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0" r:id="rId1"/>
  </p:sldMasterIdLst>
  <p:notesMasterIdLst>
    <p:notesMasterId r:id="rId16"/>
  </p:notesMasterIdLst>
  <p:sldIdLst>
    <p:sldId id="270" r:id="rId2"/>
    <p:sldId id="307" r:id="rId3"/>
    <p:sldId id="265" r:id="rId4"/>
    <p:sldId id="303" r:id="rId5"/>
    <p:sldId id="302" r:id="rId6"/>
    <p:sldId id="305" r:id="rId7"/>
    <p:sldId id="312" r:id="rId8"/>
    <p:sldId id="304" r:id="rId9"/>
    <p:sldId id="310" r:id="rId10"/>
    <p:sldId id="306" r:id="rId11"/>
    <p:sldId id="316" r:id="rId12"/>
    <p:sldId id="313" r:id="rId13"/>
    <p:sldId id="314" r:id="rId14"/>
    <p:sldId id="257" r:id="rId15"/>
  </p:sldIdLst>
  <p:sldSz cx="6858000" cy="9906000" type="A4"/>
  <p:notesSz cx="6858000" cy="9144000"/>
  <p:defaultTextStyle>
    <a:defPPr>
      <a:defRPr lang="en-US"/>
    </a:defPPr>
    <a:lvl1pPr marL="0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1pPr>
    <a:lvl2pPr marL="331561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2pPr>
    <a:lvl3pPr marL="663123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3pPr>
    <a:lvl4pPr marL="994684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4pPr>
    <a:lvl5pPr marL="1326246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5pPr>
    <a:lvl6pPr marL="1657807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6pPr>
    <a:lvl7pPr marL="1989369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7pPr>
    <a:lvl8pPr marL="2320930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8pPr>
    <a:lvl9pPr marL="2652492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BFF"/>
    <a:srgbClr val="0432FF"/>
    <a:srgbClr val="FF99CC"/>
    <a:srgbClr val="F6E2E1"/>
    <a:srgbClr val="008F00"/>
    <a:srgbClr val="01FBFE"/>
    <a:srgbClr val="CC3399"/>
    <a:srgbClr val="FFC000"/>
    <a:srgbClr val="D5FC79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0"/>
    <p:restoredTop sz="94693"/>
  </p:normalViewPr>
  <p:slideViewPr>
    <p:cSldViewPr snapToGrid="0" snapToObjects="1">
      <p:cViewPr varScale="1">
        <p:scale>
          <a:sx n="50" d="100"/>
          <a:sy n="50" d="100"/>
        </p:scale>
        <p:origin x="2280" y="5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C9068-8910-4A41-8692-83757BFD57C5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66F85B-3D2F-AD4B-9D7D-2760E3786183}">
      <dgm:prSet phldrT="[Text]" custT="1"/>
      <dgm:spPr>
        <a:solidFill>
          <a:srgbClr val="FDDFE6"/>
        </a:solidFill>
        <a:ln>
          <a:solidFill>
            <a:srgbClr val="FDDFE6"/>
          </a:solidFill>
        </a:ln>
      </dgm:spPr>
      <dgm:t>
        <a:bodyPr/>
        <a:lstStyle/>
        <a:p>
          <a:r>
            <a:rPr lang="en-US" sz="1200" b="1" dirty="0" smtClean="0">
              <a:solidFill>
                <a:schemeClr val="tx1"/>
              </a:solidFill>
            </a:rPr>
            <a:t>Antimalarial drugs </a:t>
          </a:r>
          <a:endParaRPr lang="en-US" sz="1200" dirty="0"/>
        </a:p>
      </dgm:t>
    </dgm:pt>
    <dgm:pt modelId="{24433047-3C67-4B4E-99E1-0427E7F23308}" type="parTrans" cxnId="{8BE83DD8-52B9-2D41-8B3B-0EE6367DB50D}">
      <dgm:prSet/>
      <dgm:spPr/>
      <dgm:t>
        <a:bodyPr/>
        <a:lstStyle/>
        <a:p>
          <a:endParaRPr lang="en-US"/>
        </a:p>
      </dgm:t>
    </dgm:pt>
    <dgm:pt modelId="{AF78776C-E8BE-AF49-8A50-0C015D1D3619}" type="sibTrans" cxnId="{8BE83DD8-52B9-2D41-8B3B-0EE6367DB50D}">
      <dgm:prSet/>
      <dgm:spPr/>
      <dgm:t>
        <a:bodyPr/>
        <a:lstStyle/>
        <a:p>
          <a:endParaRPr lang="en-US"/>
        </a:p>
      </dgm:t>
    </dgm:pt>
    <dgm:pt modelId="{C08CA6FF-9165-3145-A0C1-DFEBAB7BD8DF}">
      <dgm:prSet phldrT="[Text]"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Causal prophylaxis</a:t>
          </a:r>
          <a:endParaRPr lang="en-US" sz="1200" dirty="0"/>
        </a:p>
      </dgm:t>
    </dgm:pt>
    <dgm:pt modelId="{AD2C5018-975C-5647-8694-0BD351471D78}" type="parTrans" cxnId="{3BAD425D-FEA9-1B4D-B313-DE4FC4EE75E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6590F15-B90E-EC47-9081-8931D8101240}" type="sibTrans" cxnId="{3BAD425D-FEA9-1B4D-B313-DE4FC4EE75E9}">
      <dgm:prSet/>
      <dgm:spPr/>
      <dgm:t>
        <a:bodyPr/>
        <a:lstStyle/>
        <a:p>
          <a:endParaRPr lang="en-US"/>
        </a:p>
      </dgm:t>
    </dgm:pt>
    <dgm:pt modelId="{F140BD8B-9E6C-4E45-B78A-82428EB4736D}">
      <dgm:prSet phldrT="[Text]"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000" dirty="0" smtClean="0">
              <a:solidFill>
                <a:prstClr val="black"/>
              </a:solidFill>
              <a:latin typeface="Calibri"/>
            </a:rPr>
            <a:t>Destroys parasite in liver cells &amp; prevent invasion of erythrocytes</a:t>
          </a:r>
          <a:endParaRPr lang="en-US" sz="1000" dirty="0"/>
        </a:p>
      </dgm:t>
    </dgm:pt>
    <dgm:pt modelId="{CF73B858-1EAF-D24C-A4D6-863472BA52E3}" type="parTrans" cxnId="{CF6D78A8-F6F7-A74D-A25D-5357CAB833A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F1AA84B-0DAE-9842-960B-DFD384F26A99}" type="sibTrans" cxnId="{CF6D78A8-F6F7-A74D-A25D-5357CAB833A3}">
      <dgm:prSet/>
      <dgm:spPr/>
      <dgm:t>
        <a:bodyPr/>
        <a:lstStyle/>
        <a:p>
          <a:endParaRPr lang="en-US"/>
        </a:p>
      </dgm:t>
    </dgm:pt>
    <dgm:pt modelId="{5A4C7815-BEBA-F74E-9DAB-6B275704AE06}">
      <dgm:prSet phldrT="[Text]"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Suppressive prophylaxis</a:t>
          </a:r>
          <a:endParaRPr lang="en-US" sz="1200" dirty="0"/>
        </a:p>
      </dgm:t>
    </dgm:pt>
    <dgm:pt modelId="{853AB8E2-B4EF-354E-A438-FC9D9F28DDA7}" type="parTrans" cxnId="{9B3C6DE6-C792-2D47-BAB5-4C8F58F18C1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2BCE2AB-C60F-0349-8F8B-778CF8962F89}" type="sibTrans" cxnId="{9B3C6DE6-C792-2D47-BAB5-4C8F58F18C16}">
      <dgm:prSet/>
      <dgm:spPr/>
      <dgm:t>
        <a:bodyPr/>
        <a:lstStyle/>
        <a:p>
          <a:endParaRPr lang="en-US"/>
        </a:p>
      </dgm:t>
    </dgm:pt>
    <dgm:pt modelId="{797DB70A-FC52-FC48-AE5D-093C507ECF00}">
      <dgm:prSet phldrT="[Text]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Suppresses the </a:t>
          </a:r>
          <a:r>
            <a:rPr lang="en-US" dirty="0" err="1" smtClean="0">
              <a:solidFill>
                <a:sysClr val="windowText" lastClr="000000"/>
              </a:solidFill>
            </a:rPr>
            <a:t>erythrocytic</a:t>
          </a:r>
          <a:r>
            <a:rPr lang="en-US" dirty="0" smtClean="0">
              <a:solidFill>
                <a:sysClr val="windowText" lastClr="000000"/>
              </a:solidFill>
            </a:rPr>
            <a:t> phase &amp; thus attack of malaria fever </a:t>
          </a:r>
          <a:endParaRPr lang="en-US" dirty="0"/>
        </a:p>
      </dgm:t>
    </dgm:pt>
    <dgm:pt modelId="{96A6A422-43D8-204B-A19E-373101789C4D}" type="parTrans" cxnId="{FB82F8C8-B132-2943-90D7-13AFA1FE9AB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2E2DF96-8F6F-9643-A616-E8F0B1EE8876}" type="sibTrans" cxnId="{FB82F8C8-B132-2943-90D7-13AFA1FE9AB9}">
      <dgm:prSet/>
      <dgm:spPr/>
      <dgm:t>
        <a:bodyPr/>
        <a:lstStyle/>
        <a:p>
          <a:pPr rtl="0"/>
          <a:endParaRPr lang="en-US"/>
        </a:p>
      </dgm:t>
    </dgm:pt>
    <dgm:pt modelId="{DCB4F9B1-6F3A-F148-93FB-183BBD8F4148}">
      <dgm:prSet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1200" u="sng" dirty="0" smtClean="0">
              <a:solidFill>
                <a:sysClr val="windowText" lastClr="000000"/>
              </a:solidFill>
            </a:rPr>
            <a:t>Radica</a:t>
          </a:r>
          <a:r>
            <a:rPr lang="en-US" sz="1200" dirty="0" smtClean="0">
              <a:solidFill>
                <a:sysClr val="windowText" lastClr="000000"/>
              </a:solidFill>
            </a:rPr>
            <a:t>l cure</a:t>
          </a:r>
          <a:endParaRPr lang="en-US" sz="1200" dirty="0"/>
        </a:p>
      </dgm:t>
    </dgm:pt>
    <dgm:pt modelId="{8C548ECA-7200-AA4B-A887-AF006B8B6C6C}" type="parTrans" cxnId="{D519816D-B44E-4848-B529-A9897606A20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FC87A8D-E996-664B-A81D-7E1BD1B72273}" type="sibTrans" cxnId="{D519816D-B44E-4848-B529-A9897606A208}">
      <dgm:prSet/>
      <dgm:spPr/>
      <dgm:t>
        <a:bodyPr/>
        <a:lstStyle/>
        <a:p>
          <a:endParaRPr lang="en-US"/>
        </a:p>
      </dgm:t>
    </dgm:pt>
    <dgm:pt modelId="{B9CC7507-8C66-6445-A708-9A87E5FCE45F}">
      <dgm:prSet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1200" dirty="0" err="1" smtClean="0">
              <a:solidFill>
                <a:sysClr val="windowText" lastClr="000000"/>
              </a:solidFill>
            </a:rPr>
            <a:t>Gametocidal</a:t>
          </a:r>
          <a:endParaRPr lang="en-US" sz="1200" dirty="0"/>
        </a:p>
      </dgm:t>
    </dgm:pt>
    <dgm:pt modelId="{7BA45E1B-1128-6D40-A135-EE7D3FA33B71}" type="parTrans" cxnId="{DC09EBB3-98ED-C843-9FD7-AF5D7467DAD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E8A854B-6CC6-274A-8CE5-632BE97208FD}" type="sibTrans" cxnId="{DC09EBB3-98ED-C843-9FD7-AF5D7467DADD}">
      <dgm:prSet/>
      <dgm:spPr/>
      <dgm:t>
        <a:bodyPr/>
        <a:lstStyle/>
        <a:p>
          <a:endParaRPr lang="en-US"/>
        </a:p>
      </dgm:t>
    </dgm:pt>
    <dgm:pt modelId="{8BBB04A7-BD06-CD45-95B3-2B79E115A419}">
      <dgm:prSet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1200" dirty="0" err="1" smtClean="0">
              <a:solidFill>
                <a:sysClr val="windowText" lastClr="000000"/>
              </a:solidFill>
            </a:rPr>
            <a:t>Sprozoitocides</a:t>
          </a:r>
          <a:endParaRPr lang="en-US" sz="1000" dirty="0"/>
        </a:p>
      </dgm:t>
    </dgm:pt>
    <dgm:pt modelId="{57269B46-81FC-884E-BFE2-97DDB75B3BF8}" type="parTrans" cxnId="{A848DDAB-2E16-B446-81A0-AF03C269CCD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51AB0D9-D480-D842-8292-2195325F3A0F}" type="sibTrans" cxnId="{A848DDAB-2E16-B446-81A0-AF03C269CCDE}">
      <dgm:prSet/>
      <dgm:spPr/>
      <dgm:t>
        <a:bodyPr/>
        <a:lstStyle/>
        <a:p>
          <a:endParaRPr lang="en-US"/>
        </a:p>
      </dgm:t>
    </dgm:pt>
    <dgm:pt modelId="{455F0302-65DA-364A-8C81-A4C2B6B9D91B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200" dirty="0" smtClean="0">
              <a:solidFill>
                <a:sysClr val="windowText" lastClr="000000"/>
              </a:solidFill>
            </a:rPr>
            <a:t>Fast acting high efficacy</a:t>
          </a:r>
          <a:endParaRPr lang="en-US" sz="1200" dirty="0"/>
        </a:p>
      </dgm:t>
    </dgm:pt>
    <dgm:pt modelId="{C53BDC9F-13F3-9645-BFE1-8C4902F3993F}" type="parTrans" cxnId="{06188120-4689-644B-9CFE-20ECA18DB48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DB49F5C-B4B0-B040-9857-D6D8ACFD59B4}" type="sibTrans" cxnId="{06188120-4689-644B-9CFE-20ECA18DB489}">
      <dgm:prSet/>
      <dgm:spPr/>
      <dgm:t>
        <a:bodyPr/>
        <a:lstStyle/>
        <a:p>
          <a:endParaRPr lang="en-US"/>
        </a:p>
      </dgm:t>
    </dgm:pt>
    <dgm:pt modelId="{B80050E9-E0BA-D841-89E1-5F17FB909C95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200" dirty="0" smtClean="0">
              <a:solidFill>
                <a:sysClr val="windowText" lastClr="000000"/>
              </a:solidFill>
            </a:rPr>
            <a:t>Slow acting low efficacy</a:t>
          </a:r>
          <a:endParaRPr lang="en-US" sz="1200" dirty="0"/>
        </a:p>
      </dgm:t>
    </dgm:pt>
    <dgm:pt modelId="{E01E8E3F-D211-ED46-A8D2-A2F99C0A5C94}" type="parTrans" cxnId="{6041CF04-50D9-BA42-BE24-1FD5BABACDD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415FFDB-C3D8-274C-A960-D2E06C1EA836}" type="sibTrans" cxnId="{6041CF04-50D9-BA42-BE24-1FD5BABACDDD}">
      <dgm:prSet/>
      <dgm:spPr/>
      <dgm:t>
        <a:bodyPr/>
        <a:lstStyle/>
        <a:p>
          <a:endParaRPr lang="en-US"/>
        </a:p>
      </dgm:t>
    </dgm:pt>
    <dgm:pt modelId="{C78593D5-8099-5B4A-9C19-9E305CF746A6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050" dirty="0" smtClean="0">
              <a:solidFill>
                <a:sysClr val="windowText" lastClr="000000"/>
              </a:solidFill>
            </a:rPr>
            <a:t>E</a:t>
          </a:r>
          <a:r>
            <a:rPr lang="en-US" sz="1050" u="sng" dirty="0" smtClean="0">
              <a:solidFill>
                <a:sysClr val="windowText" lastClr="000000"/>
              </a:solidFill>
            </a:rPr>
            <a:t>radica</a:t>
          </a:r>
          <a:r>
            <a:rPr lang="en-US" sz="1050" dirty="0" smtClean="0">
              <a:solidFill>
                <a:sysClr val="windowText" lastClr="000000"/>
              </a:solidFill>
            </a:rPr>
            <a:t>te all forms of vivax from the body</a:t>
          </a:r>
          <a:endParaRPr lang="en-US" sz="1050" dirty="0"/>
        </a:p>
      </dgm:t>
    </dgm:pt>
    <dgm:pt modelId="{962637EE-2F6B-724D-B8F7-B48D866565C2}" type="parTrans" cxnId="{022049A1-2A44-FA49-88D1-BAEC3BC2B53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4770C4F-3132-A54D-83F9-6711475AA7DB}" type="sibTrans" cxnId="{022049A1-2A44-FA49-88D1-BAEC3BC2B531}">
      <dgm:prSet/>
      <dgm:spPr/>
      <dgm:t>
        <a:bodyPr/>
        <a:lstStyle/>
        <a:p>
          <a:endParaRPr lang="en-US"/>
        </a:p>
      </dgm:t>
    </dgm:pt>
    <dgm:pt modelId="{61F48738-9C67-BB4E-875C-41AFB5F7E08E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050" dirty="0" smtClean="0">
              <a:solidFill>
                <a:sysClr val="windowText" lastClr="000000"/>
              </a:solidFill>
            </a:rPr>
            <a:t>Destroys gametocytes &amp; prevent transmission</a:t>
          </a:r>
          <a:endParaRPr lang="en-US" sz="1050" dirty="0"/>
        </a:p>
      </dgm:t>
    </dgm:pt>
    <dgm:pt modelId="{1009E7E6-E02F-5341-B72D-35608D840149}" type="parTrans" cxnId="{0E01DA93-90BA-494F-A625-140784B5C09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1F1BE91-B607-974B-B2F4-6BDC322AD066}" type="sibTrans" cxnId="{0E01DA93-90BA-494F-A625-140784B5C09F}">
      <dgm:prSet/>
      <dgm:spPr/>
      <dgm:t>
        <a:bodyPr/>
        <a:lstStyle/>
        <a:p>
          <a:endParaRPr lang="en-US"/>
        </a:p>
      </dgm:t>
    </dgm:pt>
    <dgm:pt modelId="{02D3FBC2-C94F-8642-9C2D-A734C033BBC3}">
      <dgm:prSet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200" dirty="0" smtClean="0">
              <a:solidFill>
                <a:sysClr val="windowText" lastClr="000000"/>
              </a:solidFill>
            </a:rPr>
            <a:t>Destroys </a:t>
          </a:r>
          <a:r>
            <a:rPr lang="en-US" sz="1200" dirty="0" err="1" smtClean="0">
              <a:solidFill>
                <a:sysClr val="windowText" lastClr="000000"/>
              </a:solidFill>
            </a:rPr>
            <a:t>sporozoites</a:t>
          </a:r>
          <a:endParaRPr lang="en-US" sz="1200" dirty="0"/>
        </a:p>
      </dgm:t>
    </dgm:pt>
    <dgm:pt modelId="{CECA1789-142E-4C4E-85B2-3C8A1CDDD4ED}" type="parTrans" cxnId="{EF48664D-23C5-8147-8FD4-4757D22C12A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924E861-7518-7045-AAA4-8C2A63FFC16E}" type="sibTrans" cxnId="{EF48664D-23C5-8147-8FD4-4757D22C12A9}">
      <dgm:prSet/>
      <dgm:spPr/>
      <dgm:t>
        <a:bodyPr/>
        <a:lstStyle/>
        <a:p>
          <a:endParaRPr lang="en-US"/>
        </a:p>
      </dgm:t>
    </dgm:pt>
    <dgm:pt modelId="{D2E23822-0673-264B-A070-5E87CAA6A433}">
      <dgm:prSet custT="1"/>
      <dgm:spPr>
        <a:solidFill>
          <a:schemeClr val="bg1"/>
        </a:solidFill>
        <a:ln>
          <a:solidFill>
            <a:srgbClr val="929000"/>
          </a:solidFill>
        </a:ln>
      </dgm:spPr>
      <dgm:t>
        <a:bodyPr/>
        <a:lstStyle/>
        <a:p>
          <a:r>
            <a:rPr lang="en-US" sz="1200" u="sng" dirty="0" smtClean="0">
              <a:solidFill>
                <a:srgbClr val="0432FF"/>
              </a:solidFill>
              <a:latin typeface="Calibri"/>
            </a:rPr>
            <a:t>Prima</a:t>
          </a:r>
          <a:r>
            <a:rPr lang="en-US" sz="1200" dirty="0" smtClean="0">
              <a:solidFill>
                <a:srgbClr val="0432FF"/>
              </a:solidFill>
              <a:latin typeface="Calibri"/>
            </a:rPr>
            <a:t>quine</a:t>
          </a:r>
          <a:endParaRPr lang="en-US" sz="1000" dirty="0"/>
        </a:p>
      </dgm:t>
    </dgm:pt>
    <dgm:pt modelId="{9454A5D8-E4F9-D545-8547-C89216CC4134}" type="parTrans" cxnId="{FD497548-A047-A14E-BFB4-7591A1610E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023ACA7-2EE8-1E41-991B-019DAB55E999}" type="sibTrans" cxnId="{FD497548-A047-A14E-BFB4-7591A1610E88}">
      <dgm:prSet/>
      <dgm:spPr/>
      <dgm:t>
        <a:bodyPr/>
        <a:lstStyle/>
        <a:p>
          <a:endParaRPr lang="en-US"/>
        </a:p>
      </dgm:t>
    </dgm:pt>
    <dgm:pt modelId="{9B5D5656-7C4A-9D4A-8D8D-8CC8E36BD10B}">
      <dgm:prSet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Against vivax: </a:t>
          </a:r>
          <a:r>
            <a:rPr lang="en-US" sz="1200" dirty="0" smtClean="0">
              <a:solidFill>
                <a:srgbClr val="0432FF"/>
              </a:solidFill>
            </a:rPr>
            <a:t>Chloroquine, Quinine</a:t>
          </a:r>
          <a:endParaRPr lang="en-US" sz="1200" dirty="0"/>
        </a:p>
      </dgm:t>
    </dgm:pt>
    <dgm:pt modelId="{56D7772F-F03F-E84B-A24C-E9BE464B9EEA}" type="parTrans" cxnId="{1FA603CE-5D9F-B945-B4BC-5F270CB70C2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B98DCCA-3B7A-394E-8067-E5CCCC3368A0}" type="sibTrans" cxnId="{1FA603CE-5D9F-B945-B4BC-5F270CB70C21}">
      <dgm:prSet/>
      <dgm:spPr/>
      <dgm:t>
        <a:bodyPr/>
        <a:lstStyle/>
        <a:p>
          <a:endParaRPr lang="en-US"/>
        </a:p>
      </dgm:t>
    </dgm:pt>
    <dgm:pt modelId="{271B5B1E-CEEA-414F-8574-D7E5B5548BCF}">
      <dgm:prSet custT="1"/>
      <dgm:spPr>
        <a:solidFill>
          <a:schemeClr val="bg1"/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Against all species : </a:t>
          </a:r>
          <a:r>
            <a:rPr lang="en-US" sz="1200" dirty="0" smtClean="0">
              <a:solidFill>
                <a:srgbClr val="0432FF"/>
              </a:solidFill>
            </a:rPr>
            <a:t>Primaquine</a:t>
          </a:r>
          <a:endParaRPr lang="en-US" sz="1200" dirty="0"/>
        </a:p>
      </dgm:t>
    </dgm:pt>
    <dgm:pt modelId="{129C40A5-4AB0-B441-8C79-C27428A46D3C}" type="parTrans" cxnId="{578432A6-EB06-7A49-B177-35ABE4E3B7F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7347321-E340-BA40-9AFF-EE56A0965A23}" type="sibTrans" cxnId="{578432A6-EB06-7A49-B177-35ABE4E3B7F2}">
      <dgm:prSet/>
      <dgm:spPr/>
      <dgm:t>
        <a:bodyPr/>
        <a:lstStyle/>
        <a:p>
          <a:endParaRPr lang="en-US"/>
        </a:p>
      </dgm:t>
    </dgm:pt>
    <dgm:pt modelId="{8815046C-CC54-0042-B3B4-7399E756FF0C}">
      <dgm:prSet custT="1"/>
      <dgm:spPr>
        <a:solidFill>
          <a:schemeClr val="bg1"/>
        </a:solidFill>
        <a:ln>
          <a:solidFill>
            <a:srgbClr val="00FDFF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Chloroquine, Quinine, Mefloquine, Artemisinin</a:t>
          </a:r>
          <a:endParaRPr lang="en-US" sz="1000" dirty="0"/>
        </a:p>
      </dgm:t>
    </dgm:pt>
    <dgm:pt modelId="{D24D4C3F-CB7C-E34B-98E2-18CA3583D638}" type="parTrans" cxnId="{602B2079-D44B-D54E-A567-EBF273E590B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334BC67-B112-A342-9855-DA9D861AE578}" type="sibTrans" cxnId="{602B2079-D44B-D54E-A567-EBF273E590B5}">
      <dgm:prSet/>
      <dgm:spPr/>
      <dgm:t>
        <a:bodyPr/>
        <a:lstStyle/>
        <a:p>
          <a:endParaRPr lang="en-US"/>
        </a:p>
      </dgm:t>
    </dgm:pt>
    <dgm:pt modelId="{0A5A52C5-50A9-0841-8E71-E2226DFF7CDA}">
      <dgm:prSet custT="1"/>
      <dgm:spPr>
        <a:solidFill>
          <a:schemeClr val="bg1"/>
        </a:solidFill>
        <a:ln>
          <a:solidFill>
            <a:srgbClr val="8EFA00"/>
          </a:solidFill>
        </a:ln>
      </dgm:spPr>
      <dgm:t>
        <a:bodyPr/>
        <a:lstStyle/>
        <a:p>
          <a:r>
            <a:rPr lang="en-US" sz="1050" dirty="0" smtClean="0">
              <a:solidFill>
                <a:srgbClr val="0432FF"/>
              </a:solidFill>
            </a:rPr>
            <a:t>Pyri</a:t>
          </a:r>
          <a:r>
            <a:rPr lang="en-US" sz="1050" u="sng" dirty="0" smtClean="0">
              <a:solidFill>
                <a:srgbClr val="0432FF"/>
              </a:solidFill>
            </a:rPr>
            <a:t>methamine</a:t>
          </a:r>
          <a:r>
            <a:rPr lang="en-US" sz="1050" dirty="0" smtClean="0">
              <a:solidFill>
                <a:srgbClr val="0432FF"/>
              </a:solidFill>
            </a:rPr>
            <a:t>, </a:t>
          </a:r>
          <a:r>
            <a:rPr lang="en-US" sz="1050" u="sng" dirty="0" err="1" smtClean="0">
              <a:solidFill>
                <a:srgbClr val="0432FF"/>
              </a:solidFill>
            </a:rPr>
            <a:t>Proguan</a:t>
          </a:r>
          <a:r>
            <a:rPr lang="en-US" sz="1050" dirty="0" err="1" smtClean="0">
              <a:solidFill>
                <a:srgbClr val="0432FF"/>
              </a:solidFill>
            </a:rPr>
            <a:t>il</a:t>
          </a:r>
          <a:r>
            <a:rPr lang="en-US" sz="1050" dirty="0" smtClean="0">
              <a:solidFill>
                <a:srgbClr val="0432FF"/>
              </a:solidFill>
            </a:rPr>
            <a:t>, </a:t>
          </a:r>
          <a:r>
            <a:rPr lang="en-US" sz="1050" u="sng" dirty="0" smtClean="0">
              <a:solidFill>
                <a:srgbClr val="0432FF"/>
              </a:solidFill>
            </a:rPr>
            <a:t>Sulfo</a:t>
          </a:r>
          <a:r>
            <a:rPr lang="en-US" sz="1050" dirty="0" smtClean="0">
              <a:solidFill>
                <a:srgbClr val="0432FF"/>
              </a:solidFill>
            </a:rPr>
            <a:t>namides</a:t>
          </a:r>
          <a:endParaRPr lang="en-US" sz="1050" dirty="0"/>
        </a:p>
      </dgm:t>
    </dgm:pt>
    <dgm:pt modelId="{ABED79EF-87C1-DD46-A8BD-7DE0517F41F1}" type="parTrans" cxnId="{3A07FBE4-3B0E-094F-83F2-39D24A1844A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58F0A04-1C3F-484B-AA1F-10CEE00BB74F}" type="sibTrans" cxnId="{3A07FBE4-3B0E-094F-83F2-39D24A1844A6}">
      <dgm:prSet/>
      <dgm:spPr/>
      <dgm:t>
        <a:bodyPr/>
        <a:lstStyle/>
        <a:p>
          <a:endParaRPr lang="en-US"/>
        </a:p>
      </dgm:t>
    </dgm:pt>
    <dgm:pt modelId="{D61C1415-DD53-2847-A7FF-B8244EA4932C}">
      <dgm:prSet custT="1"/>
      <dgm:spPr>
        <a:solidFill>
          <a:schemeClr val="bg1"/>
        </a:solidFill>
        <a:ln>
          <a:solidFill>
            <a:srgbClr val="FF2600"/>
          </a:solidFill>
        </a:ln>
      </dgm:spPr>
      <dgm:t>
        <a:bodyPr/>
        <a:lstStyle/>
        <a:p>
          <a:r>
            <a:rPr lang="en-US" sz="1100" dirty="0" smtClean="0">
              <a:solidFill>
                <a:schemeClr val="tx1"/>
              </a:solidFill>
            </a:rPr>
            <a:t>Suppressive drug +</a:t>
          </a:r>
          <a:r>
            <a:rPr lang="en-US" sz="1100" dirty="0" smtClean="0">
              <a:solidFill>
                <a:srgbClr val="0432FF"/>
              </a:solidFill>
            </a:rPr>
            <a:t> </a:t>
          </a:r>
          <a:r>
            <a:rPr lang="en-US" sz="1100" dirty="0" err="1" smtClean="0">
              <a:solidFill>
                <a:srgbClr val="0432FF"/>
              </a:solidFill>
            </a:rPr>
            <a:t>Hypnozoitocidal</a:t>
          </a:r>
          <a:endParaRPr lang="en-US" sz="1100" dirty="0"/>
        </a:p>
      </dgm:t>
    </dgm:pt>
    <dgm:pt modelId="{F864A03B-ACEB-F745-9898-161A70A41653}" type="parTrans" cxnId="{94C54F7F-A78A-7E41-B405-AF1D21BD585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5BDABD2-6873-6A4D-A9A2-DAC43FE7169F}" type="sibTrans" cxnId="{94C54F7F-A78A-7E41-B405-AF1D21BD585D}">
      <dgm:prSet/>
      <dgm:spPr/>
      <dgm:t>
        <a:bodyPr/>
        <a:lstStyle/>
        <a:p>
          <a:endParaRPr lang="en-US"/>
        </a:p>
      </dgm:t>
    </dgm:pt>
    <dgm:pt modelId="{C133A409-B049-9B4F-863E-EC8D987624B0}">
      <dgm:prSet custT="1"/>
      <dgm:spPr>
        <a:solidFill>
          <a:schemeClr val="bg1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200" dirty="0" err="1" smtClean="0">
              <a:solidFill>
                <a:srgbClr val="0432FF"/>
              </a:solidFill>
            </a:rPr>
            <a:t>Proguanil</a:t>
          </a:r>
          <a:r>
            <a:rPr lang="en-US" sz="1200" dirty="0" smtClean="0">
              <a:solidFill>
                <a:srgbClr val="0432FF"/>
              </a:solidFill>
            </a:rPr>
            <a:t>,</a:t>
          </a:r>
          <a:r>
            <a:rPr lang="en-US" sz="1200" baseline="0" dirty="0" smtClean="0">
              <a:solidFill>
                <a:srgbClr val="0432FF"/>
              </a:solidFill>
            </a:rPr>
            <a:t> </a:t>
          </a:r>
          <a:r>
            <a:rPr lang="en-US" sz="1200" dirty="0" smtClean="0">
              <a:solidFill>
                <a:srgbClr val="0432FF"/>
              </a:solidFill>
            </a:rPr>
            <a:t>Pyrimethamine</a:t>
          </a:r>
          <a:endParaRPr lang="en-US" sz="1200" dirty="0"/>
        </a:p>
      </dgm:t>
    </dgm:pt>
    <dgm:pt modelId="{9A20851F-2217-804E-9B3C-C9B2A1D1B952}" type="parTrans" cxnId="{7C0D356D-4224-014C-B010-8A40EA27ED6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7915917-1022-3046-A694-C86FC0518723}" type="sibTrans" cxnId="{7C0D356D-4224-014C-B010-8A40EA27ED67}">
      <dgm:prSet/>
      <dgm:spPr/>
      <dgm:t>
        <a:bodyPr/>
        <a:lstStyle/>
        <a:p>
          <a:endParaRPr lang="en-US"/>
        </a:p>
      </dgm:t>
    </dgm:pt>
    <dgm:pt modelId="{6E13FD1C-FB59-2A49-9C4F-30EAAF86E516}">
      <dgm:prSet custT="1"/>
      <dgm:spPr>
        <a:solidFill>
          <a:schemeClr val="bg1"/>
        </a:solidFill>
        <a:ln>
          <a:solidFill>
            <a:srgbClr val="941651"/>
          </a:solidFill>
        </a:ln>
      </dgm:spPr>
      <dgm:t>
        <a:bodyPr/>
        <a:lstStyle/>
        <a:p>
          <a:r>
            <a:rPr lang="en-US" sz="900" dirty="0" smtClean="0">
              <a:solidFill>
                <a:sysClr val="windowText" lastClr="000000"/>
              </a:solidFill>
            </a:rPr>
            <a:t>Clinical cure (</a:t>
          </a:r>
          <a:r>
            <a:rPr lang="en-US" sz="900" dirty="0" err="1" smtClean="0">
              <a:solidFill>
                <a:sysClr val="windowText" lastClr="000000"/>
              </a:solidFill>
            </a:rPr>
            <a:t>erythrocytic</a:t>
          </a:r>
          <a:r>
            <a:rPr lang="en-US" sz="900" dirty="0" smtClean="0">
              <a:solidFill>
                <a:sysClr val="windowText" lastClr="000000"/>
              </a:solidFill>
            </a:rPr>
            <a:t> </a:t>
          </a:r>
          <a:r>
            <a:rPr lang="en-US" sz="900" dirty="0" err="1" smtClean="0">
              <a:solidFill>
                <a:sysClr val="windowText" lastClr="000000"/>
              </a:solidFill>
            </a:rPr>
            <a:t>schizonicide</a:t>
          </a:r>
          <a:r>
            <a:rPr lang="en-US" sz="900" dirty="0" smtClean="0">
              <a:solidFill>
                <a:sysClr val="windowText" lastClr="000000"/>
              </a:solidFill>
            </a:rPr>
            <a:t>)</a:t>
          </a:r>
          <a:endParaRPr lang="en-US" sz="900" dirty="0" smtClean="0">
            <a:solidFill>
              <a:schemeClr val="tx1"/>
            </a:solidFill>
            <a:latin typeface="+mn-lt"/>
          </a:endParaRPr>
        </a:p>
        <a:p>
          <a:r>
            <a:rPr lang="en-US" sz="900" dirty="0" smtClean="0">
              <a:solidFill>
                <a:schemeClr val="tx1"/>
              </a:solidFill>
              <a:latin typeface="+mn-lt"/>
            </a:rPr>
            <a:t>Used to terminate  an episode of malarial fever</a:t>
          </a:r>
          <a:endParaRPr lang="en-US" sz="900" dirty="0">
            <a:solidFill>
              <a:schemeClr val="tx1"/>
            </a:solidFill>
            <a:latin typeface="+mn-lt"/>
          </a:endParaRPr>
        </a:p>
      </dgm:t>
    </dgm:pt>
    <dgm:pt modelId="{8F0B29DA-2662-3C4E-B4B0-71BF7B7E274C}" type="parTrans" cxnId="{D9E6AC56-93F9-0740-B6D9-0BE5966D368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3656726-A4CD-A247-A7FB-E043C50028D6}" type="sibTrans" cxnId="{D9E6AC56-93F9-0740-B6D9-0BE5966D3689}">
      <dgm:prSet/>
      <dgm:spPr/>
      <dgm:t>
        <a:bodyPr/>
        <a:lstStyle/>
        <a:p>
          <a:endParaRPr lang="en-US"/>
        </a:p>
      </dgm:t>
    </dgm:pt>
    <dgm:pt modelId="{72A6B09D-A0ED-C74D-9619-ECF8D7ACAB91}">
      <dgm:prSet custT="1"/>
      <dgm:spPr>
        <a:solidFill>
          <a:schemeClr val="bg1"/>
        </a:solidFill>
        <a:ln>
          <a:solidFill>
            <a:srgbClr val="9437FF"/>
          </a:solidFill>
        </a:ln>
      </dgm:spPr>
      <dgm:t>
        <a:bodyPr/>
        <a:lstStyle/>
        <a:p>
          <a:r>
            <a:rPr lang="en-US" sz="1100" dirty="0" smtClean="0">
              <a:solidFill>
                <a:srgbClr val="0432FF"/>
              </a:solidFill>
            </a:rPr>
            <a:t>Chloroquine, Mefloquine, Doxycycline</a:t>
          </a:r>
          <a:endParaRPr lang="en-US" sz="1100" dirty="0"/>
        </a:p>
      </dgm:t>
    </dgm:pt>
    <dgm:pt modelId="{21CB7194-5945-BA44-972B-E2A39344C168}" type="parTrans" cxnId="{D362898E-E31D-024F-A646-FE0D4A3B5E4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7F5A27C-2690-5D4D-BAE1-970228F84E10}" type="sibTrans" cxnId="{D362898E-E31D-024F-A646-FE0D4A3B5E40}">
      <dgm:prSet/>
      <dgm:spPr/>
      <dgm:t>
        <a:bodyPr/>
        <a:lstStyle/>
        <a:p>
          <a:endParaRPr lang="en-US"/>
        </a:p>
      </dgm:t>
    </dgm:pt>
    <dgm:pt modelId="{7B8AD54D-08AA-494B-B749-DEE68CA8FFF9}" type="pres">
      <dgm:prSet presAssocID="{6F4C9068-8910-4A41-8692-83757BFD57C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858ED5-D698-204A-8A70-66D6EBF0457B}" type="pres">
      <dgm:prSet presAssocID="{8066F85B-3D2F-AD4B-9D7D-2760E3786183}" presName="root1" presStyleCnt="0"/>
      <dgm:spPr/>
    </dgm:pt>
    <dgm:pt modelId="{510D0F03-56D5-2641-9921-686C8A37BD37}" type="pres">
      <dgm:prSet presAssocID="{8066F85B-3D2F-AD4B-9D7D-2760E3786183}" presName="LevelOneTextNode" presStyleLbl="node0" presStyleIdx="0" presStyleCnt="1" custLinFactNeighborX="-17624" custLinFactNeighborY="-78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7476600-2969-EE4D-8A8C-E1092D732CED}" type="pres">
      <dgm:prSet presAssocID="{8066F85B-3D2F-AD4B-9D7D-2760E3786183}" presName="level2hierChild" presStyleCnt="0"/>
      <dgm:spPr/>
    </dgm:pt>
    <dgm:pt modelId="{5A0A8A3D-71F0-DF44-80A9-C3160C5FC8EA}" type="pres">
      <dgm:prSet presAssocID="{AD2C5018-975C-5647-8694-0BD351471D78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8EDBDD89-66A0-8648-B685-ABB0098DBB90}" type="pres">
      <dgm:prSet presAssocID="{AD2C5018-975C-5647-8694-0BD351471D78}" presName="connTx" presStyleLbl="parChTrans1D2" presStyleIdx="0" presStyleCnt="6"/>
      <dgm:spPr/>
      <dgm:t>
        <a:bodyPr/>
        <a:lstStyle/>
        <a:p>
          <a:endParaRPr lang="en-US"/>
        </a:p>
      </dgm:t>
    </dgm:pt>
    <dgm:pt modelId="{38F63DA1-DE48-694F-B823-103B4C4DC07A}" type="pres">
      <dgm:prSet presAssocID="{C08CA6FF-9165-3145-A0C1-DFEBAB7BD8DF}" presName="root2" presStyleCnt="0"/>
      <dgm:spPr/>
    </dgm:pt>
    <dgm:pt modelId="{6DBF2AB6-A5A6-FF47-B5B2-C5C5DAB82C42}" type="pres">
      <dgm:prSet presAssocID="{C08CA6FF-9165-3145-A0C1-DFEBAB7BD8DF}" presName="LevelTwoTextNode" presStyleLbl="node2" presStyleIdx="0" presStyleCnt="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98F86382-A307-5C48-B946-541E624E5A8B}" type="pres">
      <dgm:prSet presAssocID="{C08CA6FF-9165-3145-A0C1-DFEBAB7BD8DF}" presName="level3hierChild" presStyleCnt="0"/>
      <dgm:spPr/>
    </dgm:pt>
    <dgm:pt modelId="{94AF93F7-CCDC-AC4E-86F3-B33ED58C5BF9}" type="pres">
      <dgm:prSet presAssocID="{CF73B858-1EAF-D24C-A4D6-863472BA52E3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E784B753-E9D2-9747-ADBB-2AAEE7391839}" type="pres">
      <dgm:prSet presAssocID="{CF73B858-1EAF-D24C-A4D6-863472BA52E3}" presName="connTx" presStyleLbl="parChTrans1D3" presStyleIdx="0" presStyleCnt="7"/>
      <dgm:spPr/>
      <dgm:t>
        <a:bodyPr/>
        <a:lstStyle/>
        <a:p>
          <a:endParaRPr lang="en-US"/>
        </a:p>
      </dgm:t>
    </dgm:pt>
    <dgm:pt modelId="{D3AC5521-0B79-144D-BDA8-718514A56880}" type="pres">
      <dgm:prSet presAssocID="{F140BD8B-9E6C-4E45-B78A-82428EB4736D}" presName="root2" presStyleCnt="0"/>
      <dgm:spPr/>
    </dgm:pt>
    <dgm:pt modelId="{99A1D4F6-17E3-0349-8E4A-F5B7E0674C66}" type="pres">
      <dgm:prSet presAssocID="{F140BD8B-9E6C-4E45-B78A-82428EB4736D}" presName="LevelTwoTextNode" presStyleLbl="node3" presStyleIdx="0" presStyleCnt="7" custScaleY="137027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1B6C96D2-9332-404D-908F-F86259B72A45}" type="pres">
      <dgm:prSet presAssocID="{F140BD8B-9E6C-4E45-B78A-82428EB4736D}" presName="level3hierChild" presStyleCnt="0"/>
      <dgm:spPr/>
    </dgm:pt>
    <dgm:pt modelId="{885BFD26-270C-C341-8679-B29959EB4C34}" type="pres">
      <dgm:prSet presAssocID="{9454A5D8-E4F9-D545-8547-C89216CC4134}" presName="conn2-1" presStyleLbl="parChTrans1D4" presStyleIdx="0" presStyleCnt="8"/>
      <dgm:spPr/>
      <dgm:t>
        <a:bodyPr/>
        <a:lstStyle/>
        <a:p>
          <a:endParaRPr lang="en-US"/>
        </a:p>
      </dgm:t>
    </dgm:pt>
    <dgm:pt modelId="{E5023D04-91DD-7E4A-856E-545F688E4FBC}" type="pres">
      <dgm:prSet presAssocID="{9454A5D8-E4F9-D545-8547-C89216CC4134}" presName="connTx" presStyleLbl="parChTrans1D4" presStyleIdx="0" presStyleCnt="8"/>
      <dgm:spPr/>
      <dgm:t>
        <a:bodyPr/>
        <a:lstStyle/>
        <a:p>
          <a:endParaRPr lang="en-US"/>
        </a:p>
      </dgm:t>
    </dgm:pt>
    <dgm:pt modelId="{15411534-9C34-AA4D-B460-2518655C58B0}" type="pres">
      <dgm:prSet presAssocID="{D2E23822-0673-264B-A070-5E87CAA6A433}" presName="root2" presStyleCnt="0"/>
      <dgm:spPr/>
    </dgm:pt>
    <dgm:pt modelId="{65641C9F-9104-404F-BAC0-C580AB7D032A}" type="pres">
      <dgm:prSet presAssocID="{D2E23822-0673-264B-A070-5E87CAA6A433}" presName="LevelTwoTextNode" presStyleLbl="node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5A6B93-4EB6-7C49-81DF-DD2C4A237CF6}" type="pres">
      <dgm:prSet presAssocID="{D2E23822-0673-264B-A070-5E87CAA6A433}" presName="level3hierChild" presStyleCnt="0"/>
      <dgm:spPr/>
    </dgm:pt>
    <dgm:pt modelId="{46E5F9B4-61A7-0A40-8DA3-9A093F67B23F}" type="pres">
      <dgm:prSet presAssocID="{853AB8E2-B4EF-354E-A438-FC9D9F28DDA7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85BF1C10-3110-B74E-87B3-9AC384F629F2}" type="pres">
      <dgm:prSet presAssocID="{853AB8E2-B4EF-354E-A438-FC9D9F28DDA7}" presName="connTx" presStyleLbl="parChTrans1D2" presStyleIdx="1" presStyleCnt="6"/>
      <dgm:spPr/>
      <dgm:t>
        <a:bodyPr/>
        <a:lstStyle/>
        <a:p>
          <a:endParaRPr lang="en-US"/>
        </a:p>
      </dgm:t>
    </dgm:pt>
    <dgm:pt modelId="{8277929C-9A4E-B749-B9EB-CFECF10C1666}" type="pres">
      <dgm:prSet presAssocID="{5A4C7815-BEBA-F74E-9DAB-6B275704AE06}" presName="root2" presStyleCnt="0"/>
      <dgm:spPr/>
    </dgm:pt>
    <dgm:pt modelId="{E27F87C9-50A1-AF40-8BC6-82222D4B3BB1}" type="pres">
      <dgm:prSet presAssocID="{5A4C7815-BEBA-F74E-9DAB-6B275704AE06}" presName="LevelTwoTextNode" presStyleLbl="node2" presStyleIdx="1" presStyleCnt="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5690FD8-58A0-7F46-B065-FD3F056A2792}" type="pres">
      <dgm:prSet presAssocID="{5A4C7815-BEBA-F74E-9DAB-6B275704AE06}" presName="level3hierChild" presStyleCnt="0"/>
      <dgm:spPr/>
    </dgm:pt>
    <dgm:pt modelId="{BCC740F7-A076-BA40-BE2E-B0D49FCEB1BF}" type="pres">
      <dgm:prSet presAssocID="{96A6A422-43D8-204B-A19E-373101789C4D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3E0BBB0B-5800-6443-B0DD-D978CC9475A2}" type="pres">
      <dgm:prSet presAssocID="{96A6A422-43D8-204B-A19E-373101789C4D}" presName="connTx" presStyleLbl="parChTrans1D3" presStyleIdx="1" presStyleCnt="7"/>
      <dgm:spPr/>
      <dgm:t>
        <a:bodyPr/>
        <a:lstStyle/>
        <a:p>
          <a:endParaRPr lang="en-US"/>
        </a:p>
      </dgm:t>
    </dgm:pt>
    <dgm:pt modelId="{285B693A-04AA-C548-A0F6-817A7C6172BC}" type="pres">
      <dgm:prSet presAssocID="{797DB70A-FC52-FC48-AE5D-093C507ECF00}" presName="root2" presStyleCnt="0"/>
      <dgm:spPr/>
    </dgm:pt>
    <dgm:pt modelId="{5E9469EB-22E2-9340-945A-E186C38BDAC6}" type="pres">
      <dgm:prSet presAssocID="{797DB70A-FC52-FC48-AE5D-093C507ECF00}" presName="LevelTwoTextNode" presStyleLbl="node3" presStyleIdx="1" presStyleCnt="7" custScaleY="122825" custLinFactNeighborX="3575" custLinFactNeighborY="-552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F23AAA1E-1AF6-9B43-AA6B-7053C0A00008}" type="pres">
      <dgm:prSet presAssocID="{797DB70A-FC52-FC48-AE5D-093C507ECF00}" presName="level3hierChild" presStyleCnt="0"/>
      <dgm:spPr/>
    </dgm:pt>
    <dgm:pt modelId="{172F977C-11F0-A743-80FA-688424CF97F1}" type="pres">
      <dgm:prSet presAssocID="{21CB7194-5945-BA44-972B-E2A39344C168}" presName="conn2-1" presStyleLbl="parChTrans1D4" presStyleIdx="1" presStyleCnt="8"/>
      <dgm:spPr/>
      <dgm:t>
        <a:bodyPr/>
        <a:lstStyle/>
        <a:p>
          <a:endParaRPr lang="en-US"/>
        </a:p>
      </dgm:t>
    </dgm:pt>
    <dgm:pt modelId="{8CC83AB1-681C-F94D-B817-A77E33079FDA}" type="pres">
      <dgm:prSet presAssocID="{21CB7194-5945-BA44-972B-E2A39344C168}" presName="connTx" presStyleLbl="parChTrans1D4" presStyleIdx="1" presStyleCnt="8"/>
      <dgm:spPr/>
      <dgm:t>
        <a:bodyPr/>
        <a:lstStyle/>
        <a:p>
          <a:endParaRPr lang="en-US"/>
        </a:p>
      </dgm:t>
    </dgm:pt>
    <dgm:pt modelId="{48CA68F2-2EA8-B849-8FCA-3FD548A96D39}" type="pres">
      <dgm:prSet presAssocID="{72A6B09D-A0ED-C74D-9619-ECF8D7ACAB91}" presName="root2" presStyleCnt="0"/>
      <dgm:spPr/>
    </dgm:pt>
    <dgm:pt modelId="{D34DC95F-274F-704D-B98C-5768E268AACC}" type="pres">
      <dgm:prSet presAssocID="{72A6B09D-A0ED-C74D-9619-ECF8D7ACAB91}" presName="LevelTwoTextNode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B42E0B-5012-6049-BD6C-0BA18CF083CC}" type="pres">
      <dgm:prSet presAssocID="{72A6B09D-A0ED-C74D-9619-ECF8D7ACAB91}" presName="level3hierChild" presStyleCnt="0"/>
      <dgm:spPr/>
    </dgm:pt>
    <dgm:pt modelId="{51D33773-9386-D348-86E9-418A12E1566B}" type="pres">
      <dgm:prSet presAssocID="{8F0B29DA-2662-3C4E-B4B0-71BF7B7E274C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1D8998A7-1E18-3548-99F5-9EFEF9F7C096}" type="pres">
      <dgm:prSet presAssocID="{8F0B29DA-2662-3C4E-B4B0-71BF7B7E274C}" presName="connTx" presStyleLbl="parChTrans1D2" presStyleIdx="2" presStyleCnt="6"/>
      <dgm:spPr/>
      <dgm:t>
        <a:bodyPr/>
        <a:lstStyle/>
        <a:p>
          <a:endParaRPr lang="en-US"/>
        </a:p>
      </dgm:t>
    </dgm:pt>
    <dgm:pt modelId="{B0767696-9649-B945-9455-D8CC35BEA895}" type="pres">
      <dgm:prSet presAssocID="{6E13FD1C-FB59-2A49-9C4F-30EAAF86E516}" presName="root2" presStyleCnt="0"/>
      <dgm:spPr/>
    </dgm:pt>
    <dgm:pt modelId="{D115A386-6456-A045-979F-BBF68B6A85B5}" type="pres">
      <dgm:prSet presAssocID="{6E13FD1C-FB59-2A49-9C4F-30EAAF86E516}" presName="LevelTwoTextNode" presStyleLbl="node2" presStyleIdx="2" presStyleCnt="6" custScaleY="145320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E8510080-9379-2A4B-8028-BE1A7C23C9E6}" type="pres">
      <dgm:prSet presAssocID="{6E13FD1C-FB59-2A49-9C4F-30EAAF86E516}" presName="level3hierChild" presStyleCnt="0"/>
      <dgm:spPr/>
    </dgm:pt>
    <dgm:pt modelId="{201E0610-E8E1-3848-BD25-CB1C1C21554E}" type="pres">
      <dgm:prSet presAssocID="{C53BDC9F-13F3-9645-BFE1-8C4902F3993F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7101EC99-BBF2-964C-987B-B0426CD24ED5}" type="pres">
      <dgm:prSet presAssocID="{C53BDC9F-13F3-9645-BFE1-8C4902F3993F}" presName="connTx" presStyleLbl="parChTrans1D3" presStyleIdx="2" presStyleCnt="7"/>
      <dgm:spPr/>
      <dgm:t>
        <a:bodyPr/>
        <a:lstStyle/>
        <a:p>
          <a:endParaRPr lang="en-US"/>
        </a:p>
      </dgm:t>
    </dgm:pt>
    <dgm:pt modelId="{852A4C42-61AA-A040-8B27-64AC5A80E383}" type="pres">
      <dgm:prSet presAssocID="{455F0302-65DA-364A-8C81-A4C2B6B9D91B}" presName="root2" presStyleCnt="0"/>
      <dgm:spPr/>
    </dgm:pt>
    <dgm:pt modelId="{4E68054E-987F-1846-BBC7-789B43CA53DC}" type="pres">
      <dgm:prSet presAssocID="{455F0302-65DA-364A-8C81-A4C2B6B9D91B}" presName="LevelTwoTextNode" presStyleLbl="node3" presStyleIdx="2" presStyleCnt="7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50D93D34-3218-C840-A266-55834ADE7116}" type="pres">
      <dgm:prSet presAssocID="{455F0302-65DA-364A-8C81-A4C2B6B9D91B}" presName="level3hierChild" presStyleCnt="0"/>
      <dgm:spPr/>
    </dgm:pt>
    <dgm:pt modelId="{8D3028B1-FD02-1A42-B252-C143416DD678}" type="pres">
      <dgm:prSet presAssocID="{D24D4C3F-CB7C-E34B-98E2-18CA3583D638}" presName="conn2-1" presStyleLbl="parChTrans1D4" presStyleIdx="2" presStyleCnt="8"/>
      <dgm:spPr/>
      <dgm:t>
        <a:bodyPr/>
        <a:lstStyle/>
        <a:p>
          <a:endParaRPr lang="en-US"/>
        </a:p>
      </dgm:t>
    </dgm:pt>
    <dgm:pt modelId="{B1ABFF08-C4DF-6749-8076-9A19901BEE3C}" type="pres">
      <dgm:prSet presAssocID="{D24D4C3F-CB7C-E34B-98E2-18CA3583D638}" presName="connTx" presStyleLbl="parChTrans1D4" presStyleIdx="2" presStyleCnt="8"/>
      <dgm:spPr/>
      <dgm:t>
        <a:bodyPr/>
        <a:lstStyle/>
        <a:p>
          <a:endParaRPr lang="en-US"/>
        </a:p>
      </dgm:t>
    </dgm:pt>
    <dgm:pt modelId="{C4AC2404-9702-3B4D-AA0F-E6C0BB02D259}" type="pres">
      <dgm:prSet presAssocID="{8815046C-CC54-0042-B3B4-7399E756FF0C}" presName="root2" presStyleCnt="0"/>
      <dgm:spPr/>
    </dgm:pt>
    <dgm:pt modelId="{33CAB27B-D583-DD4D-BB9B-6355F079E6C9}" type="pres">
      <dgm:prSet presAssocID="{8815046C-CC54-0042-B3B4-7399E756FF0C}" presName="LevelTwoTextNode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AB021E-9C75-FC4C-9913-43C199A45373}" type="pres">
      <dgm:prSet presAssocID="{8815046C-CC54-0042-B3B4-7399E756FF0C}" presName="level3hierChild" presStyleCnt="0"/>
      <dgm:spPr/>
    </dgm:pt>
    <dgm:pt modelId="{D37973B7-42B4-F74C-905F-0030E73C2BC5}" type="pres">
      <dgm:prSet presAssocID="{E01E8E3F-D211-ED46-A8D2-A2F99C0A5C94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F8B26BDB-9204-7949-9479-F7F082E9CDC0}" type="pres">
      <dgm:prSet presAssocID="{E01E8E3F-D211-ED46-A8D2-A2F99C0A5C94}" presName="connTx" presStyleLbl="parChTrans1D3" presStyleIdx="3" presStyleCnt="7"/>
      <dgm:spPr/>
      <dgm:t>
        <a:bodyPr/>
        <a:lstStyle/>
        <a:p>
          <a:endParaRPr lang="en-US"/>
        </a:p>
      </dgm:t>
    </dgm:pt>
    <dgm:pt modelId="{9D6AC9D0-7ED3-7142-BE86-DA1120AF665E}" type="pres">
      <dgm:prSet presAssocID="{B80050E9-E0BA-D841-89E1-5F17FB909C95}" presName="root2" presStyleCnt="0"/>
      <dgm:spPr/>
    </dgm:pt>
    <dgm:pt modelId="{E6056BE5-9095-394D-A13B-5C97742075DF}" type="pres">
      <dgm:prSet presAssocID="{B80050E9-E0BA-D841-89E1-5F17FB909C95}" presName="LevelTwoTextNode" presStyleLbl="node3" presStyleIdx="3" presStyleCnt="7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11A29909-4909-5849-B520-6DD2082E2A2C}" type="pres">
      <dgm:prSet presAssocID="{B80050E9-E0BA-D841-89E1-5F17FB909C95}" presName="level3hierChild" presStyleCnt="0"/>
      <dgm:spPr/>
    </dgm:pt>
    <dgm:pt modelId="{A30D2017-81C7-4E49-9D50-2482EB59412B}" type="pres">
      <dgm:prSet presAssocID="{ABED79EF-87C1-DD46-A8BD-7DE0517F41F1}" presName="conn2-1" presStyleLbl="parChTrans1D4" presStyleIdx="3" presStyleCnt="8"/>
      <dgm:spPr/>
      <dgm:t>
        <a:bodyPr/>
        <a:lstStyle/>
        <a:p>
          <a:endParaRPr lang="en-US"/>
        </a:p>
      </dgm:t>
    </dgm:pt>
    <dgm:pt modelId="{9EB825A1-B244-DB4D-ABC6-516B7E304B0E}" type="pres">
      <dgm:prSet presAssocID="{ABED79EF-87C1-DD46-A8BD-7DE0517F41F1}" presName="connTx" presStyleLbl="parChTrans1D4" presStyleIdx="3" presStyleCnt="8"/>
      <dgm:spPr/>
      <dgm:t>
        <a:bodyPr/>
        <a:lstStyle/>
        <a:p>
          <a:endParaRPr lang="en-US"/>
        </a:p>
      </dgm:t>
    </dgm:pt>
    <dgm:pt modelId="{934E6C20-EB69-4C41-8287-58E12EF3B8C0}" type="pres">
      <dgm:prSet presAssocID="{0A5A52C5-50A9-0841-8E71-E2226DFF7CDA}" presName="root2" presStyleCnt="0"/>
      <dgm:spPr/>
    </dgm:pt>
    <dgm:pt modelId="{9B09697C-9FB3-904A-9F71-E6E1C13D0BD2}" type="pres">
      <dgm:prSet presAssocID="{0A5A52C5-50A9-0841-8E71-E2226DFF7CDA}" presName="LevelTwoTextNode" presStyleLbl="node4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D9AC04-AA46-AD46-94C9-254FCFC57B57}" type="pres">
      <dgm:prSet presAssocID="{0A5A52C5-50A9-0841-8E71-E2226DFF7CDA}" presName="level3hierChild" presStyleCnt="0"/>
      <dgm:spPr/>
    </dgm:pt>
    <dgm:pt modelId="{472E794E-7DC3-7F4A-9019-87A07B16A631}" type="pres">
      <dgm:prSet presAssocID="{8C548ECA-7200-AA4B-A887-AF006B8B6C6C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DE981E40-82AC-D149-BB39-E117AED3A405}" type="pres">
      <dgm:prSet presAssocID="{8C548ECA-7200-AA4B-A887-AF006B8B6C6C}" presName="connTx" presStyleLbl="parChTrans1D2" presStyleIdx="3" presStyleCnt="6"/>
      <dgm:spPr/>
      <dgm:t>
        <a:bodyPr/>
        <a:lstStyle/>
        <a:p>
          <a:endParaRPr lang="en-US"/>
        </a:p>
      </dgm:t>
    </dgm:pt>
    <dgm:pt modelId="{4A35A266-EA7B-4140-9A23-9440214E6E99}" type="pres">
      <dgm:prSet presAssocID="{DCB4F9B1-6F3A-F148-93FB-183BBD8F4148}" presName="root2" presStyleCnt="0"/>
      <dgm:spPr/>
    </dgm:pt>
    <dgm:pt modelId="{06A4E5CC-6398-F845-9F14-C70E563FBD51}" type="pres">
      <dgm:prSet presAssocID="{DCB4F9B1-6F3A-F148-93FB-183BBD8F4148}" presName="LevelTwoTextNode" presStyleLbl="node2" presStyleIdx="3" presStyleCnt="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6321C5FB-392E-3F44-BEBC-1285C274087B}" type="pres">
      <dgm:prSet presAssocID="{DCB4F9B1-6F3A-F148-93FB-183BBD8F4148}" presName="level3hierChild" presStyleCnt="0"/>
      <dgm:spPr/>
    </dgm:pt>
    <dgm:pt modelId="{661D108C-0CA6-BC45-AC44-0572B05B80EC}" type="pres">
      <dgm:prSet presAssocID="{962637EE-2F6B-724D-B8F7-B48D866565C2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DD438648-E048-7D45-877A-6BD0004ED086}" type="pres">
      <dgm:prSet presAssocID="{962637EE-2F6B-724D-B8F7-B48D866565C2}" presName="connTx" presStyleLbl="parChTrans1D3" presStyleIdx="4" presStyleCnt="7"/>
      <dgm:spPr/>
      <dgm:t>
        <a:bodyPr/>
        <a:lstStyle/>
        <a:p>
          <a:endParaRPr lang="en-US"/>
        </a:p>
      </dgm:t>
    </dgm:pt>
    <dgm:pt modelId="{27EFE0B9-4949-544E-BA16-6294A09F7D30}" type="pres">
      <dgm:prSet presAssocID="{C78593D5-8099-5B4A-9C19-9E305CF746A6}" presName="root2" presStyleCnt="0"/>
      <dgm:spPr/>
    </dgm:pt>
    <dgm:pt modelId="{0DE46963-76D9-A54F-BAF8-D3F7C837E8EA}" type="pres">
      <dgm:prSet presAssocID="{C78593D5-8099-5B4A-9C19-9E305CF746A6}" presName="LevelTwoTextNode" presStyleLbl="node3" presStyleIdx="4" presStyleCnt="7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828EAE0D-2C95-354A-BB5D-02ECEC5C1F01}" type="pres">
      <dgm:prSet presAssocID="{C78593D5-8099-5B4A-9C19-9E305CF746A6}" presName="level3hierChild" presStyleCnt="0"/>
      <dgm:spPr/>
    </dgm:pt>
    <dgm:pt modelId="{828F85D7-EE91-274C-9AFD-44E59D1B721D}" type="pres">
      <dgm:prSet presAssocID="{F864A03B-ACEB-F745-9898-161A70A41653}" presName="conn2-1" presStyleLbl="parChTrans1D4" presStyleIdx="4" presStyleCnt="8"/>
      <dgm:spPr/>
      <dgm:t>
        <a:bodyPr/>
        <a:lstStyle/>
        <a:p>
          <a:endParaRPr lang="en-US"/>
        </a:p>
      </dgm:t>
    </dgm:pt>
    <dgm:pt modelId="{FFEA4361-0098-984D-A74B-370D687625D2}" type="pres">
      <dgm:prSet presAssocID="{F864A03B-ACEB-F745-9898-161A70A41653}" presName="connTx" presStyleLbl="parChTrans1D4" presStyleIdx="4" presStyleCnt="8"/>
      <dgm:spPr/>
      <dgm:t>
        <a:bodyPr/>
        <a:lstStyle/>
        <a:p>
          <a:endParaRPr lang="en-US"/>
        </a:p>
      </dgm:t>
    </dgm:pt>
    <dgm:pt modelId="{BFD30769-095A-3A4C-A087-52FB143CEEBA}" type="pres">
      <dgm:prSet presAssocID="{D61C1415-DD53-2847-A7FF-B8244EA4932C}" presName="root2" presStyleCnt="0"/>
      <dgm:spPr/>
    </dgm:pt>
    <dgm:pt modelId="{9B8FA792-1767-484F-BBBB-F56191822ACA}" type="pres">
      <dgm:prSet presAssocID="{D61C1415-DD53-2847-A7FF-B8244EA4932C}" presName="LevelTwoTextNode" presStyleLbl="node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F23362-1C65-CE4B-A15B-D7C4ECD837B0}" type="pres">
      <dgm:prSet presAssocID="{D61C1415-DD53-2847-A7FF-B8244EA4932C}" presName="level3hierChild" presStyleCnt="0"/>
      <dgm:spPr/>
    </dgm:pt>
    <dgm:pt modelId="{76DF4644-E65D-7748-A7F2-BA006C3B8641}" type="pres">
      <dgm:prSet presAssocID="{7BA45E1B-1128-6D40-A135-EE7D3FA33B71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44B7DF0D-61EB-2A42-A13F-ADFF8C54F49B}" type="pres">
      <dgm:prSet presAssocID="{7BA45E1B-1128-6D40-A135-EE7D3FA33B71}" presName="connTx" presStyleLbl="parChTrans1D2" presStyleIdx="4" presStyleCnt="6"/>
      <dgm:spPr/>
      <dgm:t>
        <a:bodyPr/>
        <a:lstStyle/>
        <a:p>
          <a:endParaRPr lang="en-US"/>
        </a:p>
      </dgm:t>
    </dgm:pt>
    <dgm:pt modelId="{30EAD7F2-E770-444D-A1DD-9E42FF4CB842}" type="pres">
      <dgm:prSet presAssocID="{B9CC7507-8C66-6445-A708-9A87E5FCE45F}" presName="root2" presStyleCnt="0"/>
      <dgm:spPr/>
    </dgm:pt>
    <dgm:pt modelId="{B093EA1B-12BA-B04C-A48A-2C910E87F4C3}" type="pres">
      <dgm:prSet presAssocID="{B9CC7507-8C66-6445-A708-9A87E5FCE45F}" presName="LevelTwoTextNode" presStyleLbl="node2" presStyleIdx="4" presStyleCnt="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7887FE7A-678D-EC4B-9B12-17DF4AE6CD55}" type="pres">
      <dgm:prSet presAssocID="{B9CC7507-8C66-6445-A708-9A87E5FCE45F}" presName="level3hierChild" presStyleCnt="0"/>
      <dgm:spPr/>
    </dgm:pt>
    <dgm:pt modelId="{C8AA1490-034A-6F45-A4B5-F7942AB1CC5D}" type="pres">
      <dgm:prSet presAssocID="{1009E7E6-E02F-5341-B72D-35608D840149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D1E6D945-C14B-B546-B137-1A9862ED8068}" type="pres">
      <dgm:prSet presAssocID="{1009E7E6-E02F-5341-B72D-35608D840149}" presName="connTx" presStyleLbl="parChTrans1D3" presStyleIdx="5" presStyleCnt="7"/>
      <dgm:spPr/>
      <dgm:t>
        <a:bodyPr/>
        <a:lstStyle/>
        <a:p>
          <a:endParaRPr lang="en-US"/>
        </a:p>
      </dgm:t>
    </dgm:pt>
    <dgm:pt modelId="{88446820-A1B2-E644-907F-57C93FE8DAA6}" type="pres">
      <dgm:prSet presAssocID="{61F48738-9C67-BB4E-875C-41AFB5F7E08E}" presName="root2" presStyleCnt="0"/>
      <dgm:spPr/>
    </dgm:pt>
    <dgm:pt modelId="{CD5B802B-218D-9B49-84B2-402B16D24F14}" type="pres">
      <dgm:prSet presAssocID="{61F48738-9C67-BB4E-875C-41AFB5F7E08E}" presName="LevelTwoTextNode" presStyleLbl="node3" presStyleIdx="5" presStyleCnt="7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B92A6F63-A94E-F840-AC9C-762F00B002A7}" type="pres">
      <dgm:prSet presAssocID="{61F48738-9C67-BB4E-875C-41AFB5F7E08E}" presName="level3hierChild" presStyleCnt="0"/>
      <dgm:spPr/>
    </dgm:pt>
    <dgm:pt modelId="{4D51D990-1601-2E48-AFA9-B46B9B329B93}" type="pres">
      <dgm:prSet presAssocID="{56D7772F-F03F-E84B-A24C-E9BE464B9EEA}" presName="conn2-1" presStyleLbl="parChTrans1D4" presStyleIdx="5" presStyleCnt="8"/>
      <dgm:spPr/>
      <dgm:t>
        <a:bodyPr/>
        <a:lstStyle/>
        <a:p>
          <a:endParaRPr lang="en-US"/>
        </a:p>
      </dgm:t>
    </dgm:pt>
    <dgm:pt modelId="{8E7D78BD-315B-D54E-ABBC-73E88D2B643F}" type="pres">
      <dgm:prSet presAssocID="{56D7772F-F03F-E84B-A24C-E9BE464B9EEA}" presName="connTx" presStyleLbl="parChTrans1D4" presStyleIdx="5" presStyleCnt="8"/>
      <dgm:spPr/>
      <dgm:t>
        <a:bodyPr/>
        <a:lstStyle/>
        <a:p>
          <a:endParaRPr lang="en-US"/>
        </a:p>
      </dgm:t>
    </dgm:pt>
    <dgm:pt modelId="{485D915A-FB06-BF4C-8110-EAC1263BB04E}" type="pres">
      <dgm:prSet presAssocID="{9B5D5656-7C4A-9D4A-8D8D-8CC8E36BD10B}" presName="root2" presStyleCnt="0"/>
      <dgm:spPr/>
    </dgm:pt>
    <dgm:pt modelId="{76F16B82-AD99-2E45-970A-0C99F578DCD9}" type="pres">
      <dgm:prSet presAssocID="{9B5D5656-7C4A-9D4A-8D8D-8CC8E36BD10B}" presName="LevelTwoTextNode" presStyleLbl="node4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CEF9DB-488F-C946-9439-505010A549C4}" type="pres">
      <dgm:prSet presAssocID="{9B5D5656-7C4A-9D4A-8D8D-8CC8E36BD10B}" presName="level3hierChild" presStyleCnt="0"/>
      <dgm:spPr/>
    </dgm:pt>
    <dgm:pt modelId="{92078532-381C-F44E-8624-554799787026}" type="pres">
      <dgm:prSet presAssocID="{129C40A5-4AB0-B441-8C79-C27428A46D3C}" presName="conn2-1" presStyleLbl="parChTrans1D4" presStyleIdx="6" presStyleCnt="8"/>
      <dgm:spPr/>
      <dgm:t>
        <a:bodyPr/>
        <a:lstStyle/>
        <a:p>
          <a:endParaRPr lang="en-US"/>
        </a:p>
      </dgm:t>
    </dgm:pt>
    <dgm:pt modelId="{FBDEC4F2-85FA-AB44-A62C-D283A4EFDA3E}" type="pres">
      <dgm:prSet presAssocID="{129C40A5-4AB0-B441-8C79-C27428A46D3C}" presName="connTx" presStyleLbl="parChTrans1D4" presStyleIdx="6" presStyleCnt="8"/>
      <dgm:spPr/>
      <dgm:t>
        <a:bodyPr/>
        <a:lstStyle/>
        <a:p>
          <a:endParaRPr lang="en-US"/>
        </a:p>
      </dgm:t>
    </dgm:pt>
    <dgm:pt modelId="{7A41B7A9-A132-8642-B5DF-7C4B284D74E2}" type="pres">
      <dgm:prSet presAssocID="{271B5B1E-CEEA-414F-8574-D7E5B5548BCF}" presName="root2" presStyleCnt="0"/>
      <dgm:spPr/>
    </dgm:pt>
    <dgm:pt modelId="{02E1A8C8-6A9A-854C-8E39-44088652331E}" type="pres">
      <dgm:prSet presAssocID="{271B5B1E-CEEA-414F-8574-D7E5B5548BCF}" presName="LevelTwoTextNode" presStyleLbl="node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F21420-91C0-7C42-95B1-8D1909FE7B78}" type="pres">
      <dgm:prSet presAssocID="{271B5B1E-CEEA-414F-8574-D7E5B5548BCF}" presName="level3hierChild" presStyleCnt="0"/>
      <dgm:spPr/>
    </dgm:pt>
    <dgm:pt modelId="{C333D9EE-6D10-1745-98AA-439CE65C3621}" type="pres">
      <dgm:prSet presAssocID="{57269B46-81FC-884E-BFE2-97DDB75B3BF8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638D8ABB-21B4-7644-BAA2-E8A172B8B9A3}" type="pres">
      <dgm:prSet presAssocID="{57269B46-81FC-884E-BFE2-97DDB75B3BF8}" presName="connTx" presStyleLbl="parChTrans1D2" presStyleIdx="5" presStyleCnt="6"/>
      <dgm:spPr/>
      <dgm:t>
        <a:bodyPr/>
        <a:lstStyle/>
        <a:p>
          <a:endParaRPr lang="en-US"/>
        </a:p>
      </dgm:t>
    </dgm:pt>
    <dgm:pt modelId="{672D98A4-20D3-9F47-BD6C-7CE6239C4924}" type="pres">
      <dgm:prSet presAssocID="{8BBB04A7-BD06-CD45-95B3-2B79E115A419}" presName="root2" presStyleCnt="0"/>
      <dgm:spPr/>
    </dgm:pt>
    <dgm:pt modelId="{AF5ABBB6-E43A-5445-9092-C631C91FFE49}" type="pres">
      <dgm:prSet presAssocID="{8BBB04A7-BD06-CD45-95B3-2B79E115A419}" presName="LevelTwoTextNode" presStyleLbl="node2" presStyleIdx="5" presStyleCnt="6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D399EE28-9C52-C04F-97EC-3B00ED178563}" type="pres">
      <dgm:prSet presAssocID="{8BBB04A7-BD06-CD45-95B3-2B79E115A419}" presName="level3hierChild" presStyleCnt="0"/>
      <dgm:spPr/>
    </dgm:pt>
    <dgm:pt modelId="{DB4DCD3E-1BF6-A14E-AC1C-4C24152C94F5}" type="pres">
      <dgm:prSet presAssocID="{CECA1789-142E-4C4E-85B2-3C8A1CDDD4ED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619608F5-4F91-5246-BEF4-5E3870E89F20}" type="pres">
      <dgm:prSet presAssocID="{CECA1789-142E-4C4E-85B2-3C8A1CDDD4ED}" presName="connTx" presStyleLbl="parChTrans1D3" presStyleIdx="6" presStyleCnt="7"/>
      <dgm:spPr/>
      <dgm:t>
        <a:bodyPr/>
        <a:lstStyle/>
        <a:p>
          <a:endParaRPr lang="en-US"/>
        </a:p>
      </dgm:t>
    </dgm:pt>
    <dgm:pt modelId="{CC4CBD7D-5C99-9243-B788-CF20F942395D}" type="pres">
      <dgm:prSet presAssocID="{02D3FBC2-C94F-8642-9C2D-A734C033BBC3}" presName="root2" presStyleCnt="0"/>
      <dgm:spPr/>
    </dgm:pt>
    <dgm:pt modelId="{F8AD6D9A-819F-0D46-87D4-E661EA10B8CD}" type="pres">
      <dgm:prSet presAssocID="{02D3FBC2-C94F-8642-9C2D-A734C033BBC3}" presName="LevelTwoTextNode" presStyleLbl="node3" presStyleIdx="6" presStyleCnt="7">
        <dgm:presLayoutVars>
          <dgm:chPref val="3"/>
        </dgm:presLayoutVars>
      </dgm:prSet>
      <dgm:spPr>
        <a:prstGeom prst="round1Rect">
          <a:avLst/>
        </a:prstGeom>
      </dgm:spPr>
      <dgm:t>
        <a:bodyPr/>
        <a:lstStyle/>
        <a:p>
          <a:endParaRPr lang="en-US"/>
        </a:p>
      </dgm:t>
    </dgm:pt>
    <dgm:pt modelId="{7D579EB4-C9D9-4443-9FB3-490E150BFEF1}" type="pres">
      <dgm:prSet presAssocID="{02D3FBC2-C94F-8642-9C2D-A734C033BBC3}" presName="level3hierChild" presStyleCnt="0"/>
      <dgm:spPr/>
    </dgm:pt>
    <dgm:pt modelId="{9EAE1C58-5F96-434E-B588-2563424F552B}" type="pres">
      <dgm:prSet presAssocID="{9A20851F-2217-804E-9B3C-C9B2A1D1B952}" presName="conn2-1" presStyleLbl="parChTrans1D4" presStyleIdx="7" presStyleCnt="8"/>
      <dgm:spPr/>
      <dgm:t>
        <a:bodyPr/>
        <a:lstStyle/>
        <a:p>
          <a:endParaRPr lang="en-US"/>
        </a:p>
      </dgm:t>
    </dgm:pt>
    <dgm:pt modelId="{6E222A68-DF5B-5A4F-8E05-D72CB0E41931}" type="pres">
      <dgm:prSet presAssocID="{9A20851F-2217-804E-9B3C-C9B2A1D1B952}" presName="connTx" presStyleLbl="parChTrans1D4" presStyleIdx="7" presStyleCnt="8"/>
      <dgm:spPr/>
      <dgm:t>
        <a:bodyPr/>
        <a:lstStyle/>
        <a:p>
          <a:endParaRPr lang="en-US"/>
        </a:p>
      </dgm:t>
    </dgm:pt>
    <dgm:pt modelId="{95D7CF4B-B0CA-C740-B19D-C04AE77DDF94}" type="pres">
      <dgm:prSet presAssocID="{C133A409-B049-9B4F-863E-EC8D987624B0}" presName="root2" presStyleCnt="0"/>
      <dgm:spPr/>
    </dgm:pt>
    <dgm:pt modelId="{FC7807B6-9CD3-834C-BBDF-1447953BFEE1}" type="pres">
      <dgm:prSet presAssocID="{C133A409-B049-9B4F-863E-EC8D987624B0}" presName="LevelTwoTextNode" presStyleLbl="node4" presStyleIdx="7" presStyleCnt="8" custLinFactNeighborX="1021" custLinFactNeighborY="20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3F5752-E30C-D649-8356-C4B16A38B58B}" type="pres">
      <dgm:prSet presAssocID="{C133A409-B049-9B4F-863E-EC8D987624B0}" presName="level3hierChild" presStyleCnt="0"/>
      <dgm:spPr/>
    </dgm:pt>
  </dgm:ptLst>
  <dgm:cxnLst>
    <dgm:cxn modelId="{D519816D-B44E-4848-B529-A9897606A208}" srcId="{8066F85B-3D2F-AD4B-9D7D-2760E3786183}" destId="{DCB4F9B1-6F3A-F148-93FB-183BBD8F4148}" srcOrd="3" destOrd="0" parTransId="{8C548ECA-7200-AA4B-A887-AF006B8B6C6C}" sibTransId="{BFC87A8D-E996-664B-A81D-7E1BD1B72273}"/>
    <dgm:cxn modelId="{617EA91E-08EC-8344-B340-24391B29C36B}" type="presOf" srcId="{129C40A5-4AB0-B441-8C79-C27428A46D3C}" destId="{FBDEC4F2-85FA-AB44-A62C-D283A4EFDA3E}" srcOrd="1" destOrd="0" presId="urn:microsoft.com/office/officeart/2005/8/layout/hierarchy2"/>
    <dgm:cxn modelId="{FD497548-A047-A14E-BFB4-7591A1610E88}" srcId="{F140BD8B-9E6C-4E45-B78A-82428EB4736D}" destId="{D2E23822-0673-264B-A070-5E87CAA6A433}" srcOrd="0" destOrd="0" parTransId="{9454A5D8-E4F9-D545-8547-C89216CC4134}" sibTransId="{9023ACA7-2EE8-1E41-991B-019DAB55E999}"/>
    <dgm:cxn modelId="{65746E7A-21E1-284D-A286-A4A46FAEB3E8}" type="presOf" srcId="{D2E23822-0673-264B-A070-5E87CAA6A433}" destId="{65641C9F-9104-404F-BAC0-C580AB7D032A}" srcOrd="0" destOrd="0" presId="urn:microsoft.com/office/officeart/2005/8/layout/hierarchy2"/>
    <dgm:cxn modelId="{25763308-E760-0040-A262-1D4253C140E8}" type="presOf" srcId="{57269B46-81FC-884E-BFE2-97DDB75B3BF8}" destId="{C333D9EE-6D10-1745-98AA-439CE65C3621}" srcOrd="0" destOrd="0" presId="urn:microsoft.com/office/officeart/2005/8/layout/hierarchy2"/>
    <dgm:cxn modelId="{C6F38255-B7B4-C44D-9C98-F44E5F13C78D}" type="presOf" srcId="{56D7772F-F03F-E84B-A24C-E9BE464B9EEA}" destId="{8E7D78BD-315B-D54E-ABBC-73E88D2B643F}" srcOrd="1" destOrd="0" presId="urn:microsoft.com/office/officeart/2005/8/layout/hierarchy2"/>
    <dgm:cxn modelId="{64A1EF98-FB07-F44B-BDC8-1EC53DEDBABD}" type="presOf" srcId="{8C548ECA-7200-AA4B-A887-AF006B8B6C6C}" destId="{472E794E-7DC3-7F4A-9019-87A07B16A631}" srcOrd="0" destOrd="0" presId="urn:microsoft.com/office/officeart/2005/8/layout/hierarchy2"/>
    <dgm:cxn modelId="{5F45887C-65D7-B844-AE66-2A0FD60F6883}" type="presOf" srcId="{8C548ECA-7200-AA4B-A887-AF006B8B6C6C}" destId="{DE981E40-82AC-D149-BB39-E117AED3A405}" srcOrd="1" destOrd="0" presId="urn:microsoft.com/office/officeart/2005/8/layout/hierarchy2"/>
    <dgm:cxn modelId="{ADB4F028-B45C-6044-8614-280D9D1110FF}" type="presOf" srcId="{9454A5D8-E4F9-D545-8547-C89216CC4134}" destId="{E5023D04-91DD-7E4A-856E-545F688E4FBC}" srcOrd="1" destOrd="0" presId="urn:microsoft.com/office/officeart/2005/8/layout/hierarchy2"/>
    <dgm:cxn modelId="{FB9A0C7B-1B78-C84F-B76A-70BFAB7C3DC8}" type="presOf" srcId="{CF73B858-1EAF-D24C-A4D6-863472BA52E3}" destId="{E784B753-E9D2-9747-ADBB-2AAEE7391839}" srcOrd="1" destOrd="0" presId="urn:microsoft.com/office/officeart/2005/8/layout/hierarchy2"/>
    <dgm:cxn modelId="{A848DDAB-2E16-B446-81A0-AF03C269CCDE}" srcId="{8066F85B-3D2F-AD4B-9D7D-2760E3786183}" destId="{8BBB04A7-BD06-CD45-95B3-2B79E115A419}" srcOrd="5" destOrd="0" parTransId="{57269B46-81FC-884E-BFE2-97DDB75B3BF8}" sibTransId="{A51AB0D9-D480-D842-8292-2195325F3A0F}"/>
    <dgm:cxn modelId="{7637175E-C4BC-4346-A2CE-6FC212D8A52C}" type="presOf" srcId="{96A6A422-43D8-204B-A19E-373101789C4D}" destId="{BCC740F7-A076-BA40-BE2E-B0D49FCEB1BF}" srcOrd="0" destOrd="0" presId="urn:microsoft.com/office/officeart/2005/8/layout/hierarchy2"/>
    <dgm:cxn modelId="{7D00DA60-B0A7-DF4D-94CE-F3DD14EAB311}" type="presOf" srcId="{6F4C9068-8910-4A41-8692-83757BFD57C5}" destId="{7B8AD54D-08AA-494B-B749-DEE68CA8FFF9}" srcOrd="0" destOrd="0" presId="urn:microsoft.com/office/officeart/2005/8/layout/hierarchy2"/>
    <dgm:cxn modelId="{97345C29-F923-3441-9A01-F6CF9F563F34}" type="presOf" srcId="{F140BD8B-9E6C-4E45-B78A-82428EB4736D}" destId="{99A1D4F6-17E3-0349-8E4A-F5B7E0674C66}" srcOrd="0" destOrd="0" presId="urn:microsoft.com/office/officeart/2005/8/layout/hierarchy2"/>
    <dgm:cxn modelId="{51DD78FA-974B-6843-9557-3FADC8BA9A52}" type="presOf" srcId="{CF73B858-1EAF-D24C-A4D6-863472BA52E3}" destId="{94AF93F7-CCDC-AC4E-86F3-B33ED58C5BF9}" srcOrd="0" destOrd="0" presId="urn:microsoft.com/office/officeart/2005/8/layout/hierarchy2"/>
    <dgm:cxn modelId="{5F9975D2-7B0B-CE4A-9B30-C238D7B17647}" type="presOf" srcId="{271B5B1E-CEEA-414F-8574-D7E5B5548BCF}" destId="{02E1A8C8-6A9A-854C-8E39-44088652331E}" srcOrd="0" destOrd="0" presId="urn:microsoft.com/office/officeart/2005/8/layout/hierarchy2"/>
    <dgm:cxn modelId="{C8C730E6-345D-FC4E-8EB5-6A1771202DD9}" type="presOf" srcId="{CECA1789-142E-4C4E-85B2-3C8A1CDDD4ED}" destId="{DB4DCD3E-1BF6-A14E-AC1C-4C24152C94F5}" srcOrd="0" destOrd="0" presId="urn:microsoft.com/office/officeart/2005/8/layout/hierarchy2"/>
    <dgm:cxn modelId="{B19FCCA6-8BED-CD4F-95A0-7410FF4A2BD8}" type="presOf" srcId="{8BBB04A7-BD06-CD45-95B3-2B79E115A419}" destId="{AF5ABBB6-E43A-5445-9092-C631C91FFE49}" srcOrd="0" destOrd="0" presId="urn:microsoft.com/office/officeart/2005/8/layout/hierarchy2"/>
    <dgm:cxn modelId="{67B687DD-6B4B-E24B-9583-2D73EA92A069}" type="presOf" srcId="{9A20851F-2217-804E-9B3C-C9B2A1D1B952}" destId="{9EAE1C58-5F96-434E-B588-2563424F552B}" srcOrd="0" destOrd="0" presId="urn:microsoft.com/office/officeart/2005/8/layout/hierarchy2"/>
    <dgm:cxn modelId="{9B992114-ED9C-9844-98A3-BD3D992E3079}" type="presOf" srcId="{1009E7E6-E02F-5341-B72D-35608D840149}" destId="{C8AA1490-034A-6F45-A4B5-F7942AB1CC5D}" srcOrd="0" destOrd="0" presId="urn:microsoft.com/office/officeart/2005/8/layout/hierarchy2"/>
    <dgm:cxn modelId="{231E8B42-5180-4B40-9E6D-8480C4E4C5E0}" type="presOf" srcId="{61F48738-9C67-BB4E-875C-41AFB5F7E08E}" destId="{CD5B802B-218D-9B49-84B2-402B16D24F14}" srcOrd="0" destOrd="0" presId="urn:microsoft.com/office/officeart/2005/8/layout/hierarchy2"/>
    <dgm:cxn modelId="{08A1AEF2-F8FD-9D49-94BA-8EED27155BEF}" type="presOf" srcId="{D61C1415-DD53-2847-A7FF-B8244EA4932C}" destId="{9B8FA792-1767-484F-BBBB-F56191822ACA}" srcOrd="0" destOrd="0" presId="urn:microsoft.com/office/officeart/2005/8/layout/hierarchy2"/>
    <dgm:cxn modelId="{2E75086C-4DFA-D14E-AD47-C106FBF885BE}" type="presOf" srcId="{F864A03B-ACEB-F745-9898-161A70A41653}" destId="{FFEA4361-0098-984D-A74B-370D687625D2}" srcOrd="1" destOrd="0" presId="urn:microsoft.com/office/officeart/2005/8/layout/hierarchy2"/>
    <dgm:cxn modelId="{3A07FBE4-3B0E-094F-83F2-39D24A1844A6}" srcId="{B80050E9-E0BA-D841-89E1-5F17FB909C95}" destId="{0A5A52C5-50A9-0841-8E71-E2226DFF7CDA}" srcOrd="0" destOrd="0" parTransId="{ABED79EF-87C1-DD46-A8BD-7DE0517F41F1}" sibTransId="{B58F0A04-1C3F-484B-AA1F-10CEE00BB74F}"/>
    <dgm:cxn modelId="{D9E6AC56-93F9-0740-B6D9-0BE5966D3689}" srcId="{8066F85B-3D2F-AD4B-9D7D-2760E3786183}" destId="{6E13FD1C-FB59-2A49-9C4F-30EAAF86E516}" srcOrd="2" destOrd="0" parTransId="{8F0B29DA-2662-3C4E-B4B0-71BF7B7E274C}" sibTransId="{B3656726-A4CD-A247-A7FB-E043C50028D6}"/>
    <dgm:cxn modelId="{52D463F1-477D-4543-8D45-D4A0FCA4B907}" type="presOf" srcId="{21CB7194-5945-BA44-972B-E2A39344C168}" destId="{172F977C-11F0-A743-80FA-688424CF97F1}" srcOrd="0" destOrd="0" presId="urn:microsoft.com/office/officeart/2005/8/layout/hierarchy2"/>
    <dgm:cxn modelId="{EF48664D-23C5-8147-8FD4-4757D22C12A9}" srcId="{8BBB04A7-BD06-CD45-95B3-2B79E115A419}" destId="{02D3FBC2-C94F-8642-9C2D-A734C033BBC3}" srcOrd="0" destOrd="0" parTransId="{CECA1789-142E-4C4E-85B2-3C8A1CDDD4ED}" sibTransId="{8924E861-7518-7045-AAA4-8C2A63FFC16E}"/>
    <dgm:cxn modelId="{94C54F7F-A78A-7E41-B405-AF1D21BD585D}" srcId="{C78593D5-8099-5B4A-9C19-9E305CF746A6}" destId="{D61C1415-DD53-2847-A7FF-B8244EA4932C}" srcOrd="0" destOrd="0" parTransId="{F864A03B-ACEB-F745-9898-161A70A41653}" sibTransId="{25BDABD2-6873-6A4D-A9A2-DAC43FE7169F}"/>
    <dgm:cxn modelId="{022049A1-2A44-FA49-88D1-BAEC3BC2B531}" srcId="{DCB4F9B1-6F3A-F148-93FB-183BBD8F4148}" destId="{C78593D5-8099-5B4A-9C19-9E305CF746A6}" srcOrd="0" destOrd="0" parTransId="{962637EE-2F6B-724D-B8F7-B48D866565C2}" sibTransId="{44770C4F-3132-A54D-83F9-6711475AA7DB}"/>
    <dgm:cxn modelId="{63BE3656-C6DD-484C-97C7-0BA04AB4C1FB}" type="presOf" srcId="{9A20851F-2217-804E-9B3C-C9B2A1D1B952}" destId="{6E222A68-DF5B-5A4F-8E05-D72CB0E41931}" srcOrd="1" destOrd="0" presId="urn:microsoft.com/office/officeart/2005/8/layout/hierarchy2"/>
    <dgm:cxn modelId="{9B3C6DE6-C792-2D47-BAB5-4C8F58F18C16}" srcId="{8066F85B-3D2F-AD4B-9D7D-2760E3786183}" destId="{5A4C7815-BEBA-F74E-9DAB-6B275704AE06}" srcOrd="1" destOrd="0" parTransId="{853AB8E2-B4EF-354E-A438-FC9D9F28DDA7}" sibTransId="{52BCE2AB-C60F-0349-8F8B-778CF8962F89}"/>
    <dgm:cxn modelId="{8A3FF1EC-1ADF-D74D-BDA3-F51A59E35244}" type="presOf" srcId="{02D3FBC2-C94F-8642-9C2D-A734C033BBC3}" destId="{F8AD6D9A-819F-0D46-87D4-E661EA10B8CD}" srcOrd="0" destOrd="0" presId="urn:microsoft.com/office/officeart/2005/8/layout/hierarchy2"/>
    <dgm:cxn modelId="{10F3DDD9-961B-FB46-AA1D-96CD80D5E5A1}" type="presOf" srcId="{9B5D5656-7C4A-9D4A-8D8D-8CC8E36BD10B}" destId="{76F16B82-AD99-2E45-970A-0C99F578DCD9}" srcOrd="0" destOrd="0" presId="urn:microsoft.com/office/officeart/2005/8/layout/hierarchy2"/>
    <dgm:cxn modelId="{E86E108F-A9E3-7B4F-B8C3-3D364ED1A576}" type="presOf" srcId="{E01E8E3F-D211-ED46-A8D2-A2F99C0A5C94}" destId="{D37973B7-42B4-F74C-905F-0030E73C2BC5}" srcOrd="0" destOrd="0" presId="urn:microsoft.com/office/officeart/2005/8/layout/hierarchy2"/>
    <dgm:cxn modelId="{B8C482B3-FE4E-4B4A-BDDB-2A9BB52E0652}" type="presOf" srcId="{9454A5D8-E4F9-D545-8547-C89216CC4134}" destId="{885BFD26-270C-C341-8679-B29959EB4C34}" srcOrd="0" destOrd="0" presId="urn:microsoft.com/office/officeart/2005/8/layout/hierarchy2"/>
    <dgm:cxn modelId="{8710E717-64AE-E948-B6F1-C49610141A23}" type="presOf" srcId="{D24D4C3F-CB7C-E34B-98E2-18CA3583D638}" destId="{8D3028B1-FD02-1A42-B252-C143416DD678}" srcOrd="0" destOrd="0" presId="urn:microsoft.com/office/officeart/2005/8/layout/hierarchy2"/>
    <dgm:cxn modelId="{03FB2418-EF7A-1949-A351-26A1DC8D471C}" type="presOf" srcId="{5A4C7815-BEBA-F74E-9DAB-6B275704AE06}" destId="{E27F87C9-50A1-AF40-8BC6-82222D4B3BB1}" srcOrd="0" destOrd="0" presId="urn:microsoft.com/office/officeart/2005/8/layout/hierarchy2"/>
    <dgm:cxn modelId="{14725F22-B158-8946-B5A8-3051C58FD532}" type="presOf" srcId="{962637EE-2F6B-724D-B8F7-B48D866565C2}" destId="{DD438648-E048-7D45-877A-6BD0004ED086}" srcOrd="1" destOrd="0" presId="urn:microsoft.com/office/officeart/2005/8/layout/hierarchy2"/>
    <dgm:cxn modelId="{D0ACB80C-244B-E74B-8452-9DEA31C43AAE}" type="presOf" srcId="{CECA1789-142E-4C4E-85B2-3C8A1CDDD4ED}" destId="{619608F5-4F91-5246-BEF4-5E3870E89F20}" srcOrd="1" destOrd="0" presId="urn:microsoft.com/office/officeart/2005/8/layout/hierarchy2"/>
    <dgm:cxn modelId="{238F0BF2-B823-B147-9C05-16042E293A6D}" type="presOf" srcId="{B9CC7507-8C66-6445-A708-9A87E5FCE45F}" destId="{B093EA1B-12BA-B04C-A48A-2C910E87F4C3}" srcOrd="0" destOrd="0" presId="urn:microsoft.com/office/officeart/2005/8/layout/hierarchy2"/>
    <dgm:cxn modelId="{D362898E-E31D-024F-A646-FE0D4A3B5E40}" srcId="{797DB70A-FC52-FC48-AE5D-093C507ECF00}" destId="{72A6B09D-A0ED-C74D-9619-ECF8D7ACAB91}" srcOrd="0" destOrd="0" parTransId="{21CB7194-5945-BA44-972B-E2A39344C168}" sibTransId="{37F5A27C-2690-5D4D-BAE1-970228F84E10}"/>
    <dgm:cxn modelId="{4774AA29-5310-E948-A852-3302FE12FC4B}" type="presOf" srcId="{B80050E9-E0BA-D841-89E1-5F17FB909C95}" destId="{E6056BE5-9095-394D-A13B-5C97742075DF}" srcOrd="0" destOrd="0" presId="urn:microsoft.com/office/officeart/2005/8/layout/hierarchy2"/>
    <dgm:cxn modelId="{DC09EBB3-98ED-C843-9FD7-AF5D7467DADD}" srcId="{8066F85B-3D2F-AD4B-9D7D-2760E3786183}" destId="{B9CC7507-8C66-6445-A708-9A87E5FCE45F}" srcOrd="4" destOrd="0" parTransId="{7BA45E1B-1128-6D40-A135-EE7D3FA33B71}" sibTransId="{1E8A854B-6CC6-274A-8CE5-632BE97208FD}"/>
    <dgm:cxn modelId="{75BCFA91-5EDC-5045-B140-DC17802E43A7}" type="presOf" srcId="{72A6B09D-A0ED-C74D-9619-ECF8D7ACAB91}" destId="{D34DC95F-274F-704D-B98C-5768E268AACC}" srcOrd="0" destOrd="0" presId="urn:microsoft.com/office/officeart/2005/8/layout/hierarchy2"/>
    <dgm:cxn modelId="{8084F3E0-FC0F-F14D-8084-098B56656C21}" type="presOf" srcId="{7BA45E1B-1128-6D40-A135-EE7D3FA33B71}" destId="{76DF4644-E65D-7748-A7F2-BA006C3B8641}" srcOrd="0" destOrd="0" presId="urn:microsoft.com/office/officeart/2005/8/layout/hierarchy2"/>
    <dgm:cxn modelId="{3E908E94-882E-524C-9B8C-43B573E312A8}" type="presOf" srcId="{C78593D5-8099-5B4A-9C19-9E305CF746A6}" destId="{0DE46963-76D9-A54F-BAF8-D3F7C837E8EA}" srcOrd="0" destOrd="0" presId="urn:microsoft.com/office/officeart/2005/8/layout/hierarchy2"/>
    <dgm:cxn modelId="{06188120-4689-644B-9CFE-20ECA18DB489}" srcId="{6E13FD1C-FB59-2A49-9C4F-30EAAF86E516}" destId="{455F0302-65DA-364A-8C81-A4C2B6B9D91B}" srcOrd="0" destOrd="0" parTransId="{C53BDC9F-13F3-9645-BFE1-8C4902F3993F}" sibTransId="{DDB49F5C-B4B0-B040-9857-D6D8ACFD59B4}"/>
    <dgm:cxn modelId="{16B7FE3A-1298-594A-8729-461765266A1D}" type="presOf" srcId="{F864A03B-ACEB-F745-9898-161A70A41653}" destId="{828F85D7-EE91-274C-9AFD-44E59D1B721D}" srcOrd="0" destOrd="0" presId="urn:microsoft.com/office/officeart/2005/8/layout/hierarchy2"/>
    <dgm:cxn modelId="{7793A4EF-3562-7C40-A873-C037447ED3BF}" type="presOf" srcId="{C53BDC9F-13F3-9645-BFE1-8C4902F3993F}" destId="{201E0610-E8E1-3848-BD25-CB1C1C21554E}" srcOrd="0" destOrd="0" presId="urn:microsoft.com/office/officeart/2005/8/layout/hierarchy2"/>
    <dgm:cxn modelId="{0E01DA93-90BA-494F-A625-140784B5C09F}" srcId="{B9CC7507-8C66-6445-A708-9A87E5FCE45F}" destId="{61F48738-9C67-BB4E-875C-41AFB5F7E08E}" srcOrd="0" destOrd="0" parTransId="{1009E7E6-E02F-5341-B72D-35608D840149}" sibTransId="{81F1BE91-B607-974B-B2F4-6BDC322AD066}"/>
    <dgm:cxn modelId="{ABF30BBA-17B6-1F4E-9C85-C04993FEC1DB}" type="presOf" srcId="{ABED79EF-87C1-DD46-A8BD-7DE0517F41F1}" destId="{A30D2017-81C7-4E49-9D50-2482EB59412B}" srcOrd="0" destOrd="0" presId="urn:microsoft.com/office/officeart/2005/8/layout/hierarchy2"/>
    <dgm:cxn modelId="{FB59DAED-DB35-274E-A9D8-23485C80DF6E}" type="presOf" srcId="{455F0302-65DA-364A-8C81-A4C2B6B9D91B}" destId="{4E68054E-987F-1846-BBC7-789B43CA53DC}" srcOrd="0" destOrd="0" presId="urn:microsoft.com/office/officeart/2005/8/layout/hierarchy2"/>
    <dgm:cxn modelId="{5E4A11E0-DC73-7E45-860B-9A450E87D1E5}" type="presOf" srcId="{C08CA6FF-9165-3145-A0C1-DFEBAB7BD8DF}" destId="{6DBF2AB6-A5A6-FF47-B5B2-C5C5DAB82C42}" srcOrd="0" destOrd="0" presId="urn:microsoft.com/office/officeart/2005/8/layout/hierarchy2"/>
    <dgm:cxn modelId="{78691FDE-2F96-584D-9A86-3DB01940ECC1}" type="presOf" srcId="{57269B46-81FC-884E-BFE2-97DDB75B3BF8}" destId="{638D8ABB-21B4-7644-BAA2-E8A172B8B9A3}" srcOrd="1" destOrd="0" presId="urn:microsoft.com/office/officeart/2005/8/layout/hierarchy2"/>
    <dgm:cxn modelId="{4D463FFA-A97E-6347-A373-787F46A8215A}" type="presOf" srcId="{DCB4F9B1-6F3A-F148-93FB-183BBD8F4148}" destId="{06A4E5CC-6398-F845-9F14-C70E563FBD51}" srcOrd="0" destOrd="0" presId="urn:microsoft.com/office/officeart/2005/8/layout/hierarchy2"/>
    <dgm:cxn modelId="{2552AA80-E9EB-9544-AA30-F85CB8FF3A42}" type="presOf" srcId="{7BA45E1B-1128-6D40-A135-EE7D3FA33B71}" destId="{44B7DF0D-61EB-2A42-A13F-ADFF8C54F49B}" srcOrd="1" destOrd="0" presId="urn:microsoft.com/office/officeart/2005/8/layout/hierarchy2"/>
    <dgm:cxn modelId="{1399EC6A-3873-964E-B065-D83904D43B8B}" type="presOf" srcId="{D24D4C3F-CB7C-E34B-98E2-18CA3583D638}" destId="{B1ABFF08-C4DF-6749-8076-9A19901BEE3C}" srcOrd="1" destOrd="0" presId="urn:microsoft.com/office/officeart/2005/8/layout/hierarchy2"/>
    <dgm:cxn modelId="{D3635F66-7B22-8142-B9A7-ACBDBD965161}" type="presOf" srcId="{1009E7E6-E02F-5341-B72D-35608D840149}" destId="{D1E6D945-C14B-B546-B137-1A9862ED8068}" srcOrd="1" destOrd="0" presId="urn:microsoft.com/office/officeart/2005/8/layout/hierarchy2"/>
    <dgm:cxn modelId="{E94DB4F2-5482-3645-91FB-6B6E8D34903D}" type="presOf" srcId="{853AB8E2-B4EF-354E-A438-FC9D9F28DDA7}" destId="{85BF1C10-3110-B74E-87B3-9AC384F629F2}" srcOrd="1" destOrd="0" presId="urn:microsoft.com/office/officeart/2005/8/layout/hierarchy2"/>
    <dgm:cxn modelId="{B552B2A5-4212-F645-8735-8157822B9CC4}" type="presOf" srcId="{56D7772F-F03F-E84B-A24C-E9BE464B9EEA}" destId="{4D51D990-1601-2E48-AFA9-B46B9B329B93}" srcOrd="0" destOrd="0" presId="urn:microsoft.com/office/officeart/2005/8/layout/hierarchy2"/>
    <dgm:cxn modelId="{FB82F8C8-B132-2943-90D7-13AFA1FE9AB9}" srcId="{5A4C7815-BEBA-F74E-9DAB-6B275704AE06}" destId="{797DB70A-FC52-FC48-AE5D-093C507ECF00}" srcOrd="0" destOrd="0" parTransId="{96A6A422-43D8-204B-A19E-373101789C4D}" sibTransId="{42E2DF96-8F6F-9643-A616-E8F0B1EE8876}"/>
    <dgm:cxn modelId="{7C0D356D-4224-014C-B010-8A40EA27ED67}" srcId="{02D3FBC2-C94F-8642-9C2D-A734C033BBC3}" destId="{C133A409-B049-9B4F-863E-EC8D987624B0}" srcOrd="0" destOrd="0" parTransId="{9A20851F-2217-804E-9B3C-C9B2A1D1B952}" sibTransId="{37915917-1022-3046-A694-C86FC0518723}"/>
    <dgm:cxn modelId="{1FA603CE-5D9F-B945-B4BC-5F270CB70C21}" srcId="{61F48738-9C67-BB4E-875C-41AFB5F7E08E}" destId="{9B5D5656-7C4A-9D4A-8D8D-8CC8E36BD10B}" srcOrd="0" destOrd="0" parTransId="{56D7772F-F03F-E84B-A24C-E9BE464B9EEA}" sibTransId="{3B98DCCA-3B7A-394E-8067-E5CCCC3368A0}"/>
    <dgm:cxn modelId="{ECF432CE-8808-E446-BA24-0AC426190E19}" type="presOf" srcId="{8066F85B-3D2F-AD4B-9D7D-2760E3786183}" destId="{510D0F03-56D5-2641-9921-686C8A37BD37}" srcOrd="0" destOrd="0" presId="urn:microsoft.com/office/officeart/2005/8/layout/hierarchy2"/>
    <dgm:cxn modelId="{3BAD425D-FEA9-1B4D-B313-DE4FC4EE75E9}" srcId="{8066F85B-3D2F-AD4B-9D7D-2760E3786183}" destId="{C08CA6FF-9165-3145-A0C1-DFEBAB7BD8DF}" srcOrd="0" destOrd="0" parTransId="{AD2C5018-975C-5647-8694-0BD351471D78}" sibTransId="{36590F15-B90E-EC47-9081-8931D8101240}"/>
    <dgm:cxn modelId="{98534596-5AFE-504C-B18C-E92341C06FB7}" type="presOf" srcId="{C53BDC9F-13F3-9645-BFE1-8C4902F3993F}" destId="{7101EC99-BBF2-964C-987B-B0426CD24ED5}" srcOrd="1" destOrd="0" presId="urn:microsoft.com/office/officeart/2005/8/layout/hierarchy2"/>
    <dgm:cxn modelId="{0A587A89-8BAD-AA43-819A-88F4341F9EEE}" type="presOf" srcId="{8F0B29DA-2662-3C4E-B4B0-71BF7B7E274C}" destId="{51D33773-9386-D348-86E9-418A12E1566B}" srcOrd="0" destOrd="0" presId="urn:microsoft.com/office/officeart/2005/8/layout/hierarchy2"/>
    <dgm:cxn modelId="{0A0D8840-3808-E842-A2A2-41F473653FD1}" type="presOf" srcId="{853AB8E2-B4EF-354E-A438-FC9D9F28DDA7}" destId="{46E5F9B4-61A7-0A40-8DA3-9A093F67B23F}" srcOrd="0" destOrd="0" presId="urn:microsoft.com/office/officeart/2005/8/layout/hierarchy2"/>
    <dgm:cxn modelId="{C20D155A-8C85-1742-BCF3-ACCCE4965C3A}" type="presOf" srcId="{797DB70A-FC52-FC48-AE5D-093C507ECF00}" destId="{5E9469EB-22E2-9340-945A-E186C38BDAC6}" srcOrd="0" destOrd="0" presId="urn:microsoft.com/office/officeart/2005/8/layout/hierarchy2"/>
    <dgm:cxn modelId="{6041CF04-50D9-BA42-BE24-1FD5BABACDDD}" srcId="{6E13FD1C-FB59-2A49-9C4F-30EAAF86E516}" destId="{B80050E9-E0BA-D841-89E1-5F17FB909C95}" srcOrd="1" destOrd="0" parTransId="{E01E8E3F-D211-ED46-A8D2-A2F99C0A5C94}" sibTransId="{6415FFDB-C3D8-274C-A960-D2E06C1EA836}"/>
    <dgm:cxn modelId="{CF6D78A8-F6F7-A74D-A25D-5357CAB833A3}" srcId="{C08CA6FF-9165-3145-A0C1-DFEBAB7BD8DF}" destId="{F140BD8B-9E6C-4E45-B78A-82428EB4736D}" srcOrd="0" destOrd="0" parTransId="{CF73B858-1EAF-D24C-A4D6-863472BA52E3}" sibTransId="{EF1AA84B-0DAE-9842-960B-DFD384F26A99}"/>
    <dgm:cxn modelId="{F62A166D-79BB-8648-84DA-01804D57CE1B}" type="presOf" srcId="{0A5A52C5-50A9-0841-8E71-E2226DFF7CDA}" destId="{9B09697C-9FB3-904A-9F71-E6E1C13D0BD2}" srcOrd="0" destOrd="0" presId="urn:microsoft.com/office/officeart/2005/8/layout/hierarchy2"/>
    <dgm:cxn modelId="{F6DC6B7E-86F5-D84D-8F84-A3425D8E79F5}" type="presOf" srcId="{21CB7194-5945-BA44-972B-E2A39344C168}" destId="{8CC83AB1-681C-F94D-B817-A77E33079FDA}" srcOrd="1" destOrd="0" presId="urn:microsoft.com/office/officeart/2005/8/layout/hierarchy2"/>
    <dgm:cxn modelId="{AA9C1966-54F9-2648-9E76-10A86FF5386C}" type="presOf" srcId="{8815046C-CC54-0042-B3B4-7399E756FF0C}" destId="{33CAB27B-D583-DD4D-BB9B-6355F079E6C9}" srcOrd="0" destOrd="0" presId="urn:microsoft.com/office/officeart/2005/8/layout/hierarchy2"/>
    <dgm:cxn modelId="{665A98C0-67BA-7E41-B094-8E5DD5A2998C}" type="presOf" srcId="{AD2C5018-975C-5647-8694-0BD351471D78}" destId="{5A0A8A3D-71F0-DF44-80A9-C3160C5FC8EA}" srcOrd="0" destOrd="0" presId="urn:microsoft.com/office/officeart/2005/8/layout/hierarchy2"/>
    <dgm:cxn modelId="{0B87301D-709F-CF47-BBBB-34B0A51CF30E}" type="presOf" srcId="{96A6A422-43D8-204B-A19E-373101789C4D}" destId="{3E0BBB0B-5800-6443-B0DD-D978CC9475A2}" srcOrd="1" destOrd="0" presId="urn:microsoft.com/office/officeart/2005/8/layout/hierarchy2"/>
    <dgm:cxn modelId="{D9373BFE-0EF4-A44D-BB83-BB1887FA97AF}" type="presOf" srcId="{129C40A5-4AB0-B441-8C79-C27428A46D3C}" destId="{92078532-381C-F44E-8624-554799787026}" srcOrd="0" destOrd="0" presId="urn:microsoft.com/office/officeart/2005/8/layout/hierarchy2"/>
    <dgm:cxn modelId="{8BE83DD8-52B9-2D41-8B3B-0EE6367DB50D}" srcId="{6F4C9068-8910-4A41-8692-83757BFD57C5}" destId="{8066F85B-3D2F-AD4B-9D7D-2760E3786183}" srcOrd="0" destOrd="0" parTransId="{24433047-3C67-4B4E-99E1-0427E7F23308}" sibTransId="{AF78776C-E8BE-AF49-8A50-0C015D1D3619}"/>
    <dgm:cxn modelId="{578432A6-EB06-7A49-B177-35ABE4E3B7F2}" srcId="{61F48738-9C67-BB4E-875C-41AFB5F7E08E}" destId="{271B5B1E-CEEA-414F-8574-D7E5B5548BCF}" srcOrd="1" destOrd="0" parTransId="{129C40A5-4AB0-B441-8C79-C27428A46D3C}" sibTransId="{17347321-E340-BA40-9AFF-EE56A0965A23}"/>
    <dgm:cxn modelId="{A1A95449-AFF3-144C-9D47-D5FFB84C2A02}" type="presOf" srcId="{962637EE-2F6B-724D-B8F7-B48D866565C2}" destId="{661D108C-0CA6-BC45-AC44-0572B05B80EC}" srcOrd="0" destOrd="0" presId="urn:microsoft.com/office/officeart/2005/8/layout/hierarchy2"/>
    <dgm:cxn modelId="{602B2079-D44B-D54E-A567-EBF273E590B5}" srcId="{455F0302-65DA-364A-8C81-A4C2B6B9D91B}" destId="{8815046C-CC54-0042-B3B4-7399E756FF0C}" srcOrd="0" destOrd="0" parTransId="{D24D4C3F-CB7C-E34B-98E2-18CA3583D638}" sibTransId="{8334BC67-B112-A342-9855-DA9D861AE578}"/>
    <dgm:cxn modelId="{CDF65D49-69A1-3241-B11C-DDD6EC3E006C}" type="presOf" srcId="{E01E8E3F-D211-ED46-A8D2-A2F99C0A5C94}" destId="{F8B26BDB-9204-7949-9479-F7F082E9CDC0}" srcOrd="1" destOrd="0" presId="urn:microsoft.com/office/officeart/2005/8/layout/hierarchy2"/>
    <dgm:cxn modelId="{F6E1771C-2756-614E-9EDC-2402C96CB4A7}" type="presOf" srcId="{ABED79EF-87C1-DD46-A8BD-7DE0517F41F1}" destId="{9EB825A1-B244-DB4D-ABC6-516B7E304B0E}" srcOrd="1" destOrd="0" presId="urn:microsoft.com/office/officeart/2005/8/layout/hierarchy2"/>
    <dgm:cxn modelId="{0F884CD0-A346-984E-A55F-942ECC2C40FF}" type="presOf" srcId="{C133A409-B049-9B4F-863E-EC8D987624B0}" destId="{FC7807B6-9CD3-834C-BBDF-1447953BFEE1}" srcOrd="0" destOrd="0" presId="urn:microsoft.com/office/officeart/2005/8/layout/hierarchy2"/>
    <dgm:cxn modelId="{E4A72426-AAF8-B446-A736-E07487F4842D}" type="presOf" srcId="{AD2C5018-975C-5647-8694-0BD351471D78}" destId="{8EDBDD89-66A0-8648-B685-ABB0098DBB90}" srcOrd="1" destOrd="0" presId="urn:microsoft.com/office/officeart/2005/8/layout/hierarchy2"/>
    <dgm:cxn modelId="{7AFA3B82-FC6C-5D4D-BBB9-4BD97F698F62}" type="presOf" srcId="{6E13FD1C-FB59-2A49-9C4F-30EAAF86E516}" destId="{D115A386-6456-A045-979F-BBF68B6A85B5}" srcOrd="0" destOrd="0" presId="urn:microsoft.com/office/officeart/2005/8/layout/hierarchy2"/>
    <dgm:cxn modelId="{12919BFB-348D-9342-B645-A48EB0F3F121}" type="presOf" srcId="{8F0B29DA-2662-3C4E-B4B0-71BF7B7E274C}" destId="{1D8998A7-1E18-3548-99F5-9EFEF9F7C096}" srcOrd="1" destOrd="0" presId="urn:microsoft.com/office/officeart/2005/8/layout/hierarchy2"/>
    <dgm:cxn modelId="{E53D6965-69E1-0A40-B064-2D9BE6AEB717}" type="presParOf" srcId="{7B8AD54D-08AA-494B-B749-DEE68CA8FFF9}" destId="{B4858ED5-D698-204A-8A70-66D6EBF0457B}" srcOrd="0" destOrd="0" presId="urn:microsoft.com/office/officeart/2005/8/layout/hierarchy2"/>
    <dgm:cxn modelId="{8F01DBA1-64B9-4E46-A3D5-C14F01AFA349}" type="presParOf" srcId="{B4858ED5-D698-204A-8A70-66D6EBF0457B}" destId="{510D0F03-56D5-2641-9921-686C8A37BD37}" srcOrd="0" destOrd="0" presId="urn:microsoft.com/office/officeart/2005/8/layout/hierarchy2"/>
    <dgm:cxn modelId="{9F3E229A-253C-FE4F-84EF-D751DF81EDAF}" type="presParOf" srcId="{B4858ED5-D698-204A-8A70-66D6EBF0457B}" destId="{D7476600-2969-EE4D-8A8C-E1092D732CED}" srcOrd="1" destOrd="0" presId="urn:microsoft.com/office/officeart/2005/8/layout/hierarchy2"/>
    <dgm:cxn modelId="{C91E5CF4-13D7-6E4F-B447-0B6CCEB17C3A}" type="presParOf" srcId="{D7476600-2969-EE4D-8A8C-E1092D732CED}" destId="{5A0A8A3D-71F0-DF44-80A9-C3160C5FC8EA}" srcOrd="0" destOrd="0" presId="urn:microsoft.com/office/officeart/2005/8/layout/hierarchy2"/>
    <dgm:cxn modelId="{74DCF44D-8D95-D44D-9C9F-1761BAA43168}" type="presParOf" srcId="{5A0A8A3D-71F0-DF44-80A9-C3160C5FC8EA}" destId="{8EDBDD89-66A0-8648-B685-ABB0098DBB90}" srcOrd="0" destOrd="0" presId="urn:microsoft.com/office/officeart/2005/8/layout/hierarchy2"/>
    <dgm:cxn modelId="{7F0F4BDD-06A7-FD4E-9385-1F22A53558BB}" type="presParOf" srcId="{D7476600-2969-EE4D-8A8C-E1092D732CED}" destId="{38F63DA1-DE48-694F-B823-103B4C4DC07A}" srcOrd="1" destOrd="0" presId="urn:microsoft.com/office/officeart/2005/8/layout/hierarchy2"/>
    <dgm:cxn modelId="{80B33450-7159-B643-A6F6-C700AFD6EA34}" type="presParOf" srcId="{38F63DA1-DE48-694F-B823-103B4C4DC07A}" destId="{6DBF2AB6-A5A6-FF47-B5B2-C5C5DAB82C42}" srcOrd="0" destOrd="0" presId="urn:microsoft.com/office/officeart/2005/8/layout/hierarchy2"/>
    <dgm:cxn modelId="{AFDF2A17-C323-BE4C-A6D2-BA0977B63933}" type="presParOf" srcId="{38F63DA1-DE48-694F-B823-103B4C4DC07A}" destId="{98F86382-A307-5C48-B946-541E624E5A8B}" srcOrd="1" destOrd="0" presId="urn:microsoft.com/office/officeart/2005/8/layout/hierarchy2"/>
    <dgm:cxn modelId="{FEAB24E9-5E8E-BA40-956E-ED15234B102F}" type="presParOf" srcId="{98F86382-A307-5C48-B946-541E624E5A8B}" destId="{94AF93F7-CCDC-AC4E-86F3-B33ED58C5BF9}" srcOrd="0" destOrd="0" presId="urn:microsoft.com/office/officeart/2005/8/layout/hierarchy2"/>
    <dgm:cxn modelId="{45AE7B9E-687E-4A4A-978C-475680E8424E}" type="presParOf" srcId="{94AF93F7-CCDC-AC4E-86F3-B33ED58C5BF9}" destId="{E784B753-E9D2-9747-ADBB-2AAEE7391839}" srcOrd="0" destOrd="0" presId="urn:microsoft.com/office/officeart/2005/8/layout/hierarchy2"/>
    <dgm:cxn modelId="{C177BA3A-CD1C-F647-B90E-D1028792202A}" type="presParOf" srcId="{98F86382-A307-5C48-B946-541E624E5A8B}" destId="{D3AC5521-0B79-144D-BDA8-718514A56880}" srcOrd="1" destOrd="0" presId="urn:microsoft.com/office/officeart/2005/8/layout/hierarchy2"/>
    <dgm:cxn modelId="{98F01F91-8E2F-0347-9D1E-88EAE8F91A78}" type="presParOf" srcId="{D3AC5521-0B79-144D-BDA8-718514A56880}" destId="{99A1D4F6-17E3-0349-8E4A-F5B7E0674C66}" srcOrd="0" destOrd="0" presId="urn:microsoft.com/office/officeart/2005/8/layout/hierarchy2"/>
    <dgm:cxn modelId="{B7839A0E-607E-B54E-B39E-FF6D9BAD5912}" type="presParOf" srcId="{D3AC5521-0B79-144D-BDA8-718514A56880}" destId="{1B6C96D2-9332-404D-908F-F86259B72A45}" srcOrd="1" destOrd="0" presId="urn:microsoft.com/office/officeart/2005/8/layout/hierarchy2"/>
    <dgm:cxn modelId="{3925F625-EB15-1048-8966-0D5AA65033E2}" type="presParOf" srcId="{1B6C96D2-9332-404D-908F-F86259B72A45}" destId="{885BFD26-270C-C341-8679-B29959EB4C34}" srcOrd="0" destOrd="0" presId="urn:microsoft.com/office/officeart/2005/8/layout/hierarchy2"/>
    <dgm:cxn modelId="{F257B5F0-AC83-3242-B15C-6084CF9D14BD}" type="presParOf" srcId="{885BFD26-270C-C341-8679-B29959EB4C34}" destId="{E5023D04-91DD-7E4A-856E-545F688E4FBC}" srcOrd="0" destOrd="0" presId="urn:microsoft.com/office/officeart/2005/8/layout/hierarchy2"/>
    <dgm:cxn modelId="{4A443066-8FE7-D846-AE65-1EE7FD55D429}" type="presParOf" srcId="{1B6C96D2-9332-404D-908F-F86259B72A45}" destId="{15411534-9C34-AA4D-B460-2518655C58B0}" srcOrd="1" destOrd="0" presId="urn:microsoft.com/office/officeart/2005/8/layout/hierarchy2"/>
    <dgm:cxn modelId="{09605D82-74D7-E342-8436-A0F02C7FB22A}" type="presParOf" srcId="{15411534-9C34-AA4D-B460-2518655C58B0}" destId="{65641C9F-9104-404F-BAC0-C580AB7D032A}" srcOrd="0" destOrd="0" presId="urn:microsoft.com/office/officeart/2005/8/layout/hierarchy2"/>
    <dgm:cxn modelId="{00E4594C-15D3-0C4A-80EF-4218F35B92A8}" type="presParOf" srcId="{15411534-9C34-AA4D-B460-2518655C58B0}" destId="{435A6B93-4EB6-7C49-81DF-DD2C4A237CF6}" srcOrd="1" destOrd="0" presId="urn:microsoft.com/office/officeart/2005/8/layout/hierarchy2"/>
    <dgm:cxn modelId="{663C8761-E7F8-2146-B106-42C65F2DD708}" type="presParOf" srcId="{D7476600-2969-EE4D-8A8C-E1092D732CED}" destId="{46E5F9B4-61A7-0A40-8DA3-9A093F67B23F}" srcOrd="2" destOrd="0" presId="urn:microsoft.com/office/officeart/2005/8/layout/hierarchy2"/>
    <dgm:cxn modelId="{BA49F261-C090-DF4D-8666-D4BBC8E28F5D}" type="presParOf" srcId="{46E5F9B4-61A7-0A40-8DA3-9A093F67B23F}" destId="{85BF1C10-3110-B74E-87B3-9AC384F629F2}" srcOrd="0" destOrd="0" presId="urn:microsoft.com/office/officeart/2005/8/layout/hierarchy2"/>
    <dgm:cxn modelId="{D415C624-D6BB-434F-851B-48752820C859}" type="presParOf" srcId="{D7476600-2969-EE4D-8A8C-E1092D732CED}" destId="{8277929C-9A4E-B749-B9EB-CFECF10C1666}" srcOrd="3" destOrd="0" presId="urn:microsoft.com/office/officeart/2005/8/layout/hierarchy2"/>
    <dgm:cxn modelId="{11C9BED3-35E3-694E-899C-D1FBAF425762}" type="presParOf" srcId="{8277929C-9A4E-B749-B9EB-CFECF10C1666}" destId="{E27F87C9-50A1-AF40-8BC6-82222D4B3BB1}" srcOrd="0" destOrd="0" presId="urn:microsoft.com/office/officeart/2005/8/layout/hierarchy2"/>
    <dgm:cxn modelId="{A1B8BCC1-7838-744B-84C3-C4DDC125E54B}" type="presParOf" srcId="{8277929C-9A4E-B749-B9EB-CFECF10C1666}" destId="{35690FD8-58A0-7F46-B065-FD3F056A2792}" srcOrd="1" destOrd="0" presId="urn:microsoft.com/office/officeart/2005/8/layout/hierarchy2"/>
    <dgm:cxn modelId="{39296DE6-367E-C247-B0B8-ECACA8E55E62}" type="presParOf" srcId="{35690FD8-58A0-7F46-B065-FD3F056A2792}" destId="{BCC740F7-A076-BA40-BE2E-B0D49FCEB1BF}" srcOrd="0" destOrd="0" presId="urn:microsoft.com/office/officeart/2005/8/layout/hierarchy2"/>
    <dgm:cxn modelId="{4FFDF9AB-00CB-0E4D-8724-E32CFE8EF663}" type="presParOf" srcId="{BCC740F7-A076-BA40-BE2E-B0D49FCEB1BF}" destId="{3E0BBB0B-5800-6443-B0DD-D978CC9475A2}" srcOrd="0" destOrd="0" presId="urn:microsoft.com/office/officeart/2005/8/layout/hierarchy2"/>
    <dgm:cxn modelId="{9DCBB280-C0EB-484F-81A8-D213FE49F391}" type="presParOf" srcId="{35690FD8-58A0-7F46-B065-FD3F056A2792}" destId="{285B693A-04AA-C548-A0F6-817A7C6172BC}" srcOrd="1" destOrd="0" presId="urn:microsoft.com/office/officeart/2005/8/layout/hierarchy2"/>
    <dgm:cxn modelId="{06B053F4-A7F5-3949-BA06-40CDF640B660}" type="presParOf" srcId="{285B693A-04AA-C548-A0F6-817A7C6172BC}" destId="{5E9469EB-22E2-9340-945A-E186C38BDAC6}" srcOrd="0" destOrd="0" presId="urn:microsoft.com/office/officeart/2005/8/layout/hierarchy2"/>
    <dgm:cxn modelId="{49DA7D08-DABD-F24B-AF90-EA4698D2E427}" type="presParOf" srcId="{285B693A-04AA-C548-A0F6-817A7C6172BC}" destId="{F23AAA1E-1AF6-9B43-AA6B-7053C0A00008}" srcOrd="1" destOrd="0" presId="urn:microsoft.com/office/officeart/2005/8/layout/hierarchy2"/>
    <dgm:cxn modelId="{EC82D3B2-F011-D741-808A-809DD53AC327}" type="presParOf" srcId="{F23AAA1E-1AF6-9B43-AA6B-7053C0A00008}" destId="{172F977C-11F0-A743-80FA-688424CF97F1}" srcOrd="0" destOrd="0" presId="urn:microsoft.com/office/officeart/2005/8/layout/hierarchy2"/>
    <dgm:cxn modelId="{938FB266-C652-6841-A01A-EE1AC90652D0}" type="presParOf" srcId="{172F977C-11F0-A743-80FA-688424CF97F1}" destId="{8CC83AB1-681C-F94D-B817-A77E33079FDA}" srcOrd="0" destOrd="0" presId="urn:microsoft.com/office/officeart/2005/8/layout/hierarchy2"/>
    <dgm:cxn modelId="{8393B873-947F-0845-AD95-087E65742DDF}" type="presParOf" srcId="{F23AAA1E-1AF6-9B43-AA6B-7053C0A00008}" destId="{48CA68F2-2EA8-B849-8FCA-3FD548A96D39}" srcOrd="1" destOrd="0" presId="urn:microsoft.com/office/officeart/2005/8/layout/hierarchy2"/>
    <dgm:cxn modelId="{0E56878F-D3AB-0B43-82B0-C423C26A642D}" type="presParOf" srcId="{48CA68F2-2EA8-B849-8FCA-3FD548A96D39}" destId="{D34DC95F-274F-704D-B98C-5768E268AACC}" srcOrd="0" destOrd="0" presId="urn:microsoft.com/office/officeart/2005/8/layout/hierarchy2"/>
    <dgm:cxn modelId="{DEB55FDC-3BCD-9249-844D-0FCF0F10C89E}" type="presParOf" srcId="{48CA68F2-2EA8-B849-8FCA-3FD548A96D39}" destId="{98B42E0B-5012-6049-BD6C-0BA18CF083CC}" srcOrd="1" destOrd="0" presId="urn:microsoft.com/office/officeart/2005/8/layout/hierarchy2"/>
    <dgm:cxn modelId="{4E0F64F7-7A9E-6243-B00A-495C7FFCD868}" type="presParOf" srcId="{D7476600-2969-EE4D-8A8C-E1092D732CED}" destId="{51D33773-9386-D348-86E9-418A12E1566B}" srcOrd="4" destOrd="0" presId="urn:microsoft.com/office/officeart/2005/8/layout/hierarchy2"/>
    <dgm:cxn modelId="{B7466C62-2BB5-8C43-861E-80B25B0106AB}" type="presParOf" srcId="{51D33773-9386-D348-86E9-418A12E1566B}" destId="{1D8998A7-1E18-3548-99F5-9EFEF9F7C096}" srcOrd="0" destOrd="0" presId="urn:microsoft.com/office/officeart/2005/8/layout/hierarchy2"/>
    <dgm:cxn modelId="{49804D46-3B6E-F244-BAB9-81F921E8621A}" type="presParOf" srcId="{D7476600-2969-EE4D-8A8C-E1092D732CED}" destId="{B0767696-9649-B945-9455-D8CC35BEA895}" srcOrd="5" destOrd="0" presId="urn:microsoft.com/office/officeart/2005/8/layout/hierarchy2"/>
    <dgm:cxn modelId="{2DD7A14B-5317-4447-BA71-5BB57A738F43}" type="presParOf" srcId="{B0767696-9649-B945-9455-D8CC35BEA895}" destId="{D115A386-6456-A045-979F-BBF68B6A85B5}" srcOrd="0" destOrd="0" presId="urn:microsoft.com/office/officeart/2005/8/layout/hierarchy2"/>
    <dgm:cxn modelId="{19D4EF82-D776-FE4A-8F3E-B278B1C695C2}" type="presParOf" srcId="{B0767696-9649-B945-9455-D8CC35BEA895}" destId="{E8510080-9379-2A4B-8028-BE1A7C23C9E6}" srcOrd="1" destOrd="0" presId="urn:microsoft.com/office/officeart/2005/8/layout/hierarchy2"/>
    <dgm:cxn modelId="{8614DC8B-5A1E-354C-9D48-D5439D3B816A}" type="presParOf" srcId="{E8510080-9379-2A4B-8028-BE1A7C23C9E6}" destId="{201E0610-E8E1-3848-BD25-CB1C1C21554E}" srcOrd="0" destOrd="0" presId="urn:microsoft.com/office/officeart/2005/8/layout/hierarchy2"/>
    <dgm:cxn modelId="{5E0DC0D8-95A3-C94F-B224-0A60FB5D259C}" type="presParOf" srcId="{201E0610-E8E1-3848-BD25-CB1C1C21554E}" destId="{7101EC99-BBF2-964C-987B-B0426CD24ED5}" srcOrd="0" destOrd="0" presId="urn:microsoft.com/office/officeart/2005/8/layout/hierarchy2"/>
    <dgm:cxn modelId="{8155F27D-3DAA-7840-8D46-735D0EA1627B}" type="presParOf" srcId="{E8510080-9379-2A4B-8028-BE1A7C23C9E6}" destId="{852A4C42-61AA-A040-8B27-64AC5A80E383}" srcOrd="1" destOrd="0" presId="urn:microsoft.com/office/officeart/2005/8/layout/hierarchy2"/>
    <dgm:cxn modelId="{DBC807C7-397E-194D-9A45-463F9FDEE879}" type="presParOf" srcId="{852A4C42-61AA-A040-8B27-64AC5A80E383}" destId="{4E68054E-987F-1846-BBC7-789B43CA53DC}" srcOrd="0" destOrd="0" presId="urn:microsoft.com/office/officeart/2005/8/layout/hierarchy2"/>
    <dgm:cxn modelId="{77D44C8B-9E06-A348-8521-FDFEBEEFEFCE}" type="presParOf" srcId="{852A4C42-61AA-A040-8B27-64AC5A80E383}" destId="{50D93D34-3218-C840-A266-55834ADE7116}" srcOrd="1" destOrd="0" presId="urn:microsoft.com/office/officeart/2005/8/layout/hierarchy2"/>
    <dgm:cxn modelId="{9ED7839C-9BE8-5741-8235-01621866A85B}" type="presParOf" srcId="{50D93D34-3218-C840-A266-55834ADE7116}" destId="{8D3028B1-FD02-1A42-B252-C143416DD678}" srcOrd="0" destOrd="0" presId="urn:microsoft.com/office/officeart/2005/8/layout/hierarchy2"/>
    <dgm:cxn modelId="{BE4D10BB-A7B6-2F44-8FDE-9D694A206701}" type="presParOf" srcId="{8D3028B1-FD02-1A42-B252-C143416DD678}" destId="{B1ABFF08-C4DF-6749-8076-9A19901BEE3C}" srcOrd="0" destOrd="0" presId="urn:microsoft.com/office/officeart/2005/8/layout/hierarchy2"/>
    <dgm:cxn modelId="{D1F9DC54-9FF0-3C43-81B4-C14C6B680EB1}" type="presParOf" srcId="{50D93D34-3218-C840-A266-55834ADE7116}" destId="{C4AC2404-9702-3B4D-AA0F-E6C0BB02D259}" srcOrd="1" destOrd="0" presId="urn:microsoft.com/office/officeart/2005/8/layout/hierarchy2"/>
    <dgm:cxn modelId="{872A82A4-3981-8545-A990-A976755A99A0}" type="presParOf" srcId="{C4AC2404-9702-3B4D-AA0F-E6C0BB02D259}" destId="{33CAB27B-D583-DD4D-BB9B-6355F079E6C9}" srcOrd="0" destOrd="0" presId="urn:microsoft.com/office/officeart/2005/8/layout/hierarchy2"/>
    <dgm:cxn modelId="{147BE870-E236-F045-AB85-5B500FEB88FE}" type="presParOf" srcId="{C4AC2404-9702-3B4D-AA0F-E6C0BB02D259}" destId="{9DAB021E-9C75-FC4C-9913-43C199A45373}" srcOrd="1" destOrd="0" presId="urn:microsoft.com/office/officeart/2005/8/layout/hierarchy2"/>
    <dgm:cxn modelId="{3B257DB4-913D-6C44-BFB7-7C2DF82A2BC5}" type="presParOf" srcId="{E8510080-9379-2A4B-8028-BE1A7C23C9E6}" destId="{D37973B7-42B4-F74C-905F-0030E73C2BC5}" srcOrd="2" destOrd="0" presId="urn:microsoft.com/office/officeart/2005/8/layout/hierarchy2"/>
    <dgm:cxn modelId="{D81586BC-DDFA-454E-A2F5-548AB864B3A0}" type="presParOf" srcId="{D37973B7-42B4-F74C-905F-0030E73C2BC5}" destId="{F8B26BDB-9204-7949-9479-F7F082E9CDC0}" srcOrd="0" destOrd="0" presId="urn:microsoft.com/office/officeart/2005/8/layout/hierarchy2"/>
    <dgm:cxn modelId="{6957DEE2-1E31-B74A-84C7-E9F8F599E8EA}" type="presParOf" srcId="{E8510080-9379-2A4B-8028-BE1A7C23C9E6}" destId="{9D6AC9D0-7ED3-7142-BE86-DA1120AF665E}" srcOrd="3" destOrd="0" presId="urn:microsoft.com/office/officeart/2005/8/layout/hierarchy2"/>
    <dgm:cxn modelId="{DBE1753B-7C31-0642-80D8-423FD117CC84}" type="presParOf" srcId="{9D6AC9D0-7ED3-7142-BE86-DA1120AF665E}" destId="{E6056BE5-9095-394D-A13B-5C97742075DF}" srcOrd="0" destOrd="0" presId="urn:microsoft.com/office/officeart/2005/8/layout/hierarchy2"/>
    <dgm:cxn modelId="{3748CF3C-ECBE-DB44-9AF8-478C846795E3}" type="presParOf" srcId="{9D6AC9D0-7ED3-7142-BE86-DA1120AF665E}" destId="{11A29909-4909-5849-B520-6DD2082E2A2C}" srcOrd="1" destOrd="0" presId="urn:microsoft.com/office/officeart/2005/8/layout/hierarchy2"/>
    <dgm:cxn modelId="{8A007AE7-DCDF-0242-9D68-7EA0C3546E1D}" type="presParOf" srcId="{11A29909-4909-5849-B520-6DD2082E2A2C}" destId="{A30D2017-81C7-4E49-9D50-2482EB59412B}" srcOrd="0" destOrd="0" presId="urn:microsoft.com/office/officeart/2005/8/layout/hierarchy2"/>
    <dgm:cxn modelId="{825E5330-1D7B-0446-8E89-1D7784BBC410}" type="presParOf" srcId="{A30D2017-81C7-4E49-9D50-2482EB59412B}" destId="{9EB825A1-B244-DB4D-ABC6-516B7E304B0E}" srcOrd="0" destOrd="0" presId="urn:microsoft.com/office/officeart/2005/8/layout/hierarchy2"/>
    <dgm:cxn modelId="{1D2CBABA-3664-A44E-9C11-F1094D4799BB}" type="presParOf" srcId="{11A29909-4909-5849-B520-6DD2082E2A2C}" destId="{934E6C20-EB69-4C41-8287-58E12EF3B8C0}" srcOrd="1" destOrd="0" presId="urn:microsoft.com/office/officeart/2005/8/layout/hierarchy2"/>
    <dgm:cxn modelId="{DDBD92BE-DF07-DC46-B2E7-0A8960D8E8DC}" type="presParOf" srcId="{934E6C20-EB69-4C41-8287-58E12EF3B8C0}" destId="{9B09697C-9FB3-904A-9F71-E6E1C13D0BD2}" srcOrd="0" destOrd="0" presId="urn:microsoft.com/office/officeart/2005/8/layout/hierarchy2"/>
    <dgm:cxn modelId="{4E242C83-CBBD-6A44-85DC-F25922303E5E}" type="presParOf" srcId="{934E6C20-EB69-4C41-8287-58E12EF3B8C0}" destId="{17D9AC04-AA46-AD46-94C9-254FCFC57B57}" srcOrd="1" destOrd="0" presId="urn:microsoft.com/office/officeart/2005/8/layout/hierarchy2"/>
    <dgm:cxn modelId="{43907835-3636-3C4F-8A2C-603583331BFE}" type="presParOf" srcId="{D7476600-2969-EE4D-8A8C-E1092D732CED}" destId="{472E794E-7DC3-7F4A-9019-87A07B16A631}" srcOrd="6" destOrd="0" presId="urn:microsoft.com/office/officeart/2005/8/layout/hierarchy2"/>
    <dgm:cxn modelId="{27B5FD39-8A19-AA41-8C03-7F663E07E48A}" type="presParOf" srcId="{472E794E-7DC3-7F4A-9019-87A07B16A631}" destId="{DE981E40-82AC-D149-BB39-E117AED3A405}" srcOrd="0" destOrd="0" presId="urn:microsoft.com/office/officeart/2005/8/layout/hierarchy2"/>
    <dgm:cxn modelId="{DC02A533-71CA-A84E-866F-8602560FB366}" type="presParOf" srcId="{D7476600-2969-EE4D-8A8C-E1092D732CED}" destId="{4A35A266-EA7B-4140-9A23-9440214E6E99}" srcOrd="7" destOrd="0" presId="urn:microsoft.com/office/officeart/2005/8/layout/hierarchy2"/>
    <dgm:cxn modelId="{98158F03-7B9D-7349-86DC-55F7B8AF9E88}" type="presParOf" srcId="{4A35A266-EA7B-4140-9A23-9440214E6E99}" destId="{06A4E5CC-6398-F845-9F14-C70E563FBD51}" srcOrd="0" destOrd="0" presId="urn:microsoft.com/office/officeart/2005/8/layout/hierarchy2"/>
    <dgm:cxn modelId="{7A646094-9CB7-B545-AC11-2F5155115C53}" type="presParOf" srcId="{4A35A266-EA7B-4140-9A23-9440214E6E99}" destId="{6321C5FB-392E-3F44-BEBC-1285C274087B}" srcOrd="1" destOrd="0" presId="urn:microsoft.com/office/officeart/2005/8/layout/hierarchy2"/>
    <dgm:cxn modelId="{1D68F5C8-D3F6-A74D-9BD9-34B5B3399412}" type="presParOf" srcId="{6321C5FB-392E-3F44-BEBC-1285C274087B}" destId="{661D108C-0CA6-BC45-AC44-0572B05B80EC}" srcOrd="0" destOrd="0" presId="urn:microsoft.com/office/officeart/2005/8/layout/hierarchy2"/>
    <dgm:cxn modelId="{C37C08FD-DE4A-6F44-9FEE-8F0F62852754}" type="presParOf" srcId="{661D108C-0CA6-BC45-AC44-0572B05B80EC}" destId="{DD438648-E048-7D45-877A-6BD0004ED086}" srcOrd="0" destOrd="0" presId="urn:microsoft.com/office/officeart/2005/8/layout/hierarchy2"/>
    <dgm:cxn modelId="{7AD3EEF2-2B2B-EC4D-9360-4FF302817879}" type="presParOf" srcId="{6321C5FB-392E-3F44-BEBC-1285C274087B}" destId="{27EFE0B9-4949-544E-BA16-6294A09F7D30}" srcOrd="1" destOrd="0" presId="urn:microsoft.com/office/officeart/2005/8/layout/hierarchy2"/>
    <dgm:cxn modelId="{97945D88-2B41-D14A-9765-CAADD4BC5883}" type="presParOf" srcId="{27EFE0B9-4949-544E-BA16-6294A09F7D30}" destId="{0DE46963-76D9-A54F-BAF8-D3F7C837E8EA}" srcOrd="0" destOrd="0" presId="urn:microsoft.com/office/officeart/2005/8/layout/hierarchy2"/>
    <dgm:cxn modelId="{84DD311B-FCAC-7F4E-A43F-AB6E0A7A2466}" type="presParOf" srcId="{27EFE0B9-4949-544E-BA16-6294A09F7D30}" destId="{828EAE0D-2C95-354A-BB5D-02ECEC5C1F01}" srcOrd="1" destOrd="0" presId="urn:microsoft.com/office/officeart/2005/8/layout/hierarchy2"/>
    <dgm:cxn modelId="{4C817860-999C-8645-9417-C8CAFD00D97A}" type="presParOf" srcId="{828EAE0D-2C95-354A-BB5D-02ECEC5C1F01}" destId="{828F85D7-EE91-274C-9AFD-44E59D1B721D}" srcOrd="0" destOrd="0" presId="urn:microsoft.com/office/officeart/2005/8/layout/hierarchy2"/>
    <dgm:cxn modelId="{3AF3E700-3F49-814F-B4FC-D6103A12E558}" type="presParOf" srcId="{828F85D7-EE91-274C-9AFD-44E59D1B721D}" destId="{FFEA4361-0098-984D-A74B-370D687625D2}" srcOrd="0" destOrd="0" presId="urn:microsoft.com/office/officeart/2005/8/layout/hierarchy2"/>
    <dgm:cxn modelId="{8CCEF6C1-17CD-2C4D-A7A7-3287A6EC862C}" type="presParOf" srcId="{828EAE0D-2C95-354A-BB5D-02ECEC5C1F01}" destId="{BFD30769-095A-3A4C-A087-52FB143CEEBA}" srcOrd="1" destOrd="0" presId="urn:microsoft.com/office/officeart/2005/8/layout/hierarchy2"/>
    <dgm:cxn modelId="{AF8956BF-FEE9-AB42-B817-6A872B82753E}" type="presParOf" srcId="{BFD30769-095A-3A4C-A087-52FB143CEEBA}" destId="{9B8FA792-1767-484F-BBBB-F56191822ACA}" srcOrd="0" destOrd="0" presId="urn:microsoft.com/office/officeart/2005/8/layout/hierarchy2"/>
    <dgm:cxn modelId="{5ED5C9BA-DB93-2243-9805-7031C7675C7A}" type="presParOf" srcId="{BFD30769-095A-3A4C-A087-52FB143CEEBA}" destId="{1AF23362-1C65-CE4B-A15B-D7C4ECD837B0}" srcOrd="1" destOrd="0" presId="urn:microsoft.com/office/officeart/2005/8/layout/hierarchy2"/>
    <dgm:cxn modelId="{8A112F33-679B-2D4E-9C66-2FB23662C04E}" type="presParOf" srcId="{D7476600-2969-EE4D-8A8C-E1092D732CED}" destId="{76DF4644-E65D-7748-A7F2-BA006C3B8641}" srcOrd="8" destOrd="0" presId="urn:microsoft.com/office/officeart/2005/8/layout/hierarchy2"/>
    <dgm:cxn modelId="{BF7DF4D5-E7F4-CD49-843B-5796F0734E80}" type="presParOf" srcId="{76DF4644-E65D-7748-A7F2-BA006C3B8641}" destId="{44B7DF0D-61EB-2A42-A13F-ADFF8C54F49B}" srcOrd="0" destOrd="0" presId="urn:microsoft.com/office/officeart/2005/8/layout/hierarchy2"/>
    <dgm:cxn modelId="{0807203A-7AB2-E34D-B7DE-511858D10750}" type="presParOf" srcId="{D7476600-2969-EE4D-8A8C-E1092D732CED}" destId="{30EAD7F2-E770-444D-A1DD-9E42FF4CB842}" srcOrd="9" destOrd="0" presId="urn:microsoft.com/office/officeart/2005/8/layout/hierarchy2"/>
    <dgm:cxn modelId="{B82489DA-737B-5D4B-B307-53D9302E472E}" type="presParOf" srcId="{30EAD7F2-E770-444D-A1DD-9E42FF4CB842}" destId="{B093EA1B-12BA-B04C-A48A-2C910E87F4C3}" srcOrd="0" destOrd="0" presId="urn:microsoft.com/office/officeart/2005/8/layout/hierarchy2"/>
    <dgm:cxn modelId="{D94DA280-4ABD-3942-A027-A14C45A2C7EB}" type="presParOf" srcId="{30EAD7F2-E770-444D-A1DD-9E42FF4CB842}" destId="{7887FE7A-678D-EC4B-9B12-17DF4AE6CD55}" srcOrd="1" destOrd="0" presId="urn:microsoft.com/office/officeart/2005/8/layout/hierarchy2"/>
    <dgm:cxn modelId="{BA90BBCC-662F-B94E-9ADA-B3184751C79C}" type="presParOf" srcId="{7887FE7A-678D-EC4B-9B12-17DF4AE6CD55}" destId="{C8AA1490-034A-6F45-A4B5-F7942AB1CC5D}" srcOrd="0" destOrd="0" presId="urn:microsoft.com/office/officeart/2005/8/layout/hierarchy2"/>
    <dgm:cxn modelId="{5BCE161A-B1EC-7948-A540-7181D0FA1243}" type="presParOf" srcId="{C8AA1490-034A-6F45-A4B5-F7942AB1CC5D}" destId="{D1E6D945-C14B-B546-B137-1A9862ED8068}" srcOrd="0" destOrd="0" presId="urn:microsoft.com/office/officeart/2005/8/layout/hierarchy2"/>
    <dgm:cxn modelId="{B32D19B1-654F-3740-A3B1-AE7F46BD930D}" type="presParOf" srcId="{7887FE7A-678D-EC4B-9B12-17DF4AE6CD55}" destId="{88446820-A1B2-E644-907F-57C93FE8DAA6}" srcOrd="1" destOrd="0" presId="urn:microsoft.com/office/officeart/2005/8/layout/hierarchy2"/>
    <dgm:cxn modelId="{DCAADD80-8723-7C4A-B301-0E3D825EAAC2}" type="presParOf" srcId="{88446820-A1B2-E644-907F-57C93FE8DAA6}" destId="{CD5B802B-218D-9B49-84B2-402B16D24F14}" srcOrd="0" destOrd="0" presId="urn:microsoft.com/office/officeart/2005/8/layout/hierarchy2"/>
    <dgm:cxn modelId="{6BAB6ADC-D6AD-E644-BD0B-2012E9114622}" type="presParOf" srcId="{88446820-A1B2-E644-907F-57C93FE8DAA6}" destId="{B92A6F63-A94E-F840-AC9C-762F00B002A7}" srcOrd="1" destOrd="0" presId="urn:microsoft.com/office/officeart/2005/8/layout/hierarchy2"/>
    <dgm:cxn modelId="{0B3BF86B-DEA9-1D4A-B63F-4677C4F3591B}" type="presParOf" srcId="{B92A6F63-A94E-F840-AC9C-762F00B002A7}" destId="{4D51D990-1601-2E48-AFA9-B46B9B329B93}" srcOrd="0" destOrd="0" presId="urn:microsoft.com/office/officeart/2005/8/layout/hierarchy2"/>
    <dgm:cxn modelId="{791B517F-30F8-6A4E-8CA7-63BC52404737}" type="presParOf" srcId="{4D51D990-1601-2E48-AFA9-B46B9B329B93}" destId="{8E7D78BD-315B-D54E-ABBC-73E88D2B643F}" srcOrd="0" destOrd="0" presId="urn:microsoft.com/office/officeart/2005/8/layout/hierarchy2"/>
    <dgm:cxn modelId="{3E229339-61B3-4246-9C08-F12D5E757A28}" type="presParOf" srcId="{B92A6F63-A94E-F840-AC9C-762F00B002A7}" destId="{485D915A-FB06-BF4C-8110-EAC1263BB04E}" srcOrd="1" destOrd="0" presId="urn:microsoft.com/office/officeart/2005/8/layout/hierarchy2"/>
    <dgm:cxn modelId="{F8844954-70EA-C941-BFA1-8E0B5944D219}" type="presParOf" srcId="{485D915A-FB06-BF4C-8110-EAC1263BB04E}" destId="{76F16B82-AD99-2E45-970A-0C99F578DCD9}" srcOrd="0" destOrd="0" presId="urn:microsoft.com/office/officeart/2005/8/layout/hierarchy2"/>
    <dgm:cxn modelId="{5EDDEA8B-FD9C-234A-9519-DBC66017E765}" type="presParOf" srcId="{485D915A-FB06-BF4C-8110-EAC1263BB04E}" destId="{84CEF9DB-488F-C946-9439-505010A549C4}" srcOrd="1" destOrd="0" presId="urn:microsoft.com/office/officeart/2005/8/layout/hierarchy2"/>
    <dgm:cxn modelId="{1C8D0231-BD2F-9448-801F-3E6587F6E4D2}" type="presParOf" srcId="{B92A6F63-A94E-F840-AC9C-762F00B002A7}" destId="{92078532-381C-F44E-8624-554799787026}" srcOrd="2" destOrd="0" presId="urn:microsoft.com/office/officeart/2005/8/layout/hierarchy2"/>
    <dgm:cxn modelId="{9E1DCFFC-600C-2545-82AD-ED733E338450}" type="presParOf" srcId="{92078532-381C-F44E-8624-554799787026}" destId="{FBDEC4F2-85FA-AB44-A62C-D283A4EFDA3E}" srcOrd="0" destOrd="0" presId="urn:microsoft.com/office/officeart/2005/8/layout/hierarchy2"/>
    <dgm:cxn modelId="{1D38CB8C-F7ED-4E4D-BDA5-0EFCC2625219}" type="presParOf" srcId="{B92A6F63-A94E-F840-AC9C-762F00B002A7}" destId="{7A41B7A9-A132-8642-B5DF-7C4B284D74E2}" srcOrd="3" destOrd="0" presId="urn:microsoft.com/office/officeart/2005/8/layout/hierarchy2"/>
    <dgm:cxn modelId="{EB3CDB10-A457-224E-870F-153C2D2C1807}" type="presParOf" srcId="{7A41B7A9-A132-8642-B5DF-7C4B284D74E2}" destId="{02E1A8C8-6A9A-854C-8E39-44088652331E}" srcOrd="0" destOrd="0" presId="urn:microsoft.com/office/officeart/2005/8/layout/hierarchy2"/>
    <dgm:cxn modelId="{244ADCCD-F74E-DE49-A726-5CF7F4C28BF2}" type="presParOf" srcId="{7A41B7A9-A132-8642-B5DF-7C4B284D74E2}" destId="{BAF21420-91C0-7C42-95B1-8D1909FE7B78}" srcOrd="1" destOrd="0" presId="urn:microsoft.com/office/officeart/2005/8/layout/hierarchy2"/>
    <dgm:cxn modelId="{314A676A-73A6-314C-9DBD-5F450BC6056F}" type="presParOf" srcId="{D7476600-2969-EE4D-8A8C-E1092D732CED}" destId="{C333D9EE-6D10-1745-98AA-439CE65C3621}" srcOrd="10" destOrd="0" presId="urn:microsoft.com/office/officeart/2005/8/layout/hierarchy2"/>
    <dgm:cxn modelId="{F9064B92-445A-D748-8269-4A8C492EFFC3}" type="presParOf" srcId="{C333D9EE-6D10-1745-98AA-439CE65C3621}" destId="{638D8ABB-21B4-7644-BAA2-E8A172B8B9A3}" srcOrd="0" destOrd="0" presId="urn:microsoft.com/office/officeart/2005/8/layout/hierarchy2"/>
    <dgm:cxn modelId="{EF010BE7-1766-1642-92B4-BCDB11FBD244}" type="presParOf" srcId="{D7476600-2969-EE4D-8A8C-E1092D732CED}" destId="{672D98A4-20D3-9F47-BD6C-7CE6239C4924}" srcOrd="11" destOrd="0" presId="urn:microsoft.com/office/officeart/2005/8/layout/hierarchy2"/>
    <dgm:cxn modelId="{3BB5A46C-9807-0641-88D6-5C2817A7415B}" type="presParOf" srcId="{672D98A4-20D3-9F47-BD6C-7CE6239C4924}" destId="{AF5ABBB6-E43A-5445-9092-C631C91FFE49}" srcOrd="0" destOrd="0" presId="urn:microsoft.com/office/officeart/2005/8/layout/hierarchy2"/>
    <dgm:cxn modelId="{723B4F06-CD39-DA4B-8149-5C872F09CC9B}" type="presParOf" srcId="{672D98A4-20D3-9F47-BD6C-7CE6239C4924}" destId="{D399EE28-9C52-C04F-97EC-3B00ED178563}" srcOrd="1" destOrd="0" presId="urn:microsoft.com/office/officeart/2005/8/layout/hierarchy2"/>
    <dgm:cxn modelId="{AB580B87-5E44-B547-B37A-78FA18483D84}" type="presParOf" srcId="{D399EE28-9C52-C04F-97EC-3B00ED178563}" destId="{DB4DCD3E-1BF6-A14E-AC1C-4C24152C94F5}" srcOrd="0" destOrd="0" presId="urn:microsoft.com/office/officeart/2005/8/layout/hierarchy2"/>
    <dgm:cxn modelId="{DDF8CE5B-3693-2541-BF6B-5DD5D55D164C}" type="presParOf" srcId="{DB4DCD3E-1BF6-A14E-AC1C-4C24152C94F5}" destId="{619608F5-4F91-5246-BEF4-5E3870E89F20}" srcOrd="0" destOrd="0" presId="urn:microsoft.com/office/officeart/2005/8/layout/hierarchy2"/>
    <dgm:cxn modelId="{2F98D8A3-139D-1D4B-B39B-8934A1EA1164}" type="presParOf" srcId="{D399EE28-9C52-C04F-97EC-3B00ED178563}" destId="{CC4CBD7D-5C99-9243-B788-CF20F942395D}" srcOrd="1" destOrd="0" presId="urn:microsoft.com/office/officeart/2005/8/layout/hierarchy2"/>
    <dgm:cxn modelId="{64579EDC-5A58-2543-AE47-D1FA52F79539}" type="presParOf" srcId="{CC4CBD7D-5C99-9243-B788-CF20F942395D}" destId="{F8AD6D9A-819F-0D46-87D4-E661EA10B8CD}" srcOrd="0" destOrd="0" presId="urn:microsoft.com/office/officeart/2005/8/layout/hierarchy2"/>
    <dgm:cxn modelId="{D79F24BA-65D9-334D-87F5-69F4759A3142}" type="presParOf" srcId="{CC4CBD7D-5C99-9243-B788-CF20F942395D}" destId="{7D579EB4-C9D9-4443-9FB3-490E150BFEF1}" srcOrd="1" destOrd="0" presId="urn:microsoft.com/office/officeart/2005/8/layout/hierarchy2"/>
    <dgm:cxn modelId="{60DC51B0-F331-3146-A269-9A29E17E3C55}" type="presParOf" srcId="{7D579EB4-C9D9-4443-9FB3-490E150BFEF1}" destId="{9EAE1C58-5F96-434E-B588-2563424F552B}" srcOrd="0" destOrd="0" presId="urn:microsoft.com/office/officeart/2005/8/layout/hierarchy2"/>
    <dgm:cxn modelId="{592C15DA-38FC-0346-9702-5B1BC3D4DCCF}" type="presParOf" srcId="{9EAE1C58-5F96-434E-B588-2563424F552B}" destId="{6E222A68-DF5B-5A4F-8E05-D72CB0E41931}" srcOrd="0" destOrd="0" presId="urn:microsoft.com/office/officeart/2005/8/layout/hierarchy2"/>
    <dgm:cxn modelId="{29864E02-BF13-2D41-8332-25D389E4CC69}" type="presParOf" srcId="{7D579EB4-C9D9-4443-9FB3-490E150BFEF1}" destId="{95D7CF4B-B0CA-C740-B19D-C04AE77DDF94}" srcOrd="1" destOrd="0" presId="urn:microsoft.com/office/officeart/2005/8/layout/hierarchy2"/>
    <dgm:cxn modelId="{0D8EA527-E650-324B-9C62-BC1B52F8B936}" type="presParOf" srcId="{95D7CF4B-B0CA-C740-B19D-C04AE77DDF94}" destId="{FC7807B6-9CD3-834C-BBDF-1447953BFEE1}" srcOrd="0" destOrd="0" presId="urn:microsoft.com/office/officeart/2005/8/layout/hierarchy2"/>
    <dgm:cxn modelId="{7DA7ED97-7FD0-BB4C-B974-9A8355510321}" type="presParOf" srcId="{95D7CF4B-B0CA-C740-B19D-C04AE77DDF94}" destId="{B73F5752-E30C-D649-8356-C4B16A38B58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D0F03-56D5-2641-9921-686C8A37BD37}">
      <dsp:nvSpPr>
        <dsp:cNvPr id="0" name=""/>
        <dsp:cNvSpPr/>
      </dsp:nvSpPr>
      <dsp:spPr>
        <a:xfrm>
          <a:off x="104982" y="2501248"/>
          <a:ext cx="1133339" cy="566669"/>
        </a:xfrm>
        <a:prstGeom prst="rect">
          <a:avLst/>
        </a:prstGeom>
        <a:solidFill>
          <a:srgbClr val="FDDFE6"/>
        </a:solidFill>
        <a:ln>
          <a:solidFill>
            <a:srgbClr val="FDDFE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Antimalarial drugs </a:t>
          </a:r>
          <a:endParaRPr lang="en-US" sz="1200" kern="1200" dirty="0"/>
        </a:p>
      </dsp:txBody>
      <dsp:txXfrm>
        <a:off x="104982" y="2501248"/>
        <a:ext cx="1133339" cy="566669"/>
      </dsp:txXfrm>
    </dsp:sp>
    <dsp:sp modelId="{5A0A8A3D-71F0-DF44-80A9-C3160C5FC8EA}">
      <dsp:nvSpPr>
        <dsp:cNvPr id="0" name=""/>
        <dsp:cNvSpPr/>
      </dsp:nvSpPr>
      <dsp:spPr>
        <a:xfrm rot="17115701">
          <a:off x="324346" y="1578500"/>
          <a:ext cx="2481026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2481026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502834" y="1525792"/>
        <a:ext cx="124051" cy="124051"/>
      </dsp:txXfrm>
    </dsp:sp>
    <dsp:sp modelId="{6DBF2AB6-A5A6-FF47-B5B2-C5C5DAB82C42}">
      <dsp:nvSpPr>
        <dsp:cNvPr id="0" name=""/>
        <dsp:cNvSpPr/>
      </dsp:nvSpPr>
      <dsp:spPr>
        <a:xfrm>
          <a:off x="1891397" y="107718"/>
          <a:ext cx="1133339" cy="566669"/>
        </a:xfrm>
        <a:prstGeom prst="round2DiagRect">
          <a:avLst/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Causal prophylaxis</a:t>
          </a:r>
          <a:endParaRPr lang="en-US" sz="1200" kern="1200" dirty="0"/>
        </a:p>
      </dsp:txBody>
      <dsp:txXfrm>
        <a:off x="1919060" y="135381"/>
        <a:ext cx="1078013" cy="511343"/>
      </dsp:txXfrm>
    </dsp:sp>
    <dsp:sp modelId="{94AF93F7-CCDC-AC4E-86F3-B33ED58C5BF9}">
      <dsp:nvSpPr>
        <dsp:cNvPr id="0" name=""/>
        <dsp:cNvSpPr/>
      </dsp:nvSpPr>
      <dsp:spPr>
        <a:xfrm>
          <a:off x="3024737" y="381735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40072" y="379720"/>
        <a:ext cx="22666" cy="22666"/>
      </dsp:txXfrm>
    </dsp:sp>
    <dsp:sp modelId="{99A1D4F6-17E3-0349-8E4A-F5B7E0674C66}">
      <dsp:nvSpPr>
        <dsp:cNvPr id="0" name=""/>
        <dsp:cNvSpPr/>
      </dsp:nvSpPr>
      <dsp:spPr>
        <a:xfrm>
          <a:off x="3478073" y="2808"/>
          <a:ext cx="1133339" cy="776490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prstClr val="black"/>
              </a:solidFill>
              <a:latin typeface="Calibri"/>
            </a:rPr>
            <a:t>Destroys parasite in liver cells &amp; prevent invasion of erythrocytes</a:t>
          </a:r>
          <a:endParaRPr lang="en-US" sz="1000" kern="1200" dirty="0"/>
        </a:p>
      </dsp:txBody>
      <dsp:txXfrm>
        <a:off x="3478073" y="2808"/>
        <a:ext cx="1095434" cy="776490"/>
      </dsp:txXfrm>
    </dsp:sp>
    <dsp:sp modelId="{885BFD26-270C-C341-8679-B29959EB4C34}">
      <dsp:nvSpPr>
        <dsp:cNvPr id="0" name=""/>
        <dsp:cNvSpPr/>
      </dsp:nvSpPr>
      <dsp:spPr>
        <a:xfrm>
          <a:off x="4611413" y="381735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6747" y="379720"/>
        <a:ext cx="22666" cy="22666"/>
      </dsp:txXfrm>
    </dsp:sp>
    <dsp:sp modelId="{65641C9F-9104-404F-BAC0-C580AB7D032A}">
      <dsp:nvSpPr>
        <dsp:cNvPr id="0" name=""/>
        <dsp:cNvSpPr/>
      </dsp:nvSpPr>
      <dsp:spPr>
        <a:xfrm>
          <a:off x="5064749" y="107718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929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solidFill>
                <a:srgbClr val="0432FF"/>
              </a:solidFill>
              <a:latin typeface="Calibri"/>
            </a:rPr>
            <a:t>Prima</a:t>
          </a:r>
          <a:r>
            <a:rPr lang="en-US" sz="1200" kern="1200" dirty="0" smtClean="0">
              <a:solidFill>
                <a:srgbClr val="0432FF"/>
              </a:solidFill>
              <a:latin typeface="Calibri"/>
            </a:rPr>
            <a:t>quine</a:t>
          </a:r>
          <a:endParaRPr lang="en-US" sz="1000" kern="1200" dirty="0"/>
        </a:p>
      </dsp:txBody>
      <dsp:txXfrm>
        <a:off x="5081346" y="124315"/>
        <a:ext cx="1100145" cy="533475"/>
      </dsp:txXfrm>
    </dsp:sp>
    <dsp:sp modelId="{46E5F9B4-61A7-0A40-8DA3-9A093F67B23F}">
      <dsp:nvSpPr>
        <dsp:cNvPr id="0" name=""/>
        <dsp:cNvSpPr/>
      </dsp:nvSpPr>
      <dsp:spPr>
        <a:xfrm rot="17553389">
          <a:off x="713601" y="1989126"/>
          <a:ext cx="1702517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1702517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522296" y="1955881"/>
        <a:ext cx="85125" cy="85125"/>
      </dsp:txXfrm>
    </dsp:sp>
    <dsp:sp modelId="{E27F87C9-50A1-AF40-8BC6-82222D4B3BB1}">
      <dsp:nvSpPr>
        <dsp:cNvPr id="0" name=""/>
        <dsp:cNvSpPr/>
      </dsp:nvSpPr>
      <dsp:spPr>
        <a:xfrm>
          <a:off x="1891397" y="928970"/>
          <a:ext cx="1133339" cy="566669"/>
        </a:xfrm>
        <a:prstGeom prst="round2DiagRect">
          <a:avLst/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Suppressive prophylaxis</a:t>
          </a:r>
          <a:endParaRPr lang="en-US" sz="1200" kern="1200" dirty="0"/>
        </a:p>
      </dsp:txBody>
      <dsp:txXfrm>
        <a:off x="1919060" y="956633"/>
        <a:ext cx="1078013" cy="511343"/>
      </dsp:txXfrm>
    </dsp:sp>
    <dsp:sp modelId="{BCC740F7-A076-BA40-BE2E-B0D49FCEB1BF}">
      <dsp:nvSpPr>
        <dsp:cNvPr id="0" name=""/>
        <dsp:cNvSpPr/>
      </dsp:nvSpPr>
      <dsp:spPr>
        <a:xfrm rot="21578226">
          <a:off x="3024732" y="1201423"/>
          <a:ext cx="493862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93862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59317" y="1198394"/>
        <a:ext cx="24693" cy="24693"/>
      </dsp:txXfrm>
    </dsp:sp>
    <dsp:sp modelId="{5E9469EB-22E2-9340-945A-E186C38BDAC6}">
      <dsp:nvSpPr>
        <dsp:cNvPr id="0" name=""/>
        <dsp:cNvSpPr/>
      </dsp:nvSpPr>
      <dsp:spPr>
        <a:xfrm>
          <a:off x="3518590" y="861171"/>
          <a:ext cx="1133339" cy="696012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ysClr val="windowText" lastClr="000000"/>
              </a:solidFill>
            </a:rPr>
            <a:t>Suppresses the </a:t>
          </a:r>
          <a:r>
            <a:rPr lang="en-US" sz="1000" kern="1200" dirty="0" err="1" smtClean="0">
              <a:solidFill>
                <a:sysClr val="windowText" lastClr="000000"/>
              </a:solidFill>
            </a:rPr>
            <a:t>erythrocytic</a:t>
          </a:r>
          <a:r>
            <a:rPr lang="en-US" sz="1000" kern="1200" dirty="0" smtClean="0">
              <a:solidFill>
                <a:sysClr val="windowText" lastClr="000000"/>
              </a:solidFill>
            </a:rPr>
            <a:t> phase &amp; thus attack of malaria fever </a:t>
          </a:r>
          <a:endParaRPr lang="en-US" sz="1000" kern="1200" dirty="0"/>
        </a:p>
      </dsp:txBody>
      <dsp:txXfrm>
        <a:off x="3518590" y="861171"/>
        <a:ext cx="1099362" cy="696012"/>
      </dsp:txXfrm>
    </dsp:sp>
    <dsp:sp modelId="{172F977C-11F0-A743-80FA-688424CF97F1}">
      <dsp:nvSpPr>
        <dsp:cNvPr id="0" name=""/>
        <dsp:cNvSpPr/>
      </dsp:nvSpPr>
      <dsp:spPr>
        <a:xfrm rot="26048">
          <a:off x="4651924" y="1201423"/>
          <a:ext cx="412830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12830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48018" y="1200420"/>
        <a:ext cx="20641" cy="20641"/>
      </dsp:txXfrm>
    </dsp:sp>
    <dsp:sp modelId="{D34DC95F-274F-704D-B98C-5768E268AACC}">
      <dsp:nvSpPr>
        <dsp:cNvPr id="0" name=""/>
        <dsp:cNvSpPr/>
      </dsp:nvSpPr>
      <dsp:spPr>
        <a:xfrm>
          <a:off x="5064749" y="928970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9437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432FF"/>
              </a:solidFill>
            </a:rPr>
            <a:t>Chloroquine, Mefloquine, Doxycycline</a:t>
          </a:r>
          <a:endParaRPr lang="en-US" sz="1100" kern="1200" dirty="0"/>
        </a:p>
      </dsp:txBody>
      <dsp:txXfrm>
        <a:off x="5081346" y="945567"/>
        <a:ext cx="1100145" cy="533475"/>
      </dsp:txXfrm>
    </dsp:sp>
    <dsp:sp modelId="{51D33773-9386-D348-86E9-418A12E1566B}">
      <dsp:nvSpPr>
        <dsp:cNvPr id="0" name=""/>
        <dsp:cNvSpPr/>
      </dsp:nvSpPr>
      <dsp:spPr>
        <a:xfrm rot="19256027">
          <a:off x="1144290" y="2510214"/>
          <a:ext cx="841139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841139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43831" y="2498504"/>
        <a:ext cx="42056" cy="42056"/>
      </dsp:txXfrm>
    </dsp:sp>
    <dsp:sp modelId="{D115A386-6456-A045-979F-BBF68B6A85B5}">
      <dsp:nvSpPr>
        <dsp:cNvPr id="0" name=""/>
        <dsp:cNvSpPr/>
      </dsp:nvSpPr>
      <dsp:spPr>
        <a:xfrm>
          <a:off x="1891397" y="1842739"/>
          <a:ext cx="1133339" cy="823484"/>
        </a:xfrm>
        <a:prstGeom prst="round2DiagRect">
          <a:avLst/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ysClr val="windowText" lastClr="000000"/>
              </a:solidFill>
            </a:rPr>
            <a:t>Clinical cure (</a:t>
          </a:r>
          <a:r>
            <a:rPr lang="en-US" sz="900" kern="1200" dirty="0" err="1" smtClean="0">
              <a:solidFill>
                <a:sysClr val="windowText" lastClr="000000"/>
              </a:solidFill>
            </a:rPr>
            <a:t>erythrocytic</a:t>
          </a:r>
          <a:r>
            <a:rPr lang="en-US" sz="900" kern="1200" dirty="0" smtClean="0">
              <a:solidFill>
                <a:sysClr val="windowText" lastClr="000000"/>
              </a:solidFill>
            </a:rPr>
            <a:t> </a:t>
          </a:r>
          <a:r>
            <a:rPr lang="en-US" sz="900" kern="1200" dirty="0" err="1" smtClean="0">
              <a:solidFill>
                <a:sysClr val="windowText" lastClr="000000"/>
              </a:solidFill>
            </a:rPr>
            <a:t>schizonicide</a:t>
          </a:r>
          <a:r>
            <a:rPr lang="en-US" sz="900" kern="1200" dirty="0" smtClean="0">
              <a:solidFill>
                <a:sysClr val="windowText" lastClr="000000"/>
              </a:solidFill>
            </a:rPr>
            <a:t>)</a:t>
          </a:r>
          <a:endParaRPr lang="en-US" sz="900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chemeClr val="tx1"/>
              </a:solidFill>
              <a:latin typeface="+mn-lt"/>
            </a:rPr>
            <a:t>Used to terminate  an episode of malarial fever</a:t>
          </a:r>
          <a:endParaRPr lang="en-US" sz="900" kern="1200" dirty="0">
            <a:solidFill>
              <a:schemeClr val="tx1"/>
            </a:solidFill>
            <a:latin typeface="+mn-lt"/>
          </a:endParaRPr>
        </a:p>
      </dsp:txBody>
      <dsp:txXfrm>
        <a:off x="1931596" y="1882938"/>
        <a:ext cx="1052941" cy="743086"/>
      </dsp:txXfrm>
    </dsp:sp>
    <dsp:sp modelId="{201E0610-E8E1-3848-BD25-CB1C1C21554E}">
      <dsp:nvSpPr>
        <dsp:cNvPr id="0" name=""/>
        <dsp:cNvSpPr/>
      </dsp:nvSpPr>
      <dsp:spPr>
        <a:xfrm rot="19457599">
          <a:off x="2972263" y="2082246"/>
          <a:ext cx="558284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558284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7448" y="2077607"/>
        <a:ext cx="27914" cy="27914"/>
      </dsp:txXfrm>
    </dsp:sp>
    <dsp:sp modelId="{4E68054E-987F-1846-BBC7-789B43CA53DC}">
      <dsp:nvSpPr>
        <dsp:cNvPr id="0" name=""/>
        <dsp:cNvSpPr/>
      </dsp:nvSpPr>
      <dsp:spPr>
        <a:xfrm>
          <a:off x="3478073" y="1645312"/>
          <a:ext cx="1133339" cy="566669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Text" lastClr="000000"/>
              </a:solidFill>
            </a:rPr>
            <a:t>Fast acting high efficacy</a:t>
          </a:r>
          <a:endParaRPr lang="en-US" sz="1200" kern="1200" dirty="0"/>
        </a:p>
      </dsp:txBody>
      <dsp:txXfrm>
        <a:off x="3478073" y="1645312"/>
        <a:ext cx="1105676" cy="566669"/>
      </dsp:txXfrm>
    </dsp:sp>
    <dsp:sp modelId="{8D3028B1-FD02-1A42-B252-C143416DD678}">
      <dsp:nvSpPr>
        <dsp:cNvPr id="0" name=""/>
        <dsp:cNvSpPr/>
      </dsp:nvSpPr>
      <dsp:spPr>
        <a:xfrm>
          <a:off x="4611413" y="1919328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6747" y="1917313"/>
        <a:ext cx="22666" cy="22666"/>
      </dsp:txXfrm>
    </dsp:sp>
    <dsp:sp modelId="{33CAB27B-D583-DD4D-BB9B-6355F079E6C9}">
      <dsp:nvSpPr>
        <dsp:cNvPr id="0" name=""/>
        <dsp:cNvSpPr/>
      </dsp:nvSpPr>
      <dsp:spPr>
        <a:xfrm>
          <a:off x="5064749" y="1645312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00FDFF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Chloroquine, Quinine, Mefloquine, Artemisinin</a:t>
          </a:r>
          <a:endParaRPr lang="en-US" sz="1000" kern="1200" dirty="0"/>
        </a:p>
      </dsp:txBody>
      <dsp:txXfrm>
        <a:off x="5081346" y="1661909"/>
        <a:ext cx="1100145" cy="533475"/>
      </dsp:txXfrm>
    </dsp:sp>
    <dsp:sp modelId="{D37973B7-42B4-F74C-905F-0030E73C2BC5}">
      <dsp:nvSpPr>
        <dsp:cNvPr id="0" name=""/>
        <dsp:cNvSpPr/>
      </dsp:nvSpPr>
      <dsp:spPr>
        <a:xfrm rot="2142401">
          <a:off x="2972263" y="2408081"/>
          <a:ext cx="558284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558284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7448" y="2403442"/>
        <a:ext cx="27914" cy="27914"/>
      </dsp:txXfrm>
    </dsp:sp>
    <dsp:sp modelId="{E6056BE5-9095-394D-A13B-5C97742075DF}">
      <dsp:nvSpPr>
        <dsp:cNvPr id="0" name=""/>
        <dsp:cNvSpPr/>
      </dsp:nvSpPr>
      <dsp:spPr>
        <a:xfrm>
          <a:off x="3478073" y="2296982"/>
          <a:ext cx="1133339" cy="566669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Text" lastClr="000000"/>
              </a:solidFill>
            </a:rPr>
            <a:t>Slow acting low efficacy</a:t>
          </a:r>
          <a:endParaRPr lang="en-US" sz="1200" kern="1200" dirty="0"/>
        </a:p>
      </dsp:txBody>
      <dsp:txXfrm>
        <a:off x="3478073" y="2296982"/>
        <a:ext cx="1105676" cy="566669"/>
      </dsp:txXfrm>
    </dsp:sp>
    <dsp:sp modelId="{A30D2017-81C7-4E49-9D50-2482EB59412B}">
      <dsp:nvSpPr>
        <dsp:cNvPr id="0" name=""/>
        <dsp:cNvSpPr/>
      </dsp:nvSpPr>
      <dsp:spPr>
        <a:xfrm>
          <a:off x="4611413" y="2570999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6747" y="2568984"/>
        <a:ext cx="22666" cy="22666"/>
      </dsp:txXfrm>
    </dsp:sp>
    <dsp:sp modelId="{9B09697C-9FB3-904A-9F71-E6E1C13D0BD2}">
      <dsp:nvSpPr>
        <dsp:cNvPr id="0" name=""/>
        <dsp:cNvSpPr/>
      </dsp:nvSpPr>
      <dsp:spPr>
        <a:xfrm>
          <a:off x="5064749" y="2296982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8EFA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rgbClr val="0432FF"/>
              </a:solidFill>
            </a:rPr>
            <a:t>Pyri</a:t>
          </a:r>
          <a:r>
            <a:rPr lang="en-US" sz="1050" u="sng" kern="1200" dirty="0" smtClean="0">
              <a:solidFill>
                <a:srgbClr val="0432FF"/>
              </a:solidFill>
            </a:rPr>
            <a:t>methamine</a:t>
          </a:r>
          <a:r>
            <a:rPr lang="en-US" sz="1050" kern="1200" dirty="0" smtClean="0">
              <a:solidFill>
                <a:srgbClr val="0432FF"/>
              </a:solidFill>
            </a:rPr>
            <a:t>, </a:t>
          </a:r>
          <a:r>
            <a:rPr lang="en-US" sz="1050" u="sng" kern="1200" dirty="0" err="1" smtClean="0">
              <a:solidFill>
                <a:srgbClr val="0432FF"/>
              </a:solidFill>
            </a:rPr>
            <a:t>Proguan</a:t>
          </a:r>
          <a:r>
            <a:rPr lang="en-US" sz="1050" kern="1200" dirty="0" err="1" smtClean="0">
              <a:solidFill>
                <a:srgbClr val="0432FF"/>
              </a:solidFill>
            </a:rPr>
            <a:t>il</a:t>
          </a:r>
          <a:r>
            <a:rPr lang="en-US" sz="1050" kern="1200" dirty="0" smtClean="0">
              <a:solidFill>
                <a:srgbClr val="0432FF"/>
              </a:solidFill>
            </a:rPr>
            <a:t>, </a:t>
          </a:r>
          <a:r>
            <a:rPr lang="en-US" sz="1050" u="sng" kern="1200" dirty="0" smtClean="0">
              <a:solidFill>
                <a:srgbClr val="0432FF"/>
              </a:solidFill>
            </a:rPr>
            <a:t>Sulfo</a:t>
          </a:r>
          <a:r>
            <a:rPr lang="en-US" sz="1050" kern="1200" dirty="0" smtClean="0">
              <a:solidFill>
                <a:srgbClr val="0432FF"/>
              </a:solidFill>
            </a:rPr>
            <a:t>namides</a:t>
          </a:r>
          <a:endParaRPr lang="en-US" sz="1050" kern="1200" dirty="0"/>
        </a:p>
      </dsp:txBody>
      <dsp:txXfrm>
        <a:off x="5081346" y="2313579"/>
        <a:ext cx="1100145" cy="533475"/>
      </dsp:txXfrm>
    </dsp:sp>
    <dsp:sp modelId="{472E794E-7DC3-7F4A-9019-87A07B16A631}">
      <dsp:nvSpPr>
        <dsp:cNvPr id="0" name=""/>
        <dsp:cNvSpPr/>
      </dsp:nvSpPr>
      <dsp:spPr>
        <a:xfrm rot="2064839">
          <a:off x="1169044" y="2998967"/>
          <a:ext cx="791630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791630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45069" y="2988494"/>
        <a:ext cx="39581" cy="39581"/>
      </dsp:txXfrm>
    </dsp:sp>
    <dsp:sp modelId="{06A4E5CC-6398-F845-9F14-C70E563FBD51}">
      <dsp:nvSpPr>
        <dsp:cNvPr id="0" name=""/>
        <dsp:cNvSpPr/>
      </dsp:nvSpPr>
      <dsp:spPr>
        <a:xfrm>
          <a:off x="1891397" y="2948652"/>
          <a:ext cx="1133339" cy="566669"/>
        </a:xfrm>
        <a:prstGeom prst="round2DiagRect">
          <a:avLst/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solidFill>
                <a:sysClr val="windowText" lastClr="000000"/>
              </a:solidFill>
            </a:rPr>
            <a:t>Radica</a:t>
          </a:r>
          <a:r>
            <a:rPr lang="en-US" sz="1200" kern="1200" dirty="0" smtClean="0">
              <a:solidFill>
                <a:sysClr val="windowText" lastClr="000000"/>
              </a:solidFill>
            </a:rPr>
            <a:t>l cure</a:t>
          </a:r>
          <a:endParaRPr lang="en-US" sz="1200" kern="1200" dirty="0"/>
        </a:p>
      </dsp:txBody>
      <dsp:txXfrm>
        <a:off x="1919060" y="2976315"/>
        <a:ext cx="1078013" cy="511343"/>
      </dsp:txXfrm>
    </dsp:sp>
    <dsp:sp modelId="{661D108C-0CA6-BC45-AC44-0572B05B80EC}">
      <dsp:nvSpPr>
        <dsp:cNvPr id="0" name=""/>
        <dsp:cNvSpPr/>
      </dsp:nvSpPr>
      <dsp:spPr>
        <a:xfrm>
          <a:off x="3024737" y="3222669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40072" y="3220654"/>
        <a:ext cx="22666" cy="22666"/>
      </dsp:txXfrm>
    </dsp:sp>
    <dsp:sp modelId="{0DE46963-76D9-A54F-BAF8-D3F7C837E8EA}">
      <dsp:nvSpPr>
        <dsp:cNvPr id="0" name=""/>
        <dsp:cNvSpPr/>
      </dsp:nvSpPr>
      <dsp:spPr>
        <a:xfrm>
          <a:off x="3478073" y="2948652"/>
          <a:ext cx="1133339" cy="566669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ysClr val="windowText" lastClr="000000"/>
              </a:solidFill>
            </a:rPr>
            <a:t>E</a:t>
          </a:r>
          <a:r>
            <a:rPr lang="en-US" sz="1050" u="sng" kern="1200" dirty="0" smtClean="0">
              <a:solidFill>
                <a:sysClr val="windowText" lastClr="000000"/>
              </a:solidFill>
            </a:rPr>
            <a:t>radica</a:t>
          </a:r>
          <a:r>
            <a:rPr lang="en-US" sz="1050" kern="1200" dirty="0" smtClean="0">
              <a:solidFill>
                <a:sysClr val="windowText" lastClr="000000"/>
              </a:solidFill>
            </a:rPr>
            <a:t>te all forms of vivax from the body</a:t>
          </a:r>
          <a:endParaRPr lang="en-US" sz="1050" kern="1200" dirty="0"/>
        </a:p>
      </dsp:txBody>
      <dsp:txXfrm>
        <a:off x="3478073" y="2948652"/>
        <a:ext cx="1105676" cy="566669"/>
      </dsp:txXfrm>
    </dsp:sp>
    <dsp:sp modelId="{828F85D7-EE91-274C-9AFD-44E59D1B721D}">
      <dsp:nvSpPr>
        <dsp:cNvPr id="0" name=""/>
        <dsp:cNvSpPr/>
      </dsp:nvSpPr>
      <dsp:spPr>
        <a:xfrm>
          <a:off x="4611413" y="3222669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6747" y="3220654"/>
        <a:ext cx="22666" cy="22666"/>
      </dsp:txXfrm>
    </dsp:sp>
    <dsp:sp modelId="{9B8FA792-1767-484F-BBBB-F56191822ACA}">
      <dsp:nvSpPr>
        <dsp:cNvPr id="0" name=""/>
        <dsp:cNvSpPr/>
      </dsp:nvSpPr>
      <dsp:spPr>
        <a:xfrm>
          <a:off x="5064749" y="2948652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FF26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Suppressive drug +</a:t>
          </a:r>
          <a:r>
            <a:rPr lang="en-US" sz="1100" kern="1200" dirty="0" smtClean="0">
              <a:solidFill>
                <a:srgbClr val="0432FF"/>
              </a:solidFill>
            </a:rPr>
            <a:t> </a:t>
          </a:r>
          <a:r>
            <a:rPr lang="en-US" sz="1100" kern="1200" dirty="0" err="1" smtClean="0">
              <a:solidFill>
                <a:srgbClr val="0432FF"/>
              </a:solidFill>
            </a:rPr>
            <a:t>Hypnozoitocidal</a:t>
          </a:r>
          <a:endParaRPr lang="en-US" sz="1100" kern="1200" dirty="0"/>
        </a:p>
      </dsp:txBody>
      <dsp:txXfrm>
        <a:off x="5081346" y="2965249"/>
        <a:ext cx="1100145" cy="533475"/>
      </dsp:txXfrm>
    </dsp:sp>
    <dsp:sp modelId="{76DF4644-E65D-7748-A7F2-BA006C3B8641}">
      <dsp:nvSpPr>
        <dsp:cNvPr id="0" name=""/>
        <dsp:cNvSpPr/>
      </dsp:nvSpPr>
      <dsp:spPr>
        <a:xfrm rot="3922602">
          <a:off x="781138" y="3487720"/>
          <a:ext cx="1567442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1567442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25673" y="3457852"/>
        <a:ext cx="78372" cy="78372"/>
      </dsp:txXfrm>
    </dsp:sp>
    <dsp:sp modelId="{B093EA1B-12BA-B04C-A48A-2C910E87F4C3}">
      <dsp:nvSpPr>
        <dsp:cNvPr id="0" name=""/>
        <dsp:cNvSpPr/>
      </dsp:nvSpPr>
      <dsp:spPr>
        <a:xfrm>
          <a:off x="1891397" y="3926158"/>
          <a:ext cx="1133339" cy="566669"/>
        </a:xfrm>
        <a:prstGeom prst="round2DiagRect">
          <a:avLst/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solidFill>
                <a:sysClr val="windowText" lastClr="000000"/>
              </a:solidFill>
            </a:rPr>
            <a:t>Gametocidal</a:t>
          </a:r>
          <a:endParaRPr lang="en-US" sz="1200" kern="1200" dirty="0"/>
        </a:p>
      </dsp:txBody>
      <dsp:txXfrm>
        <a:off x="1919060" y="3953821"/>
        <a:ext cx="1078013" cy="511343"/>
      </dsp:txXfrm>
    </dsp:sp>
    <dsp:sp modelId="{C8AA1490-034A-6F45-A4B5-F7942AB1CC5D}">
      <dsp:nvSpPr>
        <dsp:cNvPr id="0" name=""/>
        <dsp:cNvSpPr/>
      </dsp:nvSpPr>
      <dsp:spPr>
        <a:xfrm>
          <a:off x="3024737" y="4200175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40072" y="4198159"/>
        <a:ext cx="22666" cy="22666"/>
      </dsp:txXfrm>
    </dsp:sp>
    <dsp:sp modelId="{CD5B802B-218D-9B49-84B2-402B16D24F14}">
      <dsp:nvSpPr>
        <dsp:cNvPr id="0" name=""/>
        <dsp:cNvSpPr/>
      </dsp:nvSpPr>
      <dsp:spPr>
        <a:xfrm>
          <a:off x="3478073" y="3926158"/>
          <a:ext cx="1133339" cy="566669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ysClr val="windowText" lastClr="000000"/>
              </a:solidFill>
            </a:rPr>
            <a:t>Destroys gametocytes &amp; prevent transmission</a:t>
          </a:r>
          <a:endParaRPr lang="en-US" sz="1050" kern="1200" dirty="0"/>
        </a:p>
      </dsp:txBody>
      <dsp:txXfrm>
        <a:off x="3478073" y="3926158"/>
        <a:ext cx="1105676" cy="566669"/>
      </dsp:txXfrm>
    </dsp:sp>
    <dsp:sp modelId="{4D51D990-1601-2E48-AFA9-B46B9B329B93}">
      <dsp:nvSpPr>
        <dsp:cNvPr id="0" name=""/>
        <dsp:cNvSpPr/>
      </dsp:nvSpPr>
      <dsp:spPr>
        <a:xfrm rot="19457599">
          <a:off x="4558938" y="4037257"/>
          <a:ext cx="558284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558284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4124" y="4032618"/>
        <a:ext cx="27914" cy="27914"/>
      </dsp:txXfrm>
    </dsp:sp>
    <dsp:sp modelId="{76F16B82-AD99-2E45-970A-0C99F578DCD9}">
      <dsp:nvSpPr>
        <dsp:cNvPr id="0" name=""/>
        <dsp:cNvSpPr/>
      </dsp:nvSpPr>
      <dsp:spPr>
        <a:xfrm>
          <a:off x="5064749" y="3600323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Against vivax: </a:t>
          </a:r>
          <a:r>
            <a:rPr lang="en-US" sz="1200" kern="1200" dirty="0" smtClean="0">
              <a:solidFill>
                <a:srgbClr val="0432FF"/>
              </a:solidFill>
            </a:rPr>
            <a:t>Chloroquine, Quinine</a:t>
          </a:r>
          <a:endParaRPr lang="en-US" sz="1200" kern="1200" dirty="0"/>
        </a:p>
      </dsp:txBody>
      <dsp:txXfrm>
        <a:off x="5081346" y="3616920"/>
        <a:ext cx="1100145" cy="533475"/>
      </dsp:txXfrm>
    </dsp:sp>
    <dsp:sp modelId="{92078532-381C-F44E-8624-554799787026}">
      <dsp:nvSpPr>
        <dsp:cNvPr id="0" name=""/>
        <dsp:cNvSpPr/>
      </dsp:nvSpPr>
      <dsp:spPr>
        <a:xfrm rot="2142401">
          <a:off x="4558938" y="4363092"/>
          <a:ext cx="558284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558284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24124" y="4358453"/>
        <a:ext cx="27914" cy="27914"/>
      </dsp:txXfrm>
    </dsp:sp>
    <dsp:sp modelId="{02E1A8C8-6A9A-854C-8E39-44088652331E}">
      <dsp:nvSpPr>
        <dsp:cNvPr id="0" name=""/>
        <dsp:cNvSpPr/>
      </dsp:nvSpPr>
      <dsp:spPr>
        <a:xfrm>
          <a:off x="5064749" y="4251993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FFFF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Against all species : </a:t>
          </a:r>
          <a:r>
            <a:rPr lang="en-US" sz="1200" kern="1200" dirty="0" smtClean="0">
              <a:solidFill>
                <a:srgbClr val="0432FF"/>
              </a:solidFill>
            </a:rPr>
            <a:t>Primaquine</a:t>
          </a:r>
          <a:endParaRPr lang="en-US" sz="1200" kern="1200" dirty="0"/>
        </a:p>
      </dsp:txBody>
      <dsp:txXfrm>
        <a:off x="5081346" y="4268590"/>
        <a:ext cx="1100145" cy="533475"/>
      </dsp:txXfrm>
    </dsp:sp>
    <dsp:sp modelId="{C333D9EE-6D10-1745-98AA-439CE65C3621}">
      <dsp:nvSpPr>
        <dsp:cNvPr id="0" name=""/>
        <dsp:cNvSpPr/>
      </dsp:nvSpPr>
      <dsp:spPr>
        <a:xfrm rot="4487528">
          <a:off x="320059" y="3976472"/>
          <a:ext cx="2489599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2489599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502619" y="3923551"/>
        <a:ext cx="124479" cy="124479"/>
      </dsp:txXfrm>
    </dsp:sp>
    <dsp:sp modelId="{AF5ABBB6-E43A-5445-9092-C631C91FFE49}">
      <dsp:nvSpPr>
        <dsp:cNvPr id="0" name=""/>
        <dsp:cNvSpPr/>
      </dsp:nvSpPr>
      <dsp:spPr>
        <a:xfrm>
          <a:off x="1891397" y="4903664"/>
          <a:ext cx="1133339" cy="566669"/>
        </a:xfrm>
        <a:prstGeom prst="round2DiagRect">
          <a:avLst/>
        </a:prstGeom>
        <a:solidFill>
          <a:schemeClr val="bg1"/>
        </a:solidFill>
        <a:ln>
          <a:solidFill>
            <a:srgbClr val="94165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solidFill>
                <a:sysClr val="windowText" lastClr="000000"/>
              </a:solidFill>
            </a:rPr>
            <a:t>Sprozoitocides</a:t>
          </a:r>
          <a:endParaRPr lang="en-US" sz="1000" kern="1200" dirty="0"/>
        </a:p>
      </dsp:txBody>
      <dsp:txXfrm>
        <a:off x="1919060" y="4931327"/>
        <a:ext cx="1078013" cy="511343"/>
      </dsp:txXfrm>
    </dsp:sp>
    <dsp:sp modelId="{DB4DCD3E-1BF6-A14E-AC1C-4C24152C94F5}">
      <dsp:nvSpPr>
        <dsp:cNvPr id="0" name=""/>
        <dsp:cNvSpPr/>
      </dsp:nvSpPr>
      <dsp:spPr>
        <a:xfrm>
          <a:off x="3024737" y="5177680"/>
          <a:ext cx="45333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5333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40072" y="5175665"/>
        <a:ext cx="22666" cy="22666"/>
      </dsp:txXfrm>
    </dsp:sp>
    <dsp:sp modelId="{F8AD6D9A-819F-0D46-87D4-E661EA10B8CD}">
      <dsp:nvSpPr>
        <dsp:cNvPr id="0" name=""/>
        <dsp:cNvSpPr/>
      </dsp:nvSpPr>
      <dsp:spPr>
        <a:xfrm>
          <a:off x="3478073" y="4903664"/>
          <a:ext cx="1133339" cy="566669"/>
        </a:xfrm>
        <a:prstGeom prst="round1Rect">
          <a:avLst/>
        </a:prstGeom>
        <a:solidFill>
          <a:schemeClr val="bg1"/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ysClr val="windowText" lastClr="000000"/>
              </a:solidFill>
            </a:rPr>
            <a:t>Destroys </a:t>
          </a:r>
          <a:r>
            <a:rPr lang="en-US" sz="1200" kern="1200" dirty="0" err="1" smtClean="0">
              <a:solidFill>
                <a:sysClr val="windowText" lastClr="000000"/>
              </a:solidFill>
            </a:rPr>
            <a:t>sporozoites</a:t>
          </a:r>
          <a:endParaRPr lang="en-US" sz="1200" kern="1200" dirty="0"/>
        </a:p>
      </dsp:txBody>
      <dsp:txXfrm>
        <a:off x="3478073" y="4903664"/>
        <a:ext cx="1105676" cy="566669"/>
      </dsp:txXfrm>
    </dsp:sp>
    <dsp:sp modelId="{9EAE1C58-5F96-434E-B588-2563424F552B}">
      <dsp:nvSpPr>
        <dsp:cNvPr id="0" name=""/>
        <dsp:cNvSpPr/>
      </dsp:nvSpPr>
      <dsp:spPr>
        <a:xfrm rot="20764">
          <a:off x="4611409" y="5179084"/>
          <a:ext cx="464915" cy="18636"/>
        </a:xfrm>
        <a:custGeom>
          <a:avLst/>
          <a:gdLst/>
          <a:ahLst/>
          <a:cxnLst/>
          <a:rect l="0" t="0" r="0" b="0"/>
          <a:pathLst>
            <a:path>
              <a:moveTo>
                <a:pt x="0" y="9318"/>
              </a:moveTo>
              <a:lnTo>
                <a:pt x="464915" y="931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32244" y="5176780"/>
        <a:ext cx="23245" cy="23245"/>
      </dsp:txXfrm>
    </dsp:sp>
    <dsp:sp modelId="{FC7807B6-9CD3-834C-BBDF-1447953BFEE1}">
      <dsp:nvSpPr>
        <dsp:cNvPr id="0" name=""/>
        <dsp:cNvSpPr/>
      </dsp:nvSpPr>
      <dsp:spPr>
        <a:xfrm>
          <a:off x="5076320" y="4906472"/>
          <a:ext cx="1133339" cy="56666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solidFill>
                <a:srgbClr val="0432FF"/>
              </a:solidFill>
            </a:rPr>
            <a:t>Proguanil</a:t>
          </a:r>
          <a:r>
            <a:rPr lang="en-US" sz="1200" kern="1200" dirty="0" smtClean="0">
              <a:solidFill>
                <a:srgbClr val="0432FF"/>
              </a:solidFill>
            </a:rPr>
            <a:t>,</a:t>
          </a:r>
          <a:r>
            <a:rPr lang="en-US" sz="1200" kern="1200" baseline="0" dirty="0" smtClean="0">
              <a:solidFill>
                <a:srgbClr val="0432FF"/>
              </a:solidFill>
            </a:rPr>
            <a:t> </a:t>
          </a:r>
          <a:r>
            <a:rPr lang="en-US" sz="1200" kern="1200" dirty="0" smtClean="0">
              <a:solidFill>
                <a:srgbClr val="0432FF"/>
              </a:solidFill>
            </a:rPr>
            <a:t>Pyrimethamine</a:t>
          </a:r>
          <a:endParaRPr lang="en-US" sz="1200" kern="1200" dirty="0"/>
        </a:p>
      </dsp:txBody>
      <dsp:txXfrm>
        <a:off x="5092917" y="4923069"/>
        <a:ext cx="1100145" cy="533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F033F-8D2B-714D-8058-642D570BF57F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5190A-6CD4-FB48-A6F9-593816121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1pPr>
    <a:lvl2pPr marL="331561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2pPr>
    <a:lvl3pPr marL="663123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3pPr>
    <a:lvl4pPr marL="994684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4pPr>
    <a:lvl5pPr marL="1326246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5pPr>
    <a:lvl6pPr marL="1657807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6pPr>
    <a:lvl7pPr marL="1989369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7pPr>
    <a:lvl8pPr marL="2320930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8pPr>
    <a:lvl9pPr marL="2652492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63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5190A-6CD4-FB48-A6F9-593816121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63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8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63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5190A-6CD4-FB48-A6F9-593816121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63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6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63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5190A-6CD4-FB48-A6F9-593816121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63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6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663123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1143000"/>
            <a:ext cx="21336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63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5190A-6CD4-FB48-A6F9-593816121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63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6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3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1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CF2D-96DF-9347-8969-C5D349EA6356}" type="datetimeFigureOut">
              <a:rPr lang="en-US" smtClean="0"/>
              <a:t>12/31/2017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5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ocs.google.com/presentation/d/1_-g1vol4eBWPet5xVCkuTGFvvnhFF3PJmU0tWtEEw_o/edit?usp=sharin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presentation/d/1gVgpH1c3GBMFAGhnXqOtxv1-94TY0KYIybM1JKzrG2k/edit?usp=sharing" TargetMode="External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harma436" TargetMode="External"/><Relationship Id="rId3" Type="http://schemas.openxmlformats.org/officeDocument/2006/relationships/image" Target="../media/image32.jpg"/><Relationship Id="rId7" Type="http://schemas.openxmlformats.org/officeDocument/2006/relationships/hyperlink" Target="https://docs.google.com/forms/d/e/1FAIpQLSeR09YDqj3t6EipoBfWqUQ3MSK8YOB4OY5qRkg329YJBt2YZQ/viewform?usp=sf_link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hyperlink" Target="https://docs.google.com/forms/d/e/1FAIpQLSc57qjDXLPcQLYftI27W91gCKD2RgH0OzQDdDxsiLYmH9DKtw/viewform" TargetMode="External"/><Relationship Id="rId4" Type="http://schemas.openxmlformats.org/officeDocument/2006/relationships/image" Target="../media/image33.tiff"/><Relationship Id="rId9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ZnekAAzH9k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youtube.com/watch?v=JGRouyPih_Q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4123" r="2846" b="6720"/>
          <a:stretch/>
        </p:blipFill>
        <p:spPr>
          <a:xfrm>
            <a:off x="5139640" y="198604"/>
            <a:ext cx="1580474" cy="100154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835299" y="4764881"/>
            <a:ext cx="1457325" cy="4143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838" y="3210039"/>
            <a:ext cx="6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9193"/>
                </a:solidFill>
                <a:latin typeface="Goudy Old Style" charset="0"/>
                <a:ea typeface="Goudy Old Style" charset="0"/>
                <a:cs typeface="Goudy Old Style" charset="0"/>
              </a:rPr>
              <a:t>1</a:t>
            </a:r>
            <a:r>
              <a:rPr lang="en-US" sz="3200" b="1" dirty="0">
                <a:solidFill>
                  <a:srgbClr val="009193"/>
                </a:solidFill>
                <a:latin typeface="Goudy Old Style" charset="0"/>
                <a:ea typeface="Goudy Old Style" charset="0"/>
                <a:cs typeface="Goudy Old Style" charset="0"/>
              </a:rPr>
              <a:t>0</a:t>
            </a:r>
            <a:r>
              <a:rPr lang="en-US" sz="3200" b="1" dirty="0" smtClean="0">
                <a:solidFill>
                  <a:srgbClr val="009193"/>
                </a:solidFill>
                <a:latin typeface="Goudy Old Style" charset="0"/>
                <a:ea typeface="Goudy Old Style" charset="0"/>
                <a:cs typeface="Goudy Old Style" charset="0"/>
              </a:rPr>
              <a:t>:</a:t>
            </a:r>
            <a:r>
              <a:rPr lang="en-US" sz="2800" b="1" dirty="0" smtClean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2800" b="1" dirty="0">
                <a:solidFill>
                  <a:srgbClr val="941651"/>
                </a:solidFill>
                <a:latin typeface="Goudy Old Style" charset="0"/>
                <a:ea typeface="Goudy Old Style" charset="0"/>
                <a:cs typeface="Goudy Old Style" charset="0"/>
              </a:rPr>
              <a:t>A</a:t>
            </a:r>
            <a:r>
              <a:rPr lang="en-US" sz="2800" b="1" dirty="0" smtClean="0">
                <a:solidFill>
                  <a:srgbClr val="941651"/>
                </a:solidFill>
                <a:latin typeface="Goudy Old Style" charset="0"/>
                <a:ea typeface="Goudy Old Style" charset="0"/>
                <a:cs typeface="Goudy Old Style" charset="0"/>
              </a:rPr>
              <a:t>nti-malarial drugs</a:t>
            </a:r>
            <a:endParaRPr lang="en-US" sz="2800" b="1" dirty="0">
              <a:solidFill>
                <a:srgbClr val="941651"/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  <p:pic>
        <p:nvPicPr>
          <p:cNvPr id="59" name="Picture 58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845" y="9070209"/>
            <a:ext cx="557784" cy="55778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77629" y="9179824"/>
            <a:ext cx="450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Kindly check the editing file before studying this document  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944" r="17500" b="14514"/>
          <a:stretch/>
        </p:blipFill>
        <p:spPr>
          <a:xfrm>
            <a:off x="159866" y="267240"/>
            <a:ext cx="1433509" cy="11808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1854" y="6884372"/>
            <a:ext cx="6242909" cy="1708160"/>
            <a:chOff x="85972" y="6543565"/>
            <a:chExt cx="6242909" cy="1708160"/>
          </a:xfrm>
        </p:grpSpPr>
        <p:sp>
          <p:nvSpPr>
            <p:cNvPr id="48" name="TextBox 47"/>
            <p:cNvSpPr txBox="1"/>
            <p:nvPr/>
          </p:nvSpPr>
          <p:spPr>
            <a:xfrm>
              <a:off x="255458" y="6543565"/>
              <a:ext cx="607342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extra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</a:rPr>
                <a:t>information and further explanation  </a:t>
              </a:r>
            </a:p>
            <a:p>
              <a:pPr>
                <a:lnSpc>
                  <a:spcPct val="150000"/>
                </a:lnSpc>
              </a:pPr>
              <a:r>
                <a:rPr lang="en-US" sz="1400" b="1" dirty="0" smtClean="0">
                  <a:solidFill>
                    <a:srgbClr val="FF0000"/>
                  </a:solidFill>
                </a:rPr>
                <a:t>important </a:t>
              </a:r>
              <a:endParaRPr lang="en-US" sz="1400" b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400" b="1" dirty="0" smtClean="0">
                  <a:solidFill>
                    <a:srgbClr val="008F00"/>
                  </a:solidFill>
                </a:rPr>
                <a:t>doctors </a:t>
              </a:r>
              <a:r>
                <a:rPr lang="en-US" sz="1400" b="1" dirty="0">
                  <a:solidFill>
                    <a:srgbClr val="008F00"/>
                  </a:solidFill>
                </a:rPr>
                <a:t>notes </a:t>
              </a:r>
            </a:p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rgbClr val="0432FF"/>
                  </a:solidFill>
                </a:rPr>
                <a:t>Drugs names </a:t>
              </a:r>
              <a:endParaRPr lang="ar-SA" sz="1400" b="1" dirty="0">
                <a:solidFill>
                  <a:srgbClr val="0432FF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rgbClr val="009193"/>
                  </a:solidFill>
                </a:rPr>
                <a:t>Mnemonics </a:t>
              </a:r>
              <a:endParaRPr lang="en-US" sz="1400" b="1" dirty="0" smtClean="0">
                <a:solidFill>
                  <a:srgbClr val="009193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 flipV="1">
              <a:off x="85972" y="6692477"/>
              <a:ext cx="191187" cy="17425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 flipV="1">
              <a:off x="92294" y="7020953"/>
              <a:ext cx="191187" cy="17425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 flipV="1">
              <a:off x="92666" y="7600085"/>
              <a:ext cx="191187" cy="174253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 flipV="1">
              <a:off x="92294" y="7310519"/>
              <a:ext cx="191187" cy="174253"/>
            </a:xfrm>
            <a:prstGeom prst="ellipse">
              <a:avLst/>
            </a:prstGeom>
            <a:solidFill>
              <a:srgbClr val="008F00"/>
            </a:solidFill>
            <a:ln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F0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 flipV="1">
              <a:off x="92666" y="7942761"/>
              <a:ext cx="191187" cy="174253"/>
            </a:xfrm>
            <a:prstGeom prst="ellipse">
              <a:avLst/>
            </a:prstGeom>
            <a:solidFill>
              <a:srgbClr val="009193"/>
            </a:solidFill>
            <a:ln>
              <a:solidFill>
                <a:srgbClr val="0091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5F3F5A-5008-42A9-9602-C1F90DACBE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4295" t="2663" r="3590"/>
          <a:stretch/>
        </p:blipFill>
        <p:spPr>
          <a:xfrm>
            <a:off x="2322780" y="461288"/>
            <a:ext cx="1968285" cy="269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D51EC571-7145-461E-AFEB-BC7AD2549CAF}"/>
              </a:ext>
            </a:extLst>
          </p:cNvPr>
          <p:cNvSpPr/>
          <p:nvPr/>
        </p:nvSpPr>
        <p:spPr>
          <a:xfrm>
            <a:off x="131854" y="6488222"/>
            <a:ext cx="1482539" cy="318504"/>
          </a:xfrm>
          <a:prstGeom prst="homePlate">
            <a:avLst/>
          </a:prstGeom>
          <a:solidFill>
            <a:srgbClr val="BAEBFF"/>
          </a:solidFill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bg2">
                    <a:lumMod val="25000"/>
                  </a:schemeClr>
                </a:solidFill>
              </a:rPr>
              <a:t>Color index</a:t>
            </a:r>
            <a:endParaRPr lang="en-US" sz="1200" b="1" dirty="0">
              <a:ln/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Arrow: Pentagon 1">
            <a:extLst>
              <a:ext uri="{FF2B5EF4-FFF2-40B4-BE49-F238E27FC236}">
                <a16:creationId xmlns:a16="http://schemas.microsoft.com/office/drawing/2014/main" id="{C85CD315-5AD2-4C98-91D8-2A02256190A9}"/>
              </a:ext>
            </a:extLst>
          </p:cNvPr>
          <p:cNvSpPr/>
          <p:nvPr/>
        </p:nvSpPr>
        <p:spPr>
          <a:xfrm>
            <a:off x="131854" y="4261761"/>
            <a:ext cx="2092037" cy="568036"/>
          </a:xfrm>
          <a:prstGeom prst="homePlate">
            <a:avLst/>
          </a:prstGeom>
          <a:solidFill>
            <a:srgbClr val="BAEBFF"/>
          </a:soli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bg2">
                    <a:lumMod val="25000"/>
                  </a:schemeClr>
                </a:solidFill>
              </a:rPr>
              <a:t>objectives</a:t>
            </a:r>
            <a:endParaRPr lang="en-US" b="1" dirty="0">
              <a:ln/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82C8DF-AB1B-4465-84AE-C2083A769F18}"/>
              </a:ext>
            </a:extLst>
          </p:cNvPr>
          <p:cNvSpPr txBox="1"/>
          <p:nvPr/>
        </p:nvSpPr>
        <p:spPr>
          <a:xfrm>
            <a:off x="75838" y="4947953"/>
            <a:ext cx="6462170" cy="1400383"/>
          </a:xfrm>
          <a:prstGeom prst="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 w="127000" prst="convex"/>
          </a:sp3d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688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Classify the main antimalarial drugs depending on their goal of therapy</a:t>
            </a:r>
          </a:p>
          <a:p>
            <a:pPr marL="285750" indent="-285750">
              <a:lnSpc>
                <a:spcPts val="1688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Detail the pharmacokinetics &amp; dynamics of main drugs used to treat attack or prevent relapses </a:t>
            </a:r>
          </a:p>
          <a:p>
            <a:pPr marL="285750" indent="-285750">
              <a:lnSpc>
                <a:spcPts val="1688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State the WHO therapeutic strategy for treatment </a:t>
            </a:r>
          </a:p>
          <a:p>
            <a:pPr marL="285750" indent="-285750">
              <a:lnSpc>
                <a:spcPts val="1688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600" dirty="0"/>
              <a:t>Hint on the CDC recommendations for prophylaxis in travelers to endemic areas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84174" y="8099243"/>
            <a:ext cx="3970094" cy="647474"/>
          </a:xfrm>
          <a:prstGeom prst="rect">
            <a:avLst/>
          </a:prstGeom>
          <a:solidFill>
            <a:schemeClr val="bg1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63123" rtl="0" eaLnBrk="1" latinLnBrk="0" hangingPunct="1"/>
            <a:r>
              <a:rPr lang="en-US" sz="1400" dirty="0">
                <a:solidFill>
                  <a:srgbClr val="00B0F0"/>
                </a:solidFill>
              </a:rPr>
              <a:t>We highly recommend you to study </a:t>
            </a:r>
            <a:r>
              <a:rPr lang="en-US" sz="1400" dirty="0" smtClean="0">
                <a:solidFill>
                  <a:srgbClr val="00B0F0"/>
                </a:solidFill>
              </a:rPr>
              <a:t>Microbiology lecture “Malaria” </a:t>
            </a:r>
            <a:r>
              <a:rPr lang="en-US" sz="1400" dirty="0">
                <a:solidFill>
                  <a:srgbClr val="00B0F0"/>
                </a:solidFill>
              </a:rPr>
              <a:t>before studying this lecture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3" y="1706057"/>
            <a:ext cx="1394460" cy="12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6858000" cy="802433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WHO</a:t>
            </a:r>
            <a:r>
              <a:rPr lang="en-US" sz="4000" dirty="0" smtClean="0"/>
              <a:t> 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treatment</a:t>
            </a:r>
            <a:r>
              <a:rPr lang="en-US" sz="4000" dirty="0"/>
              <a:t> 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guidelines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052962"/>
              </p:ext>
            </p:extLst>
          </p:nvPr>
        </p:nvGraphicFramePr>
        <p:xfrm>
          <a:off x="265783" y="1358422"/>
          <a:ext cx="6326433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Sensitive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Resistant</a:t>
                      </a:r>
                      <a:endParaRPr lang="en-US" sz="1400" dirty="0"/>
                    </a:p>
                  </a:txBody>
                  <a:tcPr anchor="ctr">
                    <a:solidFill>
                      <a:srgbClr val="E8E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 </a:t>
                      </a:r>
                      <a:r>
                        <a:rPr lang="en-US" sz="1400" dirty="0" smtClean="0"/>
                        <a:t>vivax</a:t>
                      </a:r>
                      <a:endParaRPr lang="en-US" sz="1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23" dirty="0">
                          <a:solidFill>
                            <a:srgbClr val="0432FF"/>
                          </a:solidFill>
                        </a:rPr>
                        <a:t>Chloroquine </a:t>
                      </a:r>
                      <a:r>
                        <a:rPr lang="en-US" sz="1200" spc="-23" dirty="0"/>
                        <a:t>for 3 days followed by </a:t>
                      </a:r>
                      <a:r>
                        <a:rPr lang="en-US" sz="1200" spc="-23" dirty="0">
                          <a:solidFill>
                            <a:srgbClr val="0432FF"/>
                          </a:solidFill>
                        </a:rPr>
                        <a:t>Primaquine </a:t>
                      </a:r>
                      <a:r>
                        <a:rPr lang="en-US" sz="1200" spc="-23" dirty="0"/>
                        <a:t>for 14 </a:t>
                      </a:r>
                      <a:r>
                        <a:rPr lang="en-US" sz="1200" spc="-23" dirty="0" smtClean="0"/>
                        <a:t>days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23" dirty="0" smtClean="0">
                          <a:solidFill>
                            <a:srgbClr val="0432FF"/>
                          </a:solidFill>
                        </a:rPr>
                        <a:t>Chloroquine </a:t>
                      </a:r>
                      <a:r>
                        <a:rPr lang="en-US" sz="1200" spc="-23" dirty="0" smtClean="0">
                          <a:solidFill>
                            <a:srgbClr val="008F00"/>
                          </a:solidFill>
                        </a:rPr>
                        <a:t>to stop the symptoms and</a:t>
                      </a:r>
                      <a:r>
                        <a:rPr lang="en-US" sz="1200" spc="-23" dirty="0" smtClean="0">
                          <a:solidFill>
                            <a:srgbClr val="0432FF"/>
                          </a:solidFill>
                        </a:rPr>
                        <a:t> Primaquine </a:t>
                      </a:r>
                      <a:r>
                        <a:rPr lang="en-US" sz="1200" spc="-23" dirty="0" smtClean="0">
                          <a:solidFill>
                            <a:srgbClr val="008F00"/>
                          </a:solidFill>
                        </a:rPr>
                        <a:t>to</a:t>
                      </a:r>
                      <a:r>
                        <a:rPr lang="en-US" sz="1200" spc="-23" baseline="0" dirty="0" smtClean="0">
                          <a:solidFill>
                            <a:srgbClr val="008F00"/>
                          </a:solidFill>
                        </a:rPr>
                        <a:t> prevent relapse</a:t>
                      </a:r>
                      <a:endParaRPr lang="en-US" sz="1200" spc="-23" dirty="0">
                        <a:solidFill>
                          <a:srgbClr val="008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ACT</a:t>
                      </a:r>
                      <a:r>
                        <a:rPr lang="en-US" sz="1400" dirty="0"/>
                        <a:t> / 3 days  followed by </a:t>
                      </a: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Primaquine </a:t>
                      </a:r>
                      <a:r>
                        <a:rPr lang="en-US" sz="1400" dirty="0"/>
                        <a:t>for 14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000777"/>
              </p:ext>
            </p:extLst>
          </p:nvPr>
        </p:nvGraphicFramePr>
        <p:xfrm>
          <a:off x="293443" y="3159081"/>
          <a:ext cx="6326433" cy="12620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5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9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55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uncomplicated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complicated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324">
                <a:tc>
                  <a:txBody>
                    <a:bodyPr/>
                    <a:lstStyle/>
                    <a:p>
                      <a:r>
                        <a:rPr lang="en-US" sz="1400" dirty="0"/>
                        <a:t>In 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</a:rPr>
                        <a:t>falicparum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(All show Resistance)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ACT </a:t>
                      </a:r>
                      <a:r>
                        <a:rPr lang="en-US" sz="10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05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lang="en-US" sz="105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rtemisin</a:t>
                      </a:r>
                      <a:r>
                        <a:rPr lang="en-US" sz="10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-based </a:t>
                      </a:r>
                      <a:r>
                        <a:rPr lang="en-US" sz="105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sz="10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ombination </a:t>
                      </a:r>
                      <a:r>
                        <a:rPr lang="en-US" sz="105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</a:t>
                      </a:r>
                      <a:r>
                        <a:rPr lang="en-US" sz="105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herapies)</a:t>
                      </a:r>
                      <a:endParaRPr lang="en-US" sz="105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SzPct val="80000"/>
                        <a:defRPr/>
                      </a:pPr>
                      <a:r>
                        <a:rPr lang="en-US" sz="1400" spc="-23" dirty="0"/>
                        <a:t>IV </a:t>
                      </a: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Artesunate </a:t>
                      </a:r>
                      <a:r>
                        <a:rPr lang="en-US" sz="1400" spc="-23" dirty="0"/>
                        <a:t>for 24 </a:t>
                      </a:r>
                      <a:r>
                        <a:rPr lang="en-US" sz="1400" spc="-23" dirty="0" err="1"/>
                        <a:t>hrs</a:t>
                      </a:r>
                      <a:r>
                        <a:rPr lang="en-US" sz="1400" spc="-23" dirty="0"/>
                        <a:t> followed by </a:t>
                      </a: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ACT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lang="en-US" sz="1400" spc="-23" dirty="0"/>
                        <a:t>Or </a:t>
                      </a: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400" dirty="0"/>
                        <a:t>  </a:t>
                      </a:r>
                      <a:r>
                        <a:rPr lang="en-US" sz="1400" spc="-23" dirty="0"/>
                        <a:t>+  [</a:t>
                      </a: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Clindamycin</a:t>
                      </a:r>
                      <a:r>
                        <a:rPr lang="en-US" sz="1400" spc="-23" dirty="0"/>
                        <a:t> / </a:t>
                      </a:r>
                      <a:r>
                        <a:rPr lang="en-US" sz="1400" spc="-23" dirty="0" err="1">
                          <a:solidFill>
                            <a:srgbClr val="0432FF"/>
                          </a:solidFill>
                        </a:rPr>
                        <a:t>doxycyline</a:t>
                      </a:r>
                      <a:r>
                        <a:rPr lang="en-US" sz="1400" spc="-23" dirty="0"/>
                        <a:t>] </a:t>
                      </a:r>
                      <a:r>
                        <a:rPr lang="en-US" sz="1050" dirty="0" smtClean="0">
                          <a:solidFill>
                            <a:srgbClr val="008F00"/>
                          </a:solidFill>
                        </a:rPr>
                        <a:t>They can treat any infection including parasite</a:t>
                      </a:r>
                      <a:endParaRPr lang="en-US" sz="1400" spc="-23" dirty="0">
                        <a:solidFill>
                          <a:srgbClr val="008F00"/>
                        </a:solidFill>
                      </a:endParaRPr>
                    </a:p>
                    <a:p>
                      <a:pPr>
                        <a:buSzPct val="80000"/>
                        <a:defRPr/>
                      </a:pPr>
                      <a:r>
                        <a:rPr lang="en-US" sz="1400" spc="-23" dirty="0"/>
                        <a:t>Or </a:t>
                      </a: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Quinine</a:t>
                      </a:r>
                      <a:r>
                        <a:rPr lang="en-US" sz="1400" spc="-23" dirty="0"/>
                        <a:t>  +  [</a:t>
                      </a: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Clindamycin</a:t>
                      </a:r>
                      <a:r>
                        <a:rPr lang="en-US" sz="1400" spc="-23" dirty="0"/>
                        <a:t> / </a:t>
                      </a:r>
                      <a:r>
                        <a:rPr lang="en-US" sz="1400" spc="-23" dirty="0" err="1" smtClean="0">
                          <a:solidFill>
                            <a:srgbClr val="0432FF"/>
                          </a:solidFill>
                        </a:rPr>
                        <a:t>Doxycyline</a:t>
                      </a:r>
                      <a:r>
                        <a:rPr lang="en-US" sz="1400" spc="-23" dirty="0"/>
                        <a:t>]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084782"/>
              </p:ext>
            </p:extLst>
          </p:nvPr>
        </p:nvGraphicFramePr>
        <p:xfrm>
          <a:off x="293443" y="5135033"/>
          <a:ext cx="6326433" cy="1566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5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0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723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23" dirty="0">
                          <a:solidFill>
                            <a:srgbClr val="0432FF"/>
                          </a:solidFill>
                        </a:rPr>
                        <a:t>Quinine + Clindamycin </a:t>
                      </a:r>
                      <a:r>
                        <a:rPr lang="en-US" sz="1200" spc="-23" dirty="0"/>
                        <a:t>(7 days):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432FF"/>
                          </a:solidFill>
                        </a:rPr>
                        <a:t>ACT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2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lang="en-US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rtemisin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-based </a:t>
                      </a:r>
                      <a:r>
                        <a:rPr lang="en-US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ombination </a:t>
                      </a:r>
                      <a:r>
                        <a:rPr lang="en-US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herapies)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536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200" spc="-23" dirty="0"/>
                        <a:t>Pregnancy; </a:t>
                      </a:r>
                      <a:r>
                        <a:rPr lang="en-US" sz="1200" spc="-23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200" spc="-23" baseline="30000" dirty="0">
                          <a:solidFill>
                            <a:srgbClr val="FF0000"/>
                          </a:solidFill>
                        </a:rPr>
                        <a:t>st</a:t>
                      </a:r>
                      <a:r>
                        <a:rPr lang="en-US" sz="1200" spc="-23" dirty="0"/>
                        <a:t> trimester </a:t>
                      </a:r>
                    </a:p>
                    <a:p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SzPct val="80000"/>
                        <a:buFont typeface="AppleMyungjo" charset="-127"/>
                        <a:buChar char="◼"/>
                        <a:defRPr/>
                      </a:pPr>
                      <a:r>
                        <a:rPr lang="en-US" sz="1200" spc="-23" dirty="0"/>
                        <a:t>Pregnancy</a:t>
                      </a:r>
                      <a:r>
                        <a:rPr lang="en-US" sz="1200" spc="-23" dirty="0">
                          <a:solidFill>
                            <a:srgbClr val="FF0000"/>
                          </a:solidFill>
                        </a:rPr>
                        <a:t>; 2</a:t>
                      </a:r>
                      <a:r>
                        <a:rPr lang="en-US" sz="1200" spc="-23" baseline="30000" dirty="0">
                          <a:solidFill>
                            <a:srgbClr val="FF0000"/>
                          </a:solidFill>
                        </a:rPr>
                        <a:t>nd</a:t>
                      </a:r>
                      <a:r>
                        <a:rPr lang="en-US" sz="1200" spc="-23" dirty="0">
                          <a:solidFill>
                            <a:srgbClr val="FF0000"/>
                          </a:solidFill>
                        </a:rPr>
                        <a:t> &amp; 3</a:t>
                      </a:r>
                      <a:r>
                        <a:rPr lang="en-US" sz="1200" spc="-23" baseline="30000" dirty="0">
                          <a:solidFill>
                            <a:srgbClr val="FF0000"/>
                          </a:solidFill>
                        </a:rPr>
                        <a:t>rd</a:t>
                      </a:r>
                      <a:r>
                        <a:rPr lang="en-US" sz="1200" spc="-23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spc="-23" dirty="0"/>
                        <a:t>trimester</a:t>
                      </a:r>
                    </a:p>
                    <a:p>
                      <a:pPr marL="285750" indent="-285750">
                        <a:buClr>
                          <a:schemeClr val="accent2"/>
                        </a:buClr>
                        <a:buSzPct val="80000"/>
                        <a:buFont typeface="AppleMyungjo" charset="-127"/>
                        <a:buChar char="◼"/>
                        <a:defRPr/>
                      </a:pPr>
                      <a:r>
                        <a:rPr lang="en-US" sz="1200" spc="-23" dirty="0"/>
                        <a:t>Lactating </a:t>
                      </a:r>
                      <a:r>
                        <a:rPr lang="en-US" sz="1200" spc="-23" dirty="0" smtClean="0"/>
                        <a:t>women</a:t>
                      </a: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80000"/>
                        <a:buFont typeface="AppleMyungjo" charset="-127"/>
                        <a:buChar char="◼"/>
                        <a:tabLst/>
                        <a:defRPr/>
                      </a:pPr>
                      <a:r>
                        <a:rPr lang="en-US" sz="1200" b="0" spc="-23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So pregnant and lactating </a:t>
                      </a:r>
                      <a:r>
                        <a:rPr lang="en-US" sz="1200" b="0" spc="-23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ladys</a:t>
                      </a:r>
                      <a:r>
                        <a:rPr lang="en-US" sz="1200" b="0" spc="-23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use</a:t>
                      </a:r>
                      <a:r>
                        <a:rPr lang="en-US" sz="1200" b="0" spc="-23" dirty="0" smtClean="0"/>
                        <a:t> </a:t>
                      </a:r>
                      <a:r>
                        <a:rPr lang="en-US" sz="1200" b="0" spc="-23" dirty="0" smtClean="0">
                          <a:solidFill>
                            <a:srgbClr val="0432FF"/>
                          </a:solidFill>
                        </a:rPr>
                        <a:t>ACT</a:t>
                      </a:r>
                      <a:r>
                        <a:rPr lang="en-US" sz="1200" b="0" spc="-23" dirty="0" smtClean="0">
                          <a:solidFill>
                            <a:srgbClr val="008F00"/>
                          </a:solidFill>
                        </a:rPr>
                        <a:t>,</a:t>
                      </a:r>
                      <a:r>
                        <a:rPr lang="en-US" sz="1200" b="0" spc="-23" baseline="0" dirty="0" smtClean="0">
                          <a:solidFill>
                            <a:srgbClr val="008F00"/>
                          </a:solidFill>
                        </a:rPr>
                        <a:t> but after lactating she use</a:t>
                      </a:r>
                      <a:r>
                        <a:rPr lang="en-US" sz="1200" b="0" spc="-23" baseline="0" dirty="0" smtClean="0"/>
                        <a:t> </a:t>
                      </a:r>
                      <a:r>
                        <a:rPr lang="en-US" sz="1200" b="0" spc="-23" dirty="0" smtClean="0">
                          <a:solidFill>
                            <a:srgbClr val="008F00"/>
                          </a:solidFill>
                        </a:rPr>
                        <a:t>Primaquine  to eradicate the parasite in the liver  (</a:t>
                      </a:r>
                      <a:r>
                        <a:rPr lang="en-US" sz="1200" b="0" spc="0" dirty="0" smtClean="0">
                          <a:solidFill>
                            <a:srgbClr val="008F00"/>
                          </a:solidFill>
                        </a:rPr>
                        <a:t>dose</a:t>
                      </a:r>
                      <a:r>
                        <a:rPr lang="en-US" sz="1200" b="0" spc="0" baseline="0" dirty="0" smtClean="0">
                          <a:solidFill>
                            <a:srgbClr val="008F00"/>
                          </a:solidFill>
                        </a:rPr>
                        <a:t>: </a:t>
                      </a:r>
                      <a:r>
                        <a:rPr lang="en-US" sz="1200" b="0" kern="1200" spc="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15 mg\day for 14 days</a:t>
                      </a:r>
                      <a:r>
                        <a:rPr lang="en-US" sz="1200" b="0" kern="1200" spc="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b="0" kern="1200" spc="0" dirty="0">
                        <a:solidFill>
                          <a:srgbClr val="008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Clr>
                          <a:schemeClr val="accent2"/>
                        </a:buClr>
                        <a:buSzPct val="80000"/>
                        <a:buFont typeface="AppleMyungjo" charset="-127"/>
                        <a:buChar char="◼"/>
                        <a:defRPr/>
                      </a:pPr>
                      <a:r>
                        <a:rPr lang="en-US" sz="1200" spc="-23" dirty="0"/>
                        <a:t>Infants &amp; young children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Arrow: Pentagon 1">
            <a:extLst>
              <a:ext uri="{FF2B5EF4-FFF2-40B4-BE49-F238E27FC236}">
                <a16:creationId xmlns:a16="http://schemas.microsoft.com/office/drawing/2014/main" id="{C85CD315-5AD2-4C98-91D8-2A02256190A9}"/>
              </a:ext>
            </a:extLst>
          </p:cNvPr>
          <p:cNvSpPr/>
          <p:nvPr/>
        </p:nvSpPr>
        <p:spPr>
          <a:xfrm>
            <a:off x="0" y="882022"/>
            <a:ext cx="2092038" cy="350891"/>
          </a:xfrm>
          <a:prstGeom prst="homePlate">
            <a:avLst/>
          </a:prstGeom>
          <a:solidFill>
            <a:srgbClr val="BAEBFF"/>
          </a:soli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bg2">
                    <a:lumMod val="25000"/>
                  </a:schemeClr>
                </a:solidFill>
              </a:rPr>
              <a:t>In </a:t>
            </a:r>
            <a:r>
              <a:rPr lang="en-US" sz="2000" b="1" dirty="0" err="1">
                <a:ln/>
                <a:solidFill>
                  <a:schemeClr val="bg2">
                    <a:lumMod val="25000"/>
                  </a:schemeClr>
                </a:solidFill>
              </a:rPr>
              <a:t>vivax</a:t>
            </a:r>
            <a:r>
              <a:rPr lang="en-US" sz="2000" b="1" dirty="0">
                <a:ln/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9" name="Arrow: Pentagon 1">
            <a:extLst>
              <a:ext uri="{FF2B5EF4-FFF2-40B4-BE49-F238E27FC236}">
                <a16:creationId xmlns:a16="http://schemas.microsoft.com/office/drawing/2014/main" id="{C85CD315-5AD2-4C98-91D8-2A02256190A9}"/>
              </a:ext>
            </a:extLst>
          </p:cNvPr>
          <p:cNvSpPr/>
          <p:nvPr/>
        </p:nvSpPr>
        <p:spPr>
          <a:xfrm>
            <a:off x="0" y="2677731"/>
            <a:ext cx="2092037" cy="352869"/>
          </a:xfrm>
          <a:prstGeom prst="homePlate">
            <a:avLst/>
          </a:prstGeom>
          <a:solidFill>
            <a:srgbClr val="BAEBFF"/>
          </a:soli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bg2">
                    <a:lumMod val="25000"/>
                  </a:schemeClr>
                </a:solidFill>
              </a:rPr>
              <a:t>In </a:t>
            </a:r>
            <a:r>
              <a:rPr lang="en-US" sz="2000" b="1" dirty="0" err="1">
                <a:ln/>
                <a:solidFill>
                  <a:schemeClr val="bg2">
                    <a:lumMod val="25000"/>
                  </a:schemeClr>
                </a:solidFill>
              </a:rPr>
              <a:t>falicparum</a:t>
            </a:r>
            <a:r>
              <a:rPr lang="en-US" sz="2000" b="1" dirty="0">
                <a:ln/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3716"/>
              </p:ext>
            </p:extLst>
          </p:nvPr>
        </p:nvGraphicFramePr>
        <p:xfrm>
          <a:off x="265783" y="7684553"/>
          <a:ext cx="6326433" cy="2068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1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330">
                <a:tc gridSpan="3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CDC </a:t>
                      </a:r>
                      <a:r>
                        <a:rPr lang="en-US" sz="1600" b="1" dirty="0" smtClean="0">
                          <a:solidFill>
                            <a:srgbClr val="008F00"/>
                          </a:solidFill>
                        </a:rPr>
                        <a:t>(Control Disease Center) </a:t>
                      </a:r>
                      <a:r>
                        <a:rPr lang="en-US" sz="1600" b="1" dirty="0" smtClean="0"/>
                        <a:t>recommendations</a:t>
                      </a:r>
                      <a:r>
                        <a:rPr lang="ar-SA" sz="1050" b="0" dirty="0" smtClean="0">
                          <a:solidFill>
                            <a:srgbClr val="008F00"/>
                          </a:solidFill>
                        </a:rPr>
                        <a:t>نشيك</a:t>
                      </a:r>
                      <a:r>
                        <a:rPr lang="ar-SA" sz="1050" b="0" baseline="0" dirty="0" smtClean="0">
                          <a:solidFill>
                            <a:srgbClr val="008F00"/>
                          </a:solidFill>
                        </a:rPr>
                        <a:t> في موقعهم على توصياتهم قبل ما نساف</a:t>
                      </a:r>
                      <a:r>
                        <a:rPr lang="ar-SA" sz="1050" b="0" baseline="0" dirty="0" smtClean="0">
                          <a:solidFill>
                            <a:schemeClr val="accent6"/>
                          </a:solidFill>
                        </a:rPr>
                        <a:t>ر</a:t>
                      </a:r>
                      <a:endParaRPr lang="en-US" sz="105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solidFill>
                      <a:srgbClr val="D5FC79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30">
                <a:tc>
                  <a:txBody>
                    <a:bodyPr/>
                    <a:lstStyle/>
                    <a:p>
                      <a:pPr algn="ctr"/>
                      <a:r>
                        <a:rPr lang="en-US" sz="1400" spc="-23" dirty="0" err="1">
                          <a:solidFill>
                            <a:srgbClr val="0432FF"/>
                          </a:solidFill>
                        </a:rPr>
                        <a:t>Chloroquine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Areas without resistant </a:t>
                      </a:r>
                      <a:r>
                        <a:rPr lang="en-US" sz="1400" i="1" dirty="0"/>
                        <a:t>P falciparum</a:t>
                      </a:r>
                      <a:endParaRPr lang="en-US" sz="1400" spc="-23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23" dirty="0"/>
                        <a:t>Begin 1-2 weeks </a:t>
                      </a:r>
                      <a:r>
                        <a:rPr lang="en-US" sz="1400" u="sng" spc="-23" dirty="0"/>
                        <a:t>before</a:t>
                      </a:r>
                      <a:r>
                        <a:rPr lang="en-US" sz="1400" spc="-23" dirty="0"/>
                        <a:t> departure (except for </a:t>
                      </a: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doxycycline</a:t>
                      </a:r>
                      <a:r>
                        <a:rPr lang="en-US" sz="1400" spc="-23" dirty="0"/>
                        <a:t> 2 days) &amp; continue for 4 weeks </a:t>
                      </a:r>
                      <a:r>
                        <a:rPr lang="en-US" sz="1400" u="sng" spc="-23" dirty="0"/>
                        <a:t>after</a:t>
                      </a:r>
                      <a:r>
                        <a:rPr lang="en-US" sz="1400" spc="-23" dirty="0"/>
                        <a:t> leaving the endemic area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680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Mefloquine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Areas with </a:t>
                      </a:r>
                      <a:r>
                        <a:rPr lang="en-US" sz="1400" dirty="0" err="1">
                          <a:solidFill>
                            <a:srgbClr val="0432FF"/>
                          </a:solidFill>
                        </a:rPr>
                        <a:t>chloroquine</a:t>
                      </a:r>
                      <a:r>
                        <a:rPr lang="en-US" sz="1400" dirty="0"/>
                        <a:t>-resistant </a:t>
                      </a:r>
                      <a:r>
                        <a:rPr lang="en-US" sz="1400" i="1" dirty="0"/>
                        <a:t>P falciparum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680">
                <a:tc>
                  <a:txBody>
                    <a:bodyPr/>
                    <a:lstStyle/>
                    <a:p>
                      <a:pPr algn="ctr"/>
                      <a:r>
                        <a:rPr lang="en-US" sz="1400" spc="-23" dirty="0">
                          <a:solidFill>
                            <a:srgbClr val="0432FF"/>
                          </a:solidFill>
                        </a:rPr>
                        <a:t>Doxycycline</a:t>
                      </a:r>
                      <a:endParaRPr lang="en-US" sz="1400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Areas with multidrug-resistant </a:t>
                      </a:r>
                      <a:r>
                        <a:rPr lang="en-US" sz="1400" i="1" dirty="0"/>
                        <a:t>P falciparum</a:t>
                      </a:r>
                      <a:endParaRPr lang="en-US" sz="1400" spc="-23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4541982"/>
            <a:ext cx="2987900" cy="512867"/>
            <a:chOff x="0" y="4810935"/>
            <a:chExt cx="2987900" cy="579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62272B-B783-4915-9322-1483391E0F9F}"/>
                </a:ext>
              </a:extLst>
            </p:cNvPr>
            <p:cNvGrpSpPr/>
            <p:nvPr/>
          </p:nvGrpSpPr>
          <p:grpSpPr>
            <a:xfrm>
              <a:off x="0" y="4810935"/>
              <a:ext cx="2987900" cy="579549"/>
              <a:chOff x="1287887" y="1313645"/>
              <a:chExt cx="2150772" cy="476518"/>
            </a:xfrm>
            <a:solidFill>
              <a:srgbClr val="FDDFE6"/>
            </a:solidFill>
          </p:grpSpPr>
          <p:sp>
            <p:nvSpPr>
              <p:cNvPr id="12" name="Delay 10">
                <a:extLst>
                  <a:ext uri="{FF2B5EF4-FFF2-40B4-BE49-F238E27FC236}">
                    <a16:creationId xmlns:a16="http://schemas.microsoft.com/office/drawing/2014/main" id="{BCF2989E-4250-48A7-94DC-98D3AEE50EBD}"/>
                  </a:ext>
                </a:extLst>
              </p:cNvPr>
              <p:cNvSpPr/>
              <p:nvPr/>
            </p:nvSpPr>
            <p:spPr>
              <a:xfrm>
                <a:off x="2975020" y="1313645"/>
                <a:ext cx="463639" cy="476518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rocess 11">
                <a:extLst>
                  <a:ext uri="{FF2B5EF4-FFF2-40B4-BE49-F238E27FC236}">
                    <a16:creationId xmlns:a16="http://schemas.microsoft.com/office/drawing/2014/main" id="{3B95E676-8A91-4F10-A66B-5DAB425F0EF4}"/>
                  </a:ext>
                </a:extLst>
              </p:cNvPr>
              <p:cNvSpPr/>
              <p:nvPr/>
            </p:nvSpPr>
            <p:spPr>
              <a:xfrm>
                <a:off x="1287887" y="1313645"/>
                <a:ext cx="1687133" cy="47651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2">
                      <a:lumMod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0" y="4901544"/>
              <a:ext cx="2798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Special risk group </a:t>
              </a:r>
              <a:r>
                <a:rPr lang="en-US" sz="2000" dirty="0" smtClean="0">
                  <a:solidFill>
                    <a:schemeClr val="bg2">
                      <a:lumMod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: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" y="6820175"/>
            <a:ext cx="6858001" cy="656561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Prophylaxis in travelers</a:t>
            </a:r>
            <a:endParaRPr lang="en-US" sz="40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  <a:ea typeface="Bell MT" charset="0"/>
              <a:cs typeface="Bell M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6955" y="4651836"/>
            <a:ext cx="1090363" cy="293157"/>
          </a:xfrm>
          <a:prstGeom prst="rect">
            <a:avLst/>
          </a:prstGeom>
          <a:solidFill>
            <a:srgbClr val="F6E2E1"/>
          </a:solidFill>
          <a:ln>
            <a:solidFill>
              <a:srgbClr val="FF26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0" algn="ctr" defTabSz="663123" rtl="1" eaLnBrk="1" latinLnBrk="0" hangingPunct="1"/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هذي النقطة مهمه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985"/>
            <a:ext cx="6857999" cy="2663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84401"/>
            <a:ext cx="3078480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000" dirty="0" smtClean="0"/>
              <a:t>Life cycle of the malarial parasite &amp; drugs</a:t>
            </a:r>
            <a:r>
              <a:rPr lang="en-US" sz="1000" b="1" dirty="0" smtClean="0">
                <a:solidFill>
                  <a:srgbClr val="FFFF00"/>
                </a:solidFill>
              </a:rPr>
              <a:t> </a:t>
            </a:r>
            <a:r>
              <a:rPr lang="en-US" sz="1000" dirty="0" smtClean="0"/>
              <a:t>site</a:t>
            </a:r>
            <a:r>
              <a:rPr lang="en-US" sz="1000" b="1" dirty="0" smtClean="0">
                <a:solidFill>
                  <a:srgbClr val="FFFF00"/>
                </a:solidFill>
              </a:rPr>
              <a:t> </a:t>
            </a:r>
            <a:r>
              <a:rPr lang="en-US" sz="1000" dirty="0" smtClean="0"/>
              <a:t>of</a:t>
            </a:r>
            <a:r>
              <a:rPr lang="en-US" sz="1000" b="1" dirty="0" smtClean="0">
                <a:solidFill>
                  <a:srgbClr val="FFFF00"/>
                </a:solidFill>
              </a:rPr>
              <a:t> </a:t>
            </a:r>
            <a:r>
              <a:rPr lang="en-US" sz="1000" dirty="0" smtClean="0"/>
              <a:t>action:</a:t>
            </a:r>
            <a:endParaRPr lang="en-US" sz="1000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5956300" y="2836247"/>
            <a:ext cx="800100" cy="378479"/>
          </a:xfrm>
          <a:prstGeom prst="round2DiagRect">
            <a:avLst/>
          </a:prstGeom>
          <a:solidFill>
            <a:srgbClr val="F6E2E1"/>
          </a:solidFill>
          <a:ln>
            <a:solidFill>
              <a:srgbClr val="F6E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435</a:t>
            </a:r>
            <a:endParaRPr lang="ar-SA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286865"/>
            <a:ext cx="6858000" cy="1015663"/>
          </a:xfrm>
          <a:prstGeom prst="rect">
            <a:avLst/>
          </a:prstGeom>
          <a:ln w="127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300" b="1" dirty="0" smtClean="0">
                <a:solidFill>
                  <a:srgbClr val="FF0000"/>
                </a:solidFill>
              </a:rPr>
              <a:t>1-</a:t>
            </a:r>
            <a:r>
              <a:rPr lang="en-US" sz="1300" b="1" dirty="0" smtClean="0">
                <a:solidFill>
                  <a:srgbClr val="0432FF"/>
                </a:solidFill>
              </a:rPr>
              <a:t>Artemisinin</a:t>
            </a:r>
            <a:r>
              <a:rPr lang="en-US" sz="1300" b="1" dirty="0" smtClean="0">
                <a:solidFill>
                  <a:srgbClr val="FF0000"/>
                </a:solidFill>
              </a:rPr>
              <a:t>: </a:t>
            </a:r>
            <a:r>
              <a:rPr lang="en-US" sz="1100" b="1" dirty="0" smtClean="0"/>
              <a:t>Fast</a:t>
            </a:r>
            <a:r>
              <a:rPr lang="en-US" sz="1100" dirty="0" smtClean="0"/>
              <a:t> acting blood </a:t>
            </a:r>
            <a:r>
              <a:rPr lang="en-US" sz="1100" dirty="0" err="1" smtClean="0"/>
              <a:t>Schizontocide</a:t>
            </a:r>
            <a:r>
              <a:rPr lang="en-US" sz="1100" dirty="0" smtClean="0"/>
              <a:t> , </a:t>
            </a:r>
            <a:r>
              <a:rPr lang="en-US" sz="1100" b="1" dirty="0" smtClean="0"/>
              <a:t>affect</a:t>
            </a:r>
            <a:r>
              <a:rPr lang="en-US" sz="1100" dirty="0" smtClean="0"/>
              <a:t> all forms including multi-drug resistant </a:t>
            </a:r>
            <a:r>
              <a:rPr lang="en-US" sz="1100" i="1" dirty="0" smtClean="0"/>
              <a:t>P. falciparum,</a:t>
            </a:r>
            <a:r>
              <a:rPr lang="en-US" sz="1100" dirty="0"/>
              <a:t> </a:t>
            </a:r>
            <a:r>
              <a:rPr lang="en-US" sz="1100" b="1" dirty="0" smtClean="0"/>
              <a:t>short</a:t>
            </a:r>
            <a:r>
              <a:rPr lang="en-US" sz="1100" dirty="0" smtClean="0"/>
              <a:t> duration of action, and </a:t>
            </a:r>
            <a:r>
              <a:rPr lang="en-US" sz="1100" b="1" dirty="0" smtClean="0"/>
              <a:t>high</a:t>
            </a:r>
            <a:r>
              <a:rPr lang="en-US" sz="1100" dirty="0" smtClean="0"/>
              <a:t> recrudescence rate after short-course therapy.</a:t>
            </a:r>
          </a:p>
          <a:p>
            <a:pPr algn="l" rtl="0"/>
            <a:r>
              <a:rPr lang="en-US" sz="1100" b="1" u="sng" dirty="0"/>
              <a:t>Clinical</a:t>
            </a:r>
            <a:r>
              <a:rPr lang="en-US" sz="1400" b="1" u="sng" dirty="0" smtClean="0"/>
              <a:t> </a:t>
            </a:r>
            <a:r>
              <a:rPr lang="en-US" sz="1100" b="1" u="sng" dirty="0" smtClean="0"/>
              <a:t>uses </a:t>
            </a:r>
            <a:r>
              <a:rPr lang="en-US" sz="1100" b="1" dirty="0" smtClean="0"/>
              <a:t>: </a:t>
            </a:r>
            <a:r>
              <a:rPr lang="en-US" sz="1100" dirty="0" smtClean="0">
                <a:latin typeface="Arial Narrow" pitchFamily="34" charset="0"/>
              </a:rPr>
              <a:t>Because artemisinin derivatives have short t½ :</a:t>
            </a:r>
          </a:p>
          <a:p>
            <a:pPr algn="l" rtl="0"/>
            <a:r>
              <a:rPr lang="en-US" sz="1100" b="1" dirty="0" smtClean="0">
                <a:latin typeface="Arial Narrow" pitchFamily="34" charset="0"/>
              </a:rPr>
              <a:t>Monotherapy</a:t>
            </a:r>
            <a:r>
              <a:rPr lang="en-US" sz="1100" dirty="0" smtClean="0">
                <a:latin typeface="Arial Narrow" pitchFamily="34" charset="0"/>
              </a:rPr>
              <a:t> </a:t>
            </a:r>
            <a:r>
              <a:rPr lang="en-US" sz="1100" b="1" dirty="0" smtClean="0">
                <a:latin typeface="Arial Narrow" pitchFamily="34" charset="0"/>
              </a:rPr>
              <a:t>should be extended </a:t>
            </a:r>
            <a:r>
              <a:rPr lang="en-US" sz="1100" dirty="0" smtClean="0">
                <a:latin typeface="Arial Narrow" pitchFamily="34" charset="0"/>
              </a:rPr>
              <a:t>beyond disappearance of parasite to prevent recrudescence </a:t>
            </a:r>
            <a:r>
              <a:rPr lang="en-US" sz="1100" u="sng" dirty="0" smtClean="0">
                <a:latin typeface="Arial Narrow" pitchFamily="34" charset="0"/>
              </a:rPr>
              <a:t>or</a:t>
            </a:r>
            <a:r>
              <a:rPr lang="en-US" sz="1100" dirty="0" smtClean="0">
                <a:latin typeface="Arial Narrow" pitchFamily="34" charset="0"/>
              </a:rPr>
              <a:t> by </a:t>
            </a:r>
            <a:r>
              <a:rPr lang="en-US" sz="1100" b="1" dirty="0" smtClean="0">
                <a:latin typeface="Arial Narrow" pitchFamily="34" charset="0"/>
              </a:rPr>
              <a:t>combining</a:t>
            </a:r>
            <a:r>
              <a:rPr lang="en-US" sz="1100" dirty="0" smtClean="0">
                <a:latin typeface="Arial Narrow" pitchFamily="34" charset="0"/>
              </a:rPr>
              <a:t> the drug with long- acting antimalarial drugs (Ex. </a:t>
            </a:r>
            <a:r>
              <a:rPr lang="en-US" sz="1100" dirty="0" err="1" smtClean="0">
                <a:solidFill>
                  <a:srgbClr val="0432FF"/>
                </a:solidFill>
                <a:latin typeface="Arial Narrow" pitchFamily="34" charset="0"/>
              </a:rPr>
              <a:t>mefloquine</a:t>
            </a:r>
            <a:r>
              <a:rPr lang="en-US" sz="1100" dirty="0" smtClean="0">
                <a:latin typeface="Arial Narrow" pitchFamily="34" charset="0"/>
              </a:rPr>
              <a:t>)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30956" y="2840501"/>
            <a:ext cx="32932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374667"/>
            <a:ext cx="6858000" cy="861774"/>
          </a:xfrm>
          <a:prstGeom prst="rect">
            <a:avLst/>
          </a:prstGeom>
          <a:ln w="127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300" b="1" dirty="0" smtClean="0">
                <a:solidFill>
                  <a:srgbClr val="FF0000"/>
                </a:solidFill>
              </a:rPr>
              <a:t>2-</a:t>
            </a:r>
            <a:r>
              <a:rPr lang="en-US" sz="1300" b="1" dirty="0" smtClean="0">
                <a:solidFill>
                  <a:srgbClr val="0432FF"/>
                </a:solidFill>
              </a:rPr>
              <a:t>Chloroquine</a:t>
            </a:r>
            <a:r>
              <a:rPr lang="en-US" sz="1300" b="1" dirty="0" smtClean="0">
                <a:solidFill>
                  <a:srgbClr val="FF0000"/>
                </a:solidFill>
              </a:rPr>
              <a:t>:</a:t>
            </a:r>
            <a:r>
              <a:rPr lang="en-US" sz="1100" b="1" dirty="0" smtClean="0"/>
              <a:t>Potent</a:t>
            </a:r>
            <a:r>
              <a:rPr lang="en-US" sz="1400" dirty="0" smtClean="0"/>
              <a:t> </a:t>
            </a:r>
            <a:r>
              <a:rPr lang="en-US" sz="1100" dirty="0" smtClean="0"/>
              <a:t>blood</a:t>
            </a:r>
            <a:r>
              <a:rPr lang="en-US" sz="1400" dirty="0" smtClean="0"/>
              <a:t> </a:t>
            </a:r>
            <a:r>
              <a:rPr lang="en-US" sz="1100" dirty="0" err="1" smtClean="0"/>
              <a:t>Schizontocidal</a:t>
            </a:r>
            <a:r>
              <a:rPr lang="en-US" sz="1100" dirty="0" smtClean="0"/>
              <a:t>, </a:t>
            </a:r>
            <a:r>
              <a:rPr lang="en-US" sz="1100" b="1" dirty="0" smtClean="0"/>
              <a:t>active</a:t>
            </a:r>
            <a:r>
              <a:rPr lang="en-US" sz="1100" dirty="0" smtClean="0"/>
              <a:t> against all forms of the </a:t>
            </a:r>
            <a:r>
              <a:rPr lang="en-US" sz="1100" dirty="0" err="1" smtClean="0"/>
              <a:t>schizonts</a:t>
            </a:r>
            <a:r>
              <a:rPr lang="en-US" sz="1100" dirty="0" smtClean="0"/>
              <a:t> (except chloroquine -resistant </a:t>
            </a:r>
            <a:r>
              <a:rPr lang="en-US" sz="1100" dirty="0" err="1" smtClean="0"/>
              <a:t>P.f</a:t>
            </a:r>
            <a:r>
              <a:rPr lang="en-US" sz="1100" dirty="0" smtClean="0"/>
              <a:t>. &amp; </a:t>
            </a:r>
            <a:r>
              <a:rPr lang="en-US" sz="1100" dirty="0" err="1" smtClean="0"/>
              <a:t>P.v</a:t>
            </a:r>
            <a:r>
              <a:rPr lang="en-US" sz="1100" dirty="0" smtClean="0"/>
              <a:t>.), and a </a:t>
            </a:r>
            <a:r>
              <a:rPr lang="en-US" sz="1100" b="1" dirty="0" err="1" smtClean="0"/>
              <a:t>gametoside</a:t>
            </a:r>
            <a:r>
              <a:rPr lang="en-US" sz="1100" dirty="0" smtClean="0"/>
              <a:t>: Against all species except P. falciparum .</a:t>
            </a:r>
          </a:p>
          <a:p>
            <a:pPr algn="l" rtl="0"/>
            <a:r>
              <a:rPr lang="en-US" sz="1100" b="1" u="sng" dirty="0" smtClean="0"/>
              <a:t>Clinical</a:t>
            </a:r>
            <a:r>
              <a:rPr lang="en-US" sz="1400" b="1" u="sng" dirty="0" smtClean="0"/>
              <a:t> </a:t>
            </a:r>
            <a:r>
              <a:rPr lang="en-US" sz="1100" b="1" u="sng" dirty="0" smtClean="0"/>
              <a:t>uses </a:t>
            </a:r>
            <a:r>
              <a:rPr lang="en-US" sz="1100" b="1" dirty="0" smtClean="0"/>
              <a:t>: Eradicate</a:t>
            </a:r>
            <a:r>
              <a:rPr lang="en-US" sz="1100" dirty="0" smtClean="0"/>
              <a:t> blood </a:t>
            </a:r>
            <a:r>
              <a:rPr lang="en-US" sz="1100" dirty="0" err="1" smtClean="0"/>
              <a:t>schizonts</a:t>
            </a:r>
            <a:r>
              <a:rPr lang="en-US" sz="1100" dirty="0" smtClean="0"/>
              <a:t> of Plasmodium, </a:t>
            </a:r>
            <a:r>
              <a:rPr lang="en-US" sz="1100" b="1" dirty="0" smtClean="0"/>
              <a:t>Hepatic</a:t>
            </a:r>
            <a:r>
              <a:rPr lang="en-US" sz="1100" dirty="0" smtClean="0"/>
              <a:t> </a:t>
            </a:r>
            <a:r>
              <a:rPr lang="en-US" sz="1100" b="1" dirty="0" err="1" smtClean="0"/>
              <a:t>amoebiasis</a:t>
            </a:r>
            <a:r>
              <a:rPr lang="en-US" sz="1100" dirty="0" smtClean="0"/>
              <a:t>, and </a:t>
            </a:r>
            <a:r>
              <a:rPr lang="en-US" sz="1100" b="1" dirty="0" smtClean="0"/>
              <a:t>Rheumatoid</a:t>
            </a:r>
            <a:r>
              <a:rPr lang="en-US" sz="1100" dirty="0" smtClean="0"/>
              <a:t> </a:t>
            </a:r>
            <a:r>
              <a:rPr lang="en-US" sz="1100" b="1" dirty="0" smtClean="0"/>
              <a:t>arthritis</a:t>
            </a:r>
            <a:r>
              <a:rPr lang="en-US" sz="1100" dirty="0" smtClean="0"/>
              <a:t> ( it acts as anti-inflammatory drug).</a:t>
            </a:r>
            <a:endParaRPr lang="ar-SA" sz="1100" dirty="0"/>
          </a:p>
        </p:txBody>
      </p:sp>
      <p:sp>
        <p:nvSpPr>
          <p:cNvPr id="12" name="Rectangle 11"/>
          <p:cNvSpPr/>
          <p:nvPr/>
        </p:nvSpPr>
        <p:spPr>
          <a:xfrm>
            <a:off x="-30956" y="2917262"/>
            <a:ext cx="32932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308580"/>
            <a:ext cx="6858000" cy="1354217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300" b="1" dirty="0" smtClean="0">
                <a:solidFill>
                  <a:srgbClr val="FF0000"/>
                </a:solidFill>
              </a:rPr>
              <a:t>3-</a:t>
            </a:r>
            <a:r>
              <a:rPr lang="en-US" sz="1300" b="1" dirty="0" smtClean="0">
                <a:solidFill>
                  <a:srgbClr val="0432FF"/>
                </a:solidFill>
              </a:rPr>
              <a:t>Quinine</a:t>
            </a:r>
            <a:r>
              <a:rPr lang="en-US" sz="1300" b="1" dirty="0" smtClean="0">
                <a:solidFill>
                  <a:srgbClr val="FF0000"/>
                </a:solidFill>
              </a:rPr>
              <a:t>: </a:t>
            </a:r>
            <a:r>
              <a:rPr lang="en-US" sz="1100" b="1" dirty="0" smtClean="0"/>
              <a:t>It </a:t>
            </a:r>
            <a:r>
              <a:rPr lang="en-US" sz="1100" b="1" dirty="0"/>
              <a:t>is quinidine </a:t>
            </a:r>
            <a:r>
              <a:rPr lang="en-US" sz="1100" dirty="0"/>
              <a:t>(anti-arrhythmic drug) isomer, both extracted from cinchona bark so it has some side effects of quinidine as depression of myocardium, reduce </a:t>
            </a:r>
            <a:r>
              <a:rPr lang="en-US" sz="1100" dirty="0" smtClean="0"/>
              <a:t>excitability &amp; </a:t>
            </a:r>
            <a:r>
              <a:rPr lang="en-US" sz="1100" dirty="0" err="1" smtClean="0"/>
              <a:t>conductivity.</a:t>
            </a:r>
            <a:r>
              <a:rPr lang="en-US" sz="1100" b="1" dirty="0" err="1" smtClean="0"/>
              <a:t>Potent</a:t>
            </a:r>
            <a:r>
              <a:rPr lang="en-US" sz="1100" dirty="0" smtClean="0"/>
              <a:t> </a:t>
            </a:r>
            <a:r>
              <a:rPr lang="en-US" sz="1100" dirty="0"/>
              <a:t>blood </a:t>
            </a:r>
            <a:r>
              <a:rPr lang="en-US" sz="1100" dirty="0" err="1"/>
              <a:t>Schizontocide</a:t>
            </a:r>
            <a:r>
              <a:rPr lang="en-US" sz="1100" dirty="0"/>
              <a:t> of ALL</a:t>
            </a:r>
            <a:r>
              <a:rPr lang="ar-SA" sz="1100" dirty="0"/>
              <a:t> </a:t>
            </a:r>
            <a:r>
              <a:rPr lang="en-US" sz="1100" dirty="0" smtClean="0"/>
              <a:t>malarial parasites </a:t>
            </a:r>
            <a:r>
              <a:rPr lang="en-US" sz="1100" dirty="0"/>
              <a:t>&amp; </a:t>
            </a:r>
            <a:r>
              <a:rPr lang="en-US" sz="1100" b="1" dirty="0" err="1"/>
              <a:t>gametoside</a:t>
            </a:r>
            <a:r>
              <a:rPr lang="en-US" sz="1100" dirty="0"/>
              <a:t> for P vivax &amp; </a:t>
            </a:r>
            <a:r>
              <a:rPr lang="en-US" sz="1100" dirty="0" err="1"/>
              <a:t>ovale</a:t>
            </a:r>
            <a:r>
              <a:rPr lang="en-US" sz="1100" dirty="0"/>
              <a:t> but not </a:t>
            </a:r>
            <a:r>
              <a:rPr lang="en-US" sz="1100" dirty="0" smtClean="0"/>
              <a:t>falciparum, </a:t>
            </a:r>
            <a:r>
              <a:rPr lang="en-US" sz="1100" b="1" dirty="0" smtClean="0"/>
              <a:t>it </a:t>
            </a:r>
            <a:r>
              <a:rPr lang="en-US" sz="1100" b="1" dirty="0"/>
              <a:t>is</a:t>
            </a:r>
            <a:r>
              <a:rPr lang="en-US" sz="1100" b="1" dirty="0" smtClean="0"/>
              <a:t> not </a:t>
            </a:r>
            <a:r>
              <a:rPr lang="en-US" sz="1100" b="1" dirty="0"/>
              <a:t>active</a:t>
            </a:r>
            <a:r>
              <a:rPr lang="en-US" sz="1100" b="1" dirty="0" smtClean="0"/>
              <a:t> </a:t>
            </a:r>
            <a:r>
              <a:rPr lang="en-US" sz="1100" dirty="0"/>
              <a:t>against</a:t>
            </a:r>
            <a:r>
              <a:rPr lang="en-US" sz="1100" dirty="0" smtClean="0"/>
              <a:t> </a:t>
            </a:r>
            <a:r>
              <a:rPr lang="en-US" sz="1100" dirty="0"/>
              <a:t>liver</a:t>
            </a:r>
            <a:r>
              <a:rPr lang="en-US" sz="1100" dirty="0" smtClean="0"/>
              <a:t> </a:t>
            </a:r>
            <a:r>
              <a:rPr lang="en-US" sz="1100" dirty="0"/>
              <a:t>stage</a:t>
            </a:r>
            <a:r>
              <a:rPr lang="en-US" sz="1100" dirty="0" smtClean="0"/>
              <a:t> parasites, and </a:t>
            </a:r>
            <a:r>
              <a:rPr lang="en-US" sz="1100" b="1" dirty="0" smtClean="0"/>
              <a:t>has other effects </a:t>
            </a:r>
            <a:r>
              <a:rPr lang="en-US" sz="1100" dirty="0" smtClean="0"/>
              <a:t>like: </a:t>
            </a:r>
            <a:r>
              <a:rPr lang="en-US" sz="1100" u="sng" dirty="0" smtClean="0"/>
              <a:t>Mild analgesic</a:t>
            </a:r>
            <a:r>
              <a:rPr lang="en-US" sz="1100" dirty="0" smtClean="0"/>
              <a:t>, </a:t>
            </a:r>
            <a:r>
              <a:rPr lang="en-US" sz="1100" u="sng" dirty="0" smtClean="0"/>
              <a:t>antipyretic</a:t>
            </a:r>
            <a:r>
              <a:rPr lang="en-US" sz="1100" dirty="0" smtClean="0"/>
              <a:t>, </a:t>
            </a:r>
            <a:r>
              <a:rPr lang="en-US" sz="1100" u="sng" dirty="0" smtClean="0"/>
              <a:t>stimulation of uterine smooth muscle </a:t>
            </a:r>
            <a:r>
              <a:rPr lang="en-US" sz="1100" dirty="0" smtClean="0"/>
              <a:t>(mild), </a:t>
            </a:r>
            <a:r>
              <a:rPr lang="en-US" sz="1100" u="sng" dirty="0" err="1" smtClean="0"/>
              <a:t>curaremimetic</a:t>
            </a:r>
            <a:r>
              <a:rPr lang="en-US" sz="1100" u="sng" dirty="0" smtClean="0"/>
              <a:t> effect </a:t>
            </a:r>
            <a:r>
              <a:rPr lang="en-US" sz="1100" dirty="0" smtClean="0"/>
              <a:t>(neuromuscular blocking effect).</a:t>
            </a:r>
          </a:p>
          <a:p>
            <a:pPr algn="l" rtl="0"/>
            <a:r>
              <a:rPr lang="en-US" sz="1100" b="1" u="sng" dirty="0" smtClean="0"/>
              <a:t>Clinical</a:t>
            </a:r>
            <a:r>
              <a:rPr lang="en-US" sz="1400" b="1" u="sng" dirty="0" smtClean="0"/>
              <a:t> </a:t>
            </a:r>
            <a:r>
              <a:rPr lang="en-US" sz="1100" b="1" u="sng" dirty="0" smtClean="0"/>
              <a:t>uses </a:t>
            </a:r>
            <a:r>
              <a:rPr lang="en-US" sz="1100" b="1" dirty="0" smtClean="0"/>
              <a:t>: I.V (parenteral) </a:t>
            </a:r>
            <a:r>
              <a:rPr lang="en-US" sz="1100" dirty="0" smtClean="0"/>
              <a:t>treatment of severe falciparum malaria,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smtClean="0"/>
              <a:t>Oral</a:t>
            </a:r>
            <a:r>
              <a:rPr lang="en-US" sz="1100" dirty="0" smtClean="0"/>
              <a:t> treatment of falciparum malaria, and </a:t>
            </a:r>
            <a:r>
              <a:rPr lang="en-US" sz="1100" b="1" dirty="0" smtClean="0"/>
              <a:t>Nocturnal</a:t>
            </a:r>
            <a:r>
              <a:rPr lang="en-US" sz="1100" dirty="0" smtClean="0"/>
              <a:t> </a:t>
            </a:r>
            <a:r>
              <a:rPr lang="en-US" sz="1100" b="1" dirty="0" smtClean="0"/>
              <a:t>leg cramps</a:t>
            </a:r>
            <a:r>
              <a:rPr lang="en-US" sz="1100" dirty="0" smtClean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0956" y="2987664"/>
            <a:ext cx="32932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743215"/>
            <a:ext cx="6858000" cy="1015663"/>
          </a:xfrm>
          <a:prstGeom prst="rect">
            <a:avLst/>
          </a:prstGeom>
          <a:ln w="127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300" b="1" dirty="0" smtClean="0">
                <a:solidFill>
                  <a:srgbClr val="FF0000"/>
                </a:solidFill>
              </a:rPr>
              <a:t>4-</a:t>
            </a:r>
            <a:r>
              <a:rPr lang="en-US" sz="1300" b="1" dirty="0" smtClean="0">
                <a:solidFill>
                  <a:srgbClr val="0432FF"/>
                </a:solidFill>
              </a:rPr>
              <a:t>Primaquine</a:t>
            </a:r>
            <a:r>
              <a:rPr lang="en-US" sz="1300" b="1" dirty="0" smtClean="0">
                <a:solidFill>
                  <a:srgbClr val="FF0000"/>
                </a:solidFill>
              </a:rPr>
              <a:t>: </a:t>
            </a:r>
            <a:r>
              <a:rPr lang="en-US" sz="1100" b="1" dirty="0" err="1"/>
              <a:t>Hypnozoitocides</a:t>
            </a:r>
            <a:r>
              <a:rPr lang="en-US" sz="1100" dirty="0"/>
              <a:t> against liver </a:t>
            </a:r>
            <a:r>
              <a:rPr lang="en-US" sz="1100" dirty="0" err="1"/>
              <a:t>hypnozoites</a:t>
            </a:r>
            <a:r>
              <a:rPr lang="en-US" sz="1100" dirty="0"/>
              <a:t> &amp; </a:t>
            </a:r>
            <a:r>
              <a:rPr lang="en-US" sz="1100" dirty="0" err="1"/>
              <a:t>gametocytocides</a:t>
            </a:r>
            <a:r>
              <a:rPr lang="en-US" sz="1100" dirty="0"/>
              <a:t> against the 4 human malaria </a:t>
            </a:r>
            <a:r>
              <a:rPr lang="en-US" sz="1100" dirty="0" smtClean="0"/>
              <a:t>species, </a:t>
            </a:r>
          </a:p>
          <a:p>
            <a:pPr algn="l" rtl="0"/>
            <a:r>
              <a:rPr lang="en-US" sz="1100" b="1" dirty="0" smtClean="0"/>
              <a:t>radical </a:t>
            </a:r>
            <a:r>
              <a:rPr lang="en-US" sz="1100" b="1" dirty="0"/>
              <a:t>cure </a:t>
            </a:r>
            <a:r>
              <a:rPr lang="en-US" sz="1100" dirty="0"/>
              <a:t>of P. </a:t>
            </a:r>
            <a:r>
              <a:rPr lang="en-US" sz="1100" dirty="0" err="1"/>
              <a:t>ovale</a:t>
            </a:r>
            <a:r>
              <a:rPr lang="en-US" sz="1100" dirty="0"/>
              <a:t> &amp; P. </a:t>
            </a:r>
            <a:r>
              <a:rPr lang="en-US" sz="1100" dirty="0" smtClean="0"/>
              <a:t>vivax, and </a:t>
            </a:r>
            <a:r>
              <a:rPr lang="en-US" sz="1100" b="1" dirty="0"/>
              <a:t>Prevent</a:t>
            </a:r>
            <a:r>
              <a:rPr lang="en-US" sz="1100" dirty="0"/>
              <a:t> spread of ALL forms (</a:t>
            </a:r>
            <a:r>
              <a:rPr lang="en-US" sz="1100" dirty="0" smtClean="0"/>
              <a:t>chemoprophylaxis) .</a:t>
            </a:r>
            <a:endParaRPr lang="en-US" sz="1100" dirty="0"/>
          </a:p>
          <a:p>
            <a:pPr algn="l" rtl="0"/>
            <a:r>
              <a:rPr lang="en-US" sz="1100" b="1" u="sng" dirty="0" smtClean="0"/>
              <a:t>Clinical</a:t>
            </a:r>
            <a:r>
              <a:rPr lang="en-US" sz="1400" b="1" u="sng" dirty="0" smtClean="0"/>
              <a:t> </a:t>
            </a:r>
            <a:r>
              <a:rPr lang="en-US" sz="1100" b="1" u="sng" dirty="0" smtClean="0"/>
              <a:t>uses </a:t>
            </a:r>
            <a:r>
              <a:rPr lang="en-US" sz="1100" b="1" dirty="0" smtClean="0"/>
              <a:t>: Radical</a:t>
            </a:r>
            <a:r>
              <a:rPr lang="en-US" sz="1100" dirty="0" smtClean="0"/>
              <a:t> </a:t>
            </a:r>
            <a:r>
              <a:rPr lang="en-US" sz="1100" b="1" dirty="0" smtClean="0"/>
              <a:t>cure</a:t>
            </a:r>
            <a:r>
              <a:rPr lang="en-US" sz="1100" dirty="0" smtClean="0"/>
              <a:t> of relapsing malaria 15 mg/day for 14 days, </a:t>
            </a:r>
            <a:r>
              <a:rPr lang="en-US" sz="1100" b="1" dirty="0" smtClean="0"/>
              <a:t>In falciparum malaria:</a:t>
            </a:r>
            <a:r>
              <a:rPr lang="en-US" sz="1100" dirty="0" smtClean="0"/>
              <a:t> a single dose (45 mg) to kill gametes &amp; cut down transmission, and </a:t>
            </a:r>
            <a:r>
              <a:rPr lang="en-US" sz="1100" b="1" dirty="0" smtClean="0"/>
              <a:t>Should be avoided in pregnancy </a:t>
            </a:r>
            <a:r>
              <a:rPr lang="en-US" sz="1100" dirty="0" smtClean="0"/>
              <a:t>(the fetus is relatively G6PD-deficient &amp; thus at risk of hemolysis) &amp; </a:t>
            </a:r>
            <a:r>
              <a:rPr lang="en-US" sz="1100" b="1" dirty="0" smtClean="0"/>
              <a:t>G6PD deficiency patients</a:t>
            </a:r>
            <a:r>
              <a:rPr lang="en-US" sz="1100" dirty="0"/>
              <a:t>.</a:t>
            </a:r>
            <a:endParaRPr lang="en-US" sz="1100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816893" y="976958"/>
            <a:ext cx="329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70316" y="699959"/>
            <a:ext cx="309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</a:t>
            </a:r>
            <a:endParaRPr lang="ar-SA" dirty="0"/>
          </a:p>
        </p:txBody>
      </p:sp>
      <p:sp>
        <p:nvSpPr>
          <p:cNvPr id="19" name="Rectangle 18"/>
          <p:cNvSpPr/>
          <p:nvPr/>
        </p:nvSpPr>
        <p:spPr>
          <a:xfrm>
            <a:off x="0" y="7878332"/>
            <a:ext cx="6858065" cy="677108"/>
          </a:xfrm>
          <a:prstGeom prst="rect">
            <a:avLst/>
          </a:prstGeom>
          <a:ln w="127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400" b="1" dirty="0">
                <a:solidFill>
                  <a:srgbClr val="FF0000"/>
                </a:solidFill>
              </a:rPr>
              <a:t>Special Risk Groups</a:t>
            </a:r>
            <a:r>
              <a:rPr lang="en-US" sz="1400" b="1" dirty="0" smtClean="0">
                <a:solidFill>
                  <a:srgbClr val="FF0000"/>
                </a:solidFill>
              </a:rPr>
              <a:t>: </a:t>
            </a:r>
            <a:r>
              <a:rPr lang="en-US" sz="1200" b="1" dirty="0" smtClean="0">
                <a:solidFill>
                  <a:srgbClr val="FF0000"/>
                </a:solidFill>
              </a:rPr>
              <a:t>(WHO</a:t>
            </a:r>
            <a:r>
              <a:rPr lang="en-US" sz="12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treatment</a:t>
            </a:r>
            <a:r>
              <a:rPr lang="en-US" sz="12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guidelines</a:t>
            </a:r>
            <a:r>
              <a:rPr lang="en-US" sz="12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In</a:t>
            </a:r>
            <a:r>
              <a:rPr lang="en-US" sz="1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falciparum)</a:t>
            </a:r>
            <a:endParaRPr lang="en-US" sz="1200" b="1" dirty="0">
              <a:solidFill>
                <a:srgbClr val="FF0000"/>
              </a:solidFill>
            </a:endParaRPr>
          </a:p>
          <a:p>
            <a:pPr algn="l" rtl="0"/>
            <a:r>
              <a:rPr lang="en-US" sz="1200" b="1" dirty="0">
                <a:solidFill>
                  <a:srgbClr val="0432FF"/>
                </a:solidFill>
              </a:rPr>
              <a:t>Quinine</a:t>
            </a:r>
            <a:r>
              <a:rPr lang="en-US" sz="1200" b="1" dirty="0"/>
              <a:t> + </a:t>
            </a:r>
            <a:r>
              <a:rPr lang="en-US" sz="1200" b="1" dirty="0">
                <a:solidFill>
                  <a:srgbClr val="0432FF"/>
                </a:solidFill>
              </a:rPr>
              <a:t>Clindamycin</a:t>
            </a:r>
            <a:r>
              <a:rPr lang="en-US" sz="1200" b="1" dirty="0"/>
              <a:t> </a:t>
            </a:r>
            <a:r>
              <a:rPr lang="en-US" sz="1200" dirty="0"/>
              <a:t>(7 days</a:t>
            </a:r>
            <a:r>
              <a:rPr lang="en-US" sz="1200" dirty="0" smtClean="0"/>
              <a:t>) : pregnancy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trimester .</a:t>
            </a:r>
            <a:endParaRPr lang="en-US" sz="1200" dirty="0"/>
          </a:p>
          <a:p>
            <a:pPr algn="l" rtl="0"/>
            <a:r>
              <a:rPr lang="en-US" sz="1200" b="1" dirty="0" smtClean="0">
                <a:solidFill>
                  <a:srgbClr val="0432FF"/>
                </a:solidFill>
              </a:rPr>
              <a:t>ACT</a:t>
            </a:r>
            <a:r>
              <a:rPr lang="en-US" sz="1200" b="1" dirty="0" smtClean="0"/>
              <a:t> : </a:t>
            </a:r>
            <a:r>
              <a:rPr lang="en-US" sz="1200" dirty="0" smtClean="0"/>
              <a:t>Pregnancy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, 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trimesters, lactating women, infants, and young children.</a:t>
            </a:r>
            <a:endParaRPr lang="en-US" sz="1200" b="1" dirty="0"/>
          </a:p>
        </p:txBody>
      </p:sp>
      <p:sp>
        <p:nvSpPr>
          <p:cNvPr id="20" name="Rectangle 19"/>
          <p:cNvSpPr/>
          <p:nvPr/>
        </p:nvSpPr>
        <p:spPr>
          <a:xfrm>
            <a:off x="0" y="8674894"/>
            <a:ext cx="6858000" cy="1231106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400" b="1" dirty="0">
                <a:solidFill>
                  <a:srgbClr val="FF0000"/>
                </a:solidFill>
              </a:rPr>
              <a:t>Prophylaxis</a:t>
            </a:r>
            <a:r>
              <a:rPr lang="en-US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in</a:t>
            </a:r>
            <a:r>
              <a:rPr lang="en-US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travellers</a:t>
            </a:r>
            <a:r>
              <a:rPr lang="en-US" sz="1400" b="1" dirty="0" smtClean="0">
                <a:solidFill>
                  <a:srgbClr val="FF0000"/>
                </a:solidFill>
              </a:rPr>
              <a:t>: </a:t>
            </a:r>
            <a:r>
              <a:rPr lang="en-US" sz="1200" b="1" dirty="0" smtClean="0">
                <a:solidFill>
                  <a:srgbClr val="FF0000"/>
                </a:solidFill>
              </a:rPr>
              <a:t>(CDC recommendations)</a:t>
            </a:r>
          </a:p>
          <a:p>
            <a:pPr algn="l" rtl="0"/>
            <a:r>
              <a:rPr lang="en-US" sz="1200" b="1" dirty="0" smtClean="0">
                <a:solidFill>
                  <a:srgbClr val="0432FF"/>
                </a:solidFill>
              </a:rPr>
              <a:t>Chloroquine</a:t>
            </a:r>
            <a:r>
              <a:rPr lang="en-US" sz="1200" b="1" dirty="0" smtClean="0"/>
              <a:t> : </a:t>
            </a:r>
            <a:r>
              <a:rPr lang="en-US" sz="1200" dirty="0" smtClean="0"/>
              <a:t>Areas without resistant P. Falciparum .</a:t>
            </a:r>
          </a:p>
          <a:p>
            <a:pPr algn="l" rtl="0"/>
            <a:r>
              <a:rPr lang="en-US" sz="1200" b="1" dirty="0" err="1" smtClean="0">
                <a:solidFill>
                  <a:srgbClr val="0432FF"/>
                </a:solidFill>
              </a:rPr>
              <a:t>Mefloquine</a:t>
            </a:r>
            <a:r>
              <a:rPr lang="en-US" sz="1200" b="1" dirty="0" smtClean="0"/>
              <a:t>  : </a:t>
            </a:r>
            <a:r>
              <a:rPr lang="en-US" sz="1200" dirty="0" smtClean="0"/>
              <a:t>Areas with chloroquine-resistant P. Falciparum.</a:t>
            </a:r>
          </a:p>
          <a:p>
            <a:pPr algn="l" rtl="0"/>
            <a:r>
              <a:rPr lang="en-US" sz="1200" b="1" dirty="0" smtClean="0">
                <a:solidFill>
                  <a:srgbClr val="0432FF"/>
                </a:solidFill>
              </a:rPr>
              <a:t>Doxycycline</a:t>
            </a:r>
            <a:r>
              <a:rPr lang="en-US" sz="1200" b="1" dirty="0" smtClean="0"/>
              <a:t>  : </a:t>
            </a:r>
            <a:r>
              <a:rPr lang="en-US" sz="1200" dirty="0" smtClean="0"/>
              <a:t>Areas with multidrug-resistant P. Falciparum. </a:t>
            </a:r>
            <a:endParaRPr lang="en-US" sz="1200" b="1" dirty="0"/>
          </a:p>
          <a:p>
            <a:pPr algn="l" rtl="0"/>
            <a:r>
              <a:rPr lang="en-US" sz="1200" dirty="0" smtClean="0"/>
              <a:t>Begin 1-2 weeks before departure (except doxycycline 2 days prior) &amp; continue for 4 weeks after leaving endemic area .</a:t>
            </a:r>
            <a:endParaRPr lang="en-US" sz="1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92D003-9032-4240-AEDC-84BFC0A3425D}"/>
              </a:ext>
            </a:extLst>
          </p:cNvPr>
          <p:cNvSpPr/>
          <p:nvPr/>
        </p:nvSpPr>
        <p:spPr>
          <a:xfrm>
            <a:off x="0" y="0"/>
            <a:ext cx="6858000" cy="384401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Summary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92D003-9032-4240-AEDC-84BFC0A3425D}"/>
              </a:ext>
            </a:extLst>
          </p:cNvPr>
          <p:cNvSpPr/>
          <p:nvPr/>
        </p:nvSpPr>
        <p:spPr>
          <a:xfrm>
            <a:off x="0" y="0"/>
            <a:ext cx="6858000" cy="672354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MCQs 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5400" y="767066"/>
            <a:ext cx="6819900" cy="827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Q1: A group of college students are traveling to a chloroquine-resistant malaria area for a mission trip. Which of the following medications can be used for </a:t>
            </a:r>
            <a:r>
              <a:rPr lang="en-US" sz="1600" b="1" dirty="0" smtClean="0"/>
              <a:t>prevention of </a:t>
            </a:r>
            <a:r>
              <a:rPr lang="en-US" sz="1600" b="1" dirty="0"/>
              <a:t>malaria in these students? </a:t>
            </a:r>
          </a:p>
          <a:p>
            <a:r>
              <a:rPr lang="en-US" sz="1400" dirty="0" smtClean="0"/>
              <a:t>A. Pyrimethamine.                                B</a:t>
            </a:r>
            <a:r>
              <a:rPr lang="en-US" sz="1400" dirty="0"/>
              <a:t>. </a:t>
            </a:r>
            <a:r>
              <a:rPr lang="en-US" sz="1400" dirty="0" smtClean="0"/>
              <a:t>Mefloquine.</a:t>
            </a:r>
            <a:r>
              <a:rPr lang="en-US" sz="1400" dirty="0"/>
              <a:t> </a:t>
            </a:r>
            <a:r>
              <a:rPr lang="en-US" sz="1400" dirty="0" smtClean="0"/>
              <a:t>                                 C</a:t>
            </a:r>
            <a:r>
              <a:rPr lang="en-US" sz="1400" dirty="0"/>
              <a:t>. </a:t>
            </a:r>
            <a:r>
              <a:rPr lang="en-US" sz="1400" dirty="0" smtClean="0"/>
              <a:t>Primaquinine</a:t>
            </a:r>
            <a:endParaRPr lang="en-US" sz="1400" dirty="0"/>
          </a:p>
          <a:p>
            <a:pPr algn="l" rtl="0"/>
            <a:endParaRPr lang="en-US" sz="1600" b="1" dirty="0" smtClean="0"/>
          </a:p>
          <a:p>
            <a:pPr algn="l" rtl="0"/>
            <a:r>
              <a:rPr lang="en-US" sz="1600" b="1" dirty="0" smtClean="0"/>
              <a:t>Q2: </a:t>
            </a:r>
            <a:r>
              <a:rPr lang="en-US" sz="1600" b="1" dirty="0"/>
              <a:t>Which one of the following </a:t>
            </a:r>
            <a:r>
              <a:rPr lang="en-US" sz="1600" b="1" dirty="0" smtClean="0"/>
              <a:t>antimalarial drugs act on liver mainly ?</a:t>
            </a:r>
          </a:p>
          <a:p>
            <a:r>
              <a:rPr lang="en-US" sz="1600" b="1" dirty="0" smtClean="0"/>
              <a:t> </a:t>
            </a:r>
            <a:r>
              <a:rPr lang="en-US" sz="1400" i="1" dirty="0" smtClean="0"/>
              <a:t>A. </a:t>
            </a:r>
            <a:r>
              <a:rPr lang="en-US" sz="1400" dirty="0"/>
              <a:t>Artemisinin</a:t>
            </a:r>
            <a:r>
              <a:rPr lang="en-US" sz="1400" i="1" dirty="0" smtClean="0"/>
              <a:t>.                                      B. </a:t>
            </a:r>
            <a:r>
              <a:rPr lang="en-US" sz="1400" dirty="0"/>
              <a:t>Pyrimethamine</a:t>
            </a:r>
            <a:r>
              <a:rPr lang="en-US" sz="1400" i="1" dirty="0" smtClean="0"/>
              <a:t>.                          C. </a:t>
            </a:r>
            <a:r>
              <a:rPr lang="en-US" sz="1400" dirty="0"/>
              <a:t>Primaquine</a:t>
            </a:r>
            <a:r>
              <a:rPr lang="en-US" sz="1400" u="sng" dirty="0"/>
              <a:t>. </a:t>
            </a:r>
          </a:p>
          <a:p>
            <a:pPr algn="l"/>
            <a:endParaRPr lang="en-US" sz="1600" dirty="0"/>
          </a:p>
          <a:p>
            <a:r>
              <a:rPr lang="en-US" sz="1600" b="1" dirty="0" smtClean="0"/>
              <a:t>Q3: </a:t>
            </a:r>
            <a:r>
              <a:rPr lang="en-US" sz="1600" b="1" dirty="0"/>
              <a:t>Which one of the following antimalarial drugs can be used in case of </a:t>
            </a:r>
            <a:r>
              <a:rPr lang="en-US" sz="1600" b="1" dirty="0">
                <a:sym typeface="Wingdings 3"/>
              </a:rPr>
              <a:t>severe complicated </a:t>
            </a:r>
            <a:r>
              <a:rPr lang="en-US" sz="1600" b="1" dirty="0" smtClean="0">
                <a:sym typeface="Wingdings 3"/>
              </a:rPr>
              <a:t>cases of malaria such </a:t>
            </a:r>
            <a:r>
              <a:rPr lang="en-US" sz="1600" b="1" dirty="0">
                <a:sym typeface="Wingdings 3"/>
              </a:rPr>
              <a:t>as cerebral malaria</a:t>
            </a:r>
            <a:r>
              <a:rPr lang="en-US" sz="1600" b="1" dirty="0"/>
              <a:t>?</a:t>
            </a:r>
          </a:p>
          <a:p>
            <a:pPr>
              <a:buClr>
                <a:srgbClr val="92D050"/>
              </a:buClr>
            </a:pPr>
            <a:r>
              <a:rPr lang="en-US" sz="1400" dirty="0"/>
              <a:t>A. </a:t>
            </a:r>
            <a:r>
              <a:rPr lang="en-US" sz="1400" dirty="0" smtClean="0"/>
              <a:t>Artemisinin.                                        B</a:t>
            </a:r>
            <a:r>
              <a:rPr lang="en-US" sz="1400" dirty="0"/>
              <a:t>. Artesunate</a:t>
            </a:r>
            <a:r>
              <a:rPr lang="en-US" sz="1400" dirty="0">
                <a:sym typeface="Wingdings 3"/>
              </a:rPr>
              <a:t> </a:t>
            </a:r>
            <a:r>
              <a:rPr lang="en-US" sz="1400" dirty="0"/>
              <a:t>.               </a:t>
            </a:r>
            <a:r>
              <a:rPr lang="en-US" sz="1400" dirty="0" smtClean="0"/>
              <a:t>                 </a:t>
            </a:r>
            <a:r>
              <a:rPr lang="en-US" sz="1400" dirty="0"/>
              <a:t>C. Artemether. </a:t>
            </a:r>
          </a:p>
          <a:p>
            <a:pPr algn="l" rtl="0"/>
            <a:endParaRPr lang="en-US" sz="1600" b="1" u="sng" dirty="0" smtClean="0"/>
          </a:p>
          <a:p>
            <a:r>
              <a:rPr lang="en-US" sz="1600" b="1" dirty="0" smtClean="0"/>
              <a:t>Q4: </a:t>
            </a:r>
            <a:r>
              <a:rPr lang="en-US" sz="1600" b="1" dirty="0"/>
              <a:t>Which one of the following antimalarial </a:t>
            </a:r>
            <a:r>
              <a:rPr lang="en-US" sz="1600" b="1" dirty="0" smtClean="0"/>
              <a:t> drugs act as heme polymerase inhibitors?</a:t>
            </a:r>
            <a:endParaRPr lang="en-US" sz="1600" i="1" dirty="0" smtClean="0"/>
          </a:p>
          <a:p>
            <a:r>
              <a:rPr lang="en-US" sz="1400" b="1" dirty="0"/>
              <a:t> </a:t>
            </a:r>
            <a:r>
              <a:rPr lang="en-US" sz="1400" i="1" dirty="0"/>
              <a:t>A. </a:t>
            </a:r>
            <a:r>
              <a:rPr lang="en-US" sz="1400" dirty="0"/>
              <a:t>Artemisinin</a:t>
            </a:r>
            <a:r>
              <a:rPr lang="en-US" sz="1400" i="1" dirty="0"/>
              <a:t>.                               </a:t>
            </a:r>
            <a:r>
              <a:rPr lang="en-US" sz="1400" i="1" dirty="0" smtClean="0"/>
              <a:t>       </a:t>
            </a:r>
            <a:r>
              <a:rPr lang="en-US" sz="1400" i="1" dirty="0"/>
              <a:t>B. </a:t>
            </a:r>
            <a:r>
              <a:rPr lang="en-US" sz="1400" dirty="0" smtClean="0"/>
              <a:t>Chloroquine</a:t>
            </a:r>
            <a:r>
              <a:rPr lang="en-US" sz="1400" i="1" dirty="0" smtClean="0"/>
              <a:t>.                                </a:t>
            </a:r>
            <a:r>
              <a:rPr lang="en-US" sz="1400" i="1" dirty="0"/>
              <a:t>C. </a:t>
            </a:r>
            <a:r>
              <a:rPr lang="en-US" sz="1400" dirty="0"/>
              <a:t>Primaquine</a:t>
            </a:r>
            <a:r>
              <a:rPr lang="en-US" sz="1400" u="sng" dirty="0"/>
              <a:t>. </a:t>
            </a:r>
          </a:p>
          <a:p>
            <a:pPr algn="l" rtl="0"/>
            <a:endParaRPr lang="en-US" sz="1600" b="1" u="sng" dirty="0" smtClean="0"/>
          </a:p>
          <a:p>
            <a:r>
              <a:rPr lang="en-US" sz="1580" b="1" dirty="0" smtClean="0"/>
              <a:t>Q5: Malaria can develop resistance </a:t>
            </a:r>
            <a:r>
              <a:rPr lang="en-US" sz="1580" b="1" dirty="0"/>
              <a:t>against Chloroquine by </a:t>
            </a:r>
            <a:r>
              <a:rPr lang="en-US" sz="1580" b="1" dirty="0" smtClean="0"/>
              <a:t>which transporters ? </a:t>
            </a:r>
            <a:endParaRPr lang="en-US" sz="1580" i="1" dirty="0"/>
          </a:p>
          <a:p>
            <a:pPr marL="228600" indent="-228600">
              <a:buAutoNum type="alphaUcPeriod"/>
            </a:pPr>
            <a:r>
              <a:rPr lang="en-US" sz="1400" dirty="0"/>
              <a:t>plasmodium o falciparum chloroquine resistance transporter . </a:t>
            </a:r>
          </a:p>
          <a:p>
            <a:pPr marL="228600" indent="-228600">
              <a:buAutoNum type="alphaUcPeriod"/>
            </a:pPr>
            <a:r>
              <a:rPr lang="en-US" sz="1400" dirty="0"/>
              <a:t> P-glycoprotein transporter .                              </a:t>
            </a:r>
          </a:p>
          <a:p>
            <a:pPr marL="228600" indent="-228600">
              <a:buAutoNum type="alphaUcPeriod"/>
            </a:pPr>
            <a:r>
              <a:rPr lang="en-US" sz="1400" dirty="0"/>
              <a:t> Both of them . </a:t>
            </a:r>
          </a:p>
          <a:p>
            <a:pPr marL="228600" indent="-228600">
              <a:buAutoNum type="alphaUcPeriod"/>
            </a:pPr>
            <a:endParaRPr lang="en-US" sz="1600" dirty="0"/>
          </a:p>
          <a:p>
            <a:r>
              <a:rPr lang="en-US" sz="1600" b="1" dirty="0" smtClean="0"/>
              <a:t> Q6: </a:t>
            </a:r>
            <a:r>
              <a:rPr lang="en-US" sz="1600" b="1" dirty="0"/>
              <a:t>Malaria can develop resistance against </a:t>
            </a:r>
            <a:r>
              <a:rPr lang="en-US" sz="1600" b="1" dirty="0" smtClean="0"/>
              <a:t>Quinine </a:t>
            </a:r>
            <a:r>
              <a:rPr lang="en-US" sz="1600" b="1" dirty="0"/>
              <a:t>by which transporters ? </a:t>
            </a:r>
          </a:p>
          <a:p>
            <a:pPr marL="228600" indent="-228600">
              <a:buAutoNum type="alphaUcPeriod"/>
            </a:pPr>
            <a:r>
              <a:rPr lang="en-US" sz="1400" dirty="0"/>
              <a:t>plasmodium o falciparum chloroquine resistance transporter . </a:t>
            </a:r>
          </a:p>
          <a:p>
            <a:pPr marL="228600" indent="-228600">
              <a:buAutoNum type="alphaUcPeriod"/>
            </a:pPr>
            <a:r>
              <a:rPr lang="en-US" sz="1400" dirty="0"/>
              <a:t> P-glycoprotein transporter .                              </a:t>
            </a:r>
          </a:p>
          <a:p>
            <a:pPr marL="228600" indent="-228600">
              <a:buAutoNum type="alphaUcPeriod"/>
            </a:pPr>
            <a:r>
              <a:rPr lang="en-US" sz="1400" dirty="0"/>
              <a:t> Both of them . </a:t>
            </a:r>
          </a:p>
          <a:p>
            <a:endParaRPr lang="en-US" sz="1600" b="1" u="sng" dirty="0"/>
          </a:p>
          <a:p>
            <a:r>
              <a:rPr lang="en-US" sz="1600" b="1" dirty="0" smtClean="0"/>
              <a:t>Q7: </a:t>
            </a:r>
            <a:r>
              <a:rPr lang="en-US" sz="1600" b="1" dirty="0"/>
              <a:t>Which one of the following antimalarial </a:t>
            </a:r>
            <a:r>
              <a:rPr lang="en-US" sz="1600" b="1" dirty="0" smtClean="0"/>
              <a:t>drugs </a:t>
            </a:r>
            <a:r>
              <a:rPr lang="en-US" sz="1600" b="1" dirty="0"/>
              <a:t>can cause </a:t>
            </a:r>
            <a:r>
              <a:rPr lang="en-US" sz="1600" b="1" dirty="0">
                <a:sym typeface="Symbol" pitchFamily="18" charset="2"/>
              </a:rPr>
              <a:t>Blackwater fever </a:t>
            </a:r>
            <a:r>
              <a:rPr lang="en-US" sz="1600" b="1" dirty="0"/>
              <a:t>as serious  adverse effect ?</a:t>
            </a:r>
          </a:p>
          <a:p>
            <a:r>
              <a:rPr lang="en-US" sz="1400" dirty="0"/>
              <a:t> A. Quinine.                                               B. Chloroquine.                                C. Primaquine.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600" b="1" dirty="0"/>
              <a:t>Q8: Patient with bradycardia and Arrhythmia, and his ECG shows prolong QT intervals. Which one of following antimalarial drug should be avoided in his case ?</a:t>
            </a:r>
          </a:p>
          <a:p>
            <a:r>
              <a:rPr lang="en-US" sz="1400" dirty="0"/>
              <a:t> A. Quinine.                                               B. Chloroquine.                                C. Primaquine. </a:t>
            </a:r>
          </a:p>
          <a:p>
            <a:endParaRPr lang="en-US" sz="1400" dirty="0"/>
          </a:p>
        </p:txBody>
      </p:sp>
      <p:sp>
        <p:nvSpPr>
          <p:cNvPr id="9" name="مستطيل مستدير الزوايا 8"/>
          <p:cNvSpPr/>
          <p:nvPr/>
        </p:nvSpPr>
        <p:spPr>
          <a:xfrm rot="16200000">
            <a:off x="5740824" y="8840362"/>
            <a:ext cx="709612" cy="1050185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  <a:p>
            <a:pPr marL="342900" indent="-342900" algn="l" defTabSz="663123" rtl="0" eaLnBrk="1" latinLnBrk="0" hangingPunct="1">
              <a:buFont typeface="+mj-lt"/>
              <a:buAutoNum type="arabicParenR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594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92D003-9032-4240-AEDC-84BFC0A3425D}"/>
              </a:ext>
            </a:extLst>
          </p:cNvPr>
          <p:cNvSpPr/>
          <p:nvPr/>
        </p:nvSpPr>
        <p:spPr>
          <a:xfrm>
            <a:off x="0" y="0"/>
            <a:ext cx="6858000" cy="672354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MCQs 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5400" y="836516"/>
            <a:ext cx="68199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Q9</a:t>
            </a:r>
            <a:r>
              <a:rPr lang="en-US" sz="1600" b="1" dirty="0"/>
              <a:t>: Hemolytic anemia is a main side effect of :</a:t>
            </a:r>
          </a:p>
          <a:p>
            <a:r>
              <a:rPr lang="en-US" sz="1400" dirty="0"/>
              <a:t> A. Quinine.                                               B. Chloroquine.                                C. Primaquine. </a:t>
            </a:r>
          </a:p>
          <a:p>
            <a:pPr algn="l" rtl="0"/>
            <a:endParaRPr lang="en-US" sz="1600" b="1" dirty="0" smtClean="0"/>
          </a:p>
          <a:p>
            <a:pPr algn="l" rtl="0"/>
            <a:r>
              <a:rPr lang="en-US" sz="1600" b="1" dirty="0" smtClean="0"/>
              <a:t>Q10: African child with G6PD deficiency who has infected by malaria which is resistant for chloroquine and artemether Which </a:t>
            </a:r>
            <a:r>
              <a:rPr lang="en-US" sz="1600" b="1" dirty="0"/>
              <a:t>one of the following </a:t>
            </a:r>
            <a:r>
              <a:rPr lang="en-US" sz="1600" b="1" dirty="0" smtClean="0"/>
              <a:t>doses is required to eradicate them by primaquine ?</a:t>
            </a:r>
          </a:p>
          <a:p>
            <a:pPr>
              <a:buClr>
                <a:srgbClr val="FF99CC"/>
              </a:buClr>
            </a:pPr>
            <a:r>
              <a:rPr lang="en-US" sz="1400" dirty="0" smtClean="0">
                <a:sym typeface="Wingdings" pitchFamily="2" charset="2"/>
              </a:rPr>
              <a:t>A. 15 </a:t>
            </a:r>
            <a:r>
              <a:rPr lang="en-US" sz="1400" dirty="0">
                <a:sym typeface="Wingdings" pitchFamily="2" charset="2"/>
              </a:rPr>
              <a:t>mg\day for 14 </a:t>
            </a:r>
            <a:r>
              <a:rPr lang="en-US" sz="1400" dirty="0" smtClean="0">
                <a:sym typeface="Wingdings" pitchFamily="2" charset="2"/>
              </a:rPr>
              <a:t>days.      B. 30 </a:t>
            </a:r>
            <a:r>
              <a:rPr lang="en-US" sz="1400" dirty="0">
                <a:sym typeface="Wingdings" pitchFamily="2" charset="2"/>
              </a:rPr>
              <a:t>mg\week for 30 </a:t>
            </a:r>
            <a:r>
              <a:rPr lang="en-US" sz="1400" dirty="0" smtClean="0">
                <a:sym typeface="Wingdings" pitchFamily="2" charset="2"/>
              </a:rPr>
              <a:t>weeks.           C. 45 </a:t>
            </a:r>
            <a:r>
              <a:rPr lang="en-US" sz="1400" dirty="0">
                <a:sym typeface="Wingdings" pitchFamily="2" charset="2"/>
              </a:rPr>
              <a:t>mg\week for 8 weeks. </a:t>
            </a:r>
          </a:p>
          <a:p>
            <a:pPr marL="285750" indent="-285750">
              <a:buClr>
                <a:srgbClr val="FF99CC"/>
              </a:buClr>
              <a:buFont typeface="Menlo-Regular" charset="0"/>
              <a:buChar char="•"/>
            </a:pPr>
            <a:endParaRPr lang="en-US" sz="1600" dirty="0">
              <a:sym typeface="Wingdings" pitchFamily="2" charset="2"/>
            </a:endParaRPr>
          </a:p>
          <a:p>
            <a:r>
              <a:rPr lang="en-US" sz="1600" b="1" dirty="0" smtClean="0"/>
              <a:t>Q11: Turkish child </a:t>
            </a:r>
            <a:r>
              <a:rPr lang="en-US" sz="1600" b="1" dirty="0"/>
              <a:t>with </a:t>
            </a:r>
            <a:r>
              <a:rPr lang="en-US" sz="1600" b="1" dirty="0" smtClean="0"/>
              <a:t>sever G6PD </a:t>
            </a:r>
            <a:r>
              <a:rPr lang="en-US" sz="1600" b="1" dirty="0"/>
              <a:t>deficiency who has infected by malaria which is resistant for chloroquine and artemether Which one of the following doses is required to eradicate them by primaquine ?</a:t>
            </a:r>
          </a:p>
          <a:p>
            <a:pPr>
              <a:buClr>
                <a:srgbClr val="FF99CC"/>
              </a:buClr>
            </a:pPr>
            <a:r>
              <a:rPr lang="en-US" sz="1400" dirty="0">
                <a:sym typeface="Wingdings" pitchFamily="2" charset="2"/>
              </a:rPr>
              <a:t>A. 15 mg\day for 14 days. </a:t>
            </a:r>
            <a:r>
              <a:rPr lang="en-US" sz="1400" dirty="0" smtClean="0">
                <a:sym typeface="Wingdings" pitchFamily="2" charset="2"/>
              </a:rPr>
              <a:t>    </a:t>
            </a:r>
            <a:r>
              <a:rPr lang="en-US" sz="1400" dirty="0">
                <a:sym typeface="Wingdings" pitchFamily="2" charset="2"/>
              </a:rPr>
              <a:t>B. 30 mg\week for 30 weeks.         </a:t>
            </a:r>
            <a:r>
              <a:rPr lang="en-US" sz="1400" dirty="0" smtClean="0">
                <a:sym typeface="Wingdings" pitchFamily="2" charset="2"/>
              </a:rPr>
              <a:t>  </a:t>
            </a:r>
            <a:r>
              <a:rPr lang="en-US" sz="1400" dirty="0">
                <a:sym typeface="Wingdings" pitchFamily="2" charset="2"/>
              </a:rPr>
              <a:t>C. 45 mg\week for 8 weeks. </a:t>
            </a:r>
          </a:p>
          <a:p>
            <a:pPr>
              <a:buClr>
                <a:srgbClr val="FF99CC"/>
              </a:buClr>
            </a:pPr>
            <a:endParaRPr lang="en-US" sz="1600" b="1" dirty="0"/>
          </a:p>
          <a:p>
            <a:pPr>
              <a:buClr>
                <a:srgbClr val="FF99CC"/>
              </a:buClr>
            </a:pPr>
            <a:r>
              <a:rPr lang="en-US" sz="1600" b="1" dirty="0" smtClean="0"/>
              <a:t>Q12: </a:t>
            </a:r>
            <a:r>
              <a:rPr lang="en-US" sz="1600" b="1" dirty="0"/>
              <a:t>which one of the following is the recommended dose of primaquine to be used in normal person without G6PD deficiency ? </a:t>
            </a:r>
          </a:p>
          <a:p>
            <a:pPr>
              <a:buClr>
                <a:srgbClr val="FF99CC"/>
              </a:buClr>
            </a:pPr>
            <a:r>
              <a:rPr lang="en-US" sz="1400" dirty="0" smtClean="0">
                <a:sym typeface="Wingdings" pitchFamily="2" charset="2"/>
              </a:rPr>
              <a:t>A. 15 </a:t>
            </a:r>
            <a:r>
              <a:rPr lang="en-US" sz="1400" dirty="0">
                <a:sym typeface="Wingdings" pitchFamily="2" charset="2"/>
              </a:rPr>
              <a:t>mg\day for 14 days. </a:t>
            </a:r>
            <a:r>
              <a:rPr lang="en-US" sz="1400" dirty="0" smtClean="0">
                <a:sym typeface="Wingdings" pitchFamily="2" charset="2"/>
              </a:rPr>
              <a:t>    </a:t>
            </a:r>
            <a:r>
              <a:rPr lang="en-US" sz="1400" dirty="0">
                <a:sym typeface="Wingdings" pitchFamily="2" charset="2"/>
              </a:rPr>
              <a:t>B. 30 mg\week for 30 weeks.          </a:t>
            </a:r>
            <a:r>
              <a:rPr lang="en-US" sz="1400" dirty="0" smtClean="0">
                <a:sym typeface="Wingdings" pitchFamily="2" charset="2"/>
              </a:rPr>
              <a:t>C</a:t>
            </a:r>
            <a:r>
              <a:rPr lang="en-US" sz="1400" dirty="0">
                <a:sym typeface="Wingdings" pitchFamily="2" charset="2"/>
              </a:rPr>
              <a:t>. 45 mg\week for 8 weeks. </a:t>
            </a:r>
            <a:endParaRPr lang="en-US" sz="1400" dirty="0" smtClean="0">
              <a:sym typeface="Wingdings" pitchFamily="2" charset="2"/>
            </a:endParaRPr>
          </a:p>
          <a:p>
            <a:pPr marL="228600" indent="-228600">
              <a:buClr>
                <a:srgbClr val="FF99CC"/>
              </a:buClr>
              <a:buAutoNum type="alphaUcPeriod"/>
            </a:pPr>
            <a:endParaRPr lang="en-US" sz="1600" dirty="0">
              <a:sym typeface="Wingdings" pitchFamily="2" charset="2"/>
            </a:endParaRPr>
          </a:p>
          <a:p>
            <a:pPr>
              <a:buClr>
                <a:srgbClr val="FF99CC"/>
              </a:buClr>
            </a:pPr>
            <a:r>
              <a:rPr lang="en-US" sz="1600" b="1" dirty="0">
                <a:sym typeface="Wingdings" pitchFamily="2" charset="2"/>
              </a:rPr>
              <a:t>Q13: A lady in her </a:t>
            </a:r>
            <a:r>
              <a:rPr lang="en-US" sz="1600" b="1" dirty="0" smtClean="0">
                <a:sym typeface="Wingdings" pitchFamily="2" charset="2"/>
              </a:rPr>
              <a:t>2</a:t>
            </a:r>
            <a:r>
              <a:rPr lang="en-US" sz="1600" b="1" baseline="30000" dirty="0" smtClean="0">
                <a:sym typeface="Wingdings" pitchFamily="2" charset="2"/>
              </a:rPr>
              <a:t>nd</a:t>
            </a:r>
            <a:r>
              <a:rPr lang="en-US" sz="1600" b="1" dirty="0" smtClean="0">
                <a:sym typeface="Wingdings" pitchFamily="2" charset="2"/>
              </a:rPr>
              <a:t> </a:t>
            </a:r>
            <a:r>
              <a:rPr lang="en-US" sz="1600" b="1" dirty="0">
                <a:sym typeface="Wingdings" pitchFamily="2" charset="2"/>
              </a:rPr>
              <a:t>month of pregnancy. She get infected by malaria. Which one of the following Antimalarial drugs </a:t>
            </a:r>
            <a:r>
              <a:rPr lang="en-US" sz="1600" b="1" dirty="0" smtClean="0">
                <a:sym typeface="Wingdings" pitchFamily="2" charset="2"/>
              </a:rPr>
              <a:t>can be used in </a:t>
            </a:r>
            <a:r>
              <a:rPr lang="en-US" sz="1600" b="1" dirty="0">
                <a:sym typeface="Wingdings" pitchFamily="2" charset="2"/>
              </a:rPr>
              <a:t>her </a:t>
            </a:r>
            <a:r>
              <a:rPr lang="en-US" sz="1600" b="1" dirty="0" smtClean="0">
                <a:sym typeface="Wingdings" pitchFamily="2" charset="2"/>
              </a:rPr>
              <a:t>case* </a:t>
            </a:r>
            <a:r>
              <a:rPr lang="en-US" sz="1600" b="1" dirty="0">
                <a:sym typeface="Wingdings" pitchFamily="2" charset="2"/>
              </a:rPr>
              <a:t>? </a:t>
            </a:r>
            <a:endParaRPr lang="en-US" sz="1600" b="1" dirty="0" smtClean="0">
              <a:sym typeface="Wingdings" pitchFamily="2" charset="2"/>
            </a:endParaRPr>
          </a:p>
          <a:p>
            <a:pPr marL="0" lvl="1">
              <a:buClr>
                <a:srgbClr val="FF99CC"/>
              </a:buClr>
            </a:pPr>
            <a:r>
              <a:rPr lang="en-US" sz="1400" dirty="0"/>
              <a:t> A. Artemether + mefloquine.            </a:t>
            </a:r>
            <a:r>
              <a:rPr lang="en-US" sz="1400" dirty="0" smtClean="0"/>
              <a:t> B</a:t>
            </a:r>
            <a:r>
              <a:rPr lang="en-US" sz="1400" dirty="0"/>
              <a:t>. Chloroquine.                    </a:t>
            </a:r>
            <a:r>
              <a:rPr lang="en-US" sz="1400" dirty="0" smtClean="0"/>
              <a:t>                 </a:t>
            </a:r>
            <a:r>
              <a:rPr lang="en-US" sz="1400" dirty="0"/>
              <a:t>C. Primaquine. </a:t>
            </a:r>
          </a:p>
          <a:p>
            <a:pPr>
              <a:buClr>
                <a:srgbClr val="FF99CC"/>
              </a:buClr>
            </a:pPr>
            <a:endParaRPr lang="en-US" sz="1600" b="1" dirty="0">
              <a:sym typeface="Wingdings" pitchFamily="2" charset="2"/>
            </a:endParaRPr>
          </a:p>
          <a:p>
            <a:pPr>
              <a:buClr>
                <a:srgbClr val="FF99CC"/>
              </a:buClr>
            </a:pPr>
            <a:r>
              <a:rPr lang="en-US" sz="1600" b="1" dirty="0" smtClean="0">
                <a:sym typeface="Wingdings" pitchFamily="2" charset="2"/>
              </a:rPr>
              <a:t>Q14: </a:t>
            </a:r>
            <a:r>
              <a:rPr lang="en-US" sz="1600" b="1" dirty="0">
                <a:sym typeface="Wingdings" pitchFamily="2" charset="2"/>
              </a:rPr>
              <a:t>A lady in her </a:t>
            </a:r>
            <a:r>
              <a:rPr lang="en-US" sz="1600" b="1" dirty="0" smtClean="0">
                <a:sym typeface="Wingdings" pitchFamily="2" charset="2"/>
              </a:rPr>
              <a:t>6</a:t>
            </a:r>
            <a:r>
              <a:rPr lang="en-US" sz="1600" b="1" baseline="30000" dirty="0" smtClean="0">
                <a:sym typeface="Wingdings" pitchFamily="2" charset="2"/>
              </a:rPr>
              <a:t>th</a:t>
            </a:r>
            <a:r>
              <a:rPr lang="en-US" sz="1600" b="1" dirty="0" smtClean="0">
                <a:sym typeface="Wingdings" pitchFamily="2" charset="2"/>
              </a:rPr>
              <a:t> </a:t>
            </a:r>
            <a:r>
              <a:rPr lang="en-US" sz="1600" b="1" dirty="0">
                <a:sym typeface="Wingdings" pitchFamily="2" charset="2"/>
              </a:rPr>
              <a:t>month of pregnancy. She get infected by malaria. Which one of the following Antimalarial drugs can be used in her </a:t>
            </a:r>
            <a:r>
              <a:rPr lang="en-US" sz="1600" b="1" dirty="0" smtClean="0">
                <a:sym typeface="Wingdings" pitchFamily="2" charset="2"/>
              </a:rPr>
              <a:t>case** </a:t>
            </a:r>
            <a:r>
              <a:rPr lang="en-US" sz="1600" b="1" dirty="0">
                <a:sym typeface="Wingdings" pitchFamily="2" charset="2"/>
              </a:rPr>
              <a:t>? </a:t>
            </a:r>
          </a:p>
          <a:p>
            <a:pPr>
              <a:buClr>
                <a:srgbClr val="FF99CC"/>
              </a:buClr>
            </a:pPr>
            <a:r>
              <a:rPr lang="en-US" sz="1400" dirty="0" smtClean="0"/>
              <a:t> A. </a:t>
            </a:r>
            <a:r>
              <a:rPr lang="en-US" sz="1400" dirty="0"/>
              <a:t>Artemether + mefloquine.  </a:t>
            </a:r>
            <a:r>
              <a:rPr lang="en-US" sz="1400" dirty="0" smtClean="0"/>
              <a:t>            B. Chloroquine.                                  C. Primaquine. 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 rot="16200000">
            <a:off x="5767589" y="7424635"/>
            <a:ext cx="709612" cy="1173163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l" defTabSz="663123" rtl="0" eaLnBrk="1" latinLnBrk="0" hangingPunct="1">
              <a:buFont typeface="+mj-lt"/>
              <a:buAutoNum type="arabicParenR" startAt="9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  <a:p>
            <a:pPr marL="342900" indent="-342900" algn="l" defTabSz="663123" rtl="0" eaLnBrk="1" latinLnBrk="0" hangingPunct="1">
              <a:buFont typeface="+mj-lt"/>
              <a:buAutoNum type="arabicParenR" startAt="9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  <a:p>
            <a:pPr marL="342900" indent="-342900" algn="l" defTabSz="663123" rtl="0" eaLnBrk="1" latinLnBrk="0" hangingPunct="1">
              <a:buFont typeface="+mj-lt"/>
              <a:buAutoNum type="arabicParenR" startAt="9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  <a:p>
            <a:pPr marL="342900" indent="-342900" algn="l" defTabSz="663123" rtl="0" eaLnBrk="1" latinLnBrk="0" hangingPunct="1">
              <a:buFont typeface="+mj-lt"/>
              <a:buAutoNum type="arabicParenR" startAt="9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  <a:p>
            <a:pPr marL="342900" indent="-342900" algn="l" defTabSz="663123" rtl="0" eaLnBrk="1" latinLnBrk="0" hangingPunct="1">
              <a:buFont typeface="+mj-lt"/>
              <a:buAutoNum type="arabicParenR" startAt="9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  <a:p>
            <a:pPr marL="342900" indent="-342900" algn="l" defTabSz="663123" rtl="0" eaLnBrk="1" latinLnBrk="0" hangingPunct="1">
              <a:buFont typeface="+mj-lt"/>
              <a:buAutoNum type="arabicParenR" startAt="9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94850" y="8699454"/>
            <a:ext cx="64043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  <a:sym typeface="Wingdings" pitchFamily="2" charset="2"/>
              </a:rPr>
              <a:t>*Both </a:t>
            </a:r>
            <a:r>
              <a:rPr lang="en-US" sz="900" dirty="0">
                <a:solidFill>
                  <a:srgbClr val="FF0000"/>
                </a:solidFill>
              </a:rPr>
              <a:t>Artemisinin </a:t>
            </a:r>
            <a:r>
              <a:rPr lang="en-US" sz="900" dirty="0" smtClean="0">
                <a:solidFill>
                  <a:srgbClr val="FF0000"/>
                </a:solidFill>
              </a:rPr>
              <a:t>&amp; </a:t>
            </a:r>
            <a:r>
              <a:rPr lang="en-US" sz="900" u="sng" dirty="0">
                <a:solidFill>
                  <a:srgbClr val="FF0000"/>
                </a:solidFill>
              </a:rPr>
              <a:t>Primaquine </a:t>
            </a:r>
            <a:r>
              <a:rPr lang="en-US" sz="900" b="1" dirty="0" smtClean="0">
                <a:solidFill>
                  <a:srgbClr val="FF0000"/>
                </a:solidFill>
                <a:sym typeface="Wingdings" pitchFamily="2" charset="2"/>
              </a:rPr>
              <a:t>should </a:t>
            </a:r>
            <a:r>
              <a:rPr lang="en-US" sz="900" b="1" dirty="0">
                <a:solidFill>
                  <a:srgbClr val="FF0000"/>
                </a:solidFill>
                <a:sym typeface="Wingdings" pitchFamily="2" charset="2"/>
              </a:rPr>
              <a:t>be avoided in her </a:t>
            </a:r>
            <a:r>
              <a:rPr lang="en-US" sz="900" b="1" dirty="0" smtClean="0">
                <a:solidFill>
                  <a:srgbClr val="FF0000"/>
                </a:solidFill>
                <a:sym typeface="Wingdings" pitchFamily="2" charset="2"/>
              </a:rPr>
              <a:t>case. </a:t>
            </a:r>
          </a:p>
          <a:p>
            <a:r>
              <a:rPr lang="en-US" sz="900" u="sng" dirty="0" smtClean="0">
                <a:solidFill>
                  <a:srgbClr val="FF0000"/>
                </a:solidFill>
              </a:rPr>
              <a:t>Primaquine can not be used in all trimesters of pregnancy while Artemisinin and its derivatives can not be used in 1</a:t>
            </a:r>
            <a:r>
              <a:rPr lang="en-US" sz="900" u="sng" baseline="30000" dirty="0" smtClean="0">
                <a:solidFill>
                  <a:srgbClr val="FF0000"/>
                </a:solidFill>
              </a:rPr>
              <a:t>st</a:t>
            </a:r>
            <a:r>
              <a:rPr lang="en-US" sz="900" u="sng" dirty="0" smtClean="0">
                <a:solidFill>
                  <a:srgbClr val="FF0000"/>
                </a:solidFill>
              </a:rPr>
              <a:t> trimesters only </a:t>
            </a:r>
          </a:p>
          <a:p>
            <a:pPr>
              <a:buClr>
                <a:schemeClr val="accent2"/>
              </a:buClr>
              <a:buSzPct val="80000"/>
              <a:defRPr/>
            </a:pPr>
            <a:endParaRPr lang="en-US" sz="900" u="sng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  <a:buSzPct val="80000"/>
              <a:defRPr/>
            </a:pPr>
            <a:r>
              <a:rPr lang="en-US" sz="900" u="sng" dirty="0" smtClean="0">
                <a:solidFill>
                  <a:srgbClr val="FF0000"/>
                </a:solidFill>
              </a:rPr>
              <a:t>**Pregnancy</a:t>
            </a:r>
            <a:r>
              <a:rPr lang="en-US" sz="900" u="sng" dirty="0">
                <a:solidFill>
                  <a:srgbClr val="FF0000"/>
                </a:solidFill>
              </a:rPr>
              <a:t>; 2nd &amp; 3rd trimester &amp; Lactating women &amp; Infants &amp; young children , the best for them is ACT. </a:t>
            </a:r>
          </a:p>
          <a:p>
            <a:pPr>
              <a:buClr>
                <a:schemeClr val="accent2"/>
              </a:buClr>
              <a:buSzPct val="80000"/>
              <a:defRPr/>
            </a:pPr>
            <a:r>
              <a:rPr lang="en-US" sz="900" u="sng" dirty="0">
                <a:solidFill>
                  <a:srgbClr val="FF0000"/>
                </a:solidFill>
              </a:rPr>
              <a:t>But after lactating she </a:t>
            </a:r>
            <a:r>
              <a:rPr lang="en-US" sz="900" u="sng" dirty="0" smtClean="0">
                <a:solidFill>
                  <a:srgbClr val="FF0000"/>
                </a:solidFill>
              </a:rPr>
              <a:t>has to use </a:t>
            </a:r>
            <a:r>
              <a:rPr lang="en-US" sz="900" u="sng" dirty="0">
                <a:solidFill>
                  <a:srgbClr val="FF0000"/>
                </a:solidFill>
              </a:rPr>
              <a:t>Primaquine to eradicate the parasite in the liver  (dose: </a:t>
            </a:r>
            <a:r>
              <a:rPr lang="en-US" sz="900" u="sng" dirty="0">
                <a:solidFill>
                  <a:srgbClr val="FF0000"/>
                </a:solidFill>
                <a:sym typeface="Wingdings" pitchFamily="2" charset="2"/>
              </a:rPr>
              <a:t>15 mg\day for 14 days</a:t>
            </a:r>
            <a:r>
              <a:rPr lang="en-US" sz="900" u="sng" dirty="0">
                <a:solidFill>
                  <a:srgbClr val="FF0000"/>
                </a:solidFill>
              </a:rPr>
              <a:t>)</a:t>
            </a:r>
          </a:p>
          <a:p>
            <a:endParaRPr lang="ar-SA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42093">
                <a:tint val="45000"/>
                <a:satMod val="400000"/>
              </a:srgbClr>
            </a:duotone>
          </a:blip>
          <a:srcRect l="44792" t="46423" r="12083" b="5293"/>
          <a:stretch/>
        </p:blipFill>
        <p:spPr>
          <a:xfrm>
            <a:off x="2711487" y="2030912"/>
            <a:ext cx="2235970" cy="3888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098211" y="2478873"/>
            <a:ext cx="5300421" cy="0"/>
          </a:xfrm>
          <a:prstGeom prst="line">
            <a:avLst/>
          </a:prstGeom>
          <a:ln w="38100">
            <a:solidFill>
              <a:srgbClr val="00C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1841" y="2494813"/>
            <a:ext cx="53004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قادة فريق علم الأدوية :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 </a:t>
            </a:r>
            <a:r>
              <a:rPr lang="ar-SA" sz="2400" b="1" dirty="0">
                <a:solidFill>
                  <a:srgbClr val="941651"/>
                </a:solidFill>
                <a:cs typeface="Al Tarikh" charset="-78"/>
              </a:rPr>
              <a:t>-</a:t>
            </a:r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 جومانا القحطاني   </a:t>
            </a:r>
            <a:r>
              <a:rPr lang="ar-SA" sz="2400" b="1" dirty="0">
                <a:solidFill>
                  <a:srgbClr val="941651"/>
                </a:solidFill>
                <a:cs typeface="Al Tarikh" charset="-78"/>
              </a:rPr>
              <a:t>-</a:t>
            </a:r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 اللولو الصليهم</a:t>
            </a:r>
          </a:p>
          <a:p>
            <a:pPr algn="ctr" rtl="1"/>
            <a:r>
              <a:rPr lang="ar-SA" sz="2400" b="1" dirty="0">
                <a:solidFill>
                  <a:srgbClr val="941651"/>
                </a:solidFill>
                <a:cs typeface="Al Tarikh" charset="-78"/>
              </a:rPr>
              <a:t>-</a:t>
            </a:r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 فارس النفيسة</a:t>
            </a:r>
          </a:p>
          <a:p>
            <a:pPr marL="0" algn="ctr" defTabSz="663123" rtl="1" eaLnBrk="1" latinLnBrk="0" hangingPunct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الشكر موصول لأعضاء الفريق المتميزين </a:t>
            </a:r>
            <a:r>
              <a:rPr lang="ar-SA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:</a:t>
            </a:r>
            <a:endParaRPr lang="en-US" sz="2400" b="1" dirty="0" smtClean="0">
              <a:solidFill>
                <a:srgbClr val="941651"/>
              </a:solidFill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روان سعد القحطاني</a:t>
            </a: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شروق الصومالي</a:t>
            </a: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غادة 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المزروع</a:t>
            </a:r>
            <a:endParaRPr lang="en-US" sz="2400" b="1" dirty="0" smtClean="0"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شوق الأحمري</a:t>
            </a:r>
            <a:endParaRPr lang="ar-SA" sz="24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  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سعد الرشود</a:t>
            </a: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خالد العيسى</a:t>
            </a: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محمد خوجة</a:t>
            </a:r>
            <a:endParaRPr lang="en-US" sz="2400" b="1" dirty="0">
              <a:latin typeface="Al Tarikh" charset="-78"/>
              <a:ea typeface="Al Tarikh" charset="-78"/>
              <a:cs typeface="Al Tarikh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682" y="7282868"/>
            <a:ext cx="6027950" cy="127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41651"/>
                </a:solidFill>
              </a:rPr>
              <a:t>References :</a:t>
            </a:r>
          </a:p>
          <a:p>
            <a:r>
              <a:rPr lang="en-US" sz="1600" dirty="0"/>
              <a:t>1- </a:t>
            </a:r>
            <a:r>
              <a:rPr lang="en-US" sz="1600" dirty="0" smtClean="0"/>
              <a:t>43</a:t>
            </a:r>
            <a:r>
              <a:rPr lang="en-US" sz="1600" dirty="0"/>
              <a:t>6</a:t>
            </a:r>
            <a:r>
              <a:rPr lang="en-US" sz="1600" dirty="0" smtClean="0"/>
              <a:t> Dr. </a:t>
            </a:r>
            <a:r>
              <a:rPr lang="en-US" sz="1600" dirty="0" err="1" smtClean="0"/>
              <a:t>Alia’s</a:t>
            </a:r>
            <a:r>
              <a:rPr lang="en-US" sz="1600" dirty="0" smtClean="0"/>
              <a:t> and Dr.</a:t>
            </a:r>
            <a:r>
              <a:rPr lang="en-US" sz="1600" dirty="0"/>
              <a:t> </a:t>
            </a:r>
            <a:r>
              <a:rPr lang="en-US" sz="1600" dirty="0" smtClean="0"/>
              <a:t>Osama’s slides and notes</a:t>
            </a:r>
          </a:p>
          <a:p>
            <a:r>
              <a:rPr lang="en-US" sz="1600" dirty="0" smtClean="0"/>
              <a:t>2- 435 pharmacology teamwork</a:t>
            </a:r>
          </a:p>
          <a:p>
            <a:r>
              <a:rPr lang="en-US" sz="1600" dirty="0" smtClean="0"/>
              <a:t>3- 435 and 436 biochemistry teamwork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7748" r="21891" b="8503"/>
          <a:stretch/>
        </p:blipFill>
        <p:spPr>
          <a:xfrm>
            <a:off x="4947457" y="226451"/>
            <a:ext cx="1451175" cy="21430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83328" y="1378078"/>
            <a:ext cx="452927" cy="6093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96720" y="1479429"/>
            <a:ext cx="495656" cy="427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20156" y="889240"/>
            <a:ext cx="323960" cy="232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5700" y="97276"/>
            <a:ext cx="264920" cy="230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83328" y="88925"/>
            <a:ext cx="247045" cy="230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60208" y="9146688"/>
            <a:ext cx="153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@pharma436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82" y="9101771"/>
            <a:ext cx="447779" cy="4477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4090" y="9146688"/>
            <a:ext cx="221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pharma436@outlook.com</a:t>
            </a:r>
          </a:p>
        </p:txBody>
      </p:sp>
      <p:pic>
        <p:nvPicPr>
          <p:cNvPr id="24" name="Picture 2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39538" t="24554" r="39740" b="42737"/>
          <a:stretch/>
        </p:blipFill>
        <p:spPr>
          <a:xfrm>
            <a:off x="4723572" y="9039979"/>
            <a:ext cx="441083" cy="4632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12148" y="9118184"/>
            <a:ext cx="153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7"/>
              </a:rPr>
              <a:t>Your feedback </a:t>
            </a:r>
            <a:endParaRPr lang="en-US" sz="1400" b="1" dirty="0"/>
          </a:p>
        </p:txBody>
      </p:sp>
      <p:pic>
        <p:nvPicPr>
          <p:cNvPr id="26" name="Picture 2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11672" b="10049"/>
          <a:stretch/>
        </p:blipFill>
        <p:spPr>
          <a:xfrm>
            <a:off x="2967775" y="9076025"/>
            <a:ext cx="573552" cy="448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97AC73-75DE-4D7B-8BDB-22927A7271C1}"/>
              </a:ext>
            </a:extLst>
          </p:cNvPr>
          <p:cNvSpPr txBox="1"/>
          <p:nvPr/>
        </p:nvSpPr>
        <p:spPr>
          <a:xfrm>
            <a:off x="2999627" y="9573869"/>
            <a:ext cx="3749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400" b="1" dirty="0">
                <a:solidFill>
                  <a:srgbClr val="941651"/>
                </a:solidFill>
                <a:cs typeface="Al Tarikh" charset="-78"/>
              </a:rPr>
              <a:t>* الشعار و القالب الأساسي من تصميم </a:t>
            </a:r>
            <a:r>
              <a:rPr lang="ar-SA" sz="1600" b="1" dirty="0"/>
              <a:t>لين التميمي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18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6240" y="712922"/>
            <a:ext cx="5989320" cy="8964478"/>
          </a:xfrm>
          <a:prstGeom prst="rect">
            <a:avLst/>
          </a:prstGeom>
          <a:noFill/>
          <a:ln w="28575">
            <a:solidFill>
              <a:srgbClr val="009193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114" r="14685"/>
          <a:stretch/>
        </p:blipFill>
        <p:spPr>
          <a:xfrm>
            <a:off x="597735" y="8479905"/>
            <a:ext cx="1146596" cy="1135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4123" r="2846" b="6720"/>
          <a:stretch/>
        </p:blipFill>
        <p:spPr>
          <a:xfrm rot="-60000">
            <a:off x="2199864" y="126729"/>
            <a:ext cx="2382074" cy="1509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1329" y="3174839"/>
            <a:ext cx="27246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فيصل العباد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معتز </a:t>
            </a:r>
            <a:r>
              <a:rPr lang="ar-SA" sz="2000" b="1" dirty="0" err="1" smtClean="0">
                <a:latin typeface="Al Tarikh" charset="-78"/>
                <a:ea typeface="Al Tarikh" charset="-78"/>
                <a:cs typeface="Al Tarikh" charset="-78"/>
              </a:rPr>
              <a:t>الطخيس</a:t>
            </a:r>
            <a:endParaRPr lang="ar-SA" sz="2000" b="1" dirty="0" smtClean="0">
              <a:latin typeface="Al Tarikh" charset="-78"/>
              <a:ea typeface="Al Tarikh" charset="-78"/>
              <a:cs typeface="Al Tarikh" charset="-78"/>
            </a:endParaRP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عبدالكريم الحربي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عبدالرحمن الجريان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إبراهيم ماجد فتياني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عبدالرحمن الراشد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عبدالكريم العتيبي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مؤيد أحمد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خالد العيسى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سعد الرشود</a:t>
            </a:r>
          </a:p>
          <a:p>
            <a:pPr defTabSz="663123" rtl="1" eaLnBrk="1" latinLnBrk="0" hangingPunct="1">
              <a:buClr>
                <a:srgbClr val="009193"/>
              </a:buClr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محمد خوجة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099" y="1799137"/>
            <a:ext cx="53187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تم بحمد الله </a:t>
            </a:r>
          </a:p>
          <a:p>
            <a:pPr marL="0" algn="ctr" defTabSz="663123" rtl="1" eaLnBrk="1" latinLnBrk="0" hangingPunct="1"/>
            <a:r>
              <a:rPr lang="ar-SA" sz="18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كل الشكر لـ</a:t>
            </a:r>
            <a:r>
              <a:rPr lang="ar-SA" sz="18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(</a:t>
            </a:r>
            <a:r>
              <a:rPr lang="ar-SA" sz="1800" b="1" dirty="0" smtClean="0">
                <a:solidFill>
                  <a:srgbClr val="009193"/>
                </a:solidFill>
                <a:latin typeface="Al Tarikh" charset="-78"/>
                <a:ea typeface="Al Tarikh" charset="-78"/>
                <a:cs typeface="Al Tarikh" charset="-78"/>
              </a:rPr>
              <a:t>أعضاء </a:t>
            </a:r>
            <a:r>
              <a:rPr lang="ar-SA" sz="1800" b="1" dirty="0">
                <a:solidFill>
                  <a:srgbClr val="009193"/>
                </a:solidFill>
                <a:latin typeface="Al Tarikh" charset="-78"/>
                <a:ea typeface="Al Tarikh" charset="-78"/>
                <a:cs typeface="Al Tarikh" charset="-78"/>
              </a:rPr>
              <a:t>فريق علم </a:t>
            </a:r>
            <a:r>
              <a:rPr lang="ar-SA" sz="1800" b="1" dirty="0" smtClean="0">
                <a:solidFill>
                  <a:srgbClr val="009193"/>
                </a:solidFill>
                <a:latin typeface="Al Tarikh" charset="-78"/>
                <a:ea typeface="Al Tarikh" charset="-78"/>
                <a:cs typeface="Al Tarikh" charset="-78"/>
              </a:rPr>
              <a:t>الأدوية</a:t>
            </a:r>
            <a:r>
              <a:rPr lang="ar-SA" sz="18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) المتميزين</a:t>
            </a:r>
          </a:p>
          <a:p>
            <a:pPr marL="0" algn="ctr" defTabSz="663123" rtl="1" eaLnBrk="1" latinLnBrk="0" hangingPunct="1"/>
            <a:r>
              <a:rPr lang="ar-SA" sz="18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اشتغلوا في أكثر بلوك مضغوط في كل سنوات العلوم الأساسية وما قصروا أبد</a:t>
            </a:r>
          </a:p>
          <a:p>
            <a:pPr marL="0" algn="ctr" defTabSz="663123" rtl="1" eaLnBrk="1" latinLnBrk="0" hangingPunct="1"/>
            <a:r>
              <a:rPr lang="ar-SA" sz="18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لا تنسوهم من دعواتكم ♥</a:t>
            </a:r>
            <a:endParaRPr lang="en-US" sz="1800" b="1" dirty="0" smtClean="0">
              <a:solidFill>
                <a:srgbClr val="941651"/>
              </a:solidFill>
              <a:latin typeface="Al Tarikh" charset="-78"/>
              <a:ea typeface="Al Tarikh" charset="-78"/>
              <a:cs typeface="Al Tarikh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3586" y="7659084"/>
            <a:ext cx="434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قادة فريق علم الأدوية :</a:t>
            </a:r>
          </a:p>
          <a:p>
            <a:pPr algn="ctr" rtl="1"/>
            <a:r>
              <a:rPr lang="ar-SA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-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 </a:t>
            </a:r>
            <a:r>
              <a:rPr lang="ar-SA" sz="2400" b="1" dirty="0" err="1" smtClean="0">
                <a:latin typeface="Al Tarikh" charset="-78"/>
                <a:ea typeface="Al Tarikh" charset="-78"/>
                <a:cs typeface="Al Tarikh" charset="-78"/>
              </a:rPr>
              <a:t>جومانا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 القحطاني        </a:t>
            </a:r>
            <a:r>
              <a:rPr lang="ar-SA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-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 اللولو الصليهم</a:t>
            </a:r>
          </a:p>
          <a:p>
            <a:pPr algn="ctr" rtl="1"/>
            <a:r>
              <a:rPr lang="ar-SA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-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 فارس 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النفيسة</a:t>
            </a:r>
            <a:endParaRPr lang="ar-SA" sz="2400" b="1" dirty="0">
              <a:latin typeface="Al Tarikh" charset="-78"/>
              <a:ea typeface="Al Tarikh" charset="-78"/>
              <a:cs typeface="Al Tarikh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709" y="3174839"/>
            <a:ext cx="27246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>
                <a:latin typeface="Al Tarikh" charset="-78"/>
                <a:ea typeface="Al Tarikh" charset="-78"/>
                <a:cs typeface="Al Tarikh" charset="-78"/>
              </a:rPr>
              <a:t>روان سعد القحطاني </a:t>
            </a:r>
          </a:p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أثير الرشيد</a:t>
            </a:r>
            <a:endParaRPr lang="ar-SA" sz="20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أنوار العجمي</a:t>
            </a:r>
            <a:endParaRPr lang="ar-SA" sz="20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جواهر </a:t>
            </a:r>
            <a:r>
              <a:rPr lang="ar-SA" sz="2000" b="1" dirty="0" err="1" smtClean="0">
                <a:latin typeface="Al Tarikh" charset="-78"/>
                <a:ea typeface="Al Tarikh" charset="-78"/>
                <a:cs typeface="Al Tarikh" charset="-78"/>
              </a:rPr>
              <a:t>ابانمي</a:t>
            </a:r>
            <a:endParaRPr lang="ar-SA" sz="20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دعاء عبدالفتاح</a:t>
            </a:r>
            <a:endParaRPr lang="ar-SA" sz="20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رحاب العنزي</a:t>
            </a:r>
          </a:p>
          <a:p>
            <a:pPr marL="285750" indent="-285750" algn="r" rtl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ريم </a:t>
            </a:r>
            <a:r>
              <a:rPr lang="ar-SA" sz="2000" b="1" dirty="0" err="1" smtClean="0">
                <a:latin typeface="Al Tarikh" charset="-78"/>
                <a:ea typeface="Al Tarikh" charset="-78"/>
                <a:cs typeface="Al Tarikh" charset="-78"/>
              </a:rPr>
              <a:t>الشثري</a:t>
            </a:r>
            <a:endParaRPr lang="ar-SA" sz="20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شروق الصومالي</a:t>
            </a: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شذى الغيهب</a:t>
            </a: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شوق الأحمري</a:t>
            </a: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غادة المزروع</a:t>
            </a: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ليلى مذكور</a:t>
            </a: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وئام </a:t>
            </a:r>
            <a:r>
              <a:rPr lang="ar-SA" sz="2000" b="1" dirty="0" err="1" smtClean="0">
                <a:latin typeface="Al Tarikh" charset="-78"/>
                <a:ea typeface="Al Tarikh" charset="-78"/>
                <a:cs typeface="Al Tarikh" charset="-78"/>
              </a:rPr>
              <a:t>بابعير</a:t>
            </a:r>
            <a:endParaRPr lang="ar-SA" sz="20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285750" indent="-285750" algn="r" defTabSz="663123" rtl="1" eaLnBrk="1" latinLnBrk="0" hangingPunct="1">
              <a:buClr>
                <a:srgbClr val="009193"/>
              </a:buClr>
              <a:buFont typeface="Arial" charset="0"/>
              <a:buChar char="•"/>
            </a:pPr>
            <a:r>
              <a:rPr lang="ar-SA" sz="2000" b="1" dirty="0" smtClean="0">
                <a:latin typeface="Al Tarikh" charset="-78"/>
                <a:ea typeface="Al Tarikh" charset="-78"/>
                <a:cs typeface="Al Tarikh" charset="-78"/>
              </a:rPr>
              <a:t>وجدان الزيد</a:t>
            </a:r>
          </a:p>
        </p:txBody>
      </p:sp>
    </p:spTree>
    <p:extLst>
      <p:ext uri="{BB962C8B-B14F-4D97-AF65-F5344CB8AC3E}">
        <p14:creationId xmlns:p14="http://schemas.microsoft.com/office/powerpoint/2010/main" val="6249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795130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Overview</a:t>
            </a:r>
            <a:endParaRPr lang="en-US" sz="40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  <a:ea typeface="Bell MT" charset="0"/>
              <a:cs typeface="Bell M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149" y="978793"/>
            <a:ext cx="5995299" cy="3187589"/>
            <a:chOff x="-265255" y="1809139"/>
            <a:chExt cx="6563372" cy="396284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5D438C8-45B5-4C0C-9BC8-EF5DF66F6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3777" y="1809139"/>
              <a:ext cx="5690446" cy="3879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6DE2CB-8043-48C3-9CEA-7DFC39F768B0}"/>
                </a:ext>
              </a:extLst>
            </p:cNvPr>
            <p:cNvSpPr txBox="1"/>
            <p:nvPr/>
          </p:nvSpPr>
          <p:spPr>
            <a:xfrm>
              <a:off x="5251045" y="4511746"/>
              <a:ext cx="1047072" cy="58220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25" b="1" dirty="0" err="1"/>
                <a:t>Supressive</a:t>
              </a:r>
              <a:r>
                <a:rPr lang="en-US" sz="1125" b="1" dirty="0"/>
                <a:t> prophylaxis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7CB207-5AF0-40BD-B4D0-6AC76D23B208}"/>
                </a:ext>
              </a:extLst>
            </p:cNvPr>
            <p:cNvSpPr txBox="1"/>
            <p:nvPr/>
          </p:nvSpPr>
          <p:spPr>
            <a:xfrm>
              <a:off x="4288002" y="2624966"/>
              <a:ext cx="990523" cy="33866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b="1" dirty="0"/>
                <a:t>Radical cure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2D09DA-806F-4991-9451-BA3C7B0E2AEB}"/>
                </a:ext>
              </a:extLst>
            </p:cNvPr>
            <p:cNvSpPr txBox="1"/>
            <p:nvPr/>
          </p:nvSpPr>
          <p:spPr>
            <a:xfrm>
              <a:off x="3642215" y="5478282"/>
              <a:ext cx="1132315" cy="29369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25" b="1" dirty="0"/>
                <a:t>Gametocides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E751FE-9DA6-4CD3-82CB-EDF9D212758E}"/>
                </a:ext>
              </a:extLst>
            </p:cNvPr>
            <p:cNvSpPr txBox="1"/>
            <p:nvPr/>
          </p:nvSpPr>
          <p:spPr>
            <a:xfrm>
              <a:off x="-265255" y="2409570"/>
              <a:ext cx="1354557" cy="3523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25" b="1" dirty="0" err="1"/>
                <a:t>Sporozoitocides</a:t>
              </a:r>
              <a:endParaRPr lang="en-US" sz="1125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859D98-9842-4EA1-9292-799BF2126CF2}"/>
                </a:ext>
              </a:extLst>
            </p:cNvPr>
            <p:cNvSpPr txBox="1"/>
            <p:nvPr/>
          </p:nvSpPr>
          <p:spPr>
            <a:xfrm>
              <a:off x="4404058" y="2033308"/>
              <a:ext cx="1466464" cy="29369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25" b="1" dirty="0"/>
                <a:t>Causal prophylaxis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4A8ABF-983E-4289-BA2A-127C672A46EC}"/>
                </a:ext>
              </a:extLst>
            </p:cNvPr>
            <p:cNvSpPr txBox="1"/>
            <p:nvPr/>
          </p:nvSpPr>
          <p:spPr>
            <a:xfrm>
              <a:off x="5193692" y="3847594"/>
              <a:ext cx="758881" cy="492311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1125" b="1" dirty="0"/>
                <a:t>Clinical cure</a:t>
              </a:r>
            </a:p>
          </p:txBody>
        </p:sp>
      </p:grpSp>
      <p:sp>
        <p:nvSpPr>
          <p:cNvPr id="13" name="Arrow: Pentagon 1">
            <a:extLst>
              <a:ext uri="{FF2B5EF4-FFF2-40B4-BE49-F238E27FC236}">
                <a16:creationId xmlns:a16="http://schemas.microsoft.com/office/drawing/2014/main" id="{C85CD315-5AD2-4C98-91D8-2A02256190A9}"/>
              </a:ext>
            </a:extLst>
          </p:cNvPr>
          <p:cNvSpPr/>
          <p:nvPr/>
        </p:nvSpPr>
        <p:spPr>
          <a:xfrm>
            <a:off x="0" y="852192"/>
            <a:ext cx="2964873" cy="436274"/>
          </a:xfrm>
          <a:prstGeom prst="homePlate">
            <a:avLst/>
          </a:prstGeom>
          <a:solidFill>
            <a:srgbClr val="BAEBFF"/>
          </a:soli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Cycle &amp; Drugs site of action</a:t>
            </a:r>
          </a:p>
        </p:txBody>
      </p:sp>
      <p:sp>
        <p:nvSpPr>
          <p:cNvPr id="15" name="Arrow: Pentagon 1">
            <a:extLst>
              <a:ext uri="{FF2B5EF4-FFF2-40B4-BE49-F238E27FC236}">
                <a16:creationId xmlns:a16="http://schemas.microsoft.com/office/drawing/2014/main" id="{C85CD315-5AD2-4C98-91D8-2A02256190A9}"/>
              </a:ext>
            </a:extLst>
          </p:cNvPr>
          <p:cNvSpPr/>
          <p:nvPr/>
        </p:nvSpPr>
        <p:spPr>
          <a:xfrm>
            <a:off x="-1" y="3814438"/>
            <a:ext cx="1482437" cy="436274"/>
          </a:xfrm>
          <a:prstGeom prst="homePlate">
            <a:avLst/>
          </a:prstGeom>
          <a:solidFill>
            <a:srgbClr val="BAEBFF"/>
          </a:solidFill>
          <a:ln w="285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Drugs</a:t>
            </a:r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154717"/>
              </p:ext>
            </p:extLst>
          </p:nvPr>
        </p:nvGraphicFramePr>
        <p:xfrm>
          <a:off x="239286" y="4339074"/>
          <a:ext cx="6502811" cy="5473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1717467" y="1603485"/>
            <a:ext cx="731265" cy="16774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 مستدير الزوايا 4"/>
          <p:cNvSpPr/>
          <p:nvPr/>
        </p:nvSpPr>
        <p:spPr>
          <a:xfrm>
            <a:off x="4953964" y="4839136"/>
            <a:ext cx="1878223" cy="208426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0" eaLnBrk="1" latinLnBrk="0" hangingPunct="1"/>
            <a:r>
              <a:rPr lang="en-US" sz="900" dirty="0">
                <a:solidFill>
                  <a:srgbClr val="009193"/>
                </a:solidFill>
              </a:rPr>
              <a:t>The </a:t>
            </a:r>
            <a:r>
              <a:rPr lang="en-US" sz="900" b="1" u="sng" dirty="0">
                <a:solidFill>
                  <a:srgbClr val="009193"/>
                </a:solidFill>
              </a:rPr>
              <a:t>primary</a:t>
            </a:r>
            <a:r>
              <a:rPr lang="en-US" sz="900" dirty="0">
                <a:solidFill>
                  <a:srgbClr val="009193"/>
                </a:solidFill>
              </a:rPr>
              <a:t> site of infection is </a:t>
            </a:r>
            <a:r>
              <a:rPr lang="en-US" sz="900" b="1" u="sng" dirty="0">
                <a:solidFill>
                  <a:srgbClr val="009193"/>
                </a:solidFill>
              </a:rPr>
              <a:t>liver </a:t>
            </a:r>
            <a:endParaRPr lang="ar-SA" sz="900" b="1" u="sng" dirty="0">
              <a:solidFill>
                <a:srgbClr val="009193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314841" y="6504976"/>
            <a:ext cx="540496" cy="822924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u="sng" dirty="0" smtClean="0">
                <a:solidFill>
                  <a:srgbClr val="009193"/>
                </a:solidFill>
              </a:rPr>
              <a:t>ميثاء مين </a:t>
            </a:r>
            <a:r>
              <a:rPr lang="ar-SA" sz="900" dirty="0" smtClean="0">
                <a:solidFill>
                  <a:srgbClr val="009193"/>
                </a:solidFill>
              </a:rPr>
              <a:t>؟ اللي </a:t>
            </a:r>
            <a:r>
              <a:rPr lang="ar-SA" sz="900" b="1" u="sng" dirty="0" smtClean="0">
                <a:solidFill>
                  <a:srgbClr val="009193"/>
                </a:solidFill>
              </a:rPr>
              <a:t>بروقان تسولف </a:t>
            </a:r>
            <a:r>
              <a:rPr lang="ar-SA" sz="900" dirty="0" smtClean="0">
                <a:solidFill>
                  <a:srgbClr val="009193"/>
                </a:solidFill>
              </a:rPr>
              <a:t>؟</a:t>
            </a:r>
            <a:endParaRPr lang="ar-SA" sz="900" dirty="0">
              <a:solidFill>
                <a:srgbClr val="009193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7320" y="4420969"/>
            <a:ext cx="1650148" cy="599028"/>
            <a:chOff x="67320" y="4420969"/>
            <a:chExt cx="1650148" cy="599028"/>
          </a:xfrm>
        </p:grpSpPr>
        <p:pic>
          <p:nvPicPr>
            <p:cNvPr id="14" name="Picture 13">
              <a:hlinkClick r:id="rId8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68" y="4510590"/>
              <a:ext cx="385630" cy="46481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7320" y="4420969"/>
              <a:ext cx="1650148" cy="59902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000" y="4465999"/>
              <a:ext cx="12604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</a:rPr>
                <a:t>Antimalarial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</a:rPr>
                <a:t>By Armando (15:55 min) amazing video!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319" y="5289154"/>
            <a:ext cx="1702316" cy="599445"/>
            <a:chOff x="67320" y="5023682"/>
            <a:chExt cx="1702316" cy="599445"/>
          </a:xfrm>
        </p:grpSpPr>
        <p:sp>
          <p:nvSpPr>
            <p:cNvPr id="21" name="Rectangle 20"/>
            <p:cNvSpPr/>
            <p:nvPr/>
          </p:nvSpPr>
          <p:spPr>
            <a:xfrm>
              <a:off x="67320" y="5023682"/>
              <a:ext cx="1650148" cy="59944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hlinkClick r:id="rId10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69" y="5078336"/>
              <a:ext cx="374904" cy="468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4197" y="5057554"/>
              <a:ext cx="12854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</a:rPr>
                <a:t>Antimalarial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</a:rPr>
                <a:t>By </a:t>
              </a:r>
              <a:r>
                <a:rPr lang="en-US" sz="1000" dirty="0" err="1" smtClean="0">
                  <a:solidFill>
                    <a:schemeClr val="bg1">
                      <a:lumMod val="50000"/>
                    </a:schemeClr>
                  </a:solidFill>
                </a:rPr>
                <a:t>Efham</a:t>
              </a:r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</a:rPr>
                <a:t> (19:15 min) amazing video!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5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715361"/>
          </a:xfrm>
          <a:prstGeom prst="rect">
            <a:avLst/>
          </a:prstGeom>
          <a:solidFill>
            <a:srgbClr val="BAEBFF"/>
          </a:solidFill>
          <a:ln w="12700"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3124"/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Antimalarial</a:t>
            </a:r>
            <a:r>
              <a:rPr lang="en-US" sz="2800" dirty="0"/>
              <a:t> 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drugs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075412"/>
              </p:ext>
            </p:extLst>
          </p:nvPr>
        </p:nvGraphicFramePr>
        <p:xfrm>
          <a:off x="-2" y="715359"/>
          <a:ext cx="6857999" cy="9186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7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19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432FF"/>
                          </a:solidFill>
                        </a:rPr>
                        <a:t>Artemesinin</a:t>
                      </a:r>
                      <a:r>
                        <a:rPr lang="en-US" sz="2400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8F00"/>
                          </a:solidFill>
                        </a:rPr>
                        <a:t>most potent</a:t>
                      </a:r>
                      <a:endParaRPr lang="en-US" sz="1050" dirty="0">
                        <a:solidFill>
                          <a:srgbClr val="0432FF"/>
                        </a:solidFill>
                      </a:endParaRPr>
                    </a:p>
                  </a:txBody>
                  <a:tcPr marT="45719" marB="45719" anchor="ctr">
                    <a:solidFill>
                      <a:srgbClr val="D5FC7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232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Action/Mech.</a:t>
                      </a:r>
                      <a:r>
                        <a:rPr lang="en-US" sz="1400" b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 of action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8484"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Pharmacodynamics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Artemisinin</a:t>
                      </a:r>
                      <a:r>
                        <a:rPr lang="en-US" sz="1400" dirty="0"/>
                        <a:t> is the active principle of the plant </a:t>
                      </a:r>
                      <a:r>
                        <a:rPr lang="en-US" sz="1400" i="1" dirty="0"/>
                        <a:t>Artemisia </a:t>
                      </a:r>
                      <a:r>
                        <a:rPr lang="en-US" sz="1400" i="1" dirty="0" err="1"/>
                        <a:t>annua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b="1" dirty="0"/>
                        <a:t>(</a:t>
                      </a:r>
                      <a:r>
                        <a:rPr lang="en-US" sz="1400" b="1" dirty="0" err="1"/>
                        <a:t>qinghaosu</a:t>
                      </a:r>
                      <a:r>
                        <a:rPr lang="en-US" sz="1400" b="1" dirty="0"/>
                        <a:t>)</a:t>
                      </a:r>
                    </a:p>
                    <a:p>
                      <a:pPr marL="285750" lvl="1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Fast acting blood </a:t>
                      </a:r>
                      <a:r>
                        <a:rPr lang="en-US" sz="1400" b="1" dirty="0" err="1"/>
                        <a:t>Schizontocide</a:t>
                      </a:r>
                      <a:endParaRPr lang="en-US" sz="1400" b="1" dirty="0"/>
                    </a:p>
                    <a:p>
                      <a:pPr marL="285750" lvl="1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Affect all forms </a:t>
                      </a:r>
                      <a:r>
                        <a:rPr lang="en-US" sz="1400" dirty="0"/>
                        <a:t>including multi-drug resistant </a:t>
                      </a:r>
                      <a:r>
                        <a:rPr lang="en-US" sz="1400" i="1" dirty="0"/>
                        <a:t>P. falciparum</a:t>
                      </a:r>
                    </a:p>
                    <a:p>
                      <a:pPr marL="285750" lvl="1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Short duration of action</a:t>
                      </a:r>
                    </a:p>
                    <a:p>
                      <a:pPr marL="285750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Menlo-Regular" charset="0"/>
                        <a:buChar char="☘"/>
                        <a:tabLst/>
                        <a:defRPr/>
                      </a:pPr>
                      <a:r>
                        <a:rPr lang="en-US" sz="1400" dirty="0"/>
                        <a:t>High recrudescence </a:t>
                      </a:r>
                      <a:r>
                        <a:rPr lang="en-US" sz="1400" dirty="0" smtClean="0"/>
                        <a:t>rate (after short-course</a:t>
                      </a:r>
                      <a:r>
                        <a:rPr lang="en-US" sz="1400" baseline="0" dirty="0" smtClean="0"/>
                        <a:t> therapy </a:t>
                      </a:r>
                      <a:r>
                        <a:rPr lang="en-US" sz="6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en-US" sz="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  <a:p>
                      <a:pPr marL="285750" lvl="1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Poorly soluble in water &amp; oil, can only be used </a:t>
                      </a:r>
                      <a:r>
                        <a:rPr lang="en-US" sz="1400" dirty="0" smtClean="0"/>
                        <a:t>orally</a:t>
                      </a:r>
                    </a:p>
                    <a:p>
                      <a:pPr marL="285750" lvl="1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Artemisinin &amp; its analogs are very rapidly acting blood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schizonticides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against all human malaria parasites.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effect on hepatic stages.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Pharmacokinetics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Rapidly </a:t>
                      </a:r>
                      <a:r>
                        <a:rPr lang="en-US" sz="1400" dirty="0" smtClean="0"/>
                        <a:t>bio transformed </a:t>
                      </a:r>
                      <a:r>
                        <a:rPr lang="en-US" sz="1400" dirty="0"/>
                        <a:t>in liver into </a:t>
                      </a:r>
                      <a:r>
                        <a:rPr lang="en-US" sz="1400" b="0" dirty="0" err="1" smtClean="0">
                          <a:solidFill>
                            <a:srgbClr val="0432FF"/>
                          </a:solidFill>
                        </a:rPr>
                        <a:t>dihydroartesiminin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 </a:t>
                      </a:r>
                      <a:r>
                        <a:rPr lang="en-US" sz="1400" dirty="0" smtClean="0"/>
                        <a:t>active metabolite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Artemisinin</a:t>
                      </a:r>
                      <a:r>
                        <a:rPr lang="en-US" sz="1400" dirty="0" smtClean="0"/>
                        <a:t> ,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Artesunate</a:t>
                      </a:r>
                      <a:r>
                        <a:rPr lang="en-US" sz="1400" dirty="0"/>
                        <a:t>,</a:t>
                      </a:r>
                      <a:r>
                        <a:rPr lang="en-US" sz="1400" dirty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Artemether </a:t>
                      </a:r>
                      <a:r>
                        <a:rPr lang="en-US" sz="1400" dirty="0"/>
                        <a:t>are prodrugs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u="sng" dirty="0" smtClean="0"/>
                        <a:t>Derivatives</a:t>
                      </a:r>
                      <a:r>
                        <a:rPr lang="en-US" sz="1400" u="none" dirty="0" smtClean="0"/>
                        <a:t> (^)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/>
                        <a:t>are rapidly absorbed orally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Widely distributed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t½ 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Artemisinin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smtClean="0"/>
                        <a:t>4hrs </a:t>
                      </a:r>
                      <a:r>
                        <a:rPr lang="en-US" sz="1400" dirty="0"/>
                        <a:t>/ 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Artesunate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: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 </a:t>
                      </a:r>
                      <a:r>
                        <a:rPr lang="en-US" sz="1400" dirty="0"/>
                        <a:t>45min / 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400" dirty="0"/>
                        <a:t>4-11hrs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Artesunate </a:t>
                      </a:r>
                      <a:r>
                        <a:rPr lang="en-US" sz="1400" dirty="0"/>
                        <a:t>(water-soluble; oral, IV, IM, rectal administration)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400" dirty="0"/>
                        <a:t> (lipid-soluble; oral, IM, and rectal administration) 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 err="1">
                          <a:solidFill>
                            <a:srgbClr val="0432FF"/>
                          </a:solidFill>
                        </a:rPr>
                        <a:t>Dihydroartemisinin</a:t>
                      </a: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400" dirty="0"/>
                        <a:t>(water-soluble; oral administration)</a:t>
                      </a:r>
                    </a:p>
                    <a:p>
                      <a:pPr marL="285750" indent="-285750">
                        <a:lnSpc>
                          <a:spcPts val="1406"/>
                        </a:lnSpc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400" dirty="0"/>
                        <a:t>Induce its own CYP-mediated metabolism</a:t>
                      </a:r>
                      <a:r>
                        <a:rPr lang="en-US" sz="1400" dirty="0">
                          <a:cs typeface="Times New Roman"/>
                        </a:rPr>
                        <a:t>→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>
                          <a:cs typeface="Times New Roman"/>
                        </a:rPr>
                        <a:t>↑ clearance 5 </a:t>
                      </a:r>
                      <a:r>
                        <a:rPr lang="en-US" sz="1400" dirty="0" smtClean="0">
                          <a:cs typeface="Times New Roman"/>
                        </a:rPr>
                        <a:t>fold </a:t>
                      </a:r>
                      <a:r>
                        <a:rPr lang="en-US" sz="1400" dirty="0" smtClean="0">
                          <a:solidFill>
                            <a:srgbClr val="008F00"/>
                          </a:solidFill>
                          <a:cs typeface="Times New Roman"/>
                        </a:rPr>
                        <a:t>so its</a:t>
                      </a:r>
                      <a:r>
                        <a:rPr lang="en-US" sz="1400" baseline="0" dirty="0" smtClean="0">
                          <a:solidFill>
                            <a:srgbClr val="008F00"/>
                          </a:solidFill>
                          <a:cs typeface="Times New Roman"/>
                        </a:rPr>
                        <a:t> efficacy will decrease (this is a disadvantage of 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  <a:cs typeface="Times New Roman"/>
                        </a:rPr>
                        <a:t>Artemether </a:t>
                      </a:r>
                      <a:r>
                        <a:rPr lang="en-US" sz="1400" baseline="0" dirty="0" smtClean="0">
                          <a:solidFill>
                            <a:srgbClr val="008F00"/>
                          </a:solidFill>
                          <a:cs typeface="Times New Roman"/>
                        </a:rPr>
                        <a:t>)</a:t>
                      </a:r>
                      <a:endParaRPr lang="en-US" sz="1400" dirty="0">
                        <a:solidFill>
                          <a:srgbClr val="008F00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641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Clinical uses 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Because 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Artemisinin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/>
                        <a:t>derivatives have short </a:t>
                      </a:r>
                      <a:r>
                        <a:rPr lang="en-US" sz="1400" dirty="0" smtClean="0"/>
                        <a:t>t ½ </a:t>
                      </a:r>
                      <a:r>
                        <a:rPr lang="en-US" sz="1400" dirty="0"/>
                        <a:t>: </a:t>
                      </a:r>
                      <a:endParaRPr lang="en-US" sz="1400" dirty="0" smtClean="0"/>
                    </a:p>
                    <a:p>
                      <a:pPr marL="342900" indent="-342900">
                        <a:buClr>
                          <a:srgbClr val="92D050"/>
                        </a:buClr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Monotherapy </a:t>
                      </a:r>
                      <a:r>
                        <a:rPr lang="en-US" sz="1400" dirty="0"/>
                        <a:t>should be extended beyond disappearance  of parasite to prevent </a:t>
                      </a:r>
                      <a:r>
                        <a:rPr lang="en-US" sz="1400" dirty="0" smtClean="0"/>
                        <a:t>recrudescence</a:t>
                      </a:r>
                    </a:p>
                    <a:p>
                      <a:pPr marL="342900" marR="0" lvl="1" indent="-34290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By </a:t>
                      </a:r>
                      <a:r>
                        <a:rPr lang="en-US" sz="1400" dirty="0"/>
                        <a:t>combining the drug with </a:t>
                      </a:r>
                      <a:r>
                        <a:rPr lang="en-US" sz="1400" u="sng" dirty="0"/>
                        <a:t>long- acting antimalarial </a:t>
                      </a:r>
                      <a:r>
                        <a:rPr lang="en-US" sz="1400" u="sng" dirty="0" smtClean="0"/>
                        <a:t>drug ex:(</a:t>
                      </a:r>
                      <a:r>
                        <a:rPr lang="en-US" sz="1400" u="sng" dirty="0" smtClean="0">
                          <a:solidFill>
                            <a:srgbClr val="0432FF"/>
                          </a:solidFill>
                        </a:rPr>
                        <a:t>Mefloquine</a:t>
                      </a:r>
                      <a:r>
                        <a:rPr lang="en-US" sz="1600" u="sng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only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en-US" sz="1200" u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only</a:t>
                      </a:r>
                      <a:r>
                        <a:rPr lang="en-US" sz="1200" u="non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we need to know its name &amp; that it is </a:t>
                      </a:r>
                      <a:r>
                        <a:rPr lang="en-US" sz="1200" u="non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long- acting antimalarial drug </a:t>
                      </a:r>
                      <a:endParaRPr lang="en-US" sz="1200" u="none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853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Blip>
                          <a:blip r:embed="rId3"/>
                        </a:buBlip>
                      </a:pPr>
                      <a:r>
                        <a:rPr lang="en-US" sz="1400" dirty="0"/>
                        <a:t>Transient heart block</a:t>
                      </a:r>
                    </a:p>
                    <a:p>
                      <a:pPr marL="285750" indent="-285750">
                        <a:buFontTx/>
                        <a:buBlip>
                          <a:blip r:embed="rId4"/>
                        </a:buBlip>
                      </a:pPr>
                      <a:r>
                        <a:rPr lang="en-US" sz="1400" dirty="0" smtClean="0">
                          <a:sym typeface="Symbol" pitchFamily="18" charset="2"/>
                        </a:rPr>
                        <a:t>Decrease neutrophil </a:t>
                      </a:r>
                      <a:r>
                        <a:rPr lang="en-US" sz="1400" dirty="0">
                          <a:sym typeface="Symbol" pitchFamily="18" charset="2"/>
                        </a:rPr>
                        <a:t>count</a:t>
                      </a:r>
                    </a:p>
                    <a:p>
                      <a:pPr marL="285750" indent="-285750">
                        <a:buFontTx/>
                        <a:buBlip>
                          <a:blip r:embed="rId5"/>
                        </a:buBlip>
                      </a:pPr>
                      <a:r>
                        <a:rPr lang="en-US" sz="1400" dirty="0">
                          <a:sym typeface="Symbol" pitchFamily="18" charset="2"/>
                        </a:rPr>
                        <a:t>Brief episodes of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Symbol" pitchFamily="18" charset="2"/>
                        </a:rPr>
                        <a:t>fever</a:t>
                      </a:r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 pitchFamily="18" charset="2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Symbol" pitchFamily="18" charset="2"/>
                        </a:rPr>
                        <a:t>because of its effect on the RBCs, which indicate high dose</a:t>
                      </a:r>
                      <a:endParaRPr lang="en-US" sz="1600" dirty="0" smtClean="0">
                        <a:solidFill>
                          <a:schemeClr val="accent6">
                            <a:lumMod val="75000"/>
                          </a:schemeClr>
                        </a:solidFill>
                        <a:sym typeface="Symbol" pitchFamily="18" charset="2"/>
                      </a:endParaRPr>
                    </a:p>
                    <a:p>
                      <a:pPr marL="285750" indent="-285750">
                        <a:buFontTx/>
                        <a:buBlip>
                          <a:blip r:embed="rId6"/>
                        </a:buBlip>
                      </a:pPr>
                      <a:r>
                        <a:rPr lang="en-US" sz="1400" u="none" dirty="0" smtClean="0">
                          <a:uFill>
                            <a:solidFill>
                              <a:srgbClr val="C00000"/>
                            </a:solidFill>
                          </a:uFill>
                        </a:rPr>
                        <a:t>Resistance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</a:rPr>
                        <a:t> 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 was reported recently in Cambodia- Thailand border</a:t>
                      </a:r>
                      <a:endParaRPr lang="en-US" sz="1400" dirty="0">
                        <a:sym typeface="Symbol" pitchFamily="18" charset="2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6903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Preparation 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Tx/>
                        <a:buFont typeface="Menlo-Regular" charset="0"/>
                        <a:buChar char="☘"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Arte</a:t>
                      </a:r>
                      <a:r>
                        <a:rPr lang="en-US" sz="1200" u="sng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sunate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 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IV or IM  preparations for 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severe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 complicated cases as cerebral malaria (24h) followed by complete course of </a:t>
                      </a:r>
                      <a:r>
                        <a:rPr lang="en-US" sz="1200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  <a:sym typeface="Wingdings 3"/>
                        </a:rPr>
                        <a:t>ACT</a:t>
                      </a:r>
                      <a:endParaRPr lang="en-US" sz="120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Clr>
                          <a:srgbClr val="92D050"/>
                        </a:buClr>
                        <a:buFont typeface="Menlo-Regular" charset="0"/>
                        <a:buChar char="☘"/>
                      </a:pPr>
                      <a:r>
                        <a:rPr lang="en-US" sz="1200" b="1" dirty="0" err="1">
                          <a:solidFill>
                            <a:srgbClr val="0432FF"/>
                          </a:solidFill>
                        </a:rPr>
                        <a:t>A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</a:rPr>
                        <a:t>rtemisin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-based </a:t>
                      </a:r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</a:rPr>
                        <a:t>ombination </a:t>
                      </a:r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T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</a:rPr>
                        <a:t>herapies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(ACTs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</a:rPr>
                        <a:t>)</a:t>
                      </a:r>
                      <a:r>
                        <a:rPr lang="en-US" sz="1200" dirty="0" smtClean="0"/>
                        <a:t>:</a:t>
                      </a:r>
                      <a:r>
                        <a:rPr lang="en-US" sz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given</a:t>
                      </a:r>
                      <a:r>
                        <a:rPr lang="en-US" sz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as a tablet</a:t>
                      </a:r>
                      <a:endParaRPr lang="en-US" sz="12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marL="617311" lvl="1" indent="-285750">
                        <a:buClr>
                          <a:srgbClr val="92D050"/>
                        </a:buClr>
                        <a:buFont typeface="ZapfDingbatsITC" charset="0"/>
                        <a:buChar char="➤"/>
                      </a:pP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200" dirty="0"/>
                        <a:t> +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lumefantrine</a:t>
                      </a:r>
                    </a:p>
                    <a:p>
                      <a:pPr marL="617311" lvl="1" indent="-285750">
                        <a:buClr>
                          <a:srgbClr val="92D050"/>
                        </a:buClr>
                        <a:buFont typeface="ZapfDingbatsITC" charset="0"/>
                        <a:buChar char="➤"/>
                      </a:pP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200" dirty="0"/>
                        <a:t> +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amodiaquine</a:t>
                      </a:r>
                    </a:p>
                    <a:p>
                      <a:pPr marL="617311" lvl="1" indent="-285750">
                        <a:buClr>
                          <a:srgbClr val="92D050"/>
                        </a:buClr>
                        <a:buFont typeface="ZapfDingbatsITC" charset="0"/>
                        <a:buChar char="➤"/>
                      </a:pP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200" dirty="0"/>
                        <a:t> +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mefloquine</a:t>
                      </a:r>
                    </a:p>
                    <a:p>
                      <a:pPr marL="617311" lvl="1" indent="-285750">
                        <a:buClr>
                          <a:srgbClr val="92D050"/>
                        </a:buClr>
                        <a:buFont typeface="ZapfDingbatsITC" charset="0"/>
                        <a:buChar char="➤"/>
                      </a:pPr>
                      <a:r>
                        <a:rPr lang="en-US" sz="1200" dirty="0">
                          <a:solidFill>
                            <a:srgbClr val="0432FF"/>
                          </a:solidFill>
                        </a:rPr>
                        <a:t>Artemether</a:t>
                      </a:r>
                      <a:r>
                        <a:rPr lang="en-US" sz="1200" dirty="0"/>
                        <a:t> + </a:t>
                      </a:r>
                      <a:r>
                        <a:rPr lang="en-US" sz="1200" dirty="0" err="1" smtClean="0">
                          <a:solidFill>
                            <a:srgbClr val="0432FF"/>
                          </a:solidFill>
                        </a:rPr>
                        <a:t>sulfadoxine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</a:rPr>
                        <a:t> - </a:t>
                      </a:r>
                      <a:r>
                        <a:rPr lang="en-US" sz="1200" dirty="0" err="1" smtClean="0">
                          <a:solidFill>
                            <a:srgbClr val="0432FF"/>
                          </a:solidFill>
                        </a:rPr>
                        <a:t>pyrimethamine</a:t>
                      </a:r>
                      <a:endParaRPr lang="en-US" sz="1200" dirty="0">
                        <a:solidFill>
                          <a:srgbClr val="0432FF"/>
                        </a:solidFill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9791" y="1218602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They have </a:t>
            </a:r>
            <a:r>
              <a:rPr lang="en-US" sz="1200" b="1" dirty="0">
                <a:solidFill>
                  <a:srgbClr val="FF0000"/>
                </a:solidFill>
              </a:rPr>
              <a:t>endoperoxide bridges </a:t>
            </a:r>
            <a:r>
              <a:rPr lang="en-US" sz="1200" dirty="0"/>
              <a:t>that are cleaved by </a:t>
            </a:r>
            <a:r>
              <a:rPr lang="en-US" sz="1200" dirty="0" err="1"/>
              <a:t>haem</a:t>
            </a:r>
            <a:r>
              <a:rPr lang="en-US" sz="1200" dirty="0"/>
              <a:t> iron </a:t>
            </a:r>
            <a:r>
              <a:rPr lang="en-US" sz="1200" b="1" dirty="0"/>
              <a:t>to yield carbon- centered free radicals</a:t>
            </a:r>
            <a:r>
              <a:rPr lang="en-US" sz="1200" dirty="0"/>
              <a:t>, that will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:</a:t>
            </a:r>
          </a:p>
          <a:p>
            <a:pPr marL="285750" indent="-285750">
              <a:buClr>
                <a:srgbClr val="92D050"/>
              </a:buClr>
              <a:buFont typeface="Menlo-Regular" charset="0"/>
              <a:buChar char="☘"/>
            </a:pPr>
            <a:r>
              <a:rPr lang="en-US" sz="1200" dirty="0"/>
              <a:t>A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lkylate</a:t>
            </a:r>
            <a:r>
              <a:rPr lang="en-US" sz="1200" dirty="0"/>
              <a:t> membranes of parasite’s food vacuole and mitochondria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→ </a:t>
            </a:r>
            <a:r>
              <a:rPr lang="en-US" sz="1200" u="sng" dirty="0">
                <a:uFill>
                  <a:solidFill>
                    <a:srgbClr val="C00000"/>
                  </a:solidFill>
                </a:uFill>
                <a:sym typeface="Wingdings 3"/>
              </a:rPr>
              <a:t>no energy</a:t>
            </a:r>
          </a:p>
          <a:p>
            <a:pPr marL="285750" indent="-285750">
              <a:buClr>
                <a:srgbClr val="92D050"/>
              </a:buClr>
              <a:buFont typeface="Menlo-Regular" charset="0"/>
              <a:buChar char="☘"/>
            </a:pPr>
            <a:r>
              <a:rPr lang="en-US" sz="1200" b="1" dirty="0"/>
              <a:t>Irreversibly bind &amp; inhibit </a:t>
            </a:r>
            <a:r>
              <a:rPr lang="en-US" sz="1200" b="1" dirty="0" err="1"/>
              <a:t>sarco</a:t>
            </a:r>
            <a:r>
              <a:rPr lang="en-US" sz="1200" b="1" dirty="0"/>
              <a:t>-endoplasmic reticulum Ca</a:t>
            </a:r>
            <a:r>
              <a:rPr lang="en-US" sz="1200" b="1" baseline="30000" dirty="0"/>
              <a:t>2+</a:t>
            </a:r>
            <a:r>
              <a:rPr lang="en-US" sz="1200" b="1" dirty="0"/>
              <a:t>-ATPase of the parasite</a:t>
            </a:r>
            <a:r>
              <a:rPr lang="en-US" sz="1200" dirty="0"/>
              <a:t>, thereby </a:t>
            </a:r>
            <a:r>
              <a:rPr lang="en-US" sz="1200" u="sng" dirty="0"/>
              <a:t>inhibiting its growth </a:t>
            </a:r>
          </a:p>
          <a:p>
            <a:pPr marL="285750" indent="-285750">
              <a:buClr>
                <a:srgbClr val="92D050"/>
              </a:buClr>
              <a:buFont typeface="Menlo-Regular" charset="0"/>
              <a:buChar char="☘"/>
            </a:pPr>
            <a:r>
              <a:rPr lang="en-US" sz="1200" dirty="0"/>
              <a:t>Inhibiting formation of transport vesicles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→ </a:t>
            </a:r>
            <a:r>
              <a:rPr lang="en-US" sz="1200" u="sng" dirty="0">
                <a:uFill>
                  <a:solidFill>
                    <a:srgbClr val="C00000"/>
                  </a:solidFill>
                </a:uFill>
                <a:sym typeface="Wingdings 3"/>
              </a:rPr>
              <a:t>no food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vacuoles</a:t>
            </a:r>
            <a:endParaRPr lang="en-US" sz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/>
          <a:srcRect l="1850" t="6882" r="2210" b="6683"/>
          <a:stretch/>
        </p:blipFill>
        <p:spPr bwMode="auto">
          <a:xfrm>
            <a:off x="4711701" y="1286819"/>
            <a:ext cx="2132008" cy="124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00650" y="2920158"/>
            <a:ext cx="1578856" cy="954107"/>
          </a:xfrm>
          <a:prstGeom prst="rect">
            <a:avLst/>
          </a:prstGeom>
          <a:noFill/>
          <a:ln>
            <a:solidFill>
              <a:srgbClr val="008F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8F00"/>
                </a:solidFill>
              </a:rPr>
              <a:t>The drug has a unique structure (</a:t>
            </a:r>
            <a:r>
              <a:rPr lang="en-US" sz="800" dirty="0">
                <a:solidFill>
                  <a:srgbClr val="008F00"/>
                </a:solidFill>
              </a:rPr>
              <a:t>endoperoxide </a:t>
            </a:r>
            <a:r>
              <a:rPr lang="en-US" sz="800" dirty="0" smtClean="0">
                <a:solidFill>
                  <a:srgbClr val="008F00"/>
                </a:solidFill>
              </a:rPr>
              <a:t>bridges), it will bind with the iron of the patient to help the drug to release free radicals → destroy multiple things in the parasites and eventually kill them</a:t>
            </a:r>
            <a:endParaRPr lang="ar-SA" sz="800" dirty="0" smtClean="0">
              <a:solidFill>
                <a:srgbClr val="008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159500" y="2535382"/>
            <a:ext cx="215663" cy="384776"/>
          </a:xfrm>
          <a:prstGeom prst="straightConnector1">
            <a:avLst/>
          </a:prstGeom>
          <a:ln>
            <a:solidFill>
              <a:srgbClr val="008F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11698" y="1567180"/>
            <a:ext cx="269428" cy="125125"/>
          </a:xfrm>
          <a:prstGeom prst="ellipse">
            <a:avLst/>
          </a:prstGeom>
          <a:noFill/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593391" y="3331656"/>
            <a:ext cx="1483309" cy="186244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0" eaLnBrk="1" latinLnBrk="0" hangingPunct="1"/>
            <a:r>
              <a:rPr lang="en-US" sz="900" dirty="0" smtClean="0">
                <a:solidFill>
                  <a:srgbClr val="009193"/>
                </a:solidFill>
              </a:rPr>
              <a:t>Art</a:t>
            </a:r>
            <a:r>
              <a:rPr lang="en-US" sz="900" b="1" u="sng" dirty="0" smtClean="0">
                <a:solidFill>
                  <a:srgbClr val="009193"/>
                </a:solidFill>
              </a:rPr>
              <a:t>emisinin</a:t>
            </a:r>
            <a:r>
              <a:rPr lang="en-US" sz="900" dirty="0" smtClean="0">
                <a:solidFill>
                  <a:srgbClr val="009193"/>
                </a:solidFill>
              </a:rPr>
              <a:t> = d</a:t>
            </a:r>
            <a:r>
              <a:rPr lang="en-US" sz="900" b="1" u="sng" dirty="0" smtClean="0">
                <a:solidFill>
                  <a:srgbClr val="009193"/>
                </a:solidFill>
              </a:rPr>
              <a:t>iminishin</a:t>
            </a:r>
            <a:r>
              <a:rPr lang="en-US" sz="900" dirty="0" smtClean="0">
                <a:solidFill>
                  <a:srgbClr val="009193"/>
                </a:solidFill>
              </a:rPr>
              <a:t>g</a:t>
            </a:r>
            <a:endParaRPr lang="ar-SA" sz="900" dirty="0">
              <a:solidFill>
                <a:srgbClr val="009193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21389" y="8427921"/>
            <a:ext cx="1468918" cy="141922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0" eaLnBrk="1" latinLnBrk="0" hangingPunct="1"/>
            <a:r>
              <a:rPr lang="en-US" sz="900" b="1" u="sng" dirty="0" smtClean="0">
                <a:solidFill>
                  <a:srgbClr val="009193"/>
                </a:solidFill>
              </a:rPr>
              <a:t>I</a:t>
            </a:r>
            <a:r>
              <a:rPr lang="en-US" sz="900" dirty="0" smtClean="0">
                <a:solidFill>
                  <a:srgbClr val="009193"/>
                </a:solidFill>
              </a:rPr>
              <a:t> lo</a:t>
            </a:r>
            <a:r>
              <a:rPr lang="en-US" sz="900" b="1" u="sng" dirty="0" smtClean="0">
                <a:solidFill>
                  <a:srgbClr val="009193"/>
                </a:solidFill>
              </a:rPr>
              <a:t>v</a:t>
            </a:r>
            <a:r>
              <a:rPr lang="en-US" sz="900" dirty="0" smtClean="0">
                <a:solidFill>
                  <a:srgbClr val="009193"/>
                </a:solidFill>
              </a:rPr>
              <a:t>e </a:t>
            </a:r>
            <a:r>
              <a:rPr lang="en-US" sz="900" b="1" u="sng" dirty="0" smtClean="0">
                <a:solidFill>
                  <a:srgbClr val="009193"/>
                </a:solidFill>
              </a:rPr>
              <a:t>sun</a:t>
            </a:r>
            <a:r>
              <a:rPr lang="en-US" sz="900" dirty="0" smtClean="0">
                <a:solidFill>
                  <a:srgbClr val="009193"/>
                </a:solidFill>
              </a:rPr>
              <a:t> and eating (</a:t>
            </a:r>
            <a:r>
              <a:rPr lang="en-US" sz="900" b="1" u="sng" dirty="0" smtClean="0">
                <a:solidFill>
                  <a:srgbClr val="009193"/>
                </a:solidFill>
              </a:rPr>
              <a:t>ate</a:t>
            </a:r>
            <a:r>
              <a:rPr lang="en-US" sz="900" dirty="0" smtClean="0">
                <a:solidFill>
                  <a:srgbClr val="009193"/>
                </a:solidFill>
              </a:rPr>
              <a:t>)</a:t>
            </a:r>
            <a:endParaRPr lang="ar-SA" sz="900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715361"/>
          </a:xfrm>
          <a:prstGeom prst="rect">
            <a:avLst/>
          </a:prstGeom>
          <a:solidFill>
            <a:srgbClr val="BAEBFF"/>
          </a:solidFill>
          <a:ln w="12700"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3124"/>
            <a:endParaRPr lang="en-US" sz="3200" b="1" dirty="0">
              <a:ln w="6600">
                <a:solidFill>
                  <a:schemeClr val="tx1"/>
                </a:solidFill>
                <a:prstDash val="solid"/>
              </a:ln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</a:endParaRPr>
          </a:p>
          <a:p>
            <a:pPr algn="ctr" defTabSz="663124"/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Antimalarial</a:t>
            </a:r>
            <a:r>
              <a:rPr lang="en-US" sz="2800" dirty="0"/>
              <a:t> 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drugs</a:t>
            </a:r>
          </a:p>
          <a:p>
            <a:pPr algn="ctr" defTabSz="663124"/>
            <a:endParaRPr lang="en-US" sz="2799" b="1" dirty="0">
              <a:ln w="6600">
                <a:solidFill>
                  <a:schemeClr val="tx1"/>
                </a:solidFill>
                <a:prstDash val="solid"/>
              </a:ln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  <a:ea typeface="Bell MT" charset="0"/>
              <a:cs typeface="Bell MT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294866"/>
              </p:ext>
            </p:extLst>
          </p:nvPr>
        </p:nvGraphicFramePr>
        <p:xfrm>
          <a:off x="0" y="700906"/>
          <a:ext cx="6858000" cy="92025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8387">
                  <a:extLst>
                    <a:ext uri="{9D8B030D-6E8A-4147-A177-3AD203B41FA5}">
                      <a16:colId xmlns:a16="http://schemas.microsoft.com/office/drawing/2014/main" val="3201923646"/>
                    </a:ext>
                  </a:extLst>
                </a:gridCol>
              </a:tblGrid>
              <a:tr h="50673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432FF"/>
                          </a:solidFill>
                        </a:rPr>
                        <a:t>Chloroquine </a:t>
                      </a:r>
                      <a:r>
                        <a:rPr lang="en-US" sz="1100" dirty="0" smtClean="0">
                          <a:solidFill>
                            <a:srgbClr val="008F00"/>
                          </a:solidFill>
                        </a:rPr>
                        <a:t>very</a:t>
                      </a:r>
                      <a:r>
                        <a:rPr lang="en-US" sz="1100" baseline="0" dirty="0" smtClean="0">
                          <a:solidFill>
                            <a:srgbClr val="008F00"/>
                          </a:solidFill>
                        </a:rPr>
                        <a:t> famous, effective, safe &amp; </a:t>
                      </a:r>
                      <a:r>
                        <a:rPr lang="en-US" sz="1100" dirty="0" smtClean="0">
                          <a:solidFill>
                            <a:srgbClr val="008F00"/>
                          </a:solidFill>
                        </a:rPr>
                        <a:t>very old drug</a:t>
                      </a:r>
                      <a:r>
                        <a:rPr lang="ar-SA" sz="1100" dirty="0" smtClean="0">
                          <a:solidFill>
                            <a:srgbClr val="008F00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rgbClr val="008F00"/>
                        </a:solidFill>
                      </a:endParaRPr>
                    </a:p>
                  </a:txBody>
                  <a:tcPr marT="45719" marB="45719" anchor="ctr">
                    <a:solidFill>
                      <a:srgbClr val="FFFD78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273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Mechanism of action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Clr>
                          <a:srgbClr val="FF99CC"/>
                        </a:buClr>
                        <a:buFont typeface=".LucidaGrandeUI" charset="0"/>
                        <a:buNone/>
                      </a:pPr>
                      <a:endParaRPr lang="en-US" sz="1400" i="0" dirty="0">
                        <a:uFill>
                          <a:solidFill>
                            <a:srgbClr val="C00000"/>
                          </a:solidFill>
                        </a:uFill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69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Kartika" charset="0"/>
                        </a:rPr>
                        <a:t>Resistance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400" b="0" dirty="0"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810108"/>
                  </a:ext>
                </a:extLst>
              </a:tr>
              <a:tr h="1368794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P.D</a:t>
                      </a:r>
                      <a:endParaRPr lang="en-US" sz="1500" b="1" dirty="0"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Menlo-Regular" charset="0"/>
                        <a:buChar char="◆"/>
                        <a:tabLst/>
                        <a:defRPr/>
                      </a:pPr>
                      <a:r>
                        <a:rPr lang="en-US" sz="1200" i="0" dirty="0" smtClean="0">
                          <a:solidFill>
                            <a:srgbClr val="FF0000"/>
                          </a:solidFill>
                        </a:rPr>
                        <a:t>Safe in pregnancy    </a:t>
                      </a:r>
                    </a:p>
                    <a:p>
                      <a:pPr marL="285750" indent="-285750">
                        <a:buClr>
                          <a:schemeClr val="accent4"/>
                        </a:buClr>
                        <a:buFont typeface="Menlo-Regular" charset="0"/>
                        <a:buChar char="◆"/>
                      </a:pPr>
                      <a:r>
                        <a:rPr lang="en-US" sz="1200" i="0" dirty="0" smtClean="0"/>
                        <a:t>Potent </a:t>
                      </a:r>
                      <a:r>
                        <a:rPr lang="en-US" sz="1200" i="0" dirty="0">
                          <a:solidFill>
                            <a:srgbClr val="FF0000"/>
                          </a:solidFill>
                        </a:rPr>
                        <a:t>blood</a:t>
                      </a:r>
                      <a:r>
                        <a:rPr lang="en-US" sz="1200" i="0" dirty="0"/>
                        <a:t> </a:t>
                      </a:r>
                      <a:r>
                        <a:rPr lang="en-US" sz="1200" b="1" i="0" dirty="0" err="1"/>
                        <a:t>Schizontocide</a:t>
                      </a:r>
                      <a:endParaRPr lang="en-US" sz="1200" b="1" i="0" dirty="0"/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Menlo-Regular" charset="0"/>
                        <a:buChar char="◆"/>
                        <a:tabLst/>
                        <a:defRPr/>
                      </a:pPr>
                      <a:r>
                        <a:rPr lang="en-US" sz="1200" i="0" dirty="0"/>
                        <a:t>Active against all forms of the schizonts  (exception is </a:t>
                      </a:r>
                      <a:r>
                        <a:rPr lang="en-US" sz="1200" i="0" dirty="0">
                          <a:solidFill>
                            <a:srgbClr val="0432FF"/>
                          </a:solidFill>
                        </a:rPr>
                        <a:t>chloroquine</a:t>
                      </a:r>
                      <a:r>
                        <a:rPr lang="en-US" sz="1200" i="0" dirty="0"/>
                        <a:t>-resistant </a:t>
                      </a:r>
                      <a:r>
                        <a:rPr lang="en-US" sz="1200" i="0" smtClean="0"/>
                        <a:t>P.f.</a:t>
                      </a:r>
                      <a:r>
                        <a:rPr lang="en-US" sz="1200" i="0" baseline="0" smtClean="0"/>
                        <a:t> </a:t>
                      </a:r>
                      <a:r>
                        <a:rPr lang="en-US" sz="1200" i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”</a:t>
                      </a:r>
                      <a:r>
                        <a:rPr lang="en-US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P. falciparum”</a:t>
                      </a:r>
                      <a:r>
                        <a:rPr lang="en-US" sz="12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i="0" dirty="0"/>
                        <a:t>&amp; </a:t>
                      </a:r>
                      <a:r>
                        <a:rPr lang="en-US" sz="1200" i="0" dirty="0" err="1"/>
                        <a:t>P.v</a:t>
                      </a:r>
                      <a:r>
                        <a:rPr lang="en-US" sz="1200" i="0" dirty="0" smtClean="0"/>
                        <a:t>. </a:t>
                      </a:r>
                      <a:r>
                        <a:rPr lang="en-US" sz="12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“P.</a:t>
                      </a:r>
                      <a:r>
                        <a:rPr lang="en-US" sz="1013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vivax”</a:t>
                      </a:r>
                      <a:r>
                        <a:rPr lang="en-US" sz="1200" i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i="0" dirty="0">
                        <a:solidFill>
                          <a:schemeClr val="tx1"/>
                        </a:solidFill>
                        <a:uFill>
                          <a:solidFill>
                            <a:srgbClr val="C00000"/>
                          </a:solidFill>
                        </a:uFill>
                      </a:endParaRPr>
                    </a:p>
                    <a:p>
                      <a:pPr marL="285750" indent="-285750">
                        <a:buClr>
                          <a:schemeClr val="accent4"/>
                        </a:buClr>
                        <a:buFont typeface="Menlo-Regular" charset="0"/>
                        <a:buChar char="◆"/>
                      </a:pPr>
                      <a:r>
                        <a:rPr lang="en-US" sz="1200" i="0" dirty="0"/>
                        <a:t>No activity against tissue </a:t>
                      </a:r>
                      <a:r>
                        <a:rPr lang="en-US" sz="1200" i="0" dirty="0" err="1" smtClean="0"/>
                        <a:t>shizonts</a:t>
                      </a:r>
                      <a:r>
                        <a:rPr lang="en-US" sz="120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</a:t>
                      </a:r>
                      <a:r>
                        <a:rPr lang="en-US" sz="1200" i="0" dirty="0" smtClean="0"/>
                        <a:t> </a:t>
                      </a:r>
                      <a:r>
                        <a:rPr lang="en-US" sz="1200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blood only</a:t>
                      </a:r>
                      <a:endParaRPr lang="en-US" sz="1200" i="0" dirty="0"/>
                    </a:p>
                    <a:p>
                      <a:pPr marL="285750" indent="-285750">
                        <a:buClr>
                          <a:schemeClr val="accent4"/>
                        </a:buClr>
                        <a:buFont typeface="Menlo-Regular" charset="0"/>
                        <a:buChar char="◆"/>
                      </a:pPr>
                      <a:r>
                        <a:rPr lang="en-US" sz="1200" i="0" dirty="0" err="1" smtClean="0">
                          <a:solidFill>
                            <a:srgbClr val="FF0000"/>
                          </a:solidFill>
                        </a:rPr>
                        <a:t>Gametoside</a:t>
                      </a:r>
                      <a:r>
                        <a:rPr lang="en-US" sz="1200" i="0" dirty="0" smtClean="0"/>
                        <a:t>:</a:t>
                      </a:r>
                      <a:r>
                        <a:rPr lang="en-US" sz="1200" i="0" baseline="0" dirty="0" smtClean="0"/>
                        <a:t> </a:t>
                      </a:r>
                      <a:r>
                        <a:rPr lang="en-US" sz="1200" i="0" dirty="0" smtClean="0"/>
                        <a:t>Against </a:t>
                      </a:r>
                      <a:r>
                        <a:rPr lang="en-US" sz="1200" i="0" dirty="0" smtClean="0">
                          <a:sym typeface="Wingdings 3"/>
                        </a:rPr>
                        <a:t> </a:t>
                      </a:r>
                      <a:r>
                        <a:rPr lang="en-US" sz="1200" i="0" dirty="0">
                          <a:sym typeface="Wingdings 3"/>
                        </a:rPr>
                        <a:t>all species </a:t>
                      </a:r>
                      <a:r>
                        <a:rPr lang="en-US" sz="1200" b="1" i="0" dirty="0">
                          <a:sym typeface="Wingdings 3"/>
                        </a:rPr>
                        <a:t>except </a:t>
                      </a:r>
                      <a:r>
                        <a:rPr lang="en-US" sz="1200" b="1" i="1" dirty="0">
                          <a:sym typeface="Wingdings 3"/>
                        </a:rPr>
                        <a:t>P. </a:t>
                      </a:r>
                      <a:r>
                        <a:rPr lang="en-US" sz="1200" b="1" i="1" dirty="0" smtClean="0">
                          <a:sym typeface="Wingdings 3"/>
                        </a:rPr>
                        <a:t>falciparum</a:t>
                      </a:r>
                    </a:p>
                    <a:p>
                      <a:pPr marL="285750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Menlo-Regular" charset="0"/>
                        <a:buChar char="◆"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8F00"/>
                          </a:solidFill>
                        </a:rPr>
                        <a:t>It has antipyretic effect, and it is cheap</a:t>
                      </a:r>
                      <a:endParaRPr lang="en-US" sz="1200" b="0" dirty="0" smtClean="0">
                        <a:solidFill>
                          <a:schemeClr val="accent6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66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Pharmacokinetics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Rapidly &amp; completely absorbed from the </a:t>
                      </a:r>
                      <a:r>
                        <a:rPr lang="en-US" sz="1200" dirty="0" smtClean="0"/>
                        <a:t>GIT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008F00"/>
                          </a:solidFill>
                        </a:rPr>
                        <a:t>PO=orally</a:t>
                      </a:r>
                      <a:endParaRPr lang="en-US" sz="1400" dirty="0">
                        <a:solidFill>
                          <a:srgbClr val="008F00"/>
                        </a:solidFill>
                      </a:endParaRPr>
                    </a:p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Has high volume of </a:t>
                      </a:r>
                      <a:r>
                        <a:rPr lang="en-US" sz="1200" dirty="0" smtClean="0"/>
                        <a:t>distribution(100-1000 L/kg</a:t>
                      </a:r>
                      <a:r>
                        <a:rPr lang="en-US" sz="1200" b="1" dirty="0"/>
                        <a:t>)</a:t>
                      </a:r>
                    </a:p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Concentrated into parasitized RBCs</a:t>
                      </a:r>
                    </a:p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Released slowly from tissues</a:t>
                      </a:r>
                    </a:p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Metabolized in the </a:t>
                      </a:r>
                      <a:r>
                        <a:rPr lang="en-US" sz="1200" b="0" dirty="0"/>
                        <a:t>liver</a:t>
                      </a:r>
                    </a:p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Excreted in the urine 70% unchanged</a:t>
                      </a:r>
                    </a:p>
                    <a:p>
                      <a:pPr marL="182166" lvl="1" indent="-342900">
                        <a:buClr>
                          <a:schemeClr val="accent4"/>
                        </a:buClr>
                        <a:buFont typeface=".LucidaGrandeUI" charset="0"/>
                        <a:buChar char="◆"/>
                      </a:pPr>
                      <a:r>
                        <a:rPr lang="en-US" sz="1200" dirty="0"/>
                        <a:t>Initial t</a:t>
                      </a:r>
                      <a:r>
                        <a:rPr lang="en-US" sz="1200" dirty="0">
                          <a:sym typeface="Symbol" pitchFamily="18" charset="2"/>
                        </a:rPr>
                        <a:t>½</a:t>
                      </a:r>
                      <a:r>
                        <a:rPr lang="en-US" sz="1200" dirty="0"/>
                        <a:t> =2-3days &amp; terminal t </a:t>
                      </a:r>
                      <a:r>
                        <a:rPr lang="en-US" sz="1200" dirty="0">
                          <a:sym typeface="Symbol" pitchFamily="18" charset="2"/>
                        </a:rPr>
                        <a:t>½</a:t>
                      </a:r>
                      <a:r>
                        <a:rPr lang="en-US" sz="1200" dirty="0"/>
                        <a:t>=</a:t>
                      </a:r>
                      <a:r>
                        <a:rPr lang="en-US" sz="1200" dirty="0" smtClean="0"/>
                        <a:t>1-2months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050" dirty="0" smtClean="0">
                          <a:solidFill>
                            <a:srgbClr val="008F00"/>
                          </a:solidFill>
                        </a:rPr>
                        <a:t>has 2 compartmental diffusion </a:t>
                      </a:r>
                      <a:endParaRPr lang="en-US" sz="1050" dirty="0">
                        <a:solidFill>
                          <a:srgbClr val="008F00"/>
                        </a:solidFill>
                      </a:endParaRP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65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Kartika" charset="0"/>
                        </a:rPr>
                        <a:t>Uses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Menlo-Regular" charset="0"/>
                        <a:buChar char="◆"/>
                        <a:tabLst/>
                        <a:defRPr/>
                      </a:pPr>
                      <a:r>
                        <a:rPr lang="en-US" sz="1400" dirty="0"/>
                        <a:t>Used </a:t>
                      </a:r>
                      <a:r>
                        <a:rPr lang="en-US" sz="1400" b="1" dirty="0"/>
                        <a:t>to eradicate blood schizonts of</a:t>
                      </a:r>
                      <a:r>
                        <a:rPr lang="en-US" sz="1400" b="1" i="1" dirty="0"/>
                        <a:t> </a:t>
                      </a:r>
                      <a:r>
                        <a:rPr lang="en-US" sz="1400" b="1" i="1" dirty="0" smtClean="0"/>
                        <a:t>Plasmodium</a:t>
                      </a:r>
                      <a:r>
                        <a:rPr lang="en-US" sz="1400" i="1" dirty="0" smtClean="0"/>
                        <a:t>.( </a:t>
                      </a:r>
                      <a:r>
                        <a:rPr lang="en-US" sz="1400" i="0" dirty="0" smtClean="0"/>
                        <a:t>It is given in loading dose to rapidly achieve effective plasma conc.</a:t>
                      </a:r>
                      <a:r>
                        <a:rPr lang="en-US" sz="1400" i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i="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en-US" sz="1000" i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only</a:t>
                      </a:r>
                      <a:r>
                        <a:rPr lang="en-US" sz="1400" i="0" dirty="0" smtClean="0"/>
                        <a:t>) </a:t>
                      </a:r>
                    </a:p>
                    <a:p>
                      <a:pPr marL="285750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Menlo-Regular" charset="0"/>
                        <a:buChar char="◆"/>
                        <a:tabLst/>
                        <a:defRPr/>
                      </a:pPr>
                      <a:r>
                        <a:rPr lang="en-US" sz="1400" dirty="0" smtClean="0"/>
                        <a:t>Hepatic </a:t>
                      </a:r>
                      <a:r>
                        <a:rPr lang="en-US" sz="1400" dirty="0"/>
                        <a:t>amoebiasis</a:t>
                      </a:r>
                    </a:p>
                    <a:p>
                      <a:pPr marL="285750" indent="-285750">
                        <a:buClr>
                          <a:schemeClr val="accent4"/>
                        </a:buClr>
                        <a:buFont typeface="Menlo-Regular" charset="0"/>
                        <a:buChar char="◆"/>
                      </a:pPr>
                      <a:r>
                        <a:rPr lang="en-US" sz="1400" dirty="0"/>
                        <a:t>Rheumatoid arthritis</a:t>
                      </a:r>
                      <a:r>
                        <a:rPr lang="en-US" sz="1400" i="1" dirty="0"/>
                        <a:t> </a:t>
                      </a:r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386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Therapeutic</a:t>
                      </a:r>
                      <a:r>
                        <a:rPr lang="en-US" sz="1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dose:</a:t>
                      </a:r>
                      <a:endParaRPr lang="ar-SA" sz="14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Blip>
                          <a:blip r:embed="rId3"/>
                        </a:buBlip>
                      </a:pPr>
                      <a:r>
                        <a:rPr lang="en-US" sz="1400" dirty="0" smtClean="0"/>
                        <a:t>Mild </a:t>
                      </a:r>
                      <a:r>
                        <a:rPr lang="en-US" sz="1400" dirty="0"/>
                        <a:t>headache and visual disturbances</a:t>
                      </a:r>
                    </a:p>
                    <a:p>
                      <a:pPr marL="285750" indent="-285750">
                        <a:buFontTx/>
                        <a:buBlip>
                          <a:blip r:embed="rId4"/>
                        </a:buBlip>
                      </a:pPr>
                      <a:r>
                        <a:rPr lang="en-US" sz="1400" dirty="0"/>
                        <a:t>Gastro-intestinal upsets; Nausea, vomiting </a:t>
                      </a:r>
                    </a:p>
                    <a:p>
                      <a:pPr marL="285750" indent="-285750">
                        <a:buFontTx/>
                        <a:buBlip>
                          <a:blip r:embed="rId5"/>
                        </a:buBlip>
                      </a:pPr>
                      <a:r>
                        <a:rPr lang="en-US" sz="1400" dirty="0"/>
                        <a:t>Pruritus, urticaria.</a:t>
                      </a:r>
                    </a:p>
                    <a:p>
                      <a:endParaRPr lang="en-US" sz="1400" b="0" dirty="0"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en-US" sz="1400" b="1" i="0" dirty="0"/>
                        <a:t>Prolonged </a:t>
                      </a:r>
                      <a:r>
                        <a:rPr lang="en-US" sz="1400" b="1" i="0" dirty="0" smtClean="0"/>
                        <a:t>therapy </a:t>
                      </a:r>
                      <a:r>
                        <a:rPr lang="en-US" sz="1200" b="0" i="0" dirty="0" smtClean="0">
                          <a:solidFill>
                            <a:srgbClr val="008F00"/>
                          </a:solidFill>
                        </a:rPr>
                        <a:t>(more</a:t>
                      </a:r>
                      <a:r>
                        <a:rPr lang="en-US" sz="1200" b="0" i="0" baseline="0" dirty="0" smtClean="0">
                          <a:solidFill>
                            <a:srgbClr val="008F00"/>
                          </a:solidFill>
                        </a:rPr>
                        <a:t> than 3 days)</a:t>
                      </a:r>
                      <a:r>
                        <a:rPr lang="en-US" sz="1200" b="0" i="0" dirty="0" smtClean="0">
                          <a:solidFill>
                            <a:srgbClr val="008F00"/>
                          </a:solidFill>
                        </a:rPr>
                        <a:t> or</a:t>
                      </a:r>
                      <a:r>
                        <a:rPr lang="en-US" sz="1200" b="0" i="0" baseline="0" dirty="0" smtClean="0">
                          <a:solidFill>
                            <a:srgbClr val="008F00"/>
                          </a:solidFill>
                        </a:rPr>
                        <a:t> in high dose</a:t>
                      </a:r>
                      <a:r>
                        <a:rPr lang="en-US" sz="1400" b="1" i="0" dirty="0" smtClean="0"/>
                        <a:t>:</a:t>
                      </a:r>
                      <a:endParaRPr lang="en-US" sz="800" b="1" i="0" dirty="0" smtClean="0">
                        <a:solidFill>
                          <a:schemeClr val="accent6"/>
                        </a:solidFill>
                      </a:endParaRPr>
                    </a:p>
                    <a:p>
                      <a:pPr marL="285750" indent="-285750">
                        <a:buFontTx/>
                        <a:buBlip>
                          <a:blip r:embed="rId6"/>
                        </a:buBlip>
                      </a:pPr>
                      <a:r>
                        <a:rPr lang="en-US" sz="1200" dirty="0" smtClean="0"/>
                        <a:t>Ocular toxicity: Loss of accommodation, lenticular opacity </a:t>
                      </a:r>
                      <a:r>
                        <a:rPr lang="en-US" sz="1200" dirty="0" smtClean="0">
                          <a:solidFill>
                            <a:srgbClr val="008F00"/>
                          </a:solidFill>
                        </a:rPr>
                        <a:t>(cataract), </a:t>
                      </a:r>
                      <a:r>
                        <a:rPr lang="en-US" sz="1200" dirty="0" smtClean="0"/>
                        <a:t>retinopathy</a:t>
                      </a:r>
                      <a:r>
                        <a:rPr lang="en-US" sz="1400" dirty="0" smtClean="0"/>
                        <a:t> </a:t>
                      </a:r>
                      <a:r>
                        <a:rPr lang="ar-SA" sz="600" dirty="0" smtClean="0">
                          <a:solidFill>
                            <a:srgbClr val="008F00"/>
                          </a:solidFill>
                        </a:rPr>
                        <a:t>فلازم</a:t>
                      </a:r>
                      <a:r>
                        <a:rPr lang="ar-SA" sz="600" baseline="0" dirty="0" smtClean="0">
                          <a:solidFill>
                            <a:srgbClr val="008F00"/>
                          </a:solidFill>
                        </a:rPr>
                        <a:t> نتأكد ان المريض ما يكون عمره كبي</a:t>
                      </a:r>
                      <a:r>
                        <a:rPr lang="ar-SA" sz="600" baseline="0" dirty="0" smtClean="0">
                          <a:solidFill>
                            <a:schemeClr val="accent6"/>
                          </a:solidFill>
                        </a:rPr>
                        <a:t>ر</a:t>
                      </a:r>
                      <a:endParaRPr lang="en-US" sz="600" dirty="0" smtClean="0">
                        <a:solidFill>
                          <a:schemeClr val="accent6"/>
                        </a:solidFill>
                      </a:endParaRPr>
                    </a:p>
                    <a:p>
                      <a:pPr marL="285750" indent="-285750">
                        <a:buFontTx/>
                        <a:buBlip>
                          <a:blip r:embed="rId7"/>
                        </a:buBlip>
                      </a:pPr>
                      <a:r>
                        <a:rPr lang="en-US" sz="1200" dirty="0" smtClean="0"/>
                        <a:t>Ototoxicity</a:t>
                      </a:r>
                      <a:endParaRPr lang="en-US" sz="1200" dirty="0"/>
                    </a:p>
                    <a:p>
                      <a:pPr marL="285750" indent="-285750">
                        <a:buFontTx/>
                        <a:buBlip>
                          <a:blip r:embed="rId8"/>
                        </a:buBlip>
                      </a:pPr>
                      <a:r>
                        <a:rPr lang="en-US" sz="1200" dirty="0"/>
                        <a:t>Weight loss</a:t>
                      </a: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9"/>
                        </a:buBlip>
                        <a:tabLst/>
                        <a:defRPr/>
                      </a:pPr>
                      <a:r>
                        <a:rPr lang="en-US" sz="1400" dirty="0"/>
                        <a:t>Bolus </a:t>
                      </a:r>
                      <a:r>
                        <a:rPr lang="en-US" sz="1400" dirty="0" smtClean="0"/>
                        <a:t>injection </a:t>
                      </a:r>
                      <a:r>
                        <a:rPr lang="en-US" sz="1400" dirty="0" smtClean="0">
                          <a:sym typeface="Symbol" pitchFamily="18" charset="2"/>
                        </a:rPr>
                        <a:t> </a:t>
                      </a:r>
                      <a:r>
                        <a:rPr lang="en-US" sz="1400" dirty="0"/>
                        <a:t>hypotension &amp; </a:t>
                      </a:r>
                      <a:r>
                        <a:rPr lang="en-US" sz="1400" dirty="0" smtClean="0"/>
                        <a:t>dysrhythmias</a:t>
                      </a:r>
                      <a:endParaRPr lang="en-US" sz="1400" i="0" dirty="0" smtClean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8200" y="1169020"/>
            <a:ext cx="326647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.LucidaGrandeUI" charset="0"/>
              <a:buChar char="◆"/>
            </a:pPr>
            <a:r>
              <a:rPr lang="en-US" sz="1200" dirty="0">
                <a:uFill>
                  <a:solidFill>
                    <a:srgbClr val="C00000"/>
                  </a:solidFill>
                </a:uFill>
              </a:rPr>
              <a:t>Malaria Parasite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</a:rPr>
              <a:t>digest </a:t>
            </a:r>
            <a:r>
              <a:rPr lang="en-US" sz="1200" dirty="0">
                <a:uFill>
                  <a:solidFill>
                    <a:srgbClr val="C00000"/>
                  </a:solidFill>
                </a:uFill>
              </a:rPr>
              <a:t>host cell’s Hb to obtain amino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</a:rPr>
              <a:t>acids</a:t>
            </a:r>
            <a:r>
              <a:rPr lang="en-US" sz="800" dirty="0">
                <a:solidFill>
                  <a:srgbClr val="008F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lang="en-US" sz="800" dirty="0" smtClean="0">
                <a:solidFill>
                  <a:srgbClr val="008F00"/>
                </a:solidFill>
                <a:uFill>
                  <a:solidFill>
                    <a:srgbClr val="C00000"/>
                  </a:solidFill>
                </a:uFill>
              </a:rPr>
              <a:t>(remember: if we breakdown Hb → amino acids)</a:t>
            </a:r>
            <a:endParaRPr lang="en-US" sz="800" dirty="0">
              <a:solidFill>
                <a:srgbClr val="008F00"/>
              </a:solidFill>
              <a:uFill>
                <a:solidFill>
                  <a:srgbClr val="C00000"/>
                </a:solidFill>
              </a:uFill>
            </a:endParaRPr>
          </a:p>
          <a:p>
            <a:pPr marL="285750" indent="-285750">
              <a:buClr>
                <a:schemeClr val="accent4"/>
              </a:buClr>
              <a:buFont typeface=".LucidaGrandeUI" charset="0"/>
              <a:buChar char="◆"/>
            </a:pPr>
            <a:r>
              <a:rPr lang="en-US" sz="1200" dirty="0">
                <a:uFill>
                  <a:solidFill>
                    <a:srgbClr val="C00000"/>
                  </a:solidFill>
                </a:uFill>
              </a:rPr>
              <a:t>Heme is released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→ </a:t>
            </a:r>
            <a:r>
              <a:rPr lang="en-US" sz="1200" spc="-84" dirty="0" smtClean="0">
                <a:solidFill>
                  <a:srgbClr val="FF0000"/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Toxic </a:t>
            </a:r>
            <a:r>
              <a:rPr lang="en-US" sz="1200" spc="-84" dirty="0" smtClean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to the parasite</a:t>
            </a:r>
            <a:endParaRPr lang="en-US" sz="1200" spc="-84" dirty="0">
              <a:solidFill>
                <a:srgbClr val="FF0000"/>
              </a:solidFill>
              <a:uFill>
                <a:solidFill>
                  <a:srgbClr val="C00000"/>
                </a:solidFill>
              </a:uFill>
              <a:sym typeface="Wingdings 3"/>
            </a:endParaRPr>
          </a:p>
          <a:p>
            <a:pPr marL="285750" indent="-285750">
              <a:buClr>
                <a:schemeClr val="accent4"/>
              </a:buClr>
              <a:buFont typeface=".LucidaGrandeUI" charset="0"/>
              <a:buChar char="◆"/>
            </a:pP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So parasite detoxifies it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(by </a:t>
            </a:r>
            <a:r>
              <a:rPr lang="en-US" sz="1200" b="1" dirty="0">
                <a:uFill>
                  <a:solidFill>
                    <a:srgbClr val="C00000"/>
                  </a:solidFill>
                </a:uFill>
                <a:sym typeface="Wingdings 3"/>
              </a:rPr>
              <a:t>heme </a:t>
            </a:r>
            <a:r>
              <a:rPr lang="en-US" sz="1200" b="1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polymerase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 </a:t>
            </a:r>
            <a:r>
              <a:rPr lang="en-US" sz="1050" dirty="0" smtClean="0">
                <a:solidFill>
                  <a:srgbClr val="008F00"/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(an enzyme inside the parasites)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→to </a:t>
            </a:r>
            <a:r>
              <a:rPr lang="en-US" sz="1200" dirty="0" err="1">
                <a:uFill>
                  <a:solidFill>
                    <a:srgbClr val="C00000"/>
                  </a:solidFill>
                </a:uFill>
                <a:sym typeface="Wingdings 3"/>
              </a:rPr>
              <a:t>Hemozoin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(</a:t>
            </a:r>
            <a:r>
              <a:rPr lang="en-US" sz="1200" dirty="0" smtClean="0">
                <a:solidFill>
                  <a:srgbClr val="FF0000"/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Nontoxic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)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&amp; traps it in food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vacuole</a:t>
            </a:r>
          </a:p>
          <a:p>
            <a:pPr>
              <a:buClr>
                <a:schemeClr val="accent4"/>
              </a:buClr>
            </a:pPr>
            <a:r>
              <a:rPr lang="en-US" sz="1000" dirty="0" smtClean="0">
                <a:solidFill>
                  <a:srgbClr val="0432FF"/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Chloroquine</a:t>
            </a:r>
            <a:r>
              <a:rPr lang="en-US" sz="1000" dirty="0" smtClean="0">
                <a:solidFill>
                  <a:srgbClr val="008F00"/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 block This enzyme, so heme stays and kills the parasite,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sym typeface="Wingdings 3"/>
              </a:rPr>
              <a:t>because heme is toxin for the parasite</a:t>
            </a:r>
            <a:endParaRPr lang="en-US" sz="1000" dirty="0">
              <a:solidFill>
                <a:srgbClr val="008F00"/>
              </a:solidFill>
              <a:uFill>
                <a:solidFill>
                  <a:srgbClr val="C00000"/>
                </a:solidFill>
              </a:u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6133" y="1286933"/>
            <a:ext cx="3031068" cy="160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6210" y="2902720"/>
            <a:ext cx="3505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Menlo-Regular" charset="0"/>
              <a:buChar char="◆"/>
            </a:pPr>
            <a:r>
              <a:rPr lang="en-US" sz="1200" dirty="0">
                <a:solidFill>
                  <a:srgbClr val="FF0000"/>
                </a:solidFill>
              </a:rPr>
              <a:t>Resistance</a:t>
            </a:r>
            <a:r>
              <a:rPr lang="en-US" sz="1200" dirty="0"/>
              <a:t> </a:t>
            </a:r>
            <a:r>
              <a:rPr lang="en-US" sz="900" dirty="0" smtClean="0">
                <a:solidFill>
                  <a:srgbClr val="008F00"/>
                </a:solidFill>
              </a:rPr>
              <a:t>(it</a:t>
            </a:r>
            <a:r>
              <a:rPr lang="uk-UA" sz="900" dirty="0" smtClean="0">
                <a:solidFill>
                  <a:srgbClr val="008F00"/>
                </a:solidFill>
              </a:rPr>
              <a:t>’</a:t>
            </a:r>
            <a:r>
              <a:rPr lang="en-US" sz="900" dirty="0" smtClean="0">
                <a:solidFill>
                  <a:srgbClr val="008F00"/>
                </a:solidFill>
              </a:rPr>
              <a:t>s a disadvantage in all antimalarial drugs) </a:t>
            </a:r>
            <a:r>
              <a:rPr lang="en-US" sz="1200" dirty="0" smtClean="0">
                <a:solidFill>
                  <a:srgbClr val="FF0000"/>
                </a:solidFill>
              </a:rPr>
              <a:t>against </a:t>
            </a:r>
            <a:r>
              <a:rPr lang="en-US" sz="1200" dirty="0">
                <a:solidFill>
                  <a:srgbClr val="FF0000"/>
                </a:solidFill>
              </a:rPr>
              <a:t>the drug develops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FF0000"/>
                </a:solidFill>
              </a:rPr>
              <a:t>as a result of mutation of the chloroquine resistance transporter (</a:t>
            </a:r>
            <a:r>
              <a:rPr lang="en-US" sz="1200" dirty="0" err="1">
                <a:solidFill>
                  <a:srgbClr val="FF0000"/>
                </a:solidFill>
              </a:rPr>
              <a:t>PfCRT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Clr>
                <a:schemeClr val="accent4"/>
              </a:buClr>
              <a:buFont typeface="Menlo-Regular" charset="0"/>
              <a:buChar char="◆"/>
            </a:pPr>
            <a:r>
              <a:rPr lang="en-US" sz="1200" dirty="0" err="1"/>
              <a:t>PfCRT</a:t>
            </a:r>
            <a:r>
              <a:rPr lang="en-US" sz="1200" dirty="0"/>
              <a:t> enhances the efflux of chloroquine from the food </a:t>
            </a:r>
            <a:r>
              <a:rPr lang="en-US" sz="1200" dirty="0" smtClean="0"/>
              <a:t>vacuole</a:t>
            </a:r>
          </a:p>
          <a:p>
            <a:pPr algn="r">
              <a:buClr>
                <a:schemeClr val="accent4"/>
              </a:buClr>
            </a:pP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الدواء يدخل </a:t>
            </a:r>
            <a:r>
              <a:rPr lang="ar-SA" sz="1000" dirty="0" err="1" smtClean="0">
                <a:solidFill>
                  <a:schemeClr val="bg1">
                    <a:lumMod val="50000"/>
                  </a:schemeClr>
                </a:solidFill>
              </a:rPr>
              <a:t>للبارسايت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 من الدم عن طريق الفود </a:t>
            </a:r>
            <a:r>
              <a:rPr lang="ar-SA" sz="1000" dirty="0" err="1" smtClean="0">
                <a:solidFill>
                  <a:schemeClr val="bg1">
                    <a:lumMod val="50000"/>
                  </a:schemeClr>
                </a:solidFill>
              </a:rPr>
              <a:t>فاكيول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 ومع الوقت يصير طفرة في </a:t>
            </a:r>
            <a:r>
              <a:rPr lang="ar-SA" sz="1000" dirty="0" err="1" smtClean="0">
                <a:solidFill>
                  <a:schemeClr val="bg1">
                    <a:lumMod val="50000"/>
                  </a:schemeClr>
                </a:solidFill>
              </a:rPr>
              <a:t>الباراسيت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 فيطور ناقل على سطحه يطلع </a:t>
            </a:r>
            <a:r>
              <a:rPr lang="ar-SA" sz="1000" dirty="0" err="1" smtClean="0">
                <a:solidFill>
                  <a:schemeClr val="bg1">
                    <a:lumMod val="50000"/>
                  </a:schemeClr>
                </a:solidFill>
              </a:rPr>
              <a:t>الكلوروكوين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 منه فما يقدر يأثر عليه</a:t>
            </a:r>
          </a:p>
          <a:p>
            <a:pPr algn="r">
              <a:buClr>
                <a:schemeClr val="accent4"/>
              </a:buClr>
            </a:pPr>
            <a:r>
              <a:rPr lang="ar-SA" sz="1000" dirty="0">
                <a:solidFill>
                  <a:srgbClr val="FF0000"/>
                </a:solidFill>
              </a:rPr>
              <a:t>الدكتور نبه كثير إن </a:t>
            </a:r>
            <a:r>
              <a:rPr lang="ar-SA" sz="1000" dirty="0" smtClean="0">
                <a:solidFill>
                  <a:srgbClr val="FF0000"/>
                </a:solidFill>
              </a:rPr>
              <a:t>هذا الدوا </a:t>
            </a:r>
            <a:r>
              <a:rPr lang="ar-SA" sz="1000" dirty="0">
                <a:solidFill>
                  <a:srgbClr val="FF0000"/>
                </a:solidFill>
              </a:rPr>
              <a:t>صار عنده </a:t>
            </a:r>
            <a:r>
              <a:rPr lang="ar-SA" sz="1000" dirty="0" smtClean="0">
                <a:solidFill>
                  <a:srgbClr val="FF0000"/>
                </a:solidFill>
              </a:rPr>
              <a:t>مقاومه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81898" y="3017802"/>
            <a:ext cx="2725302" cy="123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91667" y="5879715"/>
            <a:ext cx="1473772" cy="923330"/>
          </a:xfrm>
          <a:prstGeom prst="rect">
            <a:avLst/>
          </a:prstGeom>
          <a:noFill/>
          <a:ln>
            <a:solidFill>
              <a:srgbClr val="008F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8F00"/>
                </a:solidFill>
              </a:rPr>
              <a:t>1- First it will go to</a:t>
            </a:r>
            <a:r>
              <a:rPr lang="en-US" sz="900" dirty="0">
                <a:solidFill>
                  <a:srgbClr val="008F00"/>
                </a:solidFill>
              </a:rPr>
              <a:t> </a:t>
            </a:r>
            <a:r>
              <a:rPr lang="en-US" sz="900" dirty="0" smtClean="0">
                <a:solidFill>
                  <a:srgbClr val="008F00"/>
                </a:solidFill>
              </a:rPr>
              <a:t>highly perfusion tissues e.g.: liver, heart lung</a:t>
            </a:r>
          </a:p>
          <a:p>
            <a:r>
              <a:rPr lang="en-US" sz="900" dirty="0" smtClean="0">
                <a:solidFill>
                  <a:srgbClr val="008F00"/>
                </a:solidFill>
              </a:rPr>
              <a:t>2- After 2 or 3 days it will go to</a:t>
            </a:r>
            <a:r>
              <a:rPr lang="en-US" sz="900" dirty="0">
                <a:solidFill>
                  <a:srgbClr val="008F00"/>
                </a:solidFill>
              </a:rPr>
              <a:t> </a:t>
            </a:r>
            <a:r>
              <a:rPr lang="en-US" sz="900" dirty="0" smtClean="0">
                <a:solidFill>
                  <a:srgbClr val="008F00"/>
                </a:solidFill>
              </a:rPr>
              <a:t>low </a:t>
            </a:r>
            <a:r>
              <a:rPr lang="en-US" sz="900" dirty="0">
                <a:solidFill>
                  <a:srgbClr val="008F00"/>
                </a:solidFill>
              </a:rPr>
              <a:t>perfusion tissues </a:t>
            </a:r>
            <a:r>
              <a:rPr lang="en-US" sz="900" dirty="0" smtClean="0">
                <a:solidFill>
                  <a:srgbClr val="008F00"/>
                </a:solidFill>
              </a:rPr>
              <a:t>e.g.: bone</a:t>
            </a:r>
            <a:endParaRPr lang="en-US" sz="900" dirty="0">
              <a:solidFill>
                <a:srgbClr val="008F00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452079" y="6341380"/>
            <a:ext cx="839588" cy="569086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مستدير الزوايا 10"/>
          <p:cNvSpPr/>
          <p:nvPr/>
        </p:nvSpPr>
        <p:spPr>
          <a:xfrm>
            <a:off x="2111523" y="4387658"/>
            <a:ext cx="2565503" cy="184547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dirty="0" smtClean="0">
                <a:solidFill>
                  <a:srgbClr val="009193"/>
                </a:solidFill>
              </a:rPr>
              <a:t>نقول </a:t>
            </a:r>
            <a:r>
              <a:rPr lang="ar-SA" sz="900" b="1" u="sng" dirty="0" smtClean="0">
                <a:solidFill>
                  <a:srgbClr val="009193"/>
                </a:solidFill>
              </a:rPr>
              <a:t>للحامل</a:t>
            </a:r>
            <a:r>
              <a:rPr lang="ar-SA" sz="900" dirty="0" smtClean="0">
                <a:solidFill>
                  <a:srgbClr val="009193"/>
                </a:solidFill>
              </a:rPr>
              <a:t> “ </a:t>
            </a:r>
            <a:r>
              <a:rPr lang="ar-SA" sz="900" b="1" u="sng" smtClean="0">
                <a:solidFill>
                  <a:srgbClr val="009193"/>
                </a:solidFill>
              </a:rPr>
              <a:t>كولي يا الملكة</a:t>
            </a:r>
            <a:r>
              <a:rPr lang="ar-SA" sz="900" dirty="0" smtClean="0">
                <a:solidFill>
                  <a:srgbClr val="009193"/>
                </a:solidFill>
              </a:rPr>
              <a:t>” </a:t>
            </a:r>
            <a:r>
              <a:rPr lang="ar-SA" sz="900" b="1" u="sng" dirty="0" smtClean="0">
                <a:solidFill>
                  <a:srgbClr val="009193"/>
                </a:solidFill>
              </a:rPr>
              <a:t>ما راح يجيك شيء </a:t>
            </a:r>
            <a:r>
              <a:rPr lang="ar-SA" sz="900" dirty="0" smtClean="0">
                <a:solidFill>
                  <a:srgbClr val="009193"/>
                </a:solidFill>
              </a:rPr>
              <a:t>إن شاء الله </a:t>
            </a:r>
            <a:endParaRPr lang="ar-SA" sz="900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063037"/>
              </p:ext>
            </p:extLst>
          </p:nvPr>
        </p:nvGraphicFramePr>
        <p:xfrm>
          <a:off x="-4" y="733258"/>
          <a:ext cx="6858002" cy="91600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3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555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Drug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432FF"/>
                          </a:solidFill>
                        </a:rPr>
                        <a:t>Quinine</a:t>
                      </a:r>
                      <a:endParaRPr lang="en-US" sz="2000" b="0" dirty="0">
                        <a:solidFill>
                          <a:schemeClr val="accent6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T="45719" marB="45719" anchor="ctr">
                    <a:solidFill>
                      <a:srgbClr val="FF7E7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92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M.O.A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Same as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</a:rPr>
                        <a:t>chloroquine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4386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Kartika" charset="0"/>
                        </a:rPr>
                        <a:t>Resistance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uFill>
                            <a:solidFill>
                              <a:srgbClr val="C00000"/>
                            </a:solidFill>
                          </a:uFill>
                        </a:rPr>
                        <a:t>Like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</a:rPr>
                        <a:t>chloroquine</a:t>
                      </a:r>
                      <a:r>
                        <a:rPr lang="en-US" sz="1600" dirty="0" smtClean="0">
                          <a:uFill>
                            <a:solidFill>
                              <a:srgbClr val="C00000"/>
                            </a:solidFill>
                          </a:uFill>
                        </a:rPr>
                        <a:t> by mutation of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</a:rPr>
                        <a:t>chloroquine</a:t>
                      </a:r>
                      <a:r>
                        <a:rPr lang="en-US" sz="1600" dirty="0" smtClean="0">
                          <a:uFill>
                            <a:solidFill>
                              <a:srgbClr val="C00000"/>
                            </a:solidFill>
                          </a:uFill>
                        </a:rPr>
                        <a:t> resistance transporter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</a:rPr>
                        <a:t>(</a:t>
                      </a:r>
                      <a:r>
                        <a:rPr lang="en-US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PfCRT</a:t>
                      </a:r>
                      <a:r>
                        <a:rPr 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)</a:t>
                      </a:r>
                      <a:r>
                        <a:rPr 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</a:rPr>
                        <a:t>, </a:t>
                      </a:r>
                      <a:r>
                        <a:rPr lang="en-US" sz="1600" dirty="0" smtClean="0">
                          <a:uFill>
                            <a:solidFill>
                              <a:srgbClr val="C00000"/>
                            </a:solidFill>
                          </a:uFill>
                        </a:rPr>
                        <a:t>also increased expression of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</a:rPr>
                        <a:t>P-glycoprotein transporter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+mn-lt"/>
                        </a:rPr>
                        <a:t>(the parasite will increase the transporter to get ride of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  <a:latin typeface="+mn-lt"/>
                        </a:rPr>
                        <a:t>Quinine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+mn-lt"/>
                        </a:rPr>
                        <a:t>.</a:t>
                      </a:r>
                      <a:r>
                        <a:rPr lang="ar-SA" sz="1600" baseline="0" dirty="0" smtClean="0">
                          <a:solidFill>
                            <a:srgbClr val="008F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+mn-lt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+mn-lt"/>
                        </a:rPr>
                        <a:t>So it has double resistance)</a:t>
                      </a:r>
                      <a:endParaRPr lang="en-US" sz="1600" dirty="0" smtClean="0">
                        <a:solidFill>
                          <a:srgbClr val="008F00"/>
                        </a:solidFill>
                        <a:latin typeface="+mn-lt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19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Pharmacokinetics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5016" lvl="1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Rapidly &amp; completely absorbed from the GIT</a:t>
                      </a:r>
                    </a:p>
                    <a:p>
                      <a:pPr marL="125016" lvl="1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Peaks after 1-3 hours</a:t>
                      </a:r>
                    </a:p>
                    <a:p>
                      <a:pPr marL="125016" lvl="1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Metabolized in the liver &amp; excreted in urine</a:t>
                      </a:r>
                    </a:p>
                    <a:p>
                      <a:pPr marL="125016" lvl="1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5-20% excreted in the urine unchanged</a:t>
                      </a:r>
                    </a:p>
                    <a:p>
                      <a:pPr marL="125016" lvl="1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t</a:t>
                      </a:r>
                      <a:r>
                        <a:rPr lang="en-US" sz="1600" dirty="0">
                          <a:sym typeface="Symbol" pitchFamily="18" charset="2"/>
                        </a:rPr>
                        <a:t>½</a:t>
                      </a:r>
                      <a:r>
                        <a:rPr lang="en-US" sz="1600" dirty="0"/>
                        <a:t> = 10 </a:t>
                      </a:r>
                      <a:r>
                        <a:rPr lang="en-US" sz="1600" dirty="0" smtClean="0"/>
                        <a:t>hours but </a:t>
                      </a:r>
                      <a:r>
                        <a:rPr lang="en-US" sz="1600" dirty="0"/>
                        <a:t>longer in sever falciparum infection(18hrs)</a:t>
                      </a:r>
                    </a:p>
                    <a:p>
                      <a:pPr marL="125016" lvl="1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Administered: </a:t>
                      </a:r>
                      <a:r>
                        <a:rPr lang="en-US" sz="1600" dirty="0">
                          <a:sym typeface="Symbol" pitchFamily="18" charset="2"/>
                        </a:rPr>
                        <a:t>orally in a 7 day course or by slow IV for severe </a:t>
                      </a:r>
                      <a:r>
                        <a:rPr lang="en-US" sz="1600" i="1" dirty="0">
                          <a:sym typeface="Symbol" pitchFamily="18" charset="2"/>
                        </a:rPr>
                        <a:t>P. falciparum</a:t>
                      </a:r>
                      <a:r>
                        <a:rPr lang="en-US" sz="1600" dirty="0">
                          <a:sym typeface="Symbol" pitchFamily="18" charset="2"/>
                        </a:rPr>
                        <a:t> </a:t>
                      </a:r>
                      <a:r>
                        <a:rPr lang="en-US" sz="1600" i="0" dirty="0">
                          <a:sym typeface="Symbol" pitchFamily="18" charset="2"/>
                        </a:rPr>
                        <a:t>infection</a:t>
                      </a:r>
                      <a:endParaRPr lang="en-US" sz="1600" i="0" dirty="0"/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5624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Pharmacodynamics</a:t>
                      </a:r>
                      <a:endParaRPr lang="en-US" sz="1400" b="1" dirty="0"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Safe in pregnancy</a:t>
                      </a:r>
                      <a:endParaRPr lang="ar-SA" sz="16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285750" lvl="1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/>
                        <a:t>The </a:t>
                      </a:r>
                      <a:r>
                        <a:rPr lang="en-US" sz="1600" dirty="0"/>
                        <a:t>main alkaloid in cinchona bark</a:t>
                      </a:r>
                    </a:p>
                    <a:p>
                      <a:pPr marL="285750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sz="1600" dirty="0"/>
                        <a:t>Potent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blood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Schizontocide</a:t>
                      </a:r>
                      <a:r>
                        <a:rPr lang="en-US" sz="1600" dirty="0"/>
                        <a:t> of all malarial parasites &amp; weak </a:t>
                      </a:r>
                      <a:r>
                        <a:rPr lang="en-US" sz="1600" dirty="0" err="1"/>
                        <a:t>gametoside</a:t>
                      </a:r>
                      <a:r>
                        <a:rPr lang="en-US" sz="1600" dirty="0"/>
                        <a:t> for vivax &amp; </a:t>
                      </a:r>
                      <a:r>
                        <a:rPr lang="en-US" sz="1600" dirty="0" err="1" smtClean="0"/>
                        <a:t>ovale</a:t>
                      </a:r>
                      <a:r>
                        <a:rPr lang="en-US" sz="1600" dirty="0" smtClean="0"/>
                        <a:t> (but not falciparum. It is Not active against liver stage parasites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lvl="1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/>
                        <a:t>Depresses the myocardium, reduce excitability &amp; conductivity 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285750" lvl="1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/>
                        <a:t>Mild </a:t>
                      </a:r>
                      <a:r>
                        <a:rPr lang="en-US" sz="1600" dirty="0"/>
                        <a:t>analgesic, antipyretic, stimulation of uterine smooth muscle, </a:t>
                      </a:r>
                      <a:r>
                        <a:rPr lang="en-US" sz="1600" dirty="0" smtClean="0"/>
                        <a:t>curare mimetic effect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(muscle relaxant)</a:t>
                      </a: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955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Uses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u="sng" dirty="0"/>
                        <a:t>Parenteral</a:t>
                      </a:r>
                      <a:r>
                        <a:rPr lang="en-US" sz="1600" dirty="0"/>
                        <a:t> treatment of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severe</a:t>
                      </a:r>
                      <a:r>
                        <a:rPr lang="en-US" sz="1600" dirty="0"/>
                        <a:t> falciparum malaria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u="sng" dirty="0"/>
                        <a:t>Oral</a:t>
                      </a:r>
                      <a:r>
                        <a:rPr lang="en-US" sz="1600" dirty="0"/>
                        <a:t> treatment of falciparum malaria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u="sng" dirty="0" smtClean="0"/>
                        <a:t>Nocturnal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/>
                        <a:t>leg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cramps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 </a:t>
                      </a:r>
                      <a:r>
                        <a:rPr lang="en-US" sz="1600" u="none" dirty="0" smtClean="0">
                          <a:solidFill>
                            <a:srgbClr val="008F00"/>
                          </a:solidFill>
                        </a:rPr>
                        <a:t>Nocturnal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 leg cramps </a:t>
                      </a:r>
                      <a:r>
                        <a:rPr lang="ar-SA" sz="1600" dirty="0" smtClean="0">
                          <a:solidFill>
                            <a:srgbClr val="008F00"/>
                          </a:solidFill>
                        </a:rPr>
                        <a:t>=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 involuntary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 contraction of the muscle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The drug effective in some patient and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 not effective in other patients</a:t>
                      </a:r>
                      <a:endParaRPr lang="en-US" sz="1600" dirty="0">
                        <a:solidFill>
                          <a:srgbClr val="008F00"/>
                        </a:solidFill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-2" y="0"/>
            <a:ext cx="6858000" cy="715361"/>
          </a:xfrm>
          <a:prstGeom prst="rect">
            <a:avLst/>
          </a:prstGeom>
          <a:solidFill>
            <a:srgbClr val="BAEBFF"/>
          </a:solidFill>
          <a:ln w="12700"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3124"/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Antimalarial</a:t>
            </a:r>
            <a:r>
              <a:rPr lang="en-US" sz="2800" dirty="0"/>
              <a:t> 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drugs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455228" y="6067759"/>
            <a:ext cx="766438" cy="184185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u="sng" dirty="0">
                <a:solidFill>
                  <a:srgbClr val="009193"/>
                </a:solidFill>
              </a:rPr>
              <a:t>ا</a:t>
            </a:r>
            <a:r>
              <a:rPr lang="ar-SA" sz="900" b="1" u="sng" dirty="0" smtClean="0">
                <a:solidFill>
                  <a:srgbClr val="009193"/>
                </a:solidFill>
              </a:rPr>
              <a:t>لحامل كالملكة</a:t>
            </a:r>
            <a:endParaRPr lang="ar-SA" sz="900" b="1" u="sng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631571"/>
              </p:ext>
            </p:extLst>
          </p:nvPr>
        </p:nvGraphicFramePr>
        <p:xfrm>
          <a:off x="0" y="732640"/>
          <a:ext cx="6858002" cy="9160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4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Drug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432FF"/>
                          </a:solidFill>
                        </a:rPr>
                        <a:t>Quinine</a:t>
                      </a:r>
                      <a:endParaRPr lang="en-US" sz="2000" b="0" dirty="0">
                        <a:solidFill>
                          <a:schemeClr val="accent6"/>
                        </a:solidFill>
                        <a:effectLst/>
                        <a:latin typeface="Calisto MT" panose="02040603050505030304" pitchFamily="18" charset="0"/>
                      </a:endParaRPr>
                    </a:p>
                  </a:txBody>
                  <a:tcPr marT="45719" marB="45719" anchor="ctr">
                    <a:solidFill>
                      <a:srgbClr val="FF7E7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75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With therapeutic dose: poor compliance </a:t>
                      </a:r>
                      <a:r>
                        <a:rPr lang="en-US" sz="1600" dirty="0" smtClean="0">
                          <a:sym typeface="Wingdings 3"/>
                        </a:rPr>
                        <a:t>→  bitter taste.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  <a:sym typeface="Wingdings 3"/>
                        </a:rPr>
                        <a:t>some patient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  <a:sym typeface="Wingdings 3"/>
                        </a:rPr>
                        <a:t>s stop the drug because of its bad taste (this taste comes from the planet)</a:t>
                      </a:r>
                      <a:endParaRPr lang="en-US" sz="1600" dirty="0" smtClean="0">
                        <a:solidFill>
                          <a:srgbClr val="008F00"/>
                        </a:solidFill>
                        <a:sym typeface="Wingdings 3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5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None/>
                      </a:pPr>
                      <a:r>
                        <a:rPr lang="en-US" sz="1600" dirty="0" smtClean="0"/>
                        <a:t>Higher doses</a:t>
                      </a:r>
                      <a:r>
                        <a:rPr lang="en-US" sz="1600" dirty="0" smtClean="0">
                          <a:sym typeface="Wingdings 3"/>
                        </a:rPr>
                        <a:t>: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FF7E79"/>
                        </a:buClr>
                        <a:buFontTx/>
                        <a:buBlip>
                          <a:blip r:embed="rId3"/>
                        </a:buBlip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Blood 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dyscrasias</a:t>
                      </a:r>
                      <a:r>
                        <a:rPr lang="en-US" sz="1600" dirty="0" smtClean="0"/>
                        <a:t>; anemia, thrombocytopenic purpura &amp;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hypoprothrombinemia.</a:t>
                      </a:r>
                    </a:p>
                    <a:p>
                      <a:pPr marL="285750" marR="0" lvl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E79"/>
                        </a:buClr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sym typeface="Symbol" pitchFamily="18" charset="2"/>
                        </a:rPr>
                        <a:t>Blackwater fever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  <a:sym typeface="Symbol" pitchFamily="18" charset="2"/>
                        </a:rPr>
                        <a:t>(RBCs will rapture and appear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  <a:sym typeface="Symbol" pitchFamily="18" charset="2"/>
                        </a:rPr>
                        <a:t> in urine, which will give the urine dark color)</a:t>
                      </a:r>
                      <a:r>
                        <a:rPr lang="en-US" sz="1600" dirty="0" smtClean="0">
                          <a:sym typeface="Symbol" pitchFamily="18" charset="2"/>
                        </a:rPr>
                        <a:t>, a fatal condition in which acute hemolytic</a:t>
                      </a:r>
                      <a:r>
                        <a:rPr lang="en-US" sz="1600" baseline="0" dirty="0" smtClean="0">
                          <a:sym typeface="Symbol" pitchFamily="18" charset="2"/>
                        </a:rPr>
                        <a:t> </a:t>
                      </a:r>
                      <a:r>
                        <a:rPr lang="en-US" sz="1600" dirty="0" smtClean="0">
                          <a:sym typeface="Symbol" pitchFamily="18" charset="2"/>
                        </a:rPr>
                        <a:t>anemia is associated with renal failure (due to hypersensitivity reaction to the drug </a:t>
                      </a:r>
                      <a:r>
                        <a:rPr lang="en-US" sz="16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en-US" sz="16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r>
                        <a:rPr lang="en-US" sz="1600" dirty="0" smtClean="0">
                          <a:sym typeface="Symbol" pitchFamily="18" charset="2"/>
                        </a:rPr>
                        <a:t>)</a:t>
                      </a:r>
                      <a:endParaRPr lang="en-US" sz="1600" dirty="0" smtClean="0">
                        <a:sym typeface="Wingdings 3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Tx/>
                        <a:buBlip>
                          <a:blip r:embed="rId5"/>
                        </a:buBlip>
                      </a:pPr>
                      <a:r>
                        <a:rPr lang="en-US" sz="1600" dirty="0" smtClean="0">
                          <a:sym typeface="Wingdings 3"/>
                        </a:rPr>
                        <a:t>C</a:t>
                      </a:r>
                      <a:r>
                        <a:rPr lang="en-US" sz="1600" dirty="0" smtClean="0"/>
                        <a:t>inchonism: </a:t>
                      </a:r>
                      <a:r>
                        <a:rPr lang="en-US" sz="1600" i="0" dirty="0" smtClean="0"/>
                        <a:t>(tinnitus, deafness, headaches, nausea &amp; visual disturbances)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FF7E79"/>
                        </a:buClr>
                        <a:buFontTx/>
                        <a:buBlip>
                          <a:blip r:embed="rId6"/>
                        </a:buBlip>
                      </a:pPr>
                      <a:r>
                        <a:rPr lang="en-US" sz="1600" dirty="0" smtClean="0"/>
                        <a:t>Abdominal pain &amp; diarrhea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FF7E79"/>
                        </a:buClr>
                        <a:buFontTx/>
                        <a:buBlip>
                          <a:blip r:embed="rId7"/>
                        </a:buBlip>
                      </a:pPr>
                      <a:r>
                        <a:rPr lang="en-US" sz="1600" dirty="0" smtClean="0"/>
                        <a:t>Hypotension &amp; arrhythmias, hypoglycemia,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because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 the drug enhance the </a:t>
                      </a:r>
                      <a:r>
                        <a:rPr lang="en-US" sz="1600" baseline="0" dirty="0" err="1" smtClean="0">
                          <a:solidFill>
                            <a:srgbClr val="008F00"/>
                          </a:solidFill>
                        </a:rPr>
                        <a:t>secrestion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 of insulin (only if we give it as IV)</a:t>
                      </a:r>
                      <a:endParaRPr lang="en-US" sz="1600" dirty="0" smtClean="0">
                        <a:solidFill>
                          <a:srgbClr val="008F00"/>
                        </a:solidFill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FF7E79"/>
                        </a:buClr>
                        <a:buFontTx/>
                        <a:buBlip>
                          <a:blip r:embed="rId8"/>
                        </a:buBlip>
                      </a:pPr>
                      <a:r>
                        <a:rPr lang="en-US" sz="1600" dirty="0" smtClean="0"/>
                        <a:t>Rashes, fever, hypersensitivity reactions</a:t>
                      </a:r>
                    </a:p>
                    <a:p>
                      <a:pPr marL="285750" marR="0" lvl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E79"/>
                        </a:buClr>
                        <a:buSzTx/>
                        <a:buFontTx/>
                        <a:buBlip>
                          <a:blip r:embed="rId9"/>
                        </a:buBlip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If given </a:t>
                      </a:r>
                      <a:r>
                        <a:rPr lang="en-US" sz="1600" dirty="0" smtClean="0"/>
                        <a:t>IV </a:t>
                      </a:r>
                      <a:r>
                        <a:rPr lang="en-US" sz="1600" dirty="0" smtClean="0">
                          <a:sym typeface="Wingdings 3"/>
                        </a:rPr>
                        <a:t>→ </a:t>
                      </a:r>
                      <a:r>
                        <a:rPr lang="en-US" sz="1600" dirty="0" smtClean="0"/>
                        <a:t>neurotoxicity </a:t>
                      </a:r>
                      <a:r>
                        <a:rPr lang="en-US" sz="1600" dirty="0" smtClean="0">
                          <a:sym typeface="Wingdings 3"/>
                        </a:rPr>
                        <a:t>→ </a:t>
                      </a:r>
                      <a:r>
                        <a:rPr lang="en-US" sz="1600" dirty="0" smtClean="0"/>
                        <a:t>tremor of the lips and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limbs, delirium, fits (</a:t>
                      </a:r>
                      <a:r>
                        <a:rPr lang="ar-SA" sz="1600" dirty="0" smtClean="0">
                          <a:solidFill>
                            <a:srgbClr val="008F00"/>
                          </a:solidFill>
                        </a:rPr>
                        <a:t>نوبة</a:t>
                      </a:r>
                      <a:r>
                        <a:rPr lang="en-US" sz="1600" dirty="0" smtClean="0"/>
                        <a:t>), stimulation followed by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depression of respiration &amp; coma</a:t>
                      </a:r>
                      <a:endParaRPr lang="ar-SA" sz="1600" dirty="0" smtClean="0">
                        <a:solidFill>
                          <a:srgbClr val="008F00"/>
                        </a:solidFill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24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Contraindications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Prolonged QT </a:t>
                      </a:r>
                      <a:r>
                        <a:rPr lang="en-US" sz="1600" dirty="0" smtClean="0"/>
                        <a:t>Interval</a:t>
                      </a:r>
                      <a:r>
                        <a:rPr lang="en-US" sz="160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type of arrhythmia</a:t>
                      </a:r>
                      <a:endParaRPr lang="en-US" sz="1600" dirty="0">
                        <a:solidFill>
                          <a:srgbClr val="008F00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Glucose-6-Phosphate Dehydrogenase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(G6PD) </a:t>
                      </a:r>
                      <a:r>
                        <a:rPr lang="en-US" sz="1600" dirty="0" smtClean="0"/>
                        <a:t>Deficiency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/>
                        <a:t>Myasthenia Gravis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,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 the drug cause muscle relaxant and in 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Myasthenia Gravis most of the muscle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 relax 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(because the muscles lost their receptors for Ach → no AP → no contraction)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Hypersensitivity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Optic Neuritis, auditory problems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/>
                        <a:t>Dose should be reduced in renal </a:t>
                      </a:r>
                      <a:r>
                        <a:rPr lang="en-US" sz="1600" dirty="0" smtClean="0"/>
                        <a:t>insufficiency</a:t>
                      </a:r>
                      <a:r>
                        <a:rPr lang="en-US" sz="1600" dirty="0" smtClean="0">
                          <a:solidFill>
                            <a:srgbClr val="008F00"/>
                          </a:solidFill>
                        </a:rPr>
                        <a:t> because the drug secreted by kidney</a:t>
                      </a:r>
                      <a:endParaRPr lang="en-US" sz="1600" dirty="0">
                        <a:solidFill>
                          <a:schemeClr val="accent6"/>
                        </a:solidFill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3171">
                <a:tc>
                  <a:txBody>
                    <a:bodyPr/>
                    <a:lstStyle/>
                    <a:p>
                      <a:pPr marL="0" marR="0" indent="0" algn="ctr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Drug interactions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Antacids</a:t>
                      </a:r>
                      <a:r>
                        <a:rPr lang="en-US" sz="1600" dirty="0" smtClean="0"/>
                        <a:t>: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Antacids </a:t>
                      </a:r>
                      <a:r>
                        <a:rPr lang="en-US" sz="1600" dirty="0" smtClean="0"/>
                        <a:t>containing aluminum &amp;/or magnesium may delay or decrease absorption of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</a:rPr>
                        <a:t>Quinine,</a:t>
                      </a:r>
                      <a:r>
                        <a:rPr lang="en-US" sz="1600" baseline="0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antacids bind with </a:t>
                      </a:r>
                      <a:r>
                        <a:rPr lang="en-US" sz="1600" baseline="0" dirty="0" smtClean="0">
                          <a:solidFill>
                            <a:srgbClr val="0432FF"/>
                          </a:solidFill>
                        </a:rPr>
                        <a:t>Quinine 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and decrease its absorption</a:t>
                      </a:r>
                      <a:endParaRPr lang="en-US" sz="1600" dirty="0" smtClean="0">
                        <a:solidFill>
                          <a:srgbClr val="008F00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432FF"/>
                          </a:solidFill>
                        </a:rPr>
                        <a:t>Mefloquine,</a:t>
                      </a:r>
                      <a:r>
                        <a:rPr lang="en-US" sz="1600" baseline="0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8F00"/>
                          </a:solidFill>
                        </a:rPr>
                        <a:t>because it cause prolonged QT interval</a:t>
                      </a:r>
                      <a:endParaRPr lang="en-US" sz="1600" dirty="0" smtClean="0">
                        <a:solidFill>
                          <a:srgbClr val="008F00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Clr>
                          <a:srgbClr val="FF0000"/>
                        </a:buClr>
                        <a:buFont typeface="Wingdings" charset="2"/>
                        <a:buChar char="§"/>
                      </a:pPr>
                      <a:r>
                        <a:rPr lang="en-US" sz="1600" dirty="0" smtClean="0">
                          <a:solidFill>
                            <a:srgbClr val="0432FF"/>
                          </a:solidFill>
                        </a:rPr>
                        <a:t>Quinine</a:t>
                      </a:r>
                      <a:r>
                        <a:rPr lang="en-US" sz="1600" dirty="0" smtClean="0"/>
                        <a:t> can raise plasma levels of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</a:rPr>
                        <a:t>warfarin</a:t>
                      </a:r>
                      <a:r>
                        <a:rPr lang="en-US" sz="1600" dirty="0" smtClean="0"/>
                        <a:t> and </a:t>
                      </a:r>
                      <a:r>
                        <a:rPr lang="en-US" sz="1600" dirty="0" smtClean="0">
                          <a:solidFill>
                            <a:srgbClr val="0432FF"/>
                          </a:solidFill>
                        </a:rPr>
                        <a:t>digoxin</a:t>
                      </a: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-2" y="0"/>
            <a:ext cx="6858000" cy="715361"/>
          </a:xfrm>
          <a:prstGeom prst="rect">
            <a:avLst/>
          </a:prstGeom>
          <a:solidFill>
            <a:srgbClr val="BAEBFF"/>
          </a:solidFill>
          <a:ln w="12700"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3124"/>
            <a:r>
              <a:rPr lang="en-US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</a:rPr>
              <a:t>Quinine (con.)</a:t>
            </a:r>
            <a:endParaRPr lang="en-US" sz="4000" b="1" dirty="0">
              <a:ln w="6600">
                <a:solidFill>
                  <a:schemeClr val="tx1"/>
                </a:solidFill>
                <a:prstDash val="solid"/>
              </a:ln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 rot="16200000">
            <a:off x="31003" y="3037481"/>
            <a:ext cx="1000355" cy="184186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u="sng" dirty="0" smtClean="0">
                <a:solidFill>
                  <a:srgbClr val="009193"/>
                </a:solidFill>
              </a:rPr>
              <a:t>ملكة البحر المتوسط </a:t>
            </a:r>
            <a:endParaRPr lang="ar-SA" sz="900" b="1" u="sng" dirty="0">
              <a:solidFill>
                <a:srgbClr val="009193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849709" y="6003964"/>
            <a:ext cx="1191742" cy="184186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u="sng" dirty="0" smtClean="0">
                <a:solidFill>
                  <a:srgbClr val="009193"/>
                </a:solidFill>
              </a:rPr>
              <a:t>الملكة موب طويلة بال أبداً</a:t>
            </a:r>
            <a:endParaRPr lang="ar-SA" sz="900" b="1" u="sng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715361"/>
          </a:xfrm>
          <a:prstGeom prst="rect">
            <a:avLst/>
          </a:prstGeom>
          <a:solidFill>
            <a:srgbClr val="BAEBFF"/>
          </a:solidFill>
          <a:ln w="12700"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3124"/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Antimalarial</a:t>
            </a:r>
            <a:r>
              <a:rPr lang="en-US" sz="2800" dirty="0"/>
              <a:t> 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drugs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05040"/>
              </p:ext>
            </p:extLst>
          </p:nvPr>
        </p:nvGraphicFramePr>
        <p:xfrm>
          <a:off x="-2" y="715361"/>
          <a:ext cx="6858001" cy="9190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8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2400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Primaquine</a:t>
                      </a:r>
                      <a:endParaRPr lang="en-US" sz="2400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9" marB="45719" anchor="ctr">
                    <a:solidFill>
                      <a:srgbClr val="FF99CC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84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Action/Mech.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 of action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1350"/>
                        </a:lnSpc>
                        <a:spcBef>
                          <a:spcPts val="338"/>
                        </a:spcBef>
                        <a:buClr>
                          <a:srgbClr val="92D050"/>
                        </a:buClr>
                        <a:buFont typeface="Menlo-Bold" charset="0"/>
                        <a:buNone/>
                      </a:pPr>
                      <a:endParaRPr lang="en-US" sz="1400" dirty="0"/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192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P.D</a:t>
                      </a:r>
                      <a:endParaRPr lang="en-US" sz="1500" b="1" dirty="0"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5016" lvl="1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 err="1"/>
                        <a:t>Hypnozoitocides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 </a:t>
                      </a:r>
                      <a:r>
                        <a:rPr lang="en-US" sz="1400" dirty="0"/>
                        <a:t>against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liver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hypnozoites</a:t>
                      </a:r>
                      <a:r>
                        <a:rPr lang="en-US" sz="1400" dirty="0"/>
                        <a:t> &amp; </a:t>
                      </a:r>
                      <a:r>
                        <a:rPr lang="en-US" sz="1400" dirty="0" err="1" smtClean="0"/>
                        <a:t>gametocytocides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200" baseline="0" dirty="0" smtClean="0">
                          <a:solidFill>
                            <a:srgbClr val="008F00"/>
                          </a:solidFill>
                        </a:rPr>
                        <a:t>(the only drug can act on the liver)</a:t>
                      </a:r>
                    </a:p>
                    <a:p>
                      <a:pPr marL="125016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CC"/>
                        </a:buClr>
                        <a:buSzTx/>
                        <a:buFont typeface="Menlo-Regular" charset="0"/>
                        <a:buChar char="•"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Against the 4 human malaria species </a:t>
                      </a:r>
                      <a:r>
                        <a:rPr lang="en-US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  <a:r>
                        <a:rPr lang="en-US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only </a:t>
                      </a:r>
                      <a:endParaRPr lang="en-US" sz="12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5016" lvl="1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i="0" dirty="0"/>
                        <a:t>Radical cure of 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P.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</a:rPr>
                        <a:t>ovale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 &amp; P.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</a:rPr>
                        <a:t>vivax</a:t>
                      </a:r>
                      <a:endParaRPr lang="en-US" sz="1400" i="1" dirty="0">
                        <a:solidFill>
                          <a:srgbClr val="FF0000"/>
                        </a:solidFill>
                      </a:endParaRPr>
                    </a:p>
                    <a:p>
                      <a:pPr marL="125016" lvl="1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i="0" dirty="0"/>
                        <a:t>Prevent spread of all </a:t>
                      </a:r>
                      <a:r>
                        <a:rPr lang="en-US" sz="1400" i="0" dirty="0" smtClean="0"/>
                        <a:t>forms (chemoprophylaxis) </a:t>
                      </a:r>
                      <a:r>
                        <a:rPr lang="en-US" sz="1100" i="0" dirty="0" smtClean="0">
                          <a:solidFill>
                            <a:srgbClr val="008F00"/>
                          </a:solidFill>
                        </a:rPr>
                        <a:t>so it can be given</a:t>
                      </a:r>
                      <a:r>
                        <a:rPr lang="en-US" sz="1100" i="0" baseline="0" dirty="0" smtClean="0">
                          <a:solidFill>
                            <a:srgbClr val="008F00"/>
                          </a:solidFill>
                        </a:rPr>
                        <a:t> as a prophylactic</a:t>
                      </a:r>
                      <a:endParaRPr lang="en-US" sz="1100" i="0" dirty="0">
                        <a:solidFill>
                          <a:srgbClr val="008F00"/>
                        </a:solidFill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75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P.K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350"/>
                        </a:lnSpc>
                        <a:spcBef>
                          <a:spcPts val="338"/>
                        </a:spcBef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/>
                        <a:t>Well absorbed orally</a:t>
                      </a:r>
                    </a:p>
                    <a:p>
                      <a:pPr marL="285750" indent="-285750">
                        <a:lnSpc>
                          <a:spcPts val="1350"/>
                        </a:lnSpc>
                        <a:spcBef>
                          <a:spcPts val="338"/>
                        </a:spcBef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/>
                        <a:t>Rapidly metabolized to </a:t>
                      </a:r>
                      <a:r>
                        <a:rPr lang="en-US" sz="1400" dirty="0" err="1">
                          <a:solidFill>
                            <a:srgbClr val="0432FF"/>
                          </a:solidFill>
                        </a:rPr>
                        <a:t>etaquine</a:t>
                      </a: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400" dirty="0"/>
                        <a:t>&amp; </a:t>
                      </a:r>
                      <a:r>
                        <a:rPr lang="en-US" sz="1400" dirty="0" err="1">
                          <a:solidFill>
                            <a:srgbClr val="0432FF"/>
                          </a:solidFill>
                        </a:rPr>
                        <a:t>tafenoquine</a:t>
                      </a:r>
                      <a:r>
                        <a:rPr lang="en-US" sz="14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 </a:t>
                      </a:r>
                      <a:r>
                        <a:rPr lang="en-US" sz="1400" dirty="0"/>
                        <a:t>more active </a:t>
                      </a:r>
                      <a:r>
                        <a:rPr lang="en-US" sz="1400" dirty="0" smtClean="0"/>
                        <a:t>(t</a:t>
                      </a:r>
                      <a:r>
                        <a:rPr lang="en-US" sz="1400" dirty="0"/>
                        <a:t>½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 </a:t>
                      </a:r>
                      <a:r>
                        <a:rPr lang="en-US" sz="1400" dirty="0" smtClean="0"/>
                        <a:t>3-6h)</a:t>
                      </a:r>
                      <a:endParaRPr lang="en-US" sz="1400" dirty="0"/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36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/>
                        <a:t>Radical cure of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relapsing</a:t>
                      </a:r>
                      <a:r>
                        <a:rPr lang="en-US" sz="1400" dirty="0"/>
                        <a:t> malaria, 15mg/day for 14 days</a:t>
                      </a:r>
                    </a:p>
                    <a:p>
                      <a:pPr marL="285750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/>
                        <a:t>In falciparum malaria: a </a:t>
                      </a:r>
                      <a:r>
                        <a:rPr lang="en-US" sz="1400" dirty="0" smtClean="0">
                          <a:solidFill>
                            <a:srgbClr val="008F00"/>
                          </a:solidFill>
                        </a:rPr>
                        <a:t>high</a:t>
                      </a:r>
                      <a:r>
                        <a:rPr lang="en-US" sz="1400" dirty="0" smtClean="0"/>
                        <a:t> single dose (</a:t>
                      </a:r>
                      <a:r>
                        <a:rPr lang="en-US" sz="1400" dirty="0"/>
                        <a:t>45mg) to kill gametes &amp; cut down transmission</a:t>
                      </a:r>
                    </a:p>
                    <a:p>
                      <a:pPr marL="285750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/>
                        <a:t>G-6-PD normal </a:t>
                      </a:r>
                      <a:r>
                        <a:rPr lang="en-US" sz="1400" dirty="0">
                          <a:sym typeface="Wingdings" pitchFamily="2" charset="2"/>
                        </a:rPr>
                        <a:t>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15 </a:t>
                      </a:r>
                      <a:r>
                        <a:rPr lang="en-US" sz="1400" dirty="0">
                          <a:sym typeface="Wingdings" pitchFamily="2" charset="2"/>
                        </a:rPr>
                        <a:t>mg\day for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14</a:t>
                      </a:r>
                      <a:r>
                        <a:rPr lang="en-US" sz="1400" dirty="0">
                          <a:sym typeface="Wingdings" pitchFamily="2" charset="2"/>
                        </a:rPr>
                        <a:t> days</a:t>
                      </a:r>
                    </a:p>
                    <a:p>
                      <a:pPr marL="285750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>
                          <a:sym typeface="Wingdings" pitchFamily="2" charset="2"/>
                        </a:rPr>
                        <a:t>G-6-PD deficiency (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mild</a:t>
                      </a:r>
                      <a:r>
                        <a:rPr lang="en-US" sz="1400" dirty="0">
                          <a:sym typeface="Wingdings" pitchFamily="2" charset="2"/>
                        </a:rPr>
                        <a:t> African form) 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45</a:t>
                      </a:r>
                      <a:r>
                        <a:rPr lang="en-US" sz="1400" dirty="0">
                          <a:sym typeface="Wingdings" pitchFamily="2" charset="2"/>
                        </a:rPr>
                        <a:t> mg\week for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8</a:t>
                      </a:r>
                      <a:r>
                        <a:rPr lang="en-US" sz="1400" dirty="0">
                          <a:sym typeface="Wingdings" pitchFamily="2" charset="2"/>
                        </a:rPr>
                        <a:t> weeks  </a:t>
                      </a:r>
                    </a:p>
                    <a:p>
                      <a:pPr marL="285750" indent="-285750">
                        <a:buClr>
                          <a:srgbClr val="FF99CC"/>
                        </a:buClr>
                        <a:buFont typeface="Menlo-Regular" charset="0"/>
                        <a:buChar char="•"/>
                      </a:pPr>
                      <a:r>
                        <a:rPr lang="en-US" sz="1400" dirty="0">
                          <a:sym typeface="Wingdings" pitchFamily="2" charset="2"/>
                        </a:rPr>
                        <a:t>G-6-PD </a:t>
                      </a:r>
                      <a:r>
                        <a:rPr lang="en-US" sz="1400" dirty="0" smtClean="0">
                          <a:sym typeface="Wingdings" pitchFamily="2" charset="2"/>
                        </a:rPr>
                        <a:t>deficiency </a:t>
                      </a:r>
                      <a:r>
                        <a:rPr lang="en-US" sz="1400" dirty="0">
                          <a:sym typeface="Wingdings" pitchFamily="2" charset="2"/>
                        </a:rPr>
                        <a:t>(more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sever</a:t>
                      </a:r>
                      <a:r>
                        <a:rPr lang="en-US" sz="1400" dirty="0">
                          <a:sym typeface="Wingdings" pitchFamily="2" charset="2"/>
                        </a:rPr>
                        <a:t> </a:t>
                      </a:r>
                      <a:r>
                        <a:rPr lang="en-US" sz="1400" dirty="0" err="1">
                          <a:sym typeface="Wingdings" pitchFamily="2" charset="2"/>
                        </a:rPr>
                        <a:t>mediterranean</a:t>
                      </a:r>
                      <a:r>
                        <a:rPr lang="en-US" sz="1400" dirty="0">
                          <a:sym typeface="Wingdings" pitchFamily="2" charset="2"/>
                        </a:rPr>
                        <a:t> variety) 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30</a:t>
                      </a:r>
                      <a:r>
                        <a:rPr lang="en-US" sz="1400" dirty="0">
                          <a:sym typeface="Wingdings" pitchFamily="2" charset="2"/>
                        </a:rPr>
                        <a:t> mg\week for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30</a:t>
                      </a:r>
                      <a:r>
                        <a:rPr lang="en-US" sz="1400" dirty="0">
                          <a:sym typeface="Wingdings" pitchFamily="2" charset="2"/>
                        </a:rPr>
                        <a:t> </a:t>
                      </a:r>
                      <a:r>
                        <a:rPr lang="en-US" sz="1400" dirty="0" smtClean="0">
                          <a:sym typeface="Wingdings" pitchFamily="2" charset="2"/>
                        </a:rPr>
                        <a:t>weeks </a:t>
                      </a:r>
                      <a:endParaRPr lang="en-US" sz="1400" b="0" dirty="0">
                        <a:solidFill>
                          <a:schemeClr val="accent6"/>
                        </a:solidFill>
                        <a:sym typeface="Wingdings" pitchFamily="2" charset="2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176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uFill>
                            <a:solidFill>
                              <a:srgbClr val="D00000"/>
                            </a:solidFill>
                          </a:uFill>
                        </a:rPr>
                        <a:t>At regular doses </a:t>
                      </a:r>
                      <a:r>
                        <a:rPr lang="en-US" sz="1400" u="none" dirty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 </a:t>
                      </a:r>
                      <a:endParaRPr lang="en-US" sz="1400" u="none" dirty="0" smtClean="0">
                        <a:uFill>
                          <a:solidFill>
                            <a:srgbClr val="C00000"/>
                          </a:solidFill>
                        </a:uFill>
                        <a:sym typeface="Wingdings 3"/>
                      </a:endParaRPr>
                    </a:p>
                    <a:p>
                      <a:pPr marL="542925" lvl="1" indent="-285750">
                        <a:buFontTx/>
                        <a:buBlip>
                          <a:blip r:embed="rId3"/>
                        </a:buBlip>
                      </a:pPr>
                      <a:r>
                        <a:rPr lang="en-US" sz="1400" dirty="0" smtClean="0"/>
                        <a:t>patients with G-6-PD deficiency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hemolytic anemia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>
                          <a:solidFill>
                            <a:srgbClr val="008F00"/>
                          </a:solidFill>
                        </a:rPr>
                        <a:t>Because the free radicals will rapture the RBCs</a:t>
                      </a:r>
                      <a:endParaRPr lang="en-US" sz="900" dirty="0" smtClean="0">
                        <a:solidFill>
                          <a:srgbClr val="008F00"/>
                        </a:solidFill>
                      </a:endParaRPr>
                    </a:p>
                    <a:p>
                      <a:pPr marL="542925" lvl="1" indent="-285750">
                        <a:buFontTx/>
                        <a:buBlip>
                          <a:blip r:embed="rId3"/>
                        </a:buBlip>
                      </a:pPr>
                      <a:r>
                        <a:rPr lang="en-US" sz="1400" dirty="0" smtClean="0"/>
                        <a:t>Oxidation </a:t>
                      </a:r>
                      <a:r>
                        <a:rPr lang="en-US" sz="1400" dirty="0"/>
                        <a:t>of </a:t>
                      </a:r>
                      <a:r>
                        <a:rPr lang="en-US" sz="1400" dirty="0" err="1" smtClean="0">
                          <a:solidFill>
                            <a:srgbClr val="0432FF"/>
                          </a:solidFill>
                        </a:rPr>
                        <a:t>Primaqune</a:t>
                      </a:r>
                      <a:r>
                        <a:rPr lang="en-US" sz="1400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400" dirty="0"/>
                        <a:t>produces free </a:t>
                      </a:r>
                      <a:r>
                        <a:rPr lang="en-US" sz="1400" dirty="0" smtClean="0"/>
                        <a:t>radicals,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free </a:t>
                      </a:r>
                      <a:r>
                        <a:rPr lang="en-US" sz="1400" dirty="0"/>
                        <a:t>radicals will cause oxidative damage of RBCs </a:t>
                      </a:r>
                      <a:r>
                        <a:rPr lang="en-US" sz="1400" dirty="0" smtClean="0"/>
                        <a:t>→ Hemolysis </a:t>
                      </a: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5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none" dirty="0" smtClean="0">
                          <a:uFill>
                            <a:solidFill>
                              <a:srgbClr val="D00000"/>
                            </a:solidFill>
                          </a:uFill>
                        </a:rPr>
                        <a:t>At larger doses:</a:t>
                      </a:r>
                      <a:endParaRPr lang="en-US" sz="1400" u="none" dirty="0" smtClean="0"/>
                    </a:p>
                    <a:p>
                      <a:pPr marL="542925" lvl="1" indent="-285750">
                        <a:buFontTx/>
                        <a:buBlip>
                          <a:blip r:embed="rId4"/>
                        </a:buBlip>
                      </a:pPr>
                      <a:r>
                        <a:rPr lang="en-US" sz="1400" dirty="0" smtClean="0"/>
                        <a:t> Epigastric distress  &amp; abdominal cramps</a:t>
                      </a:r>
                    </a:p>
                    <a:p>
                      <a:pPr marL="542925" lvl="1" indent="-285750">
                        <a:buFontTx/>
                        <a:buBlip>
                          <a:blip r:embed="rId5"/>
                        </a:buBlip>
                      </a:pPr>
                      <a:r>
                        <a:rPr lang="en-US" sz="1400" dirty="0" smtClean="0"/>
                        <a:t>Mild anemia, cyanosis </a:t>
                      </a:r>
                      <a:r>
                        <a:rPr lang="en-US" sz="800" dirty="0" smtClean="0">
                          <a:solidFill>
                            <a:srgbClr val="008F00"/>
                          </a:solidFill>
                        </a:rPr>
                        <a:t>(bluish</a:t>
                      </a:r>
                      <a:r>
                        <a:rPr lang="en-US" sz="800" baseline="0" dirty="0" smtClean="0">
                          <a:solidFill>
                            <a:srgbClr val="008F00"/>
                          </a:solidFill>
                        </a:rPr>
                        <a:t> discoloration of nails and limbs)</a:t>
                      </a:r>
                      <a:r>
                        <a:rPr lang="en-US" sz="800" dirty="0" smtClean="0">
                          <a:solidFill>
                            <a:srgbClr val="008F00"/>
                          </a:solidFill>
                        </a:rPr>
                        <a:t>  </a:t>
                      </a:r>
                      <a:r>
                        <a:rPr lang="en-US" sz="1400" dirty="0" smtClean="0"/>
                        <a:t>&amp; </a:t>
                      </a:r>
                      <a:r>
                        <a:rPr lang="en-US" sz="1400" dirty="0" err="1" smtClean="0"/>
                        <a:t>methemoglobinemia</a:t>
                      </a:r>
                      <a:endParaRPr lang="en-US" sz="1400" dirty="0" smtClean="0"/>
                    </a:p>
                    <a:p>
                      <a:pPr marL="542925" lvl="1" indent="-285750">
                        <a:buFontTx/>
                        <a:buBlip>
                          <a:blip r:embed="rId5"/>
                        </a:buBlip>
                      </a:pPr>
                      <a:r>
                        <a:rPr lang="en-US" sz="1400" dirty="0" smtClean="0"/>
                        <a:t>Severe </a:t>
                      </a:r>
                      <a:r>
                        <a:rPr lang="en-US" sz="1400" dirty="0" err="1" smtClean="0"/>
                        <a:t>methemoglobinemia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uFill>
                            <a:solidFill>
                              <a:srgbClr val="C00000"/>
                            </a:solidFill>
                          </a:uFill>
                          <a:sym typeface="Wingdings 3"/>
                        </a:rPr>
                        <a:t>→ </a:t>
                      </a:r>
                      <a:r>
                        <a:rPr lang="en-US" sz="1400" dirty="0" smtClean="0"/>
                        <a:t>rarely in patients with deficiency of NADH methemoglobin reductase</a:t>
                      </a:r>
                      <a:r>
                        <a:rPr lang="en-US" sz="1400" b="1" dirty="0" smtClean="0"/>
                        <a:t>. </a:t>
                      </a:r>
                    </a:p>
                    <a:p>
                      <a:pPr marL="542925" lvl="1" indent="-285750">
                        <a:buFontTx/>
                        <a:buBlip>
                          <a:blip r:embed="rId6"/>
                        </a:buBlip>
                      </a:pPr>
                      <a:r>
                        <a:rPr lang="en-US" sz="1400" dirty="0" err="1" smtClean="0"/>
                        <a:t>Granulocytopenia</a:t>
                      </a:r>
                      <a:r>
                        <a:rPr lang="en-US" sz="1400" dirty="0" smtClean="0"/>
                        <a:t> &amp; agranulocytosis (rare) </a:t>
                      </a:r>
                      <a:r>
                        <a:rPr lang="en-US" sz="1050" dirty="0" smtClean="0">
                          <a:solidFill>
                            <a:srgbClr val="008F00"/>
                          </a:solidFill>
                        </a:rPr>
                        <a:t>reduction</a:t>
                      </a:r>
                      <a:r>
                        <a:rPr lang="en-US" sz="1050" baseline="0" dirty="0" smtClean="0">
                          <a:solidFill>
                            <a:srgbClr val="008F00"/>
                          </a:solidFill>
                        </a:rPr>
                        <a:t> in </a:t>
                      </a:r>
                      <a:r>
                        <a:rPr lang="en-US" sz="1050" dirty="0" smtClean="0">
                          <a:solidFill>
                            <a:srgbClr val="008F00"/>
                          </a:solidFill>
                        </a:rPr>
                        <a:t>granulocyte</a:t>
                      </a:r>
                      <a:endParaRPr lang="en-US" sz="1050" kern="1200" dirty="0" smtClean="0">
                        <a:solidFill>
                          <a:srgbClr val="008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585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Contraindications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marT="45719" marB="45719" vert="vert27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CC"/>
                        </a:buClr>
                        <a:buSzTx/>
                        <a:buFont typeface="Menlo-Regular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Should be avoided in </a:t>
                      </a:r>
                      <a:r>
                        <a:rPr lang="en-US" sz="1600" dirty="0" smtClean="0"/>
                        <a:t>pregnancy (</a:t>
                      </a:r>
                      <a:r>
                        <a:rPr lang="en-US" sz="1600" dirty="0"/>
                        <a:t>the fetus is relatively G6PD-deficient and thus at risk of hemolysis)</a:t>
                      </a: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CC"/>
                        </a:buClr>
                        <a:buSzTx/>
                        <a:buFont typeface="Menlo-Regular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G6PD deficiency patients</a:t>
                      </a: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8241" y="1238882"/>
            <a:ext cx="34361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  <a:spcBef>
                <a:spcPts val="338"/>
              </a:spcBef>
              <a:buClr>
                <a:srgbClr val="92D050"/>
              </a:buClr>
            </a:pPr>
            <a:r>
              <a:rPr lang="en-US" sz="1200" dirty="0"/>
              <a:t>Not well understood. It may be acting by:-</a:t>
            </a:r>
          </a:p>
          <a:p>
            <a:pPr marL="285750" indent="-285750">
              <a:lnSpc>
                <a:spcPts val="1350"/>
              </a:lnSpc>
              <a:spcBef>
                <a:spcPts val="338"/>
              </a:spcBef>
              <a:buClr>
                <a:srgbClr val="FF99CC"/>
              </a:buClr>
              <a:buFont typeface="Menlo-Bold" charset="0"/>
              <a:buChar char="•"/>
            </a:pPr>
            <a:r>
              <a:rPr lang="en-US" sz="1200" dirty="0"/>
              <a:t>Generating ROS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→ </a:t>
            </a:r>
            <a:r>
              <a:rPr lang="en-US" sz="1200" dirty="0"/>
              <a:t>can damage lipids, proteins &amp; nucleic </a:t>
            </a:r>
            <a:r>
              <a:rPr lang="en-US" sz="1200" dirty="0" smtClean="0"/>
              <a:t>acids</a:t>
            </a:r>
            <a:r>
              <a:rPr lang="en-US" sz="1400" dirty="0" smtClean="0"/>
              <a:t> </a:t>
            </a:r>
            <a:r>
              <a:rPr lang="en-US" sz="1200" dirty="0"/>
              <a:t>of the parasite</a:t>
            </a:r>
          </a:p>
          <a:p>
            <a:pPr marL="285750" indent="-285750">
              <a:lnSpc>
                <a:spcPts val="1350"/>
              </a:lnSpc>
              <a:spcBef>
                <a:spcPts val="338"/>
              </a:spcBef>
              <a:buClr>
                <a:srgbClr val="FF99CC"/>
              </a:buClr>
              <a:buFont typeface="Menlo-Bold" charset="0"/>
              <a:buChar char="•"/>
            </a:pPr>
            <a:r>
              <a:rPr lang="en-US" sz="1200" dirty="0"/>
              <a:t>Interfering with the electron transport in the parasite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→ </a:t>
            </a:r>
            <a:r>
              <a:rPr lang="en-US" sz="1200" u="sng" dirty="0">
                <a:uFill>
                  <a:solidFill>
                    <a:srgbClr val="C00000"/>
                  </a:solidFill>
                </a:uFill>
                <a:sym typeface="Wingdings 3"/>
              </a:rPr>
              <a:t>no energy</a:t>
            </a:r>
          </a:p>
          <a:p>
            <a:pPr marL="285750" indent="-285750">
              <a:lnSpc>
                <a:spcPts val="1350"/>
              </a:lnSpc>
              <a:spcBef>
                <a:spcPts val="338"/>
              </a:spcBef>
              <a:buClr>
                <a:srgbClr val="FF99CC"/>
              </a:buClr>
              <a:buFont typeface="Menlo-Bold" charset="0"/>
              <a:buChar char="•"/>
            </a:pPr>
            <a:r>
              <a:rPr lang="en-US" sz="1200" dirty="0"/>
              <a:t>Inhibiting formation of transport vesicles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→ </a:t>
            </a:r>
            <a:r>
              <a:rPr lang="en-US" sz="1200" u="sng" dirty="0">
                <a:uFill>
                  <a:solidFill>
                    <a:srgbClr val="C00000"/>
                  </a:solidFill>
                </a:uFill>
                <a:sym typeface="Wingdings 3"/>
              </a:rPr>
              <a:t>no food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vacuoles</a:t>
            </a:r>
          </a:p>
          <a:p>
            <a:pPr marL="285750" indent="-285750">
              <a:lnSpc>
                <a:spcPts val="1350"/>
              </a:lnSpc>
              <a:spcBef>
                <a:spcPts val="338"/>
              </a:spcBef>
              <a:buClr>
                <a:srgbClr val="FF99CC"/>
              </a:buClr>
              <a:buFont typeface="Menlo-Bold" charset="0"/>
              <a:buChar char="•"/>
            </a:pPr>
            <a:r>
              <a:rPr lang="en-US" sz="1200" dirty="0">
                <a:uFill>
                  <a:solidFill>
                    <a:srgbClr val="C00000"/>
                  </a:solidFill>
                </a:uFill>
              </a:rPr>
              <a:t>Resistance: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 </a:t>
            </a:r>
            <a:r>
              <a:rPr lang="en-US" sz="1200" dirty="0"/>
              <a:t>Rare when </a:t>
            </a:r>
            <a:r>
              <a:rPr lang="en-US" sz="1200" dirty="0">
                <a:solidFill>
                  <a:srgbClr val="0432FF"/>
                </a:solidFill>
              </a:rPr>
              <a:t>Primaquine </a:t>
            </a:r>
            <a:r>
              <a:rPr lang="en-US" sz="1200" dirty="0"/>
              <a:t>&amp; </a:t>
            </a:r>
            <a:r>
              <a:rPr lang="en-US" sz="1200" dirty="0">
                <a:solidFill>
                  <a:srgbClr val="0432FF"/>
                </a:solidFill>
              </a:rPr>
              <a:t>Chloroquine</a:t>
            </a:r>
            <a:r>
              <a:rPr lang="en-US" sz="1200" dirty="0"/>
              <a:t> </a:t>
            </a:r>
            <a:r>
              <a:rPr lang="en-US" sz="1200" dirty="0">
                <a:uFill>
                  <a:solidFill>
                    <a:srgbClr val="C00000"/>
                  </a:solidFill>
                </a:uFill>
                <a:sym typeface="Wingdings 3"/>
              </a:rPr>
              <a:t>are </a:t>
            </a:r>
            <a:r>
              <a:rPr lang="en-US" sz="1200" dirty="0" smtClean="0">
                <a:uFill>
                  <a:solidFill>
                    <a:srgbClr val="C00000"/>
                  </a:solidFill>
                </a:uFill>
                <a:sym typeface="Wingdings 3"/>
              </a:rPr>
              <a:t>combined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34545" y="1319612"/>
            <a:ext cx="2576688" cy="1701193"/>
            <a:chOff x="3588459" y="915193"/>
            <a:chExt cx="2576688" cy="1701193"/>
          </a:xfrm>
        </p:grpSpPr>
        <p:sp>
          <p:nvSpPr>
            <p:cNvPr id="14" name="Round Same Side Corner Rectangle 13"/>
            <p:cNvSpPr/>
            <p:nvPr/>
          </p:nvSpPr>
          <p:spPr>
            <a:xfrm>
              <a:off x="3588459" y="915193"/>
              <a:ext cx="1975104" cy="452164"/>
            </a:xfrm>
            <a:prstGeom prst="round2SameRect">
              <a:avLst/>
            </a:prstGeom>
            <a:solidFill>
              <a:srgbClr val="FDDFE6"/>
            </a:solidFill>
            <a:ln>
              <a:solidFill>
                <a:srgbClr val="FDDFE6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432FF"/>
                  </a:solidFill>
                </a:rPr>
                <a:t>Primaquine</a:t>
              </a:r>
              <a:endParaRPr lang="en-US" dirty="0">
                <a:solidFill>
                  <a:srgbClr val="0432FF"/>
                </a:solidFill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>
              <a:off x="4190043" y="2048934"/>
              <a:ext cx="1975104" cy="567452"/>
            </a:xfrm>
            <a:prstGeom prst="round2SameRect">
              <a:avLst/>
            </a:prstGeom>
            <a:solidFill>
              <a:srgbClr val="FFC000">
                <a:alpha val="50196"/>
              </a:srgbClr>
            </a:solidFill>
            <a:ln>
              <a:solidFill>
                <a:srgbClr val="FFC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1050" dirty="0" smtClean="0">
                  <a:solidFill>
                    <a:schemeClr val="tx1"/>
                  </a:solidFill>
                </a:rPr>
                <a:t>Generate reactive </a:t>
              </a:r>
            </a:p>
            <a:p>
              <a:r>
                <a:rPr lang="en-US" sz="1050" dirty="0" smtClean="0">
                  <a:solidFill>
                    <a:schemeClr val="tx1"/>
                  </a:solidFill>
                </a:rPr>
                <a:t>oxygen species </a:t>
              </a:r>
              <a:r>
                <a:rPr lang="en-US" sz="1050" dirty="0">
                  <a:solidFill>
                    <a:schemeClr val="tx1"/>
                  </a:solidFill>
                </a:rPr>
                <a:t>Interferes with oxygen transport </a:t>
              </a:r>
              <a:r>
                <a:rPr lang="en-US" sz="1050" dirty="0" smtClean="0">
                  <a:solidFill>
                    <a:schemeClr val="tx1"/>
                  </a:solidFill>
                </a:rPr>
                <a:t>system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 Same Side Corner Rectangle 15"/>
            <p:cNvSpPr/>
            <p:nvPr/>
          </p:nvSpPr>
          <p:spPr>
            <a:xfrm>
              <a:off x="3901446" y="1485841"/>
              <a:ext cx="1975104" cy="448052"/>
            </a:xfrm>
            <a:prstGeom prst="round2SameRect">
              <a:avLst/>
            </a:prstGeom>
            <a:solidFill>
              <a:srgbClr val="D5FC79">
                <a:alpha val="50196"/>
              </a:srgbClr>
            </a:solidFill>
            <a:ln>
              <a:solidFill>
                <a:srgbClr val="D5FC79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Convert to </a:t>
              </a:r>
              <a:r>
                <a:rPr lang="en-US" sz="1200" dirty="0" smtClean="0">
                  <a:solidFill>
                    <a:schemeClr val="tx1"/>
                  </a:solidFill>
                </a:rPr>
                <a:t>electrophiles </a:t>
              </a:r>
              <a:r>
                <a:rPr lang="en-US" sz="1050" dirty="0" smtClean="0">
                  <a:solidFill>
                    <a:schemeClr val="accent6"/>
                  </a:solidFill>
                </a:rPr>
                <a:t>(free radicals)</a:t>
              </a:r>
              <a:endParaRPr lang="en-US" sz="1100" dirty="0">
                <a:solidFill>
                  <a:schemeClr val="accent6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5238018" y="1175398"/>
              <a:ext cx="281831" cy="384048"/>
            </a:xfrm>
            <a:prstGeom prst="downArrow">
              <a:avLst/>
            </a:prstGeom>
            <a:solidFill>
              <a:srgbClr val="BAEBFF"/>
            </a:solidFill>
            <a:ln>
              <a:solidFill>
                <a:srgbClr val="BAE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Down Arrow 18"/>
          <p:cNvSpPr/>
          <p:nvPr/>
        </p:nvSpPr>
        <p:spPr>
          <a:xfrm>
            <a:off x="6029821" y="2266555"/>
            <a:ext cx="281831" cy="360000"/>
          </a:xfrm>
          <a:prstGeom prst="downArrow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09191" y="5633439"/>
            <a:ext cx="1123089" cy="369332"/>
          </a:xfrm>
          <a:prstGeom prst="rect">
            <a:avLst/>
          </a:prstGeom>
          <a:solidFill>
            <a:srgbClr val="F6E2E1"/>
          </a:solidFill>
          <a:ln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8F00"/>
                </a:solidFill>
              </a:rPr>
              <a:t>The three doses are very important</a:t>
            </a:r>
            <a:endParaRPr lang="en-US" sz="900" dirty="0">
              <a:solidFill>
                <a:srgbClr val="008F00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2329875" y="3341154"/>
            <a:ext cx="1968500" cy="184546"/>
          </a:xfrm>
          <a:prstGeom prst="roundRect">
            <a:avLst/>
          </a:prstGeom>
          <a:ln>
            <a:solidFill>
              <a:srgbClr val="01FBFE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0" eaLnBrk="1" latinLnBrk="0" hangingPunct="1"/>
            <a:r>
              <a:rPr lang="en-US" sz="900" dirty="0">
                <a:solidFill>
                  <a:srgbClr val="009193"/>
                </a:solidFill>
              </a:rPr>
              <a:t>The </a:t>
            </a:r>
            <a:r>
              <a:rPr lang="en-US" sz="900" b="1" u="sng" dirty="0">
                <a:solidFill>
                  <a:srgbClr val="009193"/>
                </a:solidFill>
              </a:rPr>
              <a:t>primary</a:t>
            </a:r>
            <a:r>
              <a:rPr lang="en-US" sz="900" dirty="0">
                <a:solidFill>
                  <a:srgbClr val="009193"/>
                </a:solidFill>
              </a:rPr>
              <a:t> site of infection is </a:t>
            </a:r>
            <a:r>
              <a:rPr lang="en-US" sz="900" b="1" u="sng" dirty="0">
                <a:solidFill>
                  <a:srgbClr val="009193"/>
                </a:solidFill>
              </a:rPr>
              <a:t>liver </a:t>
            </a:r>
            <a:endParaRPr lang="ar-SA" sz="900" b="1" u="sng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6858000" cy="802433"/>
          </a:xfrm>
          <a:prstGeom prst="rect">
            <a:avLst/>
          </a:prstGeom>
          <a:solidFill>
            <a:srgbClr val="BAEBFF"/>
          </a:solidFill>
          <a:ln>
            <a:solidFill>
              <a:srgbClr val="BA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To understand !</a:t>
            </a:r>
            <a:r>
              <a:rPr lang="en-US" sz="4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 </a:t>
            </a:r>
            <a:endParaRPr lang="en-US" sz="4000" b="1" dirty="0" smtClean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  <a:ea typeface="Bell MT" charset="0"/>
              <a:cs typeface="Bell MT" charset="0"/>
            </a:endParaRPr>
          </a:p>
          <a:p>
            <a:pPr algn="ctr"/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الصور </a:t>
            </a:r>
            <a:r>
              <a:rPr lang="ar-SA" sz="1000" dirty="0">
                <a:solidFill>
                  <a:schemeClr val="bg1">
                    <a:lumMod val="50000"/>
                  </a:schemeClr>
                </a:solidFill>
              </a:rPr>
              <a:t>موجودة في </a:t>
            </a:r>
            <a:r>
              <a:rPr lang="ar-SA" sz="1000" dirty="0" err="1">
                <a:solidFill>
                  <a:schemeClr val="bg1">
                    <a:lumMod val="50000"/>
                  </a:schemeClr>
                </a:solidFill>
              </a:rPr>
              <a:t>سلايدز</a:t>
            </a:r>
            <a:r>
              <a:rPr lang="ar-SA" sz="1000" dirty="0">
                <a:solidFill>
                  <a:schemeClr val="bg1">
                    <a:lumMod val="50000"/>
                  </a:schemeClr>
                </a:solidFill>
              </a:rPr>
              <a:t> الدكاترة لكن الشرح إضافة من 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عندنا</a:t>
            </a:r>
            <a:r>
              <a:rPr lang="en-US" sz="100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Bell MT" charset="0"/>
                <a:ea typeface="Bell MT" charset="0"/>
                <a:cs typeface="Bell MT" charset="0"/>
              </a:rPr>
              <a:t> </a:t>
            </a:r>
            <a:endParaRPr lang="en-US" sz="1000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Bell MT" charset="0"/>
              <a:ea typeface="Bell MT" charset="0"/>
              <a:cs typeface="Bell MT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CD116C66-FB6A-4397-A9E5-16E5A885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73" y="8318500"/>
            <a:ext cx="3100177" cy="141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nip and Round Single Corner Rectangle 8"/>
          <p:cNvSpPr/>
          <p:nvPr/>
        </p:nvSpPr>
        <p:spPr>
          <a:xfrm>
            <a:off x="3429000" y="3330906"/>
            <a:ext cx="3202558" cy="1666283"/>
          </a:xfrm>
          <a:prstGeom prst="snipRoundRect">
            <a:avLst/>
          </a:prstGeom>
          <a:solidFill>
            <a:schemeClr val="bg1"/>
          </a:solidFill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rgbClr val="92D050"/>
              </a:buClr>
              <a:buFont typeface="Arial" charset="0"/>
              <a:buChar char="•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This reaction happen inside the RBCs, the G-6-P</a:t>
            </a:r>
            <a:r>
              <a:rPr lang="ar-SA" sz="10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will be converted into phosphoguconate and NADPH via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Glucose 6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phosphate dehydrogenase (G-6-P-D)</a:t>
            </a:r>
          </a:p>
          <a:p>
            <a:pPr marL="171450" indent="-171450">
              <a:buClr>
                <a:srgbClr val="92D050"/>
              </a:buClr>
              <a:buFont typeface="Arial" charset="0"/>
              <a:buChar char="•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The NADPH will go to the glutathione system (antioxidant system)</a:t>
            </a:r>
          </a:p>
          <a:p>
            <a:pPr marL="171450" indent="-171450">
              <a:buClr>
                <a:srgbClr val="92D050"/>
              </a:buClr>
              <a:buFont typeface="Arial" charset="0"/>
              <a:buChar char="•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Any decrease or deficiency in (G-6-P-D) will decrease the production of NADPH, so decrease the efficient of glutathione system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2" name="Snip and Round Single Corner Rectangle 21"/>
          <p:cNvSpPr/>
          <p:nvPr/>
        </p:nvSpPr>
        <p:spPr>
          <a:xfrm>
            <a:off x="3657598" y="5387845"/>
            <a:ext cx="3049723" cy="2543043"/>
          </a:xfrm>
          <a:prstGeom prst="snipRoundRect">
            <a:avLst/>
          </a:prstGeom>
          <a:solidFill>
            <a:schemeClr val="bg1"/>
          </a:solidFill>
          <a:ln w="28575">
            <a:solidFill>
              <a:srgbClr val="942093">
                <a:alpha val="8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663123" rtl="1" eaLnBrk="1" latinLnBrk="0" hangingPunct="1">
              <a:buClr>
                <a:srgbClr val="942093"/>
              </a:buClr>
            </a:pP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أحد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antioxidant systems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 هو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glutathione 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 اللي يحول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H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إلى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، كيف؟ فيه عندنا انزيم اسمه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glutathione peroxidase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 راح يشيل ذرة الأوكسجين الموجودة في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12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، لكن يحتاج مادة عشان تخليه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active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 وهم بعد عشان ينقل لها هذا الأوكسجين، من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</a:rPr>
              <a:t>هالمادة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؟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GSH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، لمن يشتغل الأنزيم ويسوي شغله راح يتحول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GSH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إلى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GSSG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 نحتاج نحوله مره ثانية إلى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GSH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</a:rPr>
              <a:t> عشان نستفيد منه مره ثانية، كيف؟ عن طريق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NADPH</a:t>
            </a:r>
            <a:endParaRPr lang="ar-SA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algn="r" defTabSz="663123" rtl="1" eaLnBrk="1" latinLnBrk="0" hangingPunct="1">
              <a:buClr>
                <a:srgbClr val="942093"/>
              </a:buClr>
            </a:pP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</a:rPr>
              <a:t>لو افترضنا ما صار عندنا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NADPH</a:t>
            </a: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</a:rPr>
              <a:t> وش راح يصير؟ ما نقدر نرجع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GSH</a:t>
            </a: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</a:rPr>
              <a:t> بالتالي ما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</a:rPr>
              <a:t>راح نحفز الأنزيم بالتالي ما نقدر نتخلص من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US" sz="11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11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ar-SA" sz="1100" baseline="-25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وهذي المادة تعد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ROS</a:t>
            </a:r>
            <a:r>
              <a:rPr lang="ar-SA" sz="11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 وتقدر تدمر أشياء كثيرة من ضمنها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RBCs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Snip and Round Single Corner Rectangle 22"/>
          <p:cNvSpPr/>
          <p:nvPr/>
        </p:nvSpPr>
        <p:spPr>
          <a:xfrm>
            <a:off x="3657598" y="8318500"/>
            <a:ext cx="3049723" cy="1416296"/>
          </a:xfrm>
          <a:prstGeom prst="snipRoundRect">
            <a:avLst/>
          </a:prstGeom>
          <a:solidFill>
            <a:schemeClr val="bg1"/>
          </a:solidFill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cascade is the oxidation cascade, and </a:t>
            </a:r>
            <a:r>
              <a:rPr lang="en-US" dirty="0" smtClean="0">
                <a:solidFill>
                  <a:srgbClr val="0432FF"/>
                </a:solidFill>
              </a:rPr>
              <a:t>Primaquine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will enhance this cascade which has benefits (to kill the parasites)  and harmful effects (side effects, like damaging of RBCs)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73" y="5387845"/>
            <a:ext cx="3100176" cy="2539999"/>
            <a:chOff x="152473" y="5387845"/>
            <a:chExt cx="3100176" cy="2539999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65644A6C-1806-4768-8930-7AA35EEF5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73" y="5387845"/>
              <a:ext cx="3100176" cy="253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22093" y="5666307"/>
              <a:ext cx="914400" cy="2931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C3399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C3399"/>
                  </a:solidFill>
                </a:rPr>
                <a:t>G6PD</a:t>
              </a:r>
              <a:endParaRPr lang="en-US" dirty="0">
                <a:solidFill>
                  <a:srgbClr val="CC3399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5760" y="6918162"/>
              <a:ext cx="603504" cy="2931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93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9300"/>
                  </a:solidFill>
                </a:rPr>
                <a:t>GSH</a:t>
              </a:r>
              <a:endParaRPr lang="en-US" dirty="0">
                <a:solidFill>
                  <a:srgbClr val="FF93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2473" y="3330906"/>
            <a:ext cx="3100176" cy="1666283"/>
            <a:chOff x="123244" y="937217"/>
            <a:chExt cx="3111500" cy="2461008"/>
          </a:xfrm>
        </p:grpSpPr>
        <p:sp>
          <p:nvSpPr>
            <p:cNvPr id="2" name="Rectangle 1"/>
            <p:cNvSpPr/>
            <p:nvPr/>
          </p:nvSpPr>
          <p:spPr>
            <a:xfrm>
              <a:off x="341102" y="1185288"/>
              <a:ext cx="2390140" cy="372108"/>
            </a:xfrm>
            <a:prstGeom prst="rect">
              <a:avLst/>
            </a:prstGeom>
            <a:solidFill>
              <a:srgbClr val="D5FC79">
                <a:alpha val="50196"/>
              </a:srgbClr>
            </a:solidFill>
            <a:ln>
              <a:solidFill>
                <a:srgbClr val="D5FC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63123" rtl="0" eaLnBrk="1" latinLnBrk="0" hangingPunct="1"/>
              <a:r>
                <a:rPr lang="en-US" dirty="0" smtClean="0">
                  <a:solidFill>
                    <a:schemeClr val="tx1"/>
                  </a:solidFill>
                </a:rPr>
                <a:t>Glucose-6-phosphate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1102" y="2748086"/>
              <a:ext cx="2390140" cy="372108"/>
            </a:xfrm>
            <a:prstGeom prst="rect">
              <a:avLst/>
            </a:prstGeom>
            <a:solidFill>
              <a:srgbClr val="FF99CC"/>
            </a:solidFill>
            <a:ln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663123" rtl="0" eaLnBrk="1" latinLnBrk="0" hangingPunct="1"/>
              <a:r>
                <a:rPr lang="en-US" dirty="0" smtClean="0">
                  <a:solidFill>
                    <a:schemeClr val="tx1"/>
                  </a:solidFill>
                </a:rPr>
                <a:t>Phosphoguconate + NADPH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" idx="2"/>
              <a:endCxn id="14" idx="0"/>
            </p:cNvCxnSpPr>
            <p:nvPr/>
          </p:nvCxnSpPr>
          <p:spPr>
            <a:xfrm>
              <a:off x="1536172" y="1557396"/>
              <a:ext cx="0" cy="1190690"/>
            </a:xfrm>
            <a:prstGeom prst="straightConnector1">
              <a:avLst/>
            </a:prstGeom>
            <a:ln w="28575">
              <a:solidFill>
                <a:srgbClr val="BAEB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1707369" y="1805466"/>
              <a:ext cx="1364664" cy="477889"/>
            </a:xfrm>
            <a:prstGeom prst="roundRect">
              <a:avLst/>
            </a:prstGeom>
            <a:solidFill>
              <a:srgbClr val="FFC000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tx1"/>
                  </a:solidFill>
                </a:rPr>
                <a:t>Glucose 6 phosphate </a:t>
              </a:r>
              <a:r>
                <a:rPr lang="en-US" sz="1050" dirty="0">
                  <a:solidFill>
                    <a:schemeClr val="tx1"/>
                  </a:solidFill>
                </a:rPr>
                <a:t>dehydrogenase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3244" y="937217"/>
              <a:ext cx="3111500" cy="2461008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2" descr="Thank U…!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73" y="837311"/>
            <a:ext cx="3100176" cy="2374905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3429000" y="1763153"/>
            <a:ext cx="3202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 smtClean="0">
                <a:ea typeface="Kartika" charset="0"/>
                <a:cs typeface="Kartika" charset="0"/>
              </a:rPr>
              <a:t>Mechanism </a:t>
            </a:r>
            <a:r>
              <a:rPr lang="en-US" sz="1400" b="1" dirty="0">
                <a:ea typeface="Kartika" charset="0"/>
                <a:cs typeface="Kartika" charset="0"/>
              </a:rPr>
              <a:t>of </a:t>
            </a:r>
            <a:r>
              <a:rPr lang="en-US" sz="1400" b="1" dirty="0" smtClean="0">
                <a:ea typeface="Kartika" charset="0"/>
                <a:cs typeface="Kartika" charset="0"/>
              </a:rPr>
              <a:t>action for </a:t>
            </a:r>
            <a:r>
              <a:rPr lang="en-US" sz="1400" dirty="0" err="1" smtClean="0">
                <a:solidFill>
                  <a:srgbClr val="0432FF"/>
                </a:solidFill>
              </a:rPr>
              <a:t>Artemesinin</a:t>
            </a:r>
            <a:endParaRPr lang="en-US" sz="800" dirty="0">
              <a:solidFill>
                <a:srgbClr val="0432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3540" y="7927844"/>
            <a:ext cx="1633781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0" algn="r" defTabSz="663123" rtl="1" eaLnBrk="1" latinLnBrk="0" hangingPunct="1"/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أخذناها في </a:t>
            </a:r>
            <a:r>
              <a:rPr lang="ar-SA" sz="1000" dirty="0" err="1" smtClean="0">
                <a:solidFill>
                  <a:schemeClr val="bg1">
                    <a:lumMod val="50000"/>
                  </a:schemeClr>
                </a:solidFill>
              </a:rPr>
              <a:t>الكارديو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</a:rPr>
              <a:t> إذا تتذكرون </a:t>
            </a:r>
            <a:r>
              <a:rPr lang="ar-SA" sz="10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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3024</TotalTime>
  <Words>3601</Words>
  <Application>Microsoft Office PowerPoint</Application>
  <PresentationFormat>A4 Paper (210x297 mm)</PresentationFormat>
  <Paragraphs>435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.LucidaGrandeUI</vt:lpstr>
      <vt:lpstr>Al Tarikh</vt:lpstr>
      <vt:lpstr>Algerian</vt:lpstr>
      <vt:lpstr>AppleMyungjo</vt:lpstr>
      <vt:lpstr>Arial</vt:lpstr>
      <vt:lpstr>Arial Narrow</vt:lpstr>
      <vt:lpstr>Bell MT</vt:lpstr>
      <vt:lpstr>Calibri</vt:lpstr>
      <vt:lpstr>Calibri Light</vt:lpstr>
      <vt:lpstr>Calisto MT</vt:lpstr>
      <vt:lpstr>Century Gothic</vt:lpstr>
      <vt:lpstr>Courier New</vt:lpstr>
      <vt:lpstr>Goudy Old Style</vt:lpstr>
      <vt:lpstr>Kartika</vt:lpstr>
      <vt:lpstr>Menlo-Bold</vt:lpstr>
      <vt:lpstr>Menlo-Regular</vt:lpstr>
      <vt:lpstr>Symbol</vt:lpstr>
      <vt:lpstr>Times New Roman</vt:lpstr>
      <vt:lpstr>Wingdings</vt:lpstr>
      <vt:lpstr>Wingdings 3</vt:lpstr>
      <vt:lpstr>ZapfDingbatsITC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لين</dc:creator>
  <cp:lastModifiedBy>abdulaziz abdullah</cp:lastModifiedBy>
  <cp:revision>221</cp:revision>
  <cp:lastPrinted>2017-09-20T21:28:47Z</cp:lastPrinted>
  <dcterms:created xsi:type="dcterms:W3CDTF">2017-09-15T11:36:59Z</dcterms:created>
  <dcterms:modified xsi:type="dcterms:W3CDTF">2017-12-31T20:08:56Z</dcterms:modified>
</cp:coreProperties>
</file>