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0" r:id="rId1"/>
  </p:sldMasterIdLst>
  <p:notesMasterIdLst>
    <p:notesMasterId r:id="rId14"/>
  </p:notesMasterIdLst>
  <p:sldIdLst>
    <p:sldId id="270" r:id="rId2"/>
    <p:sldId id="258" r:id="rId3"/>
    <p:sldId id="265" r:id="rId4"/>
    <p:sldId id="266" r:id="rId5"/>
    <p:sldId id="271" r:id="rId6"/>
    <p:sldId id="273" r:id="rId7"/>
    <p:sldId id="275" r:id="rId8"/>
    <p:sldId id="272" r:id="rId9"/>
    <p:sldId id="263" r:id="rId10"/>
    <p:sldId id="277" r:id="rId11"/>
    <p:sldId id="278" r:id="rId12"/>
    <p:sldId id="257" r:id="rId13"/>
  </p:sldIdLst>
  <p:sldSz cx="6858000" cy="9906000" type="A4"/>
  <p:notesSz cx="6858000" cy="9144000"/>
  <p:defaultTextStyle>
    <a:defPPr>
      <a:defRPr lang="en-US"/>
    </a:defPPr>
    <a:lvl1pPr marL="0" algn="l" defTabSz="663123" rtl="0" eaLnBrk="1" latinLnBrk="0" hangingPunct="1">
      <a:defRPr sz="1305" kern="1200">
        <a:solidFill>
          <a:schemeClr val="tx1"/>
        </a:solidFill>
        <a:latin typeface="+mn-lt"/>
        <a:ea typeface="+mn-ea"/>
        <a:cs typeface="+mn-cs"/>
      </a:defRPr>
    </a:lvl1pPr>
    <a:lvl2pPr marL="331561" algn="l" defTabSz="663123" rtl="0" eaLnBrk="1" latinLnBrk="0" hangingPunct="1">
      <a:defRPr sz="1305" kern="1200">
        <a:solidFill>
          <a:schemeClr val="tx1"/>
        </a:solidFill>
        <a:latin typeface="+mn-lt"/>
        <a:ea typeface="+mn-ea"/>
        <a:cs typeface="+mn-cs"/>
      </a:defRPr>
    </a:lvl2pPr>
    <a:lvl3pPr marL="663123" algn="l" defTabSz="663123" rtl="0" eaLnBrk="1" latinLnBrk="0" hangingPunct="1">
      <a:defRPr sz="1305" kern="1200">
        <a:solidFill>
          <a:schemeClr val="tx1"/>
        </a:solidFill>
        <a:latin typeface="+mn-lt"/>
        <a:ea typeface="+mn-ea"/>
        <a:cs typeface="+mn-cs"/>
      </a:defRPr>
    </a:lvl3pPr>
    <a:lvl4pPr marL="994684" algn="l" defTabSz="663123" rtl="0" eaLnBrk="1" latinLnBrk="0" hangingPunct="1">
      <a:defRPr sz="1305" kern="1200">
        <a:solidFill>
          <a:schemeClr val="tx1"/>
        </a:solidFill>
        <a:latin typeface="+mn-lt"/>
        <a:ea typeface="+mn-ea"/>
        <a:cs typeface="+mn-cs"/>
      </a:defRPr>
    </a:lvl4pPr>
    <a:lvl5pPr marL="1326246" algn="l" defTabSz="663123" rtl="0" eaLnBrk="1" latinLnBrk="0" hangingPunct="1">
      <a:defRPr sz="1305" kern="1200">
        <a:solidFill>
          <a:schemeClr val="tx1"/>
        </a:solidFill>
        <a:latin typeface="+mn-lt"/>
        <a:ea typeface="+mn-ea"/>
        <a:cs typeface="+mn-cs"/>
      </a:defRPr>
    </a:lvl5pPr>
    <a:lvl6pPr marL="1657807" algn="l" defTabSz="663123" rtl="0" eaLnBrk="1" latinLnBrk="0" hangingPunct="1">
      <a:defRPr sz="1305" kern="1200">
        <a:solidFill>
          <a:schemeClr val="tx1"/>
        </a:solidFill>
        <a:latin typeface="+mn-lt"/>
        <a:ea typeface="+mn-ea"/>
        <a:cs typeface="+mn-cs"/>
      </a:defRPr>
    </a:lvl6pPr>
    <a:lvl7pPr marL="1989369" algn="l" defTabSz="663123" rtl="0" eaLnBrk="1" latinLnBrk="0" hangingPunct="1">
      <a:defRPr sz="1305" kern="1200">
        <a:solidFill>
          <a:schemeClr val="tx1"/>
        </a:solidFill>
        <a:latin typeface="+mn-lt"/>
        <a:ea typeface="+mn-ea"/>
        <a:cs typeface="+mn-cs"/>
      </a:defRPr>
    </a:lvl7pPr>
    <a:lvl8pPr marL="2320930" algn="l" defTabSz="663123" rtl="0" eaLnBrk="1" latinLnBrk="0" hangingPunct="1">
      <a:defRPr sz="1305" kern="1200">
        <a:solidFill>
          <a:schemeClr val="tx1"/>
        </a:solidFill>
        <a:latin typeface="+mn-lt"/>
        <a:ea typeface="+mn-ea"/>
        <a:cs typeface="+mn-cs"/>
      </a:defRPr>
    </a:lvl8pPr>
    <a:lvl9pPr marL="2652492" algn="l" defTabSz="663123" rtl="0" eaLnBrk="1" latinLnBrk="0" hangingPunct="1">
      <a:defRPr sz="13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9F"/>
    <a:srgbClr val="C4FFDF"/>
    <a:srgbClr val="D2F6DA"/>
    <a:srgbClr val="FFC0EA"/>
    <a:srgbClr val="8AFFBF"/>
    <a:srgbClr val="FFAD3F"/>
    <a:srgbClr val="15FF7F"/>
    <a:srgbClr val="5DFBFF"/>
    <a:srgbClr val="DC72B9"/>
    <a:srgbClr val="FF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73"/>
    <p:restoredTop sz="94220" autoAdjust="0"/>
  </p:normalViewPr>
  <p:slideViewPr>
    <p:cSldViewPr snapToGrid="0" snapToObjects="1">
      <p:cViewPr varScale="1">
        <p:scale>
          <a:sx n="60" d="100"/>
          <a:sy n="60" d="100"/>
        </p:scale>
        <p:origin x="3232" y="18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9"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AEC6D9-4F24-48E8-AEF7-F34B8F96F1A8}" type="doc">
      <dgm:prSet loTypeId="urn:microsoft.com/office/officeart/2005/8/layout/radial5" loCatId="cycle" qsTypeId="urn:microsoft.com/office/officeart/2005/8/quickstyle/simple1" qsCatId="simple" csTypeId="urn:microsoft.com/office/officeart/2005/8/colors/accent1_2" csCatId="accent1" phldr="1"/>
      <dgm:spPr/>
      <dgm:t>
        <a:bodyPr/>
        <a:lstStyle/>
        <a:p>
          <a:pPr rtl="1"/>
          <a:endParaRPr lang="ar-SA"/>
        </a:p>
      </dgm:t>
    </dgm:pt>
    <dgm:pt modelId="{974B803B-ECCF-4A83-B1C2-5ECE11736477}">
      <dgm:prSet phldrT="[نص]" custT="1"/>
      <dgm:spPr>
        <a:solidFill>
          <a:srgbClr val="FCFCAA"/>
        </a:solidFill>
      </dgm:spPr>
      <dgm:t>
        <a:bodyPr/>
        <a:lstStyle/>
        <a:p>
          <a:pPr rtl="1"/>
          <a:r>
            <a:rPr lang="en-US" sz="1400" b="1" dirty="0">
              <a:solidFill>
                <a:schemeClr val="tx1">
                  <a:lumMod val="95000"/>
                  <a:lumOff val="5000"/>
                </a:schemeClr>
              </a:solidFill>
              <a:latin typeface="+mn-lt"/>
            </a:rPr>
            <a:t>Vomiting Centre (medulla)</a:t>
          </a:r>
        </a:p>
        <a:p>
          <a:pPr rtl="1"/>
          <a:r>
            <a:rPr lang="en-US" altLang="en-US" sz="1400" b="1" dirty="0">
              <a:solidFill>
                <a:schemeClr val="tx1">
                  <a:lumMod val="95000"/>
                  <a:lumOff val="5000"/>
                </a:schemeClr>
              </a:solidFill>
              <a:latin typeface="+mn-lt"/>
            </a:rPr>
            <a:t>Receptors: </a:t>
          </a:r>
          <a:r>
            <a:rPr lang="en-US" altLang="en-US" sz="1200" b="1" dirty="0">
              <a:solidFill>
                <a:schemeClr val="tx1"/>
              </a:solidFill>
              <a:latin typeface="+mn-lt"/>
            </a:rPr>
            <a:t>Muscarinic</a:t>
          </a:r>
          <a:r>
            <a:rPr lang="en-US" altLang="en-US" sz="1200" b="1" dirty="0">
              <a:solidFill>
                <a:srgbClr val="7030A0"/>
              </a:solidFill>
              <a:latin typeface="+mn-lt"/>
            </a:rPr>
            <a:t>,</a:t>
          </a:r>
          <a:r>
            <a:rPr lang="en-US" altLang="en-US" sz="1200" b="1" baseline="0" dirty="0">
              <a:solidFill>
                <a:srgbClr val="7030A0"/>
              </a:solidFill>
              <a:latin typeface="+mn-lt"/>
            </a:rPr>
            <a:t> </a:t>
          </a:r>
          <a:r>
            <a:rPr lang="en-US" altLang="en-US" sz="1200" b="1" dirty="0">
              <a:solidFill>
                <a:schemeClr val="tx1"/>
              </a:solidFill>
              <a:latin typeface="+mn-lt"/>
            </a:rPr>
            <a:t>5HT3</a:t>
          </a:r>
          <a:endParaRPr lang="ar-SA" altLang="en-US" sz="1200" b="1" dirty="0">
            <a:solidFill>
              <a:schemeClr val="tx1"/>
            </a:solidFill>
            <a:latin typeface="+mn-lt"/>
          </a:endParaRPr>
        </a:p>
      </dgm:t>
    </dgm:pt>
    <dgm:pt modelId="{C5E11F9F-3F5D-4471-8979-AC4E4D95E402}" type="parTrans" cxnId="{87D0B5A7-D8C3-44B6-84BD-378F2C667493}">
      <dgm:prSet/>
      <dgm:spPr/>
      <dgm:t>
        <a:bodyPr/>
        <a:lstStyle/>
        <a:p>
          <a:pPr rtl="1"/>
          <a:endParaRPr lang="ar-SA"/>
        </a:p>
      </dgm:t>
    </dgm:pt>
    <dgm:pt modelId="{50D392ED-1356-4DC0-9227-5B73131C3E03}" type="sibTrans" cxnId="{87D0B5A7-D8C3-44B6-84BD-378F2C667493}">
      <dgm:prSet/>
      <dgm:spPr/>
      <dgm:t>
        <a:bodyPr/>
        <a:lstStyle/>
        <a:p>
          <a:pPr rtl="1"/>
          <a:endParaRPr lang="ar-SA"/>
        </a:p>
      </dgm:t>
    </dgm:pt>
    <dgm:pt modelId="{837F16FC-BFDB-410B-B453-6C9B2AD577E2}">
      <dgm:prSet phldrT="[نص]" custT="1"/>
      <dgm:spPr>
        <a:noFill/>
        <a:ln w="28575">
          <a:solidFill>
            <a:srgbClr val="DC72B9"/>
          </a:solidFill>
        </a:ln>
      </dgm:spPr>
      <dgm:t>
        <a:bodyPr/>
        <a:lstStyle/>
        <a:p>
          <a:pPr rtl="1"/>
          <a:r>
            <a:rPr lang="en-US" sz="1400" b="1" dirty="0">
              <a:solidFill>
                <a:srgbClr val="000000"/>
              </a:solidFill>
              <a:latin typeface="+mn-lt"/>
            </a:rPr>
            <a:t>Cerebral cortex</a:t>
          </a:r>
          <a:endParaRPr lang="ar-SA" sz="1400" dirty="0">
            <a:latin typeface="+mn-lt"/>
          </a:endParaRPr>
        </a:p>
      </dgm:t>
    </dgm:pt>
    <dgm:pt modelId="{7C7D059E-0703-49EE-A7DB-B09836C6797D}" type="parTrans" cxnId="{CC8A121B-0FF5-4488-8210-8186FC4A1255}">
      <dgm:prSet/>
      <dgm:spPr/>
      <dgm:t>
        <a:bodyPr/>
        <a:lstStyle/>
        <a:p>
          <a:pPr rtl="1"/>
          <a:endParaRPr lang="ar-SA"/>
        </a:p>
      </dgm:t>
    </dgm:pt>
    <dgm:pt modelId="{FD94BF4C-E497-4052-A0C8-E77CE1135D08}" type="sibTrans" cxnId="{CC8A121B-0FF5-4488-8210-8186FC4A1255}">
      <dgm:prSet/>
      <dgm:spPr/>
      <dgm:t>
        <a:bodyPr/>
        <a:lstStyle/>
        <a:p>
          <a:pPr rtl="1"/>
          <a:endParaRPr lang="ar-SA"/>
        </a:p>
      </dgm:t>
    </dgm:pt>
    <dgm:pt modelId="{B2ECCE54-1869-4803-B337-35ADD9E3FE49}">
      <dgm:prSet phldrT="[نص]" custT="1"/>
      <dgm:spPr>
        <a:noFill/>
        <a:ln w="28575">
          <a:solidFill>
            <a:srgbClr val="DC72B9"/>
          </a:solidFill>
        </a:ln>
      </dgm:spPr>
      <dgm:t>
        <a:bodyPr/>
        <a:lstStyle/>
        <a:p>
          <a:pPr rtl="1">
            <a:lnSpc>
              <a:spcPct val="100000"/>
            </a:lnSpc>
          </a:pPr>
          <a:r>
            <a:rPr lang="en-US" sz="1400" b="1" dirty="0">
              <a:solidFill>
                <a:srgbClr val="000000"/>
              </a:solidFill>
              <a:latin typeface="+mn-lt"/>
            </a:rPr>
            <a:t>Vestibular</a:t>
          </a:r>
          <a:r>
            <a:rPr lang="en-US" sz="1300" b="1" dirty="0">
              <a:solidFill>
                <a:srgbClr val="000000"/>
              </a:solidFill>
              <a:latin typeface="+mn-lt"/>
            </a:rPr>
            <a:t> </a:t>
          </a:r>
          <a:r>
            <a:rPr lang="en-US" sz="1400" b="1" dirty="0">
              <a:solidFill>
                <a:srgbClr val="000000"/>
              </a:solidFill>
              <a:latin typeface="+mn-lt"/>
            </a:rPr>
            <a:t>nuclei Receptors:</a:t>
          </a:r>
          <a:r>
            <a:rPr lang="en-US" sz="1300" b="1" baseline="0" dirty="0">
              <a:solidFill>
                <a:srgbClr val="000000"/>
              </a:solidFill>
              <a:latin typeface="+mn-lt"/>
            </a:rPr>
            <a:t> </a:t>
          </a:r>
          <a:r>
            <a:rPr lang="en-US" altLang="en-US" sz="1200" b="0" dirty="0">
              <a:solidFill>
                <a:schemeClr val="tx1"/>
              </a:solidFill>
              <a:latin typeface="+mn-lt"/>
            </a:rPr>
            <a:t>Muscarinic M1</a:t>
          </a:r>
          <a:r>
            <a:rPr lang="en-US" altLang="en-US" sz="1200" b="0" baseline="0" dirty="0">
              <a:solidFill>
                <a:schemeClr val="tx1"/>
              </a:solidFill>
              <a:latin typeface="+mn-lt"/>
            </a:rPr>
            <a:t> </a:t>
          </a:r>
          <a:r>
            <a:rPr lang="en-US" altLang="en-US" sz="1200" b="0" dirty="0">
              <a:solidFill>
                <a:schemeClr val="tx1"/>
              </a:solidFill>
              <a:latin typeface="+mn-lt"/>
            </a:rPr>
            <a:t>Histaminic H1</a:t>
          </a:r>
          <a:endParaRPr lang="ar-SA" altLang="en-US" sz="1200" b="0" dirty="0">
            <a:solidFill>
              <a:schemeClr val="tx1"/>
            </a:solidFill>
            <a:latin typeface="+mn-lt"/>
          </a:endParaRPr>
        </a:p>
      </dgm:t>
    </dgm:pt>
    <dgm:pt modelId="{F1E63501-1450-4C0F-91C6-0E9D1FB6E5DD}" type="parTrans" cxnId="{DA930248-7BE1-45BD-A94F-4664E93CCA82}">
      <dgm:prSet/>
      <dgm:spPr/>
      <dgm:t>
        <a:bodyPr/>
        <a:lstStyle/>
        <a:p>
          <a:pPr rtl="1"/>
          <a:endParaRPr lang="ar-SA"/>
        </a:p>
      </dgm:t>
    </dgm:pt>
    <dgm:pt modelId="{181B8324-23E2-4736-A96E-4CE860E461EC}" type="sibTrans" cxnId="{DA930248-7BE1-45BD-A94F-4664E93CCA82}">
      <dgm:prSet/>
      <dgm:spPr/>
      <dgm:t>
        <a:bodyPr/>
        <a:lstStyle/>
        <a:p>
          <a:pPr rtl="1"/>
          <a:endParaRPr lang="ar-SA"/>
        </a:p>
      </dgm:t>
    </dgm:pt>
    <dgm:pt modelId="{93CC15FC-D75F-4B08-89F2-A51F5C114BF8}">
      <dgm:prSet phldrT="[نص]" custT="1"/>
      <dgm:spPr>
        <a:noFill/>
        <a:ln w="28575">
          <a:solidFill>
            <a:srgbClr val="DC72B9"/>
          </a:solidFill>
        </a:ln>
      </dgm:spPr>
      <dgm:t>
        <a:bodyPr/>
        <a:lstStyle/>
        <a:p>
          <a:pPr rtl="1"/>
          <a:r>
            <a:rPr lang="en-US" sz="1400" b="1" kern="1200" dirty="0">
              <a:solidFill>
                <a:srgbClr val="000000"/>
              </a:solidFill>
              <a:latin typeface="+mn-lt"/>
            </a:rPr>
            <a:t>Pharynx &amp; GIT</a:t>
          </a:r>
        </a:p>
        <a:p>
          <a:pPr rtl="1"/>
          <a:r>
            <a:rPr lang="en-US" sz="1600" b="1" kern="1200" dirty="0">
              <a:solidFill>
                <a:schemeClr val="tx1"/>
              </a:solidFill>
              <a:latin typeface="+mn-lt"/>
            </a:rPr>
            <a:t>Receptors: </a:t>
          </a:r>
          <a:r>
            <a:rPr lang="en-US" altLang="en-US" sz="1200" b="0" kern="1200" dirty="0">
              <a:solidFill>
                <a:schemeClr val="tx1"/>
              </a:solidFill>
              <a:latin typeface="+mn-lt"/>
              <a:ea typeface="+mn-ea"/>
              <a:cs typeface="+mn-cs"/>
            </a:rPr>
            <a:t>5HT3 receptors</a:t>
          </a:r>
          <a:endParaRPr lang="ar-SA" altLang="en-US" sz="1200" b="0" kern="1200" dirty="0">
            <a:solidFill>
              <a:schemeClr val="tx1"/>
            </a:solidFill>
            <a:latin typeface="+mn-lt"/>
            <a:ea typeface="+mn-ea"/>
            <a:cs typeface="+mn-cs"/>
          </a:endParaRPr>
        </a:p>
      </dgm:t>
    </dgm:pt>
    <dgm:pt modelId="{B28A95DE-171B-4333-99A2-9CF38B32CB1E}" type="parTrans" cxnId="{560C0DEB-F7B0-4A4E-866E-1EFEB94D0612}">
      <dgm:prSet/>
      <dgm:spPr/>
      <dgm:t>
        <a:bodyPr/>
        <a:lstStyle/>
        <a:p>
          <a:pPr rtl="1"/>
          <a:endParaRPr lang="ar-SA"/>
        </a:p>
      </dgm:t>
    </dgm:pt>
    <dgm:pt modelId="{5547331D-07A9-49BF-9D46-7187BFA3F3DF}" type="sibTrans" cxnId="{560C0DEB-F7B0-4A4E-866E-1EFEB94D0612}">
      <dgm:prSet/>
      <dgm:spPr/>
      <dgm:t>
        <a:bodyPr/>
        <a:lstStyle/>
        <a:p>
          <a:pPr rtl="1"/>
          <a:endParaRPr lang="ar-SA"/>
        </a:p>
      </dgm:t>
    </dgm:pt>
    <dgm:pt modelId="{B6F332CB-F4CA-4D35-9B84-7A82B85CAB15}">
      <dgm:prSet phldrT="[نص]" custT="1"/>
      <dgm:spPr>
        <a:noFill/>
        <a:ln w="28575">
          <a:solidFill>
            <a:srgbClr val="DC72B9"/>
          </a:solidFill>
        </a:ln>
      </dgm:spPr>
      <dgm:t>
        <a:bodyPr/>
        <a:lstStyle/>
        <a:p>
          <a:pPr rtl="1"/>
          <a:r>
            <a:rPr lang="en-US" sz="1400" b="1" dirty="0">
              <a:solidFill>
                <a:srgbClr val="000000"/>
              </a:solidFill>
              <a:latin typeface="+mn-lt"/>
            </a:rPr>
            <a:t>Chemoreceptor Trigger Zone (CTZ) </a:t>
          </a:r>
          <a:r>
            <a:rPr lang="en-US" altLang="en-US" sz="1100" dirty="0">
              <a:solidFill>
                <a:schemeClr val="tx1"/>
              </a:solidFill>
              <a:latin typeface="+mn-lt"/>
            </a:rPr>
            <a:t>(Outside BBB) </a:t>
          </a:r>
        </a:p>
        <a:p>
          <a:pPr rtl="1"/>
          <a:r>
            <a:rPr lang="en-US" altLang="en-US" sz="1100" b="1" dirty="0">
              <a:solidFill>
                <a:schemeClr val="tx1"/>
              </a:solidFill>
              <a:latin typeface="+mn-lt"/>
            </a:rPr>
            <a:t>Receptors: </a:t>
          </a:r>
          <a:r>
            <a:rPr lang="en-US" sz="1200" b="0" dirty="0">
              <a:solidFill>
                <a:schemeClr val="bg1">
                  <a:lumMod val="50000"/>
                </a:schemeClr>
              </a:solidFill>
              <a:latin typeface="+mn-lt"/>
            </a:rPr>
            <a:t>Neurokinin receptors </a:t>
          </a:r>
          <a:r>
            <a:rPr lang="en-US" sz="1200" b="0" dirty="0">
              <a:solidFill>
                <a:schemeClr val="tx1"/>
              </a:solidFill>
              <a:latin typeface="+mn-lt"/>
            </a:rPr>
            <a:t>(</a:t>
          </a:r>
          <a:r>
            <a:rPr lang="en-US" altLang="en-US" sz="1200" b="0" dirty="0">
              <a:solidFill>
                <a:schemeClr val="tx1"/>
              </a:solidFill>
              <a:latin typeface="+mn-lt"/>
            </a:rPr>
            <a:t>Substance P)</a:t>
          </a:r>
          <a:r>
            <a:rPr lang="en-US" altLang="en-US" sz="1200" b="0" baseline="0" dirty="0">
              <a:solidFill>
                <a:schemeClr val="tx1"/>
              </a:solidFill>
              <a:latin typeface="+mn-lt"/>
            </a:rPr>
            <a:t> </a:t>
          </a:r>
          <a:r>
            <a:rPr lang="en-US" altLang="en-US" sz="1200" b="0" dirty="0">
              <a:solidFill>
                <a:schemeClr val="tx1"/>
              </a:solidFill>
              <a:latin typeface="+mn-lt"/>
            </a:rPr>
            <a:t>,5HT3, Dopamine D2 , Opioid receptors </a:t>
          </a:r>
          <a:endParaRPr lang="ar-SA" altLang="en-US" sz="1200" b="0" dirty="0">
            <a:solidFill>
              <a:schemeClr val="tx1"/>
            </a:solidFill>
            <a:latin typeface="+mn-lt"/>
          </a:endParaRPr>
        </a:p>
      </dgm:t>
    </dgm:pt>
    <dgm:pt modelId="{9D292A84-BDA4-4662-B4C8-B2706840100E}" type="parTrans" cxnId="{BEA7376E-7E6E-41DE-9167-3E09F2F31091}">
      <dgm:prSet/>
      <dgm:spPr/>
      <dgm:t>
        <a:bodyPr/>
        <a:lstStyle/>
        <a:p>
          <a:pPr rtl="1"/>
          <a:endParaRPr lang="ar-SA"/>
        </a:p>
      </dgm:t>
    </dgm:pt>
    <dgm:pt modelId="{44B7E673-69E7-42FF-8796-5E760D6DF8C2}" type="sibTrans" cxnId="{BEA7376E-7E6E-41DE-9167-3E09F2F31091}">
      <dgm:prSet/>
      <dgm:spPr/>
      <dgm:t>
        <a:bodyPr/>
        <a:lstStyle/>
        <a:p>
          <a:pPr rtl="1"/>
          <a:endParaRPr lang="ar-SA"/>
        </a:p>
      </dgm:t>
    </dgm:pt>
    <dgm:pt modelId="{72066122-1651-41D6-B5DD-F4983F267DCA}" type="pres">
      <dgm:prSet presAssocID="{32AEC6D9-4F24-48E8-AEF7-F34B8F96F1A8}" presName="Name0" presStyleCnt="0">
        <dgm:presLayoutVars>
          <dgm:chMax val="1"/>
          <dgm:dir/>
          <dgm:animLvl val="ctr"/>
          <dgm:resizeHandles val="exact"/>
        </dgm:presLayoutVars>
      </dgm:prSet>
      <dgm:spPr/>
      <dgm:t>
        <a:bodyPr/>
        <a:lstStyle/>
        <a:p>
          <a:endParaRPr lang="en-US"/>
        </a:p>
      </dgm:t>
    </dgm:pt>
    <dgm:pt modelId="{C5D9662F-83A6-4B4F-9537-0EBA5AF9A588}" type="pres">
      <dgm:prSet presAssocID="{974B803B-ECCF-4A83-B1C2-5ECE11736477}" presName="centerShape" presStyleLbl="node0" presStyleIdx="0" presStyleCnt="1" custScaleX="112741" custScaleY="69639" custLinFactNeighborX="3207" custLinFactNeighborY="-22482"/>
      <dgm:spPr>
        <a:prstGeom prst="flowChartTerminator">
          <a:avLst/>
        </a:prstGeom>
      </dgm:spPr>
      <dgm:t>
        <a:bodyPr/>
        <a:lstStyle/>
        <a:p>
          <a:endParaRPr lang="en-US"/>
        </a:p>
      </dgm:t>
    </dgm:pt>
    <dgm:pt modelId="{B17F9486-DECC-4F36-8A50-0DEF79BDA4B9}" type="pres">
      <dgm:prSet presAssocID="{7C7D059E-0703-49EE-A7DB-B09836C6797D}" presName="parTrans" presStyleLbl="sibTrans2D1" presStyleIdx="0" presStyleCnt="4" custScaleX="145371"/>
      <dgm:spPr>
        <a:prstGeom prst="leftArrow">
          <a:avLst/>
        </a:prstGeom>
      </dgm:spPr>
      <dgm:t>
        <a:bodyPr/>
        <a:lstStyle/>
        <a:p>
          <a:endParaRPr lang="en-US"/>
        </a:p>
      </dgm:t>
    </dgm:pt>
    <dgm:pt modelId="{FD1970BF-2268-40B7-885E-E6DE4201EAB8}" type="pres">
      <dgm:prSet presAssocID="{7C7D059E-0703-49EE-A7DB-B09836C6797D}" presName="connectorText" presStyleLbl="sibTrans2D1" presStyleIdx="0" presStyleCnt="4"/>
      <dgm:spPr/>
      <dgm:t>
        <a:bodyPr/>
        <a:lstStyle/>
        <a:p>
          <a:endParaRPr lang="en-US"/>
        </a:p>
      </dgm:t>
    </dgm:pt>
    <dgm:pt modelId="{384CE768-5ECD-4984-9E76-27DE876D649D}" type="pres">
      <dgm:prSet presAssocID="{837F16FC-BFDB-410B-B453-6C9B2AD577E2}" presName="node" presStyleLbl="node1" presStyleIdx="0" presStyleCnt="4" custScaleX="101238" custScaleY="41000" custRadScaleRad="114230" custRadScaleInc="5775">
        <dgm:presLayoutVars>
          <dgm:bulletEnabled val="1"/>
        </dgm:presLayoutVars>
      </dgm:prSet>
      <dgm:spPr>
        <a:prstGeom prst="flowChartTerminator">
          <a:avLst/>
        </a:prstGeom>
      </dgm:spPr>
      <dgm:t>
        <a:bodyPr/>
        <a:lstStyle/>
        <a:p>
          <a:endParaRPr lang="en-US"/>
        </a:p>
      </dgm:t>
    </dgm:pt>
    <dgm:pt modelId="{673F14FA-36BB-488F-8758-F16106403681}" type="pres">
      <dgm:prSet presAssocID="{F1E63501-1450-4C0F-91C6-0E9D1FB6E5DD}" presName="parTrans" presStyleLbl="sibTrans2D1" presStyleIdx="1" presStyleCnt="4" custScaleX="159942"/>
      <dgm:spPr>
        <a:prstGeom prst="leftArrow">
          <a:avLst/>
        </a:prstGeom>
      </dgm:spPr>
      <dgm:t>
        <a:bodyPr/>
        <a:lstStyle/>
        <a:p>
          <a:endParaRPr lang="en-US"/>
        </a:p>
      </dgm:t>
    </dgm:pt>
    <dgm:pt modelId="{BA7F3B53-A28A-4071-A5E7-E237F5B763A7}" type="pres">
      <dgm:prSet presAssocID="{F1E63501-1450-4C0F-91C6-0E9D1FB6E5DD}" presName="connectorText" presStyleLbl="sibTrans2D1" presStyleIdx="1" presStyleCnt="4"/>
      <dgm:spPr/>
      <dgm:t>
        <a:bodyPr/>
        <a:lstStyle/>
        <a:p>
          <a:endParaRPr lang="en-US"/>
        </a:p>
      </dgm:t>
    </dgm:pt>
    <dgm:pt modelId="{3BDA8ABB-1618-4543-87ED-93BFC739E6CD}" type="pres">
      <dgm:prSet presAssocID="{B2ECCE54-1869-4803-B337-35ADD9E3FE49}" presName="node" presStyleLbl="node1" presStyleIdx="1" presStyleCnt="4" custScaleX="98222" custScaleY="60142" custRadScaleRad="116775" custRadScaleInc="-50796">
        <dgm:presLayoutVars>
          <dgm:bulletEnabled val="1"/>
        </dgm:presLayoutVars>
      </dgm:prSet>
      <dgm:spPr>
        <a:prstGeom prst="flowChartTerminator">
          <a:avLst/>
        </a:prstGeom>
      </dgm:spPr>
      <dgm:t>
        <a:bodyPr/>
        <a:lstStyle/>
        <a:p>
          <a:endParaRPr lang="en-US"/>
        </a:p>
      </dgm:t>
    </dgm:pt>
    <dgm:pt modelId="{461FE6DB-83BC-4A67-AF48-B4A3CC92E02E}" type="pres">
      <dgm:prSet presAssocID="{B28A95DE-171B-4333-99A2-9CF38B32CB1E}" presName="parTrans" presStyleLbl="sibTrans2D1" presStyleIdx="2" presStyleCnt="4" custScaleX="125923"/>
      <dgm:spPr>
        <a:prstGeom prst="leftArrow">
          <a:avLst/>
        </a:prstGeom>
      </dgm:spPr>
      <dgm:t>
        <a:bodyPr/>
        <a:lstStyle/>
        <a:p>
          <a:endParaRPr lang="en-US"/>
        </a:p>
      </dgm:t>
    </dgm:pt>
    <dgm:pt modelId="{972122D6-5363-4AD3-A6C1-07AE122E8D07}" type="pres">
      <dgm:prSet presAssocID="{B28A95DE-171B-4333-99A2-9CF38B32CB1E}" presName="connectorText" presStyleLbl="sibTrans2D1" presStyleIdx="2" presStyleCnt="4"/>
      <dgm:spPr/>
      <dgm:t>
        <a:bodyPr/>
        <a:lstStyle/>
        <a:p>
          <a:endParaRPr lang="en-US"/>
        </a:p>
      </dgm:t>
    </dgm:pt>
    <dgm:pt modelId="{546FF9B1-C0DC-4E8B-91CB-215B9BE27568}" type="pres">
      <dgm:prSet presAssocID="{93CC15FC-D75F-4B08-89F2-A51F5C114BF8}" presName="node" presStyleLbl="node1" presStyleIdx="2" presStyleCnt="4" custScaleX="117241" custScaleY="55485" custRadScaleRad="37274" custRadScaleInc="-19099">
        <dgm:presLayoutVars>
          <dgm:bulletEnabled val="1"/>
        </dgm:presLayoutVars>
      </dgm:prSet>
      <dgm:spPr>
        <a:prstGeom prst="flowChartTerminator">
          <a:avLst/>
        </a:prstGeom>
      </dgm:spPr>
      <dgm:t>
        <a:bodyPr/>
        <a:lstStyle/>
        <a:p>
          <a:endParaRPr lang="en-US"/>
        </a:p>
      </dgm:t>
    </dgm:pt>
    <dgm:pt modelId="{A5502C12-D77E-49D9-9778-42D32B6BF7D7}" type="pres">
      <dgm:prSet presAssocID="{9D292A84-BDA4-4662-B4C8-B2706840100E}" presName="parTrans" presStyleLbl="sibTrans2D1" presStyleIdx="3" presStyleCnt="4" custScaleX="152689"/>
      <dgm:spPr>
        <a:prstGeom prst="leftArrow">
          <a:avLst/>
        </a:prstGeom>
      </dgm:spPr>
      <dgm:t>
        <a:bodyPr/>
        <a:lstStyle/>
        <a:p>
          <a:endParaRPr lang="en-US"/>
        </a:p>
      </dgm:t>
    </dgm:pt>
    <dgm:pt modelId="{28D8593A-642D-46CD-B31A-89A1A5C48D1F}" type="pres">
      <dgm:prSet presAssocID="{9D292A84-BDA4-4662-B4C8-B2706840100E}" presName="connectorText" presStyleLbl="sibTrans2D1" presStyleIdx="3" presStyleCnt="4"/>
      <dgm:spPr/>
      <dgm:t>
        <a:bodyPr/>
        <a:lstStyle/>
        <a:p>
          <a:endParaRPr lang="en-US"/>
        </a:p>
      </dgm:t>
    </dgm:pt>
    <dgm:pt modelId="{8F2E12ED-6FCD-4C2C-A63B-02EAC535070E}" type="pres">
      <dgm:prSet presAssocID="{B6F332CB-F4CA-4D35-9B84-7A82B85CAB15}" presName="node" presStyleLbl="node1" presStyleIdx="3" presStyleCnt="4" custScaleX="138994" custScaleY="72324" custRadScaleRad="107154" custRadScaleInc="52367">
        <dgm:presLayoutVars>
          <dgm:bulletEnabled val="1"/>
        </dgm:presLayoutVars>
      </dgm:prSet>
      <dgm:spPr>
        <a:prstGeom prst="flowChartTerminator">
          <a:avLst/>
        </a:prstGeom>
      </dgm:spPr>
      <dgm:t>
        <a:bodyPr/>
        <a:lstStyle/>
        <a:p>
          <a:endParaRPr lang="en-US"/>
        </a:p>
      </dgm:t>
    </dgm:pt>
  </dgm:ptLst>
  <dgm:cxnLst>
    <dgm:cxn modelId="{5FAF8D03-E716-4D55-8B12-981FAB2AF75A}" type="presOf" srcId="{974B803B-ECCF-4A83-B1C2-5ECE11736477}" destId="{C5D9662F-83A6-4B4F-9537-0EBA5AF9A588}" srcOrd="0" destOrd="0" presId="urn:microsoft.com/office/officeart/2005/8/layout/radial5"/>
    <dgm:cxn modelId="{1BEE582F-8500-4034-97C3-7CEA55C9CD9E}" type="presOf" srcId="{32AEC6D9-4F24-48E8-AEF7-F34B8F96F1A8}" destId="{72066122-1651-41D6-B5DD-F4983F267DCA}" srcOrd="0" destOrd="0" presId="urn:microsoft.com/office/officeart/2005/8/layout/radial5"/>
    <dgm:cxn modelId="{2D87E168-43D5-47C4-82A1-8AFED5050E2D}" type="presOf" srcId="{F1E63501-1450-4C0F-91C6-0E9D1FB6E5DD}" destId="{BA7F3B53-A28A-4071-A5E7-E237F5B763A7}" srcOrd="1" destOrd="0" presId="urn:microsoft.com/office/officeart/2005/8/layout/radial5"/>
    <dgm:cxn modelId="{BEA7376E-7E6E-41DE-9167-3E09F2F31091}" srcId="{974B803B-ECCF-4A83-B1C2-5ECE11736477}" destId="{B6F332CB-F4CA-4D35-9B84-7A82B85CAB15}" srcOrd="3" destOrd="0" parTransId="{9D292A84-BDA4-4662-B4C8-B2706840100E}" sibTransId="{44B7E673-69E7-42FF-8796-5E760D6DF8C2}"/>
    <dgm:cxn modelId="{A35524B8-E30F-4513-A4CA-14448679B9A0}" type="presOf" srcId="{B6F332CB-F4CA-4D35-9B84-7A82B85CAB15}" destId="{8F2E12ED-6FCD-4C2C-A63B-02EAC535070E}" srcOrd="0" destOrd="0" presId="urn:microsoft.com/office/officeart/2005/8/layout/radial5"/>
    <dgm:cxn modelId="{02083D73-67CD-4261-8EC7-64DACDD224D8}" type="presOf" srcId="{7C7D059E-0703-49EE-A7DB-B09836C6797D}" destId="{B17F9486-DECC-4F36-8A50-0DEF79BDA4B9}" srcOrd="0" destOrd="0" presId="urn:microsoft.com/office/officeart/2005/8/layout/radial5"/>
    <dgm:cxn modelId="{EB606F5D-5790-47FC-B4AD-5275C850D4CE}" type="presOf" srcId="{B28A95DE-171B-4333-99A2-9CF38B32CB1E}" destId="{972122D6-5363-4AD3-A6C1-07AE122E8D07}" srcOrd="1" destOrd="0" presId="urn:microsoft.com/office/officeart/2005/8/layout/radial5"/>
    <dgm:cxn modelId="{43AAC2D3-134B-4E6B-A935-3413A8192FC7}" type="presOf" srcId="{93CC15FC-D75F-4B08-89F2-A51F5C114BF8}" destId="{546FF9B1-C0DC-4E8B-91CB-215B9BE27568}" srcOrd="0" destOrd="0" presId="urn:microsoft.com/office/officeart/2005/8/layout/radial5"/>
    <dgm:cxn modelId="{D0F72096-A909-4C2E-8997-83ED74998DD0}" type="presOf" srcId="{9D292A84-BDA4-4662-B4C8-B2706840100E}" destId="{28D8593A-642D-46CD-B31A-89A1A5C48D1F}" srcOrd="1" destOrd="0" presId="urn:microsoft.com/office/officeart/2005/8/layout/radial5"/>
    <dgm:cxn modelId="{750FD61C-75D9-4112-A0D0-AAA122B40984}" type="presOf" srcId="{7C7D059E-0703-49EE-A7DB-B09836C6797D}" destId="{FD1970BF-2268-40B7-885E-E6DE4201EAB8}" srcOrd="1" destOrd="0" presId="urn:microsoft.com/office/officeart/2005/8/layout/radial5"/>
    <dgm:cxn modelId="{3371E4D4-8597-48B6-8783-88A340998A92}" type="presOf" srcId="{9D292A84-BDA4-4662-B4C8-B2706840100E}" destId="{A5502C12-D77E-49D9-9778-42D32B6BF7D7}" srcOrd="0" destOrd="0" presId="urn:microsoft.com/office/officeart/2005/8/layout/radial5"/>
    <dgm:cxn modelId="{86DB04B1-F642-4F42-AA43-7861D0900463}" type="presOf" srcId="{F1E63501-1450-4C0F-91C6-0E9D1FB6E5DD}" destId="{673F14FA-36BB-488F-8758-F16106403681}" srcOrd="0" destOrd="0" presId="urn:microsoft.com/office/officeart/2005/8/layout/radial5"/>
    <dgm:cxn modelId="{26A911C2-9AE0-4CE8-A6E3-3FCE84AA3717}" type="presOf" srcId="{B28A95DE-171B-4333-99A2-9CF38B32CB1E}" destId="{461FE6DB-83BC-4A67-AF48-B4A3CC92E02E}" srcOrd="0" destOrd="0" presId="urn:microsoft.com/office/officeart/2005/8/layout/radial5"/>
    <dgm:cxn modelId="{31396FED-B295-4E22-A375-034BF06F849F}" type="presOf" srcId="{837F16FC-BFDB-410B-B453-6C9B2AD577E2}" destId="{384CE768-5ECD-4984-9E76-27DE876D649D}" srcOrd="0" destOrd="0" presId="urn:microsoft.com/office/officeart/2005/8/layout/radial5"/>
    <dgm:cxn modelId="{CC8A121B-0FF5-4488-8210-8186FC4A1255}" srcId="{974B803B-ECCF-4A83-B1C2-5ECE11736477}" destId="{837F16FC-BFDB-410B-B453-6C9B2AD577E2}" srcOrd="0" destOrd="0" parTransId="{7C7D059E-0703-49EE-A7DB-B09836C6797D}" sibTransId="{FD94BF4C-E497-4052-A0C8-E77CE1135D08}"/>
    <dgm:cxn modelId="{DA930248-7BE1-45BD-A94F-4664E93CCA82}" srcId="{974B803B-ECCF-4A83-B1C2-5ECE11736477}" destId="{B2ECCE54-1869-4803-B337-35ADD9E3FE49}" srcOrd="1" destOrd="0" parTransId="{F1E63501-1450-4C0F-91C6-0E9D1FB6E5DD}" sibTransId="{181B8324-23E2-4736-A96E-4CE860E461EC}"/>
    <dgm:cxn modelId="{87D0B5A7-D8C3-44B6-84BD-378F2C667493}" srcId="{32AEC6D9-4F24-48E8-AEF7-F34B8F96F1A8}" destId="{974B803B-ECCF-4A83-B1C2-5ECE11736477}" srcOrd="0" destOrd="0" parTransId="{C5E11F9F-3F5D-4471-8979-AC4E4D95E402}" sibTransId="{50D392ED-1356-4DC0-9227-5B73131C3E03}"/>
    <dgm:cxn modelId="{4BE593E0-128B-4F8A-9998-C99C13BED0D2}" type="presOf" srcId="{B2ECCE54-1869-4803-B337-35ADD9E3FE49}" destId="{3BDA8ABB-1618-4543-87ED-93BFC739E6CD}" srcOrd="0" destOrd="0" presId="urn:microsoft.com/office/officeart/2005/8/layout/radial5"/>
    <dgm:cxn modelId="{560C0DEB-F7B0-4A4E-866E-1EFEB94D0612}" srcId="{974B803B-ECCF-4A83-B1C2-5ECE11736477}" destId="{93CC15FC-D75F-4B08-89F2-A51F5C114BF8}" srcOrd="2" destOrd="0" parTransId="{B28A95DE-171B-4333-99A2-9CF38B32CB1E}" sibTransId="{5547331D-07A9-49BF-9D46-7187BFA3F3DF}"/>
    <dgm:cxn modelId="{8EAD8B25-11BD-4DE8-99D8-08B8B469A42D}" type="presParOf" srcId="{72066122-1651-41D6-B5DD-F4983F267DCA}" destId="{C5D9662F-83A6-4B4F-9537-0EBA5AF9A588}" srcOrd="0" destOrd="0" presId="urn:microsoft.com/office/officeart/2005/8/layout/radial5"/>
    <dgm:cxn modelId="{9D722AFC-AB01-4545-B181-EE8D66E3EF7D}" type="presParOf" srcId="{72066122-1651-41D6-B5DD-F4983F267DCA}" destId="{B17F9486-DECC-4F36-8A50-0DEF79BDA4B9}" srcOrd="1" destOrd="0" presId="urn:microsoft.com/office/officeart/2005/8/layout/radial5"/>
    <dgm:cxn modelId="{3959FBE3-2DCC-4451-ADC4-3A2E2F4EC614}" type="presParOf" srcId="{B17F9486-DECC-4F36-8A50-0DEF79BDA4B9}" destId="{FD1970BF-2268-40B7-885E-E6DE4201EAB8}" srcOrd="0" destOrd="0" presId="urn:microsoft.com/office/officeart/2005/8/layout/radial5"/>
    <dgm:cxn modelId="{C17A1002-E8CA-4949-911A-61B89F8D290A}" type="presParOf" srcId="{72066122-1651-41D6-B5DD-F4983F267DCA}" destId="{384CE768-5ECD-4984-9E76-27DE876D649D}" srcOrd="2" destOrd="0" presId="urn:microsoft.com/office/officeart/2005/8/layout/radial5"/>
    <dgm:cxn modelId="{07E04625-198F-4AC8-8172-6BC1506F600C}" type="presParOf" srcId="{72066122-1651-41D6-B5DD-F4983F267DCA}" destId="{673F14FA-36BB-488F-8758-F16106403681}" srcOrd="3" destOrd="0" presId="urn:microsoft.com/office/officeart/2005/8/layout/radial5"/>
    <dgm:cxn modelId="{1C94660A-25E6-43A7-9BB0-92722F01FC33}" type="presParOf" srcId="{673F14FA-36BB-488F-8758-F16106403681}" destId="{BA7F3B53-A28A-4071-A5E7-E237F5B763A7}" srcOrd="0" destOrd="0" presId="urn:microsoft.com/office/officeart/2005/8/layout/radial5"/>
    <dgm:cxn modelId="{2E660D33-2A56-4ABD-BA1B-43E3EE7EDB7D}" type="presParOf" srcId="{72066122-1651-41D6-B5DD-F4983F267DCA}" destId="{3BDA8ABB-1618-4543-87ED-93BFC739E6CD}" srcOrd="4" destOrd="0" presId="urn:microsoft.com/office/officeart/2005/8/layout/radial5"/>
    <dgm:cxn modelId="{24ACC9F1-7476-46AB-AAB9-8EBC0F0DF38F}" type="presParOf" srcId="{72066122-1651-41D6-B5DD-F4983F267DCA}" destId="{461FE6DB-83BC-4A67-AF48-B4A3CC92E02E}" srcOrd="5" destOrd="0" presId="urn:microsoft.com/office/officeart/2005/8/layout/radial5"/>
    <dgm:cxn modelId="{C5C452A6-CA3C-46EB-AB4C-3CDDDFA57F4F}" type="presParOf" srcId="{461FE6DB-83BC-4A67-AF48-B4A3CC92E02E}" destId="{972122D6-5363-4AD3-A6C1-07AE122E8D07}" srcOrd="0" destOrd="0" presId="urn:microsoft.com/office/officeart/2005/8/layout/radial5"/>
    <dgm:cxn modelId="{B30AEABB-037A-4D53-B940-F2D7C45A6FD6}" type="presParOf" srcId="{72066122-1651-41D6-B5DD-F4983F267DCA}" destId="{546FF9B1-C0DC-4E8B-91CB-215B9BE27568}" srcOrd="6" destOrd="0" presId="urn:microsoft.com/office/officeart/2005/8/layout/radial5"/>
    <dgm:cxn modelId="{1FB2CD32-758B-4836-8C9C-5F46901064B5}" type="presParOf" srcId="{72066122-1651-41D6-B5DD-F4983F267DCA}" destId="{A5502C12-D77E-49D9-9778-42D32B6BF7D7}" srcOrd="7" destOrd="0" presId="urn:microsoft.com/office/officeart/2005/8/layout/radial5"/>
    <dgm:cxn modelId="{2443ED5E-41A0-4904-8739-D66B067BA16C}" type="presParOf" srcId="{A5502C12-D77E-49D9-9778-42D32B6BF7D7}" destId="{28D8593A-642D-46CD-B31A-89A1A5C48D1F}" srcOrd="0" destOrd="0" presId="urn:microsoft.com/office/officeart/2005/8/layout/radial5"/>
    <dgm:cxn modelId="{31F52769-8652-4537-BA53-4606D6D08E90}" type="presParOf" srcId="{72066122-1651-41D6-B5DD-F4983F267DCA}" destId="{8F2E12ED-6FCD-4C2C-A63B-02EAC535070E}"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9662F-83A6-4B4F-9537-0EBA5AF9A588}">
      <dsp:nvSpPr>
        <dsp:cNvPr id="0" name=""/>
        <dsp:cNvSpPr/>
      </dsp:nvSpPr>
      <dsp:spPr>
        <a:xfrm>
          <a:off x="2703063" y="1781139"/>
          <a:ext cx="1727138" cy="1066836"/>
        </a:xfrm>
        <a:prstGeom prst="flowChartTerminator">
          <a:avLst/>
        </a:prstGeom>
        <a:solidFill>
          <a:srgbClr val="FCFC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en-US" sz="1400" b="1" kern="1200" dirty="0">
              <a:solidFill>
                <a:schemeClr val="tx1">
                  <a:lumMod val="95000"/>
                  <a:lumOff val="5000"/>
                </a:schemeClr>
              </a:solidFill>
              <a:latin typeface="+mn-lt"/>
            </a:rPr>
            <a:t>Vomiting Centre (medulla)</a:t>
          </a:r>
        </a:p>
        <a:p>
          <a:pPr lvl="0" algn="ctr" defTabSz="622300" rtl="1">
            <a:lnSpc>
              <a:spcPct val="90000"/>
            </a:lnSpc>
            <a:spcBef>
              <a:spcPct val="0"/>
            </a:spcBef>
            <a:spcAft>
              <a:spcPct val="35000"/>
            </a:spcAft>
          </a:pPr>
          <a:r>
            <a:rPr lang="en-US" altLang="en-US" sz="1400" b="1" kern="1200" dirty="0">
              <a:solidFill>
                <a:schemeClr val="tx1">
                  <a:lumMod val="95000"/>
                  <a:lumOff val="5000"/>
                </a:schemeClr>
              </a:solidFill>
              <a:latin typeface="+mn-lt"/>
            </a:rPr>
            <a:t>Receptors: </a:t>
          </a:r>
          <a:r>
            <a:rPr lang="en-US" altLang="en-US" sz="1200" b="1" kern="1200" dirty="0">
              <a:solidFill>
                <a:schemeClr val="tx1"/>
              </a:solidFill>
              <a:latin typeface="+mn-lt"/>
            </a:rPr>
            <a:t>Muscarinic</a:t>
          </a:r>
          <a:r>
            <a:rPr lang="en-US" altLang="en-US" sz="1200" b="1" kern="1200" dirty="0">
              <a:solidFill>
                <a:srgbClr val="7030A0"/>
              </a:solidFill>
              <a:latin typeface="+mn-lt"/>
            </a:rPr>
            <a:t>,</a:t>
          </a:r>
          <a:r>
            <a:rPr lang="en-US" altLang="en-US" sz="1200" b="1" kern="1200" baseline="0" dirty="0">
              <a:solidFill>
                <a:srgbClr val="7030A0"/>
              </a:solidFill>
              <a:latin typeface="+mn-lt"/>
            </a:rPr>
            <a:t> </a:t>
          </a:r>
          <a:r>
            <a:rPr lang="en-US" altLang="en-US" sz="1200" b="1" kern="1200" dirty="0">
              <a:solidFill>
                <a:schemeClr val="tx1"/>
              </a:solidFill>
              <a:latin typeface="+mn-lt"/>
            </a:rPr>
            <a:t>5HT3</a:t>
          </a:r>
          <a:endParaRPr lang="ar-SA" altLang="en-US" sz="1200" b="1" kern="1200" dirty="0">
            <a:solidFill>
              <a:schemeClr val="tx1"/>
            </a:solidFill>
            <a:latin typeface="+mn-lt"/>
          </a:endParaRPr>
        </a:p>
      </dsp:txBody>
      <dsp:txXfrm>
        <a:off x="2784462" y="1937361"/>
        <a:ext cx="1564340" cy="754392"/>
      </dsp:txXfrm>
    </dsp:sp>
    <dsp:sp modelId="{B17F9486-DECC-4F36-8A50-0DEF79BDA4B9}">
      <dsp:nvSpPr>
        <dsp:cNvPr id="0" name=""/>
        <dsp:cNvSpPr/>
      </dsp:nvSpPr>
      <dsp:spPr>
        <a:xfrm rot="16138624">
          <a:off x="3254501" y="1118983"/>
          <a:ext cx="591911" cy="579293"/>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rtl="1">
            <a:lnSpc>
              <a:spcPct val="90000"/>
            </a:lnSpc>
            <a:spcBef>
              <a:spcPct val="0"/>
            </a:spcBef>
            <a:spcAft>
              <a:spcPct val="35000"/>
            </a:spcAft>
          </a:pPr>
          <a:endParaRPr lang="ar-SA" sz="2600" kern="1200"/>
        </a:p>
      </dsp:txBody>
      <dsp:txXfrm rot="10800000">
        <a:off x="3342946" y="1321722"/>
        <a:ext cx="418123" cy="347575"/>
      </dsp:txXfrm>
    </dsp:sp>
    <dsp:sp modelId="{384CE768-5ECD-4984-9E76-27DE876D649D}">
      <dsp:nvSpPr>
        <dsp:cNvPr id="0" name=""/>
        <dsp:cNvSpPr/>
      </dsp:nvSpPr>
      <dsp:spPr>
        <a:xfrm>
          <a:off x="2674708" y="314493"/>
          <a:ext cx="1724898" cy="698560"/>
        </a:xfrm>
        <a:prstGeom prst="flowChartTerminator">
          <a:avLst/>
        </a:prstGeom>
        <a:noFill/>
        <a:ln w="28575" cap="flat" cmpd="sng" algn="ctr">
          <a:solidFill>
            <a:srgbClr val="DC72B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en-US" sz="1400" b="1" kern="1200" dirty="0">
              <a:solidFill>
                <a:srgbClr val="000000"/>
              </a:solidFill>
              <a:latin typeface="+mn-lt"/>
            </a:rPr>
            <a:t>Cerebral cortex</a:t>
          </a:r>
          <a:endParaRPr lang="ar-SA" sz="1400" kern="1200" dirty="0">
            <a:latin typeface="+mn-lt"/>
          </a:endParaRPr>
        </a:p>
      </dsp:txBody>
      <dsp:txXfrm>
        <a:off x="2756002" y="416787"/>
        <a:ext cx="1562310" cy="493972"/>
      </dsp:txXfrm>
    </dsp:sp>
    <dsp:sp modelId="{673F14FA-36BB-488F-8758-F16106403681}">
      <dsp:nvSpPr>
        <dsp:cNvPr id="0" name=""/>
        <dsp:cNvSpPr/>
      </dsp:nvSpPr>
      <dsp:spPr>
        <a:xfrm rot="21585400">
          <a:off x="4463738" y="2020113"/>
          <a:ext cx="465196" cy="579293"/>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rtl="1">
            <a:lnSpc>
              <a:spcPct val="90000"/>
            </a:lnSpc>
            <a:spcBef>
              <a:spcPct val="0"/>
            </a:spcBef>
            <a:spcAft>
              <a:spcPct val="35000"/>
            </a:spcAft>
          </a:pPr>
          <a:endParaRPr lang="ar-SA" sz="2600" kern="1200"/>
        </a:p>
      </dsp:txBody>
      <dsp:txXfrm>
        <a:off x="4463739" y="2136268"/>
        <a:ext cx="325637" cy="347575"/>
      </dsp:txXfrm>
    </dsp:sp>
    <dsp:sp modelId="{3BDA8ABB-1618-4543-87ED-93BFC739E6CD}">
      <dsp:nvSpPr>
        <dsp:cNvPr id="0" name=""/>
        <dsp:cNvSpPr/>
      </dsp:nvSpPr>
      <dsp:spPr>
        <a:xfrm>
          <a:off x="4978935" y="1801827"/>
          <a:ext cx="1643756" cy="1006483"/>
        </a:xfrm>
        <a:prstGeom prst="flowChartTerminator">
          <a:avLst/>
        </a:prstGeom>
        <a:noFill/>
        <a:ln w="28575" cap="flat" cmpd="sng" algn="ctr">
          <a:solidFill>
            <a:srgbClr val="DC72B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100000"/>
            </a:lnSpc>
            <a:spcBef>
              <a:spcPct val="0"/>
            </a:spcBef>
            <a:spcAft>
              <a:spcPct val="35000"/>
            </a:spcAft>
          </a:pPr>
          <a:r>
            <a:rPr lang="en-US" sz="1400" b="1" kern="1200" dirty="0">
              <a:solidFill>
                <a:srgbClr val="000000"/>
              </a:solidFill>
              <a:latin typeface="+mn-lt"/>
            </a:rPr>
            <a:t>Vestibular</a:t>
          </a:r>
          <a:r>
            <a:rPr lang="en-US" sz="1300" b="1" kern="1200" dirty="0">
              <a:solidFill>
                <a:srgbClr val="000000"/>
              </a:solidFill>
              <a:latin typeface="+mn-lt"/>
            </a:rPr>
            <a:t> </a:t>
          </a:r>
          <a:r>
            <a:rPr lang="en-US" sz="1400" b="1" kern="1200" dirty="0">
              <a:solidFill>
                <a:srgbClr val="000000"/>
              </a:solidFill>
              <a:latin typeface="+mn-lt"/>
            </a:rPr>
            <a:t>nuclei Receptors:</a:t>
          </a:r>
          <a:r>
            <a:rPr lang="en-US" sz="1300" b="1" kern="1200" baseline="0" dirty="0">
              <a:solidFill>
                <a:srgbClr val="000000"/>
              </a:solidFill>
              <a:latin typeface="+mn-lt"/>
            </a:rPr>
            <a:t> </a:t>
          </a:r>
          <a:r>
            <a:rPr lang="en-US" altLang="en-US" sz="1200" b="0" kern="1200" dirty="0">
              <a:solidFill>
                <a:schemeClr val="tx1"/>
              </a:solidFill>
              <a:latin typeface="+mn-lt"/>
            </a:rPr>
            <a:t>Muscarinic M1</a:t>
          </a:r>
          <a:r>
            <a:rPr lang="en-US" altLang="en-US" sz="1200" b="0" kern="1200" baseline="0" dirty="0">
              <a:solidFill>
                <a:schemeClr val="tx1"/>
              </a:solidFill>
              <a:latin typeface="+mn-lt"/>
            </a:rPr>
            <a:t> </a:t>
          </a:r>
          <a:r>
            <a:rPr lang="en-US" altLang="en-US" sz="1200" b="0" kern="1200" dirty="0">
              <a:solidFill>
                <a:schemeClr val="tx1"/>
              </a:solidFill>
              <a:latin typeface="+mn-lt"/>
            </a:rPr>
            <a:t>Histaminic H1</a:t>
          </a:r>
          <a:endParaRPr lang="ar-SA" altLang="en-US" sz="1200" b="0" kern="1200" dirty="0">
            <a:solidFill>
              <a:schemeClr val="tx1"/>
            </a:solidFill>
            <a:latin typeface="+mn-lt"/>
          </a:endParaRPr>
        </a:p>
      </dsp:txBody>
      <dsp:txXfrm>
        <a:off x="5056405" y="1949212"/>
        <a:ext cx="1488816" cy="711713"/>
      </dsp:txXfrm>
    </dsp:sp>
    <dsp:sp modelId="{461FE6DB-83BC-4A67-AF48-B4A3CC92E02E}">
      <dsp:nvSpPr>
        <dsp:cNvPr id="0" name=""/>
        <dsp:cNvSpPr/>
      </dsp:nvSpPr>
      <dsp:spPr>
        <a:xfrm rot="5435449">
          <a:off x="3237455" y="3021785"/>
          <a:ext cx="637794" cy="579293"/>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rtl="1">
            <a:lnSpc>
              <a:spcPct val="90000"/>
            </a:lnSpc>
            <a:spcBef>
              <a:spcPct val="0"/>
            </a:spcBef>
            <a:spcAft>
              <a:spcPct val="35000"/>
            </a:spcAft>
          </a:pPr>
          <a:endParaRPr lang="ar-SA" sz="2600" kern="1200"/>
        </a:p>
      </dsp:txBody>
      <dsp:txXfrm rot="10800000">
        <a:off x="3325245" y="3050755"/>
        <a:ext cx="464006" cy="347575"/>
      </dsp:txXfrm>
    </dsp:sp>
    <dsp:sp modelId="{546FF9B1-C0DC-4E8B-91CB-215B9BE27568}">
      <dsp:nvSpPr>
        <dsp:cNvPr id="0" name=""/>
        <dsp:cNvSpPr/>
      </dsp:nvSpPr>
      <dsp:spPr>
        <a:xfrm>
          <a:off x="2565469" y="3803561"/>
          <a:ext cx="1962041" cy="928547"/>
        </a:xfrm>
        <a:prstGeom prst="flowChartTerminator">
          <a:avLst/>
        </a:prstGeom>
        <a:noFill/>
        <a:ln w="28575" cap="flat" cmpd="sng" algn="ctr">
          <a:solidFill>
            <a:srgbClr val="DC72B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en-US" sz="1400" b="1" kern="1200" dirty="0">
              <a:solidFill>
                <a:srgbClr val="000000"/>
              </a:solidFill>
              <a:latin typeface="+mn-lt"/>
            </a:rPr>
            <a:t>Pharynx &amp; GIT</a:t>
          </a:r>
        </a:p>
        <a:p>
          <a:pPr lvl="0" algn="ctr" defTabSz="622300" rtl="1">
            <a:lnSpc>
              <a:spcPct val="90000"/>
            </a:lnSpc>
            <a:spcBef>
              <a:spcPct val="0"/>
            </a:spcBef>
            <a:spcAft>
              <a:spcPct val="35000"/>
            </a:spcAft>
          </a:pPr>
          <a:r>
            <a:rPr lang="en-US" sz="1600" b="1" kern="1200" dirty="0">
              <a:solidFill>
                <a:schemeClr val="tx1"/>
              </a:solidFill>
              <a:latin typeface="+mn-lt"/>
            </a:rPr>
            <a:t>Receptors: </a:t>
          </a:r>
          <a:r>
            <a:rPr lang="en-US" altLang="en-US" sz="1200" b="0" kern="1200" dirty="0">
              <a:solidFill>
                <a:schemeClr val="tx1"/>
              </a:solidFill>
              <a:latin typeface="+mn-lt"/>
              <a:ea typeface="+mn-ea"/>
              <a:cs typeface="+mn-cs"/>
            </a:rPr>
            <a:t>5HT3 receptors</a:t>
          </a:r>
          <a:endParaRPr lang="ar-SA" altLang="en-US" sz="1200" b="0" kern="1200" dirty="0">
            <a:solidFill>
              <a:schemeClr val="tx1"/>
            </a:solidFill>
            <a:latin typeface="+mn-lt"/>
            <a:ea typeface="+mn-ea"/>
            <a:cs typeface="+mn-cs"/>
          </a:endParaRPr>
        </a:p>
      </dsp:txBody>
      <dsp:txXfrm>
        <a:off x="2657939" y="3939533"/>
        <a:ext cx="1777101" cy="656603"/>
      </dsp:txXfrm>
    </dsp:sp>
    <dsp:sp modelId="{A5502C12-D77E-49D9-9778-42D32B6BF7D7}">
      <dsp:nvSpPr>
        <dsp:cNvPr id="0" name=""/>
        <dsp:cNvSpPr/>
      </dsp:nvSpPr>
      <dsp:spPr>
        <a:xfrm rot="10730200">
          <a:off x="2283031" y="2047092"/>
          <a:ext cx="382551" cy="579293"/>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rtl="1">
            <a:lnSpc>
              <a:spcPct val="90000"/>
            </a:lnSpc>
            <a:spcBef>
              <a:spcPct val="0"/>
            </a:spcBef>
            <a:spcAft>
              <a:spcPct val="35000"/>
            </a:spcAft>
          </a:pPr>
          <a:endParaRPr lang="ar-SA" sz="2600" kern="1200"/>
        </a:p>
      </dsp:txBody>
      <dsp:txXfrm rot="10800000">
        <a:off x="2397784" y="2161786"/>
        <a:ext cx="267786" cy="347575"/>
      </dsp:txXfrm>
    </dsp:sp>
    <dsp:sp modelId="{8F2E12ED-6FCD-4C2C-A63B-02EAC535070E}">
      <dsp:nvSpPr>
        <dsp:cNvPr id="0" name=""/>
        <dsp:cNvSpPr/>
      </dsp:nvSpPr>
      <dsp:spPr>
        <a:xfrm>
          <a:off x="-94290" y="1760106"/>
          <a:ext cx="2326080" cy="1210350"/>
        </a:xfrm>
        <a:prstGeom prst="flowChartTerminator">
          <a:avLst/>
        </a:prstGeom>
        <a:noFill/>
        <a:ln w="28575" cap="flat" cmpd="sng" algn="ctr">
          <a:solidFill>
            <a:srgbClr val="DC72B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en-US" sz="1400" b="1" kern="1200" dirty="0">
              <a:solidFill>
                <a:srgbClr val="000000"/>
              </a:solidFill>
              <a:latin typeface="+mn-lt"/>
            </a:rPr>
            <a:t>Chemoreceptor Trigger Zone (CTZ) </a:t>
          </a:r>
          <a:r>
            <a:rPr lang="en-US" altLang="en-US" sz="1100" kern="1200" dirty="0">
              <a:solidFill>
                <a:schemeClr val="tx1"/>
              </a:solidFill>
              <a:latin typeface="+mn-lt"/>
            </a:rPr>
            <a:t>(Outside BBB) </a:t>
          </a:r>
        </a:p>
        <a:p>
          <a:pPr lvl="0" algn="ctr" defTabSz="622300" rtl="1">
            <a:lnSpc>
              <a:spcPct val="90000"/>
            </a:lnSpc>
            <a:spcBef>
              <a:spcPct val="0"/>
            </a:spcBef>
            <a:spcAft>
              <a:spcPct val="35000"/>
            </a:spcAft>
          </a:pPr>
          <a:r>
            <a:rPr lang="en-US" altLang="en-US" sz="1100" b="1" kern="1200" dirty="0">
              <a:solidFill>
                <a:schemeClr val="tx1"/>
              </a:solidFill>
              <a:latin typeface="+mn-lt"/>
            </a:rPr>
            <a:t>Receptors: </a:t>
          </a:r>
          <a:r>
            <a:rPr lang="en-US" sz="1200" b="0" kern="1200" dirty="0">
              <a:solidFill>
                <a:schemeClr val="bg1">
                  <a:lumMod val="50000"/>
                </a:schemeClr>
              </a:solidFill>
              <a:latin typeface="+mn-lt"/>
            </a:rPr>
            <a:t>Neurokinin receptors </a:t>
          </a:r>
          <a:r>
            <a:rPr lang="en-US" sz="1200" b="0" kern="1200" dirty="0">
              <a:solidFill>
                <a:schemeClr val="tx1"/>
              </a:solidFill>
              <a:latin typeface="+mn-lt"/>
            </a:rPr>
            <a:t>(</a:t>
          </a:r>
          <a:r>
            <a:rPr lang="en-US" altLang="en-US" sz="1200" b="0" kern="1200" dirty="0">
              <a:solidFill>
                <a:schemeClr val="tx1"/>
              </a:solidFill>
              <a:latin typeface="+mn-lt"/>
            </a:rPr>
            <a:t>Substance P)</a:t>
          </a:r>
          <a:r>
            <a:rPr lang="en-US" altLang="en-US" sz="1200" b="0" kern="1200" baseline="0" dirty="0">
              <a:solidFill>
                <a:schemeClr val="tx1"/>
              </a:solidFill>
              <a:latin typeface="+mn-lt"/>
            </a:rPr>
            <a:t> </a:t>
          </a:r>
          <a:r>
            <a:rPr lang="en-US" altLang="en-US" sz="1200" b="0" kern="1200" dirty="0">
              <a:solidFill>
                <a:schemeClr val="tx1"/>
              </a:solidFill>
              <a:latin typeface="+mn-lt"/>
            </a:rPr>
            <a:t>,5HT3, Dopamine D2 , Opioid receptors </a:t>
          </a:r>
          <a:endParaRPr lang="ar-SA" altLang="en-US" sz="1200" b="0" kern="1200" dirty="0">
            <a:solidFill>
              <a:schemeClr val="tx1"/>
            </a:solidFill>
            <a:latin typeface="+mn-lt"/>
          </a:endParaRPr>
        </a:p>
      </dsp:txBody>
      <dsp:txXfrm>
        <a:off x="15337" y="1937344"/>
        <a:ext cx="2106826" cy="85587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F033F-8D2B-714D-8058-642D570BF57F}" type="datetimeFigureOut">
              <a:rPr lang="en-US" smtClean="0"/>
              <a:pPr/>
              <a:t>12/1/17</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5190A-6CD4-FB48-A6F9-593816121248}" type="slidenum">
              <a:rPr lang="en-US" smtClean="0"/>
              <a:pPr/>
              <a:t>‹#›</a:t>
            </a:fld>
            <a:endParaRPr lang="en-US"/>
          </a:p>
        </p:txBody>
      </p:sp>
    </p:spTree>
    <p:extLst>
      <p:ext uri="{BB962C8B-B14F-4D97-AF65-F5344CB8AC3E}">
        <p14:creationId xmlns:p14="http://schemas.microsoft.com/office/powerpoint/2010/main" val="431861055"/>
      </p:ext>
    </p:extLst>
  </p:cSld>
  <p:clrMap bg1="lt1" tx1="dk1" bg2="lt2" tx2="dk2" accent1="accent1" accent2="accent2" accent3="accent3" accent4="accent4" accent5="accent5" accent6="accent6" hlink="hlink" folHlink="folHlink"/>
  <p:notesStyle>
    <a:lvl1pPr marL="0" algn="l" defTabSz="663123" rtl="0" eaLnBrk="1" latinLnBrk="0" hangingPunct="1">
      <a:defRPr sz="870" kern="1200">
        <a:solidFill>
          <a:schemeClr val="tx1"/>
        </a:solidFill>
        <a:latin typeface="+mn-lt"/>
        <a:ea typeface="+mn-ea"/>
        <a:cs typeface="+mn-cs"/>
      </a:defRPr>
    </a:lvl1pPr>
    <a:lvl2pPr marL="331561" algn="l" defTabSz="663123" rtl="0" eaLnBrk="1" latinLnBrk="0" hangingPunct="1">
      <a:defRPr sz="870" kern="1200">
        <a:solidFill>
          <a:schemeClr val="tx1"/>
        </a:solidFill>
        <a:latin typeface="+mn-lt"/>
        <a:ea typeface="+mn-ea"/>
        <a:cs typeface="+mn-cs"/>
      </a:defRPr>
    </a:lvl2pPr>
    <a:lvl3pPr marL="663123" algn="l" defTabSz="663123" rtl="0" eaLnBrk="1" latinLnBrk="0" hangingPunct="1">
      <a:defRPr sz="870" kern="1200">
        <a:solidFill>
          <a:schemeClr val="tx1"/>
        </a:solidFill>
        <a:latin typeface="+mn-lt"/>
        <a:ea typeface="+mn-ea"/>
        <a:cs typeface="+mn-cs"/>
      </a:defRPr>
    </a:lvl3pPr>
    <a:lvl4pPr marL="994684" algn="l" defTabSz="663123" rtl="0" eaLnBrk="1" latinLnBrk="0" hangingPunct="1">
      <a:defRPr sz="870" kern="1200">
        <a:solidFill>
          <a:schemeClr val="tx1"/>
        </a:solidFill>
        <a:latin typeface="+mn-lt"/>
        <a:ea typeface="+mn-ea"/>
        <a:cs typeface="+mn-cs"/>
      </a:defRPr>
    </a:lvl4pPr>
    <a:lvl5pPr marL="1326246" algn="l" defTabSz="663123" rtl="0" eaLnBrk="1" latinLnBrk="0" hangingPunct="1">
      <a:defRPr sz="870" kern="1200">
        <a:solidFill>
          <a:schemeClr val="tx1"/>
        </a:solidFill>
        <a:latin typeface="+mn-lt"/>
        <a:ea typeface="+mn-ea"/>
        <a:cs typeface="+mn-cs"/>
      </a:defRPr>
    </a:lvl5pPr>
    <a:lvl6pPr marL="1657807" algn="l" defTabSz="663123" rtl="0" eaLnBrk="1" latinLnBrk="0" hangingPunct="1">
      <a:defRPr sz="870" kern="1200">
        <a:solidFill>
          <a:schemeClr val="tx1"/>
        </a:solidFill>
        <a:latin typeface="+mn-lt"/>
        <a:ea typeface="+mn-ea"/>
        <a:cs typeface="+mn-cs"/>
      </a:defRPr>
    </a:lvl6pPr>
    <a:lvl7pPr marL="1989369" algn="l" defTabSz="663123" rtl="0" eaLnBrk="1" latinLnBrk="0" hangingPunct="1">
      <a:defRPr sz="870" kern="1200">
        <a:solidFill>
          <a:schemeClr val="tx1"/>
        </a:solidFill>
        <a:latin typeface="+mn-lt"/>
        <a:ea typeface="+mn-ea"/>
        <a:cs typeface="+mn-cs"/>
      </a:defRPr>
    </a:lvl7pPr>
    <a:lvl8pPr marL="2320930" algn="l" defTabSz="663123" rtl="0" eaLnBrk="1" latinLnBrk="0" hangingPunct="1">
      <a:defRPr sz="870" kern="1200">
        <a:solidFill>
          <a:schemeClr val="tx1"/>
        </a:solidFill>
        <a:latin typeface="+mn-lt"/>
        <a:ea typeface="+mn-ea"/>
        <a:cs typeface="+mn-cs"/>
      </a:defRPr>
    </a:lvl8pPr>
    <a:lvl9pPr marL="2652492" algn="l" defTabSz="663123" rtl="0" eaLnBrk="1" latinLnBrk="0" hangingPunct="1">
      <a:defRPr sz="8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1143000"/>
            <a:ext cx="21336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63123" rtl="0" eaLnBrk="1" fontAlgn="auto" latinLnBrk="0" hangingPunct="1">
              <a:lnSpc>
                <a:spcPct val="100000"/>
              </a:lnSpc>
              <a:spcBef>
                <a:spcPts val="0"/>
              </a:spcBef>
              <a:spcAft>
                <a:spcPts val="0"/>
              </a:spcAft>
              <a:buClrTx/>
              <a:buSzTx/>
              <a:buFontTx/>
              <a:buNone/>
              <a:tabLst/>
              <a:defRPr/>
            </a:pPr>
            <a:fld id="{73E5190A-6CD4-FB48-A6F9-5938161212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63123"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663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1143000"/>
            <a:ext cx="21336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63123" rtl="0" eaLnBrk="1" fontAlgn="auto" latinLnBrk="0" hangingPunct="1">
              <a:lnSpc>
                <a:spcPct val="100000"/>
              </a:lnSpc>
              <a:spcBef>
                <a:spcPts val="0"/>
              </a:spcBef>
              <a:spcAft>
                <a:spcPts val="0"/>
              </a:spcAft>
              <a:buClrTx/>
              <a:buSzTx/>
              <a:buFontTx/>
              <a:buNone/>
              <a:tabLst/>
              <a:defRPr/>
            </a:pPr>
            <a:fld id="{73E5190A-6CD4-FB48-A6F9-5938161212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63123"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663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1191"/>
            <a:ext cx="5143500" cy="3448756"/>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CB9BCF2D-96DF-9347-8969-C5D349EA6356}" type="datetimeFigureOut">
              <a:rPr lang="en-US" smtClean="0"/>
              <a:pPr/>
              <a:t>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B8D4-36A7-0F48-8B20-C0FD90121DE2}"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BCF2D-96DF-9347-8969-C5D349EA6356}" type="datetimeFigureOut">
              <a:rPr lang="en-US" smtClean="0"/>
              <a:pPr/>
              <a:t>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B8D4-36A7-0F48-8B20-C0FD90121D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BCF2D-96DF-9347-8969-C5D349EA6356}" type="datetimeFigureOut">
              <a:rPr lang="en-US" smtClean="0"/>
              <a:pPr/>
              <a:t>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B8D4-36A7-0F48-8B20-C0FD90121DE2}"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BCF2D-96DF-9347-8969-C5D349EA6356}" type="datetimeFigureOut">
              <a:rPr lang="en-US" smtClean="0"/>
              <a:pPr/>
              <a:t>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B8D4-36A7-0F48-8B20-C0FD90121D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2"/>
            <a:ext cx="5915025" cy="4120620"/>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9BCF2D-96DF-9347-8969-C5D349EA6356}" type="datetimeFigureOut">
              <a:rPr lang="en-US" smtClean="0"/>
              <a:pPr/>
              <a:t>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B8D4-36A7-0F48-8B20-C0FD90121DE2}"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9BCF2D-96DF-9347-8969-C5D349EA6356}" type="datetimeFigureOut">
              <a:rPr lang="en-US" smtClean="0"/>
              <a:pPr/>
              <a:t>12/1/17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5B8D4-36A7-0F48-8B20-C0FD90121DE2}"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4"/>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9BCF2D-96DF-9347-8969-C5D349EA6356}" type="datetimeFigureOut">
              <a:rPr lang="en-US" smtClean="0"/>
              <a:pPr/>
              <a:t>12/1/17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15B8D4-36A7-0F48-8B20-C0FD90121DE2}"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9BCF2D-96DF-9347-8969-C5D349EA6356}" type="datetimeFigureOut">
              <a:rPr lang="en-US" smtClean="0"/>
              <a:pPr/>
              <a:t>12/1/17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15B8D4-36A7-0F48-8B20-C0FD90121D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BCF2D-96DF-9347-8969-C5D349EA6356}" type="datetimeFigureOut">
              <a:rPr lang="en-US" smtClean="0"/>
              <a:pPr/>
              <a:t>12/1/17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15B8D4-36A7-0F48-8B20-C0FD90121DE2}"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CB9BCF2D-96DF-9347-8969-C5D349EA6356}" type="datetimeFigureOut">
              <a:rPr lang="en-US" smtClean="0"/>
              <a:pPr/>
              <a:t>12/1/17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5B8D4-36A7-0F48-8B20-C0FD90121DE2}"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CB9BCF2D-96DF-9347-8969-C5D349EA6356}" type="datetimeFigureOut">
              <a:rPr lang="en-US" smtClean="0"/>
              <a:pPr/>
              <a:t>12/1/17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5B8D4-36A7-0F48-8B20-C0FD90121D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CB9BCF2D-96DF-9347-8969-C5D349EA6356}" type="datetimeFigureOut">
              <a:rPr lang="en-US" smtClean="0"/>
              <a:pPr/>
              <a:t>12/1/17</a:t>
            </a:fld>
            <a:endParaRPr lang="en-US"/>
          </a:p>
        </p:txBody>
      </p:sp>
      <p:sp>
        <p:nvSpPr>
          <p:cNvPr id="5" name="Footer Placeholder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A615B8D4-36A7-0F48-8B20-C0FD90121DE2}" type="slidenum">
              <a:rPr lang="en-US" smtClean="0"/>
              <a:pPr/>
              <a:t>‹#›</a:t>
            </a:fld>
            <a:endParaRPr lang="en-US"/>
          </a:p>
        </p:txBody>
      </p:sp>
    </p:spTree>
    <p:extLst>
      <p:ext uri="{BB962C8B-B14F-4D97-AF65-F5344CB8AC3E}">
        <p14:creationId xmlns:p14="http://schemas.microsoft.com/office/powerpoint/2010/main" val="1747557881"/>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presentation/d/1_-g1vol4eBWPet5xVCkuTGFvvnhFF3PJmU0tWtEEw_o/edit?usp=sharing" TargetMode="External"/><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hyperlink" Target="https://docs.google.com/presentation/d/1gVgpH1c3GBMFAGhnXqOtxv1-94TY0KYIybM1JKzrG2k/edit?usp=sharing" TargetMode="External"/><Relationship Id="rId7" Type="http://schemas.openxmlformats.org/officeDocument/2006/relationships/image" Target="../media/image3.png"/><Relationship Id="rId8" Type="http://schemas.openxmlformats.org/officeDocument/2006/relationships/image" Target="../media/image4.png"/><Relationship Id="rId9"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tiff"/><Relationship Id="rId5" Type="http://schemas.openxmlformats.org/officeDocument/2006/relationships/hyperlink" Target="https://docs.google.com/forms/d/e/1FAIpQLSc57qjDXLPcQLYftI27W91gCKD2RgH0OzQDdDxsiLYmH9DKtw/viewform" TargetMode="External"/><Relationship Id="rId6" Type="http://schemas.openxmlformats.org/officeDocument/2006/relationships/image" Target="../media/image19.tiff"/><Relationship Id="rId7" Type="http://schemas.openxmlformats.org/officeDocument/2006/relationships/hyperlink" Target="https://docs.google.com/forms/d/e/1FAIpQLSeR09YDqj3t6EipoBfWqUQ3MSK8YOB4OY5qRkg329YJBt2YZQ/viewform?usp=sf_link" TargetMode="External"/><Relationship Id="rId8" Type="http://schemas.openxmlformats.org/officeDocument/2006/relationships/hyperlink" Target="https://twitter.com/pharma436" TargetMode="External"/><Relationship Id="rId9" Type="http://schemas.openxmlformats.org/officeDocument/2006/relationships/image" Target="../media/image20.tiff"/><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hyperlink" Target="https://www.youtube.com/watch?v=zD_CWMlrb5s" TargetMode="External"/><Relationship Id="rId8"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3.jpg"/><Relationship Id="rId6" Type="http://schemas.openxmlformats.org/officeDocument/2006/relationships/image" Target="../media/image14.jp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763" t="4123" r="2846" b="6720"/>
          <a:stretch/>
        </p:blipFill>
        <p:spPr>
          <a:xfrm>
            <a:off x="5139640" y="198604"/>
            <a:ext cx="1580474" cy="1001546"/>
          </a:xfrm>
          <a:prstGeom prst="rect">
            <a:avLst/>
          </a:prstGeom>
        </p:spPr>
      </p:pic>
      <p:sp>
        <p:nvSpPr>
          <p:cNvPr id="21" name="Oval 20"/>
          <p:cNvSpPr/>
          <p:nvPr/>
        </p:nvSpPr>
        <p:spPr>
          <a:xfrm>
            <a:off x="4835299" y="4764881"/>
            <a:ext cx="1457325" cy="4143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32" name="TextBox 31"/>
          <p:cNvSpPr txBox="1"/>
          <p:nvPr/>
        </p:nvSpPr>
        <p:spPr>
          <a:xfrm>
            <a:off x="75838" y="3210039"/>
            <a:ext cx="6462170" cy="584775"/>
          </a:xfrm>
          <a:prstGeom prst="rect">
            <a:avLst/>
          </a:prstGeom>
          <a:noFill/>
        </p:spPr>
        <p:txBody>
          <a:bodyPr wrap="square" rtlCol="0">
            <a:spAutoFit/>
          </a:bodyPr>
          <a:lstStyle/>
          <a:p>
            <a:pPr algn="ctr"/>
            <a:r>
              <a:rPr lang="en-US" sz="3200" b="1" dirty="0">
                <a:solidFill>
                  <a:srgbClr val="009193"/>
                </a:solidFill>
                <a:latin typeface="Goudy Old Style" charset="0"/>
                <a:ea typeface="Goudy Old Style" charset="0"/>
                <a:cs typeface="Goudy Old Style" charset="0"/>
              </a:rPr>
              <a:t>2:</a:t>
            </a:r>
            <a:r>
              <a:rPr lang="en-US" sz="2800" b="1" dirty="0">
                <a:latin typeface="Goudy Old Style" charset="0"/>
                <a:ea typeface="Goudy Old Style" charset="0"/>
                <a:cs typeface="Goudy Old Style" charset="0"/>
              </a:rPr>
              <a:t> </a:t>
            </a:r>
            <a:r>
              <a:rPr lang="en-US" altLang="en-US" sz="2800" b="1" dirty="0">
                <a:solidFill>
                  <a:srgbClr val="941651"/>
                </a:solidFill>
                <a:latin typeface="Goudy Old Style" charset="0"/>
                <a:ea typeface="Goudy Old Style" charset="0"/>
                <a:cs typeface="Goudy Old Style" charset="0"/>
              </a:rPr>
              <a:t>Antiemetics</a:t>
            </a:r>
            <a:endParaRPr lang="en-US" sz="2800" b="1" dirty="0">
              <a:solidFill>
                <a:srgbClr val="941651"/>
              </a:solidFill>
              <a:latin typeface="Goudy Old Style" charset="0"/>
              <a:ea typeface="Goudy Old Style" charset="0"/>
              <a:cs typeface="Goudy Old Style" charset="0"/>
            </a:endParaRPr>
          </a:p>
        </p:txBody>
      </p:sp>
      <p:sp>
        <p:nvSpPr>
          <p:cNvPr id="40" name="TextBox 39"/>
          <p:cNvSpPr txBox="1"/>
          <p:nvPr/>
        </p:nvSpPr>
        <p:spPr>
          <a:xfrm>
            <a:off x="313960" y="4722859"/>
            <a:ext cx="6406154" cy="1600438"/>
          </a:xfrm>
          <a:prstGeom prst="rect">
            <a:avLst/>
          </a:prstGeom>
          <a:noFill/>
        </p:spPr>
        <p:txBody>
          <a:bodyPr wrap="square" rtlCol="0">
            <a:spAutoFit/>
          </a:bodyPr>
          <a:lstStyle/>
          <a:p>
            <a:pPr marL="285750" indent="-285750">
              <a:buClr>
                <a:srgbClr val="FFD579"/>
              </a:buClr>
              <a:buFont typeface="Wingdings" charset="2"/>
              <a:buChar char="Ø"/>
            </a:pPr>
            <a:r>
              <a:rPr lang="en-US" sz="1400" dirty="0">
                <a:cs typeface="Times New Roman" pitchFamily="18" charset="0"/>
              </a:rPr>
              <a:t>Classify the main different classes  of antiemetic drugs according to their mechanism of action.</a:t>
            </a:r>
          </a:p>
          <a:p>
            <a:pPr marL="285750" indent="-285750">
              <a:buClr>
                <a:srgbClr val="FFD579"/>
              </a:buClr>
              <a:buFont typeface="Wingdings" charset="2"/>
              <a:buChar char="Ø"/>
            </a:pPr>
            <a:r>
              <a:rPr lang="en-US" sz="1400" b="1" dirty="0">
                <a:solidFill>
                  <a:srgbClr val="FFC000"/>
                </a:solidFill>
              </a:rPr>
              <a:t>  </a:t>
            </a:r>
            <a:r>
              <a:rPr lang="en-US" sz="1400" dirty="0">
                <a:cs typeface="Times New Roman" pitchFamily="18" charset="0"/>
              </a:rPr>
              <a:t>Know the characteristic pharmacokinetics &amp; dynamics of different classes of antiemetic drugs.</a:t>
            </a:r>
          </a:p>
          <a:p>
            <a:pPr marL="285750" indent="-285750">
              <a:buClr>
                <a:srgbClr val="FFD579"/>
              </a:buClr>
              <a:buFont typeface="Wingdings" charset="2"/>
              <a:buChar char="Ø"/>
            </a:pPr>
            <a:r>
              <a:rPr lang="en-US" sz="1400" dirty="0">
                <a:cs typeface="Times New Roman" pitchFamily="18" charset="0"/>
              </a:rPr>
              <a:t>Identify the selective drugs that can be used according to the cause of vomiting.</a:t>
            </a:r>
          </a:p>
          <a:p>
            <a:pPr marL="285750" indent="-285750">
              <a:buClr>
                <a:srgbClr val="FFD579"/>
              </a:buClr>
              <a:buFont typeface="Wingdings" charset="2"/>
              <a:buChar char="Ø"/>
            </a:pPr>
            <a:r>
              <a:rPr lang="en-US" sz="1400" dirty="0">
                <a:cs typeface="Times New Roman" pitchFamily="18" charset="0"/>
              </a:rPr>
              <a:t>Learn the adjuvant antiemetics..</a:t>
            </a:r>
          </a:p>
          <a:p>
            <a:pPr marL="285750" indent="-285750">
              <a:buClr>
                <a:srgbClr val="FFD579"/>
              </a:buClr>
              <a:buFont typeface="Wingdings" charset="2"/>
              <a:buChar char="Ø"/>
            </a:pPr>
            <a:r>
              <a:rPr lang="en-US" sz="1400" dirty="0">
                <a:cs typeface="Times New Roman" pitchFamily="18" charset="0"/>
              </a:rPr>
              <a:t>Describe the major side effects for the different classes of antiemetics.</a:t>
            </a:r>
            <a:r>
              <a:rPr lang="en-US" sz="1400" dirty="0"/>
              <a:t> </a:t>
            </a:r>
          </a:p>
        </p:txBody>
      </p:sp>
      <p:sp>
        <p:nvSpPr>
          <p:cNvPr id="48" name="TextBox 47"/>
          <p:cNvSpPr txBox="1"/>
          <p:nvPr/>
        </p:nvSpPr>
        <p:spPr>
          <a:xfrm>
            <a:off x="255458" y="6713685"/>
            <a:ext cx="6073423" cy="1708160"/>
          </a:xfrm>
          <a:prstGeom prst="rect">
            <a:avLst/>
          </a:prstGeom>
          <a:noFill/>
        </p:spPr>
        <p:txBody>
          <a:bodyPr wrap="square" rtlCol="0">
            <a:spAutoFit/>
          </a:bodyPr>
          <a:lstStyle/>
          <a:p>
            <a:pPr>
              <a:lnSpc>
                <a:spcPct val="150000"/>
              </a:lnSpc>
            </a:pPr>
            <a:r>
              <a:rPr lang="en-US" sz="1400" b="1" dirty="0">
                <a:solidFill>
                  <a:schemeClr val="bg1">
                    <a:lumMod val="50000"/>
                  </a:schemeClr>
                </a:solidFill>
              </a:rPr>
              <a:t>extra information and further explanation  </a:t>
            </a:r>
          </a:p>
          <a:p>
            <a:pPr>
              <a:lnSpc>
                <a:spcPct val="150000"/>
              </a:lnSpc>
            </a:pPr>
            <a:r>
              <a:rPr lang="en-US" sz="1400" b="1" dirty="0">
                <a:solidFill>
                  <a:srgbClr val="FF0000"/>
                </a:solidFill>
              </a:rPr>
              <a:t>important </a:t>
            </a:r>
          </a:p>
          <a:p>
            <a:pPr>
              <a:lnSpc>
                <a:spcPct val="150000"/>
              </a:lnSpc>
            </a:pPr>
            <a:r>
              <a:rPr lang="en-US" sz="1400" b="1" dirty="0">
                <a:solidFill>
                  <a:srgbClr val="008F00"/>
                </a:solidFill>
              </a:rPr>
              <a:t>doctors notes </a:t>
            </a:r>
          </a:p>
          <a:p>
            <a:pPr>
              <a:lnSpc>
                <a:spcPct val="150000"/>
              </a:lnSpc>
            </a:pPr>
            <a:r>
              <a:rPr lang="en-US" sz="1400" b="1" dirty="0">
                <a:solidFill>
                  <a:srgbClr val="0432FF"/>
                </a:solidFill>
              </a:rPr>
              <a:t>Drugs names </a:t>
            </a:r>
            <a:endParaRPr lang="ar-SA" sz="1400" b="1" dirty="0">
              <a:solidFill>
                <a:srgbClr val="0432FF"/>
              </a:solidFill>
            </a:endParaRPr>
          </a:p>
          <a:p>
            <a:pPr>
              <a:lnSpc>
                <a:spcPct val="150000"/>
              </a:lnSpc>
            </a:pPr>
            <a:r>
              <a:rPr lang="en-US" sz="1400" b="1" dirty="0">
                <a:solidFill>
                  <a:srgbClr val="009193"/>
                </a:solidFill>
              </a:rPr>
              <a:t>Mnemonics </a:t>
            </a:r>
          </a:p>
        </p:txBody>
      </p:sp>
      <p:sp>
        <p:nvSpPr>
          <p:cNvPr id="49" name="Oval 48"/>
          <p:cNvSpPr/>
          <p:nvPr/>
        </p:nvSpPr>
        <p:spPr>
          <a:xfrm flipV="1">
            <a:off x="85972" y="6862597"/>
            <a:ext cx="191187" cy="174253"/>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50" name="Oval 49"/>
          <p:cNvSpPr/>
          <p:nvPr/>
        </p:nvSpPr>
        <p:spPr>
          <a:xfrm flipV="1">
            <a:off x="92294" y="7191073"/>
            <a:ext cx="191187" cy="1742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2" name="Oval 51"/>
          <p:cNvSpPr/>
          <p:nvPr/>
        </p:nvSpPr>
        <p:spPr>
          <a:xfrm flipV="1">
            <a:off x="92666" y="7770205"/>
            <a:ext cx="191187" cy="174253"/>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EFA00"/>
              </a:solidFill>
            </a:endParaRPr>
          </a:p>
        </p:txBody>
      </p:sp>
      <p:sp>
        <p:nvSpPr>
          <p:cNvPr id="53" name="Oval 52"/>
          <p:cNvSpPr/>
          <p:nvPr/>
        </p:nvSpPr>
        <p:spPr>
          <a:xfrm flipV="1">
            <a:off x="92294" y="7480639"/>
            <a:ext cx="191187" cy="174253"/>
          </a:xfrm>
          <a:prstGeom prst="ellipse">
            <a:avLst/>
          </a:prstGeom>
          <a:solidFill>
            <a:srgbClr val="008F00"/>
          </a:solidFill>
          <a:ln>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F00"/>
              </a:solidFill>
            </a:endParaRPr>
          </a:p>
        </p:txBody>
      </p:sp>
      <p:pic>
        <p:nvPicPr>
          <p:cNvPr id="59" name="Picture 58">
            <a:hlinkClick r:id="rId3"/>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219845" y="9070209"/>
            <a:ext cx="557784" cy="557784"/>
          </a:xfrm>
          <a:prstGeom prst="rect">
            <a:avLst/>
          </a:prstGeom>
        </p:spPr>
      </p:pic>
      <p:sp>
        <p:nvSpPr>
          <p:cNvPr id="61" name="TextBox 60"/>
          <p:cNvSpPr txBox="1"/>
          <p:nvPr/>
        </p:nvSpPr>
        <p:spPr>
          <a:xfrm>
            <a:off x="777629" y="9179824"/>
            <a:ext cx="4505280" cy="307777"/>
          </a:xfrm>
          <a:prstGeom prst="rect">
            <a:avLst/>
          </a:prstGeom>
          <a:noFill/>
        </p:spPr>
        <p:txBody>
          <a:bodyPr wrap="square" rtlCol="0">
            <a:spAutoFit/>
          </a:bodyPr>
          <a:lstStyle/>
          <a:p>
            <a:r>
              <a:rPr lang="en-US" sz="1400" dirty="0">
                <a:hlinkClick r:id="rId6"/>
              </a:rPr>
              <a:t>Kindly check the editing file before studying this document  </a:t>
            </a:r>
            <a:endParaRPr lang="en-US" sz="1400" dirty="0"/>
          </a:p>
        </p:txBody>
      </p:sp>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17500" t="31944" r="17500" b="14514"/>
          <a:stretch/>
        </p:blipFill>
        <p:spPr>
          <a:xfrm>
            <a:off x="159866" y="267240"/>
            <a:ext cx="1433509" cy="1180808"/>
          </a:xfrm>
          <a:prstGeom prst="rect">
            <a:avLst/>
          </a:prstGeom>
        </p:spPr>
      </p:pic>
      <p:sp>
        <p:nvSpPr>
          <p:cNvPr id="23" name="Oval 22"/>
          <p:cNvSpPr/>
          <p:nvPr/>
        </p:nvSpPr>
        <p:spPr>
          <a:xfrm flipV="1">
            <a:off x="92666" y="8112881"/>
            <a:ext cx="191187" cy="174253"/>
          </a:xfrm>
          <a:prstGeom prst="ellipse">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EFA00"/>
              </a:solidFill>
            </a:endParaRPr>
          </a:p>
        </p:txBody>
      </p:sp>
      <p:pic>
        <p:nvPicPr>
          <p:cNvPr id="4" name="Picture 3">
            <a:extLst>
              <a:ext uri="{FF2B5EF4-FFF2-40B4-BE49-F238E27FC236}">
                <a16:creationId xmlns:a16="http://schemas.microsoft.com/office/drawing/2014/main" xmlns="" id="{915F3F5A-5008-42A9-9602-C1F90DACBEA3}"/>
              </a:ext>
            </a:extLst>
          </p:cNvPr>
          <p:cNvPicPr>
            <a:picLocks noChangeAspect="1"/>
          </p:cNvPicPr>
          <p:nvPr/>
        </p:nvPicPr>
        <p:blipFill rotWithShape="1">
          <a:blip r:embed="rId8">
            <a:extLst>
              <a:ext uri="{BEBA8EAE-BF5A-486C-A8C5-ECC9F3942E4B}">
                <a14:imgProps xmlns:a14="http://schemas.microsoft.com/office/drawing/2010/main">
                  <a14:imgLayer r:embed="rId9">
                    <a14:imgEffect>
                      <a14:artisticPencilSketch/>
                    </a14:imgEffect>
                  </a14:imgLayer>
                </a14:imgProps>
              </a:ext>
            </a:extLst>
          </a:blip>
          <a:srcRect l="4295" t="2663" r="3590"/>
          <a:stretch/>
        </p:blipFill>
        <p:spPr>
          <a:xfrm>
            <a:off x="2322780" y="461288"/>
            <a:ext cx="1968285" cy="2692556"/>
          </a:xfrm>
          <a:prstGeom prst="rect">
            <a:avLst/>
          </a:prstGeom>
          <a:ln>
            <a:noFill/>
          </a:ln>
          <a:effectLst>
            <a:softEdge rad="112500"/>
          </a:effectLst>
        </p:spPr>
      </p:pic>
      <p:sp>
        <p:nvSpPr>
          <p:cNvPr id="24" name="Arrow: Pentagon 23">
            <a:extLst>
              <a:ext uri="{FF2B5EF4-FFF2-40B4-BE49-F238E27FC236}">
                <a16:creationId xmlns:a16="http://schemas.microsoft.com/office/drawing/2014/main" xmlns="" id="{D51EC571-7145-461E-AFEB-BC7AD2549CAF}"/>
              </a:ext>
            </a:extLst>
          </p:cNvPr>
          <p:cNvSpPr/>
          <p:nvPr/>
        </p:nvSpPr>
        <p:spPr>
          <a:xfrm>
            <a:off x="131854" y="6493417"/>
            <a:ext cx="1482539" cy="318504"/>
          </a:xfrm>
          <a:prstGeom prst="homePlate">
            <a:avLst/>
          </a:prstGeom>
          <a:solidFill>
            <a:srgbClr val="BAEBFF"/>
          </a:solidFill>
          <a:ln w="2857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dirty="0">
                <a:ln/>
                <a:solidFill>
                  <a:schemeClr val="bg2">
                    <a:lumMod val="25000"/>
                  </a:schemeClr>
                </a:solidFill>
              </a:rPr>
              <a:t>Color index</a:t>
            </a:r>
            <a:endParaRPr lang="en-US" sz="1200" b="1" dirty="0">
              <a:ln/>
              <a:solidFill>
                <a:schemeClr val="bg2">
                  <a:lumMod val="25000"/>
                </a:schemeClr>
              </a:solidFill>
            </a:endParaRPr>
          </a:p>
        </p:txBody>
      </p:sp>
      <p:sp>
        <p:nvSpPr>
          <p:cNvPr id="18" name="Arrow: Pentagon 1">
            <a:extLst>
              <a:ext uri="{FF2B5EF4-FFF2-40B4-BE49-F238E27FC236}">
                <a16:creationId xmlns:a16="http://schemas.microsoft.com/office/drawing/2014/main" xmlns="" id="{C85CD315-5AD2-4C98-91D8-2A02256190A9}"/>
              </a:ext>
            </a:extLst>
          </p:cNvPr>
          <p:cNvSpPr/>
          <p:nvPr/>
        </p:nvSpPr>
        <p:spPr>
          <a:xfrm>
            <a:off x="131854" y="4145337"/>
            <a:ext cx="2092037" cy="568036"/>
          </a:xfrm>
          <a:prstGeom prst="homePlate">
            <a:avLst/>
          </a:prstGeom>
          <a:solidFill>
            <a:srgbClr val="BAEBFF"/>
          </a:solidFill>
          <a:ln w="285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bg2">
                    <a:lumMod val="25000"/>
                  </a:schemeClr>
                </a:solidFill>
              </a:rPr>
              <a:t>objectives</a:t>
            </a:r>
            <a:endParaRPr lang="en-US" b="1" dirty="0">
              <a:ln/>
              <a:solidFill>
                <a:schemeClr val="bg2">
                  <a:lumMod val="25000"/>
                </a:schemeClr>
              </a:solidFill>
            </a:endParaRPr>
          </a:p>
        </p:txBody>
      </p:sp>
    </p:spTree>
    <p:extLst>
      <p:ext uri="{BB962C8B-B14F-4D97-AF65-F5344CB8AC3E}">
        <p14:creationId xmlns:p14="http://schemas.microsoft.com/office/powerpoint/2010/main" val="243788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6858000" cy="715361"/>
          </a:xfrm>
          <a:prstGeom prst="rect">
            <a:avLst/>
          </a:prstGeom>
          <a:solidFill>
            <a:srgbClr val="BAEB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124"/>
            <a:r>
              <a:rPr lang="en-US" sz="4000"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rPr>
              <a:t>Summary  </a:t>
            </a:r>
            <a:endParaRPr lang="en-US" sz="2799"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endParaRPr>
          </a:p>
        </p:txBody>
      </p:sp>
      <p:sp>
        <p:nvSpPr>
          <p:cNvPr id="7" name="Rounded Rectangle 6"/>
          <p:cNvSpPr/>
          <p:nvPr/>
        </p:nvSpPr>
        <p:spPr>
          <a:xfrm>
            <a:off x="212651" y="978194"/>
            <a:ext cx="2806996" cy="2548209"/>
          </a:xfrm>
          <a:prstGeom prst="roundRect">
            <a:avLst/>
          </a:prstGeom>
          <a:solidFill>
            <a:schemeClr val="bg1"/>
          </a:solidFill>
          <a:ln>
            <a:solidFill>
              <a:srgbClr val="00919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1200" b="1" dirty="0">
                <a:solidFill>
                  <a:srgbClr val="FF0000"/>
                </a:solidFill>
                <a:cs typeface="Times New Roman" panose="02020603050405020304" pitchFamily="18" charset="0"/>
              </a:rPr>
              <a:t>1-</a:t>
            </a:r>
            <a:r>
              <a:rPr lang="en-US" altLang="en-US" sz="1200" b="1" dirty="0">
                <a:solidFill>
                  <a:srgbClr val="6600CC"/>
                </a:solidFill>
                <a:cs typeface="Times New Roman" panose="02020603050405020304" pitchFamily="18" charset="0"/>
              </a:rPr>
              <a:t> </a:t>
            </a:r>
            <a:r>
              <a:rPr lang="en-US" altLang="en-US" sz="1200" b="1" u="sng" dirty="0">
                <a:solidFill>
                  <a:srgbClr val="FF0000"/>
                </a:solidFill>
                <a:cs typeface="Times New Roman" panose="02020603050405020304" pitchFamily="18" charset="0"/>
              </a:rPr>
              <a:t>Serotonin</a:t>
            </a:r>
            <a:r>
              <a:rPr lang="en-US" altLang="en-US" sz="1200" b="1" dirty="0">
                <a:solidFill>
                  <a:srgbClr val="6600CC"/>
                </a:solidFill>
                <a:cs typeface="Times New Roman" panose="02020603050405020304" pitchFamily="18" charset="0"/>
              </a:rPr>
              <a:t> </a:t>
            </a:r>
            <a:r>
              <a:rPr lang="en-US" altLang="en-US" sz="1200" b="1" dirty="0">
                <a:solidFill>
                  <a:schemeClr val="tx1"/>
                </a:solidFill>
                <a:cs typeface="Times New Roman" panose="02020603050405020304" pitchFamily="18" charset="0"/>
              </a:rPr>
              <a:t>(5-HT3 antagonists) : </a:t>
            </a:r>
            <a:r>
              <a:rPr lang="en-US" altLang="en-US" sz="1200" dirty="0">
                <a:solidFill>
                  <a:srgbClr val="0432FF"/>
                </a:solidFill>
                <a:cs typeface="Times New Roman" panose="02020603050405020304" pitchFamily="18" charset="0"/>
              </a:rPr>
              <a:t>Ondan</a:t>
            </a:r>
            <a:r>
              <a:rPr lang="en-US" altLang="en-US" sz="1200" u="sng" dirty="0">
                <a:solidFill>
                  <a:srgbClr val="0432FF"/>
                </a:solidFill>
                <a:cs typeface="Times New Roman" panose="02020603050405020304" pitchFamily="18" charset="0"/>
              </a:rPr>
              <a:t>setron</a:t>
            </a:r>
            <a:r>
              <a:rPr lang="en-US" altLang="en-US" sz="1200" dirty="0">
                <a:solidFill>
                  <a:srgbClr val="0432FF"/>
                </a:solidFill>
                <a:cs typeface="Times New Roman" panose="02020603050405020304" pitchFamily="18" charset="0"/>
              </a:rPr>
              <a:t> , Grani</a:t>
            </a:r>
            <a:r>
              <a:rPr lang="en-US" altLang="en-US" sz="1200" u="sng" dirty="0">
                <a:solidFill>
                  <a:srgbClr val="0432FF"/>
                </a:solidFill>
                <a:cs typeface="Times New Roman" panose="02020603050405020304" pitchFamily="18" charset="0"/>
              </a:rPr>
              <a:t>setron .</a:t>
            </a:r>
          </a:p>
          <a:p>
            <a:r>
              <a:rPr lang="en-US" altLang="en-US" sz="1200" dirty="0">
                <a:cs typeface="Times New Roman" panose="02020603050405020304" pitchFamily="18" charset="0"/>
              </a:rPr>
              <a:t>-</a:t>
            </a:r>
            <a:r>
              <a:rPr lang="en-US" altLang="en-US" sz="1200" dirty="0">
                <a:solidFill>
                  <a:schemeClr val="tx1"/>
                </a:solidFill>
                <a:cs typeface="Times New Roman" panose="02020603050405020304" pitchFamily="18" charset="0"/>
              </a:rPr>
              <a:t>The </a:t>
            </a:r>
            <a:r>
              <a:rPr lang="en-US" altLang="en-US" sz="1200" b="1" dirty="0">
                <a:solidFill>
                  <a:schemeClr val="tx1"/>
                </a:solidFill>
                <a:cs typeface="Times New Roman" panose="02020603050405020304" pitchFamily="18" charset="0"/>
              </a:rPr>
              <a:t>most potent </a:t>
            </a:r>
            <a:r>
              <a:rPr lang="en-US" altLang="en-US" sz="1200" dirty="0">
                <a:solidFill>
                  <a:schemeClr val="tx1"/>
                </a:solidFill>
                <a:cs typeface="Times New Roman" panose="02020603050405020304" pitchFamily="18" charset="0"/>
              </a:rPr>
              <a:t>antiemetic drugs.</a:t>
            </a:r>
          </a:p>
          <a:p>
            <a:r>
              <a:rPr lang="en-US" altLang="en-US" sz="1200" dirty="0">
                <a:solidFill>
                  <a:schemeClr val="tx1"/>
                </a:solidFill>
                <a:cs typeface="Times New Roman" panose="02020603050405020304" pitchFamily="18" charset="0"/>
              </a:rPr>
              <a:t>-Their effects is augmented by combination with </a:t>
            </a:r>
            <a:r>
              <a:rPr lang="en-US" altLang="en-US" sz="1200" dirty="0">
                <a:solidFill>
                  <a:srgbClr val="FF0000"/>
                </a:solidFill>
                <a:cs typeface="Times New Roman" panose="02020603050405020304" pitchFamily="18" charset="0"/>
              </a:rPr>
              <a:t>corticosteroids and NK</a:t>
            </a:r>
            <a:r>
              <a:rPr lang="en-US" altLang="en-US" sz="1200" baseline="-22000" dirty="0">
                <a:solidFill>
                  <a:srgbClr val="FF0000"/>
                </a:solidFill>
                <a:cs typeface="Times New Roman" panose="02020603050405020304" pitchFamily="18" charset="0"/>
              </a:rPr>
              <a:t>1</a:t>
            </a:r>
            <a:r>
              <a:rPr lang="en-US" altLang="en-US" sz="1200" dirty="0">
                <a:solidFill>
                  <a:srgbClr val="FF0000"/>
                </a:solidFill>
                <a:cs typeface="Times New Roman" panose="02020603050405020304" pitchFamily="18" charset="0"/>
              </a:rPr>
              <a:t> antagonists.</a:t>
            </a:r>
          </a:p>
          <a:p>
            <a:r>
              <a:rPr lang="en-US" altLang="en-US" sz="1200" b="1" dirty="0">
                <a:cs typeface="Times New Roman" panose="02020603050405020304" pitchFamily="18" charset="0"/>
              </a:rPr>
              <a:t>-</a:t>
            </a:r>
            <a:r>
              <a:rPr lang="en-US" altLang="en-US" sz="1200" b="1" dirty="0">
                <a:solidFill>
                  <a:schemeClr val="tx1"/>
                </a:solidFill>
                <a:cs typeface="Times New Roman" panose="02020603050405020304" pitchFamily="18" charset="0"/>
              </a:rPr>
              <a:t>First choice for prevention of moderate to severe emesis:</a:t>
            </a:r>
          </a:p>
          <a:p>
            <a:r>
              <a:rPr lang="en-US" altLang="en-US" sz="1200" dirty="0">
                <a:solidFill>
                  <a:schemeClr val="tx1"/>
                </a:solidFill>
                <a:cs typeface="Times New Roman" panose="02020603050405020304" pitchFamily="18" charset="0"/>
              </a:rPr>
              <a:t>1-</a:t>
            </a:r>
            <a:r>
              <a:rPr lang="en-US" altLang="en-US" sz="1200" b="1" dirty="0">
                <a:solidFill>
                  <a:schemeClr val="tx1"/>
                </a:solidFill>
                <a:cs typeface="Times New Roman" panose="02020603050405020304" pitchFamily="18" charset="0"/>
              </a:rPr>
              <a:t> </a:t>
            </a:r>
            <a:r>
              <a:rPr lang="en-US" altLang="en-US" sz="1200" dirty="0">
                <a:solidFill>
                  <a:schemeClr val="tx1"/>
                </a:solidFill>
                <a:cs typeface="Times New Roman" panose="02020603050405020304" pitchFamily="18" charset="0"/>
              </a:rPr>
              <a:t>Chemotherapy-induced nausea and vomiting (CINV) especially </a:t>
            </a:r>
            <a:r>
              <a:rPr lang="en-US" altLang="en-US" sz="1200" dirty="0">
                <a:solidFill>
                  <a:srgbClr val="0432FF"/>
                </a:solidFill>
                <a:cs typeface="Times New Roman" panose="02020603050405020304" pitchFamily="18" charset="0"/>
              </a:rPr>
              <a:t>cisplatin</a:t>
            </a:r>
            <a:r>
              <a:rPr lang="en-US" altLang="en-US" sz="1200" dirty="0">
                <a:solidFill>
                  <a:schemeClr val="tx1"/>
                </a:solidFill>
                <a:cs typeface="Times New Roman" panose="02020603050405020304" pitchFamily="18" charset="0"/>
              </a:rPr>
              <a:t>.</a:t>
            </a:r>
          </a:p>
          <a:p>
            <a:r>
              <a:rPr lang="en-US" altLang="en-US" sz="1200" dirty="0">
                <a:solidFill>
                  <a:schemeClr val="tx1"/>
                </a:solidFill>
                <a:cs typeface="Times New Roman" panose="02020603050405020304" pitchFamily="18" charset="0"/>
              </a:rPr>
              <a:t>2-Post-radiation NV&amp; Post-operative NV.</a:t>
            </a:r>
          </a:p>
        </p:txBody>
      </p:sp>
      <p:sp>
        <p:nvSpPr>
          <p:cNvPr id="8" name="Round Diagonal Corner Rectangle 7"/>
          <p:cNvSpPr/>
          <p:nvPr/>
        </p:nvSpPr>
        <p:spPr>
          <a:xfrm>
            <a:off x="3317358" y="978195"/>
            <a:ext cx="3338623" cy="2548208"/>
          </a:xfrm>
          <a:prstGeom prst="round2DiagRect">
            <a:avLst/>
          </a:prstGeom>
          <a:solidFill>
            <a:schemeClr val="bg1"/>
          </a:solidFill>
          <a:ln>
            <a:solidFill>
              <a:srgbClr val="FF8AD8">
                <a:alpha val="8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8" idx="1"/>
          </p:cNvCxnSpPr>
          <p:nvPr/>
        </p:nvCxnSpPr>
        <p:spPr>
          <a:xfrm>
            <a:off x="4981354" y="1363821"/>
            <a:ext cx="5316" cy="216258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17358" y="1402746"/>
            <a:ext cx="1679944" cy="2123658"/>
          </a:xfrm>
          <a:prstGeom prst="rect">
            <a:avLst/>
          </a:prstGeom>
          <a:noFill/>
        </p:spPr>
        <p:txBody>
          <a:bodyPr wrap="square" rtlCol="0">
            <a:spAutoFit/>
          </a:bodyPr>
          <a:lstStyle/>
          <a:p>
            <a:r>
              <a:rPr lang="en-US" sz="1200" b="1" dirty="0"/>
              <a:t>Prokinetics drugs: </a:t>
            </a:r>
            <a:r>
              <a:rPr lang="en-US" altLang="en-US" sz="1200" dirty="0">
                <a:solidFill>
                  <a:srgbClr val="0432FF"/>
                </a:solidFill>
              </a:rPr>
              <a:t>Metoclopramide, Domperidone</a:t>
            </a:r>
          </a:p>
          <a:p>
            <a:r>
              <a:rPr lang="en-US" sz="1200" b="1" dirty="0"/>
              <a:t>Uses:</a:t>
            </a:r>
          </a:p>
          <a:p>
            <a:r>
              <a:rPr lang="en-US" sz="1200" dirty="0"/>
              <a:t>1- antiemetic </a:t>
            </a:r>
            <a:r>
              <a:rPr lang="en-US" sz="1200" dirty="0">
                <a:solidFill>
                  <a:srgbClr val="FF0000"/>
                </a:solidFill>
              </a:rPr>
              <a:t>(blocking D2 receptors in CTZ)</a:t>
            </a:r>
          </a:p>
          <a:p>
            <a:r>
              <a:rPr lang="en-US" sz="1200" dirty="0"/>
              <a:t>2- </a:t>
            </a:r>
            <a:r>
              <a:rPr lang="en-US" sz="1200" dirty="0" err="1"/>
              <a:t>prokinetic</a:t>
            </a:r>
            <a:r>
              <a:rPr lang="en-US" sz="1200" dirty="0"/>
              <a:t> </a:t>
            </a:r>
            <a:r>
              <a:rPr lang="en-US" sz="1200" dirty="0">
                <a:solidFill>
                  <a:srgbClr val="FF0000"/>
                </a:solidFill>
              </a:rPr>
              <a:t>(5-HT4 agonist)</a:t>
            </a:r>
          </a:p>
          <a:p>
            <a:r>
              <a:rPr lang="en-US" altLang="en-US" sz="1200" dirty="0">
                <a:solidFill>
                  <a:srgbClr val="0432FF"/>
                </a:solidFill>
              </a:rPr>
              <a:t>Metoclopramide </a:t>
            </a:r>
            <a:r>
              <a:rPr lang="en-US" altLang="en-US" sz="1200" dirty="0"/>
              <a:t>crosses BBB while </a:t>
            </a:r>
            <a:r>
              <a:rPr lang="en-US" altLang="en-US" sz="1200" dirty="0">
                <a:solidFill>
                  <a:srgbClr val="0432FF"/>
                </a:solidFill>
              </a:rPr>
              <a:t>Domperidone </a:t>
            </a:r>
            <a:r>
              <a:rPr lang="en-US" altLang="en-US" sz="1200" dirty="0"/>
              <a:t>cannot</a:t>
            </a:r>
            <a:endParaRPr lang="en-US" sz="1200" dirty="0"/>
          </a:p>
        </p:txBody>
      </p:sp>
      <p:sp>
        <p:nvSpPr>
          <p:cNvPr id="12" name="TextBox 11"/>
          <p:cNvSpPr txBox="1"/>
          <p:nvPr/>
        </p:nvSpPr>
        <p:spPr>
          <a:xfrm>
            <a:off x="5002618" y="1387357"/>
            <a:ext cx="1658679" cy="1569660"/>
          </a:xfrm>
          <a:prstGeom prst="rect">
            <a:avLst/>
          </a:prstGeom>
          <a:noFill/>
        </p:spPr>
        <p:txBody>
          <a:bodyPr wrap="square" rtlCol="0">
            <a:spAutoFit/>
          </a:bodyPr>
          <a:lstStyle/>
          <a:p>
            <a:r>
              <a:rPr lang="en-US" altLang="en-US" sz="1200" b="1" dirty="0">
                <a:cs typeface="Times New Roman" panose="02020603050405020304" pitchFamily="18" charset="0"/>
              </a:rPr>
              <a:t>Neuroleptics</a:t>
            </a:r>
            <a:r>
              <a:rPr lang="ar-SA" altLang="en-US" sz="1200" b="1" dirty="0">
                <a:cs typeface="Times New Roman" panose="02020603050405020304" pitchFamily="18" charset="0"/>
              </a:rPr>
              <a:t> </a:t>
            </a:r>
            <a:r>
              <a:rPr lang="en-US" altLang="en-US" sz="1200" b="1" dirty="0">
                <a:cs typeface="Times New Roman" panose="02020603050405020304" pitchFamily="18" charset="0"/>
              </a:rPr>
              <a:t>(antipsychotics):</a:t>
            </a:r>
          </a:p>
          <a:p>
            <a:r>
              <a:rPr lang="en-US" altLang="en-US" sz="1200" dirty="0">
                <a:solidFill>
                  <a:srgbClr val="0432FF"/>
                </a:solidFill>
                <a:cs typeface="Times New Roman" panose="02020603050405020304" pitchFamily="18" charset="0"/>
              </a:rPr>
              <a:t>Chlorpromazine (CPZ), </a:t>
            </a:r>
            <a:r>
              <a:rPr lang="en-US" altLang="en-US" sz="1200" dirty="0" err="1">
                <a:solidFill>
                  <a:srgbClr val="0432FF"/>
                </a:solidFill>
                <a:cs typeface="Times New Roman" panose="02020603050405020304" pitchFamily="18" charset="0"/>
              </a:rPr>
              <a:t>droperidol</a:t>
            </a:r>
            <a:endParaRPr lang="en-US" altLang="en-US" sz="1200" dirty="0">
              <a:solidFill>
                <a:srgbClr val="0432FF"/>
              </a:solidFill>
              <a:cs typeface="Times New Roman" panose="02020603050405020304" pitchFamily="18" charset="0"/>
            </a:endParaRPr>
          </a:p>
          <a:p>
            <a:r>
              <a:rPr lang="en-US" altLang="en-US" sz="1200" dirty="0">
                <a:cs typeface="Times New Roman" panose="02020603050405020304" pitchFamily="18" charset="0"/>
              </a:rPr>
              <a:t>-used for postoperative vomiting  and chemotherapy-induced emesis</a:t>
            </a:r>
            <a:endParaRPr lang="en-US" altLang="en-US" sz="1200" u="sng" dirty="0">
              <a:cs typeface="Times New Roman" panose="02020603050405020304" pitchFamily="18" charset="0"/>
            </a:endParaRPr>
          </a:p>
        </p:txBody>
      </p:sp>
      <p:cxnSp>
        <p:nvCxnSpPr>
          <p:cNvPr id="14" name="Straight Connector 13"/>
          <p:cNvCxnSpPr/>
          <p:nvPr/>
        </p:nvCxnSpPr>
        <p:spPr>
          <a:xfrm flipH="1">
            <a:off x="3317358" y="1363821"/>
            <a:ext cx="3338623"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14061" y="1071434"/>
            <a:ext cx="2934586" cy="307777"/>
          </a:xfrm>
          <a:prstGeom prst="rect">
            <a:avLst/>
          </a:prstGeom>
          <a:noFill/>
        </p:spPr>
        <p:txBody>
          <a:bodyPr wrap="square" rtlCol="0">
            <a:spAutoFit/>
          </a:bodyPr>
          <a:lstStyle/>
          <a:p>
            <a:pPr marL="609600" indent="-609600" algn="ctr"/>
            <a:r>
              <a:rPr lang="en-US" altLang="en-US" sz="1400" b="1" dirty="0">
                <a:solidFill>
                  <a:srgbClr val="FF0000"/>
                </a:solidFill>
                <a:cs typeface="Times New Roman" panose="02020603050405020304" pitchFamily="18" charset="0"/>
              </a:rPr>
              <a:t>2-D</a:t>
            </a:r>
            <a:r>
              <a:rPr lang="en-US" altLang="en-US" sz="1400" b="1" baseline="-25000" dirty="0">
                <a:solidFill>
                  <a:srgbClr val="FF0000"/>
                </a:solidFill>
                <a:cs typeface="Times New Roman" panose="02020603050405020304" pitchFamily="18" charset="0"/>
              </a:rPr>
              <a:t>2</a:t>
            </a:r>
            <a:r>
              <a:rPr lang="en-US" altLang="en-US" sz="1400" b="1" dirty="0">
                <a:solidFill>
                  <a:srgbClr val="FF0000"/>
                </a:solidFill>
                <a:cs typeface="Times New Roman" panose="02020603050405020304" pitchFamily="18" charset="0"/>
              </a:rPr>
              <a:t> receptor antagonists</a:t>
            </a:r>
          </a:p>
        </p:txBody>
      </p:sp>
      <p:sp>
        <p:nvSpPr>
          <p:cNvPr id="18" name="Document 17"/>
          <p:cNvSpPr/>
          <p:nvPr/>
        </p:nvSpPr>
        <p:spPr>
          <a:xfrm>
            <a:off x="212651" y="3736073"/>
            <a:ext cx="2806996" cy="1718430"/>
          </a:xfrm>
          <a:prstGeom prst="flowChartDocument">
            <a:avLst/>
          </a:prstGeom>
          <a:solidFill>
            <a:schemeClr val="bg1"/>
          </a:solidFill>
          <a:ln>
            <a:solidFill>
              <a:srgbClr val="FF94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en-US" sz="1400" dirty="0">
                <a:solidFill>
                  <a:srgbClr val="FF0000"/>
                </a:solidFill>
                <a:cs typeface="Times New Roman" panose="02020603050405020304" pitchFamily="18" charset="0"/>
              </a:rPr>
              <a:t>3-NK</a:t>
            </a:r>
            <a:r>
              <a:rPr lang="en-US" altLang="en-US" sz="1400" baseline="-25000" dirty="0">
                <a:solidFill>
                  <a:srgbClr val="FF0000"/>
                </a:solidFill>
                <a:cs typeface="Times New Roman" panose="02020603050405020304" pitchFamily="18" charset="0"/>
              </a:rPr>
              <a:t>1 </a:t>
            </a:r>
            <a:r>
              <a:rPr lang="en-US" altLang="en-US" sz="1400" dirty="0">
                <a:solidFill>
                  <a:srgbClr val="FF0000"/>
                </a:solidFill>
                <a:cs typeface="Times New Roman" panose="02020603050405020304" pitchFamily="18" charset="0"/>
              </a:rPr>
              <a:t>antagonists : </a:t>
            </a:r>
            <a:r>
              <a:rPr lang="en-US" altLang="en-US" sz="1400" dirty="0">
                <a:solidFill>
                  <a:srgbClr val="0432FF"/>
                </a:solidFill>
                <a:cs typeface="Times New Roman" panose="02020603050405020304" pitchFamily="18" charset="0"/>
              </a:rPr>
              <a:t>Aprepitant </a:t>
            </a:r>
            <a:r>
              <a:rPr lang="en-US" altLang="en-US" sz="1400" dirty="0">
                <a:solidFill>
                  <a:schemeClr val="tx1"/>
                </a:solidFill>
                <a:cs typeface="Times New Roman" panose="02020603050405020304" pitchFamily="18" charset="0"/>
              </a:rPr>
              <a:t>.</a:t>
            </a:r>
          </a:p>
          <a:p>
            <a:endParaRPr lang="en-US" altLang="en-US" sz="1400" dirty="0">
              <a:solidFill>
                <a:schemeClr val="tx1"/>
              </a:solidFill>
              <a:cs typeface="Times New Roman" panose="02020603050405020304" pitchFamily="18" charset="0"/>
            </a:endParaRPr>
          </a:p>
          <a:p>
            <a:r>
              <a:rPr lang="en-US" altLang="en-US" sz="1400" dirty="0">
                <a:solidFill>
                  <a:schemeClr val="tx1"/>
                </a:solidFill>
                <a:cs typeface="Times New Roman" panose="02020603050405020304" pitchFamily="18" charset="0"/>
              </a:rPr>
              <a:t>-Usually combined with </a:t>
            </a:r>
            <a:r>
              <a:rPr lang="en-US" altLang="en-US" sz="1400" dirty="0">
                <a:solidFill>
                  <a:srgbClr val="FF0000"/>
                </a:solidFill>
                <a:cs typeface="Times New Roman" panose="02020603050405020304" pitchFamily="18" charset="0"/>
              </a:rPr>
              <a:t>5-HT</a:t>
            </a:r>
            <a:r>
              <a:rPr lang="en-US" altLang="en-US" sz="1400" baseline="-25000" dirty="0">
                <a:solidFill>
                  <a:srgbClr val="FF0000"/>
                </a:solidFill>
                <a:cs typeface="Times New Roman" panose="02020603050405020304" pitchFamily="18" charset="0"/>
              </a:rPr>
              <a:t>3</a:t>
            </a:r>
            <a:r>
              <a:rPr lang="en-US" altLang="en-US" sz="1400" dirty="0">
                <a:solidFill>
                  <a:srgbClr val="FF0000"/>
                </a:solidFill>
                <a:cs typeface="Times New Roman" panose="02020603050405020304" pitchFamily="18" charset="0"/>
              </a:rPr>
              <a:t> antagonists and </a:t>
            </a:r>
            <a:r>
              <a:rPr lang="en-US" altLang="en-US" sz="1400" dirty="0">
                <a:solidFill>
                  <a:srgbClr val="0432FF"/>
                </a:solidFill>
                <a:cs typeface="Times New Roman" panose="02020603050405020304" pitchFamily="18" charset="0"/>
              </a:rPr>
              <a:t>corticosteroids</a:t>
            </a:r>
            <a:r>
              <a:rPr lang="en-US" altLang="en-US" sz="1400" dirty="0">
                <a:solidFill>
                  <a:srgbClr val="FF0000"/>
                </a:solidFill>
                <a:cs typeface="Times New Roman" panose="02020603050405020304" pitchFamily="18" charset="0"/>
              </a:rPr>
              <a:t> </a:t>
            </a:r>
            <a:r>
              <a:rPr lang="en-US" altLang="en-US" sz="1400" dirty="0">
                <a:solidFill>
                  <a:schemeClr val="tx1"/>
                </a:solidFill>
                <a:cs typeface="Times New Roman" panose="02020603050405020304" pitchFamily="18" charset="0"/>
              </a:rPr>
              <a:t>in prevention of chemotherapy-induced nausea and vomiting and post- operative NV.</a:t>
            </a:r>
          </a:p>
        </p:txBody>
      </p:sp>
      <p:sp>
        <p:nvSpPr>
          <p:cNvPr id="19" name="Snip Same Side Corner Rectangle 18"/>
          <p:cNvSpPr/>
          <p:nvPr/>
        </p:nvSpPr>
        <p:spPr>
          <a:xfrm>
            <a:off x="3312042" y="3685461"/>
            <a:ext cx="3338623" cy="1718430"/>
          </a:xfrm>
          <a:prstGeom prst="snip2SameRect">
            <a:avLst/>
          </a:prstGeom>
          <a:solidFill>
            <a:schemeClr val="bg1"/>
          </a:solidFill>
          <a:ln>
            <a:solidFill>
              <a:srgbClr val="D2F6D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en-US" sz="1200" dirty="0">
                <a:solidFill>
                  <a:srgbClr val="FF0000"/>
                </a:solidFill>
                <a:cs typeface="Times New Roman" panose="02020603050405020304" pitchFamily="18" charset="0"/>
              </a:rPr>
              <a:t>4-H</a:t>
            </a:r>
            <a:r>
              <a:rPr lang="en-US" altLang="en-US" sz="1200" baseline="-25000" dirty="0">
                <a:solidFill>
                  <a:srgbClr val="FF0000"/>
                </a:solidFill>
                <a:cs typeface="Times New Roman" panose="02020603050405020304" pitchFamily="18" charset="0"/>
              </a:rPr>
              <a:t>1</a:t>
            </a:r>
            <a:r>
              <a:rPr lang="en-US" altLang="en-US" sz="1200" dirty="0">
                <a:solidFill>
                  <a:srgbClr val="FF0000"/>
                </a:solidFill>
                <a:cs typeface="Times New Roman" panose="02020603050405020304" pitchFamily="18" charset="0"/>
              </a:rPr>
              <a:t>-receptor antagonists : </a:t>
            </a:r>
            <a:r>
              <a:rPr lang="en-US" sz="1200" dirty="0">
                <a:solidFill>
                  <a:srgbClr val="0432FF"/>
                </a:solidFill>
                <a:cs typeface="Times New Roman" panose="02020603050405020304" pitchFamily="18" charset="0"/>
              </a:rPr>
              <a:t>diphenhydramine, </a:t>
            </a:r>
          </a:p>
          <a:p>
            <a:r>
              <a:rPr lang="en-US" sz="1200" dirty="0">
                <a:solidFill>
                  <a:srgbClr val="0432FF"/>
                </a:solidFill>
                <a:cs typeface="Times New Roman" panose="02020603050405020304" pitchFamily="18" charset="0"/>
              </a:rPr>
              <a:t>promethazine, meclizine, and cyclizine .</a:t>
            </a:r>
          </a:p>
          <a:p>
            <a:r>
              <a:rPr lang="en-US" altLang="en-US" sz="1200" b="1" dirty="0">
                <a:solidFill>
                  <a:schemeClr val="tx1"/>
                </a:solidFill>
                <a:cs typeface="Times New Roman" panose="02020603050405020304" pitchFamily="18" charset="0"/>
              </a:rPr>
              <a:t>-Uses :</a:t>
            </a:r>
          </a:p>
          <a:p>
            <a:r>
              <a:rPr lang="en-US" altLang="en-US" sz="1200" dirty="0">
                <a:solidFill>
                  <a:schemeClr val="tx1"/>
                </a:solidFill>
                <a:cs typeface="Times New Roman" panose="02020603050405020304" pitchFamily="18" charset="0"/>
              </a:rPr>
              <a:t>1-</a:t>
            </a:r>
            <a:r>
              <a:rPr lang="en-US" sz="1200" dirty="0">
                <a:solidFill>
                  <a:schemeClr val="tx1"/>
                </a:solidFill>
                <a:cs typeface="Times New Roman" panose="02020603050405020304" pitchFamily="18" charset="0"/>
              </a:rPr>
              <a:t>Motion sickness.</a:t>
            </a:r>
          </a:p>
          <a:p>
            <a:r>
              <a:rPr lang="en-US" sz="1200" dirty="0">
                <a:solidFill>
                  <a:schemeClr val="tx1"/>
                </a:solidFill>
                <a:cs typeface="Times New Roman" panose="02020603050405020304" pitchFamily="18" charset="0"/>
              </a:rPr>
              <a:t>2-Morning sickness in pregnancy.</a:t>
            </a:r>
          </a:p>
          <a:p>
            <a:r>
              <a:rPr lang="en-US" sz="1200" dirty="0">
                <a:solidFill>
                  <a:schemeClr val="tx1"/>
                </a:solidFill>
                <a:cs typeface="Times New Roman" panose="02020603050405020304" pitchFamily="18" charset="0"/>
              </a:rPr>
              <a:t>3-Promethazine: severe morning sickness of pregnancy </a:t>
            </a:r>
            <a:r>
              <a:rPr lang="en-US" sz="1200" dirty="0">
                <a:solidFill>
                  <a:srgbClr val="FF0000"/>
                </a:solidFill>
                <a:cs typeface="Times New Roman" panose="02020603050405020304" pitchFamily="18" charset="0"/>
              </a:rPr>
              <a:t>(if only essential).</a:t>
            </a:r>
          </a:p>
        </p:txBody>
      </p:sp>
      <p:sp>
        <p:nvSpPr>
          <p:cNvPr id="20" name="Round Same Side Corner Rectangle 19"/>
          <p:cNvSpPr/>
          <p:nvPr/>
        </p:nvSpPr>
        <p:spPr>
          <a:xfrm>
            <a:off x="212651" y="5568050"/>
            <a:ext cx="2806996" cy="1374582"/>
          </a:xfrm>
          <a:prstGeom prst="round2SameRect">
            <a:avLst/>
          </a:prstGeom>
          <a:solidFill>
            <a:schemeClr val="bg1"/>
          </a:solidFill>
          <a:ln>
            <a:solidFill>
              <a:srgbClr val="FF7E79">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FF0000"/>
                </a:solidFill>
              </a:rPr>
              <a:t>5-Muscarinic receptor antagonists: </a:t>
            </a:r>
            <a:r>
              <a:rPr lang="en-US" sz="1200" dirty="0">
                <a:solidFill>
                  <a:srgbClr val="0432FF"/>
                </a:solidFill>
              </a:rPr>
              <a:t>Hyoscine</a:t>
            </a:r>
            <a:endParaRPr lang="en-US" sz="1200" dirty="0">
              <a:solidFill>
                <a:sysClr val="windowText" lastClr="000000"/>
              </a:solidFill>
            </a:endParaRPr>
          </a:p>
          <a:p>
            <a:r>
              <a:rPr lang="en-US" sz="1200" dirty="0">
                <a:solidFill>
                  <a:sysClr val="windowText" lastClr="000000"/>
                </a:solidFill>
              </a:rPr>
              <a:t>Used as </a:t>
            </a:r>
            <a:r>
              <a:rPr lang="en-US" sz="1200" dirty="0">
                <a:solidFill>
                  <a:srgbClr val="FF0000"/>
                </a:solidFill>
              </a:rPr>
              <a:t>transdermal patches </a:t>
            </a:r>
            <a:r>
              <a:rPr lang="en-US" sz="1200" dirty="0">
                <a:solidFill>
                  <a:schemeClr val="tx1"/>
                </a:solidFill>
              </a:rPr>
              <a:t>in </a:t>
            </a:r>
            <a:r>
              <a:rPr lang="en-US" sz="1200" u="sng" dirty="0">
                <a:solidFill>
                  <a:schemeClr val="tx1"/>
                </a:solidFill>
              </a:rPr>
              <a:t>motion sickness  </a:t>
            </a:r>
          </a:p>
          <a:p>
            <a:r>
              <a:rPr lang="en-US" sz="1200" u="sng" dirty="0">
                <a:solidFill>
                  <a:sysClr val="windowText" lastClr="000000"/>
                </a:solidFill>
              </a:rPr>
              <a:t>ADRs: Sedation, tachycardia, blurred vision (atropine like effect)</a:t>
            </a:r>
          </a:p>
        </p:txBody>
      </p:sp>
      <p:sp>
        <p:nvSpPr>
          <p:cNvPr id="21" name="Round Single Corner Rectangle 20"/>
          <p:cNvSpPr/>
          <p:nvPr/>
        </p:nvSpPr>
        <p:spPr>
          <a:xfrm>
            <a:off x="3312042" y="5562948"/>
            <a:ext cx="3338623" cy="1374582"/>
          </a:xfrm>
          <a:prstGeom prst="round1Rect">
            <a:avLst/>
          </a:prstGeom>
          <a:solidFill>
            <a:schemeClr val="bg1"/>
          </a:solidFill>
          <a:ln>
            <a:solidFill>
              <a:srgbClr val="94209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1400" dirty="0">
                <a:solidFill>
                  <a:srgbClr val="FF0000"/>
                </a:solidFill>
                <a:cs typeface="Times New Roman" panose="02020603050405020304" pitchFamily="18" charset="0"/>
              </a:rPr>
              <a:t>7-Glucocorticoids</a:t>
            </a:r>
            <a:r>
              <a:rPr lang="en-US" altLang="en-US" dirty="0">
                <a:solidFill>
                  <a:srgbClr val="FF0000"/>
                </a:solidFill>
                <a:cs typeface="Times New Roman" panose="02020603050405020304" pitchFamily="18" charset="0"/>
              </a:rPr>
              <a:t>:</a:t>
            </a:r>
            <a:r>
              <a:rPr lang="ar-SA" altLang="en-US" dirty="0">
                <a:solidFill>
                  <a:srgbClr val="FF0000"/>
                </a:solidFill>
                <a:cs typeface="Times New Roman" panose="02020603050405020304" pitchFamily="18" charset="0"/>
              </a:rPr>
              <a:t> </a:t>
            </a:r>
            <a:r>
              <a:rPr lang="en-US" altLang="en-US" sz="1200" dirty="0">
                <a:solidFill>
                  <a:srgbClr val="0432FF"/>
                </a:solidFill>
                <a:cs typeface="Times New Roman" panose="02020603050405020304" pitchFamily="18" charset="0"/>
              </a:rPr>
              <a:t>Dexamethasone - methylprednisolone .</a:t>
            </a:r>
          </a:p>
          <a:p>
            <a:r>
              <a:rPr lang="en-US" altLang="en-US" sz="1200" dirty="0">
                <a:solidFill>
                  <a:schemeClr val="tx1"/>
                </a:solidFill>
                <a:cs typeface="Times New Roman" panose="02020603050405020304" pitchFamily="18" charset="0"/>
              </a:rPr>
              <a:t>-Used in chemotherapy-induced vomiting.</a:t>
            </a:r>
          </a:p>
          <a:p>
            <a:r>
              <a:rPr lang="en-US" altLang="en-US" sz="1200" dirty="0">
                <a:solidFill>
                  <a:srgbClr val="FF0000"/>
                </a:solidFill>
                <a:cs typeface="Times New Roman" panose="02020603050405020304" pitchFamily="18" charset="0"/>
              </a:rPr>
              <a:t>-</a:t>
            </a:r>
            <a:r>
              <a:rPr lang="en-US" altLang="en-US" sz="1400" dirty="0">
                <a:solidFill>
                  <a:srgbClr val="FF0000"/>
                </a:solidFill>
                <a:cs typeface="Times New Roman" panose="02020603050405020304" pitchFamily="18" charset="0"/>
              </a:rPr>
              <a:t>combined with 5-HT</a:t>
            </a:r>
            <a:r>
              <a:rPr lang="en-US" altLang="en-US" sz="1400" baseline="-25000" dirty="0">
                <a:solidFill>
                  <a:srgbClr val="FF0000"/>
                </a:solidFill>
                <a:cs typeface="Times New Roman" panose="02020603050405020304" pitchFamily="18" charset="0"/>
              </a:rPr>
              <a:t>3</a:t>
            </a:r>
            <a:r>
              <a:rPr lang="en-US" altLang="en-US" sz="1400" dirty="0">
                <a:solidFill>
                  <a:srgbClr val="FF0000"/>
                </a:solidFill>
                <a:cs typeface="Times New Roman" panose="02020603050405020304" pitchFamily="18" charset="0"/>
              </a:rPr>
              <a:t> antagonists or NK1 receptor antagonists. </a:t>
            </a:r>
          </a:p>
        </p:txBody>
      </p:sp>
      <p:pic>
        <p:nvPicPr>
          <p:cNvPr id="23" name="Picture 22" descr="24"/>
          <p:cNvPicPr>
            <a:picLocks noChangeAspect="1" noChangeArrowheads="1"/>
          </p:cNvPicPr>
          <p:nvPr/>
        </p:nvPicPr>
        <p:blipFill rotWithShape="1">
          <a:blip r:embed="rId2" cstate="print">
            <a:lum bright="-24000"/>
            <a:extLst>
              <a:ext uri="{28A0092B-C50C-407E-A947-70E740481C1C}">
                <a14:useLocalDpi xmlns:a14="http://schemas.microsoft.com/office/drawing/2010/main" val="0"/>
              </a:ext>
            </a:extLst>
          </a:blip>
          <a:srcRect b="6033"/>
          <a:stretch/>
        </p:blipFill>
        <p:spPr bwMode="auto">
          <a:xfrm>
            <a:off x="212651" y="7051077"/>
            <a:ext cx="6438014" cy="273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271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6858000" cy="715361"/>
          </a:xfrm>
          <a:prstGeom prst="rect">
            <a:avLst/>
          </a:prstGeom>
          <a:solidFill>
            <a:srgbClr val="BAEB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124"/>
            <a:r>
              <a:rPr lang="en-US" sz="4000"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rPr>
              <a:t>MCQs</a:t>
            </a:r>
            <a:endParaRPr lang="en-US" sz="2799"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endParaRPr>
          </a:p>
        </p:txBody>
      </p:sp>
      <p:sp>
        <p:nvSpPr>
          <p:cNvPr id="2" name="مستطيل 1"/>
          <p:cNvSpPr/>
          <p:nvPr/>
        </p:nvSpPr>
        <p:spPr>
          <a:xfrm>
            <a:off x="0" y="822662"/>
            <a:ext cx="6858000" cy="7848302"/>
          </a:xfrm>
          <a:prstGeom prst="rect">
            <a:avLst/>
          </a:prstGeom>
        </p:spPr>
        <p:txBody>
          <a:bodyPr wrap="square">
            <a:spAutoFit/>
          </a:bodyPr>
          <a:lstStyle/>
          <a:p>
            <a:r>
              <a:rPr lang="en-US" sz="1200" b="1" u="sng" dirty="0">
                <a:latin typeface="Helvetica" charset="0"/>
              </a:rPr>
              <a:t>1. A 68-year-old patient is diagnosed with ovarian cancer. She begins using cisplatin but becomes nauseous and suffers from severe vomiting. Which of the following medications would be most effective to counteract the emesis in this patient ? </a:t>
            </a:r>
          </a:p>
          <a:p>
            <a:r>
              <a:rPr lang="en-US" sz="1200" b="1" dirty="0"/>
              <a:t>A. Droperidol.                                          B. Ondansetron</a:t>
            </a:r>
            <a:r>
              <a:rPr lang="en-US" sz="1200" dirty="0"/>
              <a:t> </a:t>
            </a:r>
            <a:r>
              <a:rPr lang="en-US" sz="1200" b="1" dirty="0"/>
              <a:t>.                                C. Aprepitant . </a:t>
            </a:r>
          </a:p>
          <a:p>
            <a:endParaRPr lang="en-US" sz="1200" b="1" dirty="0">
              <a:effectLst/>
            </a:endParaRPr>
          </a:p>
          <a:p>
            <a:r>
              <a:rPr lang="en-US" sz="1200" b="1" u="sng" dirty="0">
                <a:latin typeface="Helvetica" charset="0"/>
              </a:rPr>
              <a:t>2. A patient is receiving treatment with paracetamol prior to headache to help him to relief his pain, later he develop nausea and vomiting after overdose toxicity. Which of the following antiemetic drug can be used in this patient? </a:t>
            </a:r>
          </a:p>
          <a:p>
            <a:pPr lvl="0"/>
            <a:r>
              <a:rPr lang="en-US" sz="1200" b="1" dirty="0"/>
              <a:t>A. Ondansetron                                        B.     Domperidone.                           C.    Aprepitant   </a:t>
            </a:r>
          </a:p>
          <a:p>
            <a:r>
              <a:rPr lang="en-US" sz="1200" dirty="0"/>
              <a:t> </a:t>
            </a:r>
          </a:p>
          <a:p>
            <a:r>
              <a:rPr lang="en-US" sz="1200" b="1" dirty="0">
                <a:latin typeface="Helvetica" charset="0"/>
              </a:rPr>
              <a:t>3. Domperidone can increase the upper G.I motility and doesn’t cause diarrhea by acting as?</a:t>
            </a:r>
          </a:p>
          <a:p>
            <a:r>
              <a:rPr lang="en-US" altLang="en-US" sz="1200" b="1" dirty="0"/>
              <a:t>A. 5-HT3 antagonist.                                 </a:t>
            </a:r>
            <a:r>
              <a:rPr lang="en-US" sz="1200" b="1" dirty="0"/>
              <a:t>B. 5-HT4 agonist                               C. D2 Antagonist</a:t>
            </a:r>
          </a:p>
          <a:p>
            <a:r>
              <a:rPr lang="en-US" sz="1200" b="1" dirty="0"/>
              <a:t> </a:t>
            </a:r>
          </a:p>
          <a:p>
            <a:r>
              <a:rPr lang="en-US" sz="1200" b="1" u="sng" dirty="0">
                <a:latin typeface="Helvetica" charset="0"/>
              </a:rPr>
              <a:t>4. Which one of the following is the target of Ondansetron as antiemetic drugs?  </a:t>
            </a:r>
          </a:p>
          <a:p>
            <a:r>
              <a:rPr lang="en-US" altLang="en-US" sz="1200" b="1" dirty="0"/>
              <a:t>A. 5-HT3 antagonist.                                 </a:t>
            </a:r>
            <a:r>
              <a:rPr lang="en-US" sz="1200" b="1" dirty="0"/>
              <a:t>B. H1 Antagonist                               C. D Antagonist</a:t>
            </a:r>
          </a:p>
          <a:p>
            <a:endParaRPr lang="en-US" sz="1200" b="1" dirty="0"/>
          </a:p>
          <a:p>
            <a:pPr lvl="0"/>
            <a:r>
              <a:rPr lang="en-US" sz="1200" b="1" u="sng" dirty="0">
                <a:latin typeface="Helvetica" charset="0"/>
              </a:rPr>
              <a:t>5. 42 years old diabetic man had an appendectomy , after surgery he had an impaired gastric emptying. Which of the following is the best drug for him ?</a:t>
            </a:r>
          </a:p>
          <a:p>
            <a:pPr lvl="0"/>
            <a:r>
              <a:rPr lang="en-US" sz="1200" b="1" dirty="0"/>
              <a:t>A. Domperidone                                        B.   Granisteron                                 C. hyoscine </a:t>
            </a:r>
          </a:p>
          <a:p>
            <a:r>
              <a:rPr lang="en-US" sz="1200" dirty="0"/>
              <a:t> </a:t>
            </a:r>
          </a:p>
          <a:p>
            <a:r>
              <a:rPr lang="en-US" sz="1200" b="1" dirty="0">
                <a:latin typeface="Helvetica" charset="0"/>
              </a:rPr>
              <a:t>6. Which of the following Antiemetic drugs is contraindicated for Parkinson patient due to its Extrapyramidal symptoms ?</a:t>
            </a:r>
          </a:p>
          <a:p>
            <a:pPr lvl="0"/>
            <a:r>
              <a:rPr lang="en-US" sz="1200" b="1" dirty="0"/>
              <a:t>A. Metoclopramide                                    B.    Domperidone                            C. Aprepitant </a:t>
            </a:r>
          </a:p>
          <a:p>
            <a:r>
              <a:rPr lang="en-US" sz="1200" dirty="0"/>
              <a:t> </a:t>
            </a:r>
          </a:p>
          <a:p>
            <a:r>
              <a:rPr lang="en-US" sz="1200" b="1" u="sng" dirty="0">
                <a:latin typeface="Helvetica" charset="0"/>
              </a:rPr>
              <a:t>7. A patient who is on chemotherby have sever nausea and vomiting, and he was initially be given ondansetron but it does not control his case, Which of the following could be the best additive drug?</a:t>
            </a:r>
            <a:r>
              <a:rPr lang="ar-SA" sz="1200" b="1" u="sng" dirty="0">
                <a:latin typeface="Helvetica" charset="0"/>
              </a:rPr>
              <a:t>***</a:t>
            </a:r>
            <a:endParaRPr lang="en-US" sz="1200" b="1" u="sng" dirty="0">
              <a:latin typeface="Helvetica" charset="0"/>
            </a:endParaRPr>
          </a:p>
          <a:p>
            <a:pPr lvl="0"/>
            <a:r>
              <a:rPr lang="en-US" sz="1200" b="1" dirty="0"/>
              <a:t>A. Aprepitant                                                B . </a:t>
            </a:r>
            <a:r>
              <a:rPr lang="en-US" altLang="en-US" sz="1200" b="1" dirty="0"/>
              <a:t>Methylprednisolone                </a:t>
            </a:r>
            <a:r>
              <a:rPr lang="en-US" sz="1200" b="1" dirty="0"/>
              <a:t>C. Cyclizine </a:t>
            </a:r>
          </a:p>
          <a:p>
            <a:r>
              <a:rPr lang="en-US" sz="1200" dirty="0"/>
              <a:t> </a:t>
            </a:r>
          </a:p>
          <a:p>
            <a:pPr lvl="0"/>
            <a:r>
              <a:rPr lang="en-US" sz="1200" b="1" dirty="0">
                <a:latin typeface="Helvetica" charset="0"/>
              </a:rPr>
              <a:t>8. 40 years old man with a history of glaucoma complains of nausea and vomiting. Which of the following should be avoided ?</a:t>
            </a:r>
          </a:p>
          <a:p>
            <a:pPr lvl="0"/>
            <a:r>
              <a:rPr lang="en-US" sz="1200" b="1" dirty="0"/>
              <a:t> A. Meclizine                                                 B.     Domperidone                         C.     Dexamethasone </a:t>
            </a:r>
          </a:p>
          <a:p>
            <a:r>
              <a:rPr lang="en-US" sz="1200" dirty="0"/>
              <a:t> </a:t>
            </a:r>
          </a:p>
          <a:p>
            <a:pPr lvl="0"/>
            <a:r>
              <a:rPr lang="en-US" sz="1200" b="1" u="sng" dirty="0">
                <a:latin typeface="Helvetica" charset="0"/>
              </a:rPr>
              <a:t>9. 28 years old lady visited planning to go on vacation , she visited a local clinic asking for something to help with her motion sickness. What would you recommend ?</a:t>
            </a:r>
          </a:p>
          <a:p>
            <a:pPr lvl="0"/>
            <a:r>
              <a:rPr lang="en-US" sz="1200" b="1" dirty="0"/>
              <a:t>A. Hyoscine                                                    B.     Dexamethasone                     C.    Chlorpromazine</a:t>
            </a:r>
          </a:p>
          <a:p>
            <a:r>
              <a:rPr lang="en-US" sz="1200" dirty="0"/>
              <a:t> </a:t>
            </a:r>
          </a:p>
          <a:p>
            <a:pPr lvl="0"/>
            <a:r>
              <a:rPr lang="en-US" sz="1200" b="1" u="sng" dirty="0">
                <a:latin typeface="Helvetica" charset="0"/>
              </a:rPr>
              <a:t>10.  35 years old pregnant women visited her O.B. complaining  of sever nausea in the morning. What would you recommend for her?</a:t>
            </a:r>
          </a:p>
          <a:p>
            <a:pPr marL="342900" lvl="0" indent="-342900">
              <a:buAutoNum type="alphaUcPeriod"/>
            </a:pPr>
            <a:r>
              <a:rPr lang="en-US" sz="1200" b="1" dirty="0"/>
              <a:t>Promethazine                                      B.    Cyclizine                                   C. Hyoscine   </a:t>
            </a:r>
          </a:p>
          <a:p>
            <a:endParaRPr lang="en-US" sz="1200" b="1" dirty="0">
              <a:latin typeface="Helvetica" charset="0"/>
            </a:endParaRPr>
          </a:p>
        </p:txBody>
      </p:sp>
      <p:sp>
        <p:nvSpPr>
          <p:cNvPr id="3" name="مستطيل مستدير الزوايا 2"/>
          <p:cNvSpPr/>
          <p:nvPr/>
        </p:nvSpPr>
        <p:spPr>
          <a:xfrm rot="5400000">
            <a:off x="5357813" y="8362295"/>
            <a:ext cx="657225" cy="2110443"/>
          </a:xfrm>
          <a:prstGeom prst="roundRect">
            <a:avLst/>
          </a:prstGeom>
          <a:ln w="38100">
            <a:prstDash val="sysDot"/>
          </a:ln>
        </p:spPr>
        <p:style>
          <a:lnRef idx="2">
            <a:schemeClr val="accent6"/>
          </a:lnRef>
          <a:fillRef idx="1">
            <a:schemeClr val="lt1"/>
          </a:fillRef>
          <a:effectRef idx="0">
            <a:schemeClr val="accent6"/>
          </a:effectRef>
          <a:fontRef idx="minor">
            <a:schemeClr val="dk1"/>
          </a:fontRef>
        </p:style>
        <p:txBody>
          <a:bodyPr rtlCol="1" anchor="ctr"/>
          <a:lstStyle/>
          <a:p>
            <a:pPr marL="342900" indent="-342900" algn="ctr">
              <a:buFont typeface="+mj-lt"/>
              <a:buAutoNum type="arabicParenR"/>
            </a:pPr>
            <a:r>
              <a:rPr lang="en-US" dirty="0"/>
              <a:t>B</a:t>
            </a:r>
          </a:p>
          <a:p>
            <a:pPr marL="342900" indent="-342900" algn="ctr">
              <a:buFont typeface="+mj-lt"/>
              <a:buAutoNum type="arabicParenR"/>
            </a:pPr>
            <a:r>
              <a:rPr lang="en-US" dirty="0"/>
              <a:t>B</a:t>
            </a:r>
          </a:p>
          <a:p>
            <a:pPr marL="342900" indent="-342900" algn="ctr">
              <a:buFont typeface="+mj-lt"/>
              <a:buAutoNum type="arabicParenR"/>
            </a:pPr>
            <a:r>
              <a:rPr lang="en-US" dirty="0"/>
              <a:t>B</a:t>
            </a:r>
          </a:p>
          <a:p>
            <a:pPr marL="342900" indent="-342900" algn="ctr">
              <a:buFont typeface="+mj-lt"/>
              <a:buAutoNum type="arabicParenR"/>
            </a:pPr>
            <a:r>
              <a:rPr lang="en-US" dirty="0"/>
              <a:t>A</a:t>
            </a:r>
          </a:p>
          <a:p>
            <a:pPr marL="342900" indent="-342900" algn="ctr">
              <a:buFont typeface="+mj-lt"/>
              <a:buAutoNum type="arabicParenR"/>
            </a:pPr>
            <a:r>
              <a:rPr lang="en-US" dirty="0"/>
              <a:t>A</a:t>
            </a:r>
          </a:p>
          <a:p>
            <a:pPr marL="342900" indent="-342900" algn="ctr">
              <a:buFont typeface="+mj-lt"/>
              <a:buAutoNum type="arabicParenR"/>
            </a:pPr>
            <a:r>
              <a:rPr lang="en-US" dirty="0"/>
              <a:t>A</a:t>
            </a:r>
          </a:p>
          <a:p>
            <a:pPr marL="342900" indent="-342900" algn="ctr">
              <a:buFont typeface="+mj-lt"/>
              <a:buAutoNum type="arabicParenR"/>
            </a:pPr>
            <a:r>
              <a:rPr lang="en-US" dirty="0"/>
              <a:t>B</a:t>
            </a:r>
          </a:p>
          <a:p>
            <a:pPr marL="342900" indent="-342900" algn="ctr">
              <a:buFont typeface="+mj-lt"/>
              <a:buAutoNum type="arabicParenR"/>
            </a:pPr>
            <a:r>
              <a:rPr lang="en-US" dirty="0"/>
              <a:t>A</a:t>
            </a:r>
          </a:p>
          <a:p>
            <a:pPr marL="342900" indent="-342900" algn="ctr">
              <a:buFont typeface="+mj-lt"/>
              <a:buAutoNum type="arabicParenR"/>
            </a:pPr>
            <a:r>
              <a:rPr lang="en-US" dirty="0"/>
              <a:t>A</a:t>
            </a:r>
          </a:p>
          <a:p>
            <a:pPr marL="342900" indent="-342900" algn="ctr">
              <a:buFont typeface="+mj-lt"/>
              <a:buAutoNum type="arabicParenR"/>
            </a:pPr>
            <a:r>
              <a:rPr lang="en-US" dirty="0"/>
              <a:t>A</a:t>
            </a:r>
          </a:p>
        </p:txBody>
      </p:sp>
      <p:sp>
        <p:nvSpPr>
          <p:cNvPr id="5" name="مستطيل مستدير الزوايا 4"/>
          <p:cNvSpPr/>
          <p:nvPr/>
        </p:nvSpPr>
        <p:spPr>
          <a:xfrm>
            <a:off x="214313" y="9244518"/>
            <a:ext cx="3257550" cy="501611"/>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en-US" sz="1050" dirty="0">
                <a:solidFill>
                  <a:schemeClr val="bg1">
                    <a:lumMod val="50000"/>
                  </a:schemeClr>
                </a:solidFill>
              </a:rPr>
              <a:t>** Dr. Ishfaq said, although both of them is correct.</a:t>
            </a:r>
            <a:endParaRPr lang="ar-SA" sz="1050" dirty="0">
              <a:solidFill>
                <a:schemeClr val="bg1">
                  <a:lumMod val="50000"/>
                </a:schemeClr>
              </a:solidFill>
            </a:endParaRPr>
          </a:p>
          <a:p>
            <a:pPr algn="ctr"/>
            <a:r>
              <a:rPr lang="en-US" sz="1050" dirty="0">
                <a:solidFill>
                  <a:schemeClr val="bg1">
                    <a:lumMod val="50000"/>
                  </a:schemeClr>
                </a:solidFill>
              </a:rPr>
              <a:t>But in the exam if you have the both A &amp; B the most potent is Glucocorticoid and you have to choose it. </a:t>
            </a:r>
            <a:endParaRPr lang="ar-SA" sz="1050" dirty="0">
              <a:solidFill>
                <a:schemeClr val="bg1">
                  <a:lumMod val="50000"/>
                </a:schemeClr>
              </a:solidFill>
            </a:endParaRPr>
          </a:p>
        </p:txBody>
      </p:sp>
    </p:spTree>
    <p:extLst>
      <p:ext uri="{BB962C8B-B14F-4D97-AF65-F5344CB8AC3E}">
        <p14:creationId xmlns:p14="http://schemas.microsoft.com/office/powerpoint/2010/main" val="538152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duotone>
              <a:prstClr val="black"/>
              <a:srgbClr val="942093">
                <a:tint val="45000"/>
                <a:satMod val="400000"/>
              </a:srgbClr>
            </a:duotone>
          </a:blip>
          <a:srcRect l="44792" t="46423" r="12083" b="5293"/>
          <a:stretch/>
        </p:blipFill>
        <p:spPr>
          <a:xfrm>
            <a:off x="2711487" y="2030912"/>
            <a:ext cx="2235970" cy="388864"/>
          </a:xfrm>
          <a:prstGeom prst="rect">
            <a:avLst/>
          </a:prstGeom>
        </p:spPr>
      </p:pic>
      <p:cxnSp>
        <p:nvCxnSpPr>
          <p:cNvPr id="8" name="Straight Connector 7"/>
          <p:cNvCxnSpPr/>
          <p:nvPr/>
        </p:nvCxnSpPr>
        <p:spPr>
          <a:xfrm flipH="1">
            <a:off x="1098211" y="2478873"/>
            <a:ext cx="5300421" cy="0"/>
          </a:xfrm>
          <a:prstGeom prst="line">
            <a:avLst/>
          </a:prstGeom>
          <a:ln w="38100">
            <a:solidFill>
              <a:srgbClr val="00CCC9"/>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51841" y="2494813"/>
            <a:ext cx="5300421" cy="1569660"/>
          </a:xfrm>
          <a:prstGeom prst="rect">
            <a:avLst/>
          </a:prstGeom>
          <a:noFill/>
        </p:spPr>
        <p:txBody>
          <a:bodyPr wrap="square" rtlCol="0">
            <a:spAutoFit/>
          </a:bodyPr>
          <a:lstStyle/>
          <a:p>
            <a:pPr algn="ctr" rtl="1"/>
            <a:r>
              <a:rPr lang="ar-SA" sz="2400" b="1" dirty="0">
                <a:solidFill>
                  <a:srgbClr val="941651"/>
                </a:solidFill>
                <a:latin typeface="Al Tarikh" charset="-78"/>
                <a:ea typeface="Al Tarikh" charset="-78"/>
                <a:cs typeface="Al Tarikh" charset="-78"/>
              </a:rPr>
              <a:t>قادة فريق علم الأدوية :</a:t>
            </a:r>
          </a:p>
          <a:p>
            <a:pPr algn="ctr" rtl="1"/>
            <a:r>
              <a:rPr lang="ar-SA" sz="2400" b="1" dirty="0">
                <a:latin typeface="Al Tarikh" charset="-78"/>
                <a:ea typeface="Al Tarikh" charset="-78"/>
                <a:cs typeface="Al Tarikh" charset="-78"/>
              </a:rPr>
              <a:t> </a:t>
            </a:r>
            <a:r>
              <a:rPr lang="ar-SA" sz="2400" b="1" dirty="0">
                <a:solidFill>
                  <a:srgbClr val="941651"/>
                </a:solidFill>
                <a:cs typeface="Al Tarikh" charset="-78"/>
              </a:rPr>
              <a:t>-</a:t>
            </a:r>
            <a:r>
              <a:rPr lang="ar-SA" sz="2400" b="1" dirty="0">
                <a:latin typeface="Al Tarikh" charset="-78"/>
                <a:ea typeface="Al Tarikh" charset="-78"/>
                <a:cs typeface="Al Tarikh" charset="-78"/>
              </a:rPr>
              <a:t> جومانا القحطاني   </a:t>
            </a:r>
            <a:r>
              <a:rPr lang="ar-SA" sz="2400" b="1" dirty="0">
                <a:solidFill>
                  <a:srgbClr val="941651"/>
                </a:solidFill>
                <a:cs typeface="Al Tarikh" charset="-78"/>
              </a:rPr>
              <a:t>-</a:t>
            </a:r>
            <a:r>
              <a:rPr lang="ar-SA" sz="2400" b="1" dirty="0">
                <a:latin typeface="Al Tarikh" charset="-78"/>
                <a:ea typeface="Al Tarikh" charset="-78"/>
                <a:cs typeface="Al Tarikh" charset="-78"/>
              </a:rPr>
              <a:t> اللولو الصليهم</a:t>
            </a:r>
          </a:p>
          <a:p>
            <a:pPr algn="ctr" rtl="1"/>
            <a:r>
              <a:rPr lang="ar-SA" sz="2400" b="1" dirty="0">
                <a:solidFill>
                  <a:srgbClr val="941651"/>
                </a:solidFill>
                <a:cs typeface="Al Tarikh" charset="-78"/>
              </a:rPr>
              <a:t>-</a:t>
            </a:r>
            <a:r>
              <a:rPr lang="ar-SA" sz="2400" b="1" dirty="0">
                <a:latin typeface="Al Tarikh" charset="-78"/>
                <a:ea typeface="Al Tarikh" charset="-78"/>
                <a:cs typeface="Al Tarikh" charset="-78"/>
              </a:rPr>
              <a:t> فارس النفيسة</a:t>
            </a:r>
          </a:p>
          <a:p>
            <a:pPr marL="0" algn="ctr" defTabSz="663123" rtl="1" eaLnBrk="1" latinLnBrk="0" hangingPunct="1"/>
            <a:r>
              <a:rPr lang="ar-SA" sz="2400" b="1" dirty="0">
                <a:solidFill>
                  <a:srgbClr val="941651"/>
                </a:solidFill>
                <a:latin typeface="Al Tarikh" charset="-78"/>
                <a:ea typeface="Al Tarikh" charset="-78"/>
                <a:cs typeface="Al Tarikh" charset="-78"/>
              </a:rPr>
              <a:t>الشكر موصول لأعضاء الفريق المتميزين : </a:t>
            </a:r>
          </a:p>
        </p:txBody>
      </p:sp>
      <p:sp>
        <p:nvSpPr>
          <p:cNvPr id="11" name="TextBox 10"/>
          <p:cNvSpPr txBox="1"/>
          <p:nvPr/>
        </p:nvSpPr>
        <p:spPr>
          <a:xfrm>
            <a:off x="370682" y="7282868"/>
            <a:ext cx="3089526" cy="1077218"/>
          </a:xfrm>
          <a:prstGeom prst="rect">
            <a:avLst/>
          </a:prstGeom>
          <a:noFill/>
        </p:spPr>
        <p:txBody>
          <a:bodyPr wrap="square" rtlCol="0">
            <a:spAutoFit/>
          </a:bodyPr>
          <a:lstStyle/>
          <a:p>
            <a:r>
              <a:rPr lang="en-US" sz="1600" dirty="0">
                <a:solidFill>
                  <a:srgbClr val="941651"/>
                </a:solidFill>
              </a:rPr>
              <a:t>References :</a:t>
            </a:r>
          </a:p>
          <a:p>
            <a:r>
              <a:rPr lang="en-US" sz="1600" dirty="0"/>
              <a:t>1- 436 </a:t>
            </a:r>
            <a:r>
              <a:rPr lang="en-US" sz="1600" dirty="0" err="1"/>
              <a:t>Prof.Hanan’s</a:t>
            </a:r>
            <a:r>
              <a:rPr lang="en-US" sz="1600" dirty="0"/>
              <a:t> slides &amp; notes</a:t>
            </a:r>
            <a:endParaRPr lang="ar-SA" sz="1600" dirty="0"/>
          </a:p>
          <a:p>
            <a:r>
              <a:rPr lang="en-US" sz="1600" dirty="0"/>
              <a:t>2- 436 </a:t>
            </a:r>
            <a:r>
              <a:rPr lang="en-US" sz="1600" dirty="0" err="1"/>
              <a:t>Dr.Ishfaq</a:t>
            </a:r>
            <a:r>
              <a:rPr lang="en-US" sz="1600" dirty="0"/>
              <a:t> notes </a:t>
            </a:r>
          </a:p>
          <a:p>
            <a:endParaRPr lang="en-US" sz="1600" dirty="0"/>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21399" t="7748" r="21891" b="8503"/>
          <a:stretch/>
        </p:blipFill>
        <p:spPr>
          <a:xfrm>
            <a:off x="4947457" y="226451"/>
            <a:ext cx="1451175" cy="2143038"/>
          </a:xfrm>
          <a:prstGeom prst="rect">
            <a:avLst/>
          </a:prstGeom>
        </p:spPr>
      </p:pic>
      <p:sp>
        <p:nvSpPr>
          <p:cNvPr id="3" name="Oval 2"/>
          <p:cNvSpPr/>
          <p:nvPr/>
        </p:nvSpPr>
        <p:spPr>
          <a:xfrm>
            <a:off x="5883328" y="1378078"/>
            <a:ext cx="452927" cy="6093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96720" y="1479429"/>
            <a:ext cx="495656" cy="4272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20156" y="889240"/>
            <a:ext cx="323960" cy="2322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65700" y="97276"/>
            <a:ext cx="264920"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83328" y="88925"/>
            <a:ext cx="247045"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460208" y="9146688"/>
            <a:ext cx="1537203" cy="307777"/>
          </a:xfrm>
          <a:prstGeom prst="rect">
            <a:avLst/>
          </a:prstGeom>
          <a:noFill/>
        </p:spPr>
        <p:txBody>
          <a:bodyPr wrap="square" rtlCol="0">
            <a:spAutoFit/>
          </a:bodyPr>
          <a:lstStyle/>
          <a:p>
            <a:r>
              <a:rPr lang="en-US" sz="1400" b="1"/>
              <a:t>@pharma436</a:t>
            </a:r>
          </a:p>
        </p:txBody>
      </p:sp>
      <p:pic>
        <p:nvPicPr>
          <p:cNvPr id="22" name="Picture 21"/>
          <p:cNvPicPr>
            <a:picLocks noChangeAspect="1"/>
          </p:cNvPicPr>
          <p:nvPr/>
        </p:nvPicPr>
        <p:blipFill>
          <a:blip r:embed="rId4"/>
          <a:stretch>
            <a:fillRect/>
          </a:stretch>
        </p:blipFill>
        <p:spPr>
          <a:xfrm>
            <a:off x="370682" y="9101771"/>
            <a:ext cx="447779" cy="447779"/>
          </a:xfrm>
          <a:prstGeom prst="rect">
            <a:avLst/>
          </a:prstGeom>
        </p:spPr>
      </p:pic>
      <p:sp>
        <p:nvSpPr>
          <p:cNvPr id="23" name="TextBox 22"/>
          <p:cNvSpPr txBox="1"/>
          <p:nvPr/>
        </p:nvSpPr>
        <p:spPr>
          <a:xfrm>
            <a:off x="784090" y="9146688"/>
            <a:ext cx="2215537" cy="307777"/>
          </a:xfrm>
          <a:prstGeom prst="rect">
            <a:avLst/>
          </a:prstGeom>
          <a:noFill/>
        </p:spPr>
        <p:txBody>
          <a:bodyPr wrap="square" rtlCol="0">
            <a:spAutoFit/>
          </a:bodyPr>
          <a:lstStyle/>
          <a:p>
            <a:r>
              <a:rPr lang="en-US" sz="1400" b="1" dirty="0"/>
              <a:t>pharma436@outlook.com</a:t>
            </a:r>
          </a:p>
        </p:txBody>
      </p:sp>
      <p:pic>
        <p:nvPicPr>
          <p:cNvPr id="24" name="Picture 23">
            <a:hlinkClick r:id="rId5"/>
          </p:cNvPr>
          <p:cNvPicPr>
            <a:picLocks noChangeAspect="1"/>
          </p:cNvPicPr>
          <p:nvPr/>
        </p:nvPicPr>
        <p:blipFill rotWithShape="1">
          <a:blip r:embed="rId6"/>
          <a:srcRect l="39538" t="24554" r="39740" b="42737"/>
          <a:stretch/>
        </p:blipFill>
        <p:spPr>
          <a:xfrm>
            <a:off x="4723572" y="9039979"/>
            <a:ext cx="441083" cy="463227"/>
          </a:xfrm>
          <a:prstGeom prst="rect">
            <a:avLst/>
          </a:prstGeom>
        </p:spPr>
      </p:pic>
      <p:sp>
        <p:nvSpPr>
          <p:cNvPr id="25" name="TextBox 24"/>
          <p:cNvSpPr txBox="1"/>
          <p:nvPr/>
        </p:nvSpPr>
        <p:spPr>
          <a:xfrm>
            <a:off x="5212148" y="9118184"/>
            <a:ext cx="1537203" cy="307777"/>
          </a:xfrm>
          <a:prstGeom prst="rect">
            <a:avLst/>
          </a:prstGeom>
          <a:noFill/>
        </p:spPr>
        <p:txBody>
          <a:bodyPr wrap="square" rtlCol="0">
            <a:spAutoFit/>
          </a:bodyPr>
          <a:lstStyle/>
          <a:p>
            <a:r>
              <a:rPr lang="en-US" sz="1400" b="1" dirty="0">
                <a:hlinkClick r:id="rId7"/>
              </a:rPr>
              <a:t>Your feedback </a:t>
            </a:r>
            <a:endParaRPr lang="en-US" sz="1400" b="1" dirty="0"/>
          </a:p>
        </p:txBody>
      </p:sp>
      <p:pic>
        <p:nvPicPr>
          <p:cNvPr id="26" name="Picture 25">
            <a:hlinkClick r:id="rId8"/>
          </p:cNvPr>
          <p:cNvPicPr>
            <a:picLocks noChangeAspect="1"/>
          </p:cNvPicPr>
          <p:nvPr/>
        </p:nvPicPr>
        <p:blipFill rotWithShape="1">
          <a:blip r:embed="rId9"/>
          <a:srcRect t="11672" b="10049"/>
          <a:stretch/>
        </p:blipFill>
        <p:spPr>
          <a:xfrm>
            <a:off x="2967775" y="9076025"/>
            <a:ext cx="573552" cy="448968"/>
          </a:xfrm>
          <a:prstGeom prst="rect">
            <a:avLst/>
          </a:prstGeom>
        </p:spPr>
      </p:pic>
      <p:sp>
        <p:nvSpPr>
          <p:cNvPr id="19" name="TextBox 18">
            <a:extLst>
              <a:ext uri="{FF2B5EF4-FFF2-40B4-BE49-F238E27FC236}">
                <a16:creationId xmlns:a16="http://schemas.microsoft.com/office/drawing/2014/main" xmlns="" id="{9DBB4E6D-BB1E-43DA-AD76-2FD4C9029269}"/>
              </a:ext>
            </a:extLst>
          </p:cNvPr>
          <p:cNvSpPr txBox="1"/>
          <p:nvPr/>
        </p:nvSpPr>
        <p:spPr>
          <a:xfrm>
            <a:off x="4001708" y="3998035"/>
            <a:ext cx="1745562" cy="1569660"/>
          </a:xfrm>
          <a:prstGeom prst="rect">
            <a:avLst/>
          </a:prstGeom>
          <a:noFill/>
        </p:spPr>
        <p:txBody>
          <a:bodyPr wrap="square" rtlCol="0">
            <a:spAutoFit/>
          </a:bodyPr>
          <a:lstStyle/>
          <a:p>
            <a:pPr algn="ctr" rtl="1">
              <a:buClr>
                <a:srgbClr val="7030A0"/>
              </a:buClr>
            </a:pPr>
            <a:r>
              <a:rPr lang="ar-SA" sz="2400" b="1" dirty="0">
                <a:latin typeface="Al Tarikh" charset="-78"/>
                <a:ea typeface="Al Tarikh" charset="-78"/>
                <a:cs typeface="Al Tarikh" charset="-78"/>
              </a:rPr>
              <a:t>وئام </a:t>
            </a:r>
            <a:r>
              <a:rPr lang="ar-SA" sz="2400" b="1" dirty="0" err="1">
                <a:latin typeface="Al Tarikh" charset="-78"/>
                <a:ea typeface="Al Tarikh" charset="-78"/>
                <a:cs typeface="Al Tarikh" charset="-78"/>
              </a:rPr>
              <a:t>بابعير</a:t>
            </a:r>
            <a:endParaRPr lang="en-US" sz="2400" b="1" dirty="0">
              <a:latin typeface="Al Tarikh" charset="-78"/>
              <a:ea typeface="Al Tarikh" charset="-78"/>
              <a:cs typeface="Al Tarikh" charset="-78"/>
            </a:endParaRPr>
          </a:p>
          <a:p>
            <a:pPr algn="ctr" rtl="1">
              <a:buClr>
                <a:srgbClr val="7030A0"/>
              </a:buClr>
            </a:pPr>
            <a:r>
              <a:rPr lang="ar-SA" sz="2400" b="1" dirty="0">
                <a:latin typeface="Al Tarikh" charset="-78"/>
                <a:ea typeface="Al Tarikh" charset="-78"/>
                <a:cs typeface="Al Tarikh" charset="-78"/>
              </a:rPr>
              <a:t>أثير الرشيد</a:t>
            </a:r>
            <a:endParaRPr lang="en-US" sz="2400" b="1" dirty="0">
              <a:latin typeface="Al Tarikh" charset="-78"/>
              <a:ea typeface="Al Tarikh" charset="-78"/>
              <a:cs typeface="Al Tarikh" charset="-78"/>
            </a:endParaRPr>
          </a:p>
          <a:p>
            <a:pPr algn="ctr" rtl="1">
              <a:buClr>
                <a:srgbClr val="7030A0"/>
              </a:buClr>
            </a:pPr>
            <a:r>
              <a:rPr lang="ar-SA" sz="2400" b="1" dirty="0">
                <a:latin typeface="Al Tarikh" charset="-78"/>
                <a:ea typeface="Al Tarikh" charset="-78"/>
                <a:cs typeface="Al Tarikh" charset="-78"/>
              </a:rPr>
              <a:t>روان القحطاني</a:t>
            </a:r>
            <a:endParaRPr lang="en-US" sz="2400" b="1" dirty="0">
              <a:latin typeface="Al Tarikh" charset="-78"/>
              <a:ea typeface="Al Tarikh" charset="-78"/>
              <a:cs typeface="Al Tarikh" charset="-78"/>
            </a:endParaRPr>
          </a:p>
          <a:p>
            <a:pPr algn="ctr" rtl="1">
              <a:buClr>
                <a:srgbClr val="7030A0"/>
              </a:buClr>
            </a:pPr>
            <a:r>
              <a:rPr lang="ar-SA" sz="2400" b="1" dirty="0">
                <a:latin typeface="Al Tarikh" charset="-78"/>
                <a:ea typeface="Al Tarikh" charset="-78"/>
                <a:cs typeface="Al Tarikh" charset="-78"/>
              </a:rPr>
              <a:t>دعاء وليد</a:t>
            </a:r>
            <a:endParaRPr lang="en-US" sz="2400" b="1" dirty="0">
              <a:latin typeface="Al Tarikh" charset="-78"/>
              <a:ea typeface="Al Tarikh" charset="-78"/>
              <a:cs typeface="Al Tarikh" charset="-78"/>
            </a:endParaRPr>
          </a:p>
        </p:txBody>
      </p:sp>
      <p:sp>
        <p:nvSpPr>
          <p:cNvPr id="20" name="TextBox 19">
            <a:extLst>
              <a:ext uri="{FF2B5EF4-FFF2-40B4-BE49-F238E27FC236}">
                <a16:creationId xmlns:a16="http://schemas.microsoft.com/office/drawing/2014/main" xmlns="" id="{EAB7FF74-7EF1-4F25-82D9-BF4A3ACA0989}"/>
              </a:ext>
            </a:extLst>
          </p:cNvPr>
          <p:cNvSpPr txBox="1"/>
          <p:nvPr/>
        </p:nvSpPr>
        <p:spPr>
          <a:xfrm>
            <a:off x="1200867" y="3998034"/>
            <a:ext cx="2547554" cy="1200329"/>
          </a:xfrm>
          <a:prstGeom prst="rect">
            <a:avLst/>
          </a:prstGeom>
          <a:noFill/>
        </p:spPr>
        <p:txBody>
          <a:bodyPr wrap="square" rtlCol="0">
            <a:spAutoFit/>
          </a:bodyPr>
          <a:lstStyle/>
          <a:p>
            <a:r>
              <a:rPr lang="ar-SA" sz="2400" b="1" dirty="0">
                <a:latin typeface="Al Tarikh" charset="-78"/>
                <a:ea typeface="Al Tarikh" charset="-78"/>
                <a:cs typeface="Al Tarikh" charset="-78"/>
              </a:rPr>
              <a:t>خالد العيسى</a:t>
            </a:r>
          </a:p>
          <a:p>
            <a:r>
              <a:rPr lang="ar-SA" sz="2400" b="1" dirty="0">
                <a:latin typeface="Al Tarikh" charset="-78"/>
                <a:ea typeface="Al Tarikh" charset="-78"/>
                <a:cs typeface="Al Tarikh" charset="-78"/>
              </a:rPr>
              <a:t>سعد الرشود</a:t>
            </a:r>
          </a:p>
          <a:p>
            <a:r>
              <a:rPr lang="ar-SA" sz="2400" b="1" dirty="0">
                <a:latin typeface="Al Tarikh" charset="-78"/>
                <a:ea typeface="Al Tarikh" charset="-78"/>
                <a:cs typeface="Al Tarikh" charset="-78"/>
              </a:rPr>
              <a:t>محمد خوجة</a:t>
            </a:r>
            <a:endParaRPr lang="en-US" sz="2400" b="1" dirty="0">
              <a:latin typeface="Al Tarikh" charset="-78"/>
              <a:ea typeface="Al Tarikh" charset="-78"/>
              <a:cs typeface="Al Tarikh" charset="-78"/>
            </a:endParaRPr>
          </a:p>
        </p:txBody>
      </p:sp>
    </p:spTree>
    <p:extLst>
      <p:ext uri="{BB962C8B-B14F-4D97-AF65-F5344CB8AC3E}">
        <p14:creationId xmlns:p14="http://schemas.microsoft.com/office/powerpoint/2010/main" val="1711880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775252"/>
          </a:xfrm>
          <a:prstGeom prst="rect">
            <a:avLst/>
          </a:prstGeom>
          <a:solidFill>
            <a:srgbClr val="BAEBFF"/>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Introduction </a:t>
            </a:r>
          </a:p>
        </p:txBody>
      </p:sp>
      <p:sp>
        <p:nvSpPr>
          <p:cNvPr id="2" name="Arrow: Pentagon 1">
            <a:extLst>
              <a:ext uri="{FF2B5EF4-FFF2-40B4-BE49-F238E27FC236}">
                <a16:creationId xmlns:a16="http://schemas.microsoft.com/office/drawing/2014/main" xmlns="" id="{C85CD315-5AD2-4C98-91D8-2A02256190A9}"/>
              </a:ext>
            </a:extLst>
          </p:cNvPr>
          <p:cNvSpPr/>
          <p:nvPr/>
        </p:nvSpPr>
        <p:spPr>
          <a:xfrm>
            <a:off x="91440" y="850034"/>
            <a:ext cx="2092037" cy="395836"/>
          </a:xfrm>
          <a:prstGeom prst="homePlate">
            <a:avLst/>
          </a:prstGeom>
          <a:solidFill>
            <a:srgbClr val="BAEBFF"/>
          </a:solidFill>
          <a:ln w="285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en-US" sz="2000" b="1" dirty="0">
                <a:ln/>
                <a:solidFill>
                  <a:schemeClr val="bg2">
                    <a:lumMod val="25000"/>
                  </a:schemeClr>
                </a:solidFill>
              </a:rPr>
              <a:t>Vomiting</a:t>
            </a:r>
            <a:endParaRPr lang="en-US" altLang="en-US" sz="2400" b="1" dirty="0">
              <a:ln/>
              <a:solidFill>
                <a:schemeClr val="bg2">
                  <a:lumMod val="25000"/>
                </a:schemeClr>
              </a:solidFill>
            </a:endParaRPr>
          </a:p>
        </p:txBody>
      </p:sp>
      <p:graphicFrame>
        <p:nvGraphicFramePr>
          <p:cNvPr id="4" name="جدول 3"/>
          <p:cNvGraphicFramePr>
            <a:graphicFrameLocks noGrp="1"/>
          </p:cNvGraphicFramePr>
          <p:nvPr>
            <p:extLst>
              <p:ext uri="{D42A27DB-BD31-4B8C-83A1-F6EECF244321}">
                <p14:modId xmlns:p14="http://schemas.microsoft.com/office/powerpoint/2010/main" val="3679908822"/>
              </p:ext>
            </p:extLst>
          </p:nvPr>
        </p:nvGraphicFramePr>
        <p:xfrm>
          <a:off x="0" y="1320652"/>
          <a:ext cx="6858000" cy="8483364"/>
        </p:xfrm>
        <a:graphic>
          <a:graphicData uri="http://schemas.openxmlformats.org/drawingml/2006/table">
            <a:tbl>
              <a:tblPr rtl="1" firstRow="1" bandRow="1">
                <a:tableStyleId>{5C22544A-7EE6-4342-B048-85BDC9FD1C3A}</a:tableStyleId>
              </a:tblPr>
              <a:tblGrid>
                <a:gridCol w="3429000">
                  <a:extLst>
                    <a:ext uri="{9D8B030D-6E8A-4147-A177-3AD203B41FA5}">
                      <a16:colId xmlns:a16="http://schemas.microsoft.com/office/drawing/2014/main" xmlns="" val="20000"/>
                    </a:ext>
                  </a:extLst>
                </a:gridCol>
                <a:gridCol w="3429000">
                  <a:extLst>
                    <a:ext uri="{9D8B030D-6E8A-4147-A177-3AD203B41FA5}">
                      <a16:colId xmlns:a16="http://schemas.microsoft.com/office/drawing/2014/main" xmlns="" val="20001"/>
                    </a:ext>
                  </a:extLst>
                </a:gridCol>
              </a:tblGrid>
              <a:tr h="289763">
                <a:tc gridSpan="2">
                  <a:txBody>
                    <a:bodyPr/>
                    <a:lstStyle/>
                    <a:p>
                      <a:pPr marL="0" algn="ctr" rtl="1">
                        <a:spcBef>
                          <a:spcPts val="0"/>
                        </a:spcBef>
                      </a:pPr>
                      <a:r>
                        <a:rPr lang="en-US" sz="1400" dirty="0">
                          <a:solidFill>
                            <a:schemeClr val="bg2">
                              <a:lumMod val="10000"/>
                            </a:schemeClr>
                          </a:solidFill>
                          <a:latin typeface="+mn-lt"/>
                        </a:rPr>
                        <a:t>What</a:t>
                      </a:r>
                      <a:r>
                        <a:rPr lang="en-US" sz="1400" baseline="0" dirty="0">
                          <a:solidFill>
                            <a:schemeClr val="bg2">
                              <a:lumMod val="10000"/>
                            </a:schemeClr>
                          </a:solidFill>
                          <a:latin typeface="+mn-lt"/>
                        </a:rPr>
                        <a:t> is vomiting ?</a:t>
                      </a:r>
                      <a:endParaRPr lang="ar-SA" sz="1400" dirty="0">
                        <a:solidFill>
                          <a:schemeClr val="bg2">
                            <a:lumMod val="1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DD"/>
                    </a:solidFill>
                  </a:tcPr>
                </a:tc>
                <a:tc hMerge="1">
                  <a:txBody>
                    <a:bodyPr/>
                    <a:lstStyle/>
                    <a:p>
                      <a:pPr rtl="1"/>
                      <a:endParaRPr lang="ar-SA"/>
                    </a:p>
                  </a:txBody>
                  <a:tcPr/>
                </a:tc>
                <a:extLst>
                  <a:ext uri="{0D108BD9-81ED-4DB2-BD59-A6C34878D82A}">
                    <a16:rowId xmlns:a16="http://schemas.microsoft.com/office/drawing/2014/main" xmlns="" val="10000"/>
                  </a:ext>
                </a:extLst>
              </a:tr>
              <a:tr h="289763">
                <a:tc gridSpan="2">
                  <a:txBody>
                    <a:bodyPr/>
                    <a:lstStyle/>
                    <a:p>
                      <a:pPr marL="0" indent="-533400" algn="ctr" rtl="0" eaLnBrk="1" hangingPunct="1">
                        <a:spcBef>
                          <a:spcPts val="0"/>
                        </a:spcBef>
                        <a:buFont typeface="Wingdings" pitchFamily="2" charset="2"/>
                        <a:buNone/>
                      </a:pPr>
                      <a:r>
                        <a:rPr lang="en-US" altLang="en-US" sz="1400" b="0" dirty="0">
                          <a:latin typeface="+mn-lt"/>
                          <a:cs typeface="Times New Roman" pitchFamily="18" charset="0"/>
                        </a:rPr>
                        <a:t>is forceful expulsion of gastric contents through the mouth.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rtl="1"/>
                      <a:endParaRPr lang="ar-SA"/>
                    </a:p>
                  </a:txBody>
                  <a:tcPr/>
                </a:tc>
                <a:extLst>
                  <a:ext uri="{0D108BD9-81ED-4DB2-BD59-A6C34878D82A}">
                    <a16:rowId xmlns:a16="http://schemas.microsoft.com/office/drawing/2014/main" xmlns="" val="10001"/>
                  </a:ext>
                </a:extLst>
              </a:tr>
              <a:tr h="289763">
                <a:tc gridSpan="2">
                  <a:txBody>
                    <a:bodyPr/>
                    <a:lstStyle/>
                    <a:p>
                      <a:pPr marL="0" algn="ctr" rtl="1">
                        <a:spcBef>
                          <a:spcPts val="0"/>
                        </a:spcBef>
                      </a:pPr>
                      <a:r>
                        <a:rPr lang="en-US" altLang="en-US" sz="1400" b="1" dirty="0">
                          <a:latin typeface="+mn-lt"/>
                          <a:cs typeface="Times New Roman" pitchFamily="18" charset="0"/>
                        </a:rPr>
                        <a:t>Can vomiting be considered as a disease?</a:t>
                      </a:r>
                      <a:endParaRPr lang="ar-SA"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DD"/>
                    </a:solidFill>
                  </a:tcPr>
                </a:tc>
                <a:tc hMerge="1">
                  <a:txBody>
                    <a:bodyPr/>
                    <a:lstStyle/>
                    <a:p>
                      <a:pPr rtl="1"/>
                      <a:endParaRPr lang="ar-SA"/>
                    </a:p>
                  </a:txBody>
                  <a:tcPr/>
                </a:tc>
                <a:extLst>
                  <a:ext uri="{0D108BD9-81ED-4DB2-BD59-A6C34878D82A}">
                    <a16:rowId xmlns:a16="http://schemas.microsoft.com/office/drawing/2014/main" xmlns="" val="10002"/>
                  </a:ext>
                </a:extLst>
              </a:tr>
              <a:tr h="345204">
                <a:tc gridSpan="2">
                  <a:txBody>
                    <a:bodyPr/>
                    <a:lstStyle/>
                    <a:p>
                      <a:pPr marL="0" indent="-533400" algn="ctr" rtl="0" eaLnBrk="1" hangingPunct="1">
                        <a:spcBef>
                          <a:spcPts val="0"/>
                        </a:spcBef>
                        <a:buFont typeface="Wingdings" pitchFamily="2" charset="2"/>
                        <a:buNone/>
                      </a:pPr>
                      <a:r>
                        <a:rPr lang="en-US" altLang="en-US" sz="1400" b="1" dirty="0">
                          <a:latin typeface="+mn-lt"/>
                          <a:cs typeface="Times New Roman" pitchFamily="18" charset="0"/>
                        </a:rPr>
                        <a:t> </a:t>
                      </a:r>
                      <a:r>
                        <a:rPr lang="en-US" altLang="en-US" sz="1400" b="0" dirty="0">
                          <a:solidFill>
                            <a:schemeClr val="bg2">
                              <a:lumMod val="10000"/>
                            </a:schemeClr>
                          </a:solidFill>
                          <a:latin typeface="+mn-lt"/>
                          <a:cs typeface="Times New Roman" pitchFamily="18" charset="0"/>
                        </a:rPr>
                        <a:t>It is a </a:t>
                      </a:r>
                      <a:r>
                        <a:rPr lang="en-US" altLang="en-US" sz="1400" b="0" u="sng" dirty="0">
                          <a:solidFill>
                            <a:schemeClr val="bg2">
                              <a:lumMod val="10000"/>
                            </a:schemeClr>
                          </a:solidFill>
                          <a:latin typeface="+mn-lt"/>
                          <a:cs typeface="Times New Roman" pitchFamily="18" charset="0"/>
                        </a:rPr>
                        <a:t>manifestation</a:t>
                      </a:r>
                      <a:r>
                        <a:rPr lang="en-US" altLang="en-US" sz="1400" b="0" dirty="0">
                          <a:solidFill>
                            <a:schemeClr val="bg2">
                              <a:lumMod val="10000"/>
                            </a:schemeClr>
                          </a:solidFill>
                          <a:latin typeface="+mn-lt"/>
                          <a:cs typeface="Times New Roman" pitchFamily="18" charset="0"/>
                        </a:rPr>
                        <a:t> of many conditions</a:t>
                      </a:r>
                      <a:r>
                        <a:rPr lang="en-US" altLang="en-US" sz="1400" b="0" baseline="0" dirty="0">
                          <a:solidFill>
                            <a:schemeClr val="bg2">
                              <a:lumMod val="10000"/>
                            </a:schemeClr>
                          </a:solidFill>
                          <a:latin typeface="+mn-lt"/>
                          <a:cs typeface="Times New Roman" pitchFamily="18" charset="0"/>
                        </a:rPr>
                        <a:t> </a:t>
                      </a:r>
                      <a:r>
                        <a:rPr lang="en-US" altLang="en-US" sz="1400" b="0" dirty="0">
                          <a:solidFill>
                            <a:schemeClr val="bg2">
                              <a:lumMod val="10000"/>
                            </a:schemeClr>
                          </a:solidFill>
                          <a:latin typeface="+mn-lt"/>
                          <a:cs typeface="Times New Roman" pitchFamily="18" charset="0"/>
                        </a:rPr>
                        <a:t>and diseases. </a:t>
                      </a:r>
                      <a:r>
                        <a:rPr lang="en-US" altLang="en-US" sz="1400" b="0" dirty="0">
                          <a:solidFill>
                            <a:srgbClr val="008F00"/>
                          </a:solidFill>
                          <a:latin typeface="+mn-lt"/>
                          <a:cs typeface="Times New Roman" pitchFamily="18" charset="0"/>
                        </a:rPr>
                        <a:t>it is a sign of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rtl="1"/>
                      <a:endParaRPr lang="ar-SA"/>
                    </a:p>
                  </a:txBody>
                  <a:tcPr/>
                </a:tc>
                <a:extLst>
                  <a:ext uri="{0D108BD9-81ED-4DB2-BD59-A6C34878D82A}">
                    <a16:rowId xmlns:a16="http://schemas.microsoft.com/office/drawing/2014/main" xmlns="" val="10003"/>
                  </a:ext>
                </a:extLst>
              </a:tr>
              <a:tr h="289763">
                <a:tc gridSpan="2">
                  <a:txBody>
                    <a:bodyPr/>
                    <a:lstStyle/>
                    <a:p>
                      <a:pPr marL="0" indent="-533400" algn="ctr" rtl="0" eaLnBrk="1" fontAlgn="auto" hangingPunct="1">
                        <a:spcBef>
                          <a:spcPts val="0"/>
                        </a:spcBef>
                        <a:spcAft>
                          <a:spcPts val="0"/>
                        </a:spcAft>
                        <a:buFont typeface="Wingdings" pitchFamily="2" charset="2"/>
                        <a:buNone/>
                        <a:defRPr/>
                      </a:pPr>
                      <a:r>
                        <a:rPr lang="en-US" sz="1400" b="1" dirty="0">
                          <a:solidFill>
                            <a:schemeClr val="bg2">
                              <a:lumMod val="10000"/>
                            </a:schemeClr>
                          </a:solidFill>
                          <a:latin typeface="+mn-lt"/>
                          <a:cs typeface="Times New Roman" pitchFamily="18" charset="0"/>
                        </a:rPr>
                        <a:t>Consequences of vomiting</a:t>
                      </a:r>
                      <a:r>
                        <a:rPr lang="en-US" sz="1400" b="1" baseline="0" dirty="0">
                          <a:solidFill>
                            <a:schemeClr val="dk1"/>
                          </a:solidFill>
                          <a:latin typeface="+mn-lt"/>
                          <a:cs typeface="Times New Roman" pitchFamily="18" charset="0"/>
                        </a:rPr>
                        <a:t> </a:t>
                      </a:r>
                      <a:r>
                        <a:rPr lang="en-US" sz="1400" b="1" dirty="0">
                          <a:latin typeface="+mn-lt"/>
                          <a:cs typeface="Times New Roman" pitchFamily="18" charset="0"/>
                        </a:rPr>
                        <a:t>Severe vomiting may result 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DD"/>
                    </a:solidFill>
                  </a:tcPr>
                </a:tc>
                <a:tc hMerge="1">
                  <a:txBody>
                    <a:bodyPr/>
                    <a:lstStyle/>
                    <a:p>
                      <a:pPr rtl="1"/>
                      <a:endParaRPr lang="ar-SA"/>
                    </a:p>
                  </a:txBody>
                  <a:tcPr/>
                </a:tc>
                <a:extLst>
                  <a:ext uri="{0D108BD9-81ED-4DB2-BD59-A6C34878D82A}">
                    <a16:rowId xmlns:a16="http://schemas.microsoft.com/office/drawing/2014/main" xmlns="" val="10004"/>
                  </a:ext>
                </a:extLst>
              </a:tr>
              <a:tr h="898267">
                <a:tc gridSpan="2">
                  <a:txBody>
                    <a:bodyPr/>
                    <a:lstStyle/>
                    <a:p>
                      <a:pPr marL="0" algn="ctr" rtl="0" eaLnBrk="1" fontAlgn="auto" hangingPunct="1">
                        <a:spcBef>
                          <a:spcPts val="0"/>
                        </a:spcBef>
                        <a:spcAft>
                          <a:spcPts val="0"/>
                        </a:spcAft>
                        <a:buClr>
                          <a:srgbClr val="FF9400"/>
                        </a:buClr>
                        <a:buSzPct val="80000"/>
                        <a:buFont typeface="Wingdings" pitchFamily="2" charset="2"/>
                        <a:buChar char="§"/>
                        <a:defRPr/>
                      </a:pPr>
                      <a:r>
                        <a:rPr lang="en-US" sz="1400" b="0" dirty="0">
                          <a:solidFill>
                            <a:schemeClr val="bg2">
                              <a:lumMod val="10000"/>
                            </a:schemeClr>
                          </a:solidFill>
                          <a:latin typeface="+mn-lt"/>
                          <a:cs typeface="Times New Roman" pitchFamily="18" charset="0"/>
                        </a:rPr>
                        <a:t>Dehydration</a:t>
                      </a:r>
                    </a:p>
                    <a:p>
                      <a:pPr marL="0" algn="ctr" rtl="0" eaLnBrk="1" fontAlgn="auto" hangingPunct="1">
                        <a:spcBef>
                          <a:spcPts val="0"/>
                        </a:spcBef>
                        <a:spcAft>
                          <a:spcPts val="0"/>
                        </a:spcAft>
                        <a:buClr>
                          <a:srgbClr val="FF9400"/>
                        </a:buClr>
                        <a:buSzPct val="80000"/>
                        <a:buFont typeface="Wingdings" pitchFamily="2" charset="2"/>
                        <a:buChar char="§"/>
                        <a:defRPr/>
                      </a:pPr>
                      <a:r>
                        <a:rPr lang="en-US" sz="1400" b="0" dirty="0">
                          <a:solidFill>
                            <a:schemeClr val="bg2">
                              <a:lumMod val="10000"/>
                            </a:schemeClr>
                          </a:solidFill>
                          <a:latin typeface="+mn-lt"/>
                          <a:cs typeface="Times New Roman" pitchFamily="18" charset="0"/>
                        </a:rPr>
                        <a:t>Acid-base imbalance</a:t>
                      </a:r>
                    </a:p>
                    <a:p>
                      <a:pPr marL="0" algn="ctr" rtl="0" eaLnBrk="1" fontAlgn="auto" hangingPunct="1">
                        <a:spcBef>
                          <a:spcPts val="0"/>
                        </a:spcBef>
                        <a:spcAft>
                          <a:spcPts val="0"/>
                        </a:spcAft>
                        <a:buClr>
                          <a:srgbClr val="FF9400"/>
                        </a:buClr>
                        <a:buSzPct val="80000"/>
                        <a:buFont typeface="Wingdings" pitchFamily="2" charset="2"/>
                        <a:buChar char="§"/>
                        <a:defRPr/>
                      </a:pPr>
                      <a:r>
                        <a:rPr lang="en-US" sz="1400" b="0" dirty="0">
                          <a:solidFill>
                            <a:schemeClr val="bg2">
                              <a:lumMod val="10000"/>
                            </a:schemeClr>
                          </a:solidFill>
                          <a:latin typeface="+mn-lt"/>
                          <a:cs typeface="Times New Roman" pitchFamily="18" charset="0"/>
                        </a:rPr>
                        <a:t>Electrolyte depletion </a:t>
                      </a:r>
                    </a:p>
                    <a:p>
                      <a:pPr marL="0" algn="ctr" rtl="0" eaLnBrk="1" fontAlgn="auto" hangingPunct="1">
                        <a:spcBef>
                          <a:spcPts val="0"/>
                        </a:spcBef>
                        <a:spcAft>
                          <a:spcPts val="0"/>
                        </a:spcAft>
                        <a:buClr>
                          <a:srgbClr val="FF9400"/>
                        </a:buClr>
                        <a:buSzPct val="80000"/>
                        <a:buFont typeface="Wingdings" pitchFamily="2" charset="2"/>
                        <a:buChar char="§"/>
                        <a:defRPr/>
                      </a:pPr>
                      <a:r>
                        <a:rPr lang="en-US" sz="1400" b="0" dirty="0">
                          <a:solidFill>
                            <a:schemeClr val="bg2">
                              <a:lumMod val="10000"/>
                            </a:schemeClr>
                          </a:solidFill>
                          <a:latin typeface="+mn-lt"/>
                          <a:cs typeface="Times New Roman" pitchFamily="18" charset="0"/>
                        </a:rPr>
                        <a:t>Aspiration,  pneumonia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rtl="1"/>
                      <a:endParaRPr lang="ar-SA"/>
                    </a:p>
                  </a:txBody>
                  <a:tcPr/>
                </a:tc>
                <a:extLst>
                  <a:ext uri="{0D108BD9-81ED-4DB2-BD59-A6C34878D82A}">
                    <a16:rowId xmlns:a16="http://schemas.microsoft.com/office/drawing/2014/main" xmlns="" val="10005"/>
                  </a:ext>
                </a:extLst>
              </a:tr>
              <a:tr h="492598">
                <a:tc gridSpan="2">
                  <a:txBody>
                    <a:bodyPr/>
                    <a:lstStyle/>
                    <a:p>
                      <a:pPr marL="0" indent="-533400" algn="ctr" rtl="0" eaLnBrk="1" hangingPunct="1">
                        <a:spcBef>
                          <a:spcPts val="0"/>
                        </a:spcBef>
                        <a:buFont typeface="Wingdings" pitchFamily="2" charset="2"/>
                        <a:buNone/>
                      </a:pPr>
                      <a:r>
                        <a:rPr lang="en-US" altLang="en-US" sz="1400" b="1" dirty="0">
                          <a:solidFill>
                            <a:schemeClr val="bg2">
                              <a:lumMod val="10000"/>
                            </a:schemeClr>
                          </a:solidFill>
                          <a:latin typeface="+mn-lt"/>
                          <a:cs typeface="Times New Roman" pitchFamily="18" charset="0"/>
                        </a:rPr>
                        <a:t>How is vomiting induced?</a:t>
                      </a:r>
                    </a:p>
                    <a:p>
                      <a:pPr marL="0" indent="-533400" algn="ctr" rtl="0" eaLnBrk="1" hangingPunct="1">
                        <a:spcBef>
                          <a:spcPts val="0"/>
                        </a:spcBef>
                        <a:buFont typeface="Wingdings" pitchFamily="2" charset="2"/>
                        <a:buNone/>
                      </a:pPr>
                      <a:r>
                        <a:rPr lang="en-US" altLang="en-US" sz="1400" b="1" dirty="0">
                          <a:solidFill>
                            <a:schemeClr val="bg2">
                              <a:lumMod val="10000"/>
                            </a:schemeClr>
                          </a:solidFill>
                          <a:latin typeface="+mn-lt"/>
                          <a:cs typeface="Times New Roman" pitchFamily="18" charset="0"/>
                        </a:rPr>
                        <a:t>Vomiting center respond to inputs from: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DD"/>
                    </a:solidFill>
                  </a:tcPr>
                </a:tc>
                <a:tc hMerge="1">
                  <a:txBody>
                    <a:bodyPr/>
                    <a:lstStyle/>
                    <a:p>
                      <a:pPr rtl="1"/>
                      <a:endParaRPr lang="ar-SA"/>
                    </a:p>
                  </a:txBody>
                  <a:tcPr/>
                </a:tc>
                <a:extLst>
                  <a:ext uri="{0D108BD9-81ED-4DB2-BD59-A6C34878D82A}">
                    <a16:rowId xmlns:a16="http://schemas.microsoft.com/office/drawing/2014/main" xmlns="" val="10006"/>
                  </a:ext>
                </a:extLst>
              </a:tr>
              <a:tr h="1101101">
                <a:tc>
                  <a:txBody>
                    <a:bodyPr/>
                    <a:lstStyle/>
                    <a:p>
                      <a:pPr marL="0" indent="-533400" algn="l" rtl="0" eaLnBrk="1" hangingPunct="1">
                        <a:lnSpc>
                          <a:spcPct val="150000"/>
                        </a:lnSpc>
                        <a:spcBef>
                          <a:spcPts val="0"/>
                        </a:spcBef>
                        <a:buFont typeface="Wingdings" pitchFamily="2" charset="2"/>
                        <a:buNone/>
                      </a:pPr>
                      <a:r>
                        <a:rPr lang="en-US" altLang="en-US" sz="1400" b="1" u="sng" dirty="0">
                          <a:solidFill>
                            <a:schemeClr val="bg2">
                              <a:lumMod val="10000"/>
                            </a:schemeClr>
                          </a:solidFill>
                          <a:latin typeface="+mn-lt"/>
                          <a:cs typeface="Times New Roman" pitchFamily="18" charset="0"/>
                        </a:rPr>
                        <a:t>2. Disturbance of vestibular system: </a:t>
                      </a:r>
                    </a:p>
                    <a:p>
                      <a:pPr marL="0" lvl="1" indent="0" algn="l" rtl="0" eaLnBrk="1" hangingPunct="1">
                        <a:lnSpc>
                          <a:spcPct val="150000"/>
                        </a:lnSpc>
                        <a:spcBef>
                          <a:spcPts val="0"/>
                        </a:spcBef>
                        <a:buClr>
                          <a:srgbClr val="FF9400"/>
                        </a:buClr>
                        <a:buFont typeface="Wingdings" pitchFamily="2" charset="2"/>
                        <a:buChar char="ü"/>
                      </a:pPr>
                      <a:r>
                        <a:rPr lang="en-US" altLang="en-US" sz="1400" u="sng" dirty="0">
                          <a:latin typeface="+mn-lt"/>
                          <a:cs typeface="Times New Roman" pitchFamily="18" charset="0"/>
                        </a:rPr>
                        <a:t>M</a:t>
                      </a:r>
                      <a:r>
                        <a:rPr lang="en-US" altLang="en-US" sz="1400" dirty="0">
                          <a:latin typeface="+mn-lt"/>
                          <a:cs typeface="Times New Roman" pitchFamily="18" charset="0"/>
                        </a:rPr>
                        <a:t>otion sickness (H1 &amp; M1 receptors)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533400" algn="l" rtl="0" eaLnBrk="1" hangingPunct="1">
                        <a:lnSpc>
                          <a:spcPct val="150000"/>
                        </a:lnSpc>
                        <a:spcBef>
                          <a:spcPts val="0"/>
                        </a:spcBef>
                        <a:buFont typeface="Wingdings" pitchFamily="2" charset="2"/>
                        <a:buNone/>
                      </a:pPr>
                      <a:r>
                        <a:rPr lang="en-US" altLang="en-US" sz="1400" b="1" u="sng" dirty="0">
                          <a:solidFill>
                            <a:schemeClr val="bg2">
                              <a:lumMod val="10000"/>
                            </a:schemeClr>
                          </a:solidFill>
                          <a:latin typeface="+mn-lt"/>
                          <a:cs typeface="Times New Roman" pitchFamily="18" charset="0"/>
                        </a:rPr>
                        <a:t>1. Higher cortical centers stimulation  (CNS):   </a:t>
                      </a:r>
                    </a:p>
                    <a:p>
                      <a:pPr marL="0" lvl="1" indent="0" algn="l" rtl="0" eaLnBrk="1" hangingPunct="1">
                        <a:spcBef>
                          <a:spcPts val="0"/>
                        </a:spcBef>
                        <a:buClr>
                          <a:srgbClr val="FF9400"/>
                        </a:buClr>
                        <a:buFont typeface="Wingdings" pitchFamily="2" charset="2"/>
                        <a:buChar char="ü"/>
                      </a:pPr>
                      <a:r>
                        <a:rPr lang="en-US" altLang="en-US" sz="1400" dirty="0">
                          <a:latin typeface="+mn-lt"/>
                          <a:cs typeface="Times New Roman" pitchFamily="18" charset="0"/>
                        </a:rPr>
                        <a:t>Emotional factors </a:t>
                      </a:r>
                      <a:r>
                        <a:rPr lang="en-US" altLang="en-US" sz="1400" b="0" kern="1200" dirty="0">
                          <a:solidFill>
                            <a:srgbClr val="008F00"/>
                          </a:solidFill>
                          <a:latin typeface="+mn-lt"/>
                          <a:ea typeface="+mn-ea"/>
                          <a:cs typeface="+mn-cs"/>
                        </a:rPr>
                        <a:t>happiness or sadness</a:t>
                      </a:r>
                    </a:p>
                    <a:p>
                      <a:pPr marL="0" lvl="1" indent="0" algn="l" rtl="0" eaLnBrk="1" hangingPunct="1">
                        <a:spcBef>
                          <a:spcPts val="0"/>
                        </a:spcBef>
                        <a:buClr>
                          <a:srgbClr val="FF9400"/>
                        </a:buClr>
                        <a:buFont typeface="Wingdings" pitchFamily="2" charset="2"/>
                        <a:buChar char="ü"/>
                      </a:pPr>
                      <a:r>
                        <a:rPr lang="en-US" altLang="en-US" sz="1400" dirty="0">
                          <a:latin typeface="+mn-lt"/>
                          <a:cs typeface="Times New Roman" pitchFamily="18" charset="0"/>
                        </a:rPr>
                        <a:t>Nauseating smells or sights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4230546">
                <a:tc>
                  <a:txBody>
                    <a:bodyPr/>
                    <a:lstStyle/>
                    <a:p>
                      <a:pPr marL="0" marR="0" indent="0" algn="l" defTabSz="514350" rtl="0" eaLnBrk="1" fontAlgn="auto" latinLnBrk="0" hangingPunct="1">
                        <a:lnSpc>
                          <a:spcPct val="100000"/>
                        </a:lnSpc>
                        <a:spcBef>
                          <a:spcPts val="0"/>
                        </a:spcBef>
                        <a:spcAft>
                          <a:spcPts val="0"/>
                        </a:spcAft>
                        <a:buClr>
                          <a:srgbClr val="0033CC"/>
                        </a:buClr>
                        <a:buSzTx/>
                        <a:buFont typeface="Wingdings" pitchFamily="2" charset="2"/>
                        <a:buNone/>
                        <a:tabLst/>
                        <a:defRPr/>
                      </a:pPr>
                      <a:r>
                        <a:rPr lang="en-US" altLang="en-US" sz="1400" b="1" u="sng" dirty="0">
                          <a:solidFill>
                            <a:schemeClr val="bg2">
                              <a:lumMod val="10000"/>
                            </a:schemeClr>
                          </a:solidFill>
                          <a:latin typeface="+mn-lt"/>
                          <a:cs typeface="Times New Roman" pitchFamily="18" charset="0"/>
                        </a:rPr>
                        <a:t>4. Stimulation of chemoreceptor trigger zone (CTZ) </a:t>
                      </a:r>
                      <a:endParaRPr lang="en-US" altLang="en-US" sz="1400" b="1" dirty="0">
                        <a:latin typeface="+mn-lt"/>
                        <a:cs typeface="Times New Roman" pitchFamily="18" charset="0"/>
                      </a:endParaRPr>
                    </a:p>
                    <a:p>
                      <a:pPr marL="0" indent="0" algn="l" rtl="0" eaLnBrk="1" hangingPunct="1">
                        <a:spcBef>
                          <a:spcPts val="0"/>
                        </a:spcBef>
                        <a:buClr>
                          <a:srgbClr val="FF9400"/>
                        </a:buClr>
                        <a:buFont typeface="Wingdings" pitchFamily="2" charset="2"/>
                        <a:buChar char="§"/>
                      </a:pPr>
                      <a:r>
                        <a:rPr lang="en-US" altLang="en-US" sz="1400" dirty="0">
                          <a:latin typeface="+mn-lt"/>
                          <a:cs typeface="Times New Roman" pitchFamily="18" charset="0"/>
                        </a:rPr>
                        <a:t>CTZ is an area of medulla that communicate with vomiting center to initiate vomiting.</a:t>
                      </a:r>
                    </a:p>
                    <a:p>
                      <a:pPr marL="0" marR="0" lvl="0" indent="0" algn="l" defTabSz="514350" rtl="0" eaLnBrk="1" fontAlgn="auto" latinLnBrk="0" hangingPunct="1">
                        <a:lnSpc>
                          <a:spcPct val="100000"/>
                        </a:lnSpc>
                        <a:spcBef>
                          <a:spcPts val="0"/>
                        </a:spcBef>
                        <a:spcAft>
                          <a:spcPts val="0"/>
                        </a:spcAft>
                        <a:buClr>
                          <a:srgbClr val="FF9400"/>
                        </a:buClr>
                        <a:buSzTx/>
                        <a:buFont typeface="Wingdings" pitchFamily="2" charset="2"/>
                        <a:buChar char="§"/>
                        <a:tabLst/>
                        <a:defRPr/>
                      </a:pPr>
                      <a:r>
                        <a:rPr lang="en-US" altLang="en-US" sz="1400" dirty="0">
                          <a:latin typeface="+mn-lt"/>
                          <a:cs typeface="Times New Roman" pitchFamily="18" charset="0"/>
                        </a:rPr>
                        <a:t>CTZ is physiologically outside BBB</a:t>
                      </a:r>
                      <a:r>
                        <a:rPr lang="en-US" altLang="en-US" sz="1400" dirty="0">
                          <a:solidFill>
                            <a:srgbClr val="008F00"/>
                          </a:solidFill>
                          <a:latin typeface="+mn-lt"/>
                          <a:cs typeface="Times New Roman" pitchFamily="18" charset="0"/>
                        </a:rPr>
                        <a:t>. </a:t>
                      </a:r>
                      <a:r>
                        <a:rPr lang="en-US" altLang="en-US" sz="1200" dirty="0">
                          <a:solidFill>
                            <a:srgbClr val="008F00"/>
                          </a:solidFill>
                          <a:latin typeface="+mn-lt"/>
                          <a:cs typeface="Times New Roman" pitchFamily="18" charset="0"/>
                        </a:rPr>
                        <a:t>(so any changes in the contents of the CSF or the blood will trigger this </a:t>
                      </a:r>
                      <a:r>
                        <a:rPr lang="en-US" altLang="en-US" sz="1200" kern="1200" dirty="0">
                          <a:solidFill>
                            <a:srgbClr val="008F00"/>
                          </a:solidFill>
                          <a:latin typeface="+mn-lt"/>
                          <a:ea typeface="+mn-ea"/>
                          <a:cs typeface="Times New Roman" pitchFamily="18" charset="0"/>
                        </a:rPr>
                        <a:t>receptors, such as antihypertensive </a:t>
                      </a:r>
                      <a:r>
                        <a:rPr lang="en-US" altLang="en-US" sz="1200" baseline="0" dirty="0">
                          <a:solidFill>
                            <a:srgbClr val="008F00"/>
                          </a:solidFill>
                          <a:latin typeface="+mn-lt"/>
                          <a:cs typeface="Times New Roman" pitchFamily="18" charset="0"/>
                        </a:rPr>
                        <a:t>drugs</a:t>
                      </a:r>
                      <a:r>
                        <a:rPr lang="en-US" altLang="en-US" sz="1200" kern="1200" dirty="0">
                          <a:solidFill>
                            <a:srgbClr val="008F00"/>
                          </a:solidFill>
                          <a:latin typeface="+mn-lt"/>
                          <a:ea typeface="+mn-ea"/>
                          <a:cs typeface="Times New Roman" pitchFamily="18" charset="0"/>
                        </a:rPr>
                        <a:t>. that’s why some drugs can't cross BBB and still can block the receptors of the CTZ -because they are distributed in the blood-)</a:t>
                      </a:r>
                    </a:p>
                    <a:p>
                      <a:pPr marL="0" indent="0" algn="l" rtl="0" eaLnBrk="1" hangingPunct="1">
                        <a:spcBef>
                          <a:spcPts val="0"/>
                        </a:spcBef>
                        <a:buClr>
                          <a:srgbClr val="FF9400"/>
                        </a:buClr>
                        <a:buFont typeface="Wingdings" pitchFamily="2" charset="2"/>
                        <a:buChar char="§"/>
                      </a:pPr>
                      <a:r>
                        <a:rPr lang="en-US" altLang="en-US" sz="1400" dirty="0">
                          <a:latin typeface="+mn-lt"/>
                          <a:cs typeface="Times New Roman" pitchFamily="18" charset="0"/>
                        </a:rPr>
                        <a:t>CTZ contains D</a:t>
                      </a:r>
                      <a:r>
                        <a:rPr lang="en-US" altLang="en-US" sz="1400" baseline="-25000" dirty="0">
                          <a:latin typeface="+mn-lt"/>
                          <a:cs typeface="Times New Roman" pitchFamily="18" charset="0"/>
                        </a:rPr>
                        <a:t>2  </a:t>
                      </a:r>
                      <a:r>
                        <a:rPr lang="en-US" altLang="en-US" sz="1400" dirty="0">
                          <a:latin typeface="+mn-lt"/>
                          <a:cs typeface="Times New Roman" pitchFamily="18" charset="0"/>
                        </a:rPr>
                        <a:t> receptors, </a:t>
                      </a:r>
                      <a:r>
                        <a:rPr lang="en-US" altLang="en-US" sz="1400" u="sng" dirty="0">
                          <a:latin typeface="+mn-lt"/>
                          <a:cs typeface="Times New Roman" pitchFamily="18" charset="0"/>
                        </a:rPr>
                        <a:t>5 HT</a:t>
                      </a:r>
                      <a:r>
                        <a:rPr lang="en-US" altLang="en-US" sz="1400" u="sng" baseline="-25000" dirty="0">
                          <a:latin typeface="+mn-lt"/>
                          <a:cs typeface="Times New Roman" pitchFamily="18" charset="0"/>
                        </a:rPr>
                        <a:t>3</a:t>
                      </a:r>
                      <a:r>
                        <a:rPr lang="en-US" altLang="en-US" sz="1400" u="sng" dirty="0">
                          <a:latin typeface="+mn-lt"/>
                          <a:cs typeface="Times New Roman" pitchFamily="18" charset="0"/>
                        </a:rPr>
                        <a:t> </a:t>
                      </a:r>
                      <a:r>
                        <a:rPr lang="en-US" altLang="en-US" sz="1400" dirty="0">
                          <a:latin typeface="+mn-lt"/>
                          <a:cs typeface="Times New Roman" pitchFamily="18" charset="0"/>
                        </a:rPr>
                        <a:t>receptors &amp; opioid receptors.</a:t>
                      </a:r>
                    </a:p>
                    <a:p>
                      <a:pPr marL="0" indent="0" algn="l" rtl="0" eaLnBrk="1" hangingPunct="1">
                        <a:spcBef>
                          <a:spcPts val="0"/>
                        </a:spcBef>
                        <a:buClr>
                          <a:srgbClr val="FF9400"/>
                        </a:buClr>
                        <a:buFont typeface="Wingdings" pitchFamily="2" charset="2"/>
                        <a:buChar char="§"/>
                      </a:pPr>
                      <a:r>
                        <a:rPr lang="en-US" altLang="en-US" sz="1400" b="1" dirty="0">
                          <a:latin typeface="+mn-lt"/>
                          <a:cs typeface="Times New Roman" pitchFamily="18" charset="0"/>
                        </a:rPr>
                        <a:t>stimulated by:</a:t>
                      </a:r>
                    </a:p>
                    <a:p>
                      <a:pPr marL="0" marR="0" lvl="0" indent="0" algn="l" defTabSz="514350" rtl="0" eaLnBrk="1" fontAlgn="auto" latinLnBrk="0" hangingPunct="1">
                        <a:lnSpc>
                          <a:spcPct val="100000"/>
                        </a:lnSpc>
                        <a:spcBef>
                          <a:spcPts val="0"/>
                        </a:spcBef>
                        <a:spcAft>
                          <a:spcPts val="0"/>
                        </a:spcAft>
                        <a:buClr>
                          <a:srgbClr val="FF9400"/>
                        </a:buClr>
                        <a:buSzTx/>
                        <a:buFont typeface="Wingdings" pitchFamily="2" charset="2"/>
                        <a:buChar char="ü"/>
                        <a:tabLst/>
                        <a:defRPr/>
                      </a:pPr>
                      <a:r>
                        <a:rPr lang="en-US" altLang="en-US" sz="1200" dirty="0">
                          <a:latin typeface="+mn-lt"/>
                          <a:cs typeface="Times New Roman" pitchFamily="18" charset="0"/>
                        </a:rPr>
                        <a:t>Emetogenic drugs </a:t>
                      </a:r>
                      <a:r>
                        <a:rPr lang="en-US" sz="1200" b="0" dirty="0">
                          <a:solidFill>
                            <a:srgbClr val="008F00"/>
                          </a:solidFill>
                        </a:rPr>
                        <a:t>Can</a:t>
                      </a:r>
                      <a:r>
                        <a:rPr lang="en-US" sz="1200" b="0" baseline="0" dirty="0">
                          <a:solidFill>
                            <a:srgbClr val="008F00"/>
                          </a:solidFill>
                        </a:rPr>
                        <a:t> cross BBB </a:t>
                      </a:r>
                      <a:r>
                        <a:rPr lang="en-US" altLang="en-US" sz="1400" dirty="0">
                          <a:latin typeface="+mn-lt"/>
                          <a:cs typeface="Times New Roman" pitchFamily="18" charset="0"/>
                        </a:rPr>
                        <a:t>(</a:t>
                      </a:r>
                      <a:r>
                        <a:rPr lang="en-US" altLang="en-US" sz="1200" dirty="0">
                          <a:latin typeface="+mn-lt"/>
                          <a:cs typeface="Times New Roman" pitchFamily="18" charset="0"/>
                        </a:rPr>
                        <a:t>opioids </a:t>
                      </a:r>
                      <a:r>
                        <a:rPr lang="en-US" altLang="en-US" sz="900" dirty="0">
                          <a:solidFill>
                            <a:schemeClr val="bg1">
                              <a:lumMod val="50000"/>
                            </a:schemeClr>
                          </a:solidFill>
                          <a:latin typeface="+mn-lt"/>
                          <a:cs typeface="Times New Roman" pitchFamily="18" charset="0"/>
                        </a:rPr>
                        <a:t>stimulate the opioid receptors</a:t>
                      </a:r>
                      <a:r>
                        <a:rPr lang="en-US" altLang="en-US" sz="1400" dirty="0">
                          <a:latin typeface="+mn-lt"/>
                          <a:cs typeface="Times New Roman" pitchFamily="18" charset="0"/>
                        </a:rPr>
                        <a:t>, </a:t>
                      </a:r>
                      <a:r>
                        <a:rPr lang="en-US" altLang="en-US" sz="1200" dirty="0">
                          <a:latin typeface="+mn-lt"/>
                          <a:cs typeface="Times New Roman" pitchFamily="18" charset="0"/>
                        </a:rPr>
                        <a:t>general anesthetics, digitalis, L-dopa</a:t>
                      </a:r>
                      <a:r>
                        <a:rPr lang="en-US" altLang="en-US" sz="1400" dirty="0">
                          <a:latin typeface="+mn-lt"/>
                          <a:cs typeface="Times New Roman" pitchFamily="18" charset="0"/>
                        </a:rPr>
                        <a:t> </a:t>
                      </a:r>
                      <a:r>
                        <a:rPr lang="en-US" altLang="en-US" sz="900" dirty="0">
                          <a:solidFill>
                            <a:schemeClr val="bg1">
                              <a:lumMod val="50000"/>
                            </a:schemeClr>
                          </a:solidFill>
                          <a:latin typeface="+mn-lt"/>
                          <a:cs typeface="Times New Roman" pitchFamily="18" charset="0"/>
                        </a:rPr>
                        <a:t>stimulates D2 receptors</a:t>
                      </a:r>
                      <a:r>
                        <a:rPr lang="en-US" altLang="en-US" sz="1200" dirty="0">
                          <a:solidFill>
                            <a:schemeClr val="dk1"/>
                          </a:solidFill>
                          <a:latin typeface="+mn-lt"/>
                          <a:cs typeface="Times New Roman" pitchFamily="18" charset="0"/>
                        </a:rPr>
                        <a:t>,</a:t>
                      </a:r>
                      <a:r>
                        <a:rPr lang="en-US" altLang="en-US" sz="1200" baseline="0" dirty="0">
                          <a:solidFill>
                            <a:schemeClr val="dk1"/>
                          </a:solidFill>
                          <a:latin typeface="+mn-lt"/>
                          <a:cs typeface="Times New Roman" pitchFamily="18" charset="0"/>
                        </a:rPr>
                        <a:t> </a:t>
                      </a:r>
                      <a:r>
                        <a:rPr lang="en-US" altLang="en-US" sz="1200" baseline="0" dirty="0">
                          <a:solidFill>
                            <a:srgbClr val="008F00"/>
                          </a:solidFill>
                          <a:latin typeface="+mn-lt"/>
                          <a:cs typeface="Times New Roman" pitchFamily="18" charset="0"/>
                        </a:rPr>
                        <a:t>anticancer drugs</a:t>
                      </a:r>
                      <a:endParaRPr lang="en-US" altLang="en-US" sz="1200" baseline="0" dirty="0">
                        <a:solidFill>
                          <a:schemeClr val="dk1"/>
                        </a:solidFill>
                        <a:latin typeface="+mn-lt"/>
                        <a:cs typeface="Times New Roman" pitchFamily="18" charset="0"/>
                      </a:endParaRPr>
                    </a:p>
                    <a:p>
                      <a:pPr marL="0" marR="0" lvl="0" indent="0" algn="l" defTabSz="514350" rtl="0" eaLnBrk="1" fontAlgn="auto" latinLnBrk="0" hangingPunct="1">
                        <a:lnSpc>
                          <a:spcPct val="100000"/>
                        </a:lnSpc>
                        <a:spcBef>
                          <a:spcPts val="0"/>
                        </a:spcBef>
                        <a:spcAft>
                          <a:spcPts val="0"/>
                        </a:spcAft>
                        <a:buClr>
                          <a:srgbClr val="FF9400"/>
                        </a:buClr>
                        <a:buSzTx/>
                        <a:buFont typeface="Wingdings" pitchFamily="2" charset="2"/>
                        <a:buChar char="ü"/>
                        <a:tabLst/>
                        <a:defRPr/>
                      </a:pPr>
                      <a:r>
                        <a:rPr lang="en-US" altLang="en-US" sz="1200" dirty="0">
                          <a:latin typeface="+mn-lt"/>
                          <a:cs typeface="Times New Roman" pitchFamily="18" charset="0"/>
                        </a:rPr>
                        <a:t>chemicals and toxins </a:t>
                      </a:r>
                      <a:r>
                        <a:rPr lang="en-US" altLang="en-US" sz="1200" kern="1200" dirty="0">
                          <a:solidFill>
                            <a:srgbClr val="008F00"/>
                          </a:solidFill>
                          <a:latin typeface="+mn-lt"/>
                          <a:ea typeface="+mn-ea"/>
                          <a:cs typeface="Times New Roman" pitchFamily="18" charset="0"/>
                        </a:rPr>
                        <a:t>‘chemical substance (including drugs) cannot cross BBB’ </a:t>
                      </a:r>
                      <a:r>
                        <a:rPr lang="en-US" altLang="en-US" sz="1200" kern="1200" baseline="0" dirty="0">
                          <a:solidFill>
                            <a:srgbClr val="008F00"/>
                          </a:solidFill>
                          <a:latin typeface="+mn-lt"/>
                          <a:ea typeface="+mn-ea"/>
                          <a:cs typeface="Times New Roman" pitchFamily="18" charset="0"/>
                        </a:rPr>
                        <a:t> (</a:t>
                      </a:r>
                      <a:r>
                        <a:rPr lang="en-US" altLang="en-US" sz="1200" dirty="0">
                          <a:latin typeface="+mn-lt"/>
                          <a:cs typeface="Times New Roman" pitchFamily="18" charset="0"/>
                        </a:rPr>
                        <a:t>blood, CSF).</a:t>
                      </a:r>
                    </a:p>
                    <a:p>
                      <a:pPr marL="0" indent="0" algn="l" rtl="0" eaLnBrk="1" hangingPunct="1">
                        <a:spcBef>
                          <a:spcPts val="0"/>
                        </a:spcBef>
                        <a:buClr>
                          <a:srgbClr val="FF9400"/>
                        </a:buClr>
                        <a:buFont typeface="Wingdings" pitchFamily="2" charset="2"/>
                        <a:buChar char="ü"/>
                      </a:pPr>
                      <a:r>
                        <a:rPr lang="en-US" altLang="en-US" sz="1200" dirty="0">
                          <a:latin typeface="+mn-lt"/>
                          <a:cs typeface="Times New Roman" pitchFamily="18" charset="0"/>
                        </a:rPr>
                        <a:t>Radiation. </a:t>
                      </a:r>
                    </a:p>
                    <a:p>
                      <a:pPr marL="0" indent="0" algn="l" rtl="0" eaLnBrk="1" hangingPunct="1">
                        <a:spcBef>
                          <a:spcPts val="0"/>
                        </a:spcBef>
                        <a:buClr>
                          <a:srgbClr val="FF9400"/>
                        </a:buClr>
                        <a:buFont typeface="Wingdings" pitchFamily="2" charset="2"/>
                        <a:buChar char="ü"/>
                      </a:pPr>
                      <a:r>
                        <a:rPr lang="en-US" altLang="en-US" sz="1200" dirty="0">
                          <a:latin typeface="+mn-lt"/>
                          <a:cs typeface="Times New Roman" pitchFamily="18" charset="0"/>
                        </a:rPr>
                        <a:t>Uremia </a:t>
                      </a:r>
                      <a:r>
                        <a:rPr lang="en-US" altLang="en-US" sz="1200" dirty="0">
                          <a:solidFill>
                            <a:schemeClr val="bg1">
                              <a:lumMod val="50000"/>
                            </a:schemeClr>
                          </a:solidFill>
                          <a:latin typeface="+mn-lt"/>
                          <a:cs typeface="Times New Roman" pitchFamily="18" charset="0"/>
                        </a:rPr>
                        <a:t>urea</a:t>
                      </a:r>
                      <a:r>
                        <a:rPr lang="en-US" altLang="en-US" sz="1200" baseline="0" dirty="0">
                          <a:solidFill>
                            <a:schemeClr val="bg1">
                              <a:lumMod val="50000"/>
                            </a:schemeClr>
                          </a:solidFill>
                          <a:latin typeface="+mn-lt"/>
                          <a:cs typeface="Times New Roman" pitchFamily="18" charset="0"/>
                        </a:rPr>
                        <a:t> inside blood.</a:t>
                      </a:r>
                      <a:endParaRPr lang="en-US" altLang="en-US" sz="12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rtl="0" eaLnBrk="1" hangingPunct="1">
                        <a:lnSpc>
                          <a:spcPct val="100000"/>
                        </a:lnSpc>
                        <a:spcBef>
                          <a:spcPts val="0"/>
                        </a:spcBef>
                        <a:buFont typeface="Wingdings" pitchFamily="2" charset="2"/>
                        <a:buNone/>
                      </a:pPr>
                      <a:r>
                        <a:rPr lang="en-US" altLang="en-US" sz="1400" b="1" u="sng" dirty="0">
                          <a:solidFill>
                            <a:schemeClr val="bg2">
                              <a:lumMod val="10000"/>
                            </a:schemeClr>
                          </a:solidFill>
                          <a:latin typeface="+mn-lt"/>
                          <a:cs typeface="Times New Roman" pitchFamily="18" charset="0"/>
                        </a:rPr>
                        <a:t>3. The periphery (Pharynx, GIT) via sensory nerves</a:t>
                      </a:r>
                      <a:r>
                        <a:rPr lang="en-US" altLang="en-US" sz="1400" b="1" u="none" baseline="0" dirty="0">
                          <a:solidFill>
                            <a:srgbClr val="0033CC"/>
                          </a:solidFill>
                          <a:latin typeface="+mn-lt"/>
                          <a:cs typeface="Times New Roman" pitchFamily="18" charset="0"/>
                        </a:rPr>
                        <a:t> </a:t>
                      </a:r>
                      <a:r>
                        <a:rPr lang="en-US" altLang="en-US" sz="1400" b="0" kern="1200" dirty="0">
                          <a:solidFill>
                            <a:srgbClr val="008F00"/>
                          </a:solidFill>
                          <a:latin typeface="+mn-lt"/>
                          <a:ea typeface="+mn-ea"/>
                          <a:cs typeface="+mn-cs"/>
                        </a:rPr>
                        <a:t>it is stimulated by:</a:t>
                      </a:r>
                    </a:p>
                    <a:p>
                      <a:pPr marL="0" indent="0" algn="l" rtl="0" eaLnBrk="1" hangingPunct="1">
                        <a:lnSpc>
                          <a:spcPct val="100000"/>
                        </a:lnSpc>
                        <a:spcBef>
                          <a:spcPts val="0"/>
                        </a:spcBef>
                        <a:buFont typeface="Wingdings" pitchFamily="2" charset="2"/>
                        <a:buNone/>
                      </a:pPr>
                      <a:endParaRPr lang="en-US" altLang="en-US" sz="1400" b="1" kern="1200" dirty="0">
                        <a:solidFill>
                          <a:srgbClr val="008F00"/>
                        </a:solidFill>
                        <a:latin typeface="+mn-lt"/>
                        <a:ea typeface="+mn-ea"/>
                        <a:cs typeface="+mn-cs"/>
                      </a:endParaRPr>
                    </a:p>
                    <a:p>
                      <a:pPr marL="0" lvl="1" indent="0" algn="l" rtl="0" eaLnBrk="1" hangingPunct="1">
                        <a:spcBef>
                          <a:spcPts val="0"/>
                        </a:spcBef>
                        <a:buClr>
                          <a:srgbClr val="FF9400"/>
                        </a:buClr>
                        <a:buFont typeface="Wingdings" pitchFamily="2" charset="2"/>
                        <a:buChar char="ü"/>
                      </a:pPr>
                      <a:r>
                        <a:rPr lang="en-US" altLang="en-US" sz="1400" dirty="0">
                          <a:latin typeface="+mn-lt"/>
                          <a:cs typeface="Times New Roman" pitchFamily="18" charset="0"/>
                        </a:rPr>
                        <a:t>GIT irritation </a:t>
                      </a:r>
                      <a:r>
                        <a:rPr lang="en-US" altLang="en-US" sz="1400" b="0" kern="1200" dirty="0">
                          <a:solidFill>
                            <a:srgbClr val="008F00"/>
                          </a:solidFill>
                          <a:latin typeface="+mn-lt"/>
                          <a:ea typeface="+mn-ea"/>
                          <a:cs typeface="+mn-cs"/>
                        </a:rPr>
                        <a:t>e.g. gastritis</a:t>
                      </a:r>
                    </a:p>
                    <a:p>
                      <a:pPr marL="0" lvl="1" indent="0" algn="l" rtl="0" eaLnBrk="1" hangingPunct="1">
                        <a:spcBef>
                          <a:spcPts val="0"/>
                        </a:spcBef>
                        <a:buClr>
                          <a:srgbClr val="FF9400"/>
                        </a:buClr>
                        <a:buFont typeface="Wingdings" pitchFamily="2" charset="2"/>
                        <a:buChar char="ü"/>
                      </a:pPr>
                      <a:r>
                        <a:rPr lang="en-US" altLang="en-US" sz="1400" dirty="0">
                          <a:latin typeface="+mn-lt"/>
                          <a:cs typeface="Times New Roman" pitchFamily="18" charset="0"/>
                        </a:rPr>
                        <a:t>Myocardial infarction</a:t>
                      </a:r>
                    </a:p>
                    <a:p>
                      <a:pPr marL="0" lvl="1" indent="0" algn="l" rtl="0" eaLnBrk="1" hangingPunct="1">
                        <a:spcBef>
                          <a:spcPts val="0"/>
                        </a:spcBef>
                        <a:buClr>
                          <a:srgbClr val="FF9400"/>
                        </a:buClr>
                        <a:buFont typeface="Wingdings" pitchFamily="2" charset="2"/>
                        <a:buChar char="ü"/>
                      </a:pPr>
                      <a:r>
                        <a:rPr lang="en-US" altLang="en-US" sz="1400" dirty="0">
                          <a:latin typeface="+mn-lt"/>
                          <a:cs typeface="Times New Roman" pitchFamily="18" charset="0"/>
                        </a:rPr>
                        <a:t>Renal or biliary stones</a:t>
                      </a:r>
                    </a:p>
                    <a:p>
                      <a:pPr>
                        <a:buClr>
                          <a:srgbClr val="FF9400"/>
                        </a:buClr>
                      </a:pPr>
                      <a:r>
                        <a:rPr lang="en-US" altLang="en-US" sz="1400" b="0" kern="1200" dirty="0">
                          <a:solidFill>
                            <a:srgbClr val="008F00"/>
                          </a:solidFill>
                          <a:latin typeface="+mn-lt"/>
                          <a:ea typeface="+mn-ea"/>
                          <a:cs typeface="+mn-cs"/>
                        </a:rPr>
                        <a:t>post surgery: as side effect of </a:t>
                      </a:r>
                      <a:r>
                        <a:rPr lang="en-US" sz="1400" b="0" kern="1200" dirty="0">
                          <a:solidFill>
                            <a:srgbClr val="008F00"/>
                          </a:solidFill>
                          <a:effectLst/>
                          <a:latin typeface="+mn-lt"/>
                          <a:ea typeface="+mn-ea"/>
                          <a:cs typeface="+mn-cs"/>
                        </a:rPr>
                        <a:t>anesthetic drugs </a:t>
                      </a:r>
                      <a:endParaRPr lang="en-US" sz="1400" b="0" dirty="0">
                        <a:solidFill>
                          <a:srgbClr val="008F00"/>
                        </a:solidFill>
                        <a:effectLst/>
                      </a:endParaRPr>
                    </a:p>
                    <a:p>
                      <a:pPr marL="0" lvl="1" indent="0" algn="l" rtl="0" eaLnBrk="1" hangingPunct="1">
                        <a:spcBef>
                          <a:spcPts val="0"/>
                        </a:spcBef>
                        <a:buClr>
                          <a:srgbClr val="FF9400"/>
                        </a:buClr>
                        <a:buFont typeface="Wingdings" pitchFamily="2" charset="2"/>
                        <a:buChar char="ü"/>
                      </a:pPr>
                      <a:r>
                        <a:rPr lang="en-US" altLang="en-US" sz="1400" dirty="0">
                          <a:solidFill>
                            <a:schemeClr val="bg1">
                              <a:lumMod val="50000"/>
                            </a:schemeClr>
                          </a:solidFill>
                          <a:latin typeface="+mn-lt"/>
                          <a:cs typeface="Times New Roman" pitchFamily="18" charset="0"/>
                        </a:rPr>
                        <a:t>Cancer</a:t>
                      </a:r>
                    </a:p>
                    <a:p>
                      <a:pPr marL="0" lvl="1" indent="0" algn="l" rtl="0" eaLnBrk="1" hangingPunct="1">
                        <a:spcBef>
                          <a:spcPts val="0"/>
                        </a:spcBef>
                        <a:buClr>
                          <a:srgbClr val="FF9400"/>
                        </a:buClr>
                        <a:buFont typeface="Wingdings" pitchFamily="2" charset="2"/>
                        <a:buChar char="ü"/>
                      </a:pPr>
                      <a:r>
                        <a:rPr lang="en-US" altLang="en-US" sz="1400" dirty="0">
                          <a:solidFill>
                            <a:schemeClr val="bg1">
                              <a:lumMod val="50000"/>
                            </a:schemeClr>
                          </a:solidFill>
                          <a:latin typeface="+mn-lt"/>
                          <a:cs typeface="Times New Roman" pitchFamily="18" charset="0"/>
                        </a:rPr>
                        <a:t>food poising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
        <p:nvSpPr>
          <p:cNvPr id="5" name="مستطيل 4"/>
          <p:cNvSpPr/>
          <p:nvPr/>
        </p:nvSpPr>
        <p:spPr>
          <a:xfrm>
            <a:off x="4108273" y="1334947"/>
            <a:ext cx="2749727" cy="276999"/>
          </a:xfrm>
          <a:prstGeom prst="rect">
            <a:avLst/>
          </a:prstGeom>
        </p:spPr>
        <p:txBody>
          <a:bodyPr wrap="none">
            <a:spAutoFit/>
          </a:bodyPr>
          <a:lstStyle/>
          <a:p>
            <a:pPr indent="-533400" algn="ctr"/>
            <a:r>
              <a:rPr lang="en-US" altLang="en-US" sz="1200" dirty="0">
                <a:solidFill>
                  <a:srgbClr val="008F00"/>
                </a:solidFill>
                <a:cs typeface="Times New Roman" pitchFamily="18" charset="0"/>
              </a:rPr>
              <a:t>Sometimes, It is a protective mechanism </a:t>
            </a:r>
          </a:p>
        </p:txBody>
      </p:sp>
      <p:sp>
        <p:nvSpPr>
          <p:cNvPr id="6" name="مستطيل 5"/>
          <p:cNvSpPr/>
          <p:nvPr/>
        </p:nvSpPr>
        <p:spPr>
          <a:xfrm>
            <a:off x="4375804" y="3046952"/>
            <a:ext cx="2596896" cy="738664"/>
          </a:xfrm>
          <a:prstGeom prst="rect">
            <a:avLst/>
          </a:prstGeom>
        </p:spPr>
        <p:txBody>
          <a:bodyPr wrap="square">
            <a:spAutoFit/>
          </a:bodyPr>
          <a:lstStyle/>
          <a:p>
            <a:pPr indent="-533400"/>
            <a:r>
              <a:rPr lang="en-US" altLang="en-US" sz="1400" dirty="0">
                <a:solidFill>
                  <a:srgbClr val="008F00"/>
                </a:solidFill>
                <a:cs typeface="Times New Roman" pitchFamily="18" charset="0"/>
              </a:rPr>
              <a:t>one of the serious complication, aspiration while lying down  especially common in children </a:t>
            </a:r>
          </a:p>
        </p:txBody>
      </p:sp>
      <p:sp>
        <p:nvSpPr>
          <p:cNvPr id="7" name="مستطيل 6"/>
          <p:cNvSpPr/>
          <p:nvPr/>
        </p:nvSpPr>
        <p:spPr>
          <a:xfrm>
            <a:off x="3429000" y="4588241"/>
            <a:ext cx="2505456" cy="276999"/>
          </a:xfrm>
          <a:prstGeom prst="rect">
            <a:avLst/>
          </a:prstGeom>
        </p:spPr>
        <p:txBody>
          <a:bodyPr wrap="square">
            <a:spAutoFit/>
          </a:bodyPr>
          <a:lstStyle/>
          <a:p>
            <a:pPr indent="-533400" algn="ctr"/>
            <a:r>
              <a:rPr lang="en-US" altLang="en-US" sz="1200" dirty="0">
                <a:solidFill>
                  <a:srgbClr val="008F00"/>
                </a:solidFill>
                <a:cs typeface="Times New Roman" pitchFamily="18" charset="0"/>
              </a:rPr>
              <a:t>Remember the two M’s</a:t>
            </a:r>
          </a:p>
        </p:txBody>
      </p:sp>
      <p:sp>
        <p:nvSpPr>
          <p:cNvPr id="8" name="مستطيل 7"/>
          <p:cNvSpPr/>
          <p:nvPr/>
        </p:nvSpPr>
        <p:spPr>
          <a:xfrm>
            <a:off x="3324044" y="5066733"/>
            <a:ext cx="3520440" cy="307777"/>
          </a:xfrm>
          <a:prstGeom prst="rect">
            <a:avLst/>
          </a:prstGeom>
        </p:spPr>
        <p:txBody>
          <a:bodyPr wrap="square">
            <a:spAutoFit/>
          </a:bodyPr>
          <a:lstStyle/>
          <a:p>
            <a:pPr indent="-533400" algn="ctr"/>
            <a:r>
              <a:rPr lang="en-US" altLang="en-US" sz="1400" u="sng" dirty="0">
                <a:solidFill>
                  <a:srgbClr val="008F00"/>
                </a:solidFill>
                <a:cs typeface="Times New Roman" pitchFamily="18" charset="0"/>
              </a:rPr>
              <a:t>M</a:t>
            </a:r>
            <a:r>
              <a:rPr lang="en-US" altLang="en-US" sz="1400" dirty="0">
                <a:solidFill>
                  <a:srgbClr val="008F00"/>
                </a:solidFill>
                <a:cs typeface="Times New Roman" pitchFamily="18" charset="0"/>
              </a:rPr>
              <a:t>orning sickness (especially in pregnancy)</a:t>
            </a:r>
          </a:p>
        </p:txBody>
      </p:sp>
      <p:sp>
        <p:nvSpPr>
          <p:cNvPr id="9" name="مستطيل 8"/>
          <p:cNvSpPr/>
          <p:nvPr/>
        </p:nvSpPr>
        <p:spPr>
          <a:xfrm>
            <a:off x="1682295" y="7185911"/>
            <a:ext cx="1641749" cy="783193"/>
          </a:xfrm>
          <a:prstGeom prst="wedgeRoundRectCallout">
            <a:avLst>
              <a:gd name="adj1" fmla="val 62016"/>
              <a:gd name="adj2" fmla="val -47002"/>
              <a:gd name="adj3" fmla="val 16667"/>
            </a:avLst>
          </a:prstGeom>
          <a:solidFill>
            <a:schemeClr val="bg1"/>
          </a:solidFill>
          <a:ln>
            <a:solidFill>
              <a:schemeClr val="accent5">
                <a:lumMod val="60000"/>
                <a:lumOff val="40000"/>
              </a:schemeClr>
            </a:solidFill>
          </a:ln>
        </p:spPr>
        <p:txBody>
          <a:bodyPr wrap="square">
            <a:spAutoFit/>
          </a:bodyPr>
          <a:lstStyle/>
          <a:p>
            <a:pPr lvl="0" defTabSz="514350">
              <a:buClr>
                <a:srgbClr val="FF9400"/>
              </a:buClr>
              <a:defRPr/>
            </a:pPr>
            <a:r>
              <a:rPr lang="en-US" altLang="en-US" sz="1000" dirty="0">
                <a:solidFill>
                  <a:srgbClr val="008F00"/>
                </a:solidFill>
                <a:cs typeface="Times New Roman" pitchFamily="18" charset="0"/>
              </a:rPr>
              <a:t>We have this receptor in two place where they can induce the vomiting </a:t>
            </a:r>
          </a:p>
          <a:p>
            <a:pPr lvl="0" defTabSz="514350">
              <a:buClr>
                <a:srgbClr val="FF9400"/>
              </a:buClr>
              <a:defRPr/>
            </a:pPr>
            <a:r>
              <a:rPr lang="en-US" altLang="en-US" sz="1000" dirty="0">
                <a:solidFill>
                  <a:srgbClr val="008F00"/>
                </a:solidFill>
                <a:cs typeface="Times New Roman" pitchFamily="18" charset="0"/>
              </a:rPr>
              <a:t>- GI tract .       - CTZ</a:t>
            </a:r>
          </a:p>
        </p:txBody>
      </p:sp>
      <p:cxnSp>
        <p:nvCxnSpPr>
          <p:cNvPr id="12" name="رابط كسهم مستقيم 11"/>
          <p:cNvCxnSpPr>
            <a:cxnSpLocks/>
          </p:cNvCxnSpPr>
          <p:nvPr/>
        </p:nvCxnSpPr>
        <p:spPr>
          <a:xfrm flipV="1">
            <a:off x="4261104" y="3461467"/>
            <a:ext cx="114700" cy="161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مستطيل 9">
            <a:extLst>
              <a:ext uri="{FF2B5EF4-FFF2-40B4-BE49-F238E27FC236}">
                <a16:creationId xmlns:a16="http://schemas.microsoft.com/office/drawing/2014/main" xmlns="" id="{9628C4F8-E760-4D8A-A5BD-5F20CF099748}"/>
              </a:ext>
            </a:extLst>
          </p:cNvPr>
          <p:cNvSpPr/>
          <p:nvPr/>
        </p:nvSpPr>
        <p:spPr>
          <a:xfrm>
            <a:off x="848764" y="8171470"/>
            <a:ext cx="2475280" cy="715089"/>
          </a:xfrm>
          <a:prstGeom prst="wedgeRoundRectCallout">
            <a:avLst>
              <a:gd name="adj1" fmla="val 59091"/>
              <a:gd name="adj2" fmla="val -33151"/>
              <a:gd name="adj3" fmla="val 16667"/>
            </a:avLst>
          </a:prstGeom>
          <a:solidFill>
            <a:schemeClr val="bg1"/>
          </a:solidFill>
          <a:ln>
            <a:solidFill>
              <a:schemeClr val="accent6">
                <a:lumMod val="40000"/>
                <a:lumOff val="60000"/>
              </a:schemeClr>
            </a:solidFill>
          </a:ln>
        </p:spPr>
        <p:txBody>
          <a:bodyPr wrap="square">
            <a:spAutoFit/>
          </a:bodyPr>
          <a:lstStyle/>
          <a:p>
            <a:pPr lvl="0" algn="ctr" defTabSz="514350">
              <a:buClr>
                <a:srgbClr val="FF9400"/>
              </a:buClr>
              <a:defRPr/>
            </a:pPr>
            <a:r>
              <a:rPr lang="en-US" altLang="en-US" sz="1200" u="sng" dirty="0">
                <a:solidFill>
                  <a:srgbClr val="008F00"/>
                </a:solidFill>
                <a:cs typeface="Times New Roman" pitchFamily="18" charset="0"/>
              </a:rPr>
              <a:t>Add a point:</a:t>
            </a:r>
          </a:p>
          <a:p>
            <a:pPr lvl="0" algn="ctr" defTabSz="514350">
              <a:buClr>
                <a:srgbClr val="FF9400"/>
              </a:buClr>
              <a:buFont typeface="Wingdings" pitchFamily="2" charset="2"/>
              <a:buChar char="ü"/>
              <a:defRPr/>
            </a:pPr>
            <a:r>
              <a:rPr lang="en-US" altLang="en-US" sz="1200" dirty="0">
                <a:solidFill>
                  <a:srgbClr val="008F00"/>
                </a:solidFill>
                <a:cs typeface="Times New Roman" pitchFamily="18" charset="0"/>
              </a:rPr>
              <a:t>Estrogen and hormonal</a:t>
            </a:r>
          </a:p>
          <a:p>
            <a:pPr lvl="0" algn="ctr" defTabSz="514350">
              <a:buClr>
                <a:srgbClr val="FF9400"/>
              </a:buClr>
              <a:defRPr/>
            </a:pPr>
            <a:r>
              <a:rPr lang="en-US" altLang="en-US" sz="1200" dirty="0">
                <a:solidFill>
                  <a:srgbClr val="008F00"/>
                </a:solidFill>
                <a:cs typeface="Times New Roman" pitchFamily="18" charset="0"/>
              </a:rPr>
              <a:t> fluctuation, especially in pregnancy</a:t>
            </a:r>
          </a:p>
        </p:txBody>
      </p:sp>
    </p:spTree>
    <p:extLst>
      <p:ext uri="{BB962C8B-B14F-4D97-AF65-F5344CB8AC3E}">
        <p14:creationId xmlns:p14="http://schemas.microsoft.com/office/powerpoint/2010/main" val="1741531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795130"/>
          </a:xfrm>
          <a:prstGeom prst="rect">
            <a:avLst/>
          </a:prstGeom>
          <a:solidFill>
            <a:srgbClr val="BA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To</a:t>
            </a:r>
            <a:r>
              <a:rPr lang="en-US" sz="2800" b="1" dirty="0">
                <a:ln w="6600">
                  <a:solidFill>
                    <a:schemeClr val="tx1"/>
                  </a:solidFill>
                  <a:prstDash val="solid"/>
                </a:ln>
                <a:solidFill>
                  <a:schemeClr val="bg1"/>
                </a:solidFill>
                <a:effectLst>
                  <a:outerShdw dist="38100" dir="2700000" algn="tl" rotWithShape="0">
                    <a:schemeClr val="accent2"/>
                  </a:outerShdw>
                </a:effectLst>
                <a:latin typeface="Britannic Bold" panose="020B0903060703020204" pitchFamily="34" charset="0"/>
              </a:rPr>
              <a:t> </a:t>
            </a:r>
            <a:r>
              <a:rPr lang="en-US" sz="40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understand</a:t>
            </a:r>
            <a:r>
              <a:rPr lang="en-US" sz="2800" b="1" dirty="0">
                <a:ln w="6600">
                  <a:solidFill>
                    <a:schemeClr val="tx1"/>
                  </a:solidFill>
                  <a:prstDash val="solid"/>
                </a:ln>
                <a:solidFill>
                  <a:schemeClr val="bg1"/>
                </a:solidFill>
                <a:effectLst>
                  <a:outerShdw dist="38100" dir="2700000" algn="tl" rotWithShape="0">
                    <a:schemeClr val="accent2"/>
                  </a:outerShdw>
                </a:effectLst>
                <a:latin typeface="Britannic Bold" panose="020B0903060703020204" pitchFamily="34" charset="0"/>
              </a:rPr>
              <a:t> </a:t>
            </a:r>
            <a:r>
              <a:rPr lang="en-US" sz="40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a:t>
            </a:r>
          </a:p>
        </p:txBody>
      </p:sp>
      <p:sp>
        <p:nvSpPr>
          <p:cNvPr id="4" name="Rectangle 2"/>
          <p:cNvSpPr/>
          <p:nvPr/>
        </p:nvSpPr>
        <p:spPr>
          <a:xfrm>
            <a:off x="0" y="0"/>
            <a:ext cx="6858000" cy="775252"/>
          </a:xfrm>
          <a:prstGeom prst="rect">
            <a:avLst/>
          </a:prstGeom>
          <a:solidFill>
            <a:srgbClr val="BAEBFF"/>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To understand ! </a:t>
            </a:r>
          </a:p>
        </p:txBody>
      </p:sp>
      <p:graphicFrame>
        <p:nvGraphicFramePr>
          <p:cNvPr id="5" name="رسم تخطيطي 4"/>
          <p:cNvGraphicFramePr/>
          <p:nvPr>
            <p:extLst>
              <p:ext uri="{D42A27DB-BD31-4B8C-83A1-F6EECF244321}">
                <p14:modId xmlns:p14="http://schemas.microsoft.com/office/powerpoint/2010/main" val="3749983303"/>
              </p:ext>
            </p:extLst>
          </p:nvPr>
        </p:nvGraphicFramePr>
        <p:xfrm>
          <a:off x="141498" y="2225160"/>
          <a:ext cx="6485860" cy="6890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مربع نص 5"/>
          <p:cNvSpPr txBox="1"/>
          <p:nvPr/>
        </p:nvSpPr>
        <p:spPr>
          <a:xfrm>
            <a:off x="332509" y="5943600"/>
            <a:ext cx="5264727" cy="293157"/>
          </a:xfrm>
          <a:prstGeom prst="rect">
            <a:avLst/>
          </a:prstGeom>
          <a:noFill/>
        </p:spPr>
        <p:txBody>
          <a:bodyPr wrap="square" rtlCol="1">
            <a:spAutoFit/>
          </a:bodyPr>
          <a:lstStyle/>
          <a:p>
            <a:endParaRPr lang="ar-SA" dirty="0"/>
          </a:p>
        </p:txBody>
      </p:sp>
      <p:sp>
        <p:nvSpPr>
          <p:cNvPr id="10" name="مربع نص 9"/>
          <p:cNvSpPr txBox="1"/>
          <p:nvPr/>
        </p:nvSpPr>
        <p:spPr>
          <a:xfrm>
            <a:off x="4494000" y="5121793"/>
            <a:ext cx="1385455" cy="307777"/>
          </a:xfrm>
          <a:prstGeom prst="rect">
            <a:avLst/>
          </a:prstGeom>
          <a:noFill/>
          <a:ln>
            <a:solidFill>
              <a:srgbClr val="FCCCEE"/>
            </a:solidFill>
            <a:prstDash val="lgDashDot"/>
          </a:ln>
        </p:spPr>
        <p:txBody>
          <a:bodyPr wrap="square" rtlCol="1">
            <a:spAutoFit/>
          </a:bodyPr>
          <a:lstStyle/>
          <a:p>
            <a:r>
              <a:rPr lang="en-US" altLang="en-US" sz="1200" dirty="0"/>
              <a:t>Motion</a:t>
            </a:r>
            <a:r>
              <a:rPr lang="en-US" altLang="en-US" sz="1400" dirty="0"/>
              <a:t> </a:t>
            </a:r>
            <a:r>
              <a:rPr lang="en-US" altLang="en-US" sz="1200" dirty="0"/>
              <a:t>sickness</a:t>
            </a:r>
          </a:p>
        </p:txBody>
      </p:sp>
      <p:sp>
        <p:nvSpPr>
          <p:cNvPr id="12" name="Arrow: Pentagon 1">
            <a:extLst>
              <a:ext uri="{FF2B5EF4-FFF2-40B4-BE49-F238E27FC236}">
                <a16:creationId xmlns:a16="http://schemas.microsoft.com/office/drawing/2014/main" xmlns="" id="{C85CD315-5AD2-4C98-91D8-2A02256190A9}"/>
              </a:ext>
            </a:extLst>
          </p:cNvPr>
          <p:cNvSpPr/>
          <p:nvPr/>
        </p:nvSpPr>
        <p:spPr>
          <a:xfrm>
            <a:off x="0" y="1105300"/>
            <a:ext cx="3384428" cy="404845"/>
          </a:xfrm>
          <a:prstGeom prst="homePlate">
            <a:avLst/>
          </a:prstGeom>
          <a:solidFill>
            <a:srgbClr val="BAEBFF"/>
          </a:solidFill>
          <a:ln w="285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en-US" sz="2000" b="1" dirty="0">
                <a:ln/>
                <a:solidFill>
                  <a:schemeClr val="bg2">
                    <a:lumMod val="25000"/>
                  </a:schemeClr>
                </a:solidFill>
              </a:rPr>
              <a:t>Pathophysiology of Emesis</a:t>
            </a:r>
          </a:p>
        </p:txBody>
      </p:sp>
      <p:sp>
        <p:nvSpPr>
          <p:cNvPr id="7" name="Round Diagonal Corner Rectangle 6"/>
          <p:cNvSpPr/>
          <p:nvPr/>
        </p:nvSpPr>
        <p:spPr>
          <a:xfrm>
            <a:off x="190496" y="1639535"/>
            <a:ext cx="6259302" cy="612479"/>
          </a:xfrm>
          <a:prstGeom prst="roundRect">
            <a:avLst/>
          </a:prstGeom>
          <a:solidFill>
            <a:schemeClr val="bg1"/>
          </a:solidFill>
          <a:ln w="317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dirty="0">
                <a:solidFill>
                  <a:srgbClr val="008F00"/>
                </a:solidFill>
              </a:rPr>
              <a:t>Antiemetics are all blockers</a:t>
            </a:r>
          </a:p>
          <a:p>
            <a:pPr marL="285750" indent="-285750">
              <a:buFont typeface="Arial" charset="0"/>
              <a:buChar char="•"/>
            </a:pPr>
            <a:r>
              <a:rPr lang="en-US" dirty="0">
                <a:solidFill>
                  <a:srgbClr val="008F00"/>
                </a:solidFill>
              </a:rPr>
              <a:t>you can noticed that many places inducing vomiting has 5HT3 receptors</a:t>
            </a:r>
          </a:p>
        </p:txBody>
      </p:sp>
      <p:sp>
        <p:nvSpPr>
          <p:cNvPr id="15" name="Round Diagonal Corner Rectangle 14"/>
          <p:cNvSpPr/>
          <p:nvPr/>
        </p:nvSpPr>
        <p:spPr>
          <a:xfrm>
            <a:off x="4997302" y="5565813"/>
            <a:ext cx="1693851" cy="2594344"/>
          </a:xfrm>
          <a:prstGeom prst="round2DiagRect">
            <a:avLst/>
          </a:prstGeom>
          <a:solidFill>
            <a:schemeClr val="bg1"/>
          </a:solidFill>
          <a:ln w="285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rgbClr val="008F00"/>
                </a:solidFill>
                <a:cs typeface="Times New Roman" pitchFamily="18" charset="0"/>
              </a:rPr>
              <a:t>Antihistaminic (H1 blockers) as antiemetic we must use 1st generation, why? because the vestibular nuclei located in the CNS , </a:t>
            </a:r>
          </a:p>
          <a:p>
            <a:r>
              <a:rPr lang="en-US" sz="1050" b="1" dirty="0">
                <a:solidFill>
                  <a:srgbClr val="008F00"/>
                </a:solidFill>
                <a:cs typeface="Times New Roman" pitchFamily="18" charset="0"/>
              </a:rPr>
              <a:t>and the 1st generation are the only generation can cross the BBB and go to the CNS  -that’s why they cause sedation (unlike 2nd generation)-</a:t>
            </a:r>
          </a:p>
        </p:txBody>
      </p:sp>
      <p:cxnSp>
        <p:nvCxnSpPr>
          <p:cNvPr id="19" name="Straight Arrow Connector 18"/>
          <p:cNvCxnSpPr/>
          <p:nvPr/>
        </p:nvCxnSpPr>
        <p:spPr>
          <a:xfrm>
            <a:off x="6379535" y="4890976"/>
            <a:ext cx="180000" cy="0"/>
          </a:xfrm>
          <a:prstGeom prst="straightConnector1">
            <a:avLst/>
          </a:prstGeom>
          <a:ln>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559535" y="4890260"/>
            <a:ext cx="0" cy="68400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605211" y="3008188"/>
            <a:ext cx="1857423" cy="522745"/>
          </a:xfrm>
          <a:prstGeom prst="rect">
            <a:avLst/>
          </a:prstGeom>
          <a:solidFill>
            <a:schemeClr val="bg1"/>
          </a:solidFill>
          <a:ln w="9525">
            <a:solidFill>
              <a:srgbClr val="FCCCEE"/>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Stimulated by: smell, sight, thought</a:t>
            </a:r>
          </a:p>
          <a:p>
            <a:r>
              <a:rPr lang="en-US" altLang="en-US" sz="1100" dirty="0">
                <a:solidFill>
                  <a:schemeClr val="tx1"/>
                </a:solidFill>
              </a:rPr>
              <a:t>Anticipator emesis</a:t>
            </a:r>
          </a:p>
        </p:txBody>
      </p:sp>
      <p:sp>
        <p:nvSpPr>
          <p:cNvPr id="23" name="Rectangle 22"/>
          <p:cNvSpPr/>
          <p:nvPr/>
        </p:nvSpPr>
        <p:spPr>
          <a:xfrm>
            <a:off x="271130" y="3469595"/>
            <a:ext cx="3113297" cy="409857"/>
          </a:xfrm>
          <a:prstGeom prst="rect">
            <a:avLst/>
          </a:prstGeom>
          <a:solidFill>
            <a:schemeClr val="bg1"/>
          </a:solidFill>
          <a:ln w="9525">
            <a:solidFill>
              <a:srgbClr val="FCCCEE"/>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Stimulated by:  chemotherapy opioids, anesthetics</a:t>
            </a:r>
            <a:endParaRPr lang="en-US" altLang="en-US" sz="1100" dirty="0">
              <a:solidFill>
                <a:schemeClr val="tx1"/>
              </a:solidFill>
            </a:endParaRPr>
          </a:p>
        </p:txBody>
      </p:sp>
      <p:sp>
        <p:nvSpPr>
          <p:cNvPr id="24" name="Rectangle 23"/>
          <p:cNvSpPr/>
          <p:nvPr/>
        </p:nvSpPr>
        <p:spPr>
          <a:xfrm>
            <a:off x="1600029" y="7101040"/>
            <a:ext cx="1784399" cy="551287"/>
          </a:xfrm>
          <a:prstGeom prst="rect">
            <a:avLst/>
          </a:prstGeom>
          <a:solidFill>
            <a:schemeClr val="bg1"/>
          </a:solidFill>
          <a:ln w="9525">
            <a:solidFill>
              <a:srgbClr val="FCCCEE"/>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Stimulated by: </a:t>
            </a:r>
            <a:r>
              <a:rPr lang="en-US" altLang="en-US" sz="1100" dirty="0">
                <a:solidFill>
                  <a:schemeClr val="tx1"/>
                </a:solidFill>
              </a:rPr>
              <a:t>Chemo &amp; radio therapy Gastroenteritis</a:t>
            </a:r>
          </a:p>
        </p:txBody>
      </p:sp>
      <p:sp>
        <p:nvSpPr>
          <p:cNvPr id="26" name="Oval 25"/>
          <p:cNvSpPr/>
          <p:nvPr/>
        </p:nvSpPr>
        <p:spPr>
          <a:xfrm>
            <a:off x="2359320" y="4774125"/>
            <a:ext cx="265816" cy="27480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a:t>
            </a:r>
            <a:endParaRPr lang="en-US" sz="1000" dirty="0">
              <a:solidFill>
                <a:srgbClr val="FF0000"/>
              </a:solidFill>
            </a:endParaRPr>
          </a:p>
        </p:txBody>
      </p:sp>
      <p:sp>
        <p:nvSpPr>
          <p:cNvPr id="27" name="Oval 26"/>
          <p:cNvSpPr/>
          <p:nvPr/>
        </p:nvSpPr>
        <p:spPr>
          <a:xfrm>
            <a:off x="3224939" y="5533240"/>
            <a:ext cx="265816" cy="27480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a:t>
            </a:r>
            <a:endParaRPr lang="en-US" sz="1000" dirty="0">
              <a:solidFill>
                <a:srgbClr val="FF0000"/>
              </a:solidFill>
            </a:endParaRPr>
          </a:p>
        </p:txBody>
      </p:sp>
      <p:sp>
        <p:nvSpPr>
          <p:cNvPr id="28" name="Oval 27"/>
          <p:cNvSpPr/>
          <p:nvPr/>
        </p:nvSpPr>
        <p:spPr>
          <a:xfrm>
            <a:off x="4867321" y="4727377"/>
            <a:ext cx="265816" cy="27480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a:t>
            </a:r>
            <a:endParaRPr lang="en-US" sz="1000" dirty="0">
              <a:solidFill>
                <a:srgbClr val="FF0000"/>
              </a:solidFill>
            </a:endParaRPr>
          </a:p>
        </p:txBody>
      </p:sp>
      <p:sp>
        <p:nvSpPr>
          <p:cNvPr id="29" name="Oval 28"/>
          <p:cNvSpPr/>
          <p:nvPr/>
        </p:nvSpPr>
        <p:spPr>
          <a:xfrm>
            <a:off x="3934046" y="3318275"/>
            <a:ext cx="265816" cy="27480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a:t>
            </a:r>
            <a:endParaRPr lang="en-US" sz="1000" dirty="0">
              <a:solidFill>
                <a:srgbClr val="FF0000"/>
              </a:solidFill>
            </a:endParaRPr>
          </a:p>
        </p:txBody>
      </p:sp>
      <p:sp>
        <p:nvSpPr>
          <p:cNvPr id="30" name="Rounded Rectangle 29"/>
          <p:cNvSpPr/>
          <p:nvPr/>
        </p:nvSpPr>
        <p:spPr>
          <a:xfrm>
            <a:off x="271130" y="8358530"/>
            <a:ext cx="6315739" cy="860204"/>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63123" rtl="1" eaLnBrk="1" latinLnBrk="0" hangingPunct="1"/>
            <a:r>
              <a:rPr lang="ar-SA" dirty="0">
                <a:solidFill>
                  <a:schemeClr val="bg1">
                    <a:lumMod val="50000"/>
                  </a:schemeClr>
                </a:solidFill>
              </a:rPr>
              <a:t>المقصود هنا إن أي جزء من الأجزاء اللي باللون البنفسجي (مثلًا </a:t>
            </a:r>
            <a:r>
              <a:rPr lang="en-US" dirty="0">
                <a:solidFill>
                  <a:schemeClr val="bg1">
                    <a:lumMod val="50000"/>
                  </a:schemeClr>
                </a:solidFill>
              </a:rPr>
              <a:t>cerebral cortex</a:t>
            </a:r>
            <a:r>
              <a:rPr lang="ar-SA" dirty="0">
                <a:solidFill>
                  <a:schemeClr val="bg1">
                    <a:lumMod val="50000"/>
                  </a:schemeClr>
                </a:solidFill>
              </a:rPr>
              <a:t> أو </a:t>
            </a:r>
            <a:r>
              <a:rPr lang="en-US" dirty="0">
                <a:solidFill>
                  <a:schemeClr val="bg1">
                    <a:lumMod val="50000"/>
                  </a:schemeClr>
                </a:solidFill>
              </a:rPr>
              <a:t>CTZ</a:t>
            </a:r>
            <a:r>
              <a:rPr lang="ar-SA" dirty="0">
                <a:solidFill>
                  <a:schemeClr val="bg1">
                    <a:lumMod val="50000"/>
                  </a:schemeClr>
                </a:solidFill>
              </a:rPr>
              <a:t>) لمن يتحفز -بواسطة أي محفز لها مثل ما هو مذكور في المربعات الوردية- تحفيزها راح يؤدي إلى تحفيز </a:t>
            </a:r>
            <a:r>
              <a:rPr lang="en-US" dirty="0">
                <a:solidFill>
                  <a:schemeClr val="bg1">
                    <a:lumMod val="50000"/>
                  </a:schemeClr>
                </a:solidFill>
              </a:rPr>
              <a:t>vomiting center</a:t>
            </a:r>
            <a:r>
              <a:rPr lang="ar-SA" dirty="0">
                <a:solidFill>
                  <a:schemeClr val="bg1">
                    <a:lumMod val="50000"/>
                  </a:schemeClr>
                </a:solidFill>
              </a:rPr>
              <a:t> بالتالي الشخص راح يبدا يصير عنده </a:t>
            </a:r>
            <a:r>
              <a:rPr lang="en-US" dirty="0">
                <a:solidFill>
                  <a:schemeClr val="bg1">
                    <a:lumMod val="50000"/>
                  </a:schemeClr>
                </a:solidFill>
              </a:rPr>
              <a:t>vomiting</a:t>
            </a:r>
          </a:p>
        </p:txBody>
      </p:sp>
      <p:grpSp>
        <p:nvGrpSpPr>
          <p:cNvPr id="35" name="Group 34"/>
          <p:cNvGrpSpPr/>
          <p:nvPr/>
        </p:nvGrpSpPr>
        <p:grpSpPr>
          <a:xfrm>
            <a:off x="156159" y="5503371"/>
            <a:ext cx="1293790" cy="440229"/>
            <a:chOff x="-5103628" y="3775014"/>
            <a:chExt cx="1293790" cy="440229"/>
          </a:xfrm>
        </p:grpSpPr>
        <p:sp>
          <p:nvSpPr>
            <p:cNvPr id="33" name="Rectangle 32"/>
            <p:cNvSpPr/>
            <p:nvPr/>
          </p:nvSpPr>
          <p:spPr>
            <a:xfrm>
              <a:off x="-5103628" y="3775014"/>
              <a:ext cx="1293790" cy="440229"/>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defTabSz="663123" rtl="1" eaLnBrk="1" latinLnBrk="0" hangingPunct="1"/>
              <a:r>
                <a:rPr lang="en-US" b="1" dirty="0">
                  <a:solidFill>
                    <a:schemeClr val="bg1">
                      <a:lumMod val="50000"/>
                    </a:schemeClr>
                  </a:solidFill>
                </a:rPr>
                <a:t>       Stimulation</a:t>
              </a:r>
            </a:p>
          </p:txBody>
        </p:sp>
        <p:sp>
          <p:nvSpPr>
            <p:cNvPr id="34" name="Oval 33"/>
            <p:cNvSpPr/>
            <p:nvPr/>
          </p:nvSpPr>
          <p:spPr>
            <a:xfrm>
              <a:off x="-5069291" y="3853099"/>
              <a:ext cx="265816" cy="27480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a:t>
              </a:r>
              <a:endParaRPr lang="en-US" sz="1000" dirty="0">
                <a:solidFill>
                  <a:srgbClr val="FF0000"/>
                </a:solidFill>
              </a:endParaRPr>
            </a:p>
          </p:txBody>
        </p:sp>
      </p:grpSp>
      <p:sp>
        <p:nvSpPr>
          <p:cNvPr id="36" name="TextBox 35"/>
          <p:cNvSpPr txBox="1"/>
          <p:nvPr/>
        </p:nvSpPr>
        <p:spPr>
          <a:xfrm>
            <a:off x="5248456" y="358863"/>
            <a:ext cx="1374874" cy="246221"/>
          </a:xfrm>
          <a:prstGeom prst="rect">
            <a:avLst/>
          </a:prstGeom>
          <a:noFill/>
        </p:spPr>
        <p:txBody>
          <a:bodyPr wrap="square" rtlCol="0">
            <a:spAutoFit/>
          </a:bodyPr>
          <a:lstStyle/>
          <a:p>
            <a:r>
              <a:rPr lang="en-US" sz="1000" b="1" dirty="0">
                <a:solidFill>
                  <a:schemeClr val="bg1">
                    <a:lumMod val="50000"/>
                  </a:schemeClr>
                </a:solidFill>
              </a:rPr>
              <a:t>This slide is NOT extra</a:t>
            </a:r>
          </a:p>
        </p:txBody>
      </p:sp>
      <p:sp>
        <p:nvSpPr>
          <p:cNvPr id="2" name="مستطيل 1"/>
          <p:cNvSpPr/>
          <p:nvPr/>
        </p:nvSpPr>
        <p:spPr>
          <a:xfrm>
            <a:off x="32629" y="2622002"/>
            <a:ext cx="2834640" cy="577081"/>
          </a:xfrm>
          <a:prstGeom prst="rect">
            <a:avLst/>
          </a:prstGeom>
        </p:spPr>
        <p:txBody>
          <a:bodyPr wrap="square">
            <a:spAutoFit/>
          </a:bodyPr>
          <a:lstStyle/>
          <a:p>
            <a:pPr lvl="0" defTabSz="514350">
              <a:buClr>
                <a:srgbClr val="FF9400"/>
              </a:buClr>
              <a:defRPr/>
            </a:pPr>
            <a:r>
              <a:rPr lang="en-US" altLang="en-US" sz="1050" dirty="0">
                <a:solidFill>
                  <a:srgbClr val="008F00"/>
                </a:solidFill>
                <a:cs typeface="Times New Roman" pitchFamily="18" charset="0"/>
              </a:rPr>
              <a:t>Some CNS suppressant drugs can helps to decrease the vomiting such as benzodiazepine, but there dangerous and have many side effects.</a:t>
            </a:r>
          </a:p>
        </p:txBody>
      </p:sp>
      <p:sp>
        <p:nvSpPr>
          <p:cNvPr id="8" name="مستطيل 7"/>
          <p:cNvSpPr/>
          <p:nvPr/>
        </p:nvSpPr>
        <p:spPr>
          <a:xfrm>
            <a:off x="761481" y="9264225"/>
            <a:ext cx="5335036" cy="646331"/>
          </a:xfrm>
          <a:prstGeom prst="rect">
            <a:avLst/>
          </a:prstGeom>
        </p:spPr>
        <p:txBody>
          <a:bodyPr wrap="square">
            <a:spAutoFit/>
          </a:bodyPr>
          <a:lstStyle/>
          <a:p>
            <a:pPr algn="ctr"/>
            <a:r>
              <a:rPr lang="en-US" sz="1200" dirty="0">
                <a:solidFill>
                  <a:srgbClr val="008F00"/>
                </a:solidFill>
                <a:cs typeface="Times New Roman" pitchFamily="18" charset="0"/>
              </a:rPr>
              <a:t>Dr. ishfaq is highly recommend us that after studying this lecture, to get back to this slide and write down every single drugs in a correct place to examine ourselves. </a:t>
            </a:r>
            <a:endParaRPr lang="ar-SA" sz="1200" dirty="0">
              <a:solidFill>
                <a:srgbClr val="008F00"/>
              </a:solidFill>
              <a:cs typeface="Times New Roman" pitchFamily="18" charset="0"/>
            </a:endParaRPr>
          </a:p>
        </p:txBody>
      </p:sp>
      <p:pic>
        <p:nvPicPr>
          <p:cNvPr id="31" name="Picture 4" descr="Image result for youtube logo">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5727" y="993503"/>
            <a:ext cx="1070166" cy="683899"/>
          </a:xfrm>
          <a:prstGeom prst="rect">
            <a:avLst/>
          </a:prstGeom>
          <a:noFill/>
          <a:extLst>
            <a:ext uri="{909E8E84-426E-40DD-AFC4-6F175D3DCCD1}">
              <a14:hiddenFill xmlns:a14="http://schemas.microsoft.com/office/drawing/2010/main">
                <a:solidFill>
                  <a:srgbClr val="FFFFFF"/>
                </a:solidFill>
              </a14:hiddenFill>
            </a:ext>
          </a:extLst>
        </p:spPr>
      </p:pic>
      <p:sp>
        <p:nvSpPr>
          <p:cNvPr id="32" name="مربع نص 31"/>
          <p:cNvSpPr txBox="1"/>
          <p:nvPr/>
        </p:nvSpPr>
        <p:spPr>
          <a:xfrm>
            <a:off x="5788435" y="1115928"/>
            <a:ext cx="910028" cy="415498"/>
          </a:xfrm>
          <a:prstGeom prst="rect">
            <a:avLst/>
          </a:prstGeom>
          <a:noFill/>
        </p:spPr>
        <p:txBody>
          <a:bodyPr wrap="square" rtlCol="0">
            <a:spAutoFit/>
          </a:bodyPr>
          <a:lstStyle/>
          <a:p>
            <a:r>
              <a:rPr lang="en-US" sz="1050" b="1" dirty="0"/>
              <a:t>Helpful video 15:53</a:t>
            </a:r>
          </a:p>
        </p:txBody>
      </p:sp>
    </p:spTree>
    <p:extLst>
      <p:ext uri="{BB962C8B-B14F-4D97-AF65-F5344CB8AC3E}">
        <p14:creationId xmlns:p14="http://schemas.microsoft.com/office/powerpoint/2010/main" val="1821582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6858000" cy="802433"/>
          </a:xfrm>
          <a:prstGeom prst="rect">
            <a:avLst/>
          </a:prstGeom>
          <a:solidFill>
            <a:srgbClr val="BA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Overview on antiemetic drugs </a:t>
            </a:r>
          </a:p>
        </p:txBody>
      </p:sp>
      <p:graphicFrame>
        <p:nvGraphicFramePr>
          <p:cNvPr id="2" name="Table 1"/>
          <p:cNvGraphicFramePr>
            <a:graphicFrameLocks noGrp="1"/>
          </p:cNvGraphicFramePr>
          <p:nvPr>
            <p:extLst>
              <p:ext uri="{D42A27DB-BD31-4B8C-83A1-F6EECF244321}">
                <p14:modId xmlns:p14="http://schemas.microsoft.com/office/powerpoint/2010/main" val="211039004"/>
              </p:ext>
            </p:extLst>
          </p:nvPr>
        </p:nvGraphicFramePr>
        <p:xfrm>
          <a:off x="0" y="802432"/>
          <a:ext cx="6858000" cy="6829021"/>
        </p:xfrm>
        <a:graphic>
          <a:graphicData uri="http://schemas.openxmlformats.org/drawingml/2006/table">
            <a:tbl>
              <a:tblPr firstRow="1" bandRow="1">
                <a:tableStyleId>{5C22544A-7EE6-4342-B048-85BDC9FD1C3A}</a:tableStyleId>
              </a:tblPr>
              <a:tblGrid>
                <a:gridCol w="1360967">
                  <a:extLst>
                    <a:ext uri="{9D8B030D-6E8A-4147-A177-3AD203B41FA5}">
                      <a16:colId xmlns:a16="http://schemas.microsoft.com/office/drawing/2014/main" xmlns="" val="20000"/>
                    </a:ext>
                  </a:extLst>
                </a:gridCol>
                <a:gridCol w="1488559">
                  <a:extLst>
                    <a:ext uri="{9D8B030D-6E8A-4147-A177-3AD203B41FA5}">
                      <a16:colId xmlns:a16="http://schemas.microsoft.com/office/drawing/2014/main" xmlns="" val="20001"/>
                    </a:ext>
                  </a:extLst>
                </a:gridCol>
                <a:gridCol w="1212111">
                  <a:extLst>
                    <a:ext uri="{9D8B030D-6E8A-4147-A177-3AD203B41FA5}">
                      <a16:colId xmlns:a16="http://schemas.microsoft.com/office/drawing/2014/main" xmlns="" val="20002"/>
                    </a:ext>
                  </a:extLst>
                </a:gridCol>
                <a:gridCol w="1488558">
                  <a:extLst>
                    <a:ext uri="{9D8B030D-6E8A-4147-A177-3AD203B41FA5}">
                      <a16:colId xmlns:a16="http://schemas.microsoft.com/office/drawing/2014/main" xmlns="" val="20003"/>
                    </a:ext>
                  </a:extLst>
                </a:gridCol>
                <a:gridCol w="1307805">
                  <a:extLst>
                    <a:ext uri="{9D8B030D-6E8A-4147-A177-3AD203B41FA5}">
                      <a16:colId xmlns:a16="http://schemas.microsoft.com/office/drawing/2014/main" xmlns="" val="20004"/>
                    </a:ext>
                  </a:extLst>
                </a:gridCol>
              </a:tblGrid>
              <a:tr h="489181">
                <a:tc>
                  <a:txBody>
                    <a:bodyPr/>
                    <a:lstStyle/>
                    <a:p>
                      <a:pPr algn="ctr"/>
                      <a:r>
                        <a:rPr lang="en-US" sz="1600" dirty="0"/>
                        <a:t>Classification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600" dirty="0"/>
                        <a:t>Receptors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100" dirty="0"/>
                        <a:t>Neurotransmitter</a:t>
                      </a:r>
                      <a:r>
                        <a:rPr lang="en-US" sz="1100" baseline="0" dirty="0"/>
                        <a:t> </a:t>
                      </a:r>
                      <a:endParaRPr lang="en-US" sz="11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gridSpan="2">
                  <a:txBody>
                    <a:bodyPr/>
                    <a:lstStyle/>
                    <a:p>
                      <a:pPr algn="ctr"/>
                      <a:r>
                        <a:rPr lang="en-US" sz="1600" dirty="0"/>
                        <a:t>Drugs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489181">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5-HT3 antagonists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1600" b="0" kern="1200" dirty="0">
                          <a:solidFill>
                            <a:schemeClr val="tx1"/>
                          </a:solidFill>
                          <a:effectLst/>
                          <a:latin typeface="+mn-lt"/>
                          <a:ea typeface="+mn-ea"/>
                          <a:cs typeface="+mn-cs"/>
                        </a:rPr>
                        <a:t>5-HT3</a:t>
                      </a:r>
                      <a:endParaRPr lang="en-US" sz="1600" b="0" dirty="0">
                        <a:solidFill>
                          <a:schemeClr val="tx1"/>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Serotonin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gridSpan="2">
                  <a:txBody>
                    <a:bodyPr/>
                    <a:lstStyle/>
                    <a:p>
                      <a:pPr lvl="0" rtl="0"/>
                      <a:r>
                        <a:rPr lang="en-US" altLang="en-US" sz="1600" b="1" kern="1200" dirty="0">
                          <a:solidFill>
                            <a:srgbClr val="0432FF"/>
                          </a:solidFill>
                          <a:latin typeface="+mn-lt"/>
                          <a:ea typeface="+mn-ea"/>
                          <a:cs typeface="+mn-cs"/>
                        </a:rPr>
                        <a:t>Ondan</a:t>
                      </a:r>
                      <a:r>
                        <a:rPr lang="en-US" altLang="en-US" sz="1600" b="1" u="sng" kern="1200" dirty="0">
                          <a:solidFill>
                            <a:srgbClr val="0432FF"/>
                          </a:solidFill>
                          <a:latin typeface="+mn-lt"/>
                          <a:ea typeface="+mn-ea"/>
                          <a:cs typeface="+mn-cs"/>
                        </a:rPr>
                        <a:t>setron</a:t>
                      </a:r>
                      <a:r>
                        <a:rPr lang="en-US" altLang="en-US" sz="1600" b="1" kern="1200" dirty="0">
                          <a:solidFill>
                            <a:srgbClr val="0432FF"/>
                          </a:solidFill>
                          <a:latin typeface="+mn-lt"/>
                          <a:ea typeface="+mn-ea"/>
                          <a:cs typeface="+mn-cs"/>
                        </a:rPr>
                        <a:t> </a:t>
                      </a:r>
                    </a:p>
                    <a:p>
                      <a:pPr lvl="0" rtl="0"/>
                      <a:r>
                        <a:rPr lang="en-US" altLang="en-US" sz="1600" b="1" kern="1200" dirty="0">
                          <a:solidFill>
                            <a:srgbClr val="0432FF"/>
                          </a:solidFill>
                          <a:latin typeface="+mn-lt"/>
                          <a:ea typeface="+mn-ea"/>
                          <a:cs typeface="+mn-cs"/>
                        </a:rPr>
                        <a:t>Grani</a:t>
                      </a:r>
                      <a:r>
                        <a:rPr lang="en-US" altLang="en-US" sz="1600" b="1" u="sng" kern="1200" dirty="0">
                          <a:solidFill>
                            <a:srgbClr val="0432FF"/>
                          </a:solidFill>
                          <a:latin typeface="+mn-lt"/>
                          <a:ea typeface="+mn-ea"/>
                          <a:cs typeface="+mn-cs"/>
                        </a:rPr>
                        <a:t>setron</a:t>
                      </a:r>
                      <a:r>
                        <a:rPr lang="en-US" altLang="en-US" sz="1600" b="1" kern="1200" dirty="0">
                          <a:solidFill>
                            <a:srgbClr val="0432FF"/>
                          </a:solidFill>
                          <a:latin typeface="+mn-lt"/>
                          <a:ea typeface="+mn-ea"/>
                          <a:cs typeface="+mn-cs"/>
                        </a:rPr>
                        <a:t> </a:t>
                      </a:r>
                      <a:endParaRPr lang="ar-SA" sz="1600" b="1" kern="1200" dirty="0">
                        <a:solidFill>
                          <a:srgbClr val="0432FF"/>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AFFBF"/>
                    </a:solidFill>
                  </a:tcPr>
                </a:tc>
                <a:tc hMerge="1">
                  <a:txBody>
                    <a:bodyPr/>
                    <a:lstStyle/>
                    <a:p>
                      <a:endParaRPr lang="en-US"/>
                    </a:p>
                  </a:txBody>
                  <a:tcPr/>
                </a:tc>
                <a:extLst>
                  <a:ext uri="{0D108BD9-81ED-4DB2-BD59-A6C34878D82A}">
                    <a16:rowId xmlns:a16="http://schemas.microsoft.com/office/drawing/2014/main" xmlns="" val="10001"/>
                  </a:ext>
                </a:extLst>
              </a:tr>
              <a:tr h="901122">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D2 receptor antagonists </a:t>
                      </a:r>
                    </a:p>
                    <a:p>
                      <a:pPr algn="ctr"/>
                      <a:endParaRPr lang="en-US" sz="16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1600" b="0" dirty="0">
                          <a:solidFill>
                            <a:schemeClr val="tx1"/>
                          </a:solidFill>
                          <a:latin typeface="+mn-lt"/>
                        </a:rPr>
                        <a:t>Dopaminergic</a:t>
                      </a:r>
                      <a:r>
                        <a:rPr lang="en-US" sz="1600" b="0" baseline="0" dirty="0">
                          <a:solidFill>
                            <a:schemeClr val="tx1"/>
                          </a:solidFill>
                          <a:latin typeface="+mn-lt"/>
                        </a:rPr>
                        <a:t> receptors</a:t>
                      </a:r>
                      <a:r>
                        <a:rPr lang="en-US" sz="1600" b="0" dirty="0">
                          <a:solidFill>
                            <a:schemeClr val="tx1"/>
                          </a:solidFill>
                          <a:latin typeface="+mn-lt"/>
                        </a:rPr>
                        <a:t> (D2)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Dopamine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altLang="en-US" sz="1600" dirty="0">
                          <a:latin typeface="+mn-lt"/>
                          <a:cs typeface="Times New Roman" pitchFamily="18" charset="0"/>
                        </a:rPr>
                        <a:t>Prokinetics drugs</a:t>
                      </a:r>
                      <a:r>
                        <a:rPr lang="en-US" altLang="en-US" sz="1600" b="0" dirty="0">
                          <a:solidFill>
                            <a:schemeClr val="tx1"/>
                          </a:solidFill>
                          <a:latin typeface="+mn-lt"/>
                          <a:cs typeface="+mn-cs"/>
                        </a:rPr>
                        <a:t>:</a:t>
                      </a:r>
                    </a:p>
                    <a:p>
                      <a:pPr marL="0" marR="0" lvl="0" indent="0" algn="l" defTabSz="514350" rtl="0" eaLnBrk="1" fontAlgn="auto" latinLnBrk="0" hangingPunct="1">
                        <a:lnSpc>
                          <a:spcPct val="100000"/>
                        </a:lnSpc>
                        <a:spcBef>
                          <a:spcPts val="0"/>
                        </a:spcBef>
                        <a:spcAft>
                          <a:spcPts val="0"/>
                        </a:spcAft>
                        <a:buClrTx/>
                        <a:buSzTx/>
                        <a:buFontTx/>
                        <a:buNone/>
                        <a:tabLst/>
                        <a:defRPr/>
                      </a:pPr>
                      <a:r>
                        <a:rPr lang="en-US" altLang="en-US" sz="1600" b="1" u="sng" kern="1200" dirty="0">
                          <a:solidFill>
                            <a:srgbClr val="0432FF"/>
                          </a:solidFill>
                          <a:latin typeface="+mn-lt"/>
                          <a:ea typeface="+mn-ea"/>
                          <a:cs typeface="+mn-cs"/>
                        </a:rPr>
                        <a:t>Dom</a:t>
                      </a:r>
                      <a:r>
                        <a:rPr lang="en-US" altLang="en-US" sz="1600" b="1" kern="1200" dirty="0">
                          <a:solidFill>
                            <a:srgbClr val="0432FF"/>
                          </a:solidFill>
                          <a:latin typeface="+mn-lt"/>
                          <a:ea typeface="+mn-ea"/>
                          <a:cs typeface="+mn-cs"/>
                        </a:rPr>
                        <a:t>peri</a:t>
                      </a:r>
                      <a:r>
                        <a:rPr lang="en-US" altLang="en-US" sz="1600" b="1" u="sng" kern="1200" dirty="0">
                          <a:solidFill>
                            <a:srgbClr val="0432FF"/>
                          </a:solidFill>
                          <a:latin typeface="+mn-lt"/>
                          <a:ea typeface="+mn-ea"/>
                          <a:cs typeface="+mn-cs"/>
                        </a:rPr>
                        <a:t>done,</a:t>
                      </a:r>
                      <a:r>
                        <a:rPr lang="en-US" altLang="en-US" sz="1600" b="1" kern="1200" dirty="0">
                          <a:solidFill>
                            <a:srgbClr val="0432FF"/>
                          </a:solidFill>
                          <a:latin typeface="+mn-lt"/>
                          <a:ea typeface="+mn-ea"/>
                          <a:cs typeface="+mn-cs"/>
                        </a:rPr>
                        <a:t> </a:t>
                      </a:r>
                      <a:r>
                        <a:rPr lang="en-US" altLang="en-US" sz="1400" b="1" kern="1200" dirty="0">
                          <a:solidFill>
                            <a:srgbClr val="0432FF"/>
                          </a:solidFill>
                          <a:latin typeface="+mn-lt"/>
                          <a:ea typeface="+mn-ea"/>
                          <a:cs typeface="+mn-cs"/>
                        </a:rPr>
                        <a:t>Metoclopramide</a:t>
                      </a:r>
                      <a:endParaRPr lang="en-US" altLang="en-US" sz="1600" b="1" kern="1200" dirty="0">
                        <a:solidFill>
                          <a:srgbClr val="0432FF"/>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EA"/>
                    </a:solid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altLang="en-US" sz="1600" dirty="0">
                          <a:latin typeface="+mn-lt"/>
                          <a:cs typeface="Times New Roman" pitchFamily="18" charset="0"/>
                        </a:rPr>
                        <a:t>Neuroleptics</a:t>
                      </a:r>
                      <a:r>
                        <a:rPr lang="en-US" altLang="en-US" sz="1600" b="0" dirty="0">
                          <a:solidFill>
                            <a:schemeClr val="tx1"/>
                          </a:solidFill>
                          <a:latin typeface="+mn-lt"/>
                          <a:cs typeface="+mn-cs"/>
                        </a:rPr>
                        <a:t>:</a:t>
                      </a:r>
                      <a:endParaRPr lang="en-US" altLang="en-US" sz="1600" b="0" baseline="0" dirty="0">
                        <a:solidFill>
                          <a:schemeClr val="tx1"/>
                        </a:solidFill>
                        <a:latin typeface="+mn-lt"/>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r>
                        <a:rPr lang="en-US" altLang="en-US" sz="1200" b="1" kern="1200" dirty="0">
                          <a:solidFill>
                            <a:srgbClr val="0432FF"/>
                          </a:solidFill>
                          <a:latin typeface="+mn-lt"/>
                          <a:ea typeface="+mn-ea"/>
                          <a:cs typeface="+mn-cs"/>
                        </a:rPr>
                        <a:t>Chlorpromazine</a:t>
                      </a:r>
                      <a:r>
                        <a:rPr lang="en-US" altLang="en-US" sz="1600" b="1" kern="1200" dirty="0">
                          <a:latin typeface="Times New Roman" pitchFamily="18" charset="0"/>
                          <a:cs typeface="Times New Roman" pitchFamily="18" charset="0"/>
                        </a:rPr>
                        <a:t> </a:t>
                      </a:r>
                      <a:r>
                        <a:rPr lang="en-US" altLang="en-US" sz="1600" b="1" kern="1200" dirty="0">
                          <a:solidFill>
                            <a:srgbClr val="0432FF"/>
                          </a:solidFill>
                          <a:latin typeface="+mn-lt"/>
                          <a:ea typeface="+mn-ea"/>
                          <a:cs typeface="+mn-cs"/>
                        </a:rPr>
                        <a:t>(CPZ),</a:t>
                      </a:r>
                      <a:r>
                        <a:rPr lang="en-US" altLang="en-US" sz="1600" b="1" kern="1200" dirty="0">
                          <a:latin typeface="Times New Roman" pitchFamily="18" charset="0"/>
                          <a:cs typeface="Times New Roman" pitchFamily="18" charset="0"/>
                        </a:rPr>
                        <a:t> </a:t>
                      </a:r>
                      <a:r>
                        <a:rPr lang="en-US" altLang="en-US" sz="1600" b="1" kern="1200" dirty="0" err="1">
                          <a:solidFill>
                            <a:srgbClr val="0432FF"/>
                          </a:solidFill>
                          <a:latin typeface="+mn-lt"/>
                          <a:ea typeface="+mn-ea"/>
                          <a:cs typeface="+mn-cs"/>
                        </a:rPr>
                        <a:t>droperidol</a:t>
                      </a:r>
                      <a:r>
                        <a:rPr lang="en-US" altLang="en-US" sz="1600" b="1" kern="1200" dirty="0">
                          <a:latin typeface="Times New Roman" pitchFamily="18" charset="0"/>
                          <a:cs typeface="Times New Roman" pitchFamily="18" charset="0"/>
                        </a:rPr>
                        <a:t> </a:t>
                      </a:r>
                      <a:endParaRPr lang="en-US" altLang="en-US" sz="1600" kern="1200" dirty="0">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CFCAA"/>
                    </a:solidFill>
                  </a:tcPr>
                </a:tc>
                <a:extLst>
                  <a:ext uri="{0D108BD9-81ED-4DB2-BD59-A6C34878D82A}">
                    <a16:rowId xmlns:a16="http://schemas.microsoft.com/office/drawing/2014/main" xmlns="" val="10002"/>
                  </a:ext>
                </a:extLst>
              </a:tr>
              <a:tr h="695151">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NK1 antagonists </a:t>
                      </a:r>
                    </a:p>
                    <a:p>
                      <a:pPr algn="ctr"/>
                      <a:endParaRPr lang="en-US" sz="16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1600" b="0" dirty="0">
                          <a:solidFill>
                            <a:schemeClr val="tx1"/>
                          </a:solidFill>
                          <a:latin typeface="+mn-lt"/>
                        </a:rPr>
                        <a:t>Neurokinin receptors (NK1 receptors)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Substance P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altLang="en-US" sz="1600" b="1" kern="1200" dirty="0">
                          <a:solidFill>
                            <a:srgbClr val="0432FF"/>
                          </a:solidFill>
                          <a:latin typeface="+mn-lt"/>
                          <a:ea typeface="+mn-ea"/>
                          <a:cs typeface="+mn-cs"/>
                        </a:rPr>
                        <a:t>Aprepitant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69F"/>
                    </a:solidFill>
                  </a:tcPr>
                </a:tc>
                <a:tc hMerge="1">
                  <a:txBody>
                    <a:bodyPr/>
                    <a:lstStyle/>
                    <a:p>
                      <a:endParaRPr lang="en-US"/>
                    </a:p>
                  </a:txBody>
                  <a:tcPr/>
                </a:tc>
                <a:extLst>
                  <a:ext uri="{0D108BD9-81ED-4DB2-BD59-A6C34878D82A}">
                    <a16:rowId xmlns:a16="http://schemas.microsoft.com/office/drawing/2014/main" xmlns="" val="10003"/>
                  </a:ext>
                </a:extLst>
              </a:tr>
              <a:tr h="695151">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H1-receptor antagonists* </a:t>
                      </a:r>
                    </a:p>
                    <a:p>
                      <a:pPr algn="ctr"/>
                      <a:endParaRPr lang="en-US" sz="16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1600" b="0" kern="1200" dirty="0">
                          <a:solidFill>
                            <a:schemeClr val="tx1"/>
                          </a:solidFill>
                          <a:effectLst/>
                          <a:latin typeface="+mn-lt"/>
                          <a:ea typeface="+mn-ea"/>
                          <a:cs typeface="+mn-cs"/>
                        </a:rPr>
                        <a:t>(Histaminergic receptors H1)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endParaRPr lang="en-US" sz="1600" b="0" kern="1200" dirty="0">
                        <a:solidFill>
                          <a:schemeClr val="tx1"/>
                        </a:solidFill>
                        <a:effectLst/>
                        <a:latin typeface="+mn-lt"/>
                        <a:ea typeface="+mn-ea"/>
                        <a:cs typeface="+mn-cs"/>
                      </a:endParaRPr>
                    </a:p>
                    <a:p>
                      <a:pPr marL="0" marR="0" indent="0" algn="l" defTabSz="514350" rtl="0" eaLnBrk="1" fontAlgn="auto" latinLnBrk="0" hangingPunct="1">
                        <a:lnSpc>
                          <a:spcPct val="100000"/>
                        </a:lnSpc>
                        <a:spcBef>
                          <a:spcPts val="0"/>
                        </a:spcBef>
                        <a:spcAft>
                          <a:spcPts val="0"/>
                        </a:spcAft>
                        <a:buClrTx/>
                        <a:buSzTx/>
                        <a:buFontTx/>
                        <a:buNone/>
                        <a:tabLst/>
                        <a:defRPr/>
                      </a:pPr>
                      <a:endParaRPr lang="en-US" sz="1600" b="0" kern="1200" dirty="0">
                        <a:solidFill>
                          <a:schemeClr val="tx1"/>
                        </a:solidFill>
                        <a:effectLst/>
                        <a:latin typeface="+mn-lt"/>
                        <a:ea typeface="+mn-ea"/>
                        <a:cs typeface="+mn-cs"/>
                      </a:endParaRPr>
                    </a:p>
                    <a:p>
                      <a:pPr marL="0" marR="0" indent="0" algn="l" defTabSz="51435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Histamine </a:t>
                      </a:r>
                    </a:p>
                    <a:p>
                      <a:endParaRPr lang="en-US" sz="1600" b="0" dirty="0">
                        <a:solidFill>
                          <a:schemeClr val="tx1"/>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gridSpan="2">
                  <a:txBody>
                    <a:bodyPr/>
                    <a:lstStyle/>
                    <a:p>
                      <a:pPr lvl="0" rtl="0"/>
                      <a:r>
                        <a:rPr lang="en-US" sz="1600" b="1" kern="1200" dirty="0">
                          <a:solidFill>
                            <a:srgbClr val="0432FF"/>
                          </a:solidFill>
                          <a:latin typeface="+mn-lt"/>
                          <a:ea typeface="+mn-ea"/>
                          <a:cs typeface="+mn-cs"/>
                        </a:rPr>
                        <a:t>Diphenhydramine</a:t>
                      </a:r>
                      <a:r>
                        <a:rPr lang="en-US" sz="1200" kern="1200" dirty="0">
                          <a:latin typeface="Times New Roman" pitchFamily="18" charset="0"/>
                          <a:cs typeface="Times New Roman" pitchFamily="18" charset="0"/>
                        </a:rPr>
                        <a:t>,</a:t>
                      </a:r>
                      <a:r>
                        <a:rPr lang="en-US" sz="1200" kern="1200" baseline="0" dirty="0">
                          <a:latin typeface="Times New Roman" pitchFamily="18" charset="0"/>
                          <a:cs typeface="Times New Roman" pitchFamily="18" charset="0"/>
                        </a:rPr>
                        <a:t> </a:t>
                      </a:r>
                      <a:r>
                        <a:rPr lang="en-US" sz="1600" b="1" kern="1200" dirty="0">
                          <a:solidFill>
                            <a:srgbClr val="0432FF"/>
                          </a:solidFill>
                          <a:latin typeface="+mn-lt"/>
                          <a:ea typeface="+mn-ea"/>
                          <a:cs typeface="+mn-cs"/>
                        </a:rPr>
                        <a:t>Promethazine,</a:t>
                      </a:r>
                      <a:r>
                        <a:rPr lang="en-US" sz="1600" b="1" kern="1200" baseline="0" dirty="0">
                          <a:solidFill>
                            <a:srgbClr val="0432FF"/>
                          </a:solidFill>
                          <a:latin typeface="+mn-lt"/>
                          <a:ea typeface="+mn-ea"/>
                          <a:cs typeface="+mn-cs"/>
                        </a:rPr>
                        <a:t> </a:t>
                      </a:r>
                      <a:endParaRPr lang="ar-SA" sz="1600" b="1" kern="1200" baseline="0" dirty="0">
                        <a:solidFill>
                          <a:srgbClr val="0432FF"/>
                        </a:solidFill>
                        <a:latin typeface="+mn-lt"/>
                        <a:ea typeface="+mn-ea"/>
                        <a:cs typeface="+mn-cs"/>
                      </a:endParaRPr>
                    </a:p>
                    <a:p>
                      <a:pPr lvl="0" rtl="0"/>
                      <a:r>
                        <a:rPr lang="en-US" sz="1600" b="1" kern="1200" dirty="0">
                          <a:solidFill>
                            <a:srgbClr val="0432FF"/>
                          </a:solidFill>
                          <a:latin typeface="+mn-lt"/>
                          <a:ea typeface="+mn-ea"/>
                          <a:cs typeface="+mn-cs"/>
                        </a:rPr>
                        <a:t>Meclizine</a:t>
                      </a:r>
                      <a:r>
                        <a:rPr lang="en-US" sz="1200" kern="1200" dirty="0">
                          <a:latin typeface="Times New Roman" pitchFamily="18" charset="0"/>
                          <a:cs typeface="Times New Roman" pitchFamily="18" charset="0"/>
                        </a:rPr>
                        <a:t>, </a:t>
                      </a:r>
                      <a:r>
                        <a:rPr lang="en-US" sz="1600" b="1" kern="1200" dirty="0">
                          <a:solidFill>
                            <a:srgbClr val="0432FF"/>
                          </a:solidFill>
                          <a:latin typeface="+mn-lt"/>
                          <a:ea typeface="+mn-ea"/>
                          <a:cs typeface="+mn-cs"/>
                        </a:rPr>
                        <a:t>Cyclizine</a:t>
                      </a:r>
                      <a:endParaRPr lang="en-US" altLang="en-US" sz="1600" b="1" kern="1200" dirty="0">
                        <a:solidFill>
                          <a:srgbClr val="0432FF"/>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2F6DA"/>
                    </a:solidFill>
                  </a:tcPr>
                </a:tc>
                <a:tc hMerge="1">
                  <a:txBody>
                    <a:bodyPr/>
                    <a:lstStyle/>
                    <a:p>
                      <a:endParaRPr lang="en-US"/>
                    </a:p>
                  </a:txBody>
                  <a:tcPr/>
                </a:tc>
                <a:extLst>
                  <a:ext uri="{0D108BD9-81ED-4DB2-BD59-A6C34878D82A}">
                    <a16:rowId xmlns:a16="http://schemas.microsoft.com/office/drawing/2014/main" xmlns="" val="10004"/>
                  </a:ext>
                </a:extLst>
              </a:tr>
              <a:tr h="901122">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Muscarinic receptor antagonists </a:t>
                      </a:r>
                    </a:p>
                    <a:p>
                      <a:pPr algn="ctr"/>
                      <a:endParaRPr lang="en-US" sz="16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(Muscarinic receptors)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Ach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altLang="en-US" sz="1600" b="1" kern="1200" dirty="0">
                          <a:solidFill>
                            <a:srgbClr val="0432FF"/>
                          </a:solidFill>
                          <a:latin typeface="+mn-lt"/>
                          <a:ea typeface="+mn-ea"/>
                          <a:cs typeface="+mn-cs"/>
                        </a:rPr>
                        <a:t>Hyoscine</a:t>
                      </a:r>
                      <a:r>
                        <a:rPr lang="en-US" altLang="en-US" sz="1200" b="1" kern="1200" dirty="0">
                          <a:latin typeface="Times New Roman" pitchFamily="18" charset="0"/>
                          <a:cs typeface="Times New Roman" pitchFamily="18" charset="0"/>
                        </a:rPr>
                        <a:t> </a:t>
                      </a:r>
                      <a:r>
                        <a:rPr lang="en-US" altLang="en-US" sz="1600" b="1" kern="1200" dirty="0">
                          <a:solidFill>
                            <a:srgbClr val="0432FF"/>
                          </a:solidFill>
                          <a:latin typeface="+mn-lt"/>
                          <a:ea typeface="+mn-ea"/>
                          <a:cs typeface="+mn-cs"/>
                        </a:rPr>
                        <a:t>(scopolamine)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7E79">
                        <a:alpha val="50196"/>
                      </a:srgbClr>
                    </a:solidFill>
                  </a:tcPr>
                </a:tc>
                <a:tc hMerge="1">
                  <a:txBody>
                    <a:bodyPr/>
                    <a:lstStyle/>
                    <a:p>
                      <a:endParaRPr lang="en-US"/>
                    </a:p>
                  </a:txBody>
                  <a:tcPr/>
                </a:tc>
                <a:extLst>
                  <a:ext uri="{0D108BD9-81ED-4DB2-BD59-A6C34878D82A}">
                    <a16:rowId xmlns:a16="http://schemas.microsoft.com/office/drawing/2014/main" xmlns="" val="10005"/>
                  </a:ext>
                </a:extLst>
              </a:tr>
              <a:tr h="489181">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Glucocorticoids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solidFill>
                            <a:schemeClr val="tx1"/>
                          </a:solidFill>
                          <a:latin typeface="+mn-lt"/>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solidFill>
                            <a:schemeClr val="tx1"/>
                          </a:solidFill>
                          <a:latin typeface="+mn-lt"/>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altLang="en-US" sz="1600" b="1" kern="1200" dirty="0">
                          <a:solidFill>
                            <a:srgbClr val="0432FF"/>
                          </a:solidFill>
                          <a:latin typeface="+mn-lt"/>
                          <a:ea typeface="+mn-ea"/>
                          <a:cs typeface="+mn-cs"/>
                        </a:rPr>
                        <a:t>Dexametha</a:t>
                      </a:r>
                      <a:r>
                        <a:rPr lang="en-US" altLang="en-US" sz="1600" b="1" u="sng" kern="1200" dirty="0">
                          <a:solidFill>
                            <a:srgbClr val="0432FF"/>
                          </a:solidFill>
                          <a:latin typeface="+mn-lt"/>
                          <a:ea typeface="+mn-ea"/>
                          <a:cs typeface="+mn-cs"/>
                        </a:rPr>
                        <a:t>sone</a:t>
                      </a:r>
                      <a:r>
                        <a:rPr lang="en-US" altLang="en-US" sz="1200" b="1" kern="1200" dirty="0">
                          <a:latin typeface="+mn-lt"/>
                          <a:cs typeface="Times New Roman" pitchFamily="18" charset="0"/>
                        </a:rPr>
                        <a:t> </a:t>
                      </a:r>
                      <a:r>
                        <a:rPr lang="en-US" altLang="en-US" sz="1600" b="1" kern="1200" dirty="0">
                          <a:solidFill>
                            <a:srgbClr val="0432FF"/>
                          </a:solidFill>
                          <a:latin typeface="+mn-lt"/>
                          <a:ea typeface="+mn-ea"/>
                          <a:cs typeface="+mn-cs"/>
                        </a:rPr>
                        <a:t>, methylpredni</a:t>
                      </a:r>
                      <a:r>
                        <a:rPr lang="en-US" altLang="en-US" sz="1600" b="1" u="sng" kern="1200" dirty="0">
                          <a:solidFill>
                            <a:srgbClr val="0432FF"/>
                          </a:solidFill>
                          <a:latin typeface="+mn-lt"/>
                          <a:ea typeface="+mn-ea"/>
                          <a:cs typeface="+mn-cs"/>
                        </a:rPr>
                        <a:t>solone</a:t>
                      </a:r>
                      <a:r>
                        <a:rPr lang="en-US" altLang="en-US" sz="1600" b="1" kern="1200" dirty="0">
                          <a:solidFill>
                            <a:srgbClr val="0432FF"/>
                          </a:solidFill>
                          <a:latin typeface="+mn-lt"/>
                          <a:ea typeface="+mn-ea"/>
                          <a:cs typeface="+mn-cs"/>
                        </a:rPr>
                        <a:t>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42093">
                        <a:alpha val="50196"/>
                      </a:srgbClr>
                    </a:solidFill>
                  </a:tcPr>
                </a:tc>
                <a:tc hMerge="1">
                  <a:txBody>
                    <a:bodyPr/>
                    <a:lstStyle/>
                    <a:p>
                      <a:endParaRPr lang="en-US"/>
                    </a:p>
                  </a:txBody>
                  <a:tcPr/>
                </a:tc>
                <a:extLst>
                  <a:ext uri="{0D108BD9-81ED-4DB2-BD59-A6C34878D82A}">
                    <a16:rowId xmlns:a16="http://schemas.microsoft.com/office/drawing/2014/main" xmlns="" val="10006"/>
                  </a:ext>
                </a:extLst>
              </a:tr>
              <a:tr h="471015">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Cannabinoids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bg1">
                              <a:lumMod val="50000"/>
                            </a:schemeClr>
                          </a:solidFill>
                        </a:rPr>
                        <a:t>Cannabinoid receptors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600" b="0" dirty="0">
                        <a:solidFill>
                          <a:schemeClr val="tx1"/>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rowSpan="2" gridSpan="2">
                  <a:txBody>
                    <a:bodyPr/>
                    <a:lstStyle/>
                    <a:p>
                      <a:pPr algn="ctr"/>
                      <a:r>
                        <a:rPr lang="en-US" sz="1600" b="0" dirty="0">
                          <a:solidFill>
                            <a:srgbClr val="00B050"/>
                          </a:solidFill>
                          <a:latin typeface="+mn-lt"/>
                        </a:rPr>
                        <a:t>They are not clinically use as</a:t>
                      </a:r>
                      <a:r>
                        <a:rPr lang="en-US" sz="1600" b="0" baseline="0" dirty="0">
                          <a:solidFill>
                            <a:srgbClr val="00B050"/>
                          </a:solidFill>
                          <a:latin typeface="+mn-lt"/>
                        </a:rPr>
                        <a:t> antiemetic</a:t>
                      </a:r>
                      <a:endParaRPr lang="en-US" sz="1600" b="0" dirty="0">
                        <a:solidFill>
                          <a:srgbClr val="00B050"/>
                        </a:solidFill>
                        <a:latin typeface="+mn-l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extLst>
                  <a:ext uri="{0D108BD9-81ED-4DB2-BD59-A6C34878D82A}">
                    <a16:rowId xmlns:a16="http://schemas.microsoft.com/office/drawing/2014/main" xmlns="" val="10007"/>
                  </a:ext>
                </a:extLst>
              </a:tr>
              <a:tr h="489181">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Opioid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1600" b="0" dirty="0">
                          <a:solidFill>
                            <a:schemeClr val="tx1"/>
                          </a:solidFill>
                          <a:latin typeface="+mn-lt"/>
                        </a:rPr>
                        <a:t>Opioid receptors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Opioid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gridSpan="2" vMerge="1">
                  <a:txBody>
                    <a:bodyPr/>
                    <a:lstStyle/>
                    <a:p>
                      <a:endParaRPr lang="en-US" sz="1600" b="0" dirty="0">
                        <a:solidFill>
                          <a:schemeClr val="tx1"/>
                        </a:solidFill>
                        <a:latin typeface="+mn-lt"/>
                      </a:endParaRPr>
                    </a:p>
                  </a:txBody>
                  <a:tcPr/>
                </a:tc>
                <a:tc hMerge="1" vMerge="1">
                  <a:txBody>
                    <a:bodyPr/>
                    <a:lstStyle/>
                    <a:p>
                      <a:endParaRPr lang="en-US"/>
                    </a:p>
                  </a:txBody>
                  <a:tcPr/>
                </a:tc>
                <a:extLst>
                  <a:ext uri="{0D108BD9-81ED-4DB2-BD59-A6C34878D82A}">
                    <a16:rowId xmlns:a16="http://schemas.microsoft.com/office/drawing/2014/main" xmlns="" val="10008"/>
                  </a:ext>
                </a:extLst>
              </a:tr>
            </a:tbl>
          </a:graphicData>
        </a:graphic>
      </p:graphicFrame>
      <p:sp>
        <p:nvSpPr>
          <p:cNvPr id="4" name="مستطيل 3"/>
          <p:cNvSpPr/>
          <p:nvPr/>
        </p:nvSpPr>
        <p:spPr>
          <a:xfrm>
            <a:off x="0" y="7666826"/>
            <a:ext cx="6685065" cy="523220"/>
          </a:xfrm>
          <a:prstGeom prst="rect">
            <a:avLst/>
          </a:prstGeom>
        </p:spPr>
        <p:txBody>
          <a:bodyPr wrap="square">
            <a:spAutoFit/>
          </a:bodyPr>
          <a:lstStyle/>
          <a:p>
            <a:pPr lvl="0" defTabSz="514350">
              <a:buClr>
                <a:srgbClr val="FF9400"/>
              </a:buClr>
              <a:defRPr/>
            </a:pPr>
            <a:r>
              <a:rPr lang="en-US" altLang="en-US" sz="1400" dirty="0">
                <a:solidFill>
                  <a:srgbClr val="008F00"/>
                </a:solidFill>
                <a:cs typeface="Times New Roman" pitchFamily="18" charset="0"/>
              </a:rPr>
              <a:t>* We do not prefer to use the 2</a:t>
            </a:r>
            <a:r>
              <a:rPr lang="en-US" altLang="en-US" sz="1400" baseline="30000" dirty="0">
                <a:solidFill>
                  <a:srgbClr val="008F00"/>
                </a:solidFill>
                <a:cs typeface="Times New Roman" pitchFamily="18" charset="0"/>
              </a:rPr>
              <a:t>nd</a:t>
            </a:r>
            <a:r>
              <a:rPr lang="en-US" altLang="en-US" sz="1400" dirty="0">
                <a:solidFill>
                  <a:srgbClr val="008F00"/>
                </a:solidFill>
                <a:cs typeface="Times New Roman" pitchFamily="18" charset="0"/>
              </a:rPr>
              <a:t> generation of Antihistamine such as loratidine because they do not have sedative effect so they are use in allergy rather than antiemetic drugs</a:t>
            </a:r>
          </a:p>
        </p:txBody>
      </p:sp>
      <p:sp>
        <p:nvSpPr>
          <p:cNvPr id="5" name="مستطيل مستدير الزوايا 4"/>
          <p:cNvSpPr/>
          <p:nvPr/>
        </p:nvSpPr>
        <p:spPr>
          <a:xfrm>
            <a:off x="5356327" y="1310099"/>
            <a:ext cx="1328738" cy="139360"/>
          </a:xfrm>
          <a:prstGeom prst="roundRect">
            <a:avLst/>
          </a:prstGeom>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marL="0" algn="ctr" defTabSz="663123" rtl="1" eaLnBrk="1" latinLnBrk="0" hangingPunct="1"/>
            <a:r>
              <a:rPr lang="en-US" sz="1000" b="1" dirty="0" err="1">
                <a:solidFill>
                  <a:srgbClr val="009193"/>
                </a:solidFill>
              </a:rPr>
              <a:t>Setron</a:t>
            </a:r>
            <a:r>
              <a:rPr lang="en-US" sz="1000" b="1" dirty="0">
                <a:solidFill>
                  <a:srgbClr val="009193"/>
                </a:solidFill>
              </a:rPr>
              <a:t> = serotonin</a:t>
            </a:r>
            <a:endParaRPr lang="ar-SA" sz="1000" b="1" dirty="0">
              <a:solidFill>
                <a:srgbClr val="009193"/>
              </a:solidFill>
            </a:endParaRPr>
          </a:p>
        </p:txBody>
      </p:sp>
      <p:sp>
        <p:nvSpPr>
          <p:cNvPr id="6" name="مستطيل مستدير الزوايا 5"/>
          <p:cNvSpPr/>
          <p:nvPr/>
        </p:nvSpPr>
        <p:spPr>
          <a:xfrm>
            <a:off x="5324852" y="1489780"/>
            <a:ext cx="1501673" cy="268320"/>
          </a:xfrm>
          <a:prstGeom prst="roundRect">
            <a:avLst/>
          </a:prstGeom>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marL="0" algn="ctr" defTabSz="663123" rtl="1" eaLnBrk="1" latinLnBrk="0" hangingPunct="1"/>
            <a:r>
              <a:rPr lang="ar-SA" sz="800" dirty="0">
                <a:solidFill>
                  <a:srgbClr val="009193"/>
                </a:solidFill>
              </a:rPr>
              <a:t>ممكن نقرأ اخر مقطع منهم </a:t>
            </a:r>
          </a:p>
          <a:p>
            <a:pPr marL="0" algn="ctr" defTabSz="663123" rtl="1" eaLnBrk="1" latinLnBrk="0" hangingPunct="1"/>
            <a:r>
              <a:rPr lang="ar-SA" sz="800" dirty="0">
                <a:solidFill>
                  <a:srgbClr val="009193"/>
                </a:solidFill>
              </a:rPr>
              <a:t>(الست الحديدية) فهم أقوى مجموعة هنا</a:t>
            </a:r>
          </a:p>
        </p:txBody>
      </p:sp>
      <p:sp>
        <p:nvSpPr>
          <p:cNvPr id="7" name="مستطيل مستدير الزوايا 6"/>
          <p:cNvSpPr/>
          <p:nvPr/>
        </p:nvSpPr>
        <p:spPr>
          <a:xfrm>
            <a:off x="4148139" y="2871691"/>
            <a:ext cx="1208188" cy="257272"/>
          </a:xfrm>
          <a:prstGeom prst="roundRect">
            <a:avLst/>
          </a:prstGeom>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marL="0" algn="ctr" defTabSz="663123" rtl="1" eaLnBrk="1" latinLnBrk="0" hangingPunct="1"/>
            <a:r>
              <a:rPr lang="ar-SA" sz="900" b="1" u="sng" dirty="0">
                <a:solidFill>
                  <a:srgbClr val="009193"/>
                </a:solidFill>
              </a:rPr>
              <a:t>متى</a:t>
            </a:r>
            <a:r>
              <a:rPr lang="ar-SA" sz="900" b="1" dirty="0">
                <a:solidFill>
                  <a:srgbClr val="009193"/>
                </a:solidFill>
              </a:rPr>
              <a:t> صار </a:t>
            </a:r>
            <a:r>
              <a:rPr lang="ar-SA" sz="900" b="1" u="sng" dirty="0">
                <a:solidFill>
                  <a:srgbClr val="009193"/>
                </a:solidFill>
              </a:rPr>
              <a:t>كلو</a:t>
            </a:r>
            <a:r>
              <a:rPr lang="ar-SA" sz="900" b="1" dirty="0">
                <a:solidFill>
                  <a:srgbClr val="009193"/>
                </a:solidFill>
              </a:rPr>
              <a:t> </a:t>
            </a:r>
            <a:r>
              <a:rPr lang="ar-SA" sz="900" b="1" u="sng" dirty="0">
                <a:solidFill>
                  <a:srgbClr val="009193"/>
                </a:solidFill>
              </a:rPr>
              <a:t>برا</a:t>
            </a:r>
            <a:r>
              <a:rPr lang="ar-SA" sz="900" b="1" dirty="0">
                <a:solidFill>
                  <a:srgbClr val="009193"/>
                </a:solidFill>
              </a:rPr>
              <a:t> </a:t>
            </a:r>
            <a:r>
              <a:rPr lang="ar-SA" sz="900" b="1" u="sng" dirty="0">
                <a:solidFill>
                  <a:srgbClr val="009193"/>
                </a:solidFill>
              </a:rPr>
              <a:t>المعدة</a:t>
            </a:r>
            <a:r>
              <a:rPr lang="ar-SA" sz="900" b="1" dirty="0">
                <a:solidFill>
                  <a:srgbClr val="009193"/>
                </a:solidFill>
              </a:rPr>
              <a:t> ! يعني استفرغ أو رجع </a:t>
            </a:r>
          </a:p>
        </p:txBody>
      </p:sp>
      <p:sp>
        <p:nvSpPr>
          <p:cNvPr id="8" name="مستطيل مستدير الزوايا 7"/>
          <p:cNvSpPr/>
          <p:nvPr/>
        </p:nvSpPr>
        <p:spPr>
          <a:xfrm>
            <a:off x="3068537" y="2545848"/>
            <a:ext cx="1065314" cy="325843"/>
          </a:xfrm>
          <a:prstGeom prst="roundRect">
            <a:avLst/>
          </a:prstGeom>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algn="ctr" rtl="1"/>
            <a:r>
              <a:rPr lang="ar-SA" sz="900" b="1" dirty="0">
                <a:solidFill>
                  <a:srgbClr val="009193"/>
                </a:solidFill>
              </a:rPr>
              <a:t>دوم دن دوم دن.. كأنه  صوت شيء يتحرك </a:t>
            </a:r>
          </a:p>
        </p:txBody>
      </p:sp>
      <p:sp>
        <p:nvSpPr>
          <p:cNvPr id="10" name="مستطيل مستدير الزوايا 9"/>
          <p:cNvSpPr/>
          <p:nvPr/>
        </p:nvSpPr>
        <p:spPr>
          <a:xfrm>
            <a:off x="5356327" y="3065275"/>
            <a:ext cx="1413121" cy="628649"/>
          </a:xfrm>
          <a:prstGeom prst="roundRect">
            <a:avLst/>
          </a:prstGeom>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marL="0" algn="ctr" defTabSz="663123" rtl="1" eaLnBrk="1" latinLnBrk="0" hangingPunct="1"/>
            <a:r>
              <a:rPr lang="en-US" sz="900" b="1" u="sng" dirty="0">
                <a:solidFill>
                  <a:srgbClr val="009193"/>
                </a:solidFill>
              </a:rPr>
              <a:t>Apparently</a:t>
            </a:r>
            <a:r>
              <a:rPr lang="en-US" sz="900" b="1" dirty="0">
                <a:solidFill>
                  <a:srgbClr val="009193"/>
                </a:solidFill>
              </a:rPr>
              <a:t> (Aprepitant) this drug </a:t>
            </a:r>
            <a:r>
              <a:rPr lang="en-US" sz="900" b="1" u="sng" dirty="0">
                <a:solidFill>
                  <a:srgbClr val="009193"/>
                </a:solidFill>
              </a:rPr>
              <a:t>N</a:t>
            </a:r>
            <a:r>
              <a:rPr lang="en-US" sz="900" b="1" dirty="0">
                <a:solidFill>
                  <a:srgbClr val="009193"/>
                </a:solidFill>
              </a:rPr>
              <a:t>ice </a:t>
            </a:r>
            <a:r>
              <a:rPr lang="en-US" sz="900" b="1" u="sng" dirty="0">
                <a:solidFill>
                  <a:srgbClr val="009193"/>
                </a:solidFill>
              </a:rPr>
              <a:t>K</a:t>
            </a:r>
            <a:r>
              <a:rPr lang="en-US" sz="900" b="1" dirty="0">
                <a:solidFill>
                  <a:srgbClr val="009193"/>
                </a:solidFill>
              </a:rPr>
              <a:t>ind (NK1) to be </a:t>
            </a:r>
            <a:r>
              <a:rPr lang="en-US" sz="900" b="1" u="sng" dirty="0">
                <a:solidFill>
                  <a:srgbClr val="009193"/>
                </a:solidFill>
              </a:rPr>
              <a:t>added</a:t>
            </a:r>
            <a:r>
              <a:rPr lang="en-US" sz="900" b="1" dirty="0">
                <a:solidFill>
                  <a:srgbClr val="009193"/>
                </a:solidFill>
              </a:rPr>
              <a:t> to other drugs (</a:t>
            </a:r>
            <a:r>
              <a:rPr lang="en-US" sz="900" b="1" u="sng" dirty="0">
                <a:solidFill>
                  <a:srgbClr val="009193"/>
                </a:solidFill>
              </a:rPr>
              <a:t>adjuvant</a:t>
            </a:r>
            <a:r>
              <a:rPr lang="en-US" sz="900" b="1" dirty="0">
                <a:solidFill>
                  <a:srgbClr val="009193"/>
                </a:solidFill>
              </a:rPr>
              <a:t>)</a:t>
            </a:r>
            <a:endParaRPr lang="ar-SA" sz="900" b="1" dirty="0">
              <a:solidFill>
                <a:srgbClr val="009193"/>
              </a:solidFill>
            </a:endParaRPr>
          </a:p>
        </p:txBody>
      </p:sp>
      <p:sp>
        <p:nvSpPr>
          <p:cNvPr id="11" name="مستطيل مستدير الزوايا 10"/>
          <p:cNvSpPr/>
          <p:nvPr/>
        </p:nvSpPr>
        <p:spPr>
          <a:xfrm>
            <a:off x="3519935" y="4644644"/>
            <a:ext cx="1747839" cy="177865"/>
          </a:xfrm>
          <a:prstGeom prst="roundRect">
            <a:avLst/>
          </a:prstGeom>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marL="0" algn="ctr" defTabSz="663123" rtl="1" eaLnBrk="1" latinLnBrk="0" hangingPunct="1"/>
            <a:r>
              <a:rPr lang="ar-SA" sz="1000" b="1" u="sng" dirty="0">
                <a:solidFill>
                  <a:srgbClr val="009193"/>
                </a:solidFill>
              </a:rPr>
              <a:t>أحس أول</a:t>
            </a:r>
            <a:r>
              <a:rPr lang="en-US" sz="1000" b="1" u="sng" dirty="0">
                <a:solidFill>
                  <a:srgbClr val="009193"/>
                </a:solidFill>
              </a:rPr>
              <a:t>(H1) </a:t>
            </a:r>
            <a:r>
              <a:rPr lang="ar-SA" sz="1000" b="1" dirty="0">
                <a:solidFill>
                  <a:srgbClr val="009193"/>
                </a:solidFill>
              </a:rPr>
              <a:t> كان يلعب </a:t>
            </a:r>
            <a:r>
              <a:rPr lang="ar-SA" sz="1000" b="1" u="sng" dirty="0">
                <a:solidFill>
                  <a:srgbClr val="009193"/>
                </a:solidFill>
              </a:rPr>
              <a:t>ميسي</a:t>
            </a:r>
            <a:r>
              <a:rPr lang="ar-SA" sz="1000" b="1" dirty="0">
                <a:solidFill>
                  <a:srgbClr val="009193"/>
                </a:solidFill>
              </a:rPr>
              <a:t> </a:t>
            </a:r>
            <a:r>
              <a:rPr lang="ar-SA" sz="1000" b="1" u="sng" dirty="0">
                <a:solidFill>
                  <a:srgbClr val="009193"/>
                </a:solidFill>
              </a:rPr>
              <a:t>زين</a:t>
            </a:r>
          </a:p>
        </p:txBody>
      </p:sp>
      <p:sp>
        <p:nvSpPr>
          <p:cNvPr id="12" name="مستطيل مستدير الزوايا 11"/>
          <p:cNvSpPr/>
          <p:nvPr/>
        </p:nvSpPr>
        <p:spPr>
          <a:xfrm>
            <a:off x="5299249" y="4644644"/>
            <a:ext cx="1527276" cy="168596"/>
          </a:xfrm>
          <a:prstGeom prst="roundRect">
            <a:avLst/>
          </a:prstGeom>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algn="ctr" rtl="1"/>
            <a:r>
              <a:rPr lang="ar-SA" sz="1000" b="1" u="sng" dirty="0">
                <a:solidFill>
                  <a:srgbClr val="009193"/>
                </a:solidFill>
              </a:rPr>
              <a:t>أحس أول</a:t>
            </a:r>
            <a:r>
              <a:rPr lang="en-US" sz="1000" b="1" u="sng" dirty="0">
                <a:solidFill>
                  <a:srgbClr val="009193"/>
                </a:solidFill>
              </a:rPr>
              <a:t> (H1) </a:t>
            </a:r>
            <a:r>
              <a:rPr lang="ar-SA" sz="1000" b="1" u="sng" dirty="0">
                <a:solidFill>
                  <a:srgbClr val="009193"/>
                </a:solidFill>
              </a:rPr>
              <a:t>السيكل</a:t>
            </a:r>
            <a:r>
              <a:rPr lang="ar-SA" sz="1000" b="1" dirty="0">
                <a:solidFill>
                  <a:srgbClr val="009193"/>
                </a:solidFill>
              </a:rPr>
              <a:t> كان</a:t>
            </a:r>
            <a:r>
              <a:rPr lang="ar-SA" sz="1000" b="1" u="sng" dirty="0">
                <a:solidFill>
                  <a:srgbClr val="009193"/>
                </a:solidFill>
              </a:rPr>
              <a:t> زين </a:t>
            </a:r>
            <a:r>
              <a:rPr lang="ar-SA" sz="1000" b="1" dirty="0">
                <a:solidFill>
                  <a:srgbClr val="009193"/>
                </a:solidFill>
              </a:rPr>
              <a:t> </a:t>
            </a:r>
            <a:endParaRPr lang="ar-SA" sz="1000" b="1" u="sng" dirty="0">
              <a:solidFill>
                <a:srgbClr val="009193"/>
              </a:solidFill>
            </a:endParaRPr>
          </a:p>
        </p:txBody>
      </p:sp>
      <p:sp>
        <p:nvSpPr>
          <p:cNvPr id="13" name="مستطيل مستدير الزوايا 12"/>
          <p:cNvSpPr/>
          <p:nvPr/>
        </p:nvSpPr>
        <p:spPr>
          <a:xfrm>
            <a:off x="5459312" y="4141090"/>
            <a:ext cx="1310136" cy="297471"/>
          </a:xfrm>
          <a:prstGeom prst="roundRect">
            <a:avLst/>
          </a:prstGeom>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marL="0" algn="ctr" defTabSz="663123" rtl="1" eaLnBrk="1" latinLnBrk="0" hangingPunct="1"/>
            <a:r>
              <a:rPr lang="ar-SA" sz="800" b="1" u="sng" dirty="0">
                <a:solidFill>
                  <a:srgbClr val="009193"/>
                </a:solidFill>
              </a:rPr>
              <a:t>حسيت </a:t>
            </a:r>
            <a:r>
              <a:rPr lang="ar-SA" sz="800" b="1" dirty="0">
                <a:solidFill>
                  <a:srgbClr val="009193"/>
                </a:solidFill>
              </a:rPr>
              <a:t>إن</a:t>
            </a:r>
            <a:r>
              <a:rPr lang="ar-SA" sz="800" b="1" u="sng" dirty="0">
                <a:solidFill>
                  <a:srgbClr val="009193"/>
                </a:solidFill>
              </a:rPr>
              <a:t> أخوي متحسن </a:t>
            </a:r>
            <a:r>
              <a:rPr lang="ar-SA" sz="800" b="1" dirty="0">
                <a:solidFill>
                  <a:srgbClr val="009193"/>
                </a:solidFill>
              </a:rPr>
              <a:t>عن</a:t>
            </a:r>
            <a:r>
              <a:rPr lang="ar-SA" sz="800" b="1" u="sng" dirty="0">
                <a:solidFill>
                  <a:srgbClr val="009193"/>
                </a:solidFill>
              </a:rPr>
              <a:t> أول </a:t>
            </a:r>
          </a:p>
          <a:p>
            <a:pPr marL="0" algn="ctr" defTabSz="663123" rtl="1" eaLnBrk="1" latinLnBrk="0" hangingPunct="1"/>
            <a:r>
              <a:rPr lang="en-US" sz="800" b="1" u="sng" dirty="0">
                <a:solidFill>
                  <a:srgbClr val="009193"/>
                </a:solidFill>
              </a:rPr>
              <a:t>My bro=Pro - Methazine</a:t>
            </a:r>
            <a:endParaRPr lang="ar-SA" sz="800" b="1" u="sng" dirty="0">
              <a:solidFill>
                <a:srgbClr val="009193"/>
              </a:solidFill>
            </a:endParaRPr>
          </a:p>
        </p:txBody>
      </p:sp>
      <p:sp>
        <p:nvSpPr>
          <p:cNvPr id="15" name="مستطيل مستدير الزوايا 14"/>
          <p:cNvSpPr/>
          <p:nvPr/>
        </p:nvSpPr>
        <p:spPr>
          <a:xfrm>
            <a:off x="2862264" y="3788886"/>
            <a:ext cx="1271587" cy="466067"/>
          </a:xfrm>
          <a:prstGeom prst="roundRect">
            <a:avLst/>
          </a:prstGeom>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marL="0" algn="ctr" defTabSz="663123" rtl="1" eaLnBrk="1" latinLnBrk="0" hangingPunct="1"/>
            <a:r>
              <a:rPr lang="ar-SA" sz="800" b="1" u="sng" dirty="0">
                <a:solidFill>
                  <a:srgbClr val="009193"/>
                </a:solidFill>
              </a:rPr>
              <a:t>هأي يا ستي</a:t>
            </a:r>
            <a:r>
              <a:rPr lang="en-US" sz="800" b="1" u="sng" dirty="0">
                <a:solidFill>
                  <a:srgbClr val="009193"/>
                </a:solidFill>
              </a:rPr>
              <a:t> (hi-</a:t>
            </a:r>
            <a:r>
              <a:rPr lang="en-US" sz="800" b="1" u="sng" dirty="0" err="1">
                <a:solidFill>
                  <a:srgbClr val="009193"/>
                </a:solidFill>
              </a:rPr>
              <a:t>sta</a:t>
            </a:r>
            <a:r>
              <a:rPr lang="en-US" sz="800" b="1" u="sng" dirty="0">
                <a:solidFill>
                  <a:srgbClr val="009193"/>
                </a:solidFill>
              </a:rPr>
              <a:t>-mine) </a:t>
            </a:r>
            <a:r>
              <a:rPr lang="ar-SA" sz="800" b="1" u="sng" dirty="0">
                <a:solidFill>
                  <a:srgbClr val="009193"/>
                </a:solidFill>
              </a:rPr>
              <a:t> ، دي فينها وفين الدراما </a:t>
            </a:r>
            <a:r>
              <a:rPr lang="en-US" sz="800" b="1" u="sng" dirty="0">
                <a:solidFill>
                  <a:srgbClr val="009193"/>
                </a:solidFill>
              </a:rPr>
              <a:t>(Di-</a:t>
            </a:r>
            <a:r>
              <a:rPr lang="en-US" sz="800" b="1" u="sng" dirty="0" err="1">
                <a:solidFill>
                  <a:srgbClr val="009193"/>
                </a:solidFill>
              </a:rPr>
              <a:t>phenhy</a:t>
            </a:r>
            <a:r>
              <a:rPr lang="en-US" sz="800" b="1" u="sng" dirty="0">
                <a:solidFill>
                  <a:srgbClr val="009193"/>
                </a:solidFill>
              </a:rPr>
              <a:t>-</a:t>
            </a:r>
            <a:r>
              <a:rPr lang="en-US" sz="800" b="1" u="sng" dirty="0" err="1">
                <a:solidFill>
                  <a:srgbClr val="009193"/>
                </a:solidFill>
              </a:rPr>
              <a:t>dramine</a:t>
            </a:r>
            <a:r>
              <a:rPr lang="en-US" sz="800" b="1" u="sng" dirty="0">
                <a:solidFill>
                  <a:srgbClr val="009193"/>
                </a:solidFill>
              </a:rPr>
              <a:t>)</a:t>
            </a:r>
            <a:endParaRPr lang="ar-SA" sz="800" b="1" u="sng" dirty="0">
              <a:solidFill>
                <a:srgbClr val="009193"/>
              </a:solidFill>
            </a:endParaRPr>
          </a:p>
        </p:txBody>
      </p:sp>
      <p:sp>
        <p:nvSpPr>
          <p:cNvPr id="16" name="مستطيل مستدير الزوايا 15"/>
          <p:cNvSpPr/>
          <p:nvPr/>
        </p:nvSpPr>
        <p:spPr>
          <a:xfrm>
            <a:off x="5617815" y="6019818"/>
            <a:ext cx="1240185" cy="148736"/>
          </a:xfrm>
          <a:prstGeom prst="roundRect">
            <a:avLst/>
          </a:prstGeom>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marL="0" algn="ctr" defTabSz="663123" rtl="1" eaLnBrk="1" latinLnBrk="0" hangingPunct="1"/>
            <a:r>
              <a:rPr lang="ar-SA" sz="800" b="1" dirty="0">
                <a:solidFill>
                  <a:srgbClr val="009193"/>
                </a:solidFill>
              </a:rPr>
              <a:t>نفس اخر مقطع من الكورتيزون</a:t>
            </a:r>
          </a:p>
        </p:txBody>
      </p:sp>
      <p:graphicFrame>
        <p:nvGraphicFramePr>
          <p:cNvPr id="17" name="Table 16">
            <a:extLst>
              <a:ext uri="{FF2B5EF4-FFF2-40B4-BE49-F238E27FC236}">
                <a16:creationId xmlns:a16="http://schemas.microsoft.com/office/drawing/2014/main" xmlns="" id="{901DFF2A-AD9F-4325-8B41-B52A2E006F47}"/>
              </a:ext>
            </a:extLst>
          </p:cNvPr>
          <p:cNvGraphicFramePr>
            <a:graphicFrameLocks noGrp="1"/>
          </p:cNvGraphicFramePr>
          <p:nvPr>
            <p:extLst>
              <p:ext uri="{D42A27DB-BD31-4B8C-83A1-F6EECF244321}">
                <p14:modId xmlns:p14="http://schemas.microsoft.com/office/powerpoint/2010/main" val="2403659546"/>
              </p:ext>
            </p:extLst>
          </p:nvPr>
        </p:nvGraphicFramePr>
        <p:xfrm>
          <a:off x="370494" y="8548648"/>
          <a:ext cx="4023360" cy="1229045"/>
        </p:xfrm>
        <a:graphic>
          <a:graphicData uri="http://schemas.openxmlformats.org/drawingml/2006/table">
            <a:tbl>
              <a:tblPr firstRow="1" bandRow="1">
                <a:tableStyleId>{5940675A-B579-460E-94D1-54222C63F5DA}</a:tableStyleId>
              </a:tblPr>
              <a:tblGrid>
                <a:gridCol w="689317">
                  <a:extLst>
                    <a:ext uri="{9D8B030D-6E8A-4147-A177-3AD203B41FA5}">
                      <a16:colId xmlns:a16="http://schemas.microsoft.com/office/drawing/2014/main" xmlns="" val="1964744541"/>
                    </a:ext>
                  </a:extLst>
                </a:gridCol>
                <a:gridCol w="3334043">
                  <a:extLst>
                    <a:ext uri="{9D8B030D-6E8A-4147-A177-3AD203B41FA5}">
                      <a16:colId xmlns:a16="http://schemas.microsoft.com/office/drawing/2014/main" xmlns="" val="2421224162"/>
                    </a:ext>
                  </a:extLst>
                </a:gridCol>
              </a:tblGrid>
              <a:tr h="0">
                <a:tc>
                  <a:txBody>
                    <a:bodyPr/>
                    <a:lstStyle/>
                    <a:p>
                      <a:r>
                        <a:rPr lang="en-US" dirty="0"/>
                        <a:t>Receptor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dirty="0"/>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565896542"/>
                  </a:ext>
                </a:extLst>
              </a:tr>
              <a:tr h="242702">
                <a:tc>
                  <a:txBody>
                    <a:bodyPr/>
                    <a:lstStyle/>
                    <a:p>
                      <a:r>
                        <a:rPr lang="en-US" dirty="0"/>
                        <a:t>5-HT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vomiting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6201941"/>
                  </a:ext>
                </a:extLst>
              </a:tr>
              <a:tr h="242702">
                <a:tc>
                  <a:txBody>
                    <a:bodyPr/>
                    <a:lstStyle/>
                    <a:p>
                      <a:r>
                        <a:rPr lang="en-US" dirty="0"/>
                        <a:t>5-HT 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Gut motility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989498436"/>
                  </a:ext>
                </a:extLst>
              </a:tr>
              <a:tr h="242702">
                <a:tc>
                  <a:txBody>
                    <a:bodyPr/>
                    <a:lstStyle/>
                    <a:p>
                      <a:r>
                        <a:rPr lang="en-US" dirty="0"/>
                        <a:t>D2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Involved in many action e.g. motor , info processing ..etc.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48794476"/>
                  </a:ext>
                </a:extLst>
              </a:tr>
              <a:tr h="242702">
                <a:tc>
                  <a:txBody>
                    <a:bodyPr/>
                    <a:lstStyle/>
                    <a:p>
                      <a:r>
                        <a:rPr lang="en-US" dirty="0"/>
                        <a:t>H1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13" kern="1200" dirty="0">
                          <a:effectLst/>
                        </a:rPr>
                        <a:t>mitigate certain inflammatory processes in associated cells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145932195"/>
                  </a:ext>
                </a:extLst>
              </a:tr>
            </a:tbl>
          </a:graphicData>
        </a:graphic>
      </p:graphicFrame>
      <p:sp>
        <p:nvSpPr>
          <p:cNvPr id="14" name="TextBox 13">
            <a:extLst>
              <a:ext uri="{FF2B5EF4-FFF2-40B4-BE49-F238E27FC236}">
                <a16:creationId xmlns:a16="http://schemas.microsoft.com/office/drawing/2014/main" xmlns="" id="{5C47EF1B-CDF0-4C1C-AB1F-2DA895B87CE6}"/>
              </a:ext>
            </a:extLst>
          </p:cNvPr>
          <p:cNvSpPr txBox="1"/>
          <p:nvPr/>
        </p:nvSpPr>
        <p:spPr>
          <a:xfrm>
            <a:off x="323557" y="8190046"/>
            <a:ext cx="1420837" cy="338554"/>
          </a:xfrm>
          <a:prstGeom prst="rect">
            <a:avLst/>
          </a:prstGeom>
          <a:noFill/>
        </p:spPr>
        <p:txBody>
          <a:bodyPr wrap="square" rtlCol="0">
            <a:spAutoFit/>
          </a:bodyPr>
          <a:lstStyle/>
          <a:p>
            <a:r>
              <a:rPr lang="en-US" sz="1600" b="1" dirty="0">
                <a:solidFill>
                  <a:schemeClr val="bg1">
                    <a:lumMod val="75000"/>
                  </a:schemeClr>
                </a:solidFill>
              </a:rPr>
              <a:t>** EXTRA :</a:t>
            </a:r>
          </a:p>
        </p:txBody>
      </p:sp>
    </p:spTree>
    <p:extLst>
      <p:ext uri="{BB962C8B-B14F-4D97-AF65-F5344CB8AC3E}">
        <p14:creationId xmlns:p14="http://schemas.microsoft.com/office/powerpoint/2010/main" val="1299457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47752378"/>
              </p:ext>
            </p:extLst>
          </p:nvPr>
        </p:nvGraphicFramePr>
        <p:xfrm>
          <a:off x="0" y="823697"/>
          <a:ext cx="6858000" cy="9082303"/>
        </p:xfrm>
        <a:graphic>
          <a:graphicData uri="http://schemas.openxmlformats.org/drawingml/2006/table">
            <a:tbl>
              <a:tblPr firstRow="1" bandRow="1">
                <a:tableStyleId>{5940675A-B579-460E-94D1-54222C63F5DA}</a:tableStyleId>
              </a:tblPr>
              <a:tblGrid>
                <a:gridCol w="510363">
                  <a:extLst>
                    <a:ext uri="{9D8B030D-6E8A-4147-A177-3AD203B41FA5}">
                      <a16:colId xmlns:a16="http://schemas.microsoft.com/office/drawing/2014/main" xmlns="" val="20000"/>
                    </a:ext>
                  </a:extLst>
                </a:gridCol>
                <a:gridCol w="6347637">
                  <a:extLst>
                    <a:ext uri="{9D8B030D-6E8A-4147-A177-3AD203B41FA5}">
                      <a16:colId xmlns:a16="http://schemas.microsoft.com/office/drawing/2014/main" xmlns="" val="20001"/>
                    </a:ext>
                  </a:extLst>
                </a:gridCol>
              </a:tblGrid>
              <a:tr h="741702">
                <a:tc>
                  <a:txBody>
                    <a:bodyPr/>
                    <a:lstStyle/>
                    <a:p>
                      <a:pPr algn="ctr"/>
                      <a:r>
                        <a:rPr lang="en-US" sz="1200" b="0" dirty="0">
                          <a:solidFill>
                            <a:schemeClr val="bg1"/>
                          </a:solidFill>
                          <a:effectLst/>
                          <a:latin typeface="+mn-lt"/>
                          <a:ea typeface="Kartika" charset="0"/>
                          <a:cs typeface="Kartika" charset="0"/>
                        </a:rPr>
                        <a:t>Drug </a:t>
                      </a:r>
                    </a:p>
                  </a:txBody>
                  <a:tcPr marT="45719" marB="45719" vert="vert270" anchor="ctr">
                    <a:solidFill>
                      <a:schemeClr val="bg2">
                        <a:lumMod val="75000"/>
                      </a:schemeClr>
                    </a:solidFill>
                  </a:tcPr>
                </a:tc>
                <a:tc>
                  <a:txBody>
                    <a:bodyPr/>
                    <a:lstStyle/>
                    <a:p>
                      <a:pPr marL="752475" lvl="0" indent="-609600" algn="ctr" rtl="0" eaLnBrk="1" hangingPunct="1">
                        <a:lnSpc>
                          <a:spcPct val="120000"/>
                        </a:lnSpc>
                        <a:spcBef>
                          <a:spcPct val="0"/>
                        </a:spcBef>
                      </a:pPr>
                      <a:r>
                        <a:rPr lang="en-US" altLang="en-US" sz="1800" b="1" u="sng" kern="1200" dirty="0">
                          <a:solidFill>
                            <a:srgbClr val="0432FF"/>
                          </a:solidFill>
                          <a:latin typeface="+mn-lt"/>
                          <a:ea typeface="+mn-ea"/>
                          <a:cs typeface="+mn-cs"/>
                        </a:rPr>
                        <a:t>Gran</a:t>
                      </a:r>
                      <a:r>
                        <a:rPr lang="en-US" altLang="en-US" sz="1800" b="0" kern="1200" dirty="0">
                          <a:solidFill>
                            <a:srgbClr val="0432FF"/>
                          </a:solidFill>
                          <a:latin typeface="+mn-lt"/>
                          <a:ea typeface="+mn-ea"/>
                          <a:cs typeface="+mn-cs"/>
                        </a:rPr>
                        <a:t>i</a:t>
                      </a:r>
                      <a:r>
                        <a:rPr lang="en-US" altLang="en-US" sz="1800" b="0" u="sng" kern="1200" dirty="0">
                          <a:solidFill>
                            <a:srgbClr val="0432FF"/>
                          </a:solidFill>
                          <a:latin typeface="+mn-lt"/>
                          <a:ea typeface="+mn-ea"/>
                          <a:cs typeface="+mn-cs"/>
                        </a:rPr>
                        <a:t>setron , </a:t>
                      </a:r>
                      <a:r>
                        <a:rPr lang="en-US" altLang="en-US" sz="1800" b="1" u="sng" kern="1200" dirty="0">
                          <a:solidFill>
                            <a:srgbClr val="0432FF"/>
                          </a:solidFill>
                          <a:latin typeface="+mn-lt"/>
                          <a:ea typeface="+mn-ea"/>
                          <a:cs typeface="+mn-cs"/>
                        </a:rPr>
                        <a:t>On</a:t>
                      </a:r>
                      <a:r>
                        <a:rPr lang="en-US" altLang="en-US" sz="1800" b="0" kern="1200" dirty="0">
                          <a:solidFill>
                            <a:srgbClr val="0432FF"/>
                          </a:solidFill>
                          <a:latin typeface="+mn-lt"/>
                          <a:ea typeface="+mn-ea"/>
                          <a:cs typeface="+mn-cs"/>
                        </a:rPr>
                        <a:t>dan</a:t>
                      </a:r>
                      <a:r>
                        <a:rPr lang="en-US" altLang="en-US" sz="1800" b="0" u="sng" kern="1200" dirty="0">
                          <a:solidFill>
                            <a:srgbClr val="0432FF"/>
                          </a:solidFill>
                          <a:latin typeface="+mn-lt"/>
                          <a:ea typeface="+mn-ea"/>
                          <a:cs typeface="+mn-cs"/>
                        </a:rPr>
                        <a:t>setron</a:t>
                      </a:r>
                      <a:endParaRPr lang="en-US" altLang="en-US" sz="1800" b="0" u="sng" dirty="0">
                        <a:solidFill>
                          <a:srgbClr val="6600CC"/>
                        </a:solidFill>
                        <a:latin typeface="+mn-lt"/>
                        <a:cs typeface="Times New Roman" pitchFamily="18" charset="0"/>
                      </a:endParaRPr>
                    </a:p>
                  </a:txBody>
                  <a:tcPr marT="45719" marB="45719" anchor="ctr">
                    <a:solidFill>
                      <a:srgbClr val="C4FFDF"/>
                    </a:solidFill>
                  </a:tcPr>
                </a:tc>
                <a:extLst>
                  <a:ext uri="{0D108BD9-81ED-4DB2-BD59-A6C34878D82A}">
                    <a16:rowId xmlns:a16="http://schemas.microsoft.com/office/drawing/2014/main" xmlns="" val="10000"/>
                  </a:ext>
                </a:extLst>
              </a:tr>
              <a:tr h="1137332">
                <a:tc>
                  <a:txBody>
                    <a:bodyPr/>
                    <a:lstStyle/>
                    <a:p>
                      <a:pPr algn="ctr"/>
                      <a:r>
                        <a:rPr lang="en-US" sz="1200" b="0" dirty="0">
                          <a:solidFill>
                            <a:schemeClr val="bg1"/>
                          </a:solidFill>
                          <a:effectLst/>
                          <a:latin typeface="+mn-lt"/>
                          <a:ea typeface="Kartika" charset="0"/>
                          <a:cs typeface="Kartika" charset="0"/>
                        </a:rPr>
                        <a:t>Action/Mech.</a:t>
                      </a:r>
                      <a:r>
                        <a:rPr lang="en-US" sz="1200" b="0" baseline="0" dirty="0">
                          <a:solidFill>
                            <a:schemeClr val="bg1"/>
                          </a:solidFill>
                          <a:effectLst/>
                          <a:latin typeface="+mn-lt"/>
                          <a:ea typeface="Kartika" charset="0"/>
                          <a:cs typeface="Kartika" charset="0"/>
                        </a:rPr>
                        <a:t> of action</a:t>
                      </a:r>
                      <a:endParaRPr lang="en-US" sz="1200" b="0" dirty="0">
                        <a:solidFill>
                          <a:schemeClr val="bg1"/>
                        </a:solidFill>
                        <a:effectLst/>
                        <a:latin typeface="+mn-lt"/>
                        <a:ea typeface="Kartika" charset="0"/>
                        <a:cs typeface="Kartika" charset="0"/>
                      </a:endParaRPr>
                    </a:p>
                  </a:txBody>
                  <a:tcPr marT="45719" marB="45719" vert="vert270" anchor="ctr">
                    <a:solidFill>
                      <a:schemeClr val="bg2">
                        <a:lumMod val="75000"/>
                      </a:schemeClr>
                    </a:solidFill>
                  </a:tcPr>
                </a:tc>
                <a:tc>
                  <a:txBody>
                    <a:bodyPr/>
                    <a:lstStyle/>
                    <a:p>
                      <a:pPr marL="609600" indent="-609600" algn="l" rtl="0" eaLnBrk="1" hangingPunct="1">
                        <a:lnSpc>
                          <a:spcPct val="120000"/>
                        </a:lnSpc>
                        <a:spcBef>
                          <a:spcPct val="0"/>
                        </a:spcBef>
                      </a:pPr>
                      <a:r>
                        <a:rPr lang="en-US" altLang="en-US" sz="1800" b="0" dirty="0">
                          <a:solidFill>
                            <a:srgbClr val="FF0000"/>
                          </a:solidFill>
                          <a:latin typeface="+mn-lt"/>
                          <a:cs typeface="Times New Roman" pitchFamily="18" charset="0"/>
                        </a:rPr>
                        <a:t>Act by blocking 5-HT3 receptor:</a:t>
                      </a:r>
                    </a:p>
                    <a:p>
                      <a:pPr marL="609600" indent="-609600" algn="l" rtl="0" eaLnBrk="1" hangingPunct="1">
                        <a:lnSpc>
                          <a:spcPct val="120000"/>
                        </a:lnSpc>
                        <a:spcBef>
                          <a:spcPct val="0"/>
                        </a:spcBef>
                        <a:buClr>
                          <a:srgbClr val="009193"/>
                        </a:buClr>
                        <a:buFont typeface="Arial" charset="0"/>
                        <a:buChar char="•"/>
                      </a:pPr>
                      <a:r>
                        <a:rPr lang="en-US" altLang="en-US" sz="1800" b="0" dirty="0">
                          <a:solidFill>
                            <a:schemeClr val="tx1">
                              <a:lumMod val="95000"/>
                              <a:lumOff val="5000"/>
                            </a:schemeClr>
                          </a:solidFill>
                          <a:latin typeface="+mn-lt"/>
                          <a:cs typeface="Times New Roman" pitchFamily="18" charset="0"/>
                        </a:rPr>
                        <a:t>centrally</a:t>
                      </a:r>
                      <a:r>
                        <a:rPr lang="en-US" altLang="en-US" sz="1800" b="0" dirty="0">
                          <a:solidFill>
                            <a:srgbClr val="FF0000"/>
                          </a:solidFill>
                          <a:latin typeface="+mn-lt"/>
                          <a:cs typeface="Times New Roman" pitchFamily="18" charset="0"/>
                        </a:rPr>
                        <a:t> (in vomiting center,</a:t>
                      </a:r>
                      <a:r>
                        <a:rPr lang="en-US" altLang="en-US" sz="1800" b="0" baseline="0" dirty="0">
                          <a:solidFill>
                            <a:srgbClr val="FF0000"/>
                          </a:solidFill>
                          <a:latin typeface="+mn-lt"/>
                          <a:cs typeface="Times New Roman" pitchFamily="18" charset="0"/>
                        </a:rPr>
                        <a:t> </a:t>
                      </a:r>
                      <a:r>
                        <a:rPr lang="en-US" altLang="en-US" sz="1800" b="0" dirty="0">
                          <a:solidFill>
                            <a:srgbClr val="FF0000"/>
                          </a:solidFill>
                          <a:latin typeface="+mn-lt"/>
                          <a:cs typeface="Times New Roman" pitchFamily="18" charset="0"/>
                        </a:rPr>
                        <a:t>CTZ)</a:t>
                      </a:r>
                    </a:p>
                    <a:p>
                      <a:pPr marL="609600" indent="-609600" algn="l" rtl="0" eaLnBrk="1" hangingPunct="1">
                        <a:lnSpc>
                          <a:spcPct val="120000"/>
                        </a:lnSpc>
                        <a:spcBef>
                          <a:spcPct val="0"/>
                        </a:spcBef>
                        <a:buClr>
                          <a:srgbClr val="009193"/>
                        </a:buClr>
                        <a:buFont typeface="Arial" charset="0"/>
                        <a:buChar char="•"/>
                      </a:pPr>
                      <a:r>
                        <a:rPr lang="en-US" altLang="en-US" sz="1800" b="0" dirty="0">
                          <a:solidFill>
                            <a:schemeClr val="tx1">
                              <a:lumMod val="95000"/>
                              <a:lumOff val="5000"/>
                            </a:schemeClr>
                          </a:solidFill>
                          <a:latin typeface="+mn-lt"/>
                          <a:cs typeface="Times New Roman" pitchFamily="18" charset="0"/>
                        </a:rPr>
                        <a:t>peripherally</a:t>
                      </a:r>
                      <a:r>
                        <a:rPr lang="en-US" altLang="en-US" sz="1800" b="0" dirty="0">
                          <a:solidFill>
                            <a:srgbClr val="FF0000"/>
                          </a:solidFill>
                          <a:latin typeface="+mn-lt"/>
                          <a:cs typeface="Times New Roman" pitchFamily="18" charset="0"/>
                        </a:rPr>
                        <a:t> (5HT3</a:t>
                      </a:r>
                      <a:r>
                        <a:rPr lang="en-US" altLang="en-US" sz="1800" b="0" baseline="0" dirty="0">
                          <a:solidFill>
                            <a:srgbClr val="FF0000"/>
                          </a:solidFill>
                          <a:latin typeface="+mn-lt"/>
                          <a:cs typeface="Times New Roman" pitchFamily="18" charset="0"/>
                        </a:rPr>
                        <a:t> </a:t>
                      </a:r>
                      <a:r>
                        <a:rPr lang="en-US" altLang="en-US" sz="1800" b="0" dirty="0">
                          <a:solidFill>
                            <a:srgbClr val="FF0000"/>
                          </a:solidFill>
                          <a:latin typeface="+mn-lt"/>
                          <a:cs typeface="Times New Roman" pitchFamily="18" charset="0"/>
                        </a:rPr>
                        <a:t>receptors on GI vagal afferents). </a:t>
                      </a:r>
                    </a:p>
                  </a:txBody>
                  <a:tcPr marT="45719" marB="45719"/>
                </a:tc>
                <a:extLst>
                  <a:ext uri="{0D108BD9-81ED-4DB2-BD59-A6C34878D82A}">
                    <a16:rowId xmlns:a16="http://schemas.microsoft.com/office/drawing/2014/main" xmlns="" val="10001"/>
                  </a:ext>
                </a:extLst>
              </a:tr>
              <a:tr h="1693564">
                <a:tc>
                  <a:txBody>
                    <a:bodyPr/>
                    <a:lstStyle/>
                    <a:p>
                      <a:pPr algn="ctr"/>
                      <a:r>
                        <a:rPr lang="en-US" sz="1200" b="0" dirty="0">
                          <a:solidFill>
                            <a:schemeClr val="bg1"/>
                          </a:solidFill>
                          <a:effectLst/>
                          <a:latin typeface="+mn-lt"/>
                          <a:ea typeface="Kartika" charset="0"/>
                          <a:cs typeface="Kartika" charset="0"/>
                        </a:rPr>
                        <a:t>Pharmacokinetics</a:t>
                      </a:r>
                    </a:p>
                  </a:txBody>
                  <a:tcPr marT="45719" marB="45719" vert="vert270" anchor="ctr">
                    <a:solidFill>
                      <a:schemeClr val="bg2">
                        <a:lumMod val="75000"/>
                      </a:schemeClr>
                    </a:solidFill>
                  </a:tcPr>
                </a:tc>
                <a:tc>
                  <a:txBody>
                    <a:bodyPr/>
                    <a:lstStyle/>
                    <a:p>
                      <a:pPr marL="609600" marR="0" lvl="0" indent="-609600" algn="l" defTabSz="514350" rtl="0" eaLnBrk="1" fontAlgn="auto" latinLnBrk="0" hangingPunct="1">
                        <a:lnSpc>
                          <a:spcPct val="120000"/>
                        </a:lnSpc>
                        <a:spcBef>
                          <a:spcPct val="0"/>
                        </a:spcBef>
                        <a:spcAft>
                          <a:spcPts val="0"/>
                        </a:spcAft>
                        <a:buClr>
                          <a:srgbClr val="009193"/>
                        </a:buClr>
                        <a:buSzTx/>
                        <a:buFont typeface="Arial" charset="0"/>
                        <a:buChar char="•"/>
                        <a:tabLst/>
                        <a:defRPr/>
                      </a:pPr>
                      <a:r>
                        <a:rPr lang="en-US" altLang="en-US" sz="1800" b="0" dirty="0">
                          <a:solidFill>
                            <a:schemeClr val="tx1">
                              <a:lumMod val="85000"/>
                              <a:lumOff val="15000"/>
                            </a:schemeClr>
                          </a:solidFill>
                          <a:latin typeface="+mn-lt"/>
                          <a:cs typeface="Times New Roman" pitchFamily="18" charset="0"/>
                        </a:rPr>
                        <a:t>Orally or parenterally </a:t>
                      </a:r>
                      <a:r>
                        <a:rPr lang="en-US" altLang="en-US" sz="1400" b="1" dirty="0">
                          <a:solidFill>
                            <a:srgbClr val="008F00"/>
                          </a:solidFill>
                          <a:latin typeface="+mn-lt"/>
                          <a:cs typeface="+mn-cs"/>
                        </a:rPr>
                        <a:t>(used</a:t>
                      </a:r>
                      <a:r>
                        <a:rPr lang="en-US" altLang="en-US" sz="1400" b="1" baseline="0" dirty="0">
                          <a:solidFill>
                            <a:srgbClr val="008F00"/>
                          </a:solidFill>
                          <a:latin typeface="+mn-lt"/>
                          <a:cs typeface="+mn-cs"/>
                        </a:rPr>
                        <a:t> parenterally for pts with chemotherapy).</a:t>
                      </a:r>
                      <a:endParaRPr lang="en-US" altLang="en-US" sz="1400" b="0" dirty="0">
                        <a:solidFill>
                          <a:schemeClr val="tx1">
                            <a:lumMod val="85000"/>
                            <a:lumOff val="15000"/>
                          </a:schemeClr>
                        </a:solidFill>
                        <a:latin typeface="+mn-lt"/>
                        <a:cs typeface="Times New Roman" pitchFamily="18" charset="0"/>
                      </a:endParaRPr>
                    </a:p>
                    <a:p>
                      <a:pPr marL="609600" indent="-609600" algn="l" rtl="0" eaLnBrk="1" hangingPunct="1">
                        <a:lnSpc>
                          <a:spcPct val="120000"/>
                        </a:lnSpc>
                        <a:spcBef>
                          <a:spcPct val="0"/>
                        </a:spcBef>
                        <a:buClr>
                          <a:srgbClr val="009193"/>
                        </a:buClr>
                        <a:buFont typeface="Arial" charset="0"/>
                        <a:buChar char="•"/>
                      </a:pPr>
                      <a:r>
                        <a:rPr lang="en-US" altLang="en-US" sz="1800" b="0" dirty="0">
                          <a:solidFill>
                            <a:schemeClr val="tx1">
                              <a:lumMod val="85000"/>
                              <a:lumOff val="15000"/>
                            </a:schemeClr>
                          </a:solidFill>
                          <a:latin typeface="+mn-lt"/>
                          <a:cs typeface="Times New Roman" pitchFamily="18" charset="0"/>
                        </a:rPr>
                        <a:t>have long duration of action, first pass effect</a:t>
                      </a:r>
                    </a:p>
                    <a:p>
                      <a:pPr marL="609600" indent="-609600" algn="l" rtl="0" eaLnBrk="1" hangingPunct="1">
                        <a:lnSpc>
                          <a:spcPct val="120000"/>
                        </a:lnSpc>
                        <a:spcBef>
                          <a:spcPct val="0"/>
                        </a:spcBef>
                        <a:buClr>
                          <a:srgbClr val="009193"/>
                        </a:buClr>
                        <a:buFont typeface="Arial" charset="0"/>
                        <a:buChar char="•"/>
                      </a:pPr>
                      <a:r>
                        <a:rPr lang="en-US" altLang="en-US" sz="1800" b="0" dirty="0">
                          <a:solidFill>
                            <a:srgbClr val="FF0000"/>
                          </a:solidFill>
                          <a:latin typeface="+mn-lt"/>
                          <a:cs typeface="Times New Roman" pitchFamily="18" charset="0"/>
                        </a:rPr>
                        <a:t>The most potent antiemetic drugs</a:t>
                      </a:r>
                    </a:p>
                    <a:p>
                      <a:pPr marL="0" indent="0" algn="l" rtl="0" eaLnBrk="1" hangingPunct="1">
                        <a:lnSpc>
                          <a:spcPct val="120000"/>
                        </a:lnSpc>
                        <a:spcBef>
                          <a:spcPct val="0"/>
                        </a:spcBef>
                        <a:buClr>
                          <a:srgbClr val="009193"/>
                        </a:buClr>
                        <a:buFont typeface="Arial" charset="0"/>
                        <a:buNone/>
                      </a:pPr>
                      <a:r>
                        <a:rPr lang="en-US" altLang="en-US" sz="1400" b="0" dirty="0">
                          <a:solidFill>
                            <a:schemeClr val="bg1">
                              <a:lumMod val="75000"/>
                            </a:schemeClr>
                          </a:solidFill>
                          <a:latin typeface="+mn-lt"/>
                          <a:cs typeface="Times New Roman" pitchFamily="18" charset="0"/>
                        </a:rPr>
                        <a:t>(However</a:t>
                      </a:r>
                      <a:r>
                        <a:rPr lang="en-US" altLang="en-US" sz="1400" b="0" baseline="0" dirty="0">
                          <a:solidFill>
                            <a:schemeClr val="bg1">
                              <a:lumMod val="75000"/>
                            </a:schemeClr>
                          </a:solidFill>
                          <a:latin typeface="+mn-lt"/>
                          <a:cs typeface="Times New Roman" pitchFamily="18" charset="0"/>
                        </a:rPr>
                        <a:t> we will combine it with </a:t>
                      </a:r>
                      <a:r>
                        <a:rPr lang="en-US" altLang="en-US" sz="1400" b="0" dirty="0">
                          <a:solidFill>
                            <a:schemeClr val="bg1">
                              <a:lumMod val="75000"/>
                            </a:schemeClr>
                          </a:solidFill>
                          <a:latin typeface="+mn-lt"/>
                          <a:cs typeface="Times New Roman" pitchFamily="18" charset="0"/>
                        </a:rPr>
                        <a:t>corticosteroids and NK</a:t>
                      </a:r>
                      <a:r>
                        <a:rPr lang="en-US" altLang="en-US" sz="1400" b="0" baseline="-22000" dirty="0">
                          <a:solidFill>
                            <a:schemeClr val="bg1">
                              <a:lumMod val="75000"/>
                            </a:schemeClr>
                          </a:solidFill>
                          <a:latin typeface="+mn-lt"/>
                          <a:cs typeface="Times New Roman" pitchFamily="18" charset="0"/>
                        </a:rPr>
                        <a:t>1</a:t>
                      </a:r>
                      <a:r>
                        <a:rPr lang="en-US" altLang="en-US" sz="1400" b="0" dirty="0">
                          <a:solidFill>
                            <a:schemeClr val="bg1">
                              <a:lumMod val="75000"/>
                            </a:schemeClr>
                          </a:solidFill>
                          <a:latin typeface="+mn-lt"/>
                          <a:cs typeface="Times New Roman" pitchFamily="18" charset="0"/>
                        </a:rPr>
                        <a:t> antagonists. To have better and stronger effect)</a:t>
                      </a:r>
                    </a:p>
                  </a:txBody>
                  <a:tcPr marT="45719" marB="45719"/>
                </a:tc>
                <a:extLst>
                  <a:ext uri="{0D108BD9-81ED-4DB2-BD59-A6C34878D82A}">
                    <a16:rowId xmlns:a16="http://schemas.microsoft.com/office/drawing/2014/main" xmlns="" val="10002"/>
                  </a:ext>
                </a:extLst>
              </a:tr>
              <a:tr h="3509158">
                <a:tc>
                  <a:txBody>
                    <a:bodyPr/>
                    <a:lstStyle/>
                    <a:p>
                      <a:pPr algn="ctr"/>
                      <a:r>
                        <a:rPr lang="en-US" sz="1200" b="0" dirty="0">
                          <a:solidFill>
                            <a:schemeClr val="bg1"/>
                          </a:solidFill>
                          <a:effectLst/>
                          <a:latin typeface="+mn-lt"/>
                          <a:ea typeface="Kartika" charset="0"/>
                          <a:cs typeface="Kartika" charset="0"/>
                        </a:rPr>
                        <a:t>Indications </a:t>
                      </a:r>
                    </a:p>
                  </a:txBody>
                  <a:tcPr marT="45719" marB="45719" vert="vert270" anchor="ctr">
                    <a:solidFill>
                      <a:schemeClr val="bg2">
                        <a:lumMod val="75000"/>
                      </a:schemeClr>
                    </a:solidFill>
                  </a:tcPr>
                </a:tc>
                <a:tc>
                  <a:txBody>
                    <a:bodyPr/>
                    <a:lstStyle/>
                    <a:p>
                      <a:pPr marL="0" indent="-609600" algn="l" rtl="0" eaLnBrk="1" hangingPunct="1">
                        <a:spcBef>
                          <a:spcPts val="0"/>
                        </a:spcBef>
                        <a:buClr>
                          <a:srgbClr val="00C2C5"/>
                        </a:buClr>
                      </a:pPr>
                      <a:r>
                        <a:rPr lang="en-US" altLang="en-US" sz="1800" b="0" dirty="0">
                          <a:solidFill>
                            <a:srgbClr val="FF0000"/>
                          </a:solidFill>
                          <a:latin typeface="+mn-lt"/>
                          <a:cs typeface="Times New Roman" pitchFamily="18" charset="0"/>
                        </a:rPr>
                        <a:t>First choice for prevention of</a:t>
                      </a:r>
                      <a:r>
                        <a:rPr lang="en-US" altLang="en-US" sz="1800" b="0" baseline="0" dirty="0">
                          <a:solidFill>
                            <a:srgbClr val="FF0000"/>
                          </a:solidFill>
                          <a:latin typeface="+mn-lt"/>
                          <a:cs typeface="Times New Roman" pitchFamily="18" charset="0"/>
                        </a:rPr>
                        <a:t> </a:t>
                      </a:r>
                      <a:r>
                        <a:rPr lang="en-US" altLang="en-US" sz="1800" b="0" dirty="0">
                          <a:solidFill>
                            <a:srgbClr val="FF0000"/>
                          </a:solidFill>
                          <a:latin typeface="+mn-lt"/>
                          <a:cs typeface="Times New Roman" pitchFamily="18" charset="0"/>
                        </a:rPr>
                        <a:t>moderate to severe emesis</a:t>
                      </a:r>
                      <a:r>
                        <a:rPr lang="en-US" altLang="en-US" sz="1800" b="0" baseline="0" dirty="0">
                          <a:solidFill>
                            <a:srgbClr val="FF0000"/>
                          </a:solidFill>
                          <a:latin typeface="+mn-lt"/>
                          <a:cs typeface="Times New Roman" pitchFamily="18" charset="0"/>
                        </a:rPr>
                        <a:t> :</a:t>
                      </a:r>
                      <a:endParaRPr lang="en-US" altLang="en-US" sz="1800" b="0" dirty="0">
                        <a:solidFill>
                          <a:srgbClr val="FF0000"/>
                        </a:solidFill>
                        <a:latin typeface="+mn-lt"/>
                        <a:cs typeface="Times New Roman" pitchFamily="18" charset="0"/>
                      </a:endParaRPr>
                    </a:p>
                    <a:p>
                      <a:pPr marL="0" lvl="1" algn="l" rtl="0" eaLnBrk="1" hangingPunct="1">
                        <a:spcBef>
                          <a:spcPts val="0"/>
                        </a:spcBef>
                        <a:buClr>
                          <a:srgbClr val="009193"/>
                        </a:buClr>
                        <a:buFont typeface="Wingdings" pitchFamily="2" charset="2"/>
                        <a:buChar char="§"/>
                      </a:pPr>
                      <a:r>
                        <a:rPr lang="en-US" altLang="en-US" sz="1800" b="0" dirty="0">
                          <a:solidFill>
                            <a:schemeClr val="tx1">
                              <a:lumMod val="85000"/>
                              <a:lumOff val="15000"/>
                            </a:schemeClr>
                          </a:solidFill>
                          <a:latin typeface="+mn-lt"/>
                          <a:cs typeface="Times New Roman" pitchFamily="18" charset="0"/>
                        </a:rPr>
                        <a:t> </a:t>
                      </a:r>
                      <a:r>
                        <a:rPr lang="en-US" altLang="en-US" sz="1800" b="0" dirty="0">
                          <a:solidFill>
                            <a:srgbClr val="FF0000"/>
                          </a:solidFill>
                          <a:latin typeface="+mn-lt"/>
                          <a:cs typeface="Times New Roman" pitchFamily="18" charset="0"/>
                        </a:rPr>
                        <a:t>Chemotherapy-induced nausea and vomiting </a:t>
                      </a:r>
                      <a:r>
                        <a:rPr lang="en-US" altLang="en-US" sz="1800" b="0" dirty="0">
                          <a:solidFill>
                            <a:schemeClr val="tx1">
                              <a:lumMod val="85000"/>
                              <a:lumOff val="15000"/>
                            </a:schemeClr>
                          </a:solidFill>
                          <a:latin typeface="+mn-lt"/>
                          <a:cs typeface="Times New Roman" pitchFamily="18" charset="0"/>
                        </a:rPr>
                        <a:t>(CINV) especially </a:t>
                      </a:r>
                      <a:r>
                        <a:rPr lang="en-US" altLang="en-US" sz="1800" b="0" dirty="0">
                          <a:solidFill>
                            <a:srgbClr val="0432FF"/>
                          </a:solidFill>
                          <a:latin typeface="+mn-lt"/>
                          <a:cs typeface="Times New Roman" pitchFamily="18" charset="0"/>
                        </a:rPr>
                        <a:t>cisplatin </a:t>
                      </a:r>
                      <a:r>
                        <a:rPr lang="en-US" altLang="en-US" sz="1400" b="0" dirty="0">
                          <a:solidFill>
                            <a:srgbClr val="008F00"/>
                          </a:solidFill>
                          <a:latin typeface="+mn-lt"/>
                          <a:cs typeface="Times New Roman" pitchFamily="18" charset="0"/>
                        </a:rPr>
                        <a:t>(it is a chemo drugs which cause sever vomiting because it acts on the vomiting center or CTZ)</a:t>
                      </a:r>
                    </a:p>
                    <a:p>
                      <a:pPr marL="0" marR="0" lvl="1" indent="0" algn="l" defTabSz="514350" rtl="0" eaLnBrk="1" fontAlgn="auto" latinLnBrk="0" hangingPunct="1">
                        <a:lnSpc>
                          <a:spcPct val="100000"/>
                        </a:lnSpc>
                        <a:spcBef>
                          <a:spcPts val="0"/>
                        </a:spcBef>
                        <a:spcAft>
                          <a:spcPts val="0"/>
                        </a:spcAft>
                        <a:buClr>
                          <a:srgbClr val="009193"/>
                        </a:buClr>
                        <a:buSzTx/>
                        <a:buFont typeface="Wingdings" pitchFamily="2" charset="2"/>
                        <a:buChar char="§"/>
                        <a:tabLst/>
                        <a:defRPr/>
                      </a:pPr>
                      <a:r>
                        <a:rPr lang="en-US" altLang="en-US" sz="1800" b="0" dirty="0">
                          <a:solidFill>
                            <a:schemeClr val="tx1">
                              <a:lumMod val="85000"/>
                              <a:lumOff val="15000"/>
                            </a:schemeClr>
                          </a:solidFill>
                          <a:latin typeface="+mn-lt"/>
                          <a:cs typeface="Times New Roman" pitchFamily="18" charset="0"/>
                        </a:rPr>
                        <a:t> Post-radiation NV </a:t>
                      </a:r>
                      <a:r>
                        <a:rPr lang="en-US" altLang="en-US" sz="1200" b="0" dirty="0">
                          <a:solidFill>
                            <a:schemeClr val="bg1">
                              <a:lumMod val="50000"/>
                            </a:schemeClr>
                          </a:solidFill>
                          <a:latin typeface="+mn-lt"/>
                          <a:cs typeface="Times New Roman" pitchFamily="18" charset="0"/>
                        </a:rPr>
                        <a:t>(nausea and vomiting) </a:t>
                      </a:r>
                      <a:r>
                        <a:rPr lang="en-US" altLang="en-US" sz="1800" b="0" dirty="0">
                          <a:solidFill>
                            <a:schemeClr val="tx1">
                              <a:lumMod val="85000"/>
                              <a:lumOff val="15000"/>
                            </a:schemeClr>
                          </a:solidFill>
                          <a:latin typeface="+mn-lt"/>
                          <a:cs typeface="Times New Roman" pitchFamily="18" charset="0"/>
                        </a:rPr>
                        <a:t>&amp; Post-operative NV </a:t>
                      </a:r>
                      <a:r>
                        <a:rPr lang="en-US" altLang="en-US" sz="1400" b="0" dirty="0">
                          <a:solidFill>
                            <a:schemeClr val="bg1">
                              <a:lumMod val="50000"/>
                            </a:schemeClr>
                          </a:solidFill>
                          <a:latin typeface="+mn-lt"/>
                          <a:cs typeface="Times New Roman" pitchFamily="18" charset="0"/>
                        </a:rPr>
                        <a:t>(nausea and vomiting) </a:t>
                      </a:r>
                      <a:r>
                        <a:rPr lang="en-US" altLang="en-US" sz="1400" b="0" dirty="0">
                          <a:solidFill>
                            <a:srgbClr val="008F00"/>
                          </a:solidFill>
                          <a:latin typeface="+mn-lt"/>
                          <a:cs typeface="+mn-cs"/>
                        </a:rPr>
                        <a:t>because</a:t>
                      </a:r>
                      <a:r>
                        <a:rPr lang="en-US" altLang="en-US" sz="1400" b="0" baseline="0" dirty="0">
                          <a:solidFill>
                            <a:srgbClr val="008F00"/>
                          </a:solidFill>
                          <a:latin typeface="+mn-lt"/>
                          <a:cs typeface="+mn-cs"/>
                        </a:rPr>
                        <a:t> the anesthetic drugs cause vomiting as a side effect.</a:t>
                      </a:r>
                      <a:endParaRPr lang="en-US" altLang="en-US" sz="1400" b="0" baseline="0" dirty="0">
                        <a:solidFill>
                          <a:schemeClr val="tx1">
                            <a:lumMod val="85000"/>
                            <a:lumOff val="15000"/>
                          </a:schemeClr>
                        </a:solidFill>
                        <a:latin typeface="+mn-lt"/>
                        <a:cs typeface="Times New Roman" pitchFamily="18" charset="0"/>
                      </a:endParaRPr>
                    </a:p>
                    <a:p>
                      <a:pPr marL="0" marR="0" lvl="1" indent="0" algn="l" defTabSz="514350" rtl="0" eaLnBrk="1" fontAlgn="auto" latinLnBrk="0" hangingPunct="1">
                        <a:lnSpc>
                          <a:spcPct val="100000"/>
                        </a:lnSpc>
                        <a:spcBef>
                          <a:spcPts val="0"/>
                        </a:spcBef>
                        <a:spcAft>
                          <a:spcPts val="0"/>
                        </a:spcAft>
                        <a:buClr>
                          <a:srgbClr val="00C2C5"/>
                        </a:buClr>
                        <a:buSzTx/>
                        <a:buFont typeface="Wingdings" pitchFamily="2" charset="2"/>
                        <a:buNone/>
                        <a:tabLst/>
                        <a:defRPr/>
                      </a:pPr>
                      <a:r>
                        <a:rPr lang="en-US" altLang="en-US" sz="1800" b="0" dirty="0">
                          <a:solidFill>
                            <a:schemeClr val="tx1">
                              <a:lumMod val="85000"/>
                              <a:lumOff val="15000"/>
                            </a:schemeClr>
                          </a:solidFill>
                          <a:latin typeface="+mn-lt"/>
                          <a:cs typeface="Times New Roman" pitchFamily="18" charset="0"/>
                        </a:rPr>
                        <a:t>Their effects is augmented by combination with </a:t>
                      </a:r>
                      <a:r>
                        <a:rPr lang="en-US" altLang="en-US" sz="1800" b="1" dirty="0">
                          <a:solidFill>
                            <a:schemeClr val="tx1">
                              <a:lumMod val="85000"/>
                              <a:lumOff val="15000"/>
                            </a:schemeClr>
                          </a:solidFill>
                          <a:latin typeface="+mn-lt"/>
                          <a:cs typeface="Times New Roman" pitchFamily="18" charset="0"/>
                        </a:rPr>
                        <a:t>corticosteroids and NK</a:t>
                      </a:r>
                      <a:r>
                        <a:rPr lang="en-US" altLang="en-US" sz="1800" b="1" baseline="-22000" dirty="0">
                          <a:solidFill>
                            <a:schemeClr val="tx1">
                              <a:lumMod val="85000"/>
                              <a:lumOff val="15000"/>
                            </a:schemeClr>
                          </a:solidFill>
                          <a:latin typeface="+mn-lt"/>
                          <a:cs typeface="Times New Roman" pitchFamily="18" charset="0"/>
                        </a:rPr>
                        <a:t>1</a:t>
                      </a:r>
                      <a:r>
                        <a:rPr lang="en-US" altLang="en-US" sz="1800" b="1" dirty="0">
                          <a:solidFill>
                            <a:schemeClr val="tx1">
                              <a:lumMod val="85000"/>
                              <a:lumOff val="15000"/>
                            </a:schemeClr>
                          </a:solidFill>
                          <a:latin typeface="+mn-lt"/>
                          <a:cs typeface="Times New Roman" pitchFamily="18" charset="0"/>
                        </a:rPr>
                        <a:t> antagonists.</a:t>
                      </a:r>
                      <a:r>
                        <a:rPr lang="en-US" altLang="en-US" sz="1800" b="0" dirty="0">
                          <a:solidFill>
                            <a:schemeClr val="tx1">
                              <a:lumMod val="85000"/>
                              <a:lumOff val="15000"/>
                            </a:schemeClr>
                          </a:solidFill>
                          <a:latin typeface="+mn-lt"/>
                          <a:cs typeface="Times New Roman" pitchFamily="18" charset="0"/>
                        </a:rPr>
                        <a:t> </a:t>
                      </a:r>
                      <a:r>
                        <a:rPr lang="en-US" altLang="en-US" sz="1200" b="0" dirty="0">
                          <a:solidFill>
                            <a:schemeClr val="bg1">
                              <a:lumMod val="50000"/>
                            </a:schemeClr>
                          </a:solidFill>
                          <a:latin typeface="+mn-lt"/>
                          <a:cs typeface="Times New Roman" pitchFamily="18" charset="0"/>
                        </a:rPr>
                        <a:t>(we</a:t>
                      </a:r>
                      <a:r>
                        <a:rPr lang="en-US" altLang="en-US" sz="1200" b="0" baseline="0" dirty="0">
                          <a:solidFill>
                            <a:schemeClr val="bg1">
                              <a:lumMod val="50000"/>
                            </a:schemeClr>
                          </a:solidFill>
                          <a:latin typeface="+mn-lt"/>
                          <a:cs typeface="Times New Roman" pitchFamily="18" charset="0"/>
                        </a:rPr>
                        <a:t> use this combination if 5-TH3 isn’t effective with the patient)</a:t>
                      </a:r>
                      <a:endParaRPr lang="en-US" altLang="en-US" sz="1800" b="0" dirty="0">
                        <a:solidFill>
                          <a:schemeClr val="tx1">
                            <a:lumMod val="85000"/>
                            <a:lumOff val="15000"/>
                          </a:schemeClr>
                        </a:solidFill>
                        <a:latin typeface="+mn-lt"/>
                        <a:cs typeface="Times New Roman" pitchFamily="18" charset="0"/>
                      </a:endParaRPr>
                    </a:p>
                    <a:p>
                      <a:pPr>
                        <a:buClr>
                          <a:srgbClr val="00C2C5"/>
                        </a:buClr>
                      </a:pPr>
                      <a:endParaRPr lang="en-US" sz="1800" b="0" dirty="0">
                        <a:solidFill>
                          <a:schemeClr val="tx1">
                            <a:lumMod val="85000"/>
                            <a:lumOff val="15000"/>
                          </a:schemeClr>
                        </a:solidFill>
                        <a:effectLst/>
                        <a:latin typeface="+mn-lt"/>
                      </a:endParaRPr>
                    </a:p>
                    <a:p>
                      <a:pPr>
                        <a:buClr>
                          <a:srgbClr val="00C2C5"/>
                        </a:buClr>
                      </a:pPr>
                      <a:endParaRPr lang="en-US" sz="1800" b="0" dirty="0">
                        <a:solidFill>
                          <a:schemeClr val="tx1">
                            <a:lumMod val="85000"/>
                            <a:lumOff val="15000"/>
                          </a:schemeClr>
                        </a:solidFill>
                        <a:effectLst/>
                        <a:latin typeface="+mn-lt"/>
                      </a:endParaRPr>
                    </a:p>
                    <a:p>
                      <a:pPr>
                        <a:buClr>
                          <a:srgbClr val="00C2C5"/>
                        </a:buClr>
                      </a:pPr>
                      <a:endParaRPr lang="en-US" sz="1800" b="0" dirty="0">
                        <a:solidFill>
                          <a:schemeClr val="tx1">
                            <a:lumMod val="85000"/>
                            <a:lumOff val="15000"/>
                          </a:schemeClr>
                        </a:solidFill>
                        <a:effectLst/>
                        <a:latin typeface="+mn-lt"/>
                      </a:endParaRPr>
                    </a:p>
                    <a:p>
                      <a:pPr>
                        <a:buClr>
                          <a:srgbClr val="00C2C5"/>
                        </a:buClr>
                      </a:pPr>
                      <a:endParaRPr lang="en-US" sz="1800" b="0" dirty="0">
                        <a:solidFill>
                          <a:schemeClr val="tx1">
                            <a:lumMod val="85000"/>
                            <a:lumOff val="15000"/>
                          </a:schemeClr>
                        </a:solidFill>
                        <a:effectLst/>
                        <a:latin typeface="+mn-lt"/>
                      </a:endParaRPr>
                    </a:p>
                  </a:txBody>
                  <a:tcPr marT="45719" marB="45719"/>
                </a:tc>
                <a:extLst>
                  <a:ext uri="{0D108BD9-81ED-4DB2-BD59-A6C34878D82A}">
                    <a16:rowId xmlns:a16="http://schemas.microsoft.com/office/drawing/2014/main" xmlns="" val="10003"/>
                  </a:ext>
                </a:extLst>
              </a:tr>
              <a:tr h="2000547">
                <a:tc>
                  <a:txBody>
                    <a:bodyPr/>
                    <a:lstStyle/>
                    <a:p>
                      <a:pPr algn="ctr"/>
                      <a:r>
                        <a:rPr lang="en-US" sz="1200" b="0" dirty="0">
                          <a:solidFill>
                            <a:schemeClr val="bg1"/>
                          </a:solidFill>
                          <a:effectLst/>
                          <a:latin typeface="+mn-lt"/>
                          <a:ea typeface="Kartika" charset="0"/>
                          <a:cs typeface="Kartika" charset="0"/>
                        </a:rPr>
                        <a:t>ADRs</a:t>
                      </a:r>
                    </a:p>
                  </a:txBody>
                  <a:tcPr marT="45719" marB="45719" vert="vert270" anchor="ctr">
                    <a:solidFill>
                      <a:schemeClr val="bg2">
                        <a:lumMod val="75000"/>
                      </a:schemeClr>
                    </a:solidFill>
                  </a:tcPr>
                </a:tc>
                <a:tc>
                  <a:txBody>
                    <a:bodyPr/>
                    <a:lstStyle/>
                    <a:p>
                      <a:pPr marL="257175" lvl="1" indent="-257175" algn="l" rtl="0" eaLnBrk="1" hangingPunct="1">
                        <a:lnSpc>
                          <a:spcPct val="100000"/>
                        </a:lnSpc>
                        <a:spcBef>
                          <a:spcPct val="0"/>
                        </a:spcBef>
                        <a:buClr>
                          <a:srgbClr val="009193"/>
                        </a:buClr>
                        <a:buFont typeface="Courier New" pitchFamily="49" charset="0"/>
                        <a:buChar char="o"/>
                      </a:pPr>
                      <a:r>
                        <a:rPr lang="en-US" altLang="en-US" sz="1800" b="0" dirty="0">
                          <a:solidFill>
                            <a:schemeClr val="tx1">
                              <a:lumMod val="85000"/>
                              <a:lumOff val="15000"/>
                            </a:schemeClr>
                          </a:solidFill>
                          <a:latin typeface="+mn-lt"/>
                          <a:cs typeface="Times New Roman" pitchFamily="18" charset="0"/>
                        </a:rPr>
                        <a:t>Are minimal as they are well tolerated.</a:t>
                      </a:r>
                    </a:p>
                    <a:p>
                      <a:pPr marL="285750" lvl="1" indent="-285750" algn="l" rtl="0" eaLnBrk="1" hangingPunct="1">
                        <a:lnSpc>
                          <a:spcPct val="100000"/>
                        </a:lnSpc>
                        <a:spcBef>
                          <a:spcPct val="0"/>
                        </a:spcBef>
                        <a:buClr>
                          <a:srgbClr val="009193"/>
                        </a:buClr>
                        <a:buFontTx/>
                        <a:buBlip>
                          <a:blip r:embed="rId3"/>
                        </a:buBlip>
                      </a:pPr>
                      <a:r>
                        <a:rPr lang="en-US" altLang="en-US" sz="1800" b="0" dirty="0">
                          <a:solidFill>
                            <a:schemeClr val="tx1">
                              <a:lumMod val="85000"/>
                              <a:lumOff val="15000"/>
                            </a:schemeClr>
                          </a:solidFill>
                          <a:latin typeface="+mn-lt"/>
                          <a:cs typeface="Times New Roman" pitchFamily="18" charset="0"/>
                        </a:rPr>
                        <a:t>Headache, dizziness</a:t>
                      </a:r>
                    </a:p>
                    <a:p>
                      <a:pPr marL="285750" lvl="1" indent="-285750" algn="l" rtl="0" eaLnBrk="1" hangingPunct="1">
                        <a:lnSpc>
                          <a:spcPct val="100000"/>
                        </a:lnSpc>
                        <a:spcBef>
                          <a:spcPct val="0"/>
                        </a:spcBef>
                        <a:buClr>
                          <a:srgbClr val="009193"/>
                        </a:buClr>
                        <a:buFontTx/>
                        <a:buBlip>
                          <a:blip r:embed="rId4"/>
                        </a:buBlip>
                      </a:pPr>
                      <a:r>
                        <a:rPr lang="en-US" altLang="en-US" sz="1800" b="0" dirty="0">
                          <a:solidFill>
                            <a:schemeClr val="tx1">
                              <a:lumMod val="85000"/>
                              <a:lumOff val="15000"/>
                            </a:schemeClr>
                          </a:solidFill>
                          <a:latin typeface="+mn-lt"/>
                          <a:cs typeface="Times New Roman" pitchFamily="18" charset="0"/>
                        </a:rPr>
                        <a:t>constipation.</a:t>
                      </a:r>
                    </a:p>
                    <a:p>
                      <a:pPr marL="285750" marR="0" lvl="1" indent="-285750" algn="l" defTabSz="514350" rtl="0" eaLnBrk="1" fontAlgn="auto" latinLnBrk="0" hangingPunct="1">
                        <a:lnSpc>
                          <a:spcPct val="100000"/>
                        </a:lnSpc>
                        <a:spcBef>
                          <a:spcPct val="0"/>
                        </a:spcBef>
                        <a:spcAft>
                          <a:spcPts val="0"/>
                        </a:spcAft>
                        <a:buClr>
                          <a:srgbClr val="009193"/>
                        </a:buClr>
                        <a:buSzTx/>
                        <a:buFontTx/>
                        <a:buBlip>
                          <a:blip r:embed="rId5"/>
                        </a:buBlip>
                        <a:tabLst/>
                        <a:defRPr/>
                      </a:pPr>
                      <a:r>
                        <a:rPr lang="en-US" altLang="en-US" sz="1800" b="0" dirty="0">
                          <a:solidFill>
                            <a:schemeClr val="tx1">
                              <a:lumMod val="85000"/>
                              <a:lumOff val="15000"/>
                            </a:schemeClr>
                          </a:solidFill>
                          <a:latin typeface="+mn-lt"/>
                          <a:cs typeface="Times New Roman" pitchFamily="18" charset="0"/>
                        </a:rPr>
                        <a:t>Minor ECG abnormalities (QT prolongation)</a:t>
                      </a:r>
                      <a:r>
                        <a:rPr lang="en-US" sz="1800" b="1" dirty="0">
                          <a:solidFill>
                            <a:srgbClr val="008F00"/>
                          </a:solidFill>
                        </a:rPr>
                        <a:t> </a:t>
                      </a:r>
                      <a:r>
                        <a:rPr lang="en-US" sz="1400" b="1" dirty="0">
                          <a:solidFill>
                            <a:srgbClr val="008F00"/>
                          </a:solidFill>
                        </a:rPr>
                        <a:t>it</a:t>
                      </a:r>
                      <a:r>
                        <a:rPr lang="en-US" sz="1400" b="1" baseline="0" dirty="0">
                          <a:solidFill>
                            <a:srgbClr val="008F00"/>
                          </a:solidFill>
                        </a:rPr>
                        <a:t> is produced by the action of 5-HT4 </a:t>
                      </a:r>
                      <a:r>
                        <a:rPr lang="en-US" sz="1400" b="1" u="sng" baseline="0" dirty="0">
                          <a:solidFill>
                            <a:srgbClr val="008F00"/>
                          </a:solidFill>
                        </a:rPr>
                        <a:t>not</a:t>
                      </a:r>
                      <a:r>
                        <a:rPr lang="en-US" sz="1400" b="1" baseline="0" dirty="0">
                          <a:solidFill>
                            <a:srgbClr val="008F00"/>
                          </a:solidFill>
                        </a:rPr>
                        <a:t> 3 </a:t>
                      </a:r>
                      <a:r>
                        <a:rPr lang="en-US" sz="1200" b="1" baseline="0" dirty="0">
                          <a:solidFill>
                            <a:schemeClr val="bg1">
                              <a:lumMod val="50000"/>
                            </a:schemeClr>
                          </a:solidFill>
                        </a:rPr>
                        <a:t>and  it is very minor, so these drugs are  not contraindicated in patients with heart disease</a:t>
                      </a:r>
                      <a:endParaRPr lang="en-US" altLang="en-US" sz="1200" b="0" dirty="0">
                        <a:solidFill>
                          <a:schemeClr val="bg1">
                            <a:lumMod val="50000"/>
                          </a:schemeClr>
                        </a:solidFill>
                        <a:latin typeface="+mn-lt"/>
                        <a:cs typeface="Times New Roman" pitchFamily="18" charset="0"/>
                      </a:endParaRPr>
                    </a:p>
                    <a:p>
                      <a:pPr>
                        <a:buClr>
                          <a:srgbClr val="00C2C5"/>
                        </a:buClr>
                      </a:pPr>
                      <a:endParaRPr lang="en-US" sz="1800" b="0" dirty="0">
                        <a:solidFill>
                          <a:schemeClr val="tx1">
                            <a:lumMod val="85000"/>
                            <a:lumOff val="15000"/>
                          </a:schemeClr>
                        </a:solidFill>
                        <a:effectLst/>
                        <a:latin typeface="+mn-lt"/>
                      </a:endParaRPr>
                    </a:p>
                  </a:txBody>
                  <a:tcPr marT="45719" marB="45719"/>
                </a:tc>
                <a:extLst>
                  <a:ext uri="{0D108BD9-81ED-4DB2-BD59-A6C34878D82A}">
                    <a16:rowId xmlns:a16="http://schemas.microsoft.com/office/drawing/2014/main" xmlns="" val="10004"/>
                  </a:ext>
                </a:extLst>
              </a:tr>
            </a:tbl>
          </a:graphicData>
        </a:graphic>
      </p:graphicFrame>
      <p:sp>
        <p:nvSpPr>
          <p:cNvPr id="4" name="Rectangle 3"/>
          <p:cNvSpPr/>
          <p:nvPr/>
        </p:nvSpPr>
        <p:spPr>
          <a:xfrm>
            <a:off x="0" y="0"/>
            <a:ext cx="6858000" cy="802432"/>
          </a:xfrm>
          <a:prstGeom prst="rect">
            <a:avLst/>
          </a:prstGeom>
          <a:solidFill>
            <a:srgbClr val="BAEB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124"/>
            <a:r>
              <a:rPr lang="en-US" altLang="en-US" sz="3600"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rPr>
              <a:t>Serotonin</a:t>
            </a:r>
            <a:r>
              <a:rPr lang="en-US" altLang="en-US" sz="3600" b="1" dirty="0">
                <a:solidFill>
                  <a:srgbClr val="6600CC"/>
                </a:solidFill>
                <a:latin typeface="Times New Roman" pitchFamily="18" charset="0"/>
                <a:cs typeface="Times New Roman" pitchFamily="18" charset="0"/>
              </a:rPr>
              <a:t> </a:t>
            </a:r>
            <a:r>
              <a:rPr lang="en-US" altLang="en-US" sz="3600"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rPr>
              <a:t>(5-HT3) antagonists</a:t>
            </a:r>
            <a:r>
              <a:rPr lang="en-US" altLang="en-US" sz="3600" b="1" dirty="0">
                <a:solidFill>
                  <a:srgbClr val="6600CC"/>
                </a:solidFill>
                <a:latin typeface="Times New Roman" pitchFamily="18" charset="0"/>
                <a:cs typeface="Times New Roman" pitchFamily="18" charset="0"/>
              </a:rPr>
              <a:t> </a:t>
            </a:r>
          </a:p>
        </p:txBody>
      </p:sp>
      <p:sp>
        <p:nvSpPr>
          <p:cNvPr id="3" name="مستطيل 2"/>
          <p:cNvSpPr/>
          <p:nvPr/>
        </p:nvSpPr>
        <p:spPr>
          <a:xfrm>
            <a:off x="520407" y="6663956"/>
            <a:ext cx="6374169" cy="1077218"/>
          </a:xfrm>
          <a:prstGeom prst="rect">
            <a:avLst/>
          </a:prstGeom>
        </p:spPr>
        <p:txBody>
          <a:bodyPr wrap="square">
            <a:spAutoFit/>
          </a:bodyPr>
          <a:lstStyle/>
          <a:p>
            <a:pPr lvl="0" defTabSz="514350">
              <a:buClr>
                <a:srgbClr val="FF9400"/>
              </a:buClr>
              <a:defRPr/>
            </a:pPr>
            <a:r>
              <a:rPr lang="en-US" altLang="en-US" sz="1600" dirty="0">
                <a:solidFill>
                  <a:srgbClr val="008F00"/>
                </a:solidFill>
                <a:cs typeface="Times New Roman" pitchFamily="18" charset="0"/>
              </a:rPr>
              <a:t>We will not combine it with H1 blockers here, why? So In the case which does not control with 5-HT3, for sure it will not ne controlled with H1 blockers Because it very weaker than them. So the best choice is corticosteroids. </a:t>
            </a:r>
          </a:p>
        </p:txBody>
      </p:sp>
      <p:sp>
        <p:nvSpPr>
          <p:cNvPr id="5" name="مستطيل 4"/>
          <p:cNvSpPr/>
          <p:nvPr/>
        </p:nvSpPr>
        <p:spPr>
          <a:xfrm>
            <a:off x="3812338" y="1592453"/>
            <a:ext cx="3118814" cy="461665"/>
          </a:xfrm>
          <a:prstGeom prst="rect">
            <a:avLst/>
          </a:prstGeom>
        </p:spPr>
        <p:txBody>
          <a:bodyPr wrap="square">
            <a:spAutoFit/>
          </a:bodyPr>
          <a:lstStyle/>
          <a:p>
            <a:pPr algn="ctr"/>
            <a:r>
              <a:rPr lang="en-US" sz="1200" dirty="0">
                <a:solidFill>
                  <a:srgbClr val="008F00"/>
                </a:solidFill>
                <a:cs typeface="Times New Roman" pitchFamily="18" charset="0"/>
              </a:rPr>
              <a:t>5-HT antagonist drugs are potent because they have dual action on both stomach and brain. </a:t>
            </a:r>
            <a:endParaRPr lang="ar-SA" sz="1200" dirty="0">
              <a:solidFill>
                <a:srgbClr val="008F00"/>
              </a:solidFill>
              <a:cs typeface="Times New Roman" pitchFamily="18" charset="0"/>
            </a:endParaRPr>
          </a:p>
        </p:txBody>
      </p:sp>
      <p:sp>
        <p:nvSpPr>
          <p:cNvPr id="6" name="مستطيل مستدير الزوايا 5"/>
          <p:cNvSpPr/>
          <p:nvPr/>
        </p:nvSpPr>
        <p:spPr>
          <a:xfrm>
            <a:off x="2632651" y="1328817"/>
            <a:ext cx="1940273" cy="168669"/>
          </a:xfrm>
          <a:prstGeom prst="roundRect">
            <a:avLst/>
          </a:prstGeom>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marL="0" algn="ctr" defTabSz="663123" rtl="1" eaLnBrk="1" latinLnBrk="0" hangingPunct="1"/>
            <a:r>
              <a:rPr lang="en-US" sz="800" b="1" dirty="0">
                <a:solidFill>
                  <a:srgbClr val="009193"/>
                </a:solidFill>
              </a:rPr>
              <a:t>My </a:t>
            </a:r>
            <a:r>
              <a:rPr lang="en-US" sz="800" b="1" u="sng" dirty="0">
                <a:solidFill>
                  <a:srgbClr val="009193"/>
                </a:solidFill>
              </a:rPr>
              <a:t>gran</a:t>
            </a:r>
            <a:r>
              <a:rPr lang="en-US" sz="800" b="1" dirty="0">
                <a:solidFill>
                  <a:srgbClr val="009193"/>
                </a:solidFill>
              </a:rPr>
              <a:t>dpa is one of the </a:t>
            </a:r>
            <a:r>
              <a:rPr lang="en-US" sz="800" b="1" u="sng" dirty="0">
                <a:solidFill>
                  <a:srgbClr val="009193"/>
                </a:solidFill>
              </a:rPr>
              <a:t>on</a:t>
            </a:r>
            <a:r>
              <a:rPr lang="en-US" sz="800" b="1" dirty="0">
                <a:solidFill>
                  <a:srgbClr val="009193"/>
                </a:solidFill>
              </a:rPr>
              <a:t>cology team</a:t>
            </a:r>
            <a:endParaRPr lang="ar-SA" sz="800" b="1" dirty="0">
              <a:solidFill>
                <a:srgbClr val="009193"/>
              </a:solidFill>
            </a:endParaRPr>
          </a:p>
        </p:txBody>
      </p:sp>
      <p:sp>
        <p:nvSpPr>
          <p:cNvPr id="7" name="مستطيل مستدير الزوايا 6"/>
          <p:cNvSpPr/>
          <p:nvPr/>
        </p:nvSpPr>
        <p:spPr>
          <a:xfrm>
            <a:off x="4484204" y="3483990"/>
            <a:ext cx="2271713" cy="234695"/>
          </a:xfrm>
          <a:prstGeom prst="roundRect">
            <a:avLst/>
          </a:prstGeom>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marL="0" algn="ctr" defTabSz="663123" rtl="1" eaLnBrk="1" latinLnBrk="0" hangingPunct="1"/>
            <a:r>
              <a:rPr lang="ar-SA" sz="900" b="1" dirty="0">
                <a:solidFill>
                  <a:srgbClr val="009193"/>
                </a:solidFill>
              </a:rPr>
              <a:t>ممكن نقرأ اخر مقطع منهم (الست الحديدية)</a:t>
            </a:r>
            <a:r>
              <a:rPr lang="en-US" sz="900" b="1" u="sng" dirty="0">
                <a:solidFill>
                  <a:srgbClr val="009193"/>
                </a:solidFill>
              </a:rPr>
              <a:t>Set iron </a:t>
            </a:r>
            <a:r>
              <a:rPr lang="en-US" sz="900" b="1" dirty="0">
                <a:solidFill>
                  <a:srgbClr val="009193"/>
                </a:solidFill>
              </a:rPr>
              <a:t>=</a:t>
            </a:r>
            <a:endParaRPr lang="ar-SA" sz="900" b="1" dirty="0">
              <a:solidFill>
                <a:srgbClr val="009193"/>
              </a:solidFill>
            </a:endParaRPr>
          </a:p>
        </p:txBody>
      </p:sp>
      <p:sp>
        <p:nvSpPr>
          <p:cNvPr id="8" name="مستطيل مستدير الزوايا 7"/>
          <p:cNvSpPr/>
          <p:nvPr/>
        </p:nvSpPr>
        <p:spPr>
          <a:xfrm>
            <a:off x="5152013" y="1181865"/>
            <a:ext cx="1328738" cy="139360"/>
          </a:xfrm>
          <a:prstGeom prst="roundRect">
            <a:avLst/>
          </a:prstGeom>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marL="0" algn="ctr" defTabSz="663123" rtl="1" eaLnBrk="1" latinLnBrk="0" hangingPunct="1"/>
            <a:r>
              <a:rPr lang="en-US" sz="1000" b="1" dirty="0" err="1">
                <a:solidFill>
                  <a:srgbClr val="009193"/>
                </a:solidFill>
              </a:rPr>
              <a:t>Setron</a:t>
            </a:r>
            <a:r>
              <a:rPr lang="en-US" sz="1000" b="1" dirty="0">
                <a:solidFill>
                  <a:srgbClr val="009193"/>
                </a:solidFill>
              </a:rPr>
              <a:t> = serotonin</a:t>
            </a:r>
            <a:endParaRPr lang="ar-SA" sz="1000" b="1" dirty="0">
              <a:solidFill>
                <a:srgbClr val="009193"/>
              </a:solidFill>
            </a:endParaRPr>
          </a:p>
        </p:txBody>
      </p:sp>
    </p:spTree>
    <p:extLst>
      <p:ext uri="{BB962C8B-B14F-4D97-AF65-F5344CB8AC3E}">
        <p14:creationId xmlns:p14="http://schemas.microsoft.com/office/powerpoint/2010/main" val="1690109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45796849"/>
              </p:ext>
            </p:extLst>
          </p:nvPr>
        </p:nvGraphicFramePr>
        <p:xfrm>
          <a:off x="-26212" y="2370459"/>
          <a:ext cx="6884212" cy="7535541"/>
        </p:xfrm>
        <a:graphic>
          <a:graphicData uri="http://schemas.openxmlformats.org/drawingml/2006/table">
            <a:tbl>
              <a:tblPr firstRow="1" bandRow="1">
                <a:tableStyleId>{5940675A-B579-460E-94D1-54222C63F5DA}</a:tableStyleId>
              </a:tblPr>
              <a:tblGrid>
                <a:gridCol w="469621">
                  <a:extLst>
                    <a:ext uri="{9D8B030D-6E8A-4147-A177-3AD203B41FA5}">
                      <a16:colId xmlns:a16="http://schemas.microsoft.com/office/drawing/2014/main" xmlns="" val="20000"/>
                    </a:ext>
                  </a:extLst>
                </a:gridCol>
                <a:gridCol w="3429908">
                  <a:extLst>
                    <a:ext uri="{9D8B030D-6E8A-4147-A177-3AD203B41FA5}">
                      <a16:colId xmlns:a16="http://schemas.microsoft.com/office/drawing/2014/main" xmlns="" val="20001"/>
                    </a:ext>
                  </a:extLst>
                </a:gridCol>
                <a:gridCol w="2984683">
                  <a:extLst>
                    <a:ext uri="{9D8B030D-6E8A-4147-A177-3AD203B41FA5}">
                      <a16:colId xmlns:a16="http://schemas.microsoft.com/office/drawing/2014/main" xmlns="" val="20002"/>
                    </a:ext>
                  </a:extLst>
                </a:gridCol>
              </a:tblGrid>
              <a:tr h="394077">
                <a:tc rowSpan="2">
                  <a:txBody>
                    <a:bodyPr/>
                    <a:lstStyle/>
                    <a:p>
                      <a:pPr algn="ctr"/>
                      <a:r>
                        <a:rPr lang="en-US" sz="1200" b="0" dirty="0">
                          <a:solidFill>
                            <a:schemeClr val="bg1"/>
                          </a:solidFill>
                          <a:effectLst/>
                          <a:latin typeface="+mn-lt"/>
                          <a:ea typeface="Kartika" charset="0"/>
                          <a:cs typeface="Kartika" charset="0"/>
                        </a:rPr>
                        <a:t>Drug </a:t>
                      </a:r>
                    </a:p>
                  </a:txBody>
                  <a:tcPr marT="45719" marB="45719" vert="vert270" anchor="ctr">
                    <a:solidFill>
                      <a:schemeClr val="bg2">
                        <a:lumMod val="75000"/>
                      </a:schemeClr>
                    </a:solidFill>
                  </a:tcPr>
                </a:tc>
                <a:tc gridSpan="2">
                  <a:txBody>
                    <a:bodyPr/>
                    <a:lstStyle/>
                    <a:p>
                      <a:pPr algn="ctr"/>
                      <a:r>
                        <a:rPr lang="en-US" altLang="en-US" sz="2000" b="0" dirty="0">
                          <a:solidFill>
                            <a:srgbClr val="0432FF"/>
                          </a:solidFill>
                          <a:latin typeface="+mn-lt"/>
                          <a:cs typeface="Times New Roman" pitchFamily="18" charset="0"/>
                        </a:rPr>
                        <a:t>Prokinetics</a:t>
                      </a:r>
                      <a:endParaRPr lang="en-US" sz="1600" b="0" dirty="0">
                        <a:solidFill>
                          <a:srgbClr val="0432FF"/>
                        </a:solidFill>
                        <a:effectLst/>
                        <a:latin typeface="+mn-lt"/>
                      </a:endParaRPr>
                    </a:p>
                  </a:txBody>
                  <a:tcPr marT="45719" marB="45719" anchor="ctr">
                    <a:solidFill>
                      <a:srgbClr val="FFC0EA">
                        <a:alpha val="85098"/>
                      </a:srgbClr>
                    </a:solidFill>
                  </a:tcPr>
                </a:tc>
                <a:tc hMerge="1">
                  <a:txBody>
                    <a:bodyPr/>
                    <a:lstStyle/>
                    <a:p>
                      <a:pPr algn="ctr"/>
                      <a:endParaRPr lang="en-US" sz="1600" b="0" dirty="0">
                        <a:effectLst/>
                        <a:latin typeface="+mn-lt"/>
                      </a:endParaRPr>
                    </a:p>
                  </a:txBody>
                  <a:tcPr marT="45719" marB="45719" anchor="ctr">
                    <a:solidFill>
                      <a:srgbClr val="E1F0FF"/>
                    </a:solidFill>
                  </a:tcPr>
                </a:tc>
                <a:extLst>
                  <a:ext uri="{0D108BD9-81ED-4DB2-BD59-A6C34878D82A}">
                    <a16:rowId xmlns:a16="http://schemas.microsoft.com/office/drawing/2014/main" xmlns="" val="10003"/>
                  </a:ext>
                </a:extLst>
              </a:tr>
              <a:tr h="344269">
                <a:tc vMerge="1">
                  <a:txBody>
                    <a:bodyPr/>
                    <a:lstStyle/>
                    <a:p>
                      <a:pPr algn="ctr"/>
                      <a:endParaRPr lang="en-US" sz="1200" b="0" dirty="0">
                        <a:solidFill>
                          <a:schemeClr val="bg1"/>
                        </a:solidFill>
                        <a:effectLst/>
                        <a:latin typeface="+mn-lt"/>
                        <a:ea typeface="Kartika" charset="0"/>
                        <a:cs typeface="Kartika" charset="0"/>
                      </a:endParaRPr>
                    </a:p>
                  </a:txBody>
                  <a:tcPr marT="45719" marB="45719" vert="vert270" anchor="ctr">
                    <a:solidFill>
                      <a:schemeClr val="bg2">
                        <a:lumMod val="75000"/>
                      </a:schemeClr>
                    </a:solidFill>
                  </a:tcPr>
                </a:tc>
                <a:tc>
                  <a:txBody>
                    <a:bodyPr/>
                    <a:lstStyle/>
                    <a:p>
                      <a:pPr algn="ctr"/>
                      <a:r>
                        <a:rPr lang="en-US" altLang="en-US" sz="1600" b="0" kern="1200" dirty="0">
                          <a:solidFill>
                            <a:srgbClr val="0432FF"/>
                          </a:solidFill>
                          <a:latin typeface="+mn-lt"/>
                          <a:ea typeface="+mn-ea"/>
                          <a:cs typeface="+mn-cs"/>
                        </a:rPr>
                        <a:t>Metoclopramide</a:t>
                      </a:r>
                      <a:endParaRPr lang="en-US" sz="1600" b="0" dirty="0">
                        <a:effectLst/>
                        <a:latin typeface="+mn-lt"/>
                      </a:endParaRPr>
                    </a:p>
                  </a:txBody>
                  <a:tcPr marT="45719" marB="45719" anchor="ctr">
                    <a:solidFill>
                      <a:schemeClr val="accent2">
                        <a:lumMod val="20000"/>
                        <a:lumOff val="80000"/>
                      </a:schemeClr>
                    </a:solidFill>
                  </a:tcPr>
                </a:tc>
                <a:tc>
                  <a:txBody>
                    <a:bodyPr/>
                    <a:lstStyle/>
                    <a:p>
                      <a:pPr algn="ctr"/>
                      <a:r>
                        <a:rPr lang="en-US" altLang="en-US" sz="1600" b="0" kern="1200" dirty="0">
                          <a:solidFill>
                            <a:srgbClr val="0432FF"/>
                          </a:solidFill>
                          <a:latin typeface="+mn-lt"/>
                          <a:ea typeface="+mn-ea"/>
                          <a:cs typeface="+mn-cs"/>
                        </a:rPr>
                        <a:t>Domperidone</a:t>
                      </a:r>
                      <a:endParaRPr lang="en-US" sz="1600" b="0" dirty="0">
                        <a:effectLst/>
                        <a:latin typeface="+mn-lt"/>
                      </a:endParaRPr>
                    </a:p>
                  </a:txBody>
                  <a:tcPr marT="45719" marB="45719" anchor="ctr">
                    <a:solidFill>
                      <a:srgbClr val="E1F0FF"/>
                    </a:solidFill>
                  </a:tcPr>
                </a:tc>
                <a:extLst>
                  <a:ext uri="{0D108BD9-81ED-4DB2-BD59-A6C34878D82A}">
                    <a16:rowId xmlns:a16="http://schemas.microsoft.com/office/drawing/2014/main" xmlns="" val="10000"/>
                  </a:ext>
                </a:extLst>
              </a:tr>
              <a:tr h="818469">
                <a:tc>
                  <a:txBody>
                    <a:bodyPr/>
                    <a:lstStyle/>
                    <a:p>
                      <a:pPr algn="ctr"/>
                      <a:r>
                        <a:rPr lang="en-US" sz="1200" b="0" dirty="0">
                          <a:solidFill>
                            <a:schemeClr val="bg1"/>
                          </a:solidFill>
                          <a:effectLst/>
                          <a:latin typeface="+mn-lt"/>
                          <a:ea typeface="Kartika" charset="0"/>
                          <a:cs typeface="Kartika" charset="0"/>
                        </a:rPr>
                        <a:t>M.O.A</a:t>
                      </a:r>
                    </a:p>
                  </a:txBody>
                  <a:tcPr marT="45719" marB="45719" vert="vert270" anchor="ctr">
                    <a:solidFill>
                      <a:schemeClr val="bg2">
                        <a:lumMod val="75000"/>
                      </a:schemeClr>
                    </a:solidFill>
                  </a:tcPr>
                </a:tc>
                <a:tc gridSpan="2">
                  <a:txBody>
                    <a:bodyPr/>
                    <a:lstStyle/>
                    <a:p>
                      <a:pPr marL="285750" marR="0" lvl="1" indent="-285750" algn="l" defTabSz="514350" rtl="0" eaLnBrk="1" fontAlgn="auto" latinLnBrk="0" hangingPunct="1">
                        <a:lnSpc>
                          <a:spcPct val="100000"/>
                        </a:lnSpc>
                        <a:spcBef>
                          <a:spcPts val="0"/>
                        </a:spcBef>
                        <a:spcAft>
                          <a:spcPts val="0"/>
                        </a:spcAft>
                        <a:buClr>
                          <a:srgbClr val="FF8AD8"/>
                        </a:buClr>
                        <a:buSzTx/>
                        <a:buFont typeface="Arial" charset="0"/>
                        <a:buChar char="•"/>
                        <a:tabLst/>
                        <a:defRPr/>
                      </a:pPr>
                      <a:r>
                        <a:rPr lang="en-US" altLang="en-US" sz="1600" b="0" dirty="0">
                          <a:solidFill>
                            <a:srgbClr val="FF0000"/>
                          </a:solidFill>
                          <a:latin typeface="+mn-lt"/>
                          <a:cs typeface="Times New Roman" pitchFamily="18" charset="0"/>
                        </a:rPr>
                        <a:t>As Prokinetics:</a:t>
                      </a:r>
                      <a:r>
                        <a:rPr lang="en-US" altLang="en-US" sz="1600" b="0" baseline="0" dirty="0">
                          <a:solidFill>
                            <a:srgbClr val="FF0000"/>
                          </a:solidFill>
                          <a:latin typeface="+mn-lt"/>
                          <a:cs typeface="Times New Roman" pitchFamily="18" charset="0"/>
                        </a:rPr>
                        <a:t> </a:t>
                      </a:r>
                      <a:r>
                        <a:rPr lang="en-US" sz="1600" b="0" kern="1200" dirty="0">
                          <a:solidFill>
                            <a:srgbClr val="FF0000"/>
                          </a:solidFill>
                          <a:effectLst/>
                          <a:latin typeface="+mn-lt"/>
                          <a:ea typeface="+mn-ea"/>
                          <a:cs typeface="+mn-cs"/>
                        </a:rPr>
                        <a:t>5-HT4 agonist activity</a:t>
                      </a:r>
                    </a:p>
                    <a:p>
                      <a:pPr marL="285750" marR="0" lvl="1" indent="-285750" algn="l" defTabSz="514350" rtl="0" eaLnBrk="1" fontAlgn="auto" latinLnBrk="0" hangingPunct="1">
                        <a:lnSpc>
                          <a:spcPct val="100000"/>
                        </a:lnSpc>
                        <a:spcBef>
                          <a:spcPts val="0"/>
                        </a:spcBef>
                        <a:spcAft>
                          <a:spcPts val="0"/>
                        </a:spcAft>
                        <a:buClr>
                          <a:srgbClr val="FF8AD8"/>
                        </a:buClr>
                        <a:buSzTx/>
                        <a:buFont typeface="Arial" charset="0"/>
                        <a:buChar char="•"/>
                        <a:tabLst/>
                        <a:defRPr/>
                      </a:pPr>
                      <a:r>
                        <a:rPr lang="en-US" sz="1600" b="0" kern="1200" dirty="0">
                          <a:solidFill>
                            <a:schemeClr val="tx1"/>
                          </a:solidFill>
                          <a:effectLst/>
                          <a:latin typeface="+mn-lt"/>
                          <a:ea typeface="+mn-ea"/>
                          <a:cs typeface="+mn-cs"/>
                        </a:rPr>
                        <a:t>As</a:t>
                      </a:r>
                      <a:r>
                        <a:rPr lang="en-US" sz="1600" b="0" kern="1200" baseline="0" dirty="0">
                          <a:solidFill>
                            <a:schemeClr val="tx1"/>
                          </a:solidFill>
                          <a:effectLst/>
                          <a:latin typeface="+mn-lt"/>
                          <a:ea typeface="+mn-ea"/>
                          <a:cs typeface="+mn-cs"/>
                        </a:rPr>
                        <a:t> Antiemetics: </a:t>
                      </a:r>
                      <a:r>
                        <a:rPr lang="en-US" sz="1600" b="0" kern="1200" dirty="0">
                          <a:solidFill>
                            <a:schemeClr val="tx1"/>
                          </a:solidFill>
                          <a:effectLst/>
                          <a:latin typeface="+mn-lt"/>
                          <a:ea typeface="+mn-ea"/>
                          <a:cs typeface="+mn-cs"/>
                        </a:rPr>
                        <a:t>blocking D2 receptors in CTZ </a:t>
                      </a:r>
                    </a:p>
                    <a:p>
                      <a:pPr marL="285750" marR="0" lvl="1" indent="-285750" algn="l" defTabSz="514350" rtl="0" eaLnBrk="1" fontAlgn="auto" latinLnBrk="0" hangingPunct="1">
                        <a:lnSpc>
                          <a:spcPct val="100000"/>
                        </a:lnSpc>
                        <a:spcBef>
                          <a:spcPts val="0"/>
                        </a:spcBef>
                        <a:spcAft>
                          <a:spcPts val="0"/>
                        </a:spcAft>
                        <a:buClr>
                          <a:srgbClr val="FF8AD8"/>
                        </a:buClr>
                        <a:buSzTx/>
                        <a:buFont typeface="Arial" charset="0"/>
                        <a:buChar char="•"/>
                        <a:tabLst/>
                        <a:defRPr/>
                      </a:pPr>
                      <a:r>
                        <a:rPr lang="en-US" sz="1600" b="0" kern="1200" dirty="0">
                          <a:solidFill>
                            <a:schemeClr val="tx1"/>
                          </a:solidFill>
                          <a:effectLst/>
                          <a:latin typeface="+mn-lt"/>
                          <a:ea typeface="+mn-ea"/>
                          <a:cs typeface="+mn-cs"/>
                        </a:rPr>
                        <a:t>Both has antiemetic effect as CTZ has incomplete BBB</a:t>
                      </a:r>
                      <a:endParaRPr lang="en-US" sz="1600" b="0" dirty="0">
                        <a:effectLst/>
                      </a:endParaRPr>
                    </a:p>
                  </a:txBody>
                  <a:tcPr marT="45719" marB="45719"/>
                </a:tc>
                <a:tc hMerge="1">
                  <a:txBody>
                    <a:bodyPr/>
                    <a:lstStyle/>
                    <a:p>
                      <a:endParaRPr lang="en-US"/>
                    </a:p>
                  </a:txBody>
                  <a:tcPr/>
                </a:tc>
                <a:extLst>
                  <a:ext uri="{0D108BD9-81ED-4DB2-BD59-A6C34878D82A}">
                    <a16:rowId xmlns:a16="http://schemas.microsoft.com/office/drawing/2014/main" xmlns="" val="10001"/>
                  </a:ext>
                </a:extLst>
              </a:tr>
              <a:tr h="333449">
                <a:tc>
                  <a:txBody>
                    <a:bodyPr/>
                    <a:lstStyle/>
                    <a:p>
                      <a:pPr algn="ctr"/>
                      <a:r>
                        <a:rPr lang="en-US" sz="1200" b="0" dirty="0">
                          <a:solidFill>
                            <a:schemeClr val="bg1"/>
                          </a:solidFill>
                          <a:effectLst/>
                          <a:latin typeface="+mn-lt"/>
                          <a:ea typeface="Kartika" charset="0"/>
                          <a:cs typeface="Kartika" charset="0"/>
                        </a:rPr>
                        <a:t>P.K</a:t>
                      </a:r>
                    </a:p>
                  </a:txBody>
                  <a:tcPr marT="45719" marB="45719" vert="vert270" anchor="ctr">
                    <a:solidFill>
                      <a:schemeClr val="bg2">
                        <a:lumMod val="75000"/>
                      </a:schemeClr>
                    </a:solidFill>
                  </a:tcPr>
                </a:tc>
                <a:tc>
                  <a:txBody>
                    <a:bodyPr/>
                    <a:lstStyle/>
                    <a:p>
                      <a:r>
                        <a:rPr lang="en-US" sz="1600" b="0" dirty="0">
                          <a:solidFill>
                            <a:schemeClr val="tx1">
                              <a:lumMod val="85000"/>
                              <a:lumOff val="15000"/>
                            </a:schemeClr>
                          </a:solidFill>
                          <a:effectLst/>
                          <a:latin typeface="+mn-lt"/>
                        </a:rPr>
                        <a:t>Oral, </a:t>
                      </a:r>
                      <a:r>
                        <a:rPr lang="en-US" sz="1600" b="0" baseline="0" dirty="0">
                          <a:solidFill>
                            <a:schemeClr val="tx1">
                              <a:lumMod val="85000"/>
                              <a:lumOff val="15000"/>
                            </a:schemeClr>
                          </a:solidFill>
                          <a:effectLst/>
                          <a:latin typeface="+mn-lt"/>
                        </a:rPr>
                        <a:t>I.V</a:t>
                      </a:r>
                      <a:endParaRPr lang="en-US" sz="1600" b="0" dirty="0">
                        <a:solidFill>
                          <a:schemeClr val="tx1">
                            <a:lumMod val="85000"/>
                            <a:lumOff val="15000"/>
                          </a:schemeClr>
                        </a:solidFill>
                        <a:effectLst/>
                        <a:latin typeface="+mn-lt"/>
                      </a:endParaRPr>
                    </a:p>
                  </a:txBody>
                  <a:tcPr marT="45719" marB="45719"/>
                </a:tc>
                <a:tc>
                  <a:txBody>
                    <a:bodyPr/>
                    <a:lstStyle/>
                    <a:p>
                      <a:r>
                        <a:rPr lang="en-US" sz="1600" b="0" dirty="0">
                          <a:solidFill>
                            <a:schemeClr val="tx1">
                              <a:lumMod val="85000"/>
                              <a:lumOff val="15000"/>
                            </a:schemeClr>
                          </a:solidFill>
                          <a:effectLst/>
                          <a:latin typeface="+mn-lt"/>
                        </a:rPr>
                        <a:t>Oral</a:t>
                      </a:r>
                    </a:p>
                  </a:txBody>
                  <a:tcPr marT="45719" marB="45719"/>
                </a:tc>
                <a:extLst>
                  <a:ext uri="{0D108BD9-81ED-4DB2-BD59-A6C34878D82A}">
                    <a16:rowId xmlns:a16="http://schemas.microsoft.com/office/drawing/2014/main" xmlns="" val="10002"/>
                  </a:ext>
                </a:extLst>
              </a:tr>
              <a:tr h="818469">
                <a:tc rowSpan="2">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200" b="0" dirty="0">
                          <a:solidFill>
                            <a:schemeClr val="bg1"/>
                          </a:solidFill>
                          <a:effectLst/>
                          <a:latin typeface="+mn-lt"/>
                          <a:ea typeface="Kartika" charset="0"/>
                          <a:cs typeface="Kartika" charset="0"/>
                        </a:rPr>
                        <a:t>Pharmacodynamic</a:t>
                      </a:r>
                    </a:p>
                  </a:txBody>
                  <a:tcPr marT="45719" marB="45719" vert="vert270" anchor="ctr">
                    <a:solidFill>
                      <a:schemeClr val="bg2">
                        <a:lumMod val="75000"/>
                      </a:schemeClr>
                    </a:solidFill>
                  </a:tcPr>
                </a:tc>
                <a:tc gridSpan="2">
                  <a:txBody>
                    <a:bodyPr/>
                    <a:lstStyle/>
                    <a:p>
                      <a:pPr marL="0" marR="0" lvl="2" indent="0" algn="l" defTabSz="514350" rtl="0" eaLnBrk="1" fontAlgn="auto" latinLnBrk="0" hangingPunct="1">
                        <a:lnSpc>
                          <a:spcPct val="100000"/>
                        </a:lnSpc>
                        <a:spcBef>
                          <a:spcPts val="0"/>
                        </a:spcBef>
                        <a:spcAft>
                          <a:spcPts val="0"/>
                        </a:spcAft>
                        <a:buClrTx/>
                        <a:buSzTx/>
                        <a:buFontTx/>
                        <a:buNone/>
                        <a:tabLst/>
                        <a:defRPr/>
                      </a:pPr>
                      <a:r>
                        <a:rPr lang="en-US" altLang="en-US" sz="1600" b="0" dirty="0">
                          <a:solidFill>
                            <a:schemeClr val="tx1">
                              <a:lumMod val="85000"/>
                              <a:lumOff val="15000"/>
                            </a:schemeClr>
                          </a:solidFill>
                          <a:latin typeface="+mn-lt"/>
                          <a:cs typeface="Times New Roman" pitchFamily="18" charset="0"/>
                        </a:rPr>
                        <a:t>Are prokinetic agents, </a:t>
                      </a:r>
                      <a:r>
                        <a:rPr lang="en-US" altLang="en-US" sz="1400" b="0" dirty="0">
                          <a:solidFill>
                            <a:schemeClr val="bg1">
                              <a:lumMod val="65000"/>
                            </a:schemeClr>
                          </a:solidFill>
                          <a:latin typeface="+mn-lt"/>
                          <a:cs typeface="Times New Roman" pitchFamily="18" charset="0"/>
                        </a:rPr>
                        <a:t>they</a:t>
                      </a:r>
                      <a:r>
                        <a:rPr lang="en-US" altLang="en-US" sz="1400" b="0" baseline="0" dirty="0">
                          <a:solidFill>
                            <a:schemeClr val="bg1">
                              <a:lumMod val="65000"/>
                            </a:schemeClr>
                          </a:solidFill>
                          <a:latin typeface="+mn-lt"/>
                          <a:cs typeface="Times New Roman" pitchFamily="18" charset="0"/>
                        </a:rPr>
                        <a:t> increase:</a:t>
                      </a:r>
                      <a:endParaRPr lang="en-US" altLang="en-US" sz="1400" b="0" dirty="0">
                        <a:solidFill>
                          <a:schemeClr val="bg1">
                            <a:lumMod val="65000"/>
                          </a:schemeClr>
                        </a:solidFill>
                        <a:latin typeface="+mn-lt"/>
                        <a:cs typeface="Times New Roman" pitchFamily="18" charset="0"/>
                      </a:endParaRPr>
                    </a:p>
                    <a:p>
                      <a:pPr marL="285750" marR="0" lvl="2" indent="-285750" algn="l" defTabSz="514350" rtl="0" eaLnBrk="1" fontAlgn="auto" latinLnBrk="0" hangingPunct="1">
                        <a:lnSpc>
                          <a:spcPct val="100000"/>
                        </a:lnSpc>
                        <a:spcBef>
                          <a:spcPts val="0"/>
                        </a:spcBef>
                        <a:spcAft>
                          <a:spcPts val="0"/>
                        </a:spcAft>
                        <a:buClr>
                          <a:srgbClr val="FF8AD8"/>
                        </a:buClr>
                        <a:buSzTx/>
                        <a:buFont typeface="Arial" charset="0"/>
                        <a:buChar char="•"/>
                        <a:tabLst/>
                        <a:defRPr/>
                      </a:pPr>
                      <a:r>
                        <a:rPr lang="en-US" altLang="en-US" sz="1600" b="0" dirty="0">
                          <a:solidFill>
                            <a:schemeClr val="tx1">
                              <a:lumMod val="85000"/>
                              <a:lumOff val="15000"/>
                            </a:schemeClr>
                          </a:solidFill>
                          <a:latin typeface="+mn-lt"/>
                          <a:cs typeface="Times New Roman" pitchFamily="18" charset="0"/>
                        </a:rPr>
                        <a:t>Upper GI motility</a:t>
                      </a:r>
                      <a:r>
                        <a:rPr lang="en-US" altLang="en-US" sz="1600" b="0" baseline="0" dirty="0">
                          <a:solidFill>
                            <a:srgbClr val="008F00"/>
                          </a:solidFill>
                          <a:latin typeface="+mn-lt"/>
                          <a:cs typeface="+mn-cs"/>
                        </a:rPr>
                        <a:t> that’s why we can’t use it for constipation</a:t>
                      </a:r>
                      <a:endParaRPr lang="en-US" altLang="en-US" sz="1600" b="0" baseline="0" dirty="0">
                        <a:solidFill>
                          <a:schemeClr val="tx1">
                            <a:lumMod val="85000"/>
                            <a:lumOff val="15000"/>
                          </a:schemeClr>
                        </a:solidFill>
                        <a:latin typeface="+mn-lt"/>
                        <a:cs typeface="Times New Roman" pitchFamily="18" charset="0"/>
                      </a:endParaRPr>
                    </a:p>
                    <a:p>
                      <a:pPr marL="285750" marR="0" lvl="2" indent="-285750" algn="l" defTabSz="514350" rtl="0" eaLnBrk="1" fontAlgn="auto" latinLnBrk="0" hangingPunct="1">
                        <a:lnSpc>
                          <a:spcPct val="100000"/>
                        </a:lnSpc>
                        <a:spcBef>
                          <a:spcPts val="0"/>
                        </a:spcBef>
                        <a:spcAft>
                          <a:spcPts val="0"/>
                        </a:spcAft>
                        <a:buClr>
                          <a:srgbClr val="FF8AD8"/>
                        </a:buClr>
                        <a:buSzTx/>
                        <a:buFont typeface="Arial" charset="0"/>
                        <a:buChar char="•"/>
                        <a:tabLst/>
                        <a:defRPr/>
                      </a:pPr>
                      <a:r>
                        <a:rPr lang="en-US" altLang="en-US" sz="1600" b="0" dirty="0">
                          <a:solidFill>
                            <a:schemeClr val="tx1">
                              <a:lumMod val="85000"/>
                              <a:lumOff val="15000"/>
                            </a:schemeClr>
                          </a:solidFill>
                          <a:latin typeface="+mn-lt"/>
                          <a:cs typeface="Times New Roman" pitchFamily="18" charset="0"/>
                        </a:rPr>
                        <a:t> Gastric emptying).</a:t>
                      </a:r>
                    </a:p>
                  </a:txBody>
                  <a:tcPr marT="45719" marB="45719"/>
                </a:tc>
                <a:tc hMerge="1">
                  <a:txBody>
                    <a:bodyPr/>
                    <a:lstStyle/>
                    <a:p>
                      <a:endParaRPr lang="en-US"/>
                    </a:p>
                  </a:txBody>
                  <a:tcPr/>
                </a:tc>
                <a:extLst>
                  <a:ext uri="{0D108BD9-81ED-4DB2-BD59-A6C34878D82A}">
                    <a16:rowId xmlns:a16="http://schemas.microsoft.com/office/drawing/2014/main" xmlns="" val="10005"/>
                  </a:ext>
                </a:extLst>
              </a:tr>
              <a:tr h="727528">
                <a:tc vMerge="1">
                  <a:txBody>
                    <a:bodyPr/>
                    <a:lstStyle/>
                    <a:p>
                      <a:endParaRPr lang="en-US"/>
                    </a:p>
                  </a:txBody>
                  <a:tcPr/>
                </a:tc>
                <a:tc>
                  <a:txBody>
                    <a:bodyPr/>
                    <a:lstStyle/>
                    <a:p>
                      <a:pPr marL="0" marR="0" lvl="2" indent="0" algn="l" defTabSz="514350" rtl="0" eaLnBrk="1" fontAlgn="auto" latinLnBrk="0" hangingPunct="1">
                        <a:lnSpc>
                          <a:spcPct val="100000"/>
                        </a:lnSpc>
                        <a:spcBef>
                          <a:spcPts val="0"/>
                        </a:spcBef>
                        <a:spcAft>
                          <a:spcPts val="0"/>
                        </a:spcAft>
                        <a:buClrTx/>
                        <a:buSzTx/>
                        <a:buFontTx/>
                        <a:buNone/>
                        <a:tabLst/>
                        <a:defRPr/>
                      </a:pPr>
                      <a:r>
                        <a:rPr lang="en-US" altLang="en-US" sz="1400" b="0" dirty="0">
                          <a:solidFill>
                            <a:schemeClr val="tx1"/>
                          </a:solidFill>
                          <a:latin typeface="+mn-lt"/>
                          <a:cs typeface="Times New Roman" pitchFamily="18" charset="0"/>
                        </a:rPr>
                        <a:t>Can cross BBB</a:t>
                      </a:r>
                    </a:p>
                  </a:txBody>
                  <a:tcPr marT="45719" marB="45719" anchor="ctr"/>
                </a:tc>
                <a:tc>
                  <a:txBody>
                    <a:bodyPr/>
                    <a:lstStyle/>
                    <a:p>
                      <a:pPr marL="0" marR="0" lvl="2" indent="0" algn="l" defTabSz="514350" rtl="0" eaLnBrk="1" fontAlgn="auto" latinLnBrk="0" hangingPunct="1">
                        <a:lnSpc>
                          <a:spcPct val="100000"/>
                        </a:lnSpc>
                        <a:spcBef>
                          <a:spcPts val="0"/>
                        </a:spcBef>
                        <a:spcAft>
                          <a:spcPts val="0"/>
                        </a:spcAft>
                        <a:buClrTx/>
                        <a:buSzTx/>
                        <a:buFontTx/>
                        <a:buNone/>
                        <a:tabLst/>
                        <a:defRPr/>
                      </a:pPr>
                      <a:r>
                        <a:rPr lang="en-US" altLang="en-US" sz="1400" b="0" dirty="0">
                          <a:solidFill>
                            <a:schemeClr val="tx1">
                              <a:lumMod val="85000"/>
                              <a:lumOff val="15000"/>
                            </a:schemeClr>
                          </a:solidFill>
                          <a:latin typeface="+mn-lt"/>
                          <a:cs typeface="Times New Roman" pitchFamily="18" charset="0"/>
                        </a:rPr>
                        <a:t>Can not cross BBB in significant amount (it has antiemetic effect as CTZ has incomplete brain barrier)</a:t>
                      </a:r>
                    </a:p>
                  </a:txBody>
                  <a:tcPr marT="45719" marB="45719"/>
                </a:tc>
                <a:extLst>
                  <a:ext uri="{0D108BD9-81ED-4DB2-BD59-A6C34878D82A}">
                    <a16:rowId xmlns:a16="http://schemas.microsoft.com/office/drawing/2014/main" xmlns="" val="10007"/>
                  </a:ext>
                </a:extLst>
              </a:tr>
              <a:tr h="1242861">
                <a:tc rowSpan="2">
                  <a:txBody>
                    <a:bodyPr/>
                    <a:lstStyle/>
                    <a:p>
                      <a:pPr algn="ctr"/>
                      <a:r>
                        <a:rPr lang="en-US" sz="1200" b="0" dirty="0">
                          <a:solidFill>
                            <a:schemeClr val="bg1"/>
                          </a:solidFill>
                          <a:effectLst/>
                          <a:latin typeface="+mn-lt"/>
                          <a:ea typeface="Kartika" charset="0"/>
                          <a:cs typeface="Kartika" charset="0"/>
                        </a:rPr>
                        <a:t>Indications </a:t>
                      </a:r>
                    </a:p>
                  </a:txBody>
                  <a:tcPr marT="45719" marB="45719" vert="vert270" anchor="ctr">
                    <a:solidFill>
                      <a:schemeClr val="bg2">
                        <a:lumMod val="75000"/>
                      </a:schemeClr>
                    </a:solidFill>
                  </a:tcPr>
                </a:tc>
                <a:tc gridSpan="2">
                  <a:txBody>
                    <a:bodyPr/>
                    <a:lstStyle/>
                    <a:p>
                      <a:pPr marL="285750" marR="0" lvl="0" indent="-285750" algn="l" defTabSz="514350" rtl="0" eaLnBrk="1" fontAlgn="auto" latinLnBrk="0" hangingPunct="1">
                        <a:lnSpc>
                          <a:spcPct val="100000"/>
                        </a:lnSpc>
                        <a:spcBef>
                          <a:spcPts val="0"/>
                        </a:spcBef>
                        <a:spcAft>
                          <a:spcPts val="0"/>
                        </a:spcAft>
                        <a:buClr>
                          <a:srgbClr val="FF8AD8"/>
                        </a:buClr>
                        <a:buSzPct val="75000"/>
                        <a:buFont typeface="Wingdings" charset="2"/>
                        <a:buChar char="v"/>
                        <a:tabLst/>
                        <a:defRPr/>
                      </a:pPr>
                      <a:r>
                        <a:rPr lang="en-US" altLang="en-US" sz="1600" b="0" dirty="0">
                          <a:solidFill>
                            <a:schemeClr val="tx1">
                              <a:lumMod val="85000"/>
                              <a:lumOff val="15000"/>
                            </a:schemeClr>
                          </a:solidFill>
                          <a:latin typeface="+mn-lt"/>
                          <a:cs typeface="Times New Roman" pitchFamily="18" charset="0"/>
                        </a:rPr>
                        <a:t> As </a:t>
                      </a:r>
                      <a:r>
                        <a:rPr lang="en-US" altLang="en-US" sz="1600" b="0" dirty="0" err="1">
                          <a:solidFill>
                            <a:schemeClr val="tx1">
                              <a:lumMod val="85000"/>
                              <a:lumOff val="15000"/>
                            </a:schemeClr>
                          </a:solidFill>
                          <a:latin typeface="+mn-lt"/>
                          <a:cs typeface="Times New Roman" pitchFamily="18" charset="0"/>
                        </a:rPr>
                        <a:t>Prokinetic</a:t>
                      </a:r>
                      <a:r>
                        <a:rPr lang="en-US" altLang="en-US" sz="1600" b="0" dirty="0">
                          <a:solidFill>
                            <a:schemeClr val="tx1">
                              <a:lumMod val="85000"/>
                              <a:lumOff val="15000"/>
                            </a:schemeClr>
                          </a:solidFill>
                          <a:latin typeface="+mn-lt"/>
                          <a:cs typeface="Times New Roman" pitchFamily="18" charset="0"/>
                        </a:rPr>
                        <a:t>:</a:t>
                      </a:r>
                    </a:p>
                    <a:p>
                      <a:pPr marL="285750" marR="0" lvl="0" indent="-285750" algn="l" defTabSz="514350" rtl="0" eaLnBrk="1" fontAlgn="auto" latinLnBrk="0" hangingPunct="1">
                        <a:lnSpc>
                          <a:spcPct val="100000"/>
                        </a:lnSpc>
                        <a:spcBef>
                          <a:spcPts val="0"/>
                        </a:spcBef>
                        <a:spcAft>
                          <a:spcPts val="0"/>
                        </a:spcAft>
                        <a:buClr>
                          <a:srgbClr val="FF8AD8"/>
                        </a:buClr>
                        <a:buSzPct val="75000"/>
                        <a:buFont typeface="Arial" charset="0"/>
                        <a:buChar char="•"/>
                        <a:tabLst/>
                        <a:defRPr/>
                      </a:pPr>
                      <a:r>
                        <a:rPr lang="en-US" altLang="en-US" sz="1600" b="0" dirty="0">
                          <a:solidFill>
                            <a:srgbClr val="FF0000"/>
                          </a:solidFill>
                          <a:latin typeface="+mn-lt"/>
                          <a:cs typeface="Times New Roman" pitchFamily="18" charset="0"/>
                        </a:rPr>
                        <a:t>Gastroesophageal</a:t>
                      </a:r>
                      <a:r>
                        <a:rPr lang="en-US" altLang="en-US" sz="1600" b="0" baseline="0" dirty="0">
                          <a:solidFill>
                            <a:srgbClr val="FF0000"/>
                          </a:solidFill>
                          <a:latin typeface="+mn-lt"/>
                          <a:cs typeface="Times New Roman" pitchFamily="18" charset="0"/>
                        </a:rPr>
                        <a:t> </a:t>
                      </a:r>
                      <a:r>
                        <a:rPr lang="en-US" altLang="en-US" sz="1600" b="0" dirty="0">
                          <a:solidFill>
                            <a:srgbClr val="FF0000"/>
                          </a:solidFill>
                          <a:latin typeface="+mn-lt"/>
                          <a:cs typeface="Times New Roman" pitchFamily="18" charset="0"/>
                        </a:rPr>
                        <a:t>reflux disease</a:t>
                      </a:r>
                      <a:r>
                        <a:rPr lang="en-US" altLang="en-US" sz="1600" b="0" baseline="0" dirty="0">
                          <a:solidFill>
                            <a:srgbClr val="FF0000"/>
                          </a:solidFill>
                          <a:latin typeface="+mn-lt"/>
                          <a:cs typeface="Times New Roman" pitchFamily="18" charset="0"/>
                        </a:rPr>
                        <a:t> </a:t>
                      </a:r>
                      <a:r>
                        <a:rPr lang="en-US" altLang="en-US" sz="1600" b="0" dirty="0">
                          <a:solidFill>
                            <a:srgbClr val="FF0000"/>
                          </a:solidFill>
                          <a:latin typeface="+mn-lt"/>
                          <a:cs typeface="Times New Roman" pitchFamily="18" charset="0"/>
                        </a:rPr>
                        <a:t>(GERD)</a:t>
                      </a:r>
                      <a:r>
                        <a:rPr lang="en-US" sz="1600" b="0" dirty="0">
                          <a:solidFill>
                            <a:srgbClr val="FF0000"/>
                          </a:solidFill>
                        </a:rPr>
                        <a:t> </a:t>
                      </a:r>
                      <a:r>
                        <a:rPr lang="en-US" sz="1400" b="0" dirty="0">
                          <a:solidFill>
                            <a:srgbClr val="008F00"/>
                          </a:solidFill>
                        </a:rPr>
                        <a:t>it</a:t>
                      </a:r>
                      <a:r>
                        <a:rPr lang="en-US" sz="1400" b="0" baseline="0" dirty="0">
                          <a:solidFill>
                            <a:srgbClr val="008F00"/>
                          </a:solidFill>
                        </a:rPr>
                        <a:t> increase the motility to get rid of the food that’s will decrease the acidity. </a:t>
                      </a:r>
                      <a:endParaRPr lang="en-US" sz="1400" b="0" baseline="0" dirty="0">
                        <a:solidFill>
                          <a:schemeClr val="tx1">
                            <a:lumMod val="85000"/>
                            <a:lumOff val="15000"/>
                          </a:schemeClr>
                        </a:solidFill>
                        <a:latin typeface="+mn-lt"/>
                        <a:cs typeface="Times New Roman" pitchFamily="18" charset="0"/>
                      </a:endParaRPr>
                    </a:p>
                    <a:p>
                      <a:pPr marL="285750" marR="0" lvl="0" indent="-285750" algn="l" defTabSz="514350" rtl="0" eaLnBrk="1" fontAlgn="auto" latinLnBrk="0" hangingPunct="1">
                        <a:lnSpc>
                          <a:spcPct val="100000"/>
                        </a:lnSpc>
                        <a:spcBef>
                          <a:spcPts val="0"/>
                        </a:spcBef>
                        <a:spcAft>
                          <a:spcPts val="0"/>
                        </a:spcAft>
                        <a:buClr>
                          <a:srgbClr val="FF8AD8"/>
                        </a:buClr>
                        <a:buSzPct val="75000"/>
                        <a:buFont typeface="Arial" charset="0"/>
                        <a:buChar char="•"/>
                        <a:tabLst/>
                        <a:defRPr/>
                      </a:pPr>
                      <a:r>
                        <a:rPr lang="en-US" altLang="en-US" sz="1600" b="0" dirty="0">
                          <a:solidFill>
                            <a:srgbClr val="FF0000"/>
                          </a:solidFill>
                          <a:latin typeface="+mn-lt"/>
                          <a:cs typeface="Times New Roman" pitchFamily="18" charset="0"/>
                        </a:rPr>
                        <a:t>Gastroparesis (impaired gastric emptying after surgery</a:t>
                      </a:r>
                      <a:r>
                        <a:rPr lang="en-US" altLang="en-US" sz="1600" b="0" dirty="0">
                          <a:solidFill>
                            <a:srgbClr val="008F00"/>
                          </a:solidFill>
                          <a:latin typeface="+mn-lt"/>
                          <a:cs typeface="Times New Roman" pitchFamily="18" charset="0"/>
                        </a:rPr>
                        <a:t>,</a:t>
                      </a:r>
                      <a:r>
                        <a:rPr lang="en-US" altLang="en-US" sz="1600" b="0" baseline="0" dirty="0">
                          <a:solidFill>
                            <a:srgbClr val="008F00"/>
                          </a:solidFill>
                          <a:latin typeface="+mn-lt"/>
                          <a:cs typeface="Times New Roman" pitchFamily="18" charset="0"/>
                        </a:rPr>
                        <a:t> </a:t>
                      </a:r>
                      <a:r>
                        <a:rPr lang="en-US" altLang="en-US" sz="1400" b="0" baseline="0" dirty="0">
                          <a:solidFill>
                            <a:srgbClr val="008F00"/>
                          </a:solidFill>
                          <a:latin typeface="+mn-lt"/>
                          <a:cs typeface="Times New Roman" pitchFamily="18" charset="0"/>
                        </a:rPr>
                        <a:t>or in diabetic patients with peripheral neuropathy</a:t>
                      </a:r>
                      <a:endParaRPr lang="en-US" altLang="en-US" sz="1400" b="0" dirty="0">
                        <a:solidFill>
                          <a:srgbClr val="008F00"/>
                        </a:solidFill>
                        <a:latin typeface="+mn-lt"/>
                        <a:cs typeface="Times New Roman" pitchFamily="18" charset="0"/>
                      </a:endParaRPr>
                    </a:p>
                  </a:txBody>
                  <a:tcPr marT="45719" marB="45719"/>
                </a:tc>
                <a:tc hMerge="1">
                  <a:txBody>
                    <a:bodyPr/>
                    <a:lstStyle/>
                    <a:p>
                      <a:endParaRPr lang="en-US"/>
                    </a:p>
                  </a:txBody>
                  <a:tcPr/>
                </a:tc>
                <a:extLst>
                  <a:ext uri="{0D108BD9-81ED-4DB2-BD59-A6C34878D82A}">
                    <a16:rowId xmlns:a16="http://schemas.microsoft.com/office/drawing/2014/main" xmlns="" val="10004"/>
                  </a:ext>
                </a:extLst>
              </a:tr>
              <a:tr h="818469">
                <a:tc vMerge="1">
                  <a:txBody>
                    <a:bodyPr/>
                    <a:lstStyle/>
                    <a:p>
                      <a:endParaRPr lang="en-US"/>
                    </a:p>
                  </a:txBody>
                  <a:tcPr/>
                </a:tc>
                <a:tc gridSpan="2">
                  <a:txBody>
                    <a:bodyPr/>
                    <a:lstStyle/>
                    <a:p>
                      <a:pPr marL="285750" marR="0" lvl="0" indent="-285750" algn="l" defTabSz="514350" rtl="0" eaLnBrk="1" fontAlgn="auto" latinLnBrk="0" hangingPunct="1">
                        <a:lnSpc>
                          <a:spcPct val="100000"/>
                        </a:lnSpc>
                        <a:spcBef>
                          <a:spcPts val="0"/>
                        </a:spcBef>
                        <a:spcAft>
                          <a:spcPts val="0"/>
                        </a:spcAft>
                        <a:buClr>
                          <a:srgbClr val="FF8AD8"/>
                        </a:buClr>
                        <a:buSzPct val="75000"/>
                        <a:buFont typeface="Wingdings" charset="2"/>
                        <a:buChar char="v"/>
                        <a:tabLst/>
                        <a:defRPr/>
                      </a:pPr>
                      <a:r>
                        <a:rPr lang="en-US" altLang="en-US" sz="1600" b="0" dirty="0">
                          <a:solidFill>
                            <a:schemeClr val="tx1">
                              <a:lumMod val="85000"/>
                              <a:lumOff val="15000"/>
                            </a:schemeClr>
                          </a:solidFill>
                          <a:latin typeface="+mn-lt"/>
                          <a:cs typeface="Times New Roman" pitchFamily="18" charset="0"/>
                        </a:rPr>
                        <a:t> As Antiemetics</a:t>
                      </a:r>
                    </a:p>
                    <a:p>
                      <a:pPr marL="285750" marR="0" lvl="0" indent="-285750" algn="l" defTabSz="514350" rtl="0" eaLnBrk="1" fontAlgn="auto" latinLnBrk="0" hangingPunct="1">
                        <a:lnSpc>
                          <a:spcPct val="100000"/>
                        </a:lnSpc>
                        <a:spcBef>
                          <a:spcPts val="0"/>
                        </a:spcBef>
                        <a:spcAft>
                          <a:spcPts val="0"/>
                        </a:spcAft>
                        <a:buClr>
                          <a:srgbClr val="FF8AD8"/>
                        </a:buClr>
                        <a:buSzPct val="75000"/>
                        <a:buFont typeface="Arial" charset="0"/>
                        <a:buChar char="•"/>
                        <a:tabLst/>
                        <a:defRPr/>
                      </a:pPr>
                      <a:r>
                        <a:rPr lang="en-US" altLang="en-US" sz="1600" b="0" dirty="0">
                          <a:solidFill>
                            <a:srgbClr val="FF0000"/>
                          </a:solidFill>
                          <a:latin typeface="+mn-lt"/>
                          <a:cs typeface="Times New Roman" pitchFamily="18" charset="0"/>
                        </a:rPr>
                        <a:t>Effective against vomiting due cytotoxic drugs, gastroenteritis, surgery, toxins, uremia, radiation</a:t>
                      </a:r>
                    </a:p>
                  </a:txBody>
                  <a:tcPr marT="45719" marB="45719"/>
                </a:tc>
                <a:tc hMerge="1">
                  <a:txBody>
                    <a:bodyPr/>
                    <a:lstStyle/>
                    <a:p>
                      <a:endParaRPr lang="en-US"/>
                    </a:p>
                  </a:txBody>
                  <a:tcPr/>
                </a:tc>
                <a:extLst>
                  <a:ext uri="{0D108BD9-81ED-4DB2-BD59-A6C34878D82A}">
                    <a16:rowId xmlns:a16="http://schemas.microsoft.com/office/drawing/2014/main" xmlns="" val="10008"/>
                  </a:ext>
                </a:extLst>
              </a:tr>
              <a:tr h="2009686">
                <a:tc>
                  <a:txBody>
                    <a:bodyPr/>
                    <a:lstStyle/>
                    <a:p>
                      <a:pPr algn="ctr"/>
                      <a:r>
                        <a:rPr lang="en-US" sz="1200" b="0" dirty="0">
                          <a:solidFill>
                            <a:schemeClr val="bg1"/>
                          </a:solidFill>
                          <a:effectLst/>
                          <a:latin typeface="+mn-lt"/>
                          <a:ea typeface="Kartika" charset="0"/>
                          <a:cs typeface="Kartika" charset="0"/>
                        </a:rPr>
                        <a:t>ADRs</a:t>
                      </a:r>
                      <a:endParaRPr lang="en-US" sz="1200" b="0" dirty="0">
                        <a:effectLst/>
                        <a:latin typeface="+mn-lt"/>
                        <a:ea typeface="Kartika" charset="0"/>
                        <a:cs typeface="Kartika" charset="0"/>
                      </a:endParaRPr>
                    </a:p>
                  </a:txBody>
                  <a:tcPr marT="45719" marB="45719" vert="vert270" anchor="ctr">
                    <a:solidFill>
                      <a:schemeClr val="bg2">
                        <a:lumMod val="75000"/>
                      </a:schemeClr>
                    </a:solidFill>
                  </a:tcPr>
                </a:tc>
                <a:tc>
                  <a:txBody>
                    <a:bodyPr/>
                    <a:lstStyle/>
                    <a:p>
                      <a:pPr marL="285750" indent="-285750">
                        <a:buClr>
                          <a:srgbClr val="FF8AD8"/>
                        </a:buClr>
                        <a:buFontTx/>
                        <a:buBlip>
                          <a:blip r:embed="rId2"/>
                        </a:buBlip>
                      </a:pPr>
                      <a:r>
                        <a:rPr lang="en-US" sz="1400" b="0" dirty="0">
                          <a:solidFill>
                            <a:schemeClr val="tx1">
                              <a:lumMod val="85000"/>
                              <a:lumOff val="15000"/>
                            </a:schemeClr>
                          </a:solidFill>
                          <a:latin typeface="+mn-lt"/>
                          <a:cs typeface="Times New Roman" panose="02020603050405020304" pitchFamily="18" charset="0"/>
                        </a:rPr>
                        <a:t>Dyskinesia</a:t>
                      </a:r>
                      <a:r>
                        <a:rPr lang="en-US" sz="1400" b="0" baseline="0" dirty="0">
                          <a:solidFill>
                            <a:schemeClr val="tx1">
                              <a:lumMod val="85000"/>
                              <a:lumOff val="15000"/>
                            </a:schemeClr>
                          </a:solidFill>
                          <a:effectLst/>
                          <a:latin typeface="+mn-lt"/>
                          <a:cs typeface="Times New Roman" panose="02020603050405020304" pitchFamily="18" charset="0"/>
                        </a:rPr>
                        <a:t> (extra-pyramidal side effects) </a:t>
                      </a:r>
                      <a:r>
                        <a:rPr lang="en-US" sz="1400" b="0" baseline="0" dirty="0">
                          <a:solidFill>
                            <a:schemeClr val="bg1">
                              <a:lumMod val="75000"/>
                            </a:schemeClr>
                          </a:solidFill>
                          <a:effectLst/>
                          <a:latin typeface="+mn-lt"/>
                          <a:cs typeface="Times New Roman" panose="02020603050405020304" pitchFamily="18" charset="0"/>
                        </a:rPr>
                        <a:t>parkinsonism like effect</a:t>
                      </a:r>
                    </a:p>
                    <a:p>
                      <a:pPr marL="285750" lvl="0" indent="-285750">
                        <a:buClr>
                          <a:srgbClr val="FF8AD8"/>
                        </a:buClr>
                        <a:buFontTx/>
                        <a:buBlip>
                          <a:blip r:embed="rId3"/>
                        </a:buBlip>
                      </a:pPr>
                      <a:r>
                        <a:rPr lang="en-US" sz="1400" b="0" dirty="0">
                          <a:solidFill>
                            <a:schemeClr val="tx1">
                              <a:lumMod val="85000"/>
                              <a:lumOff val="15000"/>
                            </a:schemeClr>
                          </a:solidFill>
                          <a:latin typeface="+mn-lt"/>
                          <a:cs typeface="Times New Roman" panose="02020603050405020304" pitchFamily="18" charset="0"/>
                        </a:rPr>
                        <a:t>Galactorrhea, menstrual</a:t>
                      </a:r>
                      <a:r>
                        <a:rPr lang="en-US" sz="1400" b="0" baseline="0" dirty="0">
                          <a:solidFill>
                            <a:schemeClr val="tx1">
                              <a:lumMod val="85000"/>
                              <a:lumOff val="15000"/>
                            </a:schemeClr>
                          </a:solidFill>
                          <a:latin typeface="+mn-lt"/>
                          <a:cs typeface="Times New Roman" panose="02020603050405020304" pitchFamily="18" charset="0"/>
                        </a:rPr>
                        <a:t> </a:t>
                      </a:r>
                      <a:r>
                        <a:rPr lang="en-US" sz="1400" b="0" dirty="0">
                          <a:solidFill>
                            <a:schemeClr val="tx1">
                              <a:lumMod val="85000"/>
                              <a:lumOff val="15000"/>
                            </a:schemeClr>
                          </a:solidFill>
                          <a:latin typeface="+mn-lt"/>
                          <a:cs typeface="Times New Roman" panose="02020603050405020304" pitchFamily="18" charset="0"/>
                        </a:rPr>
                        <a:t>disorders, impotence</a:t>
                      </a:r>
                      <a:r>
                        <a:rPr lang="en-US" sz="1400" b="0" baseline="0" dirty="0">
                          <a:solidFill>
                            <a:srgbClr val="008F00"/>
                          </a:solidFill>
                          <a:latin typeface="+mn-lt"/>
                          <a:cs typeface="+mn-cs"/>
                        </a:rPr>
                        <a:t>, </a:t>
                      </a:r>
                      <a:r>
                        <a:rPr lang="en-US" sz="1200" b="0" baseline="0" dirty="0">
                          <a:solidFill>
                            <a:srgbClr val="008F00"/>
                          </a:solidFill>
                          <a:latin typeface="+mn-lt"/>
                          <a:cs typeface="+mn-cs"/>
                        </a:rPr>
                        <a:t>hyperprolactinemia which can cause infertility in female</a:t>
                      </a:r>
                      <a:endParaRPr lang="en-US" sz="1200" b="0" baseline="0" dirty="0">
                        <a:solidFill>
                          <a:schemeClr val="tx1">
                            <a:lumMod val="85000"/>
                            <a:lumOff val="15000"/>
                          </a:schemeClr>
                        </a:solidFill>
                        <a:latin typeface="+mn-lt"/>
                        <a:cs typeface="Times New Roman" panose="02020603050405020304" pitchFamily="18" charset="0"/>
                      </a:endParaRPr>
                    </a:p>
                    <a:p>
                      <a:pPr marL="285750" indent="-285750">
                        <a:buClr>
                          <a:srgbClr val="FF8AD8"/>
                        </a:buClr>
                        <a:buFontTx/>
                        <a:buBlip>
                          <a:blip r:embed="rId4"/>
                        </a:buBlip>
                      </a:pPr>
                      <a:r>
                        <a:rPr lang="en-US" sz="1400" b="0" dirty="0">
                          <a:solidFill>
                            <a:schemeClr val="tx1">
                              <a:lumMod val="85000"/>
                              <a:lumOff val="15000"/>
                            </a:schemeClr>
                          </a:solidFill>
                          <a:latin typeface="+mn-lt"/>
                          <a:cs typeface="Times New Roman" panose="02020603050405020304" pitchFamily="18" charset="0"/>
                        </a:rPr>
                        <a:t>Postural hypotension (</a:t>
                      </a:r>
                      <a:r>
                        <a:rPr lang="el-GR" sz="1400" b="0" dirty="0">
                          <a:solidFill>
                            <a:schemeClr val="tx1">
                              <a:lumMod val="85000"/>
                              <a:lumOff val="15000"/>
                            </a:schemeClr>
                          </a:solidFill>
                          <a:latin typeface="+mn-lt"/>
                          <a:cs typeface="Times New Roman" panose="02020603050405020304" pitchFamily="18" charset="0"/>
                        </a:rPr>
                        <a:t>α</a:t>
                      </a:r>
                      <a:r>
                        <a:rPr lang="en-US" sz="1400" b="0" dirty="0">
                          <a:solidFill>
                            <a:schemeClr val="tx1">
                              <a:lumMod val="85000"/>
                              <a:lumOff val="15000"/>
                            </a:schemeClr>
                          </a:solidFill>
                          <a:latin typeface="+mn-lt"/>
                          <a:cs typeface="Times New Roman" panose="02020603050405020304" pitchFamily="18" charset="0"/>
                        </a:rPr>
                        <a:t>-blocking</a:t>
                      </a:r>
                      <a:r>
                        <a:rPr lang="en-US" sz="1400" b="0" baseline="0" dirty="0">
                          <a:solidFill>
                            <a:schemeClr val="tx1">
                              <a:lumMod val="85000"/>
                              <a:lumOff val="15000"/>
                            </a:schemeClr>
                          </a:solidFill>
                          <a:latin typeface="+mn-lt"/>
                          <a:cs typeface="Times New Roman" panose="02020603050405020304" pitchFamily="18" charset="0"/>
                        </a:rPr>
                        <a:t> </a:t>
                      </a:r>
                      <a:r>
                        <a:rPr lang="en-US" sz="1400" b="0" dirty="0">
                          <a:solidFill>
                            <a:schemeClr val="tx1">
                              <a:lumMod val="85000"/>
                              <a:lumOff val="15000"/>
                            </a:schemeClr>
                          </a:solidFill>
                          <a:latin typeface="+mn-lt"/>
                          <a:cs typeface="Times New Roman" panose="02020603050405020304" pitchFamily="18" charset="0"/>
                        </a:rPr>
                        <a:t>action).</a:t>
                      </a:r>
                    </a:p>
                    <a:p>
                      <a:pPr marL="285750" indent="-285750">
                        <a:buClr>
                          <a:srgbClr val="FF8AD8"/>
                        </a:buClr>
                        <a:buFontTx/>
                        <a:buBlip>
                          <a:blip r:embed="rId2"/>
                        </a:buBlip>
                      </a:pPr>
                      <a:r>
                        <a:rPr lang="en-US" sz="1400" b="0" dirty="0">
                          <a:solidFill>
                            <a:schemeClr val="tx1">
                              <a:lumMod val="85000"/>
                              <a:lumOff val="15000"/>
                            </a:schemeClr>
                          </a:solidFill>
                          <a:latin typeface="+mn-lt"/>
                          <a:cs typeface="Times New Roman" panose="02020603050405020304" pitchFamily="18" charset="0"/>
                        </a:rPr>
                        <a:t>Sedation, drowsiness</a:t>
                      </a:r>
                    </a:p>
                  </a:txBody>
                  <a:tcPr marT="45719" marB="45719"/>
                </a:tc>
                <a:tc>
                  <a:txBody>
                    <a:bodyPr/>
                    <a:lstStyle/>
                    <a:p>
                      <a:endParaRPr lang="en-US" sz="1600" dirty="0"/>
                    </a:p>
                  </a:txBody>
                  <a:tcPr marT="45719" marB="45719"/>
                </a:tc>
                <a:extLst>
                  <a:ext uri="{0D108BD9-81ED-4DB2-BD59-A6C34878D82A}">
                    <a16:rowId xmlns:a16="http://schemas.microsoft.com/office/drawing/2014/main" xmlns="" val="10006"/>
                  </a:ext>
                </a:extLst>
              </a:tr>
            </a:tbl>
          </a:graphicData>
        </a:graphic>
      </p:graphicFrame>
      <p:grpSp>
        <p:nvGrpSpPr>
          <p:cNvPr id="54" name="Group 53"/>
          <p:cNvGrpSpPr/>
          <p:nvPr/>
        </p:nvGrpSpPr>
        <p:grpSpPr>
          <a:xfrm>
            <a:off x="1432736" y="753795"/>
            <a:ext cx="3992528" cy="1506619"/>
            <a:chOff x="1446026" y="642855"/>
            <a:chExt cx="3992528" cy="1506619"/>
          </a:xfrm>
        </p:grpSpPr>
        <p:cxnSp>
          <p:nvCxnSpPr>
            <p:cNvPr id="3" name="Straight Connector 2"/>
            <p:cNvCxnSpPr/>
            <p:nvPr/>
          </p:nvCxnSpPr>
          <p:spPr>
            <a:xfrm>
              <a:off x="3429000" y="642855"/>
              <a:ext cx="0" cy="180000"/>
            </a:xfrm>
            <a:prstGeom prst="line">
              <a:avLst/>
            </a:prstGeom>
            <a:ln>
              <a:solidFill>
                <a:srgbClr val="BAEB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083981" y="822855"/>
              <a:ext cx="2690038" cy="0"/>
            </a:xfrm>
            <a:prstGeom prst="line">
              <a:avLst/>
            </a:prstGeom>
            <a:ln>
              <a:solidFill>
                <a:srgbClr val="BAEBFF"/>
              </a:solidFill>
            </a:ln>
          </p:spPr>
          <p:style>
            <a:lnRef idx="1">
              <a:schemeClr val="accent1"/>
            </a:lnRef>
            <a:fillRef idx="0">
              <a:schemeClr val="accent1"/>
            </a:fillRef>
            <a:effectRef idx="0">
              <a:schemeClr val="accent1"/>
            </a:effectRef>
            <a:fontRef idx="minor">
              <a:schemeClr val="tx1"/>
            </a:fontRef>
          </p:style>
        </p:cxnSp>
        <p:sp>
          <p:nvSpPr>
            <p:cNvPr id="18" name="Round Diagonal Corner Rectangle 17"/>
            <p:cNvSpPr/>
            <p:nvPr/>
          </p:nvSpPr>
          <p:spPr>
            <a:xfrm>
              <a:off x="1446027" y="972346"/>
              <a:ext cx="1275907" cy="342488"/>
            </a:xfrm>
            <a:prstGeom prst="round2Diag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Prokinetics</a:t>
              </a:r>
              <a:endParaRPr lang="en-US" dirty="0">
                <a:solidFill>
                  <a:schemeClr val="tx1"/>
                </a:solidFill>
              </a:endParaRPr>
            </a:p>
          </p:txBody>
        </p:sp>
        <p:sp>
          <p:nvSpPr>
            <p:cNvPr id="19" name="Round Diagonal Corner Rectangle 18"/>
            <p:cNvSpPr/>
            <p:nvPr/>
          </p:nvSpPr>
          <p:spPr>
            <a:xfrm>
              <a:off x="4109484" y="968743"/>
              <a:ext cx="1329070" cy="342488"/>
            </a:xfrm>
            <a:prstGeom prst="round2Diag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Neuroleptics (antipsychotics)</a:t>
              </a:r>
            </a:p>
          </p:txBody>
        </p:sp>
        <p:cxnSp>
          <p:nvCxnSpPr>
            <p:cNvPr id="21" name="Straight Connector 20"/>
            <p:cNvCxnSpPr>
              <a:stCxn id="18" idx="1"/>
              <a:endCxn id="22" idx="3"/>
            </p:cNvCxnSpPr>
            <p:nvPr/>
          </p:nvCxnSpPr>
          <p:spPr>
            <a:xfrm flipH="1">
              <a:off x="2083980" y="1314834"/>
              <a:ext cx="1" cy="132202"/>
            </a:xfrm>
            <a:prstGeom prst="line">
              <a:avLst/>
            </a:prstGeom>
            <a:ln>
              <a:solidFill>
                <a:srgbClr val="BAEBFF"/>
              </a:solidFill>
            </a:ln>
          </p:spPr>
          <p:style>
            <a:lnRef idx="1">
              <a:schemeClr val="accent1"/>
            </a:lnRef>
            <a:fillRef idx="0">
              <a:schemeClr val="accent1"/>
            </a:fillRef>
            <a:effectRef idx="0">
              <a:schemeClr val="accent1"/>
            </a:effectRef>
            <a:fontRef idx="minor">
              <a:schemeClr val="tx1"/>
            </a:fontRef>
          </p:style>
        </p:cxnSp>
        <p:sp>
          <p:nvSpPr>
            <p:cNvPr id="22" name="Round Diagonal Corner Rectangle 21"/>
            <p:cNvSpPr/>
            <p:nvPr/>
          </p:nvSpPr>
          <p:spPr>
            <a:xfrm>
              <a:off x="1446026" y="1447036"/>
              <a:ext cx="1275907" cy="702438"/>
            </a:xfrm>
            <a:prstGeom prst="round2Diag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lumMod val="50000"/>
                    </a:schemeClr>
                  </a:solidFill>
                </a:rPr>
                <a:t>Drugs have Prokinetics effect and antiemetic effect</a:t>
              </a:r>
            </a:p>
          </p:txBody>
        </p:sp>
        <p:sp>
          <p:nvSpPr>
            <p:cNvPr id="24" name="Round Diagonal Corner Rectangle 23"/>
            <p:cNvSpPr/>
            <p:nvPr/>
          </p:nvSpPr>
          <p:spPr>
            <a:xfrm>
              <a:off x="4109484" y="1447036"/>
              <a:ext cx="1329070" cy="702438"/>
            </a:xfrm>
            <a:prstGeom prst="round2Diag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lumMod val="50000"/>
                    </a:schemeClr>
                  </a:solidFill>
                </a:rPr>
                <a:t>Drugs have ONLY antiemetic effect</a:t>
              </a:r>
            </a:p>
          </p:txBody>
        </p:sp>
        <p:cxnSp>
          <p:nvCxnSpPr>
            <p:cNvPr id="26" name="Straight Connector 25"/>
            <p:cNvCxnSpPr>
              <a:stCxn id="19" idx="1"/>
              <a:endCxn id="24" idx="3"/>
            </p:cNvCxnSpPr>
            <p:nvPr/>
          </p:nvCxnSpPr>
          <p:spPr>
            <a:xfrm>
              <a:off x="4774019" y="1311231"/>
              <a:ext cx="0" cy="135805"/>
            </a:xfrm>
            <a:prstGeom prst="line">
              <a:avLst/>
            </a:prstGeom>
            <a:ln>
              <a:solidFill>
                <a:srgbClr val="BAEBF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18" idx="3"/>
            </p:cNvCxnSpPr>
            <p:nvPr/>
          </p:nvCxnSpPr>
          <p:spPr>
            <a:xfrm>
              <a:off x="2083980" y="822855"/>
              <a:ext cx="1" cy="149491"/>
            </a:xfrm>
            <a:prstGeom prst="line">
              <a:avLst/>
            </a:prstGeom>
            <a:ln>
              <a:solidFill>
                <a:srgbClr val="BAEBFF"/>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19" idx="3"/>
            </p:cNvCxnSpPr>
            <p:nvPr/>
          </p:nvCxnSpPr>
          <p:spPr>
            <a:xfrm>
              <a:off x="4774019" y="822855"/>
              <a:ext cx="0" cy="145888"/>
            </a:xfrm>
            <a:prstGeom prst="line">
              <a:avLst/>
            </a:prstGeom>
            <a:ln>
              <a:solidFill>
                <a:srgbClr val="BAEBFF"/>
              </a:solidFill>
            </a:ln>
          </p:spPr>
          <p:style>
            <a:lnRef idx="1">
              <a:schemeClr val="accent1"/>
            </a:lnRef>
            <a:fillRef idx="0">
              <a:schemeClr val="accent1"/>
            </a:fillRef>
            <a:effectRef idx="0">
              <a:schemeClr val="accent1"/>
            </a:effectRef>
            <a:fontRef idx="minor">
              <a:schemeClr val="tx1"/>
            </a:fontRef>
          </p:style>
        </p:cxnSp>
      </p:grpSp>
      <p:sp>
        <p:nvSpPr>
          <p:cNvPr id="53" name="Rectangle 52"/>
          <p:cNvSpPr/>
          <p:nvPr/>
        </p:nvSpPr>
        <p:spPr>
          <a:xfrm>
            <a:off x="0" y="-29574"/>
            <a:ext cx="6858000" cy="802432"/>
          </a:xfrm>
          <a:prstGeom prst="rect">
            <a:avLst/>
          </a:prstGeom>
          <a:solidFill>
            <a:srgbClr val="BAEB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400"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rPr>
              <a:t>D2 receptor antagonists</a:t>
            </a:r>
          </a:p>
        </p:txBody>
      </p:sp>
      <p:sp>
        <p:nvSpPr>
          <p:cNvPr id="2" name="مستطيل 1"/>
          <p:cNvSpPr/>
          <p:nvPr/>
        </p:nvSpPr>
        <p:spPr>
          <a:xfrm>
            <a:off x="1603083" y="5366416"/>
            <a:ext cx="2211118" cy="276999"/>
          </a:xfrm>
          <a:prstGeom prst="rect">
            <a:avLst/>
          </a:prstGeom>
        </p:spPr>
        <p:txBody>
          <a:bodyPr wrap="none">
            <a:spAutoFit/>
          </a:bodyPr>
          <a:lstStyle/>
          <a:p>
            <a:r>
              <a:rPr lang="en-US" altLang="en-US" sz="1200" dirty="0">
                <a:solidFill>
                  <a:srgbClr val="008F00"/>
                </a:solidFill>
                <a:cs typeface="Times New Roman" pitchFamily="18" charset="0"/>
              </a:rPr>
              <a:t>So may have high risk  of toxicity</a:t>
            </a:r>
            <a:endParaRPr lang="ar-SA" dirty="0"/>
          </a:p>
        </p:txBody>
      </p:sp>
      <p:sp>
        <p:nvSpPr>
          <p:cNvPr id="4" name="مستطيل 3"/>
          <p:cNvSpPr/>
          <p:nvPr/>
        </p:nvSpPr>
        <p:spPr>
          <a:xfrm>
            <a:off x="4018739" y="8362373"/>
            <a:ext cx="2813050" cy="830997"/>
          </a:xfrm>
          <a:prstGeom prst="rect">
            <a:avLst/>
          </a:prstGeom>
        </p:spPr>
        <p:txBody>
          <a:bodyPr wrap="square">
            <a:spAutoFit/>
          </a:bodyPr>
          <a:lstStyle/>
          <a:p>
            <a:r>
              <a:rPr lang="en-US" altLang="en-US" sz="1200" dirty="0">
                <a:solidFill>
                  <a:srgbClr val="008F00"/>
                </a:solidFill>
                <a:cs typeface="Times New Roman" pitchFamily="18" charset="0"/>
              </a:rPr>
              <a:t>Not of them because it can not cross BBB</a:t>
            </a:r>
          </a:p>
          <a:p>
            <a:endParaRPr lang="en-US" sz="1200" dirty="0">
              <a:solidFill>
                <a:srgbClr val="008F00"/>
              </a:solidFill>
              <a:cs typeface="Times New Roman" pitchFamily="18" charset="0"/>
            </a:endParaRPr>
          </a:p>
          <a:p>
            <a:r>
              <a:rPr lang="en-US" sz="1200" dirty="0">
                <a:solidFill>
                  <a:srgbClr val="008F00"/>
                </a:solidFill>
                <a:cs typeface="Times New Roman" pitchFamily="18" charset="0"/>
              </a:rPr>
              <a:t>So if we have patient with parkinsonism and he has vomiting we can use this drug</a:t>
            </a:r>
            <a:endParaRPr lang="ar-SA" dirty="0"/>
          </a:p>
        </p:txBody>
      </p:sp>
      <p:sp>
        <p:nvSpPr>
          <p:cNvPr id="17" name="مستطيل 16"/>
          <p:cNvSpPr/>
          <p:nvPr/>
        </p:nvSpPr>
        <p:spPr>
          <a:xfrm>
            <a:off x="5972900" y="2751695"/>
            <a:ext cx="801630" cy="276999"/>
          </a:xfrm>
          <a:prstGeom prst="rect">
            <a:avLst/>
          </a:prstGeom>
        </p:spPr>
        <p:txBody>
          <a:bodyPr wrap="none">
            <a:spAutoFit/>
          </a:bodyPr>
          <a:lstStyle/>
          <a:p>
            <a:r>
              <a:rPr lang="en-US" altLang="en-US" sz="1200" dirty="0">
                <a:solidFill>
                  <a:srgbClr val="008F00"/>
                </a:solidFill>
                <a:cs typeface="Times New Roman" pitchFamily="18" charset="0"/>
              </a:rPr>
              <a:t> it’s safer. </a:t>
            </a:r>
            <a:endParaRPr lang="ar-SA" dirty="0"/>
          </a:p>
        </p:txBody>
      </p:sp>
      <p:sp>
        <p:nvSpPr>
          <p:cNvPr id="20" name="مستطيل 19"/>
          <p:cNvSpPr/>
          <p:nvPr/>
        </p:nvSpPr>
        <p:spPr>
          <a:xfrm>
            <a:off x="2538716" y="9193370"/>
            <a:ext cx="3114955" cy="289441"/>
          </a:xfrm>
          <a:prstGeom prst="wedgeRoundRectCallout">
            <a:avLst>
              <a:gd name="adj1" fmla="val -56478"/>
              <a:gd name="adj2" fmla="val -49000"/>
              <a:gd name="adj3" fmla="val 16667"/>
            </a:avLst>
          </a:prstGeom>
          <a:solidFill>
            <a:schemeClr val="bg1"/>
          </a:solidFill>
          <a:ln>
            <a:solidFill>
              <a:schemeClr val="accent5">
                <a:lumMod val="40000"/>
                <a:lumOff val="60000"/>
              </a:schemeClr>
            </a:solidFill>
          </a:ln>
        </p:spPr>
        <p:txBody>
          <a:bodyPr wrap="none">
            <a:spAutoFit/>
          </a:bodyPr>
          <a:lstStyle/>
          <a:p>
            <a:r>
              <a:rPr lang="en-US" altLang="en-US" sz="1050" dirty="0">
                <a:solidFill>
                  <a:srgbClr val="008F00"/>
                </a:solidFill>
                <a:cs typeface="Times New Roman" pitchFamily="18" charset="0"/>
              </a:rPr>
              <a:t>Especially if it combine with antihypertensive drugs</a:t>
            </a:r>
            <a:endParaRPr lang="ar-SA" sz="1100" dirty="0"/>
          </a:p>
        </p:txBody>
      </p:sp>
      <p:sp>
        <p:nvSpPr>
          <p:cNvPr id="25" name="مستطيل مستدير الزوايا 24"/>
          <p:cNvSpPr/>
          <p:nvPr/>
        </p:nvSpPr>
        <p:spPr>
          <a:xfrm>
            <a:off x="636508" y="7878152"/>
            <a:ext cx="2868366" cy="94485"/>
          </a:xfrm>
          <a:prstGeom prst="roundRect">
            <a:avLst/>
          </a:prstGeom>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algn="ctr" rtl="1"/>
            <a:r>
              <a:rPr lang="en-US" sz="800" b="1" dirty="0">
                <a:solidFill>
                  <a:srgbClr val="009193"/>
                </a:solidFill>
              </a:rPr>
              <a:t>Meta u close </a:t>
            </a:r>
            <a:r>
              <a:rPr lang="en-US" sz="800" b="1" dirty="0" err="1">
                <a:solidFill>
                  <a:srgbClr val="009193"/>
                </a:solidFill>
              </a:rPr>
              <a:t>il</a:t>
            </a:r>
            <a:r>
              <a:rPr lang="en-US" sz="800" b="1" dirty="0">
                <a:solidFill>
                  <a:srgbClr val="009193"/>
                </a:solidFill>
              </a:rPr>
              <a:t> pyramids Metoclopramide = extrapyramidal</a:t>
            </a:r>
            <a:endParaRPr lang="ar-SA" sz="1200" b="1" dirty="0">
              <a:solidFill>
                <a:srgbClr val="009193"/>
              </a:solidFill>
            </a:endParaRPr>
          </a:p>
        </p:txBody>
      </p:sp>
    </p:spTree>
    <p:extLst>
      <p:ext uri="{BB962C8B-B14F-4D97-AF65-F5344CB8AC3E}">
        <p14:creationId xmlns:p14="http://schemas.microsoft.com/office/powerpoint/2010/main" val="409253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25327136"/>
              </p:ext>
            </p:extLst>
          </p:nvPr>
        </p:nvGraphicFramePr>
        <p:xfrm>
          <a:off x="-5" y="801246"/>
          <a:ext cx="6858001" cy="3882248"/>
        </p:xfrm>
        <a:graphic>
          <a:graphicData uri="http://schemas.openxmlformats.org/drawingml/2006/table">
            <a:tbl>
              <a:tblPr firstRow="1" bandRow="1">
                <a:tableStyleId>{5940675A-B579-460E-94D1-54222C63F5DA}</a:tableStyleId>
              </a:tblPr>
              <a:tblGrid>
                <a:gridCol w="431801">
                  <a:extLst>
                    <a:ext uri="{9D8B030D-6E8A-4147-A177-3AD203B41FA5}">
                      <a16:colId xmlns:a16="http://schemas.microsoft.com/office/drawing/2014/main" xmlns="" val="20000"/>
                    </a:ext>
                  </a:extLst>
                </a:gridCol>
                <a:gridCol w="6426200">
                  <a:extLst>
                    <a:ext uri="{9D8B030D-6E8A-4147-A177-3AD203B41FA5}">
                      <a16:colId xmlns:a16="http://schemas.microsoft.com/office/drawing/2014/main" xmlns="" val="20002"/>
                    </a:ext>
                  </a:extLst>
                </a:gridCol>
              </a:tblGrid>
              <a:tr h="633912">
                <a:tc rowSpan="2">
                  <a:txBody>
                    <a:bodyPr/>
                    <a:lstStyle/>
                    <a:p>
                      <a:pPr algn="ctr"/>
                      <a:r>
                        <a:rPr lang="en-US" sz="1200" b="0" dirty="0">
                          <a:solidFill>
                            <a:schemeClr val="bg1"/>
                          </a:solidFill>
                          <a:effectLst/>
                          <a:latin typeface="+mn-lt"/>
                          <a:ea typeface="Kartika" charset="0"/>
                          <a:cs typeface="Kartika" charset="0"/>
                        </a:rPr>
                        <a:t>Drug </a:t>
                      </a:r>
                    </a:p>
                  </a:txBody>
                  <a:tcPr marT="45719" marB="45719" vert="vert270">
                    <a:solidFill>
                      <a:schemeClr val="bg2">
                        <a:lumMod val="75000"/>
                      </a:schemeClr>
                    </a:solidFill>
                  </a:tcPr>
                </a:tc>
                <a:tc>
                  <a:txBody>
                    <a:bodyPr/>
                    <a:lstStyle/>
                    <a:p>
                      <a:pPr marL="0" marR="0" lvl="1" indent="0" algn="l" defTabSz="514350" rtl="0" eaLnBrk="1" fontAlgn="auto" latinLnBrk="0" hangingPunct="1">
                        <a:lnSpc>
                          <a:spcPct val="100000"/>
                        </a:lnSpc>
                        <a:spcBef>
                          <a:spcPts val="600"/>
                        </a:spcBef>
                        <a:spcAft>
                          <a:spcPts val="0"/>
                        </a:spcAft>
                        <a:buClrTx/>
                        <a:buSzTx/>
                        <a:buFontTx/>
                        <a:buNone/>
                        <a:tabLst>
                          <a:tab pos="93663" algn="l"/>
                        </a:tabLst>
                        <a:defRPr/>
                      </a:pPr>
                      <a:r>
                        <a:rPr lang="en-US" sz="2400" b="1" dirty="0">
                          <a:solidFill>
                            <a:srgbClr val="0432FF"/>
                          </a:solidFill>
                        </a:rPr>
                        <a:t>Neuroleptics (antipsychotics)</a:t>
                      </a:r>
                    </a:p>
                  </a:txBody>
                  <a:tcPr marT="45719" marB="45719" anchor="ctr">
                    <a:solidFill>
                      <a:srgbClr val="FCFCAA"/>
                    </a:solidFill>
                  </a:tcPr>
                </a:tc>
                <a:extLst>
                  <a:ext uri="{0D108BD9-81ED-4DB2-BD59-A6C34878D82A}">
                    <a16:rowId xmlns:a16="http://schemas.microsoft.com/office/drawing/2014/main" xmlns="" val="10000"/>
                  </a:ext>
                </a:extLst>
              </a:tr>
              <a:tr h="505189">
                <a:tc vMerge="1">
                  <a:txBody>
                    <a:bodyPr/>
                    <a:lstStyle/>
                    <a:p>
                      <a:endParaRPr lang="en-US"/>
                    </a:p>
                  </a:txBody>
                  <a:tcPr/>
                </a:tc>
                <a:tc>
                  <a:txBody>
                    <a:bodyPr/>
                    <a:lstStyle/>
                    <a:p>
                      <a:pPr marL="0" marR="0" lvl="1" indent="0" algn="ctr" defTabSz="514350" rtl="0" eaLnBrk="1" fontAlgn="auto" latinLnBrk="0" hangingPunct="1">
                        <a:lnSpc>
                          <a:spcPct val="100000"/>
                        </a:lnSpc>
                        <a:spcBef>
                          <a:spcPts val="600"/>
                        </a:spcBef>
                        <a:spcAft>
                          <a:spcPts val="0"/>
                        </a:spcAft>
                        <a:buClrTx/>
                        <a:buSzTx/>
                        <a:buFontTx/>
                        <a:buNone/>
                        <a:tabLst>
                          <a:tab pos="93663" algn="l"/>
                        </a:tabLst>
                        <a:defRPr/>
                      </a:pPr>
                      <a:r>
                        <a:rPr lang="en-US" sz="1600" b="0" kern="1200" dirty="0">
                          <a:solidFill>
                            <a:srgbClr val="0432FF"/>
                          </a:solidFill>
                          <a:effectLst/>
                          <a:latin typeface="+mn-lt"/>
                          <a:ea typeface="+mn-ea"/>
                          <a:cs typeface="+mn-cs"/>
                        </a:rPr>
                        <a:t>Chlorpromazine(CPZ), Droperidol</a:t>
                      </a:r>
                      <a:endParaRPr lang="en-US" sz="1600" b="0" dirty="0">
                        <a:solidFill>
                          <a:srgbClr val="0432FF"/>
                        </a:solidFill>
                        <a:effectLst/>
                      </a:endParaRPr>
                    </a:p>
                  </a:txBody>
                  <a:tcPr marT="45719" marB="45719" anchor="ctr">
                    <a:solidFill>
                      <a:srgbClr val="FFF6D9"/>
                    </a:solidFill>
                  </a:tcPr>
                </a:tc>
                <a:extLst>
                  <a:ext uri="{0D108BD9-81ED-4DB2-BD59-A6C34878D82A}">
                    <a16:rowId xmlns:a16="http://schemas.microsoft.com/office/drawing/2014/main" xmlns="" val="10001"/>
                  </a:ext>
                </a:extLst>
              </a:tr>
              <a:tr h="579717">
                <a:tc>
                  <a:txBody>
                    <a:bodyPr/>
                    <a:lstStyle/>
                    <a:p>
                      <a:pPr algn="ctr"/>
                      <a:r>
                        <a:rPr lang="en-US" sz="1200" b="0" dirty="0">
                          <a:solidFill>
                            <a:schemeClr val="bg1"/>
                          </a:solidFill>
                          <a:effectLst/>
                          <a:latin typeface="+mn-lt"/>
                          <a:ea typeface="Kartika" charset="0"/>
                          <a:cs typeface="Kartika" charset="0"/>
                        </a:rPr>
                        <a:t>M.O.A</a:t>
                      </a:r>
                    </a:p>
                  </a:txBody>
                  <a:tcPr marT="45719" marB="45719" vert="vert270">
                    <a:solidFill>
                      <a:schemeClr val="bg2">
                        <a:lumMod val="75000"/>
                      </a:schemeClr>
                    </a:solidFill>
                  </a:tcPr>
                </a:tc>
                <a:tc>
                  <a:txBody>
                    <a:bodyPr/>
                    <a:lstStyle/>
                    <a:p>
                      <a:pPr marL="0" marR="0" lvl="1" indent="0" algn="ctr" defTabSz="514350" rtl="0" eaLnBrk="1" fontAlgn="auto" latinLnBrk="0" hangingPunct="1">
                        <a:lnSpc>
                          <a:spcPct val="100000"/>
                        </a:lnSpc>
                        <a:spcBef>
                          <a:spcPts val="600"/>
                        </a:spcBef>
                        <a:spcAft>
                          <a:spcPts val="0"/>
                        </a:spcAft>
                        <a:buClrTx/>
                        <a:buSzTx/>
                        <a:buFontTx/>
                        <a:buNone/>
                        <a:tabLst>
                          <a:tab pos="93663" algn="l"/>
                        </a:tabLst>
                        <a:defRPr/>
                      </a:pPr>
                      <a:r>
                        <a:rPr lang="en-US" altLang="en-US" sz="1600" b="0" dirty="0">
                          <a:latin typeface="Times New Roman" panose="02020603050405020304" pitchFamily="18" charset="0"/>
                          <a:cs typeface="Times New Roman" panose="02020603050405020304" pitchFamily="18" charset="0"/>
                        </a:rPr>
                        <a:t>block D</a:t>
                      </a:r>
                      <a:r>
                        <a:rPr lang="en-US" altLang="en-US" sz="1600" b="0" baseline="-25000" dirty="0">
                          <a:latin typeface="Times New Roman" panose="02020603050405020304" pitchFamily="18" charset="0"/>
                          <a:cs typeface="Times New Roman" panose="02020603050405020304" pitchFamily="18" charset="0"/>
                        </a:rPr>
                        <a:t>2</a:t>
                      </a:r>
                      <a:r>
                        <a:rPr lang="en-US" altLang="en-US" sz="1600" b="0" dirty="0">
                          <a:latin typeface="Times New Roman" panose="02020603050405020304" pitchFamily="18" charset="0"/>
                          <a:cs typeface="Times New Roman" panose="02020603050405020304" pitchFamily="18" charset="0"/>
                        </a:rPr>
                        <a:t> dopamine receptors in the CTZ</a:t>
                      </a:r>
                    </a:p>
                  </a:txBody>
                  <a:tcPr marT="45719" marB="45719" anchor="ctr">
                    <a:solidFill>
                      <a:schemeClr val="bg1"/>
                    </a:solidFill>
                  </a:tcPr>
                </a:tc>
                <a:extLst>
                  <a:ext uri="{0D108BD9-81ED-4DB2-BD59-A6C34878D82A}">
                    <a16:rowId xmlns:a16="http://schemas.microsoft.com/office/drawing/2014/main" xmlns="" val="10003"/>
                  </a:ext>
                </a:extLst>
              </a:tr>
              <a:tr h="921106">
                <a:tc>
                  <a:txBody>
                    <a:bodyPr/>
                    <a:lstStyle/>
                    <a:p>
                      <a:pPr algn="ctr"/>
                      <a:r>
                        <a:rPr lang="en-US" sz="1200" b="0" dirty="0">
                          <a:solidFill>
                            <a:schemeClr val="bg1"/>
                          </a:solidFill>
                          <a:effectLst/>
                          <a:latin typeface="+mn-lt"/>
                          <a:ea typeface="Kartika" charset="0"/>
                          <a:cs typeface="Kartika" charset="0"/>
                        </a:rPr>
                        <a:t>Indications </a:t>
                      </a:r>
                    </a:p>
                  </a:txBody>
                  <a:tcPr marT="45719" marB="45719" vert="vert270">
                    <a:solidFill>
                      <a:schemeClr val="bg2">
                        <a:lumMod val="75000"/>
                      </a:schemeClr>
                    </a:solidFill>
                  </a:tcPr>
                </a:tc>
                <a:tc>
                  <a:txBody>
                    <a:bodyPr/>
                    <a:lstStyle/>
                    <a:p>
                      <a:pPr marL="285750" indent="-285750">
                        <a:buClr>
                          <a:schemeClr val="accent4"/>
                        </a:buClr>
                        <a:buFont typeface="Arial" charset="0"/>
                        <a:buChar char="•"/>
                      </a:pPr>
                      <a:r>
                        <a:rPr lang="en-US" sz="1600" b="0" kern="1200" dirty="0">
                          <a:solidFill>
                            <a:schemeClr val="tx1"/>
                          </a:solidFill>
                          <a:effectLst/>
                          <a:latin typeface="+mn-lt"/>
                          <a:ea typeface="+mn-ea"/>
                          <a:cs typeface="+mn-cs"/>
                        </a:rPr>
                        <a:t>Postoperative vomiting</a:t>
                      </a:r>
                    </a:p>
                    <a:p>
                      <a:pPr marL="0" indent="0">
                        <a:buClr>
                          <a:schemeClr val="accent4"/>
                        </a:buClr>
                        <a:buFont typeface="Arial" charset="0"/>
                        <a:buNone/>
                      </a:pPr>
                      <a:endParaRPr lang="en-US" sz="1600" b="0" dirty="0">
                        <a:effectLst/>
                      </a:endParaRPr>
                    </a:p>
                    <a:p>
                      <a:pPr marL="285750" indent="-285750">
                        <a:buClr>
                          <a:schemeClr val="accent4"/>
                        </a:buClr>
                        <a:buFont typeface="Arial" charset="0"/>
                        <a:buChar char="•"/>
                      </a:pPr>
                      <a:r>
                        <a:rPr lang="en-US" sz="1600" b="0" kern="1200" dirty="0">
                          <a:solidFill>
                            <a:schemeClr val="tx1"/>
                          </a:solidFill>
                          <a:effectLst/>
                          <a:latin typeface="+mn-lt"/>
                          <a:ea typeface="+mn-ea"/>
                          <a:cs typeface="+mn-cs"/>
                        </a:rPr>
                        <a:t>Chemotherapy-induced emesis. </a:t>
                      </a:r>
                      <a:endParaRPr lang="en-US" sz="1600" b="0" dirty="0">
                        <a:effectLst/>
                      </a:endParaRPr>
                    </a:p>
                  </a:txBody>
                  <a:tcPr marT="45719" marB="45719">
                    <a:solidFill>
                      <a:schemeClr val="bg1"/>
                    </a:solidFill>
                  </a:tcPr>
                </a:tc>
                <a:extLst>
                  <a:ext uri="{0D108BD9-81ED-4DB2-BD59-A6C34878D82A}">
                    <a16:rowId xmlns:a16="http://schemas.microsoft.com/office/drawing/2014/main" xmlns="" val="10002"/>
                  </a:ext>
                </a:extLst>
              </a:tr>
              <a:tr h="1242324">
                <a:tc>
                  <a:txBody>
                    <a:bodyPr/>
                    <a:lstStyle/>
                    <a:p>
                      <a:pPr algn="ctr"/>
                      <a:r>
                        <a:rPr lang="en-US" sz="1200" b="0" dirty="0">
                          <a:solidFill>
                            <a:schemeClr val="bg1"/>
                          </a:solidFill>
                          <a:effectLst/>
                          <a:latin typeface="+mn-lt"/>
                          <a:ea typeface="Kartika" charset="0"/>
                          <a:cs typeface="Kartika" charset="0"/>
                        </a:rPr>
                        <a:t>ADRs</a:t>
                      </a:r>
                    </a:p>
                  </a:txBody>
                  <a:tcPr marT="45719" marB="45719" vert="vert270">
                    <a:solidFill>
                      <a:schemeClr val="bg2">
                        <a:lumMod val="75000"/>
                      </a:schemeClr>
                    </a:solidFill>
                  </a:tcPr>
                </a:tc>
                <a:tc>
                  <a:txBody>
                    <a:bodyPr/>
                    <a:lstStyle/>
                    <a:p>
                      <a:pPr marL="285750" marR="0" lvl="0" indent="-285750" algn="l" defTabSz="514350" rtl="0" eaLnBrk="1" fontAlgn="auto" latinLnBrk="0" hangingPunct="1">
                        <a:lnSpc>
                          <a:spcPct val="120000"/>
                        </a:lnSpc>
                        <a:spcBef>
                          <a:spcPct val="0"/>
                        </a:spcBef>
                        <a:spcAft>
                          <a:spcPts val="0"/>
                        </a:spcAft>
                        <a:buClr>
                          <a:schemeClr val="accent4"/>
                        </a:buClr>
                        <a:buSzPct val="78000"/>
                        <a:buFontTx/>
                        <a:buBlip>
                          <a:blip r:embed="rId2"/>
                        </a:buBlip>
                        <a:tabLst/>
                        <a:defRPr/>
                      </a:pPr>
                      <a:r>
                        <a:rPr lang="en-US" altLang="en-US" sz="1600" b="0" dirty="0">
                          <a:latin typeface="+mn-lt"/>
                          <a:cs typeface="Times New Roman" pitchFamily="18" charset="0"/>
                        </a:rPr>
                        <a:t>Extra pyramidal symptoms</a:t>
                      </a:r>
                      <a:r>
                        <a:rPr lang="en-US" altLang="en-US" sz="1600" b="1" baseline="0" dirty="0">
                          <a:solidFill>
                            <a:srgbClr val="008F00"/>
                          </a:solidFill>
                          <a:latin typeface="+mn-lt"/>
                          <a:cs typeface="+mn-cs"/>
                        </a:rPr>
                        <a:t> </a:t>
                      </a:r>
                      <a:r>
                        <a:rPr lang="en-US" altLang="en-US" sz="1600" b="0" baseline="0" dirty="0">
                          <a:solidFill>
                            <a:srgbClr val="008F00"/>
                          </a:solidFill>
                          <a:latin typeface="+mn-lt"/>
                          <a:cs typeface="+mn-cs"/>
                        </a:rPr>
                        <a:t>because they block D2 centrally.</a:t>
                      </a:r>
                      <a:r>
                        <a:rPr lang="en-US" altLang="en-US" sz="1600" b="0" dirty="0">
                          <a:latin typeface="+mn-lt"/>
                          <a:cs typeface="Times New Roman" pitchFamily="18" charset="0"/>
                        </a:rPr>
                        <a:t>  </a:t>
                      </a:r>
                    </a:p>
                    <a:p>
                      <a:pPr marL="285750" indent="-285750" algn="l" rtl="0" eaLnBrk="1" hangingPunct="1">
                        <a:lnSpc>
                          <a:spcPct val="120000"/>
                        </a:lnSpc>
                        <a:spcBef>
                          <a:spcPct val="0"/>
                        </a:spcBef>
                        <a:buClr>
                          <a:schemeClr val="accent4"/>
                        </a:buClr>
                        <a:buSzPct val="78000"/>
                        <a:buFontTx/>
                        <a:buBlip>
                          <a:blip r:embed="rId2"/>
                        </a:buBlip>
                      </a:pPr>
                      <a:r>
                        <a:rPr lang="en-US" altLang="en-US" sz="1600" b="0" dirty="0">
                          <a:latin typeface="+mn-lt"/>
                          <a:cs typeface="Times New Roman" pitchFamily="18" charset="0"/>
                        </a:rPr>
                        <a:t>Sedation</a:t>
                      </a:r>
                    </a:p>
                    <a:p>
                      <a:pPr marL="285750" indent="-285750" algn="l" rtl="0" eaLnBrk="1" hangingPunct="1">
                        <a:lnSpc>
                          <a:spcPct val="120000"/>
                        </a:lnSpc>
                        <a:spcBef>
                          <a:spcPct val="0"/>
                        </a:spcBef>
                        <a:buClr>
                          <a:schemeClr val="accent4"/>
                        </a:buClr>
                        <a:buSzPct val="78000"/>
                        <a:buFontTx/>
                        <a:buBlip>
                          <a:blip r:embed="rId3"/>
                        </a:buBlip>
                      </a:pPr>
                      <a:r>
                        <a:rPr lang="en-US" altLang="en-US" sz="1600" b="0" dirty="0">
                          <a:latin typeface="+mn-lt"/>
                          <a:cs typeface="Times New Roman" pitchFamily="18" charset="0"/>
                        </a:rPr>
                        <a:t>Postural</a:t>
                      </a:r>
                      <a:r>
                        <a:rPr lang="en-US" altLang="en-US" sz="1600" b="0" baseline="0" dirty="0">
                          <a:latin typeface="+mn-lt"/>
                          <a:cs typeface="Times New Roman" pitchFamily="18" charset="0"/>
                        </a:rPr>
                        <a:t> </a:t>
                      </a:r>
                      <a:r>
                        <a:rPr lang="en-US" altLang="en-US" sz="1600" b="0" dirty="0">
                          <a:latin typeface="+mn-lt"/>
                          <a:cs typeface="Times New Roman" pitchFamily="18" charset="0"/>
                        </a:rPr>
                        <a:t>hypotension</a:t>
                      </a:r>
                    </a:p>
                  </a:txBody>
                  <a:tcPr marT="45719" marB="45719">
                    <a:solidFill>
                      <a:schemeClr val="bg1"/>
                    </a:solidFill>
                  </a:tcPr>
                </a:tc>
                <a:extLst>
                  <a:ext uri="{0D108BD9-81ED-4DB2-BD59-A6C34878D82A}">
                    <a16:rowId xmlns:a16="http://schemas.microsoft.com/office/drawing/2014/main" xmlns="" val="10004"/>
                  </a:ext>
                </a:extLst>
              </a:tr>
            </a:tbl>
          </a:graphicData>
        </a:graphic>
      </p:graphicFrame>
      <p:sp>
        <p:nvSpPr>
          <p:cNvPr id="6" name="Rectangle 5"/>
          <p:cNvSpPr/>
          <p:nvPr/>
        </p:nvSpPr>
        <p:spPr>
          <a:xfrm>
            <a:off x="0" y="4664938"/>
            <a:ext cx="6858000" cy="889686"/>
          </a:xfrm>
          <a:prstGeom prst="rect">
            <a:avLst/>
          </a:prstGeom>
          <a:solidFill>
            <a:srgbClr val="BAEBFF"/>
          </a:solidFill>
          <a:ln w="12700">
            <a:solidFill>
              <a:srgbClr val="BA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Neurokinin1 (NK1) receptor antagonists</a:t>
            </a:r>
          </a:p>
        </p:txBody>
      </p:sp>
      <p:graphicFrame>
        <p:nvGraphicFramePr>
          <p:cNvPr id="7" name="Table 6"/>
          <p:cNvGraphicFramePr>
            <a:graphicFrameLocks noGrp="1"/>
          </p:cNvGraphicFramePr>
          <p:nvPr>
            <p:extLst>
              <p:ext uri="{D42A27DB-BD31-4B8C-83A1-F6EECF244321}">
                <p14:modId xmlns:p14="http://schemas.microsoft.com/office/powerpoint/2010/main" val="3925135367"/>
              </p:ext>
            </p:extLst>
          </p:nvPr>
        </p:nvGraphicFramePr>
        <p:xfrm>
          <a:off x="-5" y="5577905"/>
          <a:ext cx="6858000" cy="2902749"/>
        </p:xfrm>
        <a:graphic>
          <a:graphicData uri="http://schemas.openxmlformats.org/drawingml/2006/table">
            <a:tbl>
              <a:tblPr firstRow="1" bandRow="1">
                <a:tableStyleId>{5940675A-B579-460E-94D1-54222C63F5DA}</a:tableStyleId>
              </a:tblPr>
              <a:tblGrid>
                <a:gridCol w="439615">
                  <a:extLst>
                    <a:ext uri="{9D8B030D-6E8A-4147-A177-3AD203B41FA5}">
                      <a16:colId xmlns:a16="http://schemas.microsoft.com/office/drawing/2014/main" xmlns="" val="20000"/>
                    </a:ext>
                  </a:extLst>
                </a:gridCol>
                <a:gridCol w="6418385">
                  <a:extLst>
                    <a:ext uri="{9D8B030D-6E8A-4147-A177-3AD203B41FA5}">
                      <a16:colId xmlns:a16="http://schemas.microsoft.com/office/drawing/2014/main" xmlns="" val="20001"/>
                    </a:ext>
                  </a:extLst>
                </a:gridCol>
              </a:tblGrid>
              <a:tr h="662105">
                <a:tc>
                  <a:txBody>
                    <a:bodyPr/>
                    <a:lstStyle/>
                    <a:p>
                      <a:pPr algn="ctr"/>
                      <a:r>
                        <a:rPr lang="en-US" sz="1200" b="0" dirty="0">
                          <a:solidFill>
                            <a:schemeClr val="bg1"/>
                          </a:solidFill>
                          <a:effectLst/>
                          <a:latin typeface="+mn-lt"/>
                          <a:ea typeface="Kartika" charset="0"/>
                          <a:cs typeface="Kartika" charset="0"/>
                        </a:rPr>
                        <a:t>Drug </a:t>
                      </a:r>
                    </a:p>
                  </a:txBody>
                  <a:tcPr marT="45719" marB="45719" vert="vert270">
                    <a:solidFill>
                      <a:schemeClr val="bg2">
                        <a:lumMod val="75000"/>
                      </a:schemeClr>
                    </a:solidFill>
                  </a:tcPr>
                </a:tc>
                <a:tc>
                  <a:txBody>
                    <a:bodyPr/>
                    <a:lstStyle/>
                    <a:p>
                      <a:pPr marL="609600" indent="-609600" algn="ctr" rtl="0" eaLnBrk="1" hangingPunct="1">
                        <a:lnSpc>
                          <a:spcPct val="90000"/>
                        </a:lnSpc>
                        <a:buFont typeface="Wingdings" pitchFamily="2" charset="2"/>
                        <a:buNone/>
                      </a:pPr>
                      <a:r>
                        <a:rPr lang="en-US" altLang="en-US" sz="2400" b="0" kern="1200" dirty="0">
                          <a:solidFill>
                            <a:srgbClr val="0432FF"/>
                          </a:solidFill>
                          <a:latin typeface="+mn-lt"/>
                          <a:ea typeface="+mn-ea"/>
                          <a:cs typeface="+mn-cs"/>
                        </a:rPr>
                        <a:t>Aprepitant</a:t>
                      </a:r>
                      <a:r>
                        <a:rPr lang="en-US" altLang="en-US" sz="1600" b="0" dirty="0">
                          <a:solidFill>
                            <a:srgbClr val="C00000"/>
                          </a:solidFill>
                          <a:latin typeface="+mn-lt"/>
                          <a:cs typeface="Times New Roman" pitchFamily="18" charset="0"/>
                        </a:rPr>
                        <a:t> </a:t>
                      </a:r>
                    </a:p>
                  </a:txBody>
                  <a:tcPr marT="45719" marB="45719" anchor="ctr">
                    <a:solidFill>
                      <a:srgbClr val="FFD69F">
                        <a:alpha val="50196"/>
                      </a:srgbClr>
                    </a:solidFill>
                  </a:tcPr>
                </a:tc>
                <a:extLst>
                  <a:ext uri="{0D108BD9-81ED-4DB2-BD59-A6C34878D82A}">
                    <a16:rowId xmlns:a16="http://schemas.microsoft.com/office/drawing/2014/main" xmlns="" val="10000"/>
                  </a:ext>
                </a:extLst>
              </a:tr>
              <a:tr h="760717">
                <a:tc>
                  <a:txBody>
                    <a:bodyPr/>
                    <a:lstStyle/>
                    <a:p>
                      <a:pPr algn="ctr"/>
                      <a:r>
                        <a:rPr lang="en-US" sz="1200" b="0" dirty="0">
                          <a:solidFill>
                            <a:schemeClr val="bg1"/>
                          </a:solidFill>
                          <a:effectLst/>
                          <a:latin typeface="+mn-lt"/>
                          <a:ea typeface="Kartika" charset="0"/>
                          <a:cs typeface="Kartika" charset="0"/>
                        </a:rPr>
                        <a:t>M.O.A</a:t>
                      </a:r>
                    </a:p>
                  </a:txBody>
                  <a:tcPr marT="45719" marB="45719" vert="vert270">
                    <a:solidFill>
                      <a:schemeClr val="bg2">
                        <a:lumMod val="75000"/>
                      </a:schemeClr>
                    </a:solidFill>
                  </a:tcPr>
                </a:tc>
                <a:tc>
                  <a:txBody>
                    <a:bodyPr/>
                    <a:lstStyle/>
                    <a:p>
                      <a:pPr marL="0" indent="0" algn="l" rtl="0" eaLnBrk="1" hangingPunct="1">
                        <a:spcBef>
                          <a:spcPts val="0"/>
                        </a:spcBef>
                        <a:buFont typeface="Wingdings" pitchFamily="2" charset="2"/>
                        <a:buNone/>
                      </a:pPr>
                      <a:r>
                        <a:rPr lang="en-US" altLang="en-US" sz="1600" b="0" dirty="0">
                          <a:solidFill>
                            <a:schemeClr val="tx1"/>
                          </a:solidFill>
                          <a:latin typeface="+mn-lt"/>
                          <a:cs typeface="Times New Roman" pitchFamily="18" charset="0"/>
                        </a:rPr>
                        <a:t>Acts centrally as </a:t>
                      </a:r>
                      <a:r>
                        <a:rPr lang="en-US" altLang="en-US" sz="1600" b="0" u="sng" dirty="0">
                          <a:solidFill>
                            <a:schemeClr val="tx1"/>
                          </a:solidFill>
                          <a:latin typeface="+mn-lt"/>
                          <a:cs typeface="Times New Roman" pitchFamily="18" charset="0"/>
                        </a:rPr>
                        <a:t>substance P antagonist </a:t>
                      </a:r>
                      <a:r>
                        <a:rPr lang="en-US" altLang="en-US" sz="1600" b="0" dirty="0">
                          <a:solidFill>
                            <a:schemeClr val="tx1"/>
                          </a:solidFill>
                          <a:latin typeface="+mn-lt"/>
                          <a:cs typeface="Times New Roman" pitchFamily="18" charset="0"/>
                        </a:rPr>
                        <a:t>by blocking neurokinin 1 receptors in vagal afferent fibers in </a:t>
                      </a:r>
                      <a:r>
                        <a:rPr lang="en-US" altLang="en-US" sz="1600" b="0" dirty="0">
                          <a:solidFill>
                            <a:schemeClr val="bg1">
                              <a:lumMod val="50000"/>
                            </a:schemeClr>
                          </a:solidFill>
                          <a:latin typeface="+mn-lt"/>
                          <a:cs typeface="Times New Roman" pitchFamily="18" charset="0"/>
                        </a:rPr>
                        <a:t>substantial nigara </a:t>
                      </a:r>
                      <a:r>
                        <a:rPr lang="en-US" altLang="en-US" sz="1600" b="0" dirty="0">
                          <a:solidFill>
                            <a:schemeClr val="tx1"/>
                          </a:solidFill>
                          <a:latin typeface="+mn-lt"/>
                          <a:cs typeface="Times New Roman" pitchFamily="18" charset="0"/>
                        </a:rPr>
                        <a:t>(STN) and area postrema. </a:t>
                      </a:r>
                    </a:p>
                  </a:txBody>
                  <a:tcPr marT="45719" marB="45719">
                    <a:solidFill>
                      <a:schemeClr val="bg1"/>
                    </a:solidFill>
                  </a:tcPr>
                </a:tc>
                <a:extLst>
                  <a:ext uri="{0D108BD9-81ED-4DB2-BD59-A6C34878D82A}">
                    <a16:rowId xmlns:a16="http://schemas.microsoft.com/office/drawing/2014/main" xmlns="" val="10001"/>
                  </a:ext>
                </a:extLst>
              </a:tr>
              <a:tr h="413129">
                <a:tc>
                  <a:txBody>
                    <a:bodyPr/>
                    <a:lstStyle/>
                    <a:p>
                      <a:pPr algn="ctr"/>
                      <a:r>
                        <a:rPr lang="en-US" sz="1200" b="0" dirty="0">
                          <a:solidFill>
                            <a:schemeClr val="bg1"/>
                          </a:solidFill>
                          <a:effectLst/>
                          <a:latin typeface="+mn-lt"/>
                          <a:ea typeface="Kartika" charset="0"/>
                          <a:cs typeface="Kartika" charset="0"/>
                        </a:rPr>
                        <a:t>P.K</a:t>
                      </a:r>
                    </a:p>
                  </a:txBody>
                  <a:tcPr marT="45719" marB="45719" vert="vert270">
                    <a:solidFill>
                      <a:schemeClr val="bg2">
                        <a:lumMod val="75000"/>
                      </a:schemeClr>
                    </a:solidFill>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altLang="en-US" sz="1600" b="0" dirty="0">
                          <a:solidFill>
                            <a:schemeClr val="tx1">
                              <a:lumMod val="85000"/>
                              <a:lumOff val="15000"/>
                            </a:schemeClr>
                          </a:solidFill>
                          <a:latin typeface="+mn-lt"/>
                          <a:cs typeface="Times New Roman" pitchFamily="18" charset="0"/>
                        </a:rPr>
                        <a:t>Orally</a:t>
                      </a:r>
                    </a:p>
                  </a:txBody>
                  <a:tcPr marT="45719" marB="45719">
                    <a:solidFill>
                      <a:schemeClr val="bg1"/>
                    </a:solidFill>
                  </a:tcPr>
                </a:tc>
                <a:extLst>
                  <a:ext uri="{0D108BD9-81ED-4DB2-BD59-A6C34878D82A}">
                    <a16:rowId xmlns:a16="http://schemas.microsoft.com/office/drawing/2014/main" xmlns="" val="10002"/>
                  </a:ext>
                </a:extLst>
              </a:tr>
              <a:tr h="703362">
                <a:tc>
                  <a:txBody>
                    <a:bodyPr/>
                    <a:lstStyle/>
                    <a:p>
                      <a:pPr algn="ctr"/>
                      <a:r>
                        <a:rPr lang="en-US" sz="1200" b="0" kern="1200" dirty="0">
                          <a:solidFill>
                            <a:schemeClr val="bg1"/>
                          </a:solidFill>
                          <a:effectLst/>
                          <a:latin typeface="+mn-lt"/>
                          <a:ea typeface="Kartika" charset="0"/>
                          <a:cs typeface="Kartika" charset="0"/>
                        </a:rPr>
                        <a:t>Notes</a:t>
                      </a:r>
                      <a:r>
                        <a:rPr lang="en-US" sz="1200" b="0" dirty="0">
                          <a:effectLst/>
                          <a:latin typeface="+mn-lt"/>
                          <a:ea typeface="Kartika" charset="0"/>
                          <a:cs typeface="Kartika" charset="0"/>
                        </a:rPr>
                        <a:t> </a:t>
                      </a:r>
                    </a:p>
                  </a:txBody>
                  <a:tcPr marT="45719" marB="45719" vert="vert270">
                    <a:solidFill>
                      <a:schemeClr val="bg2">
                        <a:lumMod val="75000"/>
                      </a:schemeClr>
                    </a:solidFill>
                  </a:tcP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altLang="en-US" sz="1600" b="0" dirty="0">
                          <a:solidFill>
                            <a:schemeClr val="tx1">
                              <a:lumMod val="85000"/>
                              <a:lumOff val="15000"/>
                            </a:schemeClr>
                          </a:solidFill>
                          <a:latin typeface="+mn-lt"/>
                          <a:cs typeface="Times New Roman" pitchFamily="18" charset="0"/>
                        </a:rPr>
                        <a:t>Usually combined with 5-HT</a:t>
                      </a:r>
                      <a:r>
                        <a:rPr lang="en-US" altLang="en-US" sz="1600" b="0" baseline="-25000" dirty="0">
                          <a:solidFill>
                            <a:schemeClr val="tx1">
                              <a:lumMod val="85000"/>
                              <a:lumOff val="15000"/>
                            </a:schemeClr>
                          </a:solidFill>
                          <a:latin typeface="+mn-lt"/>
                          <a:cs typeface="Times New Roman" pitchFamily="18" charset="0"/>
                        </a:rPr>
                        <a:t>3</a:t>
                      </a:r>
                      <a:r>
                        <a:rPr lang="en-US" altLang="en-US" sz="1600" b="0" dirty="0">
                          <a:solidFill>
                            <a:schemeClr val="tx1">
                              <a:lumMod val="85000"/>
                              <a:lumOff val="15000"/>
                            </a:schemeClr>
                          </a:solidFill>
                          <a:latin typeface="+mn-lt"/>
                          <a:cs typeface="Times New Roman" pitchFamily="18" charset="0"/>
                        </a:rPr>
                        <a:t> antagonists and corticosteroids in prevention of chemotherapy-induced nausea and vomiting and post- operative NV. </a:t>
                      </a:r>
                      <a:r>
                        <a:rPr lang="en-US" altLang="en-US" sz="1600" b="0" dirty="0">
                          <a:solidFill>
                            <a:srgbClr val="008F00"/>
                          </a:solidFill>
                          <a:latin typeface="+mn-lt"/>
                          <a:cs typeface="Times New Roman" pitchFamily="18" charset="0"/>
                        </a:rPr>
                        <a:t>we use this combination if the patient is not response to 5-TH3 antagonist</a:t>
                      </a:r>
                      <a:r>
                        <a:rPr lang="en-US" altLang="en-US" sz="1600" b="0" baseline="0" dirty="0">
                          <a:solidFill>
                            <a:srgbClr val="008F00"/>
                          </a:solidFill>
                          <a:latin typeface="+mn-lt"/>
                          <a:cs typeface="Times New Roman" pitchFamily="18" charset="0"/>
                        </a:rPr>
                        <a:t> drugs</a:t>
                      </a:r>
                      <a:endParaRPr lang="en-US" altLang="en-US" sz="1600" b="0" dirty="0">
                        <a:solidFill>
                          <a:srgbClr val="008F00"/>
                        </a:solidFill>
                        <a:latin typeface="+mn-lt"/>
                        <a:cs typeface="Times New Roman" pitchFamily="18" charset="0"/>
                      </a:endParaRPr>
                    </a:p>
                  </a:txBody>
                  <a:tcPr marT="45719" marB="45719">
                    <a:solidFill>
                      <a:schemeClr val="bg1"/>
                    </a:solidFill>
                  </a:tcPr>
                </a:tc>
                <a:extLst>
                  <a:ext uri="{0D108BD9-81ED-4DB2-BD59-A6C34878D82A}">
                    <a16:rowId xmlns:a16="http://schemas.microsoft.com/office/drawing/2014/main" xmlns="" val="10006"/>
                  </a:ext>
                </a:extLst>
              </a:tr>
            </a:tbl>
          </a:graphicData>
        </a:graphic>
      </p:graphicFrame>
      <p:sp>
        <p:nvSpPr>
          <p:cNvPr id="8" name="Rectangle 7"/>
          <p:cNvSpPr/>
          <p:nvPr/>
        </p:nvSpPr>
        <p:spPr>
          <a:xfrm>
            <a:off x="0" y="-29574"/>
            <a:ext cx="6858000" cy="802432"/>
          </a:xfrm>
          <a:prstGeom prst="rect">
            <a:avLst/>
          </a:prstGeom>
          <a:solidFill>
            <a:srgbClr val="BAEB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400"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rPr>
              <a:t>D2 receptor antagonists</a:t>
            </a:r>
          </a:p>
        </p:txBody>
      </p:sp>
      <p:sp>
        <p:nvSpPr>
          <p:cNvPr id="2" name="مستطيل 1"/>
          <p:cNvSpPr/>
          <p:nvPr/>
        </p:nvSpPr>
        <p:spPr>
          <a:xfrm>
            <a:off x="4283981" y="801246"/>
            <a:ext cx="2574013" cy="600164"/>
          </a:xfrm>
          <a:prstGeom prst="rect">
            <a:avLst/>
          </a:prstGeom>
        </p:spPr>
        <p:txBody>
          <a:bodyPr wrap="square">
            <a:spAutoFit/>
          </a:bodyPr>
          <a:lstStyle/>
          <a:p>
            <a:r>
              <a:rPr lang="en-US" altLang="en-US" sz="1100" dirty="0">
                <a:solidFill>
                  <a:srgbClr val="008F00"/>
                </a:solidFill>
                <a:cs typeface="Times New Roman" pitchFamily="18" charset="0"/>
              </a:rPr>
              <a:t>Not commonly use</a:t>
            </a:r>
          </a:p>
          <a:p>
            <a:r>
              <a:rPr lang="en-US" sz="1100" dirty="0">
                <a:solidFill>
                  <a:srgbClr val="008F00"/>
                </a:solidFill>
                <a:cs typeface="Times New Roman" pitchFamily="18" charset="0"/>
              </a:rPr>
              <a:t>Usually psychotic patients </a:t>
            </a:r>
          </a:p>
          <a:p>
            <a:r>
              <a:rPr lang="en-US" sz="1100" dirty="0">
                <a:solidFill>
                  <a:srgbClr val="008F00"/>
                </a:solidFill>
                <a:cs typeface="Times New Roman" pitchFamily="18" charset="0"/>
              </a:rPr>
              <a:t>, So we use prokinetics instead</a:t>
            </a:r>
            <a:endParaRPr lang="ar-SA" sz="1200" dirty="0"/>
          </a:p>
        </p:txBody>
      </p:sp>
      <p:sp>
        <p:nvSpPr>
          <p:cNvPr id="3" name="مستطيل 2"/>
          <p:cNvSpPr/>
          <p:nvPr/>
        </p:nvSpPr>
        <p:spPr>
          <a:xfrm>
            <a:off x="4283981" y="2582782"/>
            <a:ext cx="2211594" cy="664012"/>
          </a:xfrm>
          <a:prstGeom prst="roundRect">
            <a:avLst/>
          </a:prstGeom>
          <a:ln>
            <a:solidFill>
              <a:schemeClr val="accent5">
                <a:lumMod val="20000"/>
                <a:lumOff val="80000"/>
              </a:schemeClr>
            </a:solidFill>
          </a:ln>
        </p:spPr>
        <p:txBody>
          <a:bodyPr wrap="square">
            <a:spAutoFit/>
          </a:bodyPr>
          <a:lstStyle/>
          <a:p>
            <a:r>
              <a:rPr lang="en-US" altLang="en-US" sz="1100" dirty="0">
                <a:solidFill>
                  <a:srgbClr val="008F00"/>
                </a:solidFill>
                <a:cs typeface="Times New Roman" pitchFamily="18" charset="0"/>
              </a:rPr>
              <a:t>Just we can use them in sever and resistant cases, although it is not a good choice due to its side effects </a:t>
            </a:r>
            <a:endParaRPr lang="ar-SA" sz="1200" dirty="0"/>
          </a:p>
        </p:txBody>
      </p:sp>
      <p:sp>
        <p:nvSpPr>
          <p:cNvPr id="5" name="مستطيل 4"/>
          <p:cNvSpPr/>
          <p:nvPr/>
        </p:nvSpPr>
        <p:spPr>
          <a:xfrm>
            <a:off x="818365" y="8615175"/>
            <a:ext cx="5450783" cy="817245"/>
          </a:xfrm>
          <a:prstGeom prst="roundRect">
            <a:avLst/>
          </a:prstGeom>
          <a:ln w="19050">
            <a:solidFill>
              <a:schemeClr val="bg1">
                <a:lumMod val="65000"/>
              </a:schemeClr>
            </a:solidFill>
            <a:prstDash val="dash"/>
          </a:ln>
        </p:spPr>
        <p:txBody>
          <a:bodyPr wrap="square">
            <a:spAutoFit/>
          </a:bodyPr>
          <a:lstStyle/>
          <a:p>
            <a:pPr algn="ctr"/>
            <a:r>
              <a:rPr lang="en-US" altLang="en-US" sz="1400" dirty="0">
                <a:solidFill>
                  <a:srgbClr val="008F00"/>
                </a:solidFill>
                <a:cs typeface="Times New Roman" pitchFamily="18" charset="0"/>
              </a:rPr>
              <a:t>As antiemetic drug can help if it is combine with other drugs because it has a different Mechanism of action  . But it is not that stronger to be given alone.  </a:t>
            </a:r>
            <a:endParaRPr lang="ar-SA" sz="1400" dirty="0"/>
          </a:p>
        </p:txBody>
      </p:sp>
      <p:sp>
        <p:nvSpPr>
          <p:cNvPr id="9" name="مستطيل مستدير الزوايا 8"/>
          <p:cNvSpPr/>
          <p:nvPr/>
        </p:nvSpPr>
        <p:spPr>
          <a:xfrm>
            <a:off x="1511259" y="5769917"/>
            <a:ext cx="1255154" cy="285819"/>
          </a:xfrm>
          <a:prstGeom prst="roundRect">
            <a:avLst/>
          </a:prstGeom>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marL="0" algn="ctr" defTabSz="663123" rtl="1" eaLnBrk="1" latinLnBrk="0" hangingPunct="1"/>
            <a:r>
              <a:rPr lang="en-US" sz="900" b="1" dirty="0">
                <a:solidFill>
                  <a:srgbClr val="009193"/>
                </a:solidFill>
              </a:rPr>
              <a:t>Is he </a:t>
            </a:r>
            <a:r>
              <a:rPr lang="en-US" sz="900" b="1" u="sng" dirty="0">
                <a:solidFill>
                  <a:srgbClr val="009193"/>
                </a:solidFill>
              </a:rPr>
              <a:t>A pre patient </a:t>
            </a:r>
            <a:r>
              <a:rPr lang="en-US" sz="900" b="1" dirty="0">
                <a:solidFill>
                  <a:srgbClr val="009193"/>
                </a:solidFill>
              </a:rPr>
              <a:t>?</a:t>
            </a:r>
            <a:endParaRPr lang="ar-SA" sz="900" b="1" dirty="0">
              <a:solidFill>
                <a:srgbClr val="009193"/>
              </a:solidFill>
            </a:endParaRPr>
          </a:p>
        </p:txBody>
      </p:sp>
    </p:spTree>
    <p:extLst>
      <p:ext uri="{BB962C8B-B14F-4D97-AF65-F5344CB8AC3E}">
        <p14:creationId xmlns:p14="http://schemas.microsoft.com/office/powerpoint/2010/main" val="160488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 y="0"/>
            <a:ext cx="6858002" cy="889686"/>
          </a:xfrm>
          <a:prstGeom prst="rect">
            <a:avLst/>
          </a:prstGeom>
          <a:solidFill>
            <a:srgbClr val="BAEB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altLang="en-US" sz="40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H1-receptor</a:t>
            </a:r>
            <a:r>
              <a:rPr 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antagonists</a:t>
            </a:r>
            <a:r>
              <a:rPr lang="en-US" sz="4000" b="1" dirty="0">
                <a:solidFill>
                  <a:srgbClr val="0033CC"/>
                </a:solidFill>
                <a:latin typeface="Times New Roman" panose="02020603050405020304" pitchFamily="18" charset="0"/>
                <a:cs typeface="Times New Roman" panose="02020603050405020304" pitchFamily="18" charset="0"/>
              </a:rPr>
              <a:t> </a:t>
            </a:r>
          </a:p>
        </p:txBody>
      </p:sp>
      <p:graphicFrame>
        <p:nvGraphicFramePr>
          <p:cNvPr id="6" name="Table 5"/>
          <p:cNvGraphicFramePr>
            <a:graphicFrameLocks noGrp="1"/>
          </p:cNvGraphicFramePr>
          <p:nvPr>
            <p:extLst>
              <p:ext uri="{D42A27DB-BD31-4B8C-83A1-F6EECF244321}">
                <p14:modId xmlns:p14="http://schemas.microsoft.com/office/powerpoint/2010/main" val="3605539623"/>
              </p:ext>
            </p:extLst>
          </p:nvPr>
        </p:nvGraphicFramePr>
        <p:xfrm>
          <a:off x="-2" y="889687"/>
          <a:ext cx="6858001" cy="3507661"/>
        </p:xfrm>
        <a:graphic>
          <a:graphicData uri="http://schemas.openxmlformats.org/drawingml/2006/table">
            <a:tbl>
              <a:tblPr firstRow="1" bandRow="1">
                <a:tableStyleId>{5940675A-B579-460E-94D1-54222C63F5DA}</a:tableStyleId>
              </a:tblPr>
              <a:tblGrid>
                <a:gridCol w="431801">
                  <a:extLst>
                    <a:ext uri="{9D8B030D-6E8A-4147-A177-3AD203B41FA5}">
                      <a16:colId xmlns:a16="http://schemas.microsoft.com/office/drawing/2014/main" xmlns="" val="20000"/>
                    </a:ext>
                  </a:extLst>
                </a:gridCol>
                <a:gridCol w="6426200">
                  <a:extLst>
                    <a:ext uri="{9D8B030D-6E8A-4147-A177-3AD203B41FA5}">
                      <a16:colId xmlns:a16="http://schemas.microsoft.com/office/drawing/2014/main" xmlns="" val="20002"/>
                    </a:ext>
                  </a:extLst>
                </a:gridCol>
              </a:tblGrid>
              <a:tr h="855905">
                <a:tc>
                  <a:txBody>
                    <a:bodyPr/>
                    <a:lstStyle/>
                    <a:p>
                      <a:pPr algn="ctr"/>
                      <a:r>
                        <a:rPr lang="en-US" sz="1200" b="0" dirty="0">
                          <a:solidFill>
                            <a:schemeClr val="bg1"/>
                          </a:solidFill>
                          <a:effectLst/>
                          <a:latin typeface="+mn-lt"/>
                          <a:ea typeface="Kartika" charset="0"/>
                          <a:cs typeface="Kartika" charset="0"/>
                        </a:rPr>
                        <a:t>Drug </a:t>
                      </a:r>
                    </a:p>
                  </a:txBody>
                  <a:tcPr marT="45719" marB="45719" vert="vert270">
                    <a:solidFill>
                      <a:schemeClr val="bg2">
                        <a:lumMod val="75000"/>
                      </a:schemeClr>
                    </a:solidFill>
                  </a:tcPr>
                </a:tc>
                <a:tc>
                  <a:txBody>
                    <a:bodyPr/>
                    <a:lstStyle/>
                    <a:p>
                      <a:pPr marL="0" marR="0" lvl="1" indent="0" algn="ctr" defTabSz="514350" rtl="0" eaLnBrk="1" fontAlgn="auto" latinLnBrk="0" hangingPunct="1">
                        <a:lnSpc>
                          <a:spcPct val="100000"/>
                        </a:lnSpc>
                        <a:spcBef>
                          <a:spcPts val="600"/>
                        </a:spcBef>
                        <a:spcAft>
                          <a:spcPts val="0"/>
                        </a:spcAft>
                        <a:buClrTx/>
                        <a:buSzTx/>
                        <a:buFontTx/>
                        <a:buNone/>
                        <a:tabLst>
                          <a:tab pos="93663" algn="l"/>
                        </a:tabLst>
                        <a:defRPr/>
                      </a:pPr>
                      <a:r>
                        <a:rPr lang="en-US" altLang="en-US" sz="1800" b="0" kern="1200" dirty="0">
                          <a:solidFill>
                            <a:srgbClr val="0432FF"/>
                          </a:solidFill>
                          <a:latin typeface="+mn-lt"/>
                          <a:ea typeface="+mn-ea"/>
                          <a:cs typeface="+mn-cs"/>
                        </a:rPr>
                        <a:t>Promethazine, Diphenhydramine,</a:t>
                      </a:r>
                      <a:r>
                        <a:rPr lang="en-US" altLang="en-US" sz="1800" b="0" kern="1200" baseline="0" dirty="0">
                          <a:solidFill>
                            <a:srgbClr val="0432FF"/>
                          </a:solidFill>
                          <a:latin typeface="+mn-lt"/>
                          <a:ea typeface="+mn-ea"/>
                          <a:cs typeface="+mn-cs"/>
                        </a:rPr>
                        <a:t> </a:t>
                      </a:r>
                      <a:r>
                        <a:rPr lang="en-US" altLang="en-US" sz="1800" b="0" kern="1200" dirty="0">
                          <a:solidFill>
                            <a:srgbClr val="0432FF"/>
                          </a:solidFill>
                          <a:latin typeface="+mn-lt"/>
                          <a:ea typeface="+mn-ea"/>
                          <a:cs typeface="+mn-cs"/>
                        </a:rPr>
                        <a:t>Meclizine</a:t>
                      </a:r>
                      <a:r>
                        <a:rPr lang="en-US" sz="1600" b="0" dirty="0">
                          <a:solidFill>
                            <a:srgbClr val="0432FF"/>
                          </a:solidFill>
                          <a:latin typeface="+mn-lt"/>
                          <a:cs typeface="Times New Roman" panose="02020603050405020304" pitchFamily="18" charset="0"/>
                        </a:rPr>
                        <a:t>, </a:t>
                      </a:r>
                      <a:r>
                        <a:rPr lang="en-US" altLang="en-US" sz="1800" b="0" kern="1200" dirty="0">
                          <a:solidFill>
                            <a:srgbClr val="0432FF"/>
                          </a:solidFill>
                          <a:latin typeface="+mn-lt"/>
                          <a:ea typeface="+mn-ea"/>
                          <a:cs typeface="+mn-cs"/>
                        </a:rPr>
                        <a:t>Cyclizine</a:t>
                      </a:r>
                      <a:r>
                        <a:rPr lang="en-US" altLang="en-US" sz="1800" b="0" kern="1200" baseline="0" dirty="0">
                          <a:solidFill>
                            <a:srgbClr val="0432FF"/>
                          </a:solidFill>
                          <a:latin typeface="+mn-lt"/>
                          <a:ea typeface="+mn-ea"/>
                          <a:cs typeface="+mn-cs"/>
                        </a:rPr>
                        <a:t> </a:t>
                      </a:r>
                    </a:p>
                    <a:p>
                      <a:pPr marL="0" marR="0" lvl="1" indent="0" algn="ctr" defTabSz="514350" rtl="0" eaLnBrk="1" fontAlgn="auto" latinLnBrk="0" hangingPunct="1">
                        <a:lnSpc>
                          <a:spcPct val="100000"/>
                        </a:lnSpc>
                        <a:spcBef>
                          <a:spcPts val="600"/>
                        </a:spcBef>
                        <a:spcAft>
                          <a:spcPts val="0"/>
                        </a:spcAft>
                        <a:buClrTx/>
                        <a:buSzTx/>
                        <a:buFontTx/>
                        <a:buNone/>
                        <a:tabLst>
                          <a:tab pos="93663" algn="l"/>
                        </a:tabLst>
                        <a:defRPr/>
                      </a:pPr>
                      <a:r>
                        <a:rPr lang="en-US" altLang="en-US" sz="1400" b="0" kern="1200" baseline="0" dirty="0">
                          <a:solidFill>
                            <a:srgbClr val="008F00"/>
                          </a:solidFill>
                          <a:latin typeface="+mn-lt"/>
                          <a:ea typeface="+mn-ea"/>
                          <a:cs typeface="+mn-cs"/>
                        </a:rPr>
                        <a:t>(meclizine and cyclizine has teratogenic effect)</a:t>
                      </a:r>
                      <a:endParaRPr lang="en-US" sz="1400" b="0" dirty="0">
                        <a:solidFill>
                          <a:srgbClr val="008F00"/>
                        </a:solidFill>
                      </a:endParaRPr>
                    </a:p>
                  </a:txBody>
                  <a:tcPr marT="45719" marB="45719" anchor="ctr">
                    <a:solidFill>
                      <a:srgbClr val="D2F6DA"/>
                    </a:solidFill>
                  </a:tcPr>
                </a:tc>
                <a:extLst>
                  <a:ext uri="{0D108BD9-81ED-4DB2-BD59-A6C34878D82A}">
                    <a16:rowId xmlns:a16="http://schemas.microsoft.com/office/drawing/2014/main" xmlns="" val="10000"/>
                  </a:ext>
                </a:extLst>
              </a:tr>
              <a:tr h="1330961">
                <a:tc>
                  <a:txBody>
                    <a:bodyPr/>
                    <a:lstStyle/>
                    <a:p>
                      <a:pPr algn="ctr"/>
                      <a:r>
                        <a:rPr lang="en-US" sz="1200" b="0" dirty="0">
                          <a:solidFill>
                            <a:schemeClr val="bg1"/>
                          </a:solidFill>
                          <a:effectLst/>
                          <a:latin typeface="+mn-lt"/>
                          <a:ea typeface="Kartika" charset="0"/>
                          <a:cs typeface="Kartika" charset="0"/>
                        </a:rPr>
                        <a:t>Indications </a:t>
                      </a:r>
                    </a:p>
                  </a:txBody>
                  <a:tcPr marT="45719" marB="45719" vert="vert270">
                    <a:solidFill>
                      <a:schemeClr val="bg2">
                        <a:lumMod val="75000"/>
                      </a:schemeClr>
                    </a:solidFill>
                  </a:tcPr>
                </a:tc>
                <a:tc>
                  <a:txBody>
                    <a:bodyPr/>
                    <a:lstStyle/>
                    <a:p>
                      <a:pPr marL="0" lvl="1" indent="-93663" algn="l" rtl="0" eaLnBrk="1" hangingPunct="1">
                        <a:spcBef>
                          <a:spcPts val="0"/>
                        </a:spcBef>
                        <a:buClr>
                          <a:srgbClr val="92D050"/>
                        </a:buClr>
                        <a:buFont typeface="Wingdings" pitchFamily="2" charset="2"/>
                        <a:buChar char="§"/>
                        <a:defRPr/>
                      </a:pPr>
                      <a:r>
                        <a:rPr lang="en-US" sz="1600" b="0" dirty="0">
                          <a:solidFill>
                            <a:schemeClr val="tx1">
                              <a:lumMod val="85000"/>
                              <a:lumOff val="15000"/>
                            </a:schemeClr>
                          </a:solidFill>
                          <a:latin typeface="+mn-lt"/>
                          <a:cs typeface="Times New Roman" panose="02020603050405020304" pitchFamily="18" charset="0"/>
                        </a:rPr>
                        <a:t> Motion sickness</a:t>
                      </a:r>
                    </a:p>
                    <a:p>
                      <a:pPr marL="0" lvl="1" indent="-93663" algn="l" rtl="0" eaLnBrk="1" hangingPunct="1">
                        <a:spcBef>
                          <a:spcPts val="0"/>
                        </a:spcBef>
                        <a:buClr>
                          <a:srgbClr val="92D050"/>
                        </a:buClr>
                        <a:buFont typeface="Wingdings" pitchFamily="2" charset="2"/>
                        <a:buChar char="§"/>
                        <a:defRPr/>
                      </a:pPr>
                      <a:r>
                        <a:rPr lang="en-US" sz="1600" b="0" dirty="0">
                          <a:solidFill>
                            <a:schemeClr val="tx1">
                              <a:lumMod val="85000"/>
                              <a:lumOff val="15000"/>
                            </a:schemeClr>
                          </a:solidFill>
                          <a:latin typeface="+mn-lt"/>
                          <a:cs typeface="Times New Roman" panose="02020603050405020304" pitchFamily="18" charset="0"/>
                        </a:rPr>
                        <a:t> Morning sickness in pregnancy</a:t>
                      </a:r>
                    </a:p>
                    <a:p>
                      <a:pPr marL="0" lvl="1" indent="-93663" algn="l" rtl="0" eaLnBrk="1" hangingPunct="1">
                        <a:spcBef>
                          <a:spcPts val="0"/>
                        </a:spcBef>
                        <a:buClr>
                          <a:srgbClr val="92D050"/>
                        </a:buClr>
                        <a:buFont typeface="Wingdings" pitchFamily="2" charset="2"/>
                        <a:buChar char="§"/>
                        <a:defRPr/>
                      </a:pPr>
                      <a:r>
                        <a:rPr lang="en-US" sz="1600" b="0" dirty="0">
                          <a:solidFill>
                            <a:schemeClr val="tx1">
                              <a:lumMod val="85000"/>
                              <a:lumOff val="15000"/>
                            </a:schemeClr>
                          </a:solidFill>
                          <a:latin typeface="+mn-lt"/>
                          <a:cs typeface="Times New Roman" panose="02020603050405020304" pitchFamily="18" charset="0"/>
                        </a:rPr>
                        <a:t> Promethazine: severe morning sickness of pregnancy (if only essential). </a:t>
                      </a:r>
                      <a:r>
                        <a:rPr lang="en-US" sz="1200" b="0" dirty="0">
                          <a:solidFill>
                            <a:srgbClr val="008F00"/>
                          </a:solidFill>
                          <a:latin typeface="+mn-lt"/>
                          <a:cs typeface="Times New Roman" panose="02020603050405020304" pitchFamily="18" charset="0"/>
                        </a:rPr>
                        <a:t>Ideally</a:t>
                      </a:r>
                      <a:r>
                        <a:rPr lang="en-US" sz="1200" b="0" baseline="0" dirty="0">
                          <a:solidFill>
                            <a:srgbClr val="008F00"/>
                          </a:solidFill>
                          <a:latin typeface="+mn-lt"/>
                          <a:cs typeface="Times New Roman" panose="02020603050405020304" pitchFamily="18" charset="0"/>
                        </a:rPr>
                        <a:t> we don’t give pregnant lady </a:t>
                      </a:r>
                      <a:r>
                        <a:rPr lang="en-US" sz="1200" b="0" dirty="0">
                          <a:solidFill>
                            <a:srgbClr val="008F00"/>
                          </a:solidFill>
                        </a:rPr>
                        <a:t>Antihistaminic because</a:t>
                      </a:r>
                      <a:r>
                        <a:rPr lang="en-US" sz="1200" b="0" baseline="0" dirty="0">
                          <a:solidFill>
                            <a:srgbClr val="008F00"/>
                          </a:solidFill>
                        </a:rPr>
                        <a:t> it has </a:t>
                      </a:r>
                      <a:r>
                        <a:rPr lang="en-US" altLang="en-US" sz="1200" b="0" kern="1200" baseline="0" dirty="0">
                          <a:solidFill>
                            <a:srgbClr val="008F00"/>
                          </a:solidFill>
                          <a:latin typeface="+mn-lt"/>
                          <a:ea typeface="+mn-ea"/>
                          <a:cs typeface="+mn-cs"/>
                        </a:rPr>
                        <a:t>teratogenic </a:t>
                      </a:r>
                      <a:r>
                        <a:rPr lang="en-US" sz="1200" b="0" baseline="0" dirty="0">
                          <a:solidFill>
                            <a:srgbClr val="008F00"/>
                          </a:solidFill>
                        </a:rPr>
                        <a:t>effect, but she has sever morning sickness she may develop dehydration so we should give her the safest </a:t>
                      </a:r>
                      <a:r>
                        <a:rPr lang="en-US" sz="1200" b="0" dirty="0">
                          <a:solidFill>
                            <a:srgbClr val="008F00"/>
                          </a:solidFill>
                        </a:rPr>
                        <a:t>Antihistaminic  which is </a:t>
                      </a:r>
                      <a:r>
                        <a:rPr lang="en-US" altLang="en-US" sz="1200" b="0" kern="1200" dirty="0">
                          <a:solidFill>
                            <a:srgbClr val="008F00"/>
                          </a:solidFill>
                          <a:latin typeface="+mn-lt"/>
                          <a:ea typeface="+mn-ea"/>
                          <a:cs typeface="+mn-cs"/>
                        </a:rPr>
                        <a:t>Promethazine in combination with vitamin B6 which has antiemetic effect</a:t>
                      </a:r>
                      <a:endParaRPr lang="en-US" sz="1200" b="0" dirty="0">
                        <a:solidFill>
                          <a:srgbClr val="008F00"/>
                        </a:solidFill>
                        <a:latin typeface="+mn-lt"/>
                        <a:cs typeface="Times New Roman" panose="02020603050405020304" pitchFamily="18" charset="0"/>
                      </a:endParaRPr>
                    </a:p>
                  </a:txBody>
                  <a:tcPr marT="45719" marB="45719">
                    <a:solidFill>
                      <a:schemeClr val="bg1"/>
                    </a:solidFill>
                  </a:tcPr>
                </a:tc>
                <a:extLst>
                  <a:ext uri="{0D108BD9-81ED-4DB2-BD59-A6C34878D82A}">
                    <a16:rowId xmlns:a16="http://schemas.microsoft.com/office/drawing/2014/main" xmlns="" val="10001"/>
                  </a:ext>
                </a:extLst>
              </a:tr>
              <a:tr h="1242230">
                <a:tc>
                  <a:txBody>
                    <a:bodyPr/>
                    <a:lstStyle/>
                    <a:p>
                      <a:pPr algn="ctr"/>
                      <a:r>
                        <a:rPr lang="en-US" sz="1200" b="0" dirty="0">
                          <a:solidFill>
                            <a:schemeClr val="bg1"/>
                          </a:solidFill>
                          <a:effectLst/>
                          <a:latin typeface="+mn-lt"/>
                          <a:ea typeface="Kartika" charset="0"/>
                          <a:cs typeface="Kartika" charset="0"/>
                        </a:rPr>
                        <a:t>ADRs</a:t>
                      </a:r>
                    </a:p>
                  </a:txBody>
                  <a:tcPr marT="45719" marB="45719" vert="vert270">
                    <a:solidFill>
                      <a:schemeClr val="bg2">
                        <a:lumMod val="75000"/>
                      </a:schemeClr>
                    </a:solidFill>
                  </a:tcPr>
                </a:tc>
                <a:tc>
                  <a:txBody>
                    <a:bodyPr/>
                    <a:lstStyle/>
                    <a:p>
                      <a:pPr marL="285750" lvl="1" indent="-285750" algn="l" rtl="0" eaLnBrk="1" hangingPunct="1">
                        <a:lnSpc>
                          <a:spcPct val="100000"/>
                        </a:lnSpc>
                        <a:spcBef>
                          <a:spcPct val="0"/>
                        </a:spcBef>
                        <a:buClr>
                          <a:srgbClr val="92D050"/>
                        </a:buClr>
                        <a:buFontTx/>
                        <a:buBlip>
                          <a:blip r:embed="rId3"/>
                        </a:buBlip>
                      </a:pPr>
                      <a:r>
                        <a:rPr lang="en-US" altLang="en-US" sz="1600" b="0" dirty="0">
                          <a:solidFill>
                            <a:schemeClr val="tx1">
                              <a:lumMod val="85000"/>
                              <a:lumOff val="15000"/>
                            </a:schemeClr>
                          </a:solidFill>
                          <a:latin typeface="+mn-lt"/>
                          <a:cs typeface="Times New Roman" pitchFamily="18" charset="0"/>
                        </a:rPr>
                        <a:t> Prominent sedation</a:t>
                      </a:r>
                    </a:p>
                    <a:p>
                      <a:pPr marL="285750" lvl="1" indent="-285750" algn="l" rtl="0" eaLnBrk="1" hangingPunct="1">
                        <a:lnSpc>
                          <a:spcPct val="100000"/>
                        </a:lnSpc>
                        <a:spcBef>
                          <a:spcPct val="0"/>
                        </a:spcBef>
                        <a:buClr>
                          <a:srgbClr val="92D050"/>
                        </a:buClr>
                        <a:buFontTx/>
                        <a:buBlip>
                          <a:blip r:embed="rId4"/>
                        </a:buBlip>
                      </a:pPr>
                      <a:r>
                        <a:rPr lang="en-US" altLang="en-US" sz="1600" b="0" baseline="0" dirty="0">
                          <a:solidFill>
                            <a:schemeClr val="tx1">
                              <a:lumMod val="85000"/>
                              <a:lumOff val="15000"/>
                            </a:schemeClr>
                          </a:solidFill>
                          <a:latin typeface="+mn-lt"/>
                          <a:cs typeface="Times New Roman" pitchFamily="18" charset="0"/>
                        </a:rPr>
                        <a:t> </a:t>
                      </a:r>
                      <a:r>
                        <a:rPr lang="en-US" altLang="en-US" sz="1600" b="0" dirty="0">
                          <a:solidFill>
                            <a:schemeClr val="tx1">
                              <a:lumMod val="85000"/>
                              <a:lumOff val="15000"/>
                            </a:schemeClr>
                          </a:solidFill>
                          <a:latin typeface="+mn-lt"/>
                          <a:cs typeface="Times New Roman" pitchFamily="18" charset="0"/>
                        </a:rPr>
                        <a:t>Hypotension </a:t>
                      </a:r>
                      <a:r>
                        <a:rPr lang="en-US" sz="1600" b="0" dirty="0">
                          <a:solidFill>
                            <a:schemeClr val="bg1">
                              <a:lumMod val="50000"/>
                            </a:schemeClr>
                          </a:solidFill>
                          <a:latin typeface="+mn-lt"/>
                          <a:cs typeface="Times New Roman" panose="02020603050405020304" pitchFamily="18" charset="0"/>
                        </a:rPr>
                        <a:t>(</a:t>
                      </a:r>
                      <a:r>
                        <a:rPr lang="el-GR" sz="1600" b="0" dirty="0">
                          <a:solidFill>
                            <a:schemeClr val="bg1">
                              <a:lumMod val="50000"/>
                            </a:schemeClr>
                          </a:solidFill>
                          <a:latin typeface="+mn-lt"/>
                          <a:cs typeface="Times New Roman" panose="02020603050405020304" pitchFamily="18" charset="0"/>
                        </a:rPr>
                        <a:t>α</a:t>
                      </a:r>
                      <a:r>
                        <a:rPr lang="en-US" sz="1600" b="0" dirty="0">
                          <a:solidFill>
                            <a:schemeClr val="bg1">
                              <a:lumMod val="50000"/>
                            </a:schemeClr>
                          </a:solidFill>
                          <a:latin typeface="+mn-lt"/>
                          <a:cs typeface="Times New Roman" panose="02020603050405020304" pitchFamily="18" charset="0"/>
                        </a:rPr>
                        <a:t>-blocking</a:t>
                      </a:r>
                      <a:r>
                        <a:rPr lang="en-US" sz="1600" b="0" baseline="0" dirty="0">
                          <a:solidFill>
                            <a:schemeClr val="bg1">
                              <a:lumMod val="50000"/>
                            </a:schemeClr>
                          </a:solidFill>
                          <a:latin typeface="+mn-lt"/>
                          <a:cs typeface="Times New Roman" panose="02020603050405020304" pitchFamily="18" charset="0"/>
                        </a:rPr>
                        <a:t> </a:t>
                      </a:r>
                      <a:r>
                        <a:rPr lang="en-US" sz="1600" b="0" dirty="0">
                          <a:solidFill>
                            <a:schemeClr val="bg1">
                              <a:lumMod val="50000"/>
                            </a:schemeClr>
                          </a:solidFill>
                          <a:latin typeface="+mn-lt"/>
                          <a:cs typeface="Times New Roman" panose="02020603050405020304" pitchFamily="18" charset="0"/>
                        </a:rPr>
                        <a:t>action).</a:t>
                      </a:r>
                    </a:p>
                    <a:p>
                      <a:pPr marL="285750" marR="0" lvl="1" indent="-285750" algn="l" defTabSz="514350" rtl="0" eaLnBrk="1" fontAlgn="auto" latinLnBrk="0" hangingPunct="1">
                        <a:lnSpc>
                          <a:spcPct val="100000"/>
                        </a:lnSpc>
                        <a:spcBef>
                          <a:spcPct val="0"/>
                        </a:spcBef>
                        <a:spcAft>
                          <a:spcPts val="0"/>
                        </a:spcAft>
                        <a:buClr>
                          <a:srgbClr val="92D050"/>
                        </a:buClr>
                        <a:buSzTx/>
                        <a:buFontTx/>
                        <a:buBlip>
                          <a:blip r:embed="rId5"/>
                        </a:buBlip>
                        <a:tabLst/>
                        <a:defRPr/>
                      </a:pPr>
                      <a:r>
                        <a:rPr lang="en-US" altLang="en-US" sz="1600" b="0" dirty="0">
                          <a:solidFill>
                            <a:schemeClr val="tx1">
                              <a:lumMod val="85000"/>
                              <a:lumOff val="15000"/>
                            </a:schemeClr>
                          </a:solidFill>
                          <a:latin typeface="+mn-lt"/>
                          <a:cs typeface="Times New Roman" pitchFamily="18" charset="0"/>
                        </a:rPr>
                        <a:t> Anticholinergic effects or atropine like actions (dry</a:t>
                      </a:r>
                      <a:r>
                        <a:rPr lang="en-US" altLang="en-US" sz="1600" b="0" baseline="0" dirty="0">
                          <a:solidFill>
                            <a:schemeClr val="tx1">
                              <a:lumMod val="85000"/>
                              <a:lumOff val="15000"/>
                            </a:schemeClr>
                          </a:solidFill>
                          <a:latin typeface="+mn-lt"/>
                          <a:cs typeface="Times New Roman" pitchFamily="18" charset="0"/>
                        </a:rPr>
                        <a:t> </a:t>
                      </a:r>
                      <a:r>
                        <a:rPr lang="en-US" altLang="en-US" sz="1600" b="0" dirty="0">
                          <a:solidFill>
                            <a:schemeClr val="tx1">
                              <a:lumMod val="85000"/>
                              <a:lumOff val="15000"/>
                            </a:schemeClr>
                          </a:solidFill>
                          <a:latin typeface="+mn-lt"/>
                          <a:cs typeface="Times New Roman" pitchFamily="18" charset="0"/>
                        </a:rPr>
                        <a:t>mouth, dilated</a:t>
                      </a:r>
                      <a:r>
                        <a:rPr lang="en-US" altLang="en-US" sz="1600" b="0" baseline="0" dirty="0">
                          <a:solidFill>
                            <a:schemeClr val="tx1">
                              <a:lumMod val="85000"/>
                              <a:lumOff val="15000"/>
                            </a:schemeClr>
                          </a:solidFill>
                          <a:latin typeface="+mn-lt"/>
                          <a:cs typeface="Times New Roman" pitchFamily="18" charset="0"/>
                        </a:rPr>
                        <a:t> </a:t>
                      </a:r>
                      <a:r>
                        <a:rPr lang="en-US" altLang="en-US" sz="1600" b="0" dirty="0">
                          <a:solidFill>
                            <a:schemeClr val="tx1">
                              <a:lumMod val="85000"/>
                              <a:lumOff val="15000"/>
                            </a:schemeClr>
                          </a:solidFill>
                          <a:latin typeface="+mn-lt"/>
                          <a:cs typeface="Times New Roman" pitchFamily="18" charset="0"/>
                        </a:rPr>
                        <a:t>pupils, urinary retention, constipation).</a:t>
                      </a:r>
                      <a:r>
                        <a:rPr lang="en-US" sz="1400" b="1" dirty="0">
                          <a:solidFill>
                            <a:srgbClr val="008F00"/>
                          </a:solidFill>
                        </a:rPr>
                        <a:t> </a:t>
                      </a:r>
                      <a:r>
                        <a:rPr lang="en-US" sz="1400" b="0" dirty="0">
                          <a:solidFill>
                            <a:srgbClr val="008F00"/>
                          </a:solidFill>
                        </a:rPr>
                        <a:t>(glaucoma</a:t>
                      </a:r>
                      <a:r>
                        <a:rPr lang="en-US" sz="1400" b="0" baseline="0" dirty="0">
                          <a:solidFill>
                            <a:srgbClr val="008F00"/>
                          </a:solidFill>
                        </a:rPr>
                        <a:t> and prostatic hypertrophy are contraindications) </a:t>
                      </a:r>
                      <a:endParaRPr lang="en-US" sz="1400" b="0" dirty="0">
                        <a:solidFill>
                          <a:srgbClr val="008F00"/>
                        </a:solidFill>
                      </a:endParaRPr>
                    </a:p>
                  </a:txBody>
                  <a:tcPr marT="45719" marB="45719">
                    <a:solidFill>
                      <a:schemeClr val="bg1"/>
                    </a:solidFill>
                  </a:tcPr>
                </a:tc>
                <a:extLst>
                  <a:ext uri="{0D108BD9-81ED-4DB2-BD59-A6C34878D82A}">
                    <a16:rowId xmlns:a16="http://schemas.microsoft.com/office/drawing/2014/main" xmlns="" val="10004"/>
                  </a:ext>
                </a:extLst>
              </a:tr>
            </a:tbl>
          </a:graphicData>
        </a:graphic>
      </p:graphicFrame>
      <p:sp>
        <p:nvSpPr>
          <p:cNvPr id="7" name="Rectangle 6"/>
          <p:cNvSpPr/>
          <p:nvPr/>
        </p:nvSpPr>
        <p:spPr>
          <a:xfrm>
            <a:off x="-10" y="4423479"/>
            <a:ext cx="6858003" cy="889686"/>
          </a:xfrm>
          <a:prstGeom prst="rect">
            <a:avLst/>
          </a:prstGeom>
          <a:solidFill>
            <a:srgbClr val="BAEBFF"/>
          </a:solidFill>
          <a:ln>
            <a:solidFill>
              <a:srgbClr val="BA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6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Muscarinic</a:t>
            </a:r>
            <a:r>
              <a:rPr lang="en-US" altLang="en-US" sz="2400" b="1" dirty="0">
                <a:solidFill>
                  <a:srgbClr val="0033CC"/>
                </a:solidFill>
                <a:latin typeface="Times New Roman" pitchFamily="18" charset="0"/>
                <a:cs typeface="Times New Roman" pitchFamily="18" charset="0"/>
              </a:rPr>
              <a:t> </a:t>
            </a:r>
            <a:r>
              <a:rPr lang="en-US" altLang="en-US" sz="36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receptor</a:t>
            </a:r>
            <a:r>
              <a:rPr lang="en-US" altLang="en-US" sz="2400" b="1" dirty="0">
                <a:solidFill>
                  <a:srgbClr val="0033CC"/>
                </a:solidFill>
                <a:latin typeface="Times New Roman" pitchFamily="18" charset="0"/>
                <a:cs typeface="Times New Roman" pitchFamily="18" charset="0"/>
              </a:rPr>
              <a:t>  </a:t>
            </a:r>
            <a:r>
              <a:rPr lang="en-US" altLang="en-US" sz="36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antagonists</a:t>
            </a:r>
          </a:p>
        </p:txBody>
      </p:sp>
      <p:graphicFrame>
        <p:nvGraphicFramePr>
          <p:cNvPr id="8" name="Table 7"/>
          <p:cNvGraphicFramePr>
            <a:graphicFrameLocks noGrp="1"/>
          </p:cNvGraphicFramePr>
          <p:nvPr>
            <p:extLst>
              <p:ext uri="{D42A27DB-BD31-4B8C-83A1-F6EECF244321}">
                <p14:modId xmlns:p14="http://schemas.microsoft.com/office/powerpoint/2010/main" val="334141934"/>
              </p:ext>
            </p:extLst>
          </p:nvPr>
        </p:nvGraphicFramePr>
        <p:xfrm>
          <a:off x="-10" y="5313165"/>
          <a:ext cx="6858000" cy="4592834"/>
        </p:xfrm>
        <a:graphic>
          <a:graphicData uri="http://schemas.openxmlformats.org/drawingml/2006/table">
            <a:tbl>
              <a:tblPr firstRow="1" bandRow="1">
                <a:tableStyleId>{5940675A-B579-460E-94D1-54222C63F5DA}</a:tableStyleId>
              </a:tblPr>
              <a:tblGrid>
                <a:gridCol w="404041">
                  <a:extLst>
                    <a:ext uri="{9D8B030D-6E8A-4147-A177-3AD203B41FA5}">
                      <a16:colId xmlns:a16="http://schemas.microsoft.com/office/drawing/2014/main" xmlns="" val="20000"/>
                    </a:ext>
                  </a:extLst>
                </a:gridCol>
                <a:gridCol w="6453959">
                  <a:extLst>
                    <a:ext uri="{9D8B030D-6E8A-4147-A177-3AD203B41FA5}">
                      <a16:colId xmlns:a16="http://schemas.microsoft.com/office/drawing/2014/main" xmlns="" val="20001"/>
                    </a:ext>
                  </a:extLst>
                </a:gridCol>
              </a:tblGrid>
              <a:tr h="916923">
                <a:tc>
                  <a:txBody>
                    <a:bodyPr/>
                    <a:lstStyle/>
                    <a:p>
                      <a:pPr algn="ctr"/>
                      <a:r>
                        <a:rPr lang="en-US" sz="1200" b="0" dirty="0">
                          <a:solidFill>
                            <a:schemeClr val="bg1"/>
                          </a:solidFill>
                          <a:effectLst/>
                          <a:latin typeface="+mn-lt"/>
                          <a:ea typeface="Kartika" charset="0"/>
                          <a:cs typeface="Kartika" charset="0"/>
                        </a:rPr>
                        <a:t>Drug </a:t>
                      </a:r>
                    </a:p>
                  </a:txBody>
                  <a:tcPr marT="45719" marB="45719" vert="vert270">
                    <a:solidFill>
                      <a:schemeClr val="bg2">
                        <a:lumMod val="75000"/>
                      </a:schemeClr>
                    </a:solidFill>
                  </a:tcPr>
                </a:tc>
                <a:tc>
                  <a:txBody>
                    <a:bodyPr/>
                    <a:lstStyle/>
                    <a:p>
                      <a:pPr marL="609600" marR="0" indent="-609600" algn="ctr" defTabSz="514350" rtl="0" eaLnBrk="1" fontAlgn="auto" latinLnBrk="0" hangingPunct="1">
                        <a:lnSpc>
                          <a:spcPct val="90000"/>
                        </a:lnSpc>
                        <a:spcBef>
                          <a:spcPts val="0"/>
                        </a:spcBef>
                        <a:spcAft>
                          <a:spcPts val="0"/>
                        </a:spcAft>
                        <a:buClrTx/>
                        <a:buSzTx/>
                        <a:buFont typeface="Wingdings" pitchFamily="2" charset="2"/>
                        <a:buNone/>
                        <a:tabLst/>
                        <a:defRPr/>
                      </a:pPr>
                      <a:r>
                        <a:rPr lang="en-US" altLang="en-US" sz="2400" b="0" kern="1200" dirty="0">
                          <a:solidFill>
                            <a:srgbClr val="0432FF"/>
                          </a:solidFill>
                          <a:latin typeface="+mn-lt"/>
                          <a:ea typeface="+mn-ea"/>
                          <a:cs typeface="+mn-cs"/>
                        </a:rPr>
                        <a:t>Hyoscine</a:t>
                      </a:r>
                      <a:r>
                        <a:rPr lang="en-US" altLang="en-US" sz="2400" b="0" dirty="0">
                          <a:latin typeface="Times New Roman" pitchFamily="18" charset="0"/>
                          <a:cs typeface="Times New Roman" pitchFamily="18" charset="0"/>
                        </a:rPr>
                        <a:t> (</a:t>
                      </a:r>
                      <a:r>
                        <a:rPr lang="en-US" altLang="en-US" sz="2400" b="0" kern="1200" dirty="0">
                          <a:solidFill>
                            <a:srgbClr val="0432FF"/>
                          </a:solidFill>
                          <a:latin typeface="+mn-lt"/>
                          <a:ea typeface="+mn-ea"/>
                          <a:cs typeface="+mn-cs"/>
                        </a:rPr>
                        <a:t>scopolamine</a:t>
                      </a:r>
                      <a:r>
                        <a:rPr lang="en-US" altLang="en-US" sz="2400" b="0" dirty="0">
                          <a:latin typeface="Times New Roman" pitchFamily="18" charset="0"/>
                          <a:cs typeface="Times New Roman" pitchFamily="18" charset="0"/>
                        </a:rPr>
                        <a:t>)</a:t>
                      </a:r>
                    </a:p>
                  </a:txBody>
                  <a:tcPr marT="45719" marB="45719" anchor="ctr">
                    <a:solidFill>
                      <a:srgbClr val="FF7E79">
                        <a:alpha val="50196"/>
                      </a:srgbClr>
                    </a:solidFill>
                  </a:tcPr>
                </a:tc>
                <a:extLst>
                  <a:ext uri="{0D108BD9-81ED-4DB2-BD59-A6C34878D82A}">
                    <a16:rowId xmlns:a16="http://schemas.microsoft.com/office/drawing/2014/main" xmlns="" val="10000"/>
                  </a:ext>
                </a:extLst>
              </a:tr>
              <a:tr h="555117">
                <a:tc>
                  <a:txBody>
                    <a:bodyPr/>
                    <a:lstStyle/>
                    <a:p>
                      <a:pPr algn="ctr"/>
                      <a:r>
                        <a:rPr lang="en-US" sz="1200" b="0" dirty="0">
                          <a:solidFill>
                            <a:schemeClr val="bg1"/>
                          </a:solidFill>
                          <a:effectLst/>
                          <a:latin typeface="+mn-lt"/>
                          <a:ea typeface="Kartika" charset="0"/>
                          <a:cs typeface="Kartika" charset="0"/>
                        </a:rPr>
                        <a:t>M.O.A</a:t>
                      </a:r>
                    </a:p>
                  </a:txBody>
                  <a:tcPr marT="45719" marB="45719" vert="vert270">
                    <a:solidFill>
                      <a:schemeClr val="bg2">
                        <a:lumMod val="75000"/>
                      </a:schemeClr>
                    </a:solidFill>
                  </a:tcPr>
                </a:tc>
                <a:tc>
                  <a:txBody>
                    <a:bodyPr/>
                    <a:lstStyle/>
                    <a:p>
                      <a:pPr marL="0" indent="0" algn="l" rtl="0" eaLnBrk="1" hangingPunct="1">
                        <a:spcBef>
                          <a:spcPts val="1200"/>
                        </a:spcBef>
                        <a:tabLst/>
                      </a:pPr>
                      <a:r>
                        <a:rPr lang="en-US" altLang="en-US" sz="1600" b="0" dirty="0">
                          <a:latin typeface="+mn-lt"/>
                          <a:cs typeface="Times New Roman" pitchFamily="18" charset="0"/>
                        </a:rPr>
                        <a:t>Reduce impulses from vestibular apparatus</a:t>
                      </a:r>
                    </a:p>
                  </a:txBody>
                  <a:tcPr marT="45719" marB="45719" anchor="ctr">
                    <a:solidFill>
                      <a:schemeClr val="bg1"/>
                    </a:solidFill>
                  </a:tcPr>
                </a:tc>
                <a:extLst>
                  <a:ext uri="{0D108BD9-81ED-4DB2-BD59-A6C34878D82A}">
                    <a16:rowId xmlns:a16="http://schemas.microsoft.com/office/drawing/2014/main" xmlns="" val="10001"/>
                  </a:ext>
                </a:extLst>
              </a:tr>
              <a:tr h="569751">
                <a:tc>
                  <a:txBody>
                    <a:bodyPr/>
                    <a:lstStyle/>
                    <a:p>
                      <a:pPr algn="ctr"/>
                      <a:r>
                        <a:rPr lang="en-US" sz="1200" b="0" dirty="0">
                          <a:solidFill>
                            <a:schemeClr val="bg1"/>
                          </a:solidFill>
                          <a:effectLst/>
                          <a:latin typeface="+mn-lt"/>
                          <a:ea typeface="Kartika" charset="0"/>
                          <a:cs typeface="Kartika" charset="0"/>
                        </a:rPr>
                        <a:t>P.K</a:t>
                      </a:r>
                    </a:p>
                  </a:txBody>
                  <a:tcPr marT="45719" marB="45719" vert="vert270">
                    <a:solidFill>
                      <a:schemeClr val="bg2">
                        <a:lumMod val="75000"/>
                      </a:schemeClr>
                    </a:solidFill>
                  </a:tcPr>
                </a:tc>
                <a:tc>
                  <a:txBody>
                    <a:bodyPr/>
                    <a:lstStyle/>
                    <a:p>
                      <a:pPr marL="0" indent="0" algn="l" rtl="0" eaLnBrk="1" hangingPunct="1">
                        <a:spcBef>
                          <a:spcPts val="0"/>
                        </a:spcBef>
                        <a:tabLst/>
                      </a:pPr>
                      <a:r>
                        <a:rPr lang="en-US" altLang="en-US" sz="1600" b="0" dirty="0">
                          <a:solidFill>
                            <a:schemeClr val="tx1">
                              <a:lumMod val="85000"/>
                              <a:lumOff val="15000"/>
                            </a:schemeClr>
                          </a:solidFill>
                          <a:latin typeface="+mn-lt"/>
                          <a:cs typeface="Times New Roman" pitchFamily="18" charset="0"/>
                        </a:rPr>
                        <a:t>Orally, injection, patches</a:t>
                      </a:r>
                    </a:p>
                  </a:txBody>
                  <a:tcPr marT="45719" marB="45719" anchor="ctr">
                    <a:solidFill>
                      <a:schemeClr val="bg1"/>
                    </a:solidFill>
                  </a:tcPr>
                </a:tc>
                <a:extLst>
                  <a:ext uri="{0D108BD9-81ED-4DB2-BD59-A6C34878D82A}">
                    <a16:rowId xmlns:a16="http://schemas.microsoft.com/office/drawing/2014/main" xmlns="" val="10002"/>
                  </a:ext>
                </a:extLst>
              </a:tr>
              <a:tr h="1149787">
                <a:tc>
                  <a:txBody>
                    <a:bodyPr/>
                    <a:lstStyle/>
                    <a:p>
                      <a:pPr algn="ctr"/>
                      <a:r>
                        <a:rPr lang="en-US" sz="1200" b="0" dirty="0">
                          <a:solidFill>
                            <a:schemeClr val="bg1"/>
                          </a:solidFill>
                          <a:effectLst/>
                          <a:latin typeface="+mn-lt"/>
                          <a:ea typeface="Kartika" charset="0"/>
                          <a:cs typeface="Kartika" charset="0"/>
                        </a:rPr>
                        <a:t>Indication </a:t>
                      </a:r>
                    </a:p>
                  </a:txBody>
                  <a:tcPr marT="45719" marB="45719" vert="vert270">
                    <a:solidFill>
                      <a:schemeClr val="bg2">
                        <a:lumMod val="75000"/>
                      </a:schemeClr>
                    </a:solidFill>
                  </a:tcPr>
                </a:tc>
                <a:tc>
                  <a:txBody>
                    <a:bodyPr/>
                    <a:lstStyle/>
                    <a:p>
                      <a:pPr marL="0" marR="0" lvl="1" indent="0" algn="l" defTabSz="514350" rtl="0" eaLnBrk="1" fontAlgn="auto" latinLnBrk="0" hangingPunct="1">
                        <a:lnSpc>
                          <a:spcPct val="100000"/>
                        </a:lnSpc>
                        <a:spcBef>
                          <a:spcPts val="0"/>
                        </a:spcBef>
                        <a:spcAft>
                          <a:spcPts val="0"/>
                        </a:spcAft>
                        <a:buClr>
                          <a:srgbClr val="FF7E79"/>
                        </a:buClr>
                        <a:buSzTx/>
                        <a:buFont typeface="Wingdings" pitchFamily="2" charset="2"/>
                        <a:buChar char="§"/>
                        <a:tabLst/>
                        <a:defRPr/>
                      </a:pPr>
                      <a:r>
                        <a:rPr lang="en-US" altLang="en-US" sz="1600" b="0" dirty="0">
                          <a:solidFill>
                            <a:schemeClr val="tx1">
                              <a:lumMod val="85000"/>
                              <a:lumOff val="15000"/>
                            </a:schemeClr>
                          </a:solidFill>
                          <a:latin typeface="+mn-lt"/>
                          <a:cs typeface="Times New Roman" pitchFamily="18" charset="0"/>
                        </a:rPr>
                        <a:t> Used as transdermal patches in </a:t>
                      </a:r>
                      <a:r>
                        <a:rPr lang="en-US" altLang="en-US" sz="1600" b="0" dirty="0">
                          <a:solidFill>
                            <a:srgbClr val="FF0000"/>
                          </a:solidFill>
                          <a:latin typeface="+mn-lt"/>
                          <a:cs typeface="Times New Roman" pitchFamily="18" charset="0"/>
                        </a:rPr>
                        <a:t>motion sickness </a:t>
                      </a:r>
                      <a:r>
                        <a:rPr lang="en-US" altLang="en-US" sz="1600" b="0" dirty="0">
                          <a:solidFill>
                            <a:schemeClr val="tx1">
                              <a:lumMod val="85000"/>
                              <a:lumOff val="15000"/>
                            </a:schemeClr>
                          </a:solidFill>
                          <a:latin typeface="+mn-lt"/>
                          <a:cs typeface="Times New Roman" pitchFamily="18" charset="0"/>
                        </a:rPr>
                        <a:t>(applied to the </a:t>
                      </a:r>
                      <a:r>
                        <a:rPr lang="en-US" altLang="en-US" sz="1600" b="0" dirty="0" err="1">
                          <a:solidFill>
                            <a:schemeClr val="tx1">
                              <a:lumMod val="85000"/>
                              <a:lumOff val="15000"/>
                            </a:schemeClr>
                          </a:solidFill>
                          <a:latin typeface="+mn-lt"/>
                          <a:cs typeface="Times New Roman" pitchFamily="18" charset="0"/>
                        </a:rPr>
                        <a:t>postauricular</a:t>
                      </a:r>
                      <a:r>
                        <a:rPr lang="en-US" altLang="en-US" sz="1600" b="0" dirty="0">
                          <a:solidFill>
                            <a:schemeClr val="tx1">
                              <a:lumMod val="85000"/>
                              <a:lumOff val="15000"/>
                            </a:schemeClr>
                          </a:solidFill>
                          <a:latin typeface="+mn-lt"/>
                          <a:cs typeface="Times New Roman" pitchFamily="18" charset="0"/>
                        </a:rPr>
                        <a:t> area). </a:t>
                      </a:r>
                      <a:r>
                        <a:rPr lang="en-US" altLang="en-US" sz="1600" b="0" i="0" dirty="0">
                          <a:solidFill>
                            <a:srgbClr val="008F00"/>
                          </a:solidFill>
                          <a:latin typeface="+mn-lt"/>
                          <a:cs typeface="+mn-cs"/>
                        </a:rPr>
                        <a:t>Better</a:t>
                      </a:r>
                      <a:r>
                        <a:rPr lang="en-US" altLang="en-US" sz="1600" b="0" i="0" baseline="0" dirty="0">
                          <a:solidFill>
                            <a:srgbClr val="008F00"/>
                          </a:solidFill>
                          <a:latin typeface="+mn-lt"/>
                          <a:cs typeface="+mn-cs"/>
                        </a:rPr>
                        <a:t> to take it before the induction of vomiting </a:t>
                      </a:r>
                      <a:r>
                        <a:rPr lang="ar-SA" altLang="en-US" sz="1600" b="0" i="0" baseline="0" dirty="0">
                          <a:solidFill>
                            <a:schemeClr val="bg1">
                              <a:lumMod val="50000"/>
                            </a:schemeClr>
                          </a:solidFill>
                          <a:latin typeface="+mn-lt"/>
                          <a:cs typeface="+mn-cs"/>
                        </a:rPr>
                        <a:t>يعني لو عنده دوار من الطيران يأخذ الدوا قبل رحلة الطيران</a:t>
                      </a:r>
                      <a:endParaRPr lang="en-US" altLang="en-US" sz="1600" b="0" dirty="0">
                        <a:solidFill>
                          <a:schemeClr val="tx1">
                            <a:lumMod val="85000"/>
                            <a:lumOff val="15000"/>
                          </a:schemeClr>
                        </a:solidFill>
                        <a:latin typeface="+mn-lt"/>
                        <a:cs typeface="Times New Roman" pitchFamily="18" charset="0"/>
                      </a:endParaRPr>
                    </a:p>
                    <a:p>
                      <a:pPr marL="0" lvl="1" indent="0" algn="l" rtl="0" eaLnBrk="1" hangingPunct="1">
                        <a:spcBef>
                          <a:spcPts val="0"/>
                        </a:spcBef>
                        <a:buClr>
                          <a:srgbClr val="FF7E79"/>
                        </a:buClr>
                        <a:buFont typeface="Wingdings" pitchFamily="2" charset="2"/>
                        <a:buChar char="§"/>
                        <a:tabLst/>
                      </a:pPr>
                      <a:r>
                        <a:rPr lang="en-US" altLang="en-US" sz="1600" b="0" dirty="0">
                          <a:solidFill>
                            <a:schemeClr val="tx1">
                              <a:lumMod val="85000"/>
                              <a:lumOff val="15000"/>
                            </a:schemeClr>
                          </a:solidFill>
                          <a:latin typeface="+mn-lt"/>
                          <a:cs typeface="Times New Roman" pitchFamily="18" charset="0"/>
                        </a:rPr>
                        <a:t> </a:t>
                      </a:r>
                      <a:r>
                        <a:rPr lang="en-US" altLang="en-US" sz="1600" b="0" dirty="0">
                          <a:solidFill>
                            <a:srgbClr val="FF0000"/>
                          </a:solidFill>
                          <a:latin typeface="+mn-lt"/>
                          <a:cs typeface="Times New Roman" pitchFamily="18" charset="0"/>
                        </a:rPr>
                        <a:t>Not in chemotherapy-induced vomiting</a:t>
                      </a:r>
                    </a:p>
                  </a:txBody>
                  <a:tcPr marT="45719" marB="45719" anchor="ctr">
                    <a:solidFill>
                      <a:schemeClr val="bg1"/>
                    </a:solidFill>
                  </a:tcPr>
                </a:tc>
                <a:extLst>
                  <a:ext uri="{0D108BD9-81ED-4DB2-BD59-A6C34878D82A}">
                    <a16:rowId xmlns:a16="http://schemas.microsoft.com/office/drawing/2014/main" xmlns="" val="10003"/>
                  </a:ext>
                </a:extLst>
              </a:tr>
              <a:tr h="1401256">
                <a:tc>
                  <a:txBody>
                    <a:bodyPr/>
                    <a:lstStyle/>
                    <a:p>
                      <a:pPr algn="ctr"/>
                      <a:r>
                        <a:rPr lang="en-US" sz="1200" b="0" kern="1200" dirty="0">
                          <a:solidFill>
                            <a:schemeClr val="bg1"/>
                          </a:solidFill>
                          <a:effectLst/>
                          <a:latin typeface="+mn-lt"/>
                          <a:ea typeface="Kartika" charset="0"/>
                          <a:cs typeface="Kartika" charset="0"/>
                        </a:rPr>
                        <a:t>ADRs</a:t>
                      </a:r>
                      <a:endParaRPr lang="en-US" sz="1200" b="0" dirty="0">
                        <a:effectLst/>
                        <a:latin typeface="+mn-lt"/>
                        <a:ea typeface="Kartika" charset="0"/>
                        <a:cs typeface="Kartika" charset="0"/>
                      </a:endParaRPr>
                    </a:p>
                  </a:txBody>
                  <a:tcPr marT="45719" marB="45719" vert="vert270">
                    <a:solidFill>
                      <a:schemeClr val="bg2">
                        <a:lumMod val="75000"/>
                      </a:schemeClr>
                    </a:solidFill>
                  </a:tcPr>
                </a:tc>
                <a:tc>
                  <a:txBody>
                    <a:bodyPr/>
                    <a:lstStyle/>
                    <a:p>
                      <a:pPr marL="285750" indent="-285750" algn="l" rtl="0" eaLnBrk="1" hangingPunct="1">
                        <a:lnSpc>
                          <a:spcPct val="100000"/>
                        </a:lnSpc>
                        <a:spcBef>
                          <a:spcPct val="0"/>
                        </a:spcBef>
                        <a:buClr>
                          <a:srgbClr val="FF7E79"/>
                        </a:buClr>
                        <a:buFontTx/>
                        <a:buBlip>
                          <a:blip r:embed="rId3"/>
                        </a:buBlip>
                      </a:pPr>
                      <a:r>
                        <a:rPr lang="ar-SA" altLang="en-US" sz="1600" b="0" dirty="0">
                          <a:solidFill>
                            <a:schemeClr val="tx1">
                              <a:lumMod val="85000"/>
                              <a:lumOff val="15000"/>
                            </a:schemeClr>
                          </a:solidFill>
                          <a:latin typeface="+mn-lt"/>
                          <a:cs typeface="Times New Roman" pitchFamily="18" charset="0"/>
                        </a:rPr>
                        <a:t> </a:t>
                      </a:r>
                      <a:r>
                        <a:rPr lang="en-US" altLang="en-US" sz="1600" b="0" dirty="0">
                          <a:solidFill>
                            <a:schemeClr val="tx1">
                              <a:lumMod val="85000"/>
                              <a:lumOff val="15000"/>
                            </a:schemeClr>
                          </a:solidFill>
                          <a:latin typeface="+mn-lt"/>
                          <a:cs typeface="Times New Roman" pitchFamily="18" charset="0"/>
                        </a:rPr>
                        <a:t>Sedation</a:t>
                      </a:r>
                    </a:p>
                    <a:p>
                      <a:pPr marL="285750" indent="-285750" algn="l" rtl="0" eaLnBrk="1" hangingPunct="1">
                        <a:lnSpc>
                          <a:spcPct val="100000"/>
                        </a:lnSpc>
                        <a:spcBef>
                          <a:spcPct val="0"/>
                        </a:spcBef>
                        <a:buClr>
                          <a:srgbClr val="FF7E79"/>
                        </a:buClr>
                        <a:buFontTx/>
                        <a:buBlip>
                          <a:blip r:embed="rId5"/>
                        </a:buBlip>
                      </a:pPr>
                      <a:r>
                        <a:rPr lang="ar-SA" altLang="en-US" sz="1600" b="0" dirty="0">
                          <a:solidFill>
                            <a:schemeClr val="tx1">
                              <a:lumMod val="85000"/>
                              <a:lumOff val="15000"/>
                            </a:schemeClr>
                          </a:solidFill>
                          <a:latin typeface="+mn-lt"/>
                          <a:cs typeface="Times New Roman" pitchFamily="18" charset="0"/>
                        </a:rPr>
                        <a:t> </a:t>
                      </a:r>
                      <a:r>
                        <a:rPr lang="en-US" altLang="en-US" sz="1600" b="0" dirty="0">
                          <a:solidFill>
                            <a:schemeClr val="tx1">
                              <a:lumMod val="85000"/>
                              <a:lumOff val="15000"/>
                            </a:schemeClr>
                          </a:solidFill>
                          <a:latin typeface="+mn-lt"/>
                          <a:cs typeface="Times New Roman" pitchFamily="18" charset="0"/>
                        </a:rPr>
                        <a:t>Tachycardia, blurred vision, dry mouth,</a:t>
                      </a:r>
                      <a:r>
                        <a:rPr lang="ar-SA" altLang="en-US" sz="1600" b="0" baseline="0" dirty="0">
                          <a:solidFill>
                            <a:schemeClr val="tx1">
                              <a:lumMod val="85000"/>
                              <a:lumOff val="15000"/>
                            </a:schemeClr>
                          </a:solidFill>
                          <a:latin typeface="+mn-lt"/>
                          <a:cs typeface="Times New Roman" pitchFamily="18" charset="0"/>
                        </a:rPr>
                        <a:t> </a:t>
                      </a:r>
                      <a:r>
                        <a:rPr lang="en-US" altLang="en-US" sz="1600" b="0" dirty="0">
                          <a:solidFill>
                            <a:schemeClr val="tx1">
                              <a:lumMod val="85000"/>
                              <a:lumOff val="15000"/>
                            </a:schemeClr>
                          </a:solidFill>
                          <a:latin typeface="+mn-lt"/>
                          <a:cs typeface="Times New Roman" pitchFamily="18" charset="0"/>
                        </a:rPr>
                        <a:t>constipation, urinary retention (atropine</a:t>
                      </a:r>
                      <a:r>
                        <a:rPr lang="en-US" altLang="en-US" sz="1600" b="0" baseline="0" dirty="0">
                          <a:solidFill>
                            <a:schemeClr val="tx1">
                              <a:lumMod val="85000"/>
                              <a:lumOff val="15000"/>
                            </a:schemeClr>
                          </a:solidFill>
                          <a:latin typeface="+mn-lt"/>
                          <a:cs typeface="Times New Roman" pitchFamily="18" charset="0"/>
                        </a:rPr>
                        <a:t> –</a:t>
                      </a:r>
                      <a:r>
                        <a:rPr lang="en-US" altLang="en-US" sz="1600" b="0" dirty="0">
                          <a:solidFill>
                            <a:schemeClr val="tx1">
                              <a:lumMod val="85000"/>
                              <a:lumOff val="15000"/>
                            </a:schemeClr>
                          </a:solidFill>
                          <a:latin typeface="+mn-lt"/>
                          <a:cs typeface="Times New Roman" pitchFamily="18" charset="0"/>
                        </a:rPr>
                        <a:t>like</a:t>
                      </a:r>
                      <a:r>
                        <a:rPr lang="en-US" altLang="en-US" sz="1600" b="0" baseline="0" dirty="0">
                          <a:solidFill>
                            <a:schemeClr val="tx1">
                              <a:lumMod val="85000"/>
                              <a:lumOff val="15000"/>
                            </a:schemeClr>
                          </a:solidFill>
                          <a:latin typeface="+mn-lt"/>
                          <a:cs typeface="Times New Roman" pitchFamily="18" charset="0"/>
                        </a:rPr>
                        <a:t> </a:t>
                      </a:r>
                      <a:r>
                        <a:rPr lang="en-US" altLang="en-US" sz="1600" b="0" dirty="0">
                          <a:solidFill>
                            <a:schemeClr val="tx1">
                              <a:lumMod val="85000"/>
                              <a:lumOff val="15000"/>
                            </a:schemeClr>
                          </a:solidFill>
                          <a:latin typeface="+mn-lt"/>
                          <a:cs typeface="Times New Roman" pitchFamily="18" charset="0"/>
                        </a:rPr>
                        <a:t>actions).</a:t>
                      </a:r>
                      <a:r>
                        <a:rPr lang="en-US" sz="1600" b="1" dirty="0">
                          <a:solidFill>
                            <a:srgbClr val="008F00"/>
                          </a:solidFill>
                        </a:rPr>
                        <a:t> </a:t>
                      </a:r>
                      <a:r>
                        <a:rPr lang="en-US" sz="1600" b="0" dirty="0">
                          <a:solidFill>
                            <a:srgbClr val="008F00"/>
                          </a:solidFill>
                        </a:rPr>
                        <a:t>(glaucoma</a:t>
                      </a:r>
                      <a:r>
                        <a:rPr lang="en-US" sz="1600" b="0" baseline="0" dirty="0">
                          <a:solidFill>
                            <a:srgbClr val="008F00"/>
                          </a:solidFill>
                        </a:rPr>
                        <a:t>, prostatic hypertrophy are contraindications) </a:t>
                      </a:r>
                      <a:endParaRPr lang="en-US" sz="1600" b="0" dirty="0">
                        <a:solidFill>
                          <a:srgbClr val="008F00"/>
                        </a:solidFill>
                      </a:endParaRPr>
                    </a:p>
                  </a:txBody>
                  <a:tcPr marT="45719" marB="45719" anchor="ctr">
                    <a:solidFill>
                      <a:schemeClr val="bg1"/>
                    </a:solidFill>
                  </a:tcPr>
                </a:tc>
                <a:extLst>
                  <a:ext uri="{0D108BD9-81ED-4DB2-BD59-A6C34878D82A}">
                    <a16:rowId xmlns:a16="http://schemas.microsoft.com/office/drawing/2014/main" xmlns="" val="10006"/>
                  </a:ext>
                </a:extLst>
              </a:tr>
            </a:tbl>
          </a:graphicData>
        </a:graphic>
      </p:graphicFrame>
      <p:sp>
        <p:nvSpPr>
          <p:cNvPr id="9" name="مستطيل مستدير الزوايا 8"/>
          <p:cNvSpPr/>
          <p:nvPr/>
        </p:nvSpPr>
        <p:spPr>
          <a:xfrm>
            <a:off x="3243263" y="5927527"/>
            <a:ext cx="1900238" cy="130374"/>
          </a:xfrm>
          <a:prstGeom prst="roundRect">
            <a:avLst/>
          </a:prstGeom>
          <a:ln>
            <a:solidFill>
              <a:srgbClr val="08E7EC"/>
            </a:solidFill>
            <a:prstDash val="dash"/>
          </a:ln>
        </p:spPr>
        <p:style>
          <a:lnRef idx="2">
            <a:schemeClr val="accent5"/>
          </a:lnRef>
          <a:fillRef idx="1">
            <a:schemeClr val="lt1"/>
          </a:fillRef>
          <a:effectRef idx="0">
            <a:schemeClr val="accent5"/>
          </a:effectRef>
          <a:fontRef idx="minor">
            <a:schemeClr val="dk1"/>
          </a:fontRef>
        </p:style>
        <p:txBody>
          <a:bodyPr rtlCol="1" anchor="ctr"/>
          <a:lstStyle/>
          <a:p>
            <a:pPr marL="0" algn="ctr" defTabSz="663123" rtl="1" eaLnBrk="1" latinLnBrk="0" hangingPunct="1"/>
            <a:r>
              <a:rPr lang="en-US" sz="800" b="1" dirty="0">
                <a:solidFill>
                  <a:srgbClr val="009193"/>
                </a:solidFill>
              </a:rPr>
              <a:t>This scope- </a:t>
            </a:r>
            <a:r>
              <a:rPr lang="en-US" sz="800" b="1" dirty="0" err="1">
                <a:solidFill>
                  <a:srgbClr val="009193"/>
                </a:solidFill>
              </a:rPr>
              <a:t>lamine</a:t>
            </a:r>
            <a:r>
              <a:rPr lang="ar-SA" sz="800" b="1" dirty="0">
                <a:solidFill>
                  <a:srgbClr val="009193"/>
                </a:solidFill>
              </a:rPr>
              <a:t> هذا الخبر السكوب لمين ؟</a:t>
            </a:r>
          </a:p>
        </p:txBody>
      </p:sp>
    </p:spTree>
    <p:extLst>
      <p:ext uri="{BB962C8B-B14F-4D97-AF65-F5344CB8AC3E}">
        <p14:creationId xmlns:p14="http://schemas.microsoft.com/office/powerpoint/2010/main" val="1690109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مربع نص 22"/>
          <p:cNvSpPr txBox="1"/>
          <p:nvPr/>
        </p:nvSpPr>
        <p:spPr>
          <a:xfrm>
            <a:off x="7401697" y="1755986"/>
            <a:ext cx="3113903" cy="508601"/>
          </a:xfrm>
          <a:prstGeom prst="rect">
            <a:avLst/>
          </a:prstGeom>
          <a:noFill/>
        </p:spPr>
        <p:txBody>
          <a:bodyPr wrap="square" rtlCol="1">
            <a:spAutoFit/>
          </a:bodyPr>
          <a:lstStyle/>
          <a:p>
            <a:endParaRPr lang="en-US" altLang="en-US" sz="1400" b="1" dirty="0">
              <a:solidFill>
                <a:srgbClr val="0033CC"/>
              </a:solidFill>
              <a:latin typeface="Times New Roman" pitchFamily="18" charset="0"/>
              <a:cs typeface="Times New Roman" pitchFamily="18" charset="0"/>
            </a:endParaRPr>
          </a:p>
          <a:p>
            <a:endParaRPr lang="ar-SA" dirty="0"/>
          </a:p>
        </p:txBody>
      </p:sp>
      <p:graphicFrame>
        <p:nvGraphicFramePr>
          <p:cNvPr id="8" name="Table 7"/>
          <p:cNvGraphicFramePr>
            <a:graphicFrameLocks noGrp="1"/>
          </p:cNvGraphicFramePr>
          <p:nvPr>
            <p:extLst>
              <p:ext uri="{D42A27DB-BD31-4B8C-83A1-F6EECF244321}">
                <p14:modId xmlns:p14="http://schemas.microsoft.com/office/powerpoint/2010/main" val="1065961813"/>
              </p:ext>
            </p:extLst>
          </p:nvPr>
        </p:nvGraphicFramePr>
        <p:xfrm>
          <a:off x="-8" y="900641"/>
          <a:ext cx="6858000" cy="4210217"/>
        </p:xfrm>
        <a:graphic>
          <a:graphicData uri="http://schemas.openxmlformats.org/drawingml/2006/table">
            <a:tbl>
              <a:tblPr firstRow="1" bandRow="1">
                <a:tableStyleId>{5940675A-B579-460E-94D1-54222C63F5DA}</a:tableStyleId>
              </a:tblPr>
              <a:tblGrid>
                <a:gridCol w="440298">
                  <a:extLst>
                    <a:ext uri="{9D8B030D-6E8A-4147-A177-3AD203B41FA5}">
                      <a16:colId xmlns:a16="http://schemas.microsoft.com/office/drawing/2014/main" xmlns="" val="20000"/>
                    </a:ext>
                  </a:extLst>
                </a:gridCol>
                <a:gridCol w="6417702">
                  <a:extLst>
                    <a:ext uri="{9D8B030D-6E8A-4147-A177-3AD203B41FA5}">
                      <a16:colId xmlns:a16="http://schemas.microsoft.com/office/drawing/2014/main" xmlns="" val="20002"/>
                    </a:ext>
                  </a:extLst>
                </a:gridCol>
              </a:tblGrid>
              <a:tr h="852429">
                <a:tc>
                  <a:txBody>
                    <a:bodyPr/>
                    <a:lstStyle/>
                    <a:p>
                      <a:pPr algn="ctr"/>
                      <a:r>
                        <a:rPr lang="en-US" sz="1200" b="0" dirty="0">
                          <a:solidFill>
                            <a:schemeClr val="bg1"/>
                          </a:solidFill>
                          <a:effectLst/>
                          <a:latin typeface="+mn-lt"/>
                          <a:ea typeface="Kartika" charset="0"/>
                          <a:cs typeface="Kartika" charset="0"/>
                        </a:rPr>
                        <a:t>Drug </a:t>
                      </a:r>
                    </a:p>
                  </a:txBody>
                  <a:tcPr marT="45719" marB="45719" vert="vert270" anchor="ctr">
                    <a:solidFill>
                      <a:schemeClr val="bg2">
                        <a:lumMod val="75000"/>
                      </a:schemeClr>
                    </a:solidFill>
                  </a:tcPr>
                </a:tc>
                <a:tc>
                  <a:txBody>
                    <a:bodyPr/>
                    <a:lstStyle/>
                    <a:p>
                      <a:pPr marL="0" indent="0" algn="ctr" rtl="0" eaLnBrk="1" hangingPunct="1">
                        <a:lnSpc>
                          <a:spcPct val="130000"/>
                        </a:lnSpc>
                        <a:spcBef>
                          <a:spcPct val="0"/>
                        </a:spcBef>
                      </a:pPr>
                      <a:r>
                        <a:rPr lang="en-US" altLang="en-US" sz="1600" b="0" kern="1200" dirty="0">
                          <a:solidFill>
                            <a:srgbClr val="0432FF"/>
                          </a:solidFill>
                          <a:latin typeface="+mn-lt"/>
                          <a:ea typeface="+mn-ea"/>
                          <a:cs typeface="+mn-cs"/>
                        </a:rPr>
                        <a:t>Dexamethasone</a:t>
                      </a:r>
                      <a:r>
                        <a:rPr lang="en-US" altLang="en-US" sz="1600" b="0" dirty="0">
                          <a:latin typeface="+mn-lt"/>
                          <a:cs typeface="Times New Roman" pitchFamily="18" charset="0"/>
                        </a:rPr>
                        <a:t> </a:t>
                      </a:r>
                      <a:r>
                        <a:rPr lang="en-US" altLang="en-US" sz="1600" b="0" dirty="0">
                          <a:solidFill>
                            <a:srgbClr val="0432FF"/>
                          </a:solidFill>
                          <a:latin typeface="+mn-lt"/>
                          <a:cs typeface="Times New Roman" pitchFamily="18" charset="0"/>
                        </a:rPr>
                        <a:t>-</a:t>
                      </a:r>
                      <a:r>
                        <a:rPr lang="en-US" altLang="en-US" sz="1600" b="0" dirty="0">
                          <a:latin typeface="+mn-lt"/>
                          <a:cs typeface="Times New Roman" pitchFamily="18" charset="0"/>
                        </a:rPr>
                        <a:t> </a:t>
                      </a:r>
                      <a:r>
                        <a:rPr lang="en-US" altLang="en-US" sz="1600" b="0" kern="1200" dirty="0">
                          <a:solidFill>
                            <a:srgbClr val="0432FF"/>
                          </a:solidFill>
                          <a:latin typeface="+mn-lt"/>
                          <a:ea typeface="+mn-ea"/>
                          <a:cs typeface="+mn-cs"/>
                        </a:rPr>
                        <a:t>methylprednisolone</a:t>
                      </a:r>
                      <a:endParaRPr lang="en-US" altLang="en-US" sz="1600" b="0" dirty="0">
                        <a:latin typeface="+mn-lt"/>
                        <a:cs typeface="Times New Roman" pitchFamily="18" charset="0"/>
                      </a:endParaRPr>
                    </a:p>
                  </a:txBody>
                  <a:tcPr marT="45719" marB="45719" anchor="ctr">
                    <a:solidFill>
                      <a:srgbClr val="942093">
                        <a:alpha val="34118"/>
                      </a:srgbClr>
                    </a:solidFill>
                  </a:tcPr>
                </a:tc>
                <a:extLst>
                  <a:ext uri="{0D108BD9-81ED-4DB2-BD59-A6C34878D82A}">
                    <a16:rowId xmlns:a16="http://schemas.microsoft.com/office/drawing/2014/main" xmlns="" val="10000"/>
                  </a:ext>
                </a:extLst>
              </a:tr>
              <a:tr h="919390">
                <a:tc>
                  <a:txBody>
                    <a:bodyPr/>
                    <a:lstStyle/>
                    <a:p>
                      <a:pPr algn="ctr"/>
                      <a:r>
                        <a:rPr lang="en-US" sz="1200" b="0" dirty="0">
                          <a:solidFill>
                            <a:schemeClr val="bg1"/>
                          </a:solidFill>
                          <a:effectLst/>
                          <a:latin typeface="+mn-lt"/>
                          <a:ea typeface="Kartika" charset="0"/>
                          <a:cs typeface="Kartika" charset="0"/>
                        </a:rPr>
                        <a:t>Indications </a:t>
                      </a:r>
                    </a:p>
                  </a:txBody>
                  <a:tcPr marT="45719" marB="45719" vert="vert270" anchor="ctr">
                    <a:solidFill>
                      <a:schemeClr val="bg2">
                        <a:lumMod val="75000"/>
                      </a:schemeClr>
                    </a:solidFill>
                  </a:tcPr>
                </a:tc>
                <a:tc>
                  <a:txBody>
                    <a:bodyPr/>
                    <a:lstStyle/>
                    <a:p>
                      <a:pPr marL="0" marR="0" lvl="1" indent="0" algn="l" defTabSz="514350" rtl="0" eaLnBrk="1" fontAlgn="auto" latinLnBrk="0" hangingPunct="1">
                        <a:lnSpc>
                          <a:spcPct val="100000"/>
                        </a:lnSpc>
                        <a:spcBef>
                          <a:spcPts val="0"/>
                        </a:spcBef>
                        <a:spcAft>
                          <a:spcPts val="0"/>
                        </a:spcAft>
                        <a:buClrTx/>
                        <a:buSzTx/>
                        <a:buFontTx/>
                        <a:buNone/>
                        <a:tabLst/>
                        <a:defRPr/>
                      </a:pPr>
                      <a:r>
                        <a:rPr lang="en-US" altLang="en-US" sz="1600" b="0" dirty="0">
                          <a:solidFill>
                            <a:schemeClr val="tx1">
                              <a:lumMod val="85000"/>
                              <a:lumOff val="15000"/>
                            </a:schemeClr>
                          </a:solidFill>
                          <a:latin typeface="+mn-lt"/>
                          <a:cs typeface="Times New Roman" pitchFamily="18" charset="0"/>
                        </a:rPr>
                        <a:t>chemotherapy-induced vomiting</a:t>
                      </a:r>
                      <a:r>
                        <a:rPr lang="en-US" altLang="en-US" sz="1600" b="0" baseline="0" dirty="0">
                          <a:solidFill>
                            <a:schemeClr val="tx1">
                              <a:lumMod val="85000"/>
                              <a:lumOff val="15000"/>
                            </a:schemeClr>
                          </a:solidFill>
                          <a:effectLst/>
                          <a:latin typeface="+mn-lt"/>
                          <a:cs typeface="+mn-cs"/>
                        </a:rPr>
                        <a:t> (</a:t>
                      </a:r>
                      <a:r>
                        <a:rPr lang="en-US" altLang="en-US" sz="1600" b="0" dirty="0">
                          <a:solidFill>
                            <a:schemeClr val="tx1">
                              <a:lumMod val="85000"/>
                              <a:lumOff val="15000"/>
                            </a:schemeClr>
                          </a:solidFill>
                          <a:latin typeface="+mn-lt"/>
                          <a:cs typeface="Times New Roman" pitchFamily="18" charset="0"/>
                        </a:rPr>
                        <a:t>combined with 5-HT</a:t>
                      </a:r>
                      <a:r>
                        <a:rPr lang="en-US" altLang="en-US" sz="1600" b="0" baseline="-25000" dirty="0">
                          <a:solidFill>
                            <a:schemeClr val="tx1">
                              <a:lumMod val="85000"/>
                              <a:lumOff val="15000"/>
                            </a:schemeClr>
                          </a:solidFill>
                          <a:latin typeface="+mn-lt"/>
                          <a:cs typeface="Times New Roman" pitchFamily="18" charset="0"/>
                        </a:rPr>
                        <a:t>3</a:t>
                      </a:r>
                      <a:r>
                        <a:rPr lang="en-US" altLang="en-US" sz="1600" b="0" dirty="0">
                          <a:solidFill>
                            <a:schemeClr val="tx1">
                              <a:lumMod val="85000"/>
                              <a:lumOff val="15000"/>
                            </a:schemeClr>
                          </a:solidFill>
                          <a:latin typeface="+mn-lt"/>
                          <a:cs typeface="Times New Roman" pitchFamily="18" charset="0"/>
                        </a:rPr>
                        <a:t> antagonists or NK1 receptor antagonists. </a:t>
                      </a:r>
                      <a:r>
                        <a:rPr lang="en-US" altLang="en-US" sz="1400" b="0" dirty="0">
                          <a:solidFill>
                            <a:srgbClr val="008F00"/>
                          </a:solidFill>
                          <a:latin typeface="+mn-lt"/>
                          <a:cs typeface="+mn-cs"/>
                        </a:rPr>
                        <a:t>Sometimes</a:t>
                      </a:r>
                      <a:r>
                        <a:rPr lang="en-US" altLang="en-US" sz="1400" b="0" baseline="0" dirty="0">
                          <a:solidFill>
                            <a:srgbClr val="008F00"/>
                          </a:solidFill>
                          <a:latin typeface="+mn-lt"/>
                          <a:cs typeface="+mn-cs"/>
                        </a:rPr>
                        <a:t> we combine all the 3 drugs together</a:t>
                      </a:r>
                      <a:r>
                        <a:rPr lang="en-US" altLang="en-US" sz="1600" b="0" baseline="0" dirty="0">
                          <a:solidFill>
                            <a:schemeClr val="tx1"/>
                          </a:solidFill>
                          <a:latin typeface="+mn-lt"/>
                          <a:cs typeface="+mn-cs"/>
                        </a:rPr>
                        <a:t>)</a:t>
                      </a:r>
                      <a:endParaRPr lang="en-US" sz="1600" b="0" dirty="0">
                        <a:solidFill>
                          <a:schemeClr val="tx1"/>
                        </a:solidFill>
                      </a:endParaRPr>
                    </a:p>
                  </a:txBody>
                  <a:tcPr marT="45719" marB="45719" anchor="ctr">
                    <a:solidFill>
                      <a:schemeClr val="bg1"/>
                    </a:solidFill>
                  </a:tcPr>
                </a:tc>
                <a:extLst>
                  <a:ext uri="{0D108BD9-81ED-4DB2-BD59-A6C34878D82A}">
                    <a16:rowId xmlns:a16="http://schemas.microsoft.com/office/drawing/2014/main" xmlns="" val="10001"/>
                  </a:ext>
                </a:extLst>
              </a:tr>
              <a:tr h="1246970">
                <a:tc>
                  <a:txBody>
                    <a:bodyPr/>
                    <a:lstStyle/>
                    <a:p>
                      <a:pPr algn="ctr"/>
                      <a:r>
                        <a:rPr lang="en-US" sz="1200" b="0" dirty="0">
                          <a:solidFill>
                            <a:schemeClr val="bg1"/>
                          </a:solidFill>
                          <a:effectLst/>
                          <a:latin typeface="+mn-lt"/>
                          <a:ea typeface="Kartika" charset="0"/>
                          <a:cs typeface="Kartika" charset="0"/>
                        </a:rPr>
                        <a:t>ADRs</a:t>
                      </a:r>
                    </a:p>
                  </a:txBody>
                  <a:tcPr marT="45719" marB="45719" vert="vert270" anchor="ctr">
                    <a:solidFill>
                      <a:schemeClr val="bg2">
                        <a:lumMod val="75000"/>
                      </a:schemeClr>
                    </a:solidFill>
                  </a:tcPr>
                </a:tc>
                <a:tc>
                  <a:txBody>
                    <a:bodyPr/>
                    <a:lstStyle/>
                    <a:p>
                      <a:pPr marL="285750" lvl="1" indent="-285750" algn="l" rtl="0" eaLnBrk="1" hangingPunct="1">
                        <a:spcBef>
                          <a:spcPts val="0"/>
                        </a:spcBef>
                        <a:buClr>
                          <a:srgbClr val="942093"/>
                        </a:buClr>
                        <a:buFontTx/>
                        <a:buBlip>
                          <a:blip r:embed="rId2"/>
                        </a:buBlip>
                      </a:pPr>
                      <a:r>
                        <a:rPr lang="en-US" altLang="en-US" sz="1600" b="0" dirty="0">
                          <a:solidFill>
                            <a:schemeClr val="tx1">
                              <a:lumMod val="85000"/>
                              <a:lumOff val="15000"/>
                            </a:schemeClr>
                          </a:solidFill>
                          <a:latin typeface="+mn-lt"/>
                          <a:cs typeface="Times New Roman" pitchFamily="18" charset="0"/>
                        </a:rPr>
                        <a:t> Hyperglycemia</a:t>
                      </a:r>
                    </a:p>
                    <a:p>
                      <a:pPr marL="285750" lvl="1" indent="-285750" algn="l" rtl="0" eaLnBrk="1" hangingPunct="1">
                        <a:spcBef>
                          <a:spcPts val="0"/>
                        </a:spcBef>
                        <a:buClr>
                          <a:srgbClr val="942093"/>
                        </a:buClr>
                        <a:buFontTx/>
                        <a:buBlip>
                          <a:blip r:embed="rId3"/>
                        </a:buBlip>
                      </a:pPr>
                      <a:r>
                        <a:rPr lang="en-US" altLang="en-US" sz="1600" b="0" dirty="0">
                          <a:solidFill>
                            <a:schemeClr val="tx1">
                              <a:lumMod val="85000"/>
                              <a:lumOff val="15000"/>
                            </a:schemeClr>
                          </a:solidFill>
                          <a:latin typeface="+mn-lt"/>
                          <a:cs typeface="Times New Roman" pitchFamily="18" charset="0"/>
                        </a:rPr>
                        <a:t> Hypertension </a:t>
                      </a:r>
                      <a:r>
                        <a:rPr lang="en-US" altLang="en-US" sz="1400" b="0" dirty="0">
                          <a:solidFill>
                            <a:srgbClr val="008F00"/>
                          </a:solidFill>
                          <a:latin typeface="+mn-lt"/>
                          <a:cs typeface="Times New Roman" pitchFamily="18" charset="0"/>
                        </a:rPr>
                        <a:t>because glucocorticoids</a:t>
                      </a:r>
                      <a:r>
                        <a:rPr lang="en-US" altLang="en-US" sz="1400" b="0" baseline="0" dirty="0">
                          <a:solidFill>
                            <a:srgbClr val="008F00"/>
                          </a:solidFill>
                          <a:latin typeface="+mn-lt"/>
                          <a:cs typeface="Times New Roman" pitchFamily="18" charset="0"/>
                        </a:rPr>
                        <a:t> can </a:t>
                      </a:r>
                      <a:r>
                        <a:rPr lang="en-US" altLang="en-US" sz="1400" b="0" dirty="0">
                          <a:solidFill>
                            <a:srgbClr val="008F00"/>
                          </a:solidFill>
                          <a:latin typeface="+mn-lt"/>
                          <a:cs typeface="Times New Roman" pitchFamily="18" charset="0"/>
                        </a:rPr>
                        <a:t>cause water retention</a:t>
                      </a:r>
                    </a:p>
                    <a:p>
                      <a:pPr marL="285750" lvl="1" indent="-285750" algn="l" rtl="0" eaLnBrk="1" hangingPunct="1">
                        <a:spcBef>
                          <a:spcPts val="0"/>
                        </a:spcBef>
                        <a:buClr>
                          <a:srgbClr val="942093"/>
                        </a:buClr>
                        <a:buFontTx/>
                        <a:buBlip>
                          <a:blip r:embed="rId4"/>
                        </a:buBlip>
                      </a:pPr>
                      <a:r>
                        <a:rPr lang="en-US" altLang="en-US" sz="1600" b="0" dirty="0">
                          <a:solidFill>
                            <a:schemeClr val="tx1">
                              <a:lumMod val="85000"/>
                              <a:lumOff val="15000"/>
                            </a:schemeClr>
                          </a:solidFill>
                          <a:latin typeface="+mn-lt"/>
                          <a:cs typeface="Times New Roman" pitchFamily="18" charset="0"/>
                        </a:rPr>
                        <a:t> Cataract</a:t>
                      </a:r>
                    </a:p>
                    <a:p>
                      <a:pPr marL="285750" lvl="1" indent="-285750" algn="l" rtl="0" eaLnBrk="1" hangingPunct="1">
                        <a:spcBef>
                          <a:spcPts val="0"/>
                        </a:spcBef>
                        <a:buClr>
                          <a:srgbClr val="942093"/>
                        </a:buClr>
                        <a:buFontTx/>
                        <a:buBlip>
                          <a:blip r:embed="rId5"/>
                        </a:buBlip>
                      </a:pPr>
                      <a:r>
                        <a:rPr lang="en-US" altLang="en-US" sz="1600" b="0" dirty="0">
                          <a:solidFill>
                            <a:schemeClr val="tx1">
                              <a:lumMod val="85000"/>
                              <a:lumOff val="15000"/>
                            </a:schemeClr>
                          </a:solidFill>
                          <a:latin typeface="+mn-lt"/>
                          <a:cs typeface="Times New Roman" pitchFamily="18" charset="0"/>
                        </a:rPr>
                        <a:t> Osteoporosis </a:t>
                      </a:r>
                      <a:r>
                        <a:rPr lang="en-US" altLang="en-US" sz="1400" b="0" baseline="0" dirty="0">
                          <a:solidFill>
                            <a:srgbClr val="008F00"/>
                          </a:solidFill>
                          <a:latin typeface="+mn-lt"/>
                          <a:cs typeface="+mn-cs"/>
                        </a:rPr>
                        <a:t>it effect the Ca absorption, women should be carful </a:t>
                      </a:r>
                      <a:endParaRPr lang="en-US" altLang="en-US" sz="1400" b="0" dirty="0">
                        <a:solidFill>
                          <a:schemeClr val="tx1">
                            <a:lumMod val="85000"/>
                            <a:lumOff val="15000"/>
                          </a:schemeClr>
                        </a:solidFill>
                        <a:latin typeface="+mn-lt"/>
                        <a:cs typeface="Times New Roman" pitchFamily="18" charset="0"/>
                      </a:endParaRPr>
                    </a:p>
                    <a:p>
                      <a:pPr marL="285750" lvl="1" indent="-285750" algn="l" rtl="0" eaLnBrk="1" hangingPunct="1">
                        <a:spcBef>
                          <a:spcPts val="0"/>
                        </a:spcBef>
                        <a:buClr>
                          <a:srgbClr val="942093"/>
                        </a:buClr>
                        <a:buFontTx/>
                        <a:buBlip>
                          <a:blip r:embed="rId4"/>
                        </a:buBlip>
                      </a:pPr>
                      <a:r>
                        <a:rPr lang="en-US" altLang="en-US" sz="1600" b="0" dirty="0">
                          <a:solidFill>
                            <a:schemeClr val="tx1">
                              <a:lumMod val="85000"/>
                              <a:lumOff val="15000"/>
                            </a:schemeClr>
                          </a:solidFill>
                          <a:latin typeface="+mn-lt"/>
                          <a:cs typeface="Times New Roman" pitchFamily="18" charset="0"/>
                        </a:rPr>
                        <a:t> Increased intraocular pressure </a:t>
                      </a:r>
                      <a:r>
                        <a:rPr lang="en-US" altLang="en-US" sz="1400" b="0" baseline="0" dirty="0">
                          <a:solidFill>
                            <a:srgbClr val="008F00"/>
                          </a:solidFill>
                          <a:latin typeface="+mn-lt"/>
                          <a:cs typeface="+mn-cs"/>
                        </a:rPr>
                        <a:t>cause glaucoma</a:t>
                      </a:r>
                      <a:endParaRPr lang="en-US" altLang="en-US" sz="1400" b="0" dirty="0">
                        <a:solidFill>
                          <a:schemeClr val="tx1">
                            <a:lumMod val="85000"/>
                            <a:lumOff val="15000"/>
                          </a:schemeClr>
                        </a:solidFill>
                        <a:latin typeface="+mn-lt"/>
                        <a:cs typeface="Times New Roman" pitchFamily="18" charset="0"/>
                      </a:endParaRPr>
                    </a:p>
                    <a:p>
                      <a:pPr marL="285750" lvl="1" indent="-285750" algn="l" rtl="0" eaLnBrk="1" hangingPunct="1">
                        <a:spcBef>
                          <a:spcPts val="0"/>
                        </a:spcBef>
                        <a:buClr>
                          <a:srgbClr val="942093"/>
                        </a:buClr>
                        <a:buFontTx/>
                        <a:buBlip>
                          <a:blip r:embed="rId6"/>
                        </a:buBlip>
                      </a:pPr>
                      <a:r>
                        <a:rPr lang="en-US" altLang="en-US" sz="1600" b="0" dirty="0">
                          <a:solidFill>
                            <a:schemeClr val="tx1">
                              <a:lumMod val="85000"/>
                              <a:lumOff val="15000"/>
                            </a:schemeClr>
                          </a:solidFill>
                          <a:latin typeface="+mn-lt"/>
                          <a:cs typeface="Times New Roman" pitchFamily="18" charset="0"/>
                        </a:rPr>
                        <a:t> Increased susceptibility to infection </a:t>
                      </a:r>
                      <a:r>
                        <a:rPr lang="en-US" altLang="en-US" sz="1400" b="0" dirty="0">
                          <a:solidFill>
                            <a:srgbClr val="008F00"/>
                          </a:solidFill>
                          <a:latin typeface="+mn-lt"/>
                          <a:cs typeface="Times New Roman" pitchFamily="18" charset="0"/>
                        </a:rPr>
                        <a:t>glucocorticoids</a:t>
                      </a:r>
                      <a:r>
                        <a:rPr lang="en-US" altLang="en-US" sz="1400" b="0" baseline="0" dirty="0">
                          <a:solidFill>
                            <a:srgbClr val="008F00"/>
                          </a:solidFill>
                          <a:latin typeface="+mn-lt"/>
                          <a:cs typeface="Times New Roman" pitchFamily="18" charset="0"/>
                        </a:rPr>
                        <a:t> are immunosuppressant drugs</a:t>
                      </a:r>
                      <a:endParaRPr lang="en-US" altLang="en-US" sz="1400" b="0" dirty="0">
                        <a:solidFill>
                          <a:schemeClr val="tx1">
                            <a:lumMod val="85000"/>
                            <a:lumOff val="15000"/>
                          </a:schemeClr>
                        </a:solidFill>
                        <a:latin typeface="+mn-lt"/>
                        <a:cs typeface="Times New Roman" pitchFamily="18" charset="0"/>
                      </a:endParaRPr>
                    </a:p>
                    <a:p>
                      <a:pPr marL="285750" lvl="1" indent="-285750" algn="l" rtl="0" eaLnBrk="1" hangingPunct="1">
                        <a:spcBef>
                          <a:spcPts val="0"/>
                        </a:spcBef>
                        <a:buClr>
                          <a:srgbClr val="942093"/>
                        </a:buClr>
                        <a:buFontTx/>
                        <a:buBlip>
                          <a:blip r:embed="rId7"/>
                        </a:buBlip>
                      </a:pPr>
                      <a:r>
                        <a:rPr lang="en-US" altLang="en-US" sz="1600" b="0" dirty="0">
                          <a:solidFill>
                            <a:schemeClr val="tx1">
                              <a:lumMod val="85000"/>
                              <a:lumOff val="15000"/>
                            </a:schemeClr>
                          </a:solidFill>
                          <a:latin typeface="+mn-lt"/>
                          <a:cs typeface="Times New Roman" pitchFamily="18" charset="0"/>
                        </a:rPr>
                        <a:t> Increased appetite &amp; obesity </a:t>
                      </a:r>
                      <a:r>
                        <a:rPr lang="en-US" altLang="en-US" sz="1400" b="0" dirty="0">
                          <a:solidFill>
                            <a:schemeClr val="bg1">
                              <a:lumMod val="50000"/>
                            </a:schemeClr>
                          </a:solidFill>
                          <a:latin typeface="+mn-lt"/>
                          <a:cs typeface="Times New Roman" pitchFamily="18" charset="0"/>
                        </a:rPr>
                        <a:t>(patients</a:t>
                      </a:r>
                      <a:r>
                        <a:rPr lang="en-US" altLang="en-US" sz="1400" b="0" baseline="0" dirty="0">
                          <a:solidFill>
                            <a:schemeClr val="bg1">
                              <a:lumMod val="50000"/>
                            </a:schemeClr>
                          </a:solidFill>
                          <a:latin typeface="+mn-lt"/>
                          <a:cs typeface="Times New Roman" pitchFamily="18" charset="0"/>
                        </a:rPr>
                        <a:t> who are on </a:t>
                      </a:r>
                      <a:r>
                        <a:rPr lang="en-US" altLang="en-US" sz="1400" b="0" dirty="0">
                          <a:solidFill>
                            <a:schemeClr val="bg1">
                              <a:lumMod val="50000"/>
                            </a:schemeClr>
                          </a:solidFill>
                          <a:latin typeface="+mn-lt"/>
                          <a:cs typeface="Times New Roman" pitchFamily="18" charset="0"/>
                        </a:rPr>
                        <a:t>glucocorticoids</a:t>
                      </a:r>
                      <a:r>
                        <a:rPr lang="en-US" altLang="en-US" sz="1400" b="0" baseline="0" dirty="0">
                          <a:solidFill>
                            <a:schemeClr val="bg1">
                              <a:lumMod val="50000"/>
                            </a:schemeClr>
                          </a:solidFill>
                          <a:latin typeface="+mn-lt"/>
                          <a:cs typeface="Times New Roman" pitchFamily="18" charset="0"/>
                        </a:rPr>
                        <a:t> therapy gain Wight, why? Because these drugs cause water retention and increase appetite)</a:t>
                      </a:r>
                      <a:endParaRPr lang="en-US" altLang="en-US" sz="1400" b="0" dirty="0">
                        <a:solidFill>
                          <a:schemeClr val="bg1">
                            <a:lumMod val="50000"/>
                          </a:schemeClr>
                        </a:solidFill>
                        <a:latin typeface="+mn-lt"/>
                        <a:cs typeface="Times New Roman" pitchFamily="18" charset="0"/>
                      </a:endParaRPr>
                    </a:p>
                  </a:txBody>
                  <a:tcPr marT="45719" marB="45719">
                    <a:solidFill>
                      <a:schemeClr val="bg1"/>
                    </a:solidFill>
                  </a:tcPr>
                </a:tc>
                <a:extLst>
                  <a:ext uri="{0D108BD9-81ED-4DB2-BD59-A6C34878D82A}">
                    <a16:rowId xmlns:a16="http://schemas.microsoft.com/office/drawing/2014/main" xmlns="" val="10004"/>
                  </a:ext>
                </a:extLst>
              </a:tr>
            </a:tbl>
          </a:graphicData>
        </a:graphic>
      </p:graphicFrame>
      <p:sp>
        <p:nvSpPr>
          <p:cNvPr id="10" name="Rectangle 9"/>
          <p:cNvSpPr/>
          <p:nvPr/>
        </p:nvSpPr>
        <p:spPr>
          <a:xfrm>
            <a:off x="-2" y="0"/>
            <a:ext cx="6858002" cy="889686"/>
          </a:xfrm>
          <a:prstGeom prst="rect">
            <a:avLst/>
          </a:prstGeom>
          <a:solidFill>
            <a:srgbClr val="BAEB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40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Glucocorticoids</a:t>
            </a:r>
            <a:endParaRPr lang="en-US" sz="4000" b="1" dirty="0">
              <a:solidFill>
                <a:srgbClr val="0033CC"/>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831940707"/>
              </p:ext>
            </p:extLst>
          </p:nvPr>
        </p:nvGraphicFramePr>
        <p:xfrm>
          <a:off x="-8" y="6166885"/>
          <a:ext cx="6858001" cy="3309576"/>
        </p:xfrm>
        <a:graphic>
          <a:graphicData uri="http://schemas.openxmlformats.org/drawingml/2006/table">
            <a:tbl>
              <a:tblPr firstRow="1" bandRow="1">
                <a:tableStyleId>{5C22544A-7EE6-4342-B048-85BDC9FD1C3A}</a:tableStyleId>
              </a:tblPr>
              <a:tblGrid>
                <a:gridCol w="1169585">
                  <a:extLst>
                    <a:ext uri="{9D8B030D-6E8A-4147-A177-3AD203B41FA5}">
                      <a16:colId xmlns:a16="http://schemas.microsoft.com/office/drawing/2014/main" xmlns="" val="20000"/>
                    </a:ext>
                  </a:extLst>
                </a:gridCol>
                <a:gridCol w="1297172">
                  <a:extLst>
                    <a:ext uri="{9D8B030D-6E8A-4147-A177-3AD203B41FA5}">
                      <a16:colId xmlns:a16="http://schemas.microsoft.com/office/drawing/2014/main" xmlns="" val="20001"/>
                    </a:ext>
                  </a:extLst>
                </a:gridCol>
                <a:gridCol w="1254642">
                  <a:extLst>
                    <a:ext uri="{9D8B030D-6E8A-4147-A177-3AD203B41FA5}">
                      <a16:colId xmlns:a16="http://schemas.microsoft.com/office/drawing/2014/main" xmlns="" val="20002"/>
                    </a:ext>
                  </a:extLst>
                </a:gridCol>
                <a:gridCol w="1297172">
                  <a:extLst>
                    <a:ext uri="{9D8B030D-6E8A-4147-A177-3AD203B41FA5}">
                      <a16:colId xmlns:a16="http://schemas.microsoft.com/office/drawing/2014/main" xmlns="" val="20003"/>
                    </a:ext>
                  </a:extLst>
                </a:gridCol>
                <a:gridCol w="1360968">
                  <a:extLst>
                    <a:ext uri="{9D8B030D-6E8A-4147-A177-3AD203B41FA5}">
                      <a16:colId xmlns:a16="http://schemas.microsoft.com/office/drawing/2014/main" xmlns="" val="20004"/>
                    </a:ext>
                  </a:extLst>
                </a:gridCol>
                <a:gridCol w="478462">
                  <a:extLst>
                    <a:ext uri="{9D8B030D-6E8A-4147-A177-3AD203B41FA5}">
                      <a16:colId xmlns:a16="http://schemas.microsoft.com/office/drawing/2014/main" xmlns="" val="20005"/>
                    </a:ext>
                  </a:extLst>
                </a:gridCol>
              </a:tblGrid>
              <a:tr h="1041990">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400" b="0" dirty="0"/>
                        <a:t>Motion </a:t>
                      </a:r>
                      <a:r>
                        <a:rPr lang="en-US" sz="1400" b="0" kern="1200" dirty="0">
                          <a:solidFill>
                            <a:schemeClr val="lt1"/>
                          </a:solidFill>
                          <a:effectLst/>
                          <a:latin typeface="+mn-lt"/>
                          <a:ea typeface="+mn-ea"/>
                          <a:cs typeface="+mn-cs"/>
                        </a:rPr>
                        <a:t>sickness </a:t>
                      </a:r>
                      <a:endParaRPr lang="en-US" sz="1400" b="0" dirty="0">
                        <a:effectLs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400" b="0" kern="1200" dirty="0">
                          <a:solidFill>
                            <a:schemeClr val="lt1"/>
                          </a:solidFill>
                          <a:effectLst/>
                          <a:latin typeface="+mn-lt"/>
                          <a:ea typeface="+mn-ea"/>
                          <a:cs typeface="+mn-cs"/>
                        </a:rPr>
                        <a:t>Vomiting with pregnancy (morning sickness) </a:t>
                      </a:r>
                      <a:endParaRPr lang="en-US" sz="1400" b="0" dirty="0">
                        <a:effectLs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400" b="0" kern="1200" dirty="0">
                          <a:solidFill>
                            <a:schemeClr val="lt1"/>
                          </a:solidFill>
                          <a:effectLst/>
                          <a:latin typeface="+mn-lt"/>
                          <a:ea typeface="+mn-ea"/>
                          <a:cs typeface="+mn-cs"/>
                        </a:rPr>
                        <a:t>Drug- induced vomiting (CTZ), uremia, gastritis </a:t>
                      </a:r>
                      <a:endParaRPr lang="en-US" sz="1400" b="0" dirty="0">
                        <a:effectLs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400" b="0" kern="1200" dirty="0">
                          <a:solidFill>
                            <a:schemeClr val="lt1"/>
                          </a:solidFill>
                          <a:effectLst/>
                          <a:latin typeface="+mn-lt"/>
                          <a:ea typeface="+mn-ea"/>
                          <a:cs typeface="+mn-cs"/>
                        </a:rPr>
                        <a:t>Post operative nausea &amp; vomiting </a:t>
                      </a:r>
                      <a:endParaRPr lang="en-US" sz="1400" b="0" dirty="0">
                        <a:effectLs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75000"/>
                      </a:schemeClr>
                    </a:solidFill>
                  </a:tcPr>
                </a:tc>
                <a:tc gridSpan="2">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400" b="0" kern="1200" dirty="0">
                          <a:solidFill>
                            <a:schemeClr val="lt1"/>
                          </a:solidFill>
                          <a:effectLst/>
                          <a:latin typeface="+mn-lt"/>
                          <a:ea typeface="+mn-ea"/>
                          <a:cs typeface="+mn-cs"/>
                        </a:rPr>
                        <a:t>Vomiting due to cytotoxic drugs</a:t>
                      </a:r>
                      <a:r>
                        <a:rPr lang="en-US" sz="1400" b="0" kern="1200" baseline="0" dirty="0">
                          <a:solidFill>
                            <a:schemeClr val="lt1"/>
                          </a:solidFill>
                          <a:effectLst/>
                          <a:latin typeface="+mn-lt"/>
                          <a:ea typeface="+mn-ea"/>
                          <a:cs typeface="+mn-cs"/>
                        </a:rPr>
                        <a:t> (Chemotherapy-induced nausea and vomiting)</a:t>
                      </a:r>
                      <a:endParaRPr lang="en-US" sz="1400" b="0" dirty="0">
                        <a:effectLs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537834">
                <a:tc rowSpan="3">
                  <a:txBody>
                    <a:bodyPr/>
                    <a:lstStyle/>
                    <a:p>
                      <a:pPr algn="ctr"/>
                      <a:r>
                        <a:rPr lang="en-US" sz="1200" b="0" kern="1200" dirty="0">
                          <a:solidFill>
                            <a:schemeClr val="dk1"/>
                          </a:solidFill>
                          <a:effectLst/>
                          <a:latin typeface="+mn-lt"/>
                          <a:ea typeface="+mn-ea"/>
                          <a:cs typeface="+mn-cs"/>
                        </a:rPr>
                        <a:t>Antihistaminic</a:t>
                      </a:r>
                      <a:endParaRPr lang="en-US" sz="1200" b="0" dirty="0">
                        <a:effectLs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2F6DA"/>
                    </a:solidFill>
                  </a:tcPr>
                </a:tc>
                <a:tc rowSpan="2">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Avoid all drugs in the first trimester </a:t>
                      </a:r>
                      <a:endParaRPr lang="en-US" sz="1400" b="0" dirty="0">
                        <a:effectLs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rowSpan="6">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Dopamine antagonists </a:t>
                      </a:r>
                      <a:endParaRPr lang="en-US" sz="1400" b="0" dirty="0">
                        <a:effectLs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8AD8">
                        <a:alpha val="54118"/>
                      </a:srgbClr>
                    </a:solidFill>
                  </a:tcPr>
                </a:tc>
                <a:tc rowSpan="6">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Dopamine antagonists </a:t>
                      </a:r>
                      <a:endParaRPr lang="en-US" sz="1400" b="0" dirty="0">
                        <a:effectLs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8AD8">
                        <a:alpha val="54118"/>
                      </a:srgbClr>
                    </a:solidFill>
                  </a:tcP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5-HT3 antagonists</a:t>
                      </a:r>
                      <a:endParaRPr lang="en-US" sz="1400" b="0" dirty="0">
                        <a:effectLs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4FFDF">
                        <a:alpha val="50196"/>
                      </a:srgbClr>
                    </a:solidFill>
                  </a:tcPr>
                </a:tc>
                <a:tc rowSpan="6">
                  <a:txBody>
                    <a:bodyPr/>
                    <a:lstStyle/>
                    <a:p>
                      <a:pPr marL="0" marR="0" indent="0" algn="l" defTabSz="514350" rtl="0" eaLnBrk="1" fontAlgn="auto" latinLnBrk="0" hangingPunct="1">
                        <a:lnSpc>
                          <a:spcPct val="100000"/>
                        </a:lnSpc>
                        <a:spcBef>
                          <a:spcPts val="0"/>
                        </a:spcBef>
                        <a:spcAft>
                          <a:spcPts val="0"/>
                        </a:spcAft>
                        <a:buClrTx/>
                        <a:buSzTx/>
                        <a:buFontTx/>
                        <a:buNone/>
                        <a:tabLst/>
                        <a:defRPr/>
                      </a:pPr>
                      <a:endParaRPr lang="en-US" sz="1400" b="0" dirty="0">
                        <a:effectLst/>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50196"/>
                      </a:schemeClr>
                    </a:solidFill>
                  </a:tcPr>
                </a:tc>
                <a:extLst>
                  <a:ext uri="{0D108BD9-81ED-4DB2-BD59-A6C34878D82A}">
                    <a16:rowId xmlns:a16="http://schemas.microsoft.com/office/drawing/2014/main" xmlns="" val="10001"/>
                  </a:ext>
                </a:extLst>
              </a:tr>
              <a:tr h="19368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NK1 antagonists</a:t>
                      </a:r>
                      <a:endParaRPr lang="en-US" sz="1400" b="0" dirty="0">
                        <a:effectLs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69F">
                        <a:alpha val="50196"/>
                      </a:srgbClr>
                    </a:solidFill>
                  </a:tcPr>
                </a:tc>
                <a:tc vMerge="1">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9300">
                        <a:alpha val="50196"/>
                      </a:srgbClr>
                    </a:solidFill>
                  </a:tcPr>
                </a:tc>
                <a:extLst>
                  <a:ext uri="{0D108BD9-81ED-4DB2-BD59-A6C34878D82A}">
                    <a16:rowId xmlns:a16="http://schemas.microsoft.com/office/drawing/2014/main" xmlns="" val="10002"/>
                  </a:ext>
                </a:extLst>
              </a:tr>
              <a:tr h="344148">
                <a:tc vMerge="1">
                  <a:txBody>
                    <a:bodyPr/>
                    <a:lstStyle/>
                    <a:p>
                      <a:endParaRPr lang="en-US"/>
                    </a:p>
                  </a:txBody>
                  <a:tcPr/>
                </a:tc>
                <a:tc rowSpan="2">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Pyridoxine (B6)</a:t>
                      </a:r>
                      <a:endParaRPr lang="en-US" sz="1400" b="0" dirty="0">
                        <a:effectLs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3"/>
                  </a:ext>
                </a:extLst>
              </a:tr>
              <a:tr h="344148">
                <a:tc rowSpan="3">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Muscarinic antagonists </a:t>
                      </a:r>
                      <a:endParaRPr lang="en-US" sz="1400" b="0" dirty="0">
                        <a:effectLs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7E79">
                        <a:alpha val="50196"/>
                      </a:srgbClr>
                    </a:solidFill>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D2- antagonists </a:t>
                      </a:r>
                      <a:endParaRPr lang="en-US" sz="1400" b="0" dirty="0">
                        <a:effectLs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8AD8">
                        <a:alpha val="54118"/>
                      </a:srgbClr>
                    </a:solidFill>
                  </a:tcPr>
                </a:tc>
                <a:tc vMerge="1">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8AD8"/>
                    </a:solidFill>
                  </a:tcPr>
                </a:tc>
                <a:extLst>
                  <a:ext uri="{0D108BD9-81ED-4DB2-BD59-A6C34878D82A}">
                    <a16:rowId xmlns:a16="http://schemas.microsoft.com/office/drawing/2014/main" xmlns="" val="10004"/>
                  </a:ext>
                </a:extLst>
              </a:tr>
              <a:tr h="193686">
                <a:tc vMerge="1">
                  <a:txBody>
                    <a:bodyPr/>
                    <a:lstStyle/>
                    <a:p>
                      <a:endParaRPr lang="en-US"/>
                    </a:p>
                  </a:txBody>
                  <a:tcPr/>
                </a:tc>
                <a:tc rowSpan="2">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Promethazine (late pregnancy). </a:t>
                      </a:r>
                      <a:endParaRPr lang="en-US" sz="1400" b="0" dirty="0">
                        <a:effectLs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2F6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5"/>
                  </a:ext>
                </a:extLst>
              </a:tr>
              <a:tr h="53783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Glucocorticoids </a:t>
                      </a:r>
                      <a:endParaRPr lang="en-US" sz="1400" b="0" dirty="0">
                        <a:effectLst/>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42093">
                        <a:alpha val="34118"/>
                      </a:srgbClr>
                    </a:solidFill>
                  </a:tcPr>
                </a:tc>
                <a:tc vMerge="1">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42093">
                        <a:alpha val="50196"/>
                      </a:srgbClr>
                    </a:solidFill>
                  </a:tcPr>
                </a:tc>
                <a:extLst>
                  <a:ext uri="{0D108BD9-81ED-4DB2-BD59-A6C34878D82A}">
                    <a16:rowId xmlns:a16="http://schemas.microsoft.com/office/drawing/2014/main" xmlns="" val="10006"/>
                  </a:ext>
                </a:extLst>
              </a:tr>
            </a:tbl>
          </a:graphicData>
        </a:graphic>
      </p:graphicFrame>
      <p:cxnSp>
        <p:nvCxnSpPr>
          <p:cNvPr id="5" name="Straight Arrow Connector 4"/>
          <p:cNvCxnSpPr/>
          <p:nvPr/>
        </p:nvCxnSpPr>
        <p:spPr>
          <a:xfrm>
            <a:off x="6482788" y="7403614"/>
            <a:ext cx="0" cy="2016000"/>
          </a:xfrm>
          <a:prstGeom prst="straightConnector1">
            <a:avLst/>
          </a:prstGeom>
          <a:ln w="28575">
            <a:solidFill>
              <a:srgbClr val="BAEBFF"/>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504053" y="7362343"/>
            <a:ext cx="353943" cy="2056012"/>
          </a:xfrm>
          <a:prstGeom prst="rect">
            <a:avLst/>
          </a:prstGeom>
          <a:noFill/>
        </p:spPr>
        <p:txBody>
          <a:bodyPr vert="vert" wrap="none" rtlCol="0" anchor="ctr">
            <a:spAutoFit/>
          </a:bodyPr>
          <a:lstStyle/>
          <a:p>
            <a:r>
              <a:rPr lang="ar-SA" sz="1100" dirty="0">
                <a:solidFill>
                  <a:schemeClr val="bg1">
                    <a:lumMod val="50000"/>
                  </a:schemeClr>
                </a:solidFill>
              </a:rPr>
              <a:t>أول واحد هو أفضل خيار ثم اللي بعده وهكذا</a:t>
            </a:r>
            <a:endParaRPr lang="en-US" sz="1100" dirty="0">
              <a:solidFill>
                <a:schemeClr val="bg1">
                  <a:lumMod val="50000"/>
                </a:schemeClr>
              </a:solidFill>
            </a:endParaRPr>
          </a:p>
        </p:txBody>
      </p:sp>
      <p:grpSp>
        <p:nvGrpSpPr>
          <p:cNvPr id="9" name="Group 8">
            <a:extLst>
              <a:ext uri="{FF2B5EF4-FFF2-40B4-BE49-F238E27FC236}">
                <a16:creationId xmlns:a16="http://schemas.microsoft.com/office/drawing/2014/main" xmlns="" id="{4E62272B-B783-4915-9322-1483391E0F9F}"/>
              </a:ext>
            </a:extLst>
          </p:cNvPr>
          <p:cNvGrpSpPr/>
          <p:nvPr/>
        </p:nvGrpSpPr>
        <p:grpSpPr>
          <a:xfrm>
            <a:off x="0" y="5349097"/>
            <a:ext cx="3891516" cy="579549"/>
            <a:chOff x="1287887" y="1313645"/>
            <a:chExt cx="2150772" cy="476518"/>
          </a:xfrm>
          <a:solidFill>
            <a:srgbClr val="FDDFE6"/>
          </a:solidFill>
        </p:grpSpPr>
        <p:sp>
          <p:nvSpPr>
            <p:cNvPr id="12" name="Delay 10">
              <a:extLst>
                <a:ext uri="{FF2B5EF4-FFF2-40B4-BE49-F238E27FC236}">
                  <a16:creationId xmlns:a16="http://schemas.microsoft.com/office/drawing/2014/main" xmlns="" id="{BCF2989E-4250-48A7-94DC-98D3AEE50EBD}"/>
                </a:ext>
              </a:extLst>
            </p:cNvPr>
            <p:cNvSpPr/>
            <p:nvPr/>
          </p:nvSpPr>
          <p:spPr>
            <a:xfrm>
              <a:off x="2975020" y="1313645"/>
              <a:ext cx="463639" cy="47651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rocess 11">
              <a:extLst>
                <a:ext uri="{FF2B5EF4-FFF2-40B4-BE49-F238E27FC236}">
                  <a16:creationId xmlns:a16="http://schemas.microsoft.com/office/drawing/2014/main" xmlns="" id="{3B95E676-8A91-4F10-A66B-5DAB425F0EF4}"/>
                </a:ext>
              </a:extLst>
            </p:cNvPr>
            <p:cNvSpPr/>
            <p:nvPr/>
          </p:nvSpPr>
          <p:spPr>
            <a:xfrm>
              <a:off x="1287887" y="1313645"/>
              <a:ext cx="1687133" cy="47651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latin typeface="Century Gothic" charset="0"/>
                  <a:ea typeface="Century Gothic" charset="0"/>
                  <a:cs typeface="Century Gothic" charset="0"/>
                </a:rPr>
                <a:t>Choices of antiemetic :</a:t>
              </a:r>
            </a:p>
          </p:txBody>
        </p:sp>
      </p:grpSp>
      <p:sp>
        <p:nvSpPr>
          <p:cNvPr id="3" name="مربع نص 2"/>
          <p:cNvSpPr txBox="1"/>
          <p:nvPr/>
        </p:nvSpPr>
        <p:spPr>
          <a:xfrm>
            <a:off x="3891516" y="2712592"/>
            <a:ext cx="2814084" cy="2616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100" dirty="0">
                <a:solidFill>
                  <a:schemeClr val="bg1">
                    <a:lumMod val="50000"/>
                  </a:schemeClr>
                </a:solidFill>
              </a:rPr>
              <a:t>Most of side effects are hyper or increased </a:t>
            </a:r>
          </a:p>
        </p:txBody>
      </p:sp>
    </p:spTree>
    <p:extLst>
      <p:ext uri="{BB962C8B-B14F-4D97-AF65-F5344CB8AC3E}">
        <p14:creationId xmlns:p14="http://schemas.microsoft.com/office/powerpoint/2010/main" val="1962565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3763</TotalTime>
  <Words>2526</Words>
  <Application>Microsoft Macintosh PowerPoint</Application>
  <PresentationFormat>A4 Paper (210x297 mm)</PresentationFormat>
  <Paragraphs>403</Paragraphs>
  <Slides>12</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vt:i4>
      </vt:variant>
    </vt:vector>
  </HeadingPairs>
  <TitlesOfParts>
    <vt:vector size="26" baseType="lpstr">
      <vt:lpstr>Al Tarikh</vt:lpstr>
      <vt:lpstr>Bell MT</vt:lpstr>
      <vt:lpstr>Britannic Bold</vt:lpstr>
      <vt:lpstr>Calibri Light</vt:lpstr>
      <vt:lpstr>Century Gothic</vt:lpstr>
      <vt:lpstr>Courier New</vt:lpstr>
      <vt:lpstr>Goudy Old Style</vt:lpstr>
      <vt:lpstr>Helvetica</vt:lpstr>
      <vt:lpstr>Kartika</vt:lpstr>
      <vt:lpstr>Times New Roman</vt: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لين</dc:creator>
  <cp:lastModifiedBy>شوق</cp:lastModifiedBy>
  <cp:revision>189</cp:revision>
  <cp:lastPrinted>2017-11-29T11:52:40Z</cp:lastPrinted>
  <dcterms:created xsi:type="dcterms:W3CDTF">2017-09-15T11:36:59Z</dcterms:created>
  <dcterms:modified xsi:type="dcterms:W3CDTF">2017-12-01T13:13:09Z</dcterms:modified>
</cp:coreProperties>
</file>