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0" r:id="rId1"/>
  </p:sldMasterIdLst>
  <p:notesMasterIdLst>
    <p:notesMasterId r:id="rId19"/>
  </p:notesMasterIdLst>
  <p:sldIdLst>
    <p:sldId id="270" r:id="rId2"/>
    <p:sldId id="258" r:id="rId3"/>
    <p:sldId id="265" r:id="rId4"/>
    <p:sldId id="261" r:id="rId5"/>
    <p:sldId id="271" r:id="rId6"/>
    <p:sldId id="282" r:id="rId7"/>
    <p:sldId id="266" r:id="rId8"/>
    <p:sldId id="274" r:id="rId9"/>
    <p:sldId id="285" r:id="rId10"/>
    <p:sldId id="280" r:id="rId11"/>
    <p:sldId id="276" r:id="rId12"/>
    <p:sldId id="273" r:id="rId13"/>
    <p:sldId id="283" r:id="rId14"/>
    <p:sldId id="284" r:id="rId15"/>
    <p:sldId id="286" r:id="rId16"/>
    <p:sldId id="287" r:id="rId17"/>
    <p:sldId id="257" r:id="rId18"/>
  </p:sldIdLst>
  <p:sldSz cx="6858000" cy="9906000" type="A4"/>
  <p:notesSz cx="6858000" cy="9144000"/>
  <p:defaultTextStyle>
    <a:defPPr>
      <a:defRPr lang="en-US"/>
    </a:defPPr>
    <a:lvl1pPr marL="0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1pPr>
    <a:lvl2pPr marL="331561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2pPr>
    <a:lvl3pPr marL="663123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3pPr>
    <a:lvl4pPr marL="994684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4pPr>
    <a:lvl5pPr marL="1326246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5pPr>
    <a:lvl6pPr marL="1657807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6pPr>
    <a:lvl7pPr marL="1989369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7pPr>
    <a:lvl8pPr marL="2320930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8pPr>
    <a:lvl9pPr marL="2652492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9193"/>
    <a:srgbClr val="BAEBFF"/>
    <a:srgbClr val="008F00"/>
    <a:srgbClr val="0432FF"/>
    <a:srgbClr val="D883FF"/>
    <a:srgbClr val="73FB79"/>
    <a:srgbClr val="FF7E79"/>
    <a:srgbClr val="D5FC79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59" autoAdjust="0"/>
    <p:restoredTop sz="94649"/>
  </p:normalViewPr>
  <p:slideViewPr>
    <p:cSldViewPr snapToGrid="0" snapToObjects="1">
      <p:cViewPr>
        <p:scale>
          <a:sx n="53" d="100"/>
          <a:sy n="53" d="100"/>
        </p:scale>
        <p:origin x="3400" y="4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24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F033F-8D2B-714D-8058-642D570BF57F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5190A-6CD4-FB48-A6F9-59381612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6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1pPr>
    <a:lvl2pPr marL="331561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2pPr>
    <a:lvl3pPr marL="663123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3pPr>
    <a:lvl4pPr marL="994684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4pPr>
    <a:lvl5pPr marL="1326246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5pPr>
    <a:lvl6pPr marL="1657807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6pPr>
    <a:lvl7pPr marL="1989369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7pPr>
    <a:lvl8pPr marL="2320930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8pPr>
    <a:lvl9pPr marL="2652492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631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5190A-6CD4-FB48-A6F9-593816121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631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66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631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5190A-6CD4-FB48-A6F9-593816121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631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25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BCF2D-96DF-9347-8969-C5D349EA6356}" type="datetimeFigureOut">
              <a:rPr lang="en-US" smtClean="0"/>
              <a:t>12/20/17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5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_-g1vol4eBWPet5xVCkuTGFvvnhFF3PJmU0tWtEEw_o/edit?usp=sharing" TargetMode="External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hyperlink" Target="https://docs.google.com/presentation/d/1gVgpH1c3GBMFAGhnXqOtxv1-94TY0KYIybM1JKzrG2k/edit?usp=sharing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tiff"/><Relationship Id="rId5" Type="http://schemas.openxmlformats.org/officeDocument/2006/relationships/hyperlink" Target="https://docs.google.com/forms/d/e/1FAIpQLSc57qjDXLPcQLYftI27W91gCKD2RgH0OzQDdDxsiLYmH9DKtw/viewform" TargetMode="External"/><Relationship Id="rId6" Type="http://schemas.openxmlformats.org/officeDocument/2006/relationships/image" Target="../media/image29.tiff"/><Relationship Id="rId7" Type="http://schemas.openxmlformats.org/officeDocument/2006/relationships/hyperlink" Target="https://docs.google.com/forms/d/e/1FAIpQLSeR09YDqj3t6EipoBfWqUQ3MSK8YOB4OY5qRkg329YJBt2YZQ/viewform?usp=sf_link" TargetMode="External"/><Relationship Id="rId8" Type="http://schemas.openxmlformats.org/officeDocument/2006/relationships/hyperlink" Target="https://twitter.com/pharma436" TargetMode="External"/><Relationship Id="rId9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g"/><Relationship Id="rId6" Type="http://schemas.openxmlformats.org/officeDocument/2006/relationships/image" Target="../media/image20.gif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22.jpg"/><Relationship Id="rId5" Type="http://schemas.openxmlformats.org/officeDocument/2006/relationships/image" Target="../media/image13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4123" r="2846" b="6720"/>
          <a:stretch/>
        </p:blipFill>
        <p:spPr>
          <a:xfrm>
            <a:off x="5139640" y="198604"/>
            <a:ext cx="1580474" cy="1001546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4835299" y="4764881"/>
            <a:ext cx="1457325" cy="4143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838" y="3210039"/>
            <a:ext cx="646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9193"/>
                </a:solidFill>
                <a:latin typeface="Goudy Old Style" charset="0"/>
                <a:ea typeface="Goudy Old Style" charset="0"/>
                <a:cs typeface="Goudy Old Style" charset="0"/>
              </a:rPr>
              <a:t>3:</a:t>
            </a:r>
            <a:r>
              <a:rPr lang="en-US" sz="2800" b="1" dirty="0"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GB" sz="2800" b="1" dirty="0">
                <a:solidFill>
                  <a:srgbClr val="941651"/>
                </a:solidFill>
                <a:latin typeface="Goudy Old Style" charset="0"/>
                <a:ea typeface="Goudy Old Style" charset="0"/>
                <a:cs typeface="Goudy Old Style" charset="0"/>
              </a:rPr>
              <a:t>Treatment of dysentery and </a:t>
            </a:r>
            <a:r>
              <a:rPr lang="en-GB" sz="2800" b="1" dirty="0" err="1">
                <a:solidFill>
                  <a:srgbClr val="941651"/>
                </a:solidFill>
                <a:latin typeface="Goudy Old Style" charset="0"/>
                <a:ea typeface="Goudy Old Style" charset="0"/>
                <a:cs typeface="Goudy Old Style" charset="0"/>
              </a:rPr>
              <a:t>amebiasis</a:t>
            </a:r>
            <a:endParaRPr lang="en-US" sz="2800" b="1" dirty="0">
              <a:solidFill>
                <a:srgbClr val="941651"/>
              </a:solidFill>
              <a:latin typeface="Goudy Old Style" charset="0"/>
              <a:ea typeface="Goudy Old Style" charset="0"/>
              <a:cs typeface="Goudy Old Style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6508" y="4825838"/>
            <a:ext cx="67916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500" dirty="0"/>
              <a:t>To understand different causes of dysentery.</a:t>
            </a:r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500" dirty="0"/>
              <a:t>To describe different classes of drugs used in treatment of both bacillary dysentery and amebic dysentery.</a:t>
            </a:r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500" dirty="0"/>
              <a:t>To be able to describe actions, side effects of drugs for treating bacillary dysentery.</a:t>
            </a:r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500" dirty="0"/>
              <a:t>To understand the pharmacokinetics, actions, clinical applications and side effects of </a:t>
            </a:r>
            <a:r>
              <a:rPr lang="en-US" sz="1500" dirty="0" err="1"/>
              <a:t>antiamebic</a:t>
            </a:r>
            <a:r>
              <a:rPr lang="en-US" sz="1500" dirty="0"/>
              <a:t> drugs.</a:t>
            </a:r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US" sz="1500" dirty="0"/>
              <a:t>To be able to differentiate between types of </a:t>
            </a:r>
            <a:r>
              <a:rPr lang="en-US" sz="1500" dirty="0" err="1"/>
              <a:t>antiamebic</a:t>
            </a:r>
            <a:r>
              <a:rPr lang="en-US" sz="1500" dirty="0"/>
              <a:t> drugs; luminal </a:t>
            </a:r>
            <a:r>
              <a:rPr lang="en-US" sz="1500" dirty="0" err="1"/>
              <a:t>amebicides</a:t>
            </a:r>
            <a:r>
              <a:rPr lang="en-US" sz="1500" dirty="0"/>
              <a:t>, and tissue </a:t>
            </a:r>
            <a:r>
              <a:rPr lang="en-US" sz="1500" dirty="0" err="1"/>
              <a:t>amebicide</a:t>
            </a:r>
            <a:r>
              <a:rPr lang="en-US" sz="1500" dirty="0"/>
              <a:t>.</a:t>
            </a:r>
          </a:p>
          <a:p>
            <a:pPr>
              <a:buClr>
                <a:srgbClr val="FFD579"/>
              </a:buClr>
            </a:pPr>
            <a:r>
              <a:rPr lang="en-US" sz="1500" dirty="0"/>
              <a:t> </a:t>
            </a:r>
          </a:p>
        </p:txBody>
      </p:sp>
      <p:pic>
        <p:nvPicPr>
          <p:cNvPr id="59" name="Picture 5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845" y="9070209"/>
            <a:ext cx="557784" cy="55778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777629" y="9179824"/>
            <a:ext cx="450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6"/>
              </a:rPr>
              <a:t>Kindly check the editing file before studying this document  </a:t>
            </a:r>
            <a:endParaRPr lang="en-US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1944" r="17500" b="14514"/>
          <a:stretch/>
        </p:blipFill>
        <p:spPr>
          <a:xfrm>
            <a:off x="159866" y="267240"/>
            <a:ext cx="1433509" cy="1180808"/>
          </a:xfrm>
          <a:prstGeom prst="rect">
            <a:avLst/>
          </a:prstGeom>
        </p:spPr>
      </p:pic>
      <p:grpSp>
        <p:nvGrpSpPr>
          <p:cNvPr id="3" name="مجموعة 2"/>
          <p:cNvGrpSpPr/>
          <p:nvPr/>
        </p:nvGrpSpPr>
        <p:grpSpPr>
          <a:xfrm>
            <a:off x="206485" y="7286941"/>
            <a:ext cx="6242909" cy="1708160"/>
            <a:chOff x="85972" y="6543565"/>
            <a:chExt cx="6242909" cy="1708160"/>
          </a:xfrm>
        </p:grpSpPr>
        <p:sp>
          <p:nvSpPr>
            <p:cNvPr id="48" name="TextBox 47"/>
            <p:cNvSpPr txBox="1"/>
            <p:nvPr/>
          </p:nvSpPr>
          <p:spPr>
            <a:xfrm>
              <a:off x="255458" y="6543565"/>
              <a:ext cx="6073423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</a:rPr>
                <a:t>extra information and further explanation  </a:t>
              </a:r>
            </a:p>
            <a:p>
              <a:pPr>
                <a:lnSpc>
                  <a:spcPct val="150000"/>
                </a:lnSpc>
              </a:pPr>
              <a:r>
                <a:rPr lang="en-US" sz="1400" b="1" dirty="0">
                  <a:solidFill>
                    <a:srgbClr val="FF0000"/>
                  </a:solidFill>
                </a:rPr>
                <a:t>important </a:t>
              </a:r>
            </a:p>
            <a:p>
              <a:pPr>
                <a:lnSpc>
                  <a:spcPct val="150000"/>
                </a:lnSpc>
              </a:pPr>
              <a:r>
                <a:rPr lang="en-US" sz="1400" b="1" dirty="0">
                  <a:solidFill>
                    <a:srgbClr val="008F00"/>
                  </a:solidFill>
                </a:rPr>
                <a:t>doctors notes </a:t>
              </a:r>
            </a:p>
            <a:p>
              <a:pPr>
                <a:lnSpc>
                  <a:spcPct val="150000"/>
                </a:lnSpc>
              </a:pPr>
              <a:r>
                <a:rPr lang="en-US" sz="1400" b="1" dirty="0">
                  <a:solidFill>
                    <a:srgbClr val="0432FF"/>
                  </a:solidFill>
                </a:rPr>
                <a:t>Drugs names </a:t>
              </a:r>
              <a:endParaRPr lang="ar-SA" sz="1400" b="1" dirty="0">
                <a:solidFill>
                  <a:srgbClr val="0432FF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1400" b="1" dirty="0">
                  <a:solidFill>
                    <a:srgbClr val="009193"/>
                  </a:solidFill>
                </a:rPr>
                <a:t>Mnemonics </a:t>
              </a:r>
            </a:p>
          </p:txBody>
        </p:sp>
        <p:sp>
          <p:nvSpPr>
            <p:cNvPr id="49" name="Oval 48"/>
            <p:cNvSpPr/>
            <p:nvPr/>
          </p:nvSpPr>
          <p:spPr>
            <a:xfrm flipV="1">
              <a:off x="85972" y="6692477"/>
              <a:ext cx="191187" cy="17425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 flipV="1">
              <a:off x="92294" y="7020953"/>
              <a:ext cx="191187" cy="17425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 flipV="1">
              <a:off x="92666" y="7600085"/>
              <a:ext cx="191187" cy="174253"/>
            </a:xfrm>
            <a:prstGeom prst="ellipse">
              <a:avLst/>
            </a:prstGeom>
            <a:solidFill>
              <a:srgbClr val="0432FF"/>
            </a:solidFill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EFA00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 flipV="1">
              <a:off x="92294" y="7310519"/>
              <a:ext cx="191187" cy="174253"/>
            </a:xfrm>
            <a:prstGeom prst="ellipse">
              <a:avLst/>
            </a:prstGeom>
            <a:solidFill>
              <a:srgbClr val="008F00"/>
            </a:solidFill>
            <a:ln>
              <a:solidFill>
                <a:srgbClr val="00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F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flipV="1">
              <a:off x="92666" y="7942761"/>
              <a:ext cx="191187" cy="174253"/>
            </a:xfrm>
            <a:prstGeom prst="ellipse">
              <a:avLst/>
            </a:prstGeom>
            <a:solidFill>
              <a:srgbClr val="009193"/>
            </a:solidFill>
            <a:ln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8EFA00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5F3F5A-5008-42A9-9602-C1F90DACBE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l="4295" t="2663" r="3590"/>
          <a:stretch/>
        </p:blipFill>
        <p:spPr>
          <a:xfrm>
            <a:off x="2322780" y="461288"/>
            <a:ext cx="1968285" cy="269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Arrow: Pentagon 23">
            <a:extLst>
              <a:ext uri="{FF2B5EF4-FFF2-40B4-BE49-F238E27FC236}">
                <a16:creationId xmlns:a16="http://schemas.microsoft.com/office/drawing/2014/main" xmlns="" id="{D51EC571-7145-461E-AFEB-BC7AD2549CAF}"/>
              </a:ext>
            </a:extLst>
          </p:cNvPr>
          <p:cNvSpPr/>
          <p:nvPr/>
        </p:nvSpPr>
        <p:spPr>
          <a:xfrm>
            <a:off x="131854" y="7027109"/>
            <a:ext cx="1482539" cy="318504"/>
          </a:xfrm>
          <a:prstGeom prst="homePlate">
            <a:avLst/>
          </a:prstGeom>
          <a:solidFill>
            <a:srgbClr val="BAEBFF"/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bg2">
                    <a:lumMod val="25000"/>
                  </a:schemeClr>
                </a:solidFill>
              </a:rPr>
              <a:t>Color index</a:t>
            </a:r>
            <a:endParaRPr lang="en-US" sz="1200" b="1" dirty="0">
              <a:ln/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Arrow: Pentagon 1">
            <a:extLst>
              <a:ext uri="{FF2B5EF4-FFF2-40B4-BE49-F238E27FC236}">
                <a16:creationId xmlns:a16="http://schemas.microsoft.com/office/drawing/2014/main" xmlns="" id="{C85CD315-5AD2-4C98-91D8-2A02256190A9}"/>
              </a:ext>
            </a:extLst>
          </p:cNvPr>
          <p:cNvSpPr/>
          <p:nvPr/>
        </p:nvSpPr>
        <p:spPr>
          <a:xfrm>
            <a:off x="131854" y="4145337"/>
            <a:ext cx="2092037" cy="568036"/>
          </a:xfrm>
          <a:prstGeom prst="homePlate">
            <a:avLst/>
          </a:prstGeom>
          <a:solidFill>
            <a:srgbClr val="BAEBFF"/>
          </a:solidFill>
          <a:ln w="285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bg2">
                    <a:lumMod val="25000"/>
                  </a:schemeClr>
                </a:solidFill>
              </a:rPr>
              <a:t>objectives</a:t>
            </a:r>
            <a:endParaRPr lang="en-US" b="1" dirty="0">
              <a:ln/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22" y="7600181"/>
            <a:ext cx="1394460" cy="12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/>
          <p:nvPr/>
        </p:nvSpPr>
        <p:spPr>
          <a:xfrm>
            <a:off x="0" y="0"/>
            <a:ext cx="6858000" cy="715361"/>
          </a:xfrm>
          <a:prstGeom prst="rect">
            <a:avLst/>
          </a:prstGeom>
          <a:solidFill>
            <a:srgbClr val="BAEBFF"/>
          </a:solidFill>
          <a:ln w="12700">
            <a:solidFill>
              <a:srgbClr val="BA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3124"/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Bacillary dysentery</a:t>
            </a:r>
            <a:endParaRPr lang="en-US" sz="2799" b="1" dirty="0">
              <a:ln w="6600">
                <a:solidFill>
                  <a:schemeClr val="tx1"/>
                </a:solidFill>
                <a:prstDash val="solid"/>
              </a:ln>
              <a:solidFill>
                <a:prstClr val="white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Bell MT" charset="0"/>
              <a:ea typeface="Bell MT" charset="0"/>
              <a:cs typeface="Bell MT" charset="0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52544" y="1086195"/>
            <a:ext cx="6199931" cy="609600"/>
          </a:xfrm>
          <a:prstGeom prst="roundRect">
            <a:avLst>
              <a:gd name="adj" fmla="val 22222"/>
            </a:avLst>
          </a:prstGeom>
          <a:solidFill>
            <a:schemeClr val="bg1"/>
          </a:solidFill>
          <a:ln w="28575">
            <a:solidFill>
              <a:srgbClr val="941651">
                <a:alpha val="5098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Bacillary dysentery is Treated by: 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682757" y="1844395"/>
            <a:ext cx="1443879" cy="1998855"/>
          </a:xfrm>
          <a:prstGeom prst="roundRect">
            <a:avLst>
              <a:gd name="adj" fmla="val 5460"/>
            </a:avLst>
          </a:prstGeom>
          <a:solidFill>
            <a:schemeClr val="bg1">
              <a:alpha val="69804"/>
            </a:schemeClr>
          </a:solidFill>
          <a:ln w="28575">
            <a:solidFill>
              <a:srgbClr val="73FB79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Fluoroquinolones</a:t>
            </a:r>
            <a:r>
              <a:rPr lang="en-US" dirty="0">
                <a:solidFill>
                  <a:schemeClr val="tx1"/>
                </a:solidFill>
              </a:rPr>
              <a:t> such as </a:t>
            </a:r>
            <a:r>
              <a:rPr lang="en-US" dirty="0">
                <a:solidFill>
                  <a:srgbClr val="0432FF"/>
                </a:solidFill>
              </a:rPr>
              <a:t>ciprofloxacin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0432FF"/>
                </a:solidFill>
              </a:rPr>
              <a:t>ofloxacin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355600" y="1844395"/>
            <a:ext cx="1511661" cy="1998855"/>
          </a:xfrm>
          <a:prstGeom prst="roundRect">
            <a:avLst>
              <a:gd name="adj" fmla="val 6033"/>
            </a:avLst>
          </a:prstGeom>
          <a:solidFill>
            <a:schemeClr val="bg1">
              <a:alpha val="69804"/>
            </a:schemeClr>
          </a:solidFill>
          <a:ln w="28575">
            <a:solidFill>
              <a:srgbClr val="009193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Beta-lactams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rgbClr val="0432FF"/>
                </a:solidFill>
              </a:rPr>
              <a:t>Ampicillin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0432FF"/>
                </a:solidFill>
              </a:rPr>
              <a:t>amoxicillin</a:t>
            </a:r>
            <a:r>
              <a:rPr lang="en-US" dirty="0">
                <a:solidFill>
                  <a:schemeClr val="tx1"/>
                </a:solidFill>
              </a:rPr>
              <a:t>, third-generation </a:t>
            </a:r>
            <a:r>
              <a:rPr lang="en-US" dirty="0" err="1">
                <a:solidFill>
                  <a:schemeClr val="tx1"/>
                </a:solidFill>
              </a:rPr>
              <a:t>cephalosporins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rgbClr val="0432FF"/>
                </a:solidFill>
              </a:rPr>
              <a:t>ceﬁxime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0432FF"/>
                </a:solidFill>
              </a:rPr>
              <a:t>ceftriaxone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968764" y="1844395"/>
            <a:ext cx="1612490" cy="1998855"/>
          </a:xfrm>
          <a:prstGeom prst="roundRect">
            <a:avLst>
              <a:gd name="adj" fmla="val 5116"/>
            </a:avLst>
          </a:prstGeom>
          <a:solidFill>
            <a:schemeClr val="bg1">
              <a:alpha val="69804"/>
            </a:schemeClr>
          </a:solidFill>
          <a:ln w="28575">
            <a:solidFill>
              <a:srgbClr val="FF930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Cotrimoxazole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rgbClr val="0432FF"/>
                </a:solidFill>
              </a:rPr>
              <a:t>trimethoprim-sulfamethoxazole</a:t>
            </a:r>
            <a:r>
              <a:rPr lang="en-US" dirty="0">
                <a:solidFill>
                  <a:schemeClr val="tx1"/>
                </a:solidFill>
              </a:rPr>
              <a:t>) (</a:t>
            </a:r>
            <a:r>
              <a:rPr lang="en-US" dirty="0">
                <a:solidFill>
                  <a:srgbClr val="0432FF"/>
                </a:solidFill>
              </a:rPr>
              <a:t>TMP-SMX</a:t>
            </a:r>
            <a:r>
              <a:rPr lang="en-US" dirty="0">
                <a:solidFill>
                  <a:schemeClr val="tx1"/>
                </a:solidFill>
              </a:rPr>
              <a:t>) commonly used in </a:t>
            </a:r>
            <a:r>
              <a:rPr lang="en-US" dirty="0" err="1">
                <a:solidFill>
                  <a:schemeClr val="tx1"/>
                </a:solidFill>
              </a:rPr>
              <a:t>traveller’s</a:t>
            </a:r>
            <a:r>
              <a:rPr lang="en-US" dirty="0">
                <a:solidFill>
                  <a:schemeClr val="tx1"/>
                </a:solidFill>
              </a:rPr>
              <a:t> diarrhea.</a:t>
            </a:r>
          </a:p>
          <a:p>
            <a:pPr algn="ctr"/>
            <a:r>
              <a:rPr lang="en-US" sz="1000" dirty="0">
                <a:solidFill>
                  <a:srgbClr val="008F00"/>
                </a:solidFill>
              </a:rPr>
              <a:t>Sulfamethoxazole</a:t>
            </a:r>
            <a:r>
              <a:rPr lang="ar-SA" sz="1000" dirty="0">
                <a:solidFill>
                  <a:srgbClr val="008F00"/>
                </a:solidFill>
              </a:rPr>
              <a:t> </a:t>
            </a:r>
            <a:r>
              <a:rPr lang="en-US" sz="1000" dirty="0">
                <a:solidFill>
                  <a:srgbClr val="008F00"/>
                </a:solidFill>
              </a:rPr>
              <a:t>prevent formation of dihydrofolic</a:t>
            </a:r>
          </a:p>
          <a:p>
            <a:pPr algn="ctr"/>
            <a:r>
              <a:rPr lang="en-US" sz="1000" dirty="0">
                <a:solidFill>
                  <a:srgbClr val="008F00"/>
                </a:solidFill>
              </a:rPr>
              <a:t>Trimethoprim prevent formation of tetrahydrofolic 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5228139" y="1844395"/>
            <a:ext cx="1324337" cy="1998855"/>
          </a:xfrm>
          <a:prstGeom prst="roundRect">
            <a:avLst>
              <a:gd name="adj" fmla="val 6310"/>
            </a:avLst>
          </a:prstGeom>
          <a:solidFill>
            <a:schemeClr val="bg1">
              <a:alpha val="69804"/>
            </a:schemeClr>
          </a:solidFill>
          <a:ln w="28575">
            <a:solidFill>
              <a:srgbClr val="D883FF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Macrolides: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432FF"/>
                </a:solidFill>
              </a:rPr>
              <a:t>Azithromycin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352544" y="4212554"/>
            <a:ext cx="6199932" cy="578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Antimicrobial therapy is typically administered for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352544" y="5160407"/>
            <a:ext cx="6203159" cy="1915535"/>
          </a:xfrm>
          <a:prstGeom prst="roundRect">
            <a:avLst>
              <a:gd name="adj" fmla="val 10479"/>
            </a:avLst>
          </a:prstGeom>
          <a:solidFill>
            <a:schemeClr val="bg1"/>
          </a:solidFill>
          <a:ln w="28575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Resistance to </a:t>
            </a:r>
            <a:r>
              <a:rPr lang="en-GB" sz="1600" dirty="0">
                <a:solidFill>
                  <a:srgbClr val="0432FF"/>
                </a:solidFill>
              </a:rPr>
              <a:t>ampicillin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>
                <a:solidFill>
                  <a:srgbClr val="0432FF"/>
                </a:solidFill>
              </a:rPr>
              <a:t>amoxicillin</a:t>
            </a:r>
            <a:r>
              <a:rPr lang="en-GB" sz="1600" dirty="0">
                <a:solidFill>
                  <a:schemeClr val="tx1"/>
                </a:solidFill>
              </a:rPr>
              <a:t> and </a:t>
            </a:r>
            <a:r>
              <a:rPr lang="en-GB" sz="1600" dirty="0" err="1">
                <a:solidFill>
                  <a:srgbClr val="0432FF"/>
                </a:solidFill>
              </a:rPr>
              <a:t>sulfonamides</a:t>
            </a:r>
            <a:r>
              <a:rPr lang="en-GB" sz="1600" dirty="0">
                <a:solidFill>
                  <a:schemeClr val="tx1"/>
                </a:solidFill>
              </a:rPr>
              <a:t>, has been reported worldwide, and these agents are not recommended as empirical therapy.</a:t>
            </a:r>
          </a:p>
          <a:p>
            <a:r>
              <a:rPr lang="en-GB" sz="1600" dirty="0">
                <a:solidFill>
                  <a:schemeClr val="tx1"/>
                </a:solidFill>
              </a:rPr>
              <a:t>Fluoroquinolones are </a:t>
            </a:r>
            <a:r>
              <a:rPr lang="en-GB" sz="1600" dirty="0">
                <a:solidFill>
                  <a:srgbClr val="FF0000"/>
                </a:solidFill>
              </a:rPr>
              <a:t>first-line treatment </a:t>
            </a:r>
            <a:r>
              <a:rPr lang="en-GB" sz="1600" dirty="0">
                <a:solidFill>
                  <a:schemeClr val="tx1"/>
                </a:solidFill>
              </a:rPr>
              <a:t>for </a:t>
            </a:r>
            <a:r>
              <a:rPr lang="en-GB" sz="1600" b="1" dirty="0">
                <a:solidFill>
                  <a:schemeClr val="tx1"/>
                </a:solidFill>
              </a:rPr>
              <a:t>shigellosis</a:t>
            </a:r>
            <a:r>
              <a:rPr lang="en-GB" sz="1600" dirty="0">
                <a:solidFill>
                  <a:schemeClr val="tx1"/>
                </a:solidFill>
              </a:rPr>
              <a:t>. </a:t>
            </a:r>
          </a:p>
          <a:p>
            <a:r>
              <a:rPr lang="en-GB" sz="1600" dirty="0">
                <a:solidFill>
                  <a:schemeClr val="tx1"/>
                </a:solidFill>
              </a:rPr>
              <a:t>Second line therapy include third generation </a:t>
            </a:r>
            <a:r>
              <a:rPr lang="en-GB" sz="1600" dirty="0" err="1">
                <a:solidFill>
                  <a:srgbClr val="0432FF"/>
                </a:solidFill>
              </a:rPr>
              <a:t>cephalosporins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rgbClr val="008F00"/>
                </a:solidFill>
              </a:rPr>
              <a:t>pregnant women or children or breast feeding women </a:t>
            </a:r>
            <a:r>
              <a:rPr lang="en-GB" sz="1600" dirty="0">
                <a:solidFill>
                  <a:srgbClr val="008F00"/>
                </a:solidFill>
                <a:latin typeface="Wingdings" charset="2"/>
              </a:rPr>
              <a:t></a:t>
            </a:r>
            <a:r>
              <a:rPr lang="en-GB" sz="1600" dirty="0">
                <a:solidFill>
                  <a:srgbClr val="008F00"/>
                </a:solidFill>
              </a:rPr>
              <a:t>use </a:t>
            </a:r>
            <a:r>
              <a:rPr lang="en-GB" sz="1600" dirty="0" err="1">
                <a:solidFill>
                  <a:srgbClr val="008F00"/>
                </a:solidFill>
              </a:rPr>
              <a:t>cephalosporins</a:t>
            </a:r>
            <a:r>
              <a:rPr lang="en-GB" sz="1600" dirty="0">
                <a:solidFill>
                  <a:srgbClr val="008F00"/>
                </a:solidFill>
              </a:rPr>
              <a:t> Not Fluoroquinolones!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52544" y="7445247"/>
            <a:ext cx="6199931" cy="85476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8F00"/>
                </a:solidFill>
              </a:rPr>
              <a:t>Until the culture results come in dysentery caused by infection, give empiric therapy in </a:t>
            </a:r>
            <a:r>
              <a:rPr lang="en-US" sz="1600" dirty="0" smtClean="0">
                <a:solidFill>
                  <a:srgbClr val="008F00"/>
                </a:solidFill>
                <a:latin typeface="Wingdings" charset="2"/>
              </a:rPr>
              <a:t> </a:t>
            </a:r>
            <a:r>
              <a:rPr lang="en-US" sz="1600" dirty="0" smtClean="0">
                <a:solidFill>
                  <a:srgbClr val="008F00"/>
                </a:solidFill>
              </a:rPr>
              <a:t>combination </a:t>
            </a:r>
            <a:r>
              <a:rPr lang="en-US" sz="1600" dirty="0">
                <a:solidFill>
                  <a:srgbClr val="008F00"/>
                </a:solidFill>
              </a:rPr>
              <a:t>of anti-protozoal + antibiotic. </a:t>
            </a:r>
          </a:p>
        </p:txBody>
      </p:sp>
    </p:spTree>
    <p:extLst>
      <p:ext uri="{BB962C8B-B14F-4D97-AF65-F5344CB8AC3E}">
        <p14:creationId xmlns:p14="http://schemas.microsoft.com/office/powerpoint/2010/main" val="35629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6858000" cy="715361"/>
          </a:xfrm>
          <a:prstGeom prst="rect">
            <a:avLst/>
          </a:prstGeom>
          <a:solidFill>
            <a:srgbClr val="BAEBFF"/>
          </a:solidFill>
          <a:ln w="12700">
            <a:solidFill>
              <a:srgbClr val="BA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3124" rtl="1"/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Bacillary dysentery</a:t>
            </a:r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 </a:t>
            </a:r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treatment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595846"/>
              </p:ext>
            </p:extLst>
          </p:nvPr>
        </p:nvGraphicFramePr>
        <p:xfrm>
          <a:off x="-1" y="715362"/>
          <a:ext cx="6858001" cy="63449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177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651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Drug </a:t>
                      </a:r>
                    </a:p>
                  </a:txBody>
                  <a:tcPr marT="45719" marB="4571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432FF"/>
                          </a:solidFill>
                          <a:effectLst/>
                          <a:latin typeface="+mn-lt"/>
                        </a:rPr>
                        <a:t>Ciprofloxacin</a:t>
                      </a: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651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437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M.O.A</a:t>
                      </a:r>
                    </a:p>
                  </a:txBody>
                  <a:tcPr marT="45719" marB="4571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4165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Fluoroquinolones </a:t>
                      </a:r>
                      <a:r>
                        <a:rPr lang="en-GB" sz="1600" b="0" dirty="0">
                          <a:effectLst/>
                          <a:latin typeface="+mn-lt"/>
                        </a:rPr>
                        <a:t>are first-line treatment for shigellosis. </a:t>
                      </a:r>
                    </a:p>
                    <a:p>
                      <a:pPr marL="285750" indent="-285750">
                        <a:buClr>
                          <a:srgbClr val="94165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Active against a variety of gram-positive and gram-negative bacteria.</a:t>
                      </a:r>
                    </a:p>
                    <a:p>
                      <a:pPr marL="285750" indent="-285750">
                        <a:buClr>
                          <a:srgbClr val="94165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block bacterial DNA synthesis and growth (DNA gyrase &amp;topoisomerases).</a:t>
                      </a: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4074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Indications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marT="45719" marB="4571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4165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Bacterial diarrhea </a:t>
                      </a:r>
                      <a:r>
                        <a:rPr lang="en-GB" sz="1600" b="0" dirty="0" smtClean="0">
                          <a:effectLst/>
                          <a:latin typeface="+mn-lt"/>
                        </a:rPr>
                        <a:t>caused </a:t>
                      </a:r>
                      <a:r>
                        <a:rPr lang="en-GB" sz="1600" b="0" dirty="0">
                          <a:effectLst/>
                          <a:latin typeface="+mn-lt"/>
                        </a:rPr>
                        <a:t>by </a:t>
                      </a:r>
                      <a:r>
                        <a:rPr lang="en-GB" sz="1600" b="0" dirty="0" err="1">
                          <a:effectLst/>
                          <a:latin typeface="+mn-lt"/>
                        </a:rPr>
                        <a:t>shigella</a:t>
                      </a:r>
                      <a:r>
                        <a:rPr lang="en-GB" sz="1600" b="0" dirty="0">
                          <a:effectLst/>
                          <a:latin typeface="+mn-lt"/>
                        </a:rPr>
                        <a:t>, salmonella and E coli. </a:t>
                      </a:r>
                    </a:p>
                    <a:p>
                      <a:pPr marL="285750" indent="-285750">
                        <a:buClr>
                          <a:srgbClr val="94165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Urinary tract infections</a:t>
                      </a:r>
                    </a:p>
                    <a:p>
                      <a:pPr marL="285750" indent="-285750">
                        <a:buClr>
                          <a:srgbClr val="94165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Respiratory tract infections</a:t>
                      </a:r>
                    </a:p>
                    <a:p>
                      <a:pPr marL="285750" indent="-285750">
                        <a:buClr>
                          <a:srgbClr val="94165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Soft tissues, bones, and joint infections </a:t>
                      </a: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20833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ADRs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marT="45719" marB="4571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600" b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Arthropathy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(damage of growing cartilage</a:t>
                      </a:r>
                      <a:r>
                        <a:rPr lang="en-US" sz="1600" b="0" dirty="0">
                          <a:effectLst/>
                          <a:latin typeface="+mn-lt"/>
                        </a:rPr>
                        <a:t>). </a:t>
                      </a:r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Especially in children</a:t>
                      </a:r>
                      <a:r>
                        <a:rPr lang="en-US" sz="16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so </a:t>
                      </a:r>
                      <a:r>
                        <a:rPr lang="en-US" sz="1600" dirty="0">
                          <a:solidFill>
                            <a:srgbClr val="008F00"/>
                          </a:solidFill>
                        </a:rPr>
                        <a:t>Here we </a:t>
                      </a:r>
                      <a:r>
                        <a:rPr lang="en-US" sz="1600" dirty="0" smtClean="0">
                          <a:solidFill>
                            <a:srgbClr val="008F00"/>
                          </a:solidFill>
                        </a:rPr>
                        <a:t>should use </a:t>
                      </a:r>
                      <a:r>
                        <a:rPr lang="en-US" sz="1600" b="0" dirty="0" err="1" smtClean="0">
                          <a:solidFill>
                            <a:srgbClr val="008F00"/>
                          </a:solidFill>
                          <a:effectLst/>
                          <a:latin typeface="+mn-lt"/>
                        </a:rPr>
                        <a:t>Cephalosporins</a:t>
                      </a:r>
                      <a:endParaRPr lang="en-US" sz="1600" b="0" dirty="0">
                        <a:solidFill>
                          <a:srgbClr val="008F00"/>
                        </a:solidFill>
                        <a:effectLst/>
                        <a:latin typeface="+mn-lt"/>
                      </a:endParaRPr>
                    </a:p>
                    <a:p>
                      <a:pPr marL="285750" indent="-285750">
                        <a:buFontTx/>
                        <a:buBlip>
                          <a:blip r:embed="rId3"/>
                        </a:buBlip>
                      </a:pPr>
                      <a:r>
                        <a:rPr lang="en-US" sz="16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Phototoxicity</a:t>
                      </a:r>
                      <a:endParaRPr lang="ar-SA" sz="1600" b="0" dirty="0" smtClean="0">
                        <a:effectLst/>
                        <a:latin typeface="+mn-lt"/>
                      </a:endParaRPr>
                    </a:p>
                    <a:p>
                      <a:pPr marL="285750" indent="-285750">
                        <a:buFontTx/>
                        <a:buBlip>
                          <a:blip r:embed="rId3"/>
                        </a:buBlip>
                      </a:pPr>
                      <a:r>
                        <a:rPr lang="en-US" sz="1600" b="0" dirty="0" smtClean="0">
                          <a:effectLst/>
                          <a:latin typeface="+mn-lt"/>
                        </a:rPr>
                        <a:t>GIT </a:t>
                      </a:r>
                      <a:r>
                        <a:rPr lang="en-US" sz="1600" b="0" dirty="0">
                          <a:effectLst/>
                          <a:latin typeface="+mn-lt"/>
                        </a:rPr>
                        <a:t>disorders (nausea, vomiting, diarrhea).</a:t>
                      </a:r>
                    </a:p>
                    <a:p>
                      <a:pPr marL="285750" indent="-285750">
                        <a:buFontTx/>
                        <a:buBlip>
                          <a:blip r:embed="rId4"/>
                        </a:buBlip>
                      </a:pPr>
                      <a:r>
                        <a:rPr lang="en-US" sz="1600" b="0" dirty="0">
                          <a:effectLst/>
                          <a:latin typeface="+mn-lt"/>
                        </a:rPr>
                        <a:t>CNS disorders (headache, dizziness).</a:t>
                      </a:r>
                    </a:p>
                    <a:p>
                      <a:pPr marL="285750" indent="-285750">
                        <a:buFontTx/>
                        <a:buBlip>
                          <a:blip r:embed="rId5"/>
                        </a:buBlip>
                      </a:pPr>
                      <a:r>
                        <a:rPr lang="en-US" sz="1600" b="0" dirty="0">
                          <a:effectLst/>
                          <a:latin typeface="+mn-lt"/>
                        </a:rPr>
                        <a:t>CVS disorder (prolonged QT interval</a:t>
                      </a:r>
                      <a:r>
                        <a:rPr lang="en-US" sz="1600" b="0" dirty="0" smtClean="0">
                          <a:effectLst/>
                          <a:latin typeface="+mn-lt"/>
                        </a:rPr>
                        <a:t>).</a:t>
                      </a:r>
                      <a:endParaRPr lang="en-US" sz="1600" b="0" dirty="0">
                        <a:effectLst/>
                        <a:latin typeface="+mn-lt"/>
                      </a:endParaRP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en-US" sz="1600" b="0" dirty="0">
                          <a:effectLst/>
                          <a:latin typeface="+mn-lt"/>
                        </a:rPr>
                        <a:t>Liver toxicity.</a:t>
                      </a: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0496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Contraindications</a:t>
                      </a:r>
                      <a:r>
                        <a:rPr lang="en-US" sz="14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marT="45719" marB="4571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Clr>
                          <a:srgbClr val="94165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Children, pregnancy, nursing mother.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>
                          <a:solidFill>
                            <a:srgbClr val="008F00"/>
                          </a:solidFill>
                        </a:rPr>
                        <a:t>I should use </a:t>
                      </a:r>
                      <a:r>
                        <a:rPr lang="en-GB" sz="1600" dirty="0" err="1">
                          <a:solidFill>
                            <a:srgbClr val="008F00"/>
                          </a:solidFill>
                        </a:rPr>
                        <a:t>Cephalosporins</a:t>
                      </a:r>
                      <a:r>
                        <a:rPr lang="en-GB" sz="1600" dirty="0">
                          <a:solidFill>
                            <a:srgbClr val="008F00"/>
                          </a:solidFill>
                        </a:rPr>
                        <a:t> instead</a:t>
                      </a:r>
                    </a:p>
                    <a:p>
                      <a:pPr marL="171450" indent="-171450">
                        <a:buClr>
                          <a:srgbClr val="94165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Epilepsy</a:t>
                      </a:r>
                    </a:p>
                    <a:p>
                      <a:pPr marL="171450" indent="-171450">
                        <a:buClr>
                          <a:srgbClr val="94165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Arrhythmias.</a:t>
                      </a:r>
                    </a:p>
                    <a:p>
                      <a:pPr marL="171450" indent="-171450">
                        <a:buClr>
                          <a:srgbClr val="94165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Should not be combined with antacids, divalent cations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>
                          <a:solidFill>
                            <a:srgbClr val="008F00"/>
                          </a:solidFill>
                        </a:rPr>
                        <a:t>it will decrease the </a:t>
                      </a:r>
                      <a:r>
                        <a:rPr lang="en-GB" sz="1600" baseline="0" dirty="0" smtClean="0">
                          <a:solidFill>
                            <a:srgbClr val="008F00"/>
                          </a:solidFill>
                        </a:rPr>
                        <a:t>effect </a:t>
                      </a:r>
                      <a:r>
                        <a:rPr lang="en-GB" sz="1600" baseline="0" dirty="0">
                          <a:solidFill>
                            <a:srgbClr val="008F00"/>
                          </a:solidFill>
                        </a:rPr>
                        <a:t>of the drug</a:t>
                      </a:r>
                      <a:endParaRPr lang="en-GB" sz="1600" dirty="0">
                        <a:solidFill>
                          <a:srgbClr val="008F00"/>
                        </a:solidFill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400279"/>
              </p:ext>
            </p:extLst>
          </p:nvPr>
        </p:nvGraphicFramePr>
        <p:xfrm>
          <a:off x="-1" y="7060271"/>
          <a:ext cx="6858001" cy="2845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177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068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Drug </a:t>
                      </a: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32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Cephalosporins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en-GB" sz="1600" b="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</a:rPr>
                        <a:t>cefixime , ceftriaxone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156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M.O.A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They are 3</a:t>
                      </a:r>
                      <a:r>
                        <a:rPr lang="en-GB" sz="1600" b="0" baseline="30000" dirty="0">
                          <a:effectLst/>
                          <a:latin typeface="+mn-lt"/>
                        </a:rPr>
                        <a:t>rd</a:t>
                      </a:r>
                      <a:r>
                        <a:rPr lang="en-GB" sz="1600" b="0" dirty="0">
                          <a:effectLst/>
                          <a:latin typeface="+mn-lt"/>
                        </a:rPr>
                        <a:t> generation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cephalosporin</a:t>
                      </a:r>
                      <a:r>
                        <a:rPr lang="en-GB" sz="1600" b="0" dirty="0">
                          <a:effectLst/>
                          <a:latin typeface="+mn-lt"/>
                        </a:rPr>
                        <a:t>. </a:t>
                      </a:r>
                      <a:r>
                        <a:rPr lang="en-GB" sz="1200" b="0" dirty="0">
                          <a:solidFill>
                            <a:srgbClr val="008F00"/>
                          </a:solidFill>
                          <a:effectLst/>
                          <a:latin typeface="+mn-lt"/>
                        </a:rPr>
                        <a:t>It acts with children </a:t>
                      </a:r>
                      <a:endParaRPr lang="en-GB" sz="1600" b="0" dirty="0">
                        <a:solidFill>
                          <a:srgbClr val="008F00"/>
                        </a:solidFill>
                        <a:effectLst/>
                        <a:latin typeface="+mn-lt"/>
                      </a:endParaRPr>
                    </a:p>
                    <a:p>
                      <a:pPr marL="285750" indent="-2857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Act by interfering with synthesis of peptidoglycan, a major structural component of bacterial cell wall.</a:t>
                      </a: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673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P.K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0" dirty="0">
                          <a:effectLst/>
                          <a:latin typeface="+mn-lt"/>
                        </a:rPr>
                        <a:t>Oral </a:t>
                      </a:r>
                      <a:r>
                        <a:rPr lang="en-GB" sz="1600" b="0" dirty="0">
                          <a:solidFill>
                            <a:srgbClr val="0432FF"/>
                          </a:solidFill>
                          <a:effectLst/>
                          <a:latin typeface="+mn-lt"/>
                        </a:rPr>
                        <a:t>cefixime </a:t>
                      </a:r>
                      <a:r>
                        <a:rPr lang="en-GB" sz="1600" b="0" dirty="0">
                          <a:effectLst/>
                          <a:latin typeface="+mn-lt"/>
                        </a:rPr>
                        <a:t>or </a:t>
                      </a:r>
                      <a:r>
                        <a:rPr lang="en-GB" sz="1600" b="0" dirty="0" err="1">
                          <a:effectLst/>
                          <a:latin typeface="+mn-lt"/>
                        </a:rPr>
                        <a:t>parenetral</a:t>
                      </a:r>
                      <a:r>
                        <a:rPr lang="en-GB" sz="1600" b="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dirty="0">
                          <a:solidFill>
                            <a:srgbClr val="0432FF"/>
                          </a:solidFill>
                          <a:effectLst/>
                          <a:latin typeface="+mn-lt"/>
                        </a:rPr>
                        <a:t>ceftriaxone</a:t>
                      </a:r>
                      <a:r>
                        <a:rPr lang="en-GB" sz="1600" b="0" dirty="0">
                          <a:effectLst/>
                          <a:latin typeface="+mn-lt"/>
                        </a:rPr>
                        <a:t> are safe and effective.</a:t>
                      </a: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67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uses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In case of children or patient allergic to </a:t>
                      </a:r>
                      <a:r>
                        <a:rPr lang="en-GB" sz="1600" b="0" dirty="0" err="1">
                          <a:solidFill>
                            <a:srgbClr val="0432FF"/>
                          </a:solidFill>
                          <a:effectLst/>
                          <a:latin typeface="+mn-lt"/>
                        </a:rPr>
                        <a:t>sulfonamides</a:t>
                      </a:r>
                      <a:r>
                        <a:rPr lang="en-GB" sz="1600" b="0" dirty="0">
                          <a:effectLst/>
                          <a:latin typeface="+mn-lt"/>
                        </a:rPr>
                        <a:t>, </a:t>
                      </a:r>
                      <a:r>
                        <a:rPr lang="en-GB" sz="1600" b="0" dirty="0" err="1">
                          <a:solidFill>
                            <a:srgbClr val="0432FF"/>
                          </a:solidFill>
                          <a:effectLst/>
                          <a:latin typeface="+mn-lt"/>
                        </a:rPr>
                        <a:t>cephalosporins</a:t>
                      </a:r>
                      <a:r>
                        <a:rPr lang="en-GB" sz="1600" b="0" dirty="0">
                          <a:solidFill>
                            <a:srgbClr val="0432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dirty="0">
                          <a:effectLst/>
                          <a:latin typeface="+mn-lt"/>
                        </a:rPr>
                        <a:t>or </a:t>
                      </a:r>
                      <a:r>
                        <a:rPr lang="en-GB" sz="1600" b="0" dirty="0">
                          <a:solidFill>
                            <a:srgbClr val="0432FF"/>
                          </a:solidFill>
                          <a:effectLst/>
                          <a:latin typeface="+mn-lt"/>
                        </a:rPr>
                        <a:t>azithromycin</a:t>
                      </a:r>
                      <a:r>
                        <a:rPr lang="en-GB" sz="1600" b="0" dirty="0">
                          <a:effectLst/>
                          <a:latin typeface="+mn-lt"/>
                        </a:rPr>
                        <a:t> may be used</a:t>
                      </a:r>
                      <a:r>
                        <a:rPr lang="en-GB" sz="16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400" b="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(note that </a:t>
                      </a:r>
                      <a:r>
                        <a:rPr lang="en-GB" sz="1400" b="0" kern="1200" dirty="0" err="1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sulfonamides</a:t>
                      </a:r>
                      <a:r>
                        <a:rPr lang="en-GB" sz="1400" b="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also C.I with</a:t>
                      </a:r>
                      <a:r>
                        <a:rPr lang="en-GB" sz="1400" b="0" kern="1200" baseline="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kern="1200" dirty="0" err="1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preg</a:t>
                      </a:r>
                      <a:r>
                        <a:rPr lang="en-GB" sz="1400" b="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&amp; child) </a:t>
                      </a:r>
                      <a:endParaRPr lang="en-GB" sz="1400" b="0" dirty="0">
                        <a:solidFill>
                          <a:srgbClr val="008F00"/>
                        </a:solidFill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>
            <a:off x="3909835" y="4787110"/>
            <a:ext cx="93313" cy="467139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03149" y="4912847"/>
            <a:ext cx="2761536" cy="21544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from these ADRs you can know 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what </a:t>
            </a:r>
            <a:r>
              <a:rPr lang="en-US" sz="800" smtClean="0">
                <a:solidFill>
                  <a:schemeClr val="bg1">
                    <a:lumMod val="50000"/>
                  </a:schemeClr>
                </a:solidFill>
              </a:rPr>
              <a:t>are the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contraindications</a:t>
            </a: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450103" y="4055209"/>
            <a:ext cx="2314582" cy="384980"/>
          </a:xfrm>
          <a:prstGeom prst="roundRect">
            <a:avLst/>
          </a:prstGeom>
          <a:ln w="19050">
            <a:solidFill>
              <a:srgbClr val="33CCCC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1000" b="1" dirty="0">
                <a:solidFill>
                  <a:srgbClr val="009193"/>
                </a:solidFill>
              </a:rPr>
              <a:t>نتخيل إننا نقول لأطفال متحمسين بالسوبر ماركت </a:t>
            </a:r>
            <a:r>
              <a:rPr lang="ar-SA" sz="1000" b="1" u="sng" dirty="0">
                <a:solidFill>
                  <a:srgbClr val="009193"/>
                </a:solidFill>
              </a:rPr>
              <a:t>“اصبروا</a:t>
            </a:r>
            <a:r>
              <a:rPr lang="en-US" sz="1000" b="1" u="sng" dirty="0">
                <a:solidFill>
                  <a:srgbClr val="009193"/>
                </a:solidFill>
              </a:rPr>
              <a:t>(</a:t>
            </a:r>
            <a:r>
              <a:rPr lang="en-US" sz="1000" b="1" u="sng" dirty="0" err="1">
                <a:solidFill>
                  <a:srgbClr val="009193"/>
                </a:solidFill>
              </a:rPr>
              <a:t>cipro</a:t>
            </a:r>
            <a:r>
              <a:rPr lang="en-US" sz="1000" b="1" dirty="0">
                <a:solidFill>
                  <a:srgbClr val="009193"/>
                </a:solidFill>
              </a:rPr>
              <a:t>) </a:t>
            </a:r>
            <a:r>
              <a:rPr lang="ar-SA" sz="1000" b="1" dirty="0">
                <a:solidFill>
                  <a:srgbClr val="009193"/>
                </a:solidFill>
              </a:rPr>
              <a:t> تجي </a:t>
            </a:r>
            <a:r>
              <a:rPr lang="ar-SA" sz="1000" b="1" u="sng" dirty="0">
                <a:solidFill>
                  <a:srgbClr val="009193"/>
                </a:solidFill>
              </a:rPr>
              <a:t>عربية التسوق</a:t>
            </a:r>
            <a:r>
              <a:rPr lang="en-US" sz="1000" b="1" u="sng" dirty="0">
                <a:solidFill>
                  <a:srgbClr val="009193"/>
                </a:solidFill>
              </a:rPr>
              <a:t>(cart</a:t>
            </a:r>
            <a:r>
              <a:rPr lang="en-US" sz="1000" b="1" dirty="0">
                <a:solidFill>
                  <a:srgbClr val="009193"/>
                </a:solidFill>
              </a:rPr>
              <a:t>) </a:t>
            </a:r>
            <a:r>
              <a:rPr lang="ar-SA" sz="1000" b="1" dirty="0">
                <a:solidFill>
                  <a:srgbClr val="009193"/>
                </a:solidFill>
              </a:rPr>
              <a:t>”</a:t>
            </a:r>
            <a:endParaRPr lang="en-US" sz="1000" b="1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6858000" cy="735496"/>
          </a:xfrm>
          <a:prstGeom prst="rect">
            <a:avLst/>
          </a:prstGeom>
          <a:solidFill>
            <a:srgbClr val="BAEBFF"/>
          </a:solidFill>
          <a:ln>
            <a:solidFill>
              <a:srgbClr val="BA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SUMMARY</a:t>
            </a:r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itannic Bold" panose="020B0903060703020204" pitchFamily="34" charset="0"/>
              </a:rPr>
              <a:t> </a:t>
            </a:r>
          </a:p>
        </p:txBody>
      </p:sp>
      <p:sp>
        <p:nvSpPr>
          <p:cNvPr id="3" name="Right Arrow Callout 2"/>
          <p:cNvSpPr/>
          <p:nvPr/>
        </p:nvSpPr>
        <p:spPr>
          <a:xfrm>
            <a:off x="4453424" y="8784236"/>
            <a:ext cx="2080509" cy="683614"/>
          </a:xfrm>
          <a:prstGeom prst="rightArrowCallout">
            <a:avLst/>
          </a:prstGeom>
          <a:solidFill>
            <a:srgbClr val="FCE0FF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The summary of </a:t>
            </a:r>
            <a:r>
              <a:rPr lang="en-US" sz="900" dirty="0" smtClean="0">
                <a:solidFill>
                  <a:schemeClr val="tx1"/>
                </a:solidFill>
              </a:rPr>
              <a:t>all </a:t>
            </a:r>
            <a:r>
              <a:rPr lang="en-US" sz="900" dirty="0">
                <a:solidFill>
                  <a:schemeClr val="tx1"/>
                </a:solidFill>
              </a:rPr>
              <a:t>drugs </a:t>
            </a:r>
            <a:r>
              <a:rPr lang="en-US" sz="900" dirty="0" smtClean="0">
                <a:solidFill>
                  <a:schemeClr val="tx1"/>
                </a:solidFill>
              </a:rPr>
              <a:t>that were mentioned </a:t>
            </a:r>
            <a:r>
              <a:rPr lang="en-US" sz="900" dirty="0">
                <a:solidFill>
                  <a:schemeClr val="tx1"/>
                </a:solidFill>
              </a:rPr>
              <a:t>in the lecture is on the next tow </a:t>
            </a:r>
            <a:r>
              <a:rPr lang="en-US" sz="900" dirty="0" smtClean="0">
                <a:solidFill>
                  <a:schemeClr val="tx1"/>
                </a:solidFill>
              </a:rPr>
              <a:t>slides</a:t>
            </a: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4067" y="1135695"/>
            <a:ext cx="6209866" cy="5190941"/>
            <a:chOff x="324067" y="1809465"/>
            <a:chExt cx="6209866" cy="5190941"/>
          </a:xfrm>
        </p:grpSpPr>
        <p:sp>
          <p:nvSpPr>
            <p:cNvPr id="6" name="مستطيل مستدير الزوايا 5"/>
            <p:cNvSpPr/>
            <p:nvPr/>
          </p:nvSpPr>
          <p:spPr>
            <a:xfrm>
              <a:off x="324067" y="1809465"/>
              <a:ext cx="6209866" cy="5190941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285750" indent="-285750">
                <a:lnSpc>
                  <a:spcPct val="150000"/>
                </a:lnSpc>
                <a:buClr>
                  <a:srgbClr val="FF99CC"/>
                </a:buClr>
                <a:buFont typeface=".PingFangSC-Regular" charset="-122"/>
                <a:buChar char="★"/>
              </a:pPr>
              <a:r>
                <a:rPr lang="en-US" sz="1600" dirty="0">
                  <a:solidFill>
                    <a:schemeClr val="tx1"/>
                  </a:solidFill>
                </a:rPr>
                <a:t>Maintain fluid intake (oral rehydration therapy or Intravenous fluid therapy).</a:t>
              </a:r>
            </a:p>
            <a:p>
              <a:pPr marL="285750" indent="-285750">
                <a:lnSpc>
                  <a:spcPct val="150000"/>
                </a:lnSpc>
                <a:buClr>
                  <a:srgbClr val="FF99CC"/>
                </a:buClr>
                <a:buFont typeface=".PingFangSC-Regular" charset="-122"/>
                <a:buChar char="★"/>
              </a:pPr>
              <a:r>
                <a:rPr lang="en-US" sz="1600" dirty="0" smtClean="0">
                  <a:solidFill>
                    <a:schemeClr val="tx1"/>
                  </a:solidFill>
                </a:rPr>
                <a:t>Asymptomatic </a:t>
              </a:r>
              <a:r>
                <a:rPr lang="en-US" sz="1600" dirty="0">
                  <a:solidFill>
                    <a:schemeClr val="tx1"/>
                  </a:solidFill>
                </a:rPr>
                <a:t>luminal </a:t>
              </a:r>
              <a:r>
                <a:rPr lang="en-US" sz="1600" dirty="0" err="1">
                  <a:solidFill>
                    <a:schemeClr val="tx1"/>
                  </a:solidFill>
                </a:rPr>
                <a:t>amebiasis</a:t>
              </a:r>
              <a:r>
                <a:rPr lang="en-US" sz="1600" dirty="0">
                  <a:solidFill>
                    <a:schemeClr val="tx1"/>
                  </a:solidFill>
                </a:rPr>
                <a:t> is treated by luminal </a:t>
              </a:r>
              <a:r>
                <a:rPr lang="en-US" sz="1600" dirty="0" err="1">
                  <a:solidFill>
                    <a:schemeClr val="tx1"/>
                  </a:solidFill>
                </a:rPr>
                <a:t>amebicides</a:t>
              </a:r>
              <a:r>
                <a:rPr lang="en-US" sz="1600" dirty="0">
                  <a:solidFill>
                    <a:schemeClr val="tx1"/>
                  </a:solidFill>
                </a:rPr>
                <a:t> (</a:t>
              </a:r>
              <a:r>
                <a:rPr lang="en-US" sz="1600" dirty="0" err="1">
                  <a:solidFill>
                    <a:srgbClr val="0432FF"/>
                  </a:solidFill>
                </a:rPr>
                <a:t>diloxanide</a:t>
              </a:r>
              <a:r>
                <a:rPr lang="en-US" sz="1600" dirty="0">
                  <a:solidFill>
                    <a:schemeClr val="tx1"/>
                  </a:solidFill>
                </a:rPr>
                <a:t>, or </a:t>
              </a:r>
              <a:r>
                <a:rPr lang="en-US" sz="1600" dirty="0" err="1">
                  <a:solidFill>
                    <a:srgbClr val="0432FF"/>
                  </a:solidFill>
                </a:rPr>
                <a:t>iodoquinol</a:t>
              </a:r>
              <a:r>
                <a:rPr lang="en-US" sz="1600" dirty="0">
                  <a:solidFill>
                    <a:srgbClr val="0432FF"/>
                  </a:solidFill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</a:rPr>
                <a:t>or </a:t>
              </a:r>
              <a:r>
                <a:rPr lang="en-US" sz="1600" dirty="0" err="1">
                  <a:solidFill>
                    <a:srgbClr val="0432FF"/>
                  </a:solidFill>
                </a:rPr>
                <a:t>paromomycin</a:t>
              </a:r>
              <a:r>
                <a:rPr lang="en-US" sz="1600" dirty="0">
                  <a:solidFill>
                    <a:schemeClr val="tx1"/>
                  </a:solidFill>
                </a:rPr>
                <a:t>).</a:t>
              </a:r>
            </a:p>
            <a:p>
              <a:pPr marL="285750" indent="-285750">
                <a:lnSpc>
                  <a:spcPct val="150000"/>
                </a:lnSpc>
                <a:buClr>
                  <a:srgbClr val="FF99CC"/>
                </a:buClr>
                <a:buFont typeface=".PingFangSC-Regular" charset="-122"/>
                <a:buChar char="★"/>
              </a:pPr>
              <a:r>
                <a:rPr lang="en-US" sz="1600" dirty="0">
                  <a:solidFill>
                    <a:srgbClr val="0432FF"/>
                  </a:solidFill>
                </a:rPr>
                <a:t>Metronidazole</a:t>
              </a:r>
              <a:r>
                <a:rPr lang="en-US" sz="1600" dirty="0">
                  <a:solidFill>
                    <a:schemeClr val="tx1"/>
                  </a:solidFill>
                </a:rPr>
                <a:t> is the mainstay of therapy for invasive </a:t>
              </a:r>
              <a:r>
                <a:rPr lang="en-US" sz="1600" dirty="0" err="1">
                  <a:solidFill>
                    <a:schemeClr val="tx1"/>
                  </a:solidFill>
                </a:rPr>
                <a:t>amebiasis</a:t>
              </a:r>
              <a:r>
                <a:rPr lang="en-US" sz="1600" dirty="0">
                  <a:solidFill>
                    <a:schemeClr val="tx1"/>
                  </a:solidFill>
                </a:rPr>
                <a:t> (followed by luminal </a:t>
              </a:r>
              <a:r>
                <a:rPr lang="en-US" sz="1600" dirty="0" err="1">
                  <a:solidFill>
                    <a:schemeClr val="tx1"/>
                  </a:solidFill>
                </a:rPr>
                <a:t>amebicides</a:t>
              </a:r>
              <a:r>
                <a:rPr lang="en-US" sz="1600" dirty="0">
                  <a:solidFill>
                    <a:schemeClr val="tx1"/>
                  </a:solidFill>
                </a:rPr>
                <a:t> to prevent relapse). </a:t>
              </a:r>
            </a:p>
            <a:p>
              <a:pPr marL="285750" indent="-285750">
                <a:lnSpc>
                  <a:spcPct val="150000"/>
                </a:lnSpc>
                <a:buClr>
                  <a:srgbClr val="FF99CC"/>
                </a:buClr>
                <a:buFont typeface=".PingFangSC-Regular" charset="-122"/>
                <a:buChar char="★"/>
              </a:pPr>
              <a:r>
                <a:rPr lang="en-US" sz="1600" dirty="0">
                  <a:solidFill>
                    <a:srgbClr val="0432FF"/>
                  </a:solidFill>
                </a:rPr>
                <a:t>Chloroquine</a:t>
              </a:r>
              <a:r>
                <a:rPr lang="en-US" sz="1600" dirty="0">
                  <a:solidFill>
                    <a:schemeClr val="tx1"/>
                  </a:solidFill>
                </a:rPr>
                <a:t> has also been used for patients with hepatic </a:t>
              </a:r>
              <a:r>
                <a:rPr lang="en-US" sz="1600" dirty="0" err="1">
                  <a:solidFill>
                    <a:schemeClr val="tx1"/>
                  </a:solidFill>
                </a:rPr>
                <a:t>amebiasis</a:t>
              </a:r>
              <a:r>
                <a:rPr lang="en-US" sz="1600" dirty="0">
                  <a:solidFill>
                    <a:schemeClr val="tx1"/>
                  </a:solidFill>
                </a:rPr>
                <a:t>. </a:t>
              </a:r>
            </a:p>
            <a:p>
              <a:pPr marL="285750" indent="-285750">
                <a:lnSpc>
                  <a:spcPct val="150000"/>
                </a:lnSpc>
                <a:buClr>
                  <a:srgbClr val="FF99CC"/>
                </a:buClr>
                <a:buFont typeface=".PingFangSC-Regular" charset="-122"/>
                <a:buChar char="★"/>
              </a:pPr>
              <a:r>
                <a:rPr lang="en-US" sz="1600" dirty="0" err="1">
                  <a:solidFill>
                    <a:srgbClr val="0432FF"/>
                  </a:solidFill>
                </a:rPr>
                <a:t>Dehydroemetine</a:t>
              </a:r>
              <a:r>
                <a:rPr lang="en-US" sz="1600" dirty="0">
                  <a:solidFill>
                    <a:srgbClr val="0432FF"/>
                  </a:solidFill>
                </a:rPr>
                <a:t> </a:t>
              </a:r>
              <a:r>
                <a:rPr lang="en-US" sz="1600" dirty="0">
                  <a:solidFill>
                    <a:schemeClr val="tx1"/>
                  </a:solidFill>
                </a:rPr>
                <a:t>is useful but not preferable due to CVS toxicity</a:t>
              </a:r>
            </a:p>
            <a:p>
              <a:pPr marL="285750" indent="-285750">
                <a:lnSpc>
                  <a:spcPct val="150000"/>
                </a:lnSpc>
                <a:buClr>
                  <a:srgbClr val="FF99CC"/>
                </a:buClr>
                <a:buFont typeface=".PingFangSC-Regular" charset="-122"/>
                <a:buChar char="★"/>
              </a:pPr>
              <a:r>
                <a:rPr lang="en-US" sz="1600" dirty="0">
                  <a:solidFill>
                    <a:srgbClr val="0432FF"/>
                  </a:solidFill>
                </a:rPr>
                <a:t>Ciprofloxacin</a:t>
              </a:r>
              <a:r>
                <a:rPr lang="en-US" sz="1600" dirty="0">
                  <a:solidFill>
                    <a:schemeClr val="tx1"/>
                  </a:solidFill>
                </a:rPr>
                <a:t> is the drug of choice in bacillary dysentery In children and pregnancy, </a:t>
              </a:r>
              <a:r>
                <a:rPr lang="en-US" sz="1600" dirty="0">
                  <a:solidFill>
                    <a:srgbClr val="0432FF"/>
                  </a:solidFill>
                </a:rPr>
                <a:t>ceftriaxone</a:t>
              </a:r>
              <a:r>
                <a:rPr lang="en-US" sz="1600" dirty="0">
                  <a:solidFill>
                    <a:schemeClr val="tx1"/>
                  </a:solidFill>
                </a:rPr>
                <a:t> or </a:t>
              </a:r>
              <a:r>
                <a:rPr lang="en-US" sz="1600" dirty="0">
                  <a:solidFill>
                    <a:srgbClr val="0432FF"/>
                  </a:solidFill>
                </a:rPr>
                <a:t>cefixime</a:t>
              </a:r>
              <a:r>
                <a:rPr lang="en-US" sz="1600" dirty="0">
                  <a:solidFill>
                    <a:schemeClr val="tx1"/>
                  </a:solidFill>
                </a:rPr>
                <a:t> is the choice.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653019" y="1936790"/>
              <a:ext cx="3551961" cy="3692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This summary was included in doctor’s slides</a:t>
              </a:r>
              <a:endParaRPr lang="ar-SA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/>
              <a:r>
                <a:rPr lang="ar-SA" dirty="0" smtClean="0">
                  <a:solidFill>
                    <a:schemeClr val="bg1">
                      <a:lumMod val="50000"/>
                    </a:schemeClr>
                  </a:solidFill>
                </a:rPr>
                <a:t>تقريبًا كل النقاط اللي ركزت عليها بروف. حنان موجودة هنا</a:t>
              </a:r>
              <a:endParaRPr lang="en-US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817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E9F758D1-0877-4228-BAB5-C32BFF732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712926"/>
              </p:ext>
            </p:extLst>
          </p:nvPr>
        </p:nvGraphicFramePr>
        <p:xfrm>
          <a:off x="0" y="0"/>
          <a:ext cx="6857999" cy="9906001"/>
        </p:xfrm>
        <a:graphic>
          <a:graphicData uri="http://schemas.openxmlformats.org/drawingml/2006/table">
            <a:tbl>
              <a:tblPr firstRow="1" firstCol="1" bandRow="1"/>
              <a:tblGrid>
                <a:gridCol w="845388">
                  <a:extLst>
                    <a:ext uri="{9D8B030D-6E8A-4147-A177-3AD203B41FA5}">
                      <a16:colId xmlns:a16="http://schemas.microsoft.com/office/drawing/2014/main" xmlns="" val="2702399346"/>
                    </a:ext>
                  </a:extLst>
                </a:gridCol>
                <a:gridCol w="1345721">
                  <a:extLst>
                    <a:ext uri="{9D8B030D-6E8A-4147-A177-3AD203B41FA5}">
                      <a16:colId xmlns:a16="http://schemas.microsoft.com/office/drawing/2014/main" xmlns="" val="2826186165"/>
                    </a:ext>
                  </a:extLst>
                </a:gridCol>
                <a:gridCol w="1332378">
                  <a:extLst>
                    <a:ext uri="{9D8B030D-6E8A-4147-A177-3AD203B41FA5}">
                      <a16:colId xmlns:a16="http://schemas.microsoft.com/office/drawing/2014/main" xmlns="" val="4147527661"/>
                    </a:ext>
                  </a:extLst>
                </a:gridCol>
                <a:gridCol w="1017776">
                  <a:extLst>
                    <a:ext uri="{9D8B030D-6E8A-4147-A177-3AD203B41FA5}">
                      <a16:colId xmlns:a16="http://schemas.microsoft.com/office/drawing/2014/main" xmlns="" val="3124262561"/>
                    </a:ext>
                  </a:extLst>
                </a:gridCol>
                <a:gridCol w="609692">
                  <a:extLst>
                    <a:ext uri="{9D8B030D-6E8A-4147-A177-3AD203B41FA5}">
                      <a16:colId xmlns:a16="http://schemas.microsoft.com/office/drawing/2014/main" xmlns="" val="775067643"/>
                    </a:ext>
                  </a:extLst>
                </a:gridCol>
                <a:gridCol w="649778">
                  <a:extLst>
                    <a:ext uri="{9D8B030D-6E8A-4147-A177-3AD203B41FA5}">
                      <a16:colId xmlns:a16="http://schemas.microsoft.com/office/drawing/2014/main" xmlns="" val="4059843042"/>
                    </a:ext>
                  </a:extLst>
                </a:gridCol>
                <a:gridCol w="1057266">
                  <a:extLst>
                    <a:ext uri="{9D8B030D-6E8A-4147-A177-3AD203B41FA5}">
                      <a16:colId xmlns:a16="http://schemas.microsoft.com/office/drawing/2014/main" xmlns="" val="2487148401"/>
                    </a:ext>
                  </a:extLst>
                </a:gridCol>
              </a:tblGrid>
              <a:tr h="525682">
                <a:tc row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systemic </a:t>
                      </a:r>
                      <a:r>
                        <a:rPr lang="en-US" sz="2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amebicides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Drugs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Mechanism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Indications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ADRS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C.I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9897023"/>
                  </a:ext>
                </a:extLst>
              </a:tr>
              <a:tr h="2072208">
                <a:tc v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Metronidazole</a:t>
                      </a:r>
                      <a:endParaRPr lang="en-US" sz="1200" dirty="0">
                        <a:solidFill>
                          <a:srgbClr val="0432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193">
                        <a:alpha val="36863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treating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invasive amebic infections 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(intestinal &amp; extra-intestinal </a:t>
                      </a:r>
                      <a:r>
                        <a:rPr lang="en-US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amebiasis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should be followed by luminal 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</a:rPr>
                        <a:t>amebicides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Mechanism: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inhibits DNA replication.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Does not eradicate cysts from intestine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Extra-luminal amoebiasis: is the drug of choice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Giardiasis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Peptic ulcer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Pseudo-membranous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colitis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anaerobic bacterial in dentil practice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metallic taste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Oral Thrush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Dysuria, dark urine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Disulfiram-like effect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if taken with 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alcohol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FF0000"/>
                          </a:solidFill>
                        </a:rPr>
                        <a:t>Neurotoxicological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 effect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Convulsion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C.I: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Pregnancy and breast-feeding women.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Alcohol intake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CNS diseases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Severe renal disease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Severe hepatic disease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Drug Interactions: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increases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anticoagulant effect of </a:t>
                      </a:r>
                      <a:r>
                        <a:rPr lang="en-US" sz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warfarin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Increases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lithium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toxicity.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Tinidazole is the better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drug (more potency)</a:t>
                      </a:r>
                      <a:r>
                        <a:rPr lang="en-US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663327"/>
                  </a:ext>
                </a:extLst>
              </a:tr>
              <a:tr h="20722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Tinidazole</a:t>
                      </a:r>
                      <a:endParaRPr lang="en-US" sz="1400" dirty="0">
                        <a:solidFill>
                          <a:srgbClr val="0432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>
                        <a:alpha val="5411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4295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Emetine,</a:t>
                      </a:r>
                      <a:r>
                        <a:rPr lang="en-US" sz="1600" baseline="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dehydroemetine</a:t>
                      </a:r>
                      <a:endParaRPr lang="en-US" sz="1400" dirty="0">
                        <a:solidFill>
                          <a:srgbClr val="0432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Mechanism: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effective against tissue trophozoites 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E. </a:t>
                      </a:r>
                      <a:r>
                        <a:rPr lang="en-US" sz="120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histolytica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causing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irreversible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block of protein synthesis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32092" marR="32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Amoebic liver abscess.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Intestinal wall infections.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Severe forms of amebiasis </a:t>
                      </a:r>
                      <a:r>
                        <a:rPr lang="en-US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acute amoebic dysentery</a:t>
                      </a:r>
                    </a:p>
                  </a:txBody>
                  <a:tcPr marL="32092" marR="32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Serous Cardiotoxicity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Hypotension, cardiac arrhythmias, heart failure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should not be used in patients with cardiac </a:t>
                      </a: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 renal disease, in young children, or in pregnancy.</a:t>
                      </a:r>
                    </a:p>
                  </a:txBody>
                  <a:tcPr marL="32092" marR="32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432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dehydroemetine</a:t>
                      </a:r>
                      <a:r>
                        <a:rPr lang="en-US" sz="11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 preferable due to less toxicity</a:t>
                      </a:r>
                    </a:p>
                  </a:txBody>
                  <a:tcPr marL="32092" marR="32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7421657"/>
                  </a:ext>
                </a:extLst>
              </a:tr>
              <a:tr h="2231608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 vert="ver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Chloroquine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79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combination with </a:t>
                      </a:r>
                      <a:r>
                        <a:rPr lang="en-US" sz="16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metronidazole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US" sz="1600" dirty="0" err="1">
                          <a:solidFill>
                            <a:srgbClr val="0432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dehydroemetine</a:t>
                      </a:r>
                      <a:r>
                        <a:rPr lang="en-US" sz="16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amebic liver diseases</a:t>
                      </a:r>
                    </a:p>
                  </a:txBody>
                  <a:tcPr marL="32092" marR="32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Hemolysis in G6PD deficient patients.</a:t>
                      </a:r>
                      <a:endParaRPr lang="en-US" sz="1400" dirty="0" smtClean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Pruritus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Blurring of vision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2092" marR="32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1725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6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F7EE732-77A4-4D9D-9360-212A0E31C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049322"/>
              </p:ext>
            </p:extLst>
          </p:nvPr>
        </p:nvGraphicFramePr>
        <p:xfrm>
          <a:off x="3" y="0"/>
          <a:ext cx="6857998" cy="9915303"/>
        </p:xfrm>
        <a:graphic>
          <a:graphicData uri="http://schemas.openxmlformats.org/drawingml/2006/table">
            <a:tbl>
              <a:tblPr firstRow="1" firstCol="1" bandRow="1"/>
              <a:tblGrid>
                <a:gridCol w="541864">
                  <a:extLst>
                    <a:ext uri="{9D8B030D-6E8A-4147-A177-3AD203B41FA5}">
                      <a16:colId xmlns:a16="http://schemas.microsoft.com/office/drawing/2014/main" xmlns="" val="1886478286"/>
                    </a:ext>
                  </a:extLst>
                </a:gridCol>
                <a:gridCol w="1337733">
                  <a:extLst>
                    <a:ext uri="{9D8B030D-6E8A-4147-A177-3AD203B41FA5}">
                      <a16:colId xmlns:a16="http://schemas.microsoft.com/office/drawing/2014/main" xmlns="" val="1263549637"/>
                    </a:ext>
                  </a:extLst>
                </a:gridCol>
                <a:gridCol w="1473203">
                  <a:extLst>
                    <a:ext uri="{9D8B030D-6E8A-4147-A177-3AD203B41FA5}">
                      <a16:colId xmlns:a16="http://schemas.microsoft.com/office/drawing/2014/main" xmlns="" val="1574501895"/>
                    </a:ext>
                  </a:extLst>
                </a:gridCol>
                <a:gridCol w="887281">
                  <a:extLst>
                    <a:ext uri="{9D8B030D-6E8A-4147-A177-3AD203B41FA5}">
                      <a16:colId xmlns:a16="http://schemas.microsoft.com/office/drawing/2014/main" xmlns="" val="252679839"/>
                    </a:ext>
                  </a:extLst>
                </a:gridCol>
                <a:gridCol w="757013">
                  <a:extLst>
                    <a:ext uri="{9D8B030D-6E8A-4147-A177-3AD203B41FA5}">
                      <a16:colId xmlns:a16="http://schemas.microsoft.com/office/drawing/2014/main" xmlns="" val="3391754046"/>
                    </a:ext>
                  </a:extLst>
                </a:gridCol>
                <a:gridCol w="788297">
                  <a:extLst>
                    <a:ext uri="{9D8B030D-6E8A-4147-A177-3AD203B41FA5}">
                      <a16:colId xmlns:a16="http://schemas.microsoft.com/office/drawing/2014/main" xmlns="" val="3157206262"/>
                    </a:ext>
                  </a:extLst>
                </a:gridCol>
                <a:gridCol w="1072607">
                  <a:extLst>
                    <a:ext uri="{9D8B030D-6E8A-4147-A177-3AD203B41FA5}">
                      <a16:colId xmlns:a16="http://schemas.microsoft.com/office/drawing/2014/main" xmlns="" val="2843329359"/>
                    </a:ext>
                  </a:extLst>
                </a:gridCol>
              </a:tblGrid>
              <a:tr h="49013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Luminal Amebicides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Kartika" charset="0"/>
                        </a:rPr>
                        <a:t>Drugs</a:t>
                      </a:r>
                      <a:endParaRPr lang="en-US" sz="15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Kartika" charset="0"/>
                      </a:endParaRP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Kartika" charset="0"/>
                        </a:rPr>
                        <a:t>Action/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Kartika" charset="0"/>
                        </a:rPr>
                        <a:t>Mechanism</a:t>
                      </a:r>
                    </a:p>
                  </a:txBody>
                  <a:tcPr marL="32092" marR="320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Kartika" charset="0"/>
                        </a:rPr>
                        <a:t>Indications</a:t>
                      </a:r>
                      <a:endParaRPr lang="en-US" sz="1500" b="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Kartika" charset="0"/>
                      </a:endParaRP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Kartika" charset="0"/>
                        </a:rPr>
                        <a:t>ADRS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Kartika" charset="0"/>
                        </a:rPr>
                        <a:t>C.I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Kartika" charset="0"/>
                        </a:rPr>
                        <a:t>Notes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0915630"/>
                  </a:ext>
                </a:extLst>
              </a:tr>
              <a:tr h="264987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rgbClr val="0432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Diloxanide</a:t>
                      </a:r>
                      <a:r>
                        <a:rPr lang="en-US" sz="1400" b="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furoate</a:t>
                      </a:r>
                      <a:endParaRPr lang="en-US" sz="1200" b="0" dirty="0">
                        <a:solidFill>
                          <a:srgbClr val="0432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2093">
                        <a:alpha val="3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Action: The little 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unabsorbed diloxanide is the amoebicidal agent 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Mechanism: Unknown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1st</a:t>
                      </a:r>
                      <a:r>
                        <a:rPr lang="en-US" sz="120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choice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asymptomatic 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intestinal infection (cysts passers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to eradicate cysts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rgbClr val="FF0000"/>
                          </a:solidFill>
                        </a:rPr>
                        <a:t>To</a:t>
                      </a:r>
                      <a:r>
                        <a:rPr lang="en-GB" sz="1200" baseline="0" dirty="0" smtClean="0">
                          <a:solidFill>
                            <a:srgbClr val="FF0000"/>
                          </a:solidFill>
                        </a:rPr>
                        <a:t> eradicate cysts after tissue 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amebicides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treatment</a:t>
                      </a: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Flatulence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Pregnancy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Children (less than 2 years).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Direct amoebicidal action against luminal forms 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active against trophozoites </a:t>
                      </a: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intestinal wall or extra-intestinal tissues.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0299429"/>
                  </a:ext>
                </a:extLst>
              </a:tr>
              <a:tr h="11943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Iodoquinol</a:t>
                      </a:r>
                      <a:endParaRPr lang="en-US" sz="1200" b="0" dirty="0">
                        <a:solidFill>
                          <a:srgbClr val="0432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effective against the luminal forms of amebiasis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Mechanism: Unknown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Luminal </a:t>
                      </a:r>
                      <a:r>
                        <a:rPr lang="en-US" sz="1200" b="0" dirty="0" err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amoebicide</a:t>
                      </a: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en-US" sz="11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asymptomatic </a:t>
                      </a: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amebiasis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solidFill>
                            <a:srgbClr val="FF0000"/>
                          </a:solidFill>
                        </a:rPr>
                        <a:t>Peripheral neuropathy</a:t>
                      </a:r>
                      <a:r>
                        <a:rPr lang="en-US" sz="1100" b="0" dirty="0" smtClean="0"/>
                        <a:t> </a:t>
                      </a:r>
                      <a:r>
                        <a:rPr lang="en-US" sz="105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Enlargement 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thyroid gland.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optic neuropathy, or thyroid disease.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discontinued if it produces persistent diarrhea or signs of iodine toxicity 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4444316"/>
                  </a:ext>
                </a:extLst>
              </a:tr>
              <a:tr h="21434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rgbClr val="0432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Paromomycin</a:t>
                      </a:r>
                      <a:r>
                        <a:rPr lang="en-US" sz="1100" b="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Sulphate</a:t>
                      </a:r>
                      <a:endParaRPr lang="en-US" sz="1200" b="0" dirty="0">
                        <a:solidFill>
                          <a:srgbClr val="0432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Direct effect:  </a:t>
                      </a: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amoebicidal action (causes leakage by its action on cell membrane of parasite).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Indirect effect: </a:t>
                      </a: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killing 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bacterial </a:t>
                      </a: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flora essential for proliferation of pathogenic amoebae. 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chronic amebiasis to eliminate cysts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Gastrointestinal distress and 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diarrhea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120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nephrotoxicity</a:t>
                      </a:r>
                      <a:r>
                        <a:rPr lang="en-US" sz="900" kern="1200" baseline="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ototoxicity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Severe renal disease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patients with GIT 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ulceration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7451679"/>
                  </a:ext>
                </a:extLst>
              </a:tr>
              <a:tr h="238139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Bacillary </a:t>
                      </a:r>
                      <a:r>
                        <a:rPr lang="en-US" sz="16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Dysentery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Ciprofloxacin</a:t>
                      </a:r>
                      <a:endParaRPr lang="en-US" sz="1400" b="0" dirty="0">
                        <a:solidFill>
                          <a:srgbClr val="0432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1651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block bacterial DNA 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synthesis </a:t>
                      </a:r>
                      <a:r>
                        <a:rPr lang="en-GB" sz="1200" b="0" dirty="0" smtClean="0">
                          <a:effectLst/>
                          <a:latin typeface="+mn-lt"/>
                        </a:rPr>
                        <a:t>and growth (DNA gyrase &amp;topoisomerases).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Bacterial diarrhea (caused by shigella, salmonella and E coli). 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Phototoxicity</a:t>
                      </a:r>
                      <a:endParaRPr lang="en-US" sz="11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Arthropathy</a:t>
                      </a:r>
                      <a:r>
                        <a:rPr lang="en-US" sz="105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1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damage of growing cartilage).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Children, </a:t>
                      </a:r>
                      <a:r>
                        <a:rPr lang="en-US" sz="1100" b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preg</a:t>
                      </a:r>
                      <a:r>
                        <a:rPr lang="en-US" sz="11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.&amp; </a:t>
                      </a: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nursing mother.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Epilepsy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Arrhythmias</a:t>
                      </a:r>
                      <a:endParaRPr lang="en-US" sz="11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Should not be combined with antacids</a:t>
                      </a:r>
                      <a:r>
                        <a:rPr lang="en-US" sz="11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divalent cations.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Cotrimoxazole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traveler’s diarrhea.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4529204"/>
                  </a:ext>
                </a:extLst>
              </a:tr>
              <a:tr h="104678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Ceftriaxone &amp; cefixime</a:t>
                      </a:r>
                      <a:endParaRPr lang="en-US" sz="1200" b="0" dirty="0">
                        <a:solidFill>
                          <a:srgbClr val="0432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C79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 by inhibiting cell wall </a:t>
                      </a:r>
                      <a:r>
                        <a:rPr lang="en-US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synthesis (</a:t>
                      </a:r>
                      <a:r>
                        <a:rPr lang="en-GB" sz="1200" b="0" dirty="0" smtClean="0">
                          <a:effectLst/>
                          <a:latin typeface="+mn-lt"/>
                        </a:rPr>
                        <a:t>interfering with synthesis of peptidoglycan)</a:t>
                      </a:r>
                      <a:endParaRPr lang="en-US" sz="12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Indications: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case of children or patient allergic to sulfonamides, cephalosporins can be used</a:t>
                      </a:r>
                      <a:r>
                        <a:rPr lang="en-US" sz="12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2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32092" marR="320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sto MT" panose="0204060305050503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92" marR="320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1907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58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6858000" cy="735496"/>
          </a:xfrm>
          <a:prstGeom prst="rect">
            <a:avLst/>
          </a:prstGeom>
          <a:solidFill>
            <a:srgbClr val="BAEBFF"/>
          </a:solidFill>
          <a:ln>
            <a:solidFill>
              <a:srgbClr val="BA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MCQ</a:t>
            </a:r>
            <a:endParaRPr lang="en-US" sz="2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0" y="1103244"/>
            <a:ext cx="6858000" cy="7540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u="sng" dirty="0" smtClean="0"/>
              <a:t>Q1: 26 years old male who came to the hospital for routine test with no symptoms or diarrhea, the stool analyze was done also. Which shown that he has many cysts of </a:t>
            </a:r>
            <a:r>
              <a:rPr lang="en-US" sz="1600" b="1" u="sng" dirty="0"/>
              <a:t>Entameba </a:t>
            </a:r>
            <a:r>
              <a:rPr lang="en-US" sz="1600" b="1" u="sng" dirty="0" smtClean="0"/>
              <a:t>Histolytica.  Which one of the </a:t>
            </a:r>
            <a:r>
              <a:rPr lang="en-US" sz="1600" b="1" u="sng" dirty="0"/>
              <a:t>following anti amoebic </a:t>
            </a:r>
            <a:r>
              <a:rPr lang="en-US" sz="1600" b="1" u="sng" dirty="0" smtClean="0"/>
              <a:t>drug can be used in his case?  </a:t>
            </a:r>
          </a:p>
          <a:p>
            <a:r>
              <a:rPr lang="en-US" sz="1400" dirty="0" smtClean="0"/>
              <a:t>A- Metronidazole                    B- </a:t>
            </a:r>
            <a:r>
              <a:rPr lang="en-US" sz="1400" dirty="0" err="1" smtClean="0"/>
              <a:t>Diloxanide</a:t>
            </a:r>
            <a:r>
              <a:rPr lang="en-US" sz="1400" dirty="0" smtClean="0"/>
              <a:t> </a:t>
            </a:r>
            <a:r>
              <a:rPr lang="en-US" sz="1400" dirty="0" err="1"/>
              <a:t>furoate</a:t>
            </a:r>
            <a:r>
              <a:rPr lang="en-US" sz="1400" dirty="0"/>
              <a:t> </a:t>
            </a:r>
            <a:r>
              <a:rPr lang="en-US" sz="1400" dirty="0" smtClean="0"/>
              <a:t>                    </a:t>
            </a:r>
            <a:r>
              <a:rPr lang="en-US" sz="1400" dirty="0"/>
              <a:t>C- </a:t>
            </a:r>
            <a:r>
              <a:rPr lang="en-US" sz="1400" dirty="0" err="1" smtClean="0"/>
              <a:t>Iodoquinol</a:t>
            </a:r>
            <a:endParaRPr lang="en-US" sz="1400" dirty="0"/>
          </a:p>
          <a:p>
            <a:endParaRPr lang="en-US" sz="1600" dirty="0" smtClean="0"/>
          </a:p>
          <a:p>
            <a:r>
              <a:rPr lang="en-US" sz="1600" b="1" u="sng" dirty="0"/>
              <a:t>Q2: Patient who has liver abscess due to intestinal amoebiasis was treating with metronidazole for 5 days. After he complete his treatment, which one of the following anti amoebic drug can be used as second treatment in next stage?</a:t>
            </a:r>
          </a:p>
          <a:p>
            <a:r>
              <a:rPr lang="en-US" sz="1400" dirty="0"/>
              <a:t>A- Metronidazole        </a:t>
            </a:r>
            <a:r>
              <a:rPr lang="en-US" sz="1400" dirty="0" smtClean="0"/>
              <a:t>            </a:t>
            </a:r>
            <a:r>
              <a:rPr lang="en-US" sz="1400" dirty="0"/>
              <a:t>B- </a:t>
            </a:r>
            <a:r>
              <a:rPr lang="en-US" sz="1400" dirty="0" err="1"/>
              <a:t>Diloxanide</a:t>
            </a:r>
            <a:r>
              <a:rPr lang="en-US" sz="1400" dirty="0"/>
              <a:t> </a:t>
            </a:r>
            <a:r>
              <a:rPr lang="en-US" sz="1400" dirty="0" err="1"/>
              <a:t>furoate</a:t>
            </a:r>
            <a:r>
              <a:rPr lang="en-US" sz="1400" dirty="0"/>
              <a:t>    </a:t>
            </a:r>
            <a:r>
              <a:rPr lang="en-US" sz="1400" dirty="0" smtClean="0"/>
              <a:t>                 </a:t>
            </a:r>
            <a:r>
              <a:rPr lang="en-US" sz="1400" dirty="0"/>
              <a:t>C- </a:t>
            </a:r>
            <a:r>
              <a:rPr lang="en-US" sz="1400" dirty="0" err="1"/>
              <a:t>Iodoquinol</a:t>
            </a:r>
            <a:endParaRPr lang="en-US" sz="1400" dirty="0"/>
          </a:p>
          <a:p>
            <a:endParaRPr lang="en-US" sz="1600" dirty="0" smtClean="0"/>
          </a:p>
          <a:p>
            <a:r>
              <a:rPr lang="en-US" sz="1600" b="1" dirty="0" smtClean="0"/>
              <a:t>Q3 : Epileptic  Patient with intestinal amoebiasis, </a:t>
            </a:r>
            <a:r>
              <a:rPr lang="en-US" sz="1600" b="1" dirty="0"/>
              <a:t>which one of the following anti amoebic drug </a:t>
            </a:r>
            <a:r>
              <a:rPr lang="en-US" sz="1600" b="1" dirty="0" smtClean="0"/>
              <a:t>is contraindicated in his case ? </a:t>
            </a:r>
          </a:p>
          <a:p>
            <a:r>
              <a:rPr lang="en-US" sz="1400" dirty="0"/>
              <a:t>A- Metronidazole       </a:t>
            </a:r>
            <a:r>
              <a:rPr lang="en-US" sz="1400" dirty="0" smtClean="0"/>
              <a:t>              B- </a:t>
            </a:r>
            <a:r>
              <a:rPr lang="en-US" sz="1400" dirty="0"/>
              <a:t>Emetine  </a:t>
            </a:r>
            <a:r>
              <a:rPr lang="en-US" sz="1400" dirty="0" smtClean="0"/>
              <a:t>                                     </a:t>
            </a:r>
            <a:r>
              <a:rPr lang="en-US" sz="1400" dirty="0"/>
              <a:t>C- </a:t>
            </a:r>
            <a:r>
              <a:rPr lang="en-US" sz="1400" dirty="0" err="1"/>
              <a:t>Iodoquinol</a:t>
            </a:r>
            <a:endParaRPr lang="en-US" sz="1400" dirty="0"/>
          </a:p>
          <a:p>
            <a:endParaRPr lang="en-US" sz="1600" dirty="0"/>
          </a:p>
          <a:p>
            <a:r>
              <a:rPr lang="en-US" sz="1600" b="1" u="sng" dirty="0"/>
              <a:t>Q4: A 53 years old male who is a chronic alcoholic, present to the ER with flushing, tachycardia, nausea and vomiting. His medical history shows </a:t>
            </a:r>
            <a:r>
              <a:rPr lang="en-US" sz="1600" b="1" u="sng" dirty="0" smtClean="0"/>
              <a:t>that </a:t>
            </a:r>
            <a:r>
              <a:rPr lang="en-US" sz="1600" b="1" u="sng" dirty="0"/>
              <a:t>he started the symptoms after taking anti amoebic drug to treat his bloody diarrhea. Which of the following drug is most likely to cause these symptoms? </a:t>
            </a:r>
            <a:br>
              <a:rPr lang="en-US" sz="1600" b="1" u="sng" dirty="0"/>
            </a:br>
            <a:r>
              <a:rPr lang="en-US" sz="1400" dirty="0"/>
              <a:t>A. Metronidazole   </a:t>
            </a:r>
            <a:r>
              <a:rPr lang="en-US" sz="1400" dirty="0" smtClean="0"/>
              <a:t>                   </a:t>
            </a:r>
            <a:r>
              <a:rPr lang="en-US" sz="1400" dirty="0"/>
              <a:t>B. </a:t>
            </a:r>
            <a:r>
              <a:rPr lang="en-US" sz="1400" dirty="0" err="1"/>
              <a:t>Iodoquinol</a:t>
            </a:r>
            <a:r>
              <a:rPr lang="en-US" sz="1400" dirty="0"/>
              <a:t>               </a:t>
            </a:r>
            <a:r>
              <a:rPr lang="en-US" sz="1400" dirty="0" smtClean="0"/>
              <a:t>                    </a:t>
            </a:r>
            <a:r>
              <a:rPr lang="en-US" sz="1400" dirty="0"/>
              <a:t>C. Chloroquine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sz="1600" b="1" u="sng" dirty="0"/>
              <a:t>Q5: Which one of the following anti amoebic drug  can not be used if we have patient with cardiac disease ? </a:t>
            </a:r>
          </a:p>
          <a:p>
            <a:r>
              <a:rPr lang="en-US" sz="1400" dirty="0"/>
              <a:t>A- Metronidazole       </a:t>
            </a:r>
            <a:r>
              <a:rPr lang="en-US" sz="1400" dirty="0" smtClean="0"/>
              <a:t>               </a:t>
            </a:r>
            <a:r>
              <a:rPr lang="en-US" sz="1400" dirty="0"/>
              <a:t>B- Emetine       </a:t>
            </a:r>
            <a:r>
              <a:rPr lang="en-US" sz="1400" dirty="0" smtClean="0"/>
              <a:t>                               </a:t>
            </a:r>
            <a:r>
              <a:rPr lang="en-US" sz="1400" dirty="0"/>
              <a:t>C- </a:t>
            </a:r>
            <a:r>
              <a:rPr lang="en-US" sz="1400" dirty="0" err="1"/>
              <a:t>Iodoquinol</a:t>
            </a:r>
            <a:endParaRPr lang="en-US" sz="1400" dirty="0"/>
          </a:p>
          <a:p>
            <a:endParaRPr lang="en-US" sz="1600" dirty="0"/>
          </a:p>
          <a:p>
            <a:r>
              <a:rPr lang="en-US" sz="1600" b="1" u="sng" dirty="0"/>
              <a:t>Q6: Which one of the following can not be used in patient with hemolytic anemia due to genetic defect in glucose phosphate dehydrogenase in his </a:t>
            </a:r>
            <a:r>
              <a:rPr lang="en-US" sz="1600" b="1" u="sng" dirty="0" smtClean="0"/>
              <a:t>RBCs?</a:t>
            </a:r>
            <a:endParaRPr lang="en-US" sz="1600" b="1" u="sng" dirty="0"/>
          </a:p>
          <a:p>
            <a:r>
              <a:rPr lang="en-US" sz="1400" dirty="0"/>
              <a:t>A. Metronidazole            </a:t>
            </a:r>
            <a:r>
              <a:rPr lang="en-US" sz="1400" dirty="0" smtClean="0"/>
              <a:t>          </a:t>
            </a:r>
            <a:r>
              <a:rPr lang="en-US" sz="1400" dirty="0"/>
              <a:t>B. </a:t>
            </a:r>
            <a:r>
              <a:rPr lang="en-US" sz="1400" dirty="0" err="1"/>
              <a:t>Iodoquinol</a:t>
            </a:r>
            <a:r>
              <a:rPr lang="en-US" sz="1400" dirty="0"/>
              <a:t>            </a:t>
            </a:r>
            <a:r>
              <a:rPr lang="en-US" sz="1400" dirty="0" smtClean="0"/>
              <a:t>                     </a:t>
            </a:r>
            <a:r>
              <a:rPr lang="en-US" sz="1400" dirty="0"/>
              <a:t>C. Chloroquine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5" name="مستطيل مستدير الزوايا 4"/>
          <p:cNvSpPr/>
          <p:nvPr/>
        </p:nvSpPr>
        <p:spPr>
          <a:xfrm rot="5400000">
            <a:off x="5710989" y="8682655"/>
            <a:ext cx="705852" cy="1363579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dirty="0" smtClean="0"/>
              <a:t>B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 smtClean="0"/>
              <a:t>B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 smtClean="0"/>
              <a:t>B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dirty="0" smtClean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9127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6858000" cy="735496"/>
          </a:xfrm>
          <a:prstGeom prst="rect">
            <a:avLst/>
          </a:prstGeom>
          <a:solidFill>
            <a:srgbClr val="BAEBFF"/>
          </a:solidFill>
          <a:ln>
            <a:solidFill>
              <a:srgbClr val="BA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MCQ</a:t>
            </a:r>
            <a:endParaRPr lang="en-US" sz="28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0" y="1313012"/>
            <a:ext cx="6858000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u="sng" dirty="0"/>
              <a:t>Q7: Which one of the following anti amoebic drug is the best for cyst passers eradication of  Entameba Histolytica ?</a:t>
            </a:r>
          </a:p>
          <a:p>
            <a:r>
              <a:rPr lang="en-US" sz="1400" dirty="0"/>
              <a:t>A- Metronidazole   </a:t>
            </a:r>
            <a:r>
              <a:rPr lang="en-US" sz="1400" dirty="0" smtClean="0"/>
              <a:t>                     </a:t>
            </a:r>
            <a:r>
              <a:rPr lang="en-US" sz="1400" dirty="0"/>
              <a:t>B- </a:t>
            </a:r>
            <a:r>
              <a:rPr lang="en-US" sz="1400" dirty="0" err="1"/>
              <a:t>Diloxanide</a:t>
            </a:r>
            <a:r>
              <a:rPr lang="en-US" sz="1400" dirty="0"/>
              <a:t> </a:t>
            </a:r>
            <a:r>
              <a:rPr lang="en-US" sz="1400" dirty="0" err="1"/>
              <a:t>furoate</a:t>
            </a:r>
            <a:r>
              <a:rPr lang="en-US" sz="1400" dirty="0"/>
              <a:t>    </a:t>
            </a:r>
            <a:r>
              <a:rPr lang="en-US" sz="1400" dirty="0" smtClean="0"/>
              <a:t>                     </a:t>
            </a:r>
            <a:r>
              <a:rPr lang="en-US" sz="1400" dirty="0"/>
              <a:t>C- </a:t>
            </a:r>
            <a:r>
              <a:rPr lang="en-US" sz="1400" dirty="0" err="1" smtClean="0"/>
              <a:t>Iodoquinol</a:t>
            </a:r>
            <a:endParaRPr lang="en-US" sz="1400" dirty="0" smtClean="0"/>
          </a:p>
          <a:p>
            <a:endParaRPr lang="en-US" sz="1600" dirty="0"/>
          </a:p>
          <a:p>
            <a:r>
              <a:rPr lang="en-US" sz="1600" b="1" u="sng" dirty="0" smtClean="0"/>
              <a:t>Q8: </a:t>
            </a:r>
            <a:r>
              <a:rPr lang="en-US" sz="1600" b="1" u="sng" dirty="0"/>
              <a:t>Emetine is now used only as a reserve drug for amoebiasis </a:t>
            </a:r>
            <a:r>
              <a:rPr lang="en-US" sz="1600" b="1" u="sng" dirty="0" smtClean="0"/>
              <a:t>in compare with metronidazole because :</a:t>
            </a:r>
          </a:p>
          <a:p>
            <a:r>
              <a:rPr lang="en-US" sz="1400" dirty="0"/>
              <a:t>A</a:t>
            </a:r>
            <a:r>
              <a:rPr lang="en-US" sz="1400" dirty="0" smtClean="0"/>
              <a:t>- </a:t>
            </a:r>
            <a:r>
              <a:rPr lang="en-US" sz="1400" dirty="0"/>
              <a:t>It produces a slower </a:t>
            </a:r>
            <a:r>
              <a:rPr lang="en-US" sz="1400" dirty="0" smtClean="0"/>
              <a:t>response.</a:t>
            </a:r>
          </a:p>
          <a:p>
            <a:r>
              <a:rPr lang="en-US" sz="1400" dirty="0"/>
              <a:t>B</a:t>
            </a:r>
            <a:r>
              <a:rPr lang="en-US" sz="1400" dirty="0" smtClean="0"/>
              <a:t>- </a:t>
            </a:r>
            <a:r>
              <a:rPr lang="en-US" sz="1400" dirty="0"/>
              <a:t>It has </a:t>
            </a:r>
            <a:r>
              <a:rPr lang="en-US" sz="1400" dirty="0" smtClean="0"/>
              <a:t>more cardiotoxic potential. </a:t>
            </a:r>
          </a:p>
          <a:p>
            <a:r>
              <a:rPr lang="en-US" sz="1400" dirty="0"/>
              <a:t>C</a:t>
            </a:r>
            <a:r>
              <a:rPr lang="en-US" sz="1400" dirty="0" smtClean="0"/>
              <a:t>- </a:t>
            </a:r>
            <a:r>
              <a:rPr lang="en-US" sz="1400" dirty="0"/>
              <a:t>It is </a:t>
            </a:r>
            <a:r>
              <a:rPr lang="en-US" sz="1400" dirty="0" smtClean="0"/>
              <a:t>less effective </a:t>
            </a:r>
            <a:r>
              <a:rPr lang="en-US" sz="1400" dirty="0"/>
              <a:t>in </a:t>
            </a:r>
            <a:r>
              <a:rPr lang="en-US" sz="1400" dirty="0" smtClean="0"/>
              <a:t>extra-intestinal amoebiasis</a:t>
            </a:r>
          </a:p>
          <a:p>
            <a:endParaRPr lang="en-US" sz="1600" b="1" u="sng" dirty="0"/>
          </a:p>
          <a:p>
            <a:r>
              <a:rPr lang="en-US" sz="1600" b="1" u="sng" dirty="0" smtClean="0"/>
              <a:t>Q9: Which one of the following </a:t>
            </a:r>
            <a:r>
              <a:rPr lang="en-US" sz="1600" b="1" u="sng" dirty="0"/>
              <a:t>anti amoebic drug </a:t>
            </a:r>
            <a:r>
              <a:rPr lang="en-US" sz="1600" b="1" u="sng" dirty="0" smtClean="0"/>
              <a:t>may give a false result for thyroid function test ?</a:t>
            </a:r>
          </a:p>
          <a:p>
            <a:r>
              <a:rPr lang="en-US" sz="1400" dirty="0" smtClean="0"/>
              <a:t>A. Metronidazole                          </a:t>
            </a:r>
            <a:r>
              <a:rPr lang="en-US" sz="1400" dirty="0"/>
              <a:t>B. </a:t>
            </a:r>
            <a:r>
              <a:rPr lang="en-US" sz="1400" dirty="0" err="1"/>
              <a:t>Iodoquinol</a:t>
            </a:r>
            <a:r>
              <a:rPr lang="en-US" sz="1400" dirty="0"/>
              <a:t>                  </a:t>
            </a:r>
            <a:r>
              <a:rPr lang="en-US" sz="1400" dirty="0" smtClean="0"/>
              <a:t>                     </a:t>
            </a:r>
            <a:r>
              <a:rPr lang="en-US" sz="1400" dirty="0"/>
              <a:t>C. </a:t>
            </a:r>
            <a:r>
              <a:rPr lang="en-US" sz="1400" dirty="0" err="1"/>
              <a:t>Paromomycin</a:t>
            </a:r>
            <a:r>
              <a:rPr lang="en-US" sz="1400" dirty="0"/>
              <a:t> </a:t>
            </a:r>
            <a:r>
              <a:rPr lang="en-US" sz="1400" dirty="0" err="1"/>
              <a:t>Sulphate</a:t>
            </a:r>
            <a:endParaRPr lang="en-US" sz="1400" dirty="0"/>
          </a:p>
          <a:p>
            <a:pPr marL="342900" indent="-342900">
              <a:buAutoNum type="alphaUcPeriod"/>
            </a:pPr>
            <a:endParaRPr lang="en-US" sz="1600" dirty="0"/>
          </a:p>
          <a:p>
            <a:r>
              <a:rPr lang="en-US" sz="1600" b="1" dirty="0" smtClean="0"/>
              <a:t>Q10: Which one of the following drug can be act as antibacterial and antiprotozoal ?</a:t>
            </a:r>
          </a:p>
          <a:p>
            <a:r>
              <a:rPr lang="en-US" sz="1400" dirty="0"/>
              <a:t>A. Metronidazole       </a:t>
            </a:r>
            <a:r>
              <a:rPr lang="en-US" sz="1400" dirty="0" smtClean="0"/>
              <a:t>                   </a:t>
            </a:r>
            <a:r>
              <a:rPr lang="en-US" sz="1400" dirty="0"/>
              <a:t>B. </a:t>
            </a:r>
            <a:r>
              <a:rPr lang="en-US" sz="1400" dirty="0" err="1"/>
              <a:t>Iodoquinol</a:t>
            </a:r>
            <a:r>
              <a:rPr lang="en-US" sz="1400" dirty="0"/>
              <a:t>           </a:t>
            </a:r>
            <a:r>
              <a:rPr lang="en-US" sz="1400" dirty="0" smtClean="0"/>
              <a:t>                             </a:t>
            </a:r>
            <a:r>
              <a:rPr lang="en-US" sz="1400" dirty="0"/>
              <a:t>C. </a:t>
            </a:r>
            <a:r>
              <a:rPr lang="en-US" sz="1400" dirty="0" err="1"/>
              <a:t>Paromomycin</a:t>
            </a:r>
            <a:r>
              <a:rPr lang="en-US" sz="1400" dirty="0"/>
              <a:t> </a:t>
            </a:r>
            <a:r>
              <a:rPr lang="en-US" sz="1400" dirty="0" err="1"/>
              <a:t>Sulphate</a:t>
            </a:r>
            <a:endParaRPr lang="en-US" sz="1400" dirty="0"/>
          </a:p>
          <a:p>
            <a:endParaRPr lang="en-US" sz="1600" dirty="0" smtClean="0"/>
          </a:p>
          <a:p>
            <a:r>
              <a:rPr lang="en-US" sz="1600" b="1" u="sng" dirty="0" smtClean="0"/>
              <a:t>Q11: 8 years old child who has dysentery diarrhea caused by shigella. Which one of the following antibiotic can not be used in his case ? </a:t>
            </a:r>
          </a:p>
          <a:p>
            <a:r>
              <a:rPr lang="en-US" sz="1400" dirty="0"/>
              <a:t>A. Ciprofloxacin      </a:t>
            </a:r>
            <a:r>
              <a:rPr lang="en-US" sz="1400" dirty="0" smtClean="0"/>
              <a:t>                       </a:t>
            </a:r>
            <a:r>
              <a:rPr lang="en-US" sz="1400" dirty="0"/>
              <a:t>B. Ceftriaxone         </a:t>
            </a:r>
            <a:r>
              <a:rPr lang="en-US" sz="1400" dirty="0" smtClean="0"/>
              <a:t>                              </a:t>
            </a:r>
            <a:r>
              <a:rPr lang="en-US" sz="1400" dirty="0"/>
              <a:t>C. amoxicillin</a:t>
            </a:r>
          </a:p>
          <a:p>
            <a:endParaRPr lang="en-US" sz="1600" dirty="0" smtClean="0"/>
          </a:p>
          <a:p>
            <a:r>
              <a:rPr lang="en-US" sz="1600" b="1" u="sng" dirty="0"/>
              <a:t>Q12: 8 years old child who has dysentery diarrhea caused by shigella. Which one of the following antibiotic can be safe to be used in his case ? </a:t>
            </a:r>
          </a:p>
          <a:p>
            <a:pPr marL="342900" indent="-342900">
              <a:buAutoNum type="alphaUcPeriod"/>
            </a:pPr>
            <a:r>
              <a:rPr lang="en-US" sz="1400" dirty="0"/>
              <a:t>Ciprofloxacin             </a:t>
            </a:r>
            <a:r>
              <a:rPr lang="en-US" sz="1400" dirty="0" smtClean="0"/>
              <a:t>           </a:t>
            </a:r>
            <a:r>
              <a:rPr lang="en-US" sz="1400" dirty="0"/>
              <a:t>B. Ceftriaxone             </a:t>
            </a:r>
            <a:r>
              <a:rPr lang="en-US" sz="1400" dirty="0" smtClean="0"/>
              <a:t>                            </a:t>
            </a:r>
            <a:r>
              <a:rPr lang="en-US" sz="1400" dirty="0"/>
              <a:t>C. </a:t>
            </a:r>
            <a:r>
              <a:rPr lang="en-US" sz="1400" dirty="0" smtClean="0"/>
              <a:t>tetracycline</a:t>
            </a:r>
            <a:endParaRPr lang="en-US" sz="1400" dirty="0"/>
          </a:p>
        </p:txBody>
      </p:sp>
      <p:sp>
        <p:nvSpPr>
          <p:cNvPr id="5" name="مستطيل مستدير الزوايا 4"/>
          <p:cNvSpPr/>
          <p:nvPr/>
        </p:nvSpPr>
        <p:spPr>
          <a:xfrm rot="5400000">
            <a:off x="5542548" y="8582529"/>
            <a:ext cx="705852" cy="1363579"/>
          </a:xfrm>
          <a:prstGeom prst="roundRect">
            <a:avLst/>
          </a:prstGeom>
          <a:ln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 algn="ctr">
              <a:buFont typeface="+mj-lt"/>
              <a:buAutoNum type="arabicPeriod" startAt="7"/>
            </a:pPr>
            <a:r>
              <a:rPr lang="en-US" dirty="0" smtClean="0"/>
              <a:t>B</a:t>
            </a:r>
          </a:p>
          <a:p>
            <a:pPr marL="342900" indent="-342900" algn="ctr">
              <a:buFont typeface="+mj-lt"/>
              <a:buAutoNum type="arabicPeriod" startAt="7"/>
            </a:pPr>
            <a:r>
              <a:rPr lang="en-US" dirty="0" smtClean="0"/>
              <a:t>B</a:t>
            </a:r>
          </a:p>
          <a:p>
            <a:pPr marL="342900" indent="-342900" algn="ctr">
              <a:buFont typeface="+mj-lt"/>
              <a:buAutoNum type="arabicPeriod" startAt="7"/>
            </a:pPr>
            <a:r>
              <a:rPr lang="en-US" dirty="0" smtClean="0"/>
              <a:t>B</a:t>
            </a:r>
          </a:p>
          <a:p>
            <a:pPr marL="342900" indent="-342900" algn="ctr">
              <a:buFont typeface="+mj-lt"/>
              <a:buAutoNum type="arabicPeriod" startAt="7"/>
            </a:pPr>
            <a:r>
              <a:rPr lang="en-US" dirty="0" smtClean="0"/>
              <a:t>C</a:t>
            </a:r>
          </a:p>
          <a:p>
            <a:pPr marL="342900" indent="-342900" algn="ctr">
              <a:buFont typeface="+mj-lt"/>
              <a:buAutoNum type="arabicPeriod" startAt="7"/>
            </a:pPr>
            <a:r>
              <a:rPr lang="en-US" dirty="0" smtClean="0"/>
              <a:t>A</a:t>
            </a:r>
          </a:p>
          <a:p>
            <a:pPr marL="342900" indent="-342900" algn="ctr">
              <a:buFont typeface="+mj-lt"/>
              <a:buAutoNum type="arabicPeriod" startAt="7"/>
            </a:pPr>
            <a:r>
              <a:rPr lang="en-US" dirty="0" smtClean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125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942093">
                <a:tint val="45000"/>
                <a:satMod val="400000"/>
              </a:srgbClr>
            </a:duotone>
          </a:blip>
          <a:srcRect l="44792" t="46423" r="12083" b="5293"/>
          <a:stretch/>
        </p:blipFill>
        <p:spPr>
          <a:xfrm>
            <a:off x="2711487" y="2030912"/>
            <a:ext cx="2235970" cy="38886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098211" y="2478873"/>
            <a:ext cx="5300421" cy="0"/>
          </a:xfrm>
          <a:prstGeom prst="line">
            <a:avLst/>
          </a:prstGeom>
          <a:ln w="38100">
            <a:solidFill>
              <a:srgbClr val="00CC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51841" y="2494813"/>
            <a:ext cx="53004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قادة فريق علم الأدوية :</a:t>
            </a: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ar-SA" sz="2400" b="1" dirty="0">
                <a:solidFill>
                  <a:srgbClr val="941651"/>
                </a:solidFill>
                <a:cs typeface="Al Tarikh" charset="-78"/>
              </a:rPr>
              <a:t>-</a:t>
            </a:r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 جومانا القحطاني   </a:t>
            </a:r>
            <a:r>
              <a:rPr lang="ar-SA" sz="2400" b="1" dirty="0">
                <a:solidFill>
                  <a:srgbClr val="941651"/>
                </a:solidFill>
                <a:cs typeface="Al Tarikh" charset="-78"/>
              </a:rPr>
              <a:t>-</a:t>
            </a:r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 اللولو الصليهم</a:t>
            </a:r>
          </a:p>
          <a:p>
            <a:pPr algn="ctr" rtl="1"/>
            <a:r>
              <a:rPr lang="ar-SA" sz="2400" b="1" dirty="0">
                <a:solidFill>
                  <a:srgbClr val="941651"/>
                </a:solidFill>
                <a:cs typeface="Al Tarikh" charset="-78"/>
              </a:rPr>
              <a:t>-</a:t>
            </a:r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 فارس النفيسة</a:t>
            </a:r>
          </a:p>
          <a:p>
            <a:pPr marL="0" algn="ctr" defTabSz="663123" rtl="1" eaLnBrk="1" latinLnBrk="0" hangingPunct="1"/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الشكر موصول لأعضاء الفريق المتميزين </a:t>
            </a:r>
            <a:r>
              <a:rPr lang="ar-SA" sz="2400" b="1" dirty="0" smtClean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:</a:t>
            </a: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روان القحطاني</a:t>
            </a: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وجدان الزيد</a:t>
            </a:r>
            <a:endParaRPr lang="en-US" sz="2400" b="1" dirty="0">
              <a:latin typeface="Al Tarikh" charset="-78"/>
              <a:ea typeface="Al Tarikh" charset="-78"/>
              <a:cs typeface="Al Tarikh" charset="-78"/>
            </a:endParaRP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رحاب العنزي</a:t>
            </a:r>
            <a:endParaRPr lang="en-US" sz="2400" b="1" dirty="0">
              <a:latin typeface="Al Tarikh" charset="-78"/>
              <a:ea typeface="Al Tarikh" charset="-78"/>
              <a:cs typeface="Al Tarikh" charset="-78"/>
            </a:endParaRP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شذا الغيهب</a:t>
            </a: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عبدالرحمن الراشد</a:t>
            </a: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عبدالكريم </a:t>
            </a:r>
            <a:r>
              <a:rPr lang="ar-SA" sz="2400" b="1" dirty="0" smtClean="0">
                <a:latin typeface="Al Tarikh" charset="-78"/>
                <a:ea typeface="Al Tarikh" charset="-78"/>
                <a:cs typeface="Al Tarikh" charset="-78"/>
              </a:rPr>
              <a:t>الحربي</a:t>
            </a:r>
            <a:r>
              <a:rPr lang="ar-SA" sz="2400" b="1" dirty="0" smtClean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 </a:t>
            </a:r>
            <a:endParaRPr lang="ar-SA" sz="2400" b="1" dirty="0">
              <a:solidFill>
                <a:srgbClr val="941651"/>
              </a:solidFill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682" y="7282868"/>
            <a:ext cx="5073434" cy="1031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41651"/>
                </a:solidFill>
              </a:rPr>
              <a:t>References :</a:t>
            </a:r>
          </a:p>
          <a:p>
            <a:r>
              <a:rPr lang="en-US" sz="1600" dirty="0"/>
              <a:t>1- 436 doctors </a:t>
            </a:r>
            <a:r>
              <a:rPr lang="en-US" sz="1600" dirty="0" smtClean="0"/>
              <a:t>slides and notes</a:t>
            </a:r>
            <a:endParaRPr lang="en-US" sz="1600" dirty="0"/>
          </a:p>
          <a:p>
            <a:r>
              <a:rPr lang="en-US" sz="1600" dirty="0"/>
              <a:t>2- 435 teamwork  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9" t="7748" r="21891" b="8503"/>
          <a:stretch/>
        </p:blipFill>
        <p:spPr>
          <a:xfrm>
            <a:off x="4947457" y="226451"/>
            <a:ext cx="1451175" cy="21430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883328" y="1378078"/>
            <a:ext cx="452927" cy="609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96720" y="1479429"/>
            <a:ext cx="495656" cy="4272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20156" y="889240"/>
            <a:ext cx="323960" cy="2322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65700" y="97276"/>
            <a:ext cx="264920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3328" y="88925"/>
            <a:ext cx="247045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60208" y="9146688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@pharma436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82" y="9101771"/>
            <a:ext cx="447779" cy="44777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4090" y="9146688"/>
            <a:ext cx="221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pharma436@outlook.com</a:t>
            </a:r>
          </a:p>
        </p:txBody>
      </p:sp>
      <p:pic>
        <p:nvPicPr>
          <p:cNvPr id="24" name="Picture 23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39538" t="24554" r="39740" b="42737"/>
          <a:stretch/>
        </p:blipFill>
        <p:spPr>
          <a:xfrm>
            <a:off x="4723572" y="9039979"/>
            <a:ext cx="441083" cy="4632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12148" y="9118184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linkClick r:id="rId7"/>
              </a:rPr>
              <a:t>Your feedback </a:t>
            </a:r>
            <a:endParaRPr lang="en-US" sz="1400" b="1" dirty="0"/>
          </a:p>
        </p:txBody>
      </p:sp>
      <p:pic>
        <p:nvPicPr>
          <p:cNvPr id="26" name="Picture 25">
            <a:hlinkClick r:id="rId8"/>
          </p:cNvPr>
          <p:cNvPicPr>
            <a:picLocks noChangeAspect="1"/>
          </p:cNvPicPr>
          <p:nvPr/>
        </p:nvPicPr>
        <p:blipFill rotWithShape="1">
          <a:blip r:embed="rId9"/>
          <a:srcRect t="11672" b="10049"/>
          <a:stretch/>
        </p:blipFill>
        <p:spPr>
          <a:xfrm>
            <a:off x="2967775" y="9076025"/>
            <a:ext cx="573552" cy="4489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97AC73-75DE-4D7B-8BDB-22927A7271C1}"/>
              </a:ext>
            </a:extLst>
          </p:cNvPr>
          <p:cNvSpPr txBox="1"/>
          <p:nvPr/>
        </p:nvSpPr>
        <p:spPr>
          <a:xfrm>
            <a:off x="2999627" y="9573869"/>
            <a:ext cx="3749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1400" b="1" dirty="0">
                <a:solidFill>
                  <a:srgbClr val="941651"/>
                </a:solidFill>
                <a:cs typeface="Al Tarikh" charset="-78"/>
              </a:rPr>
              <a:t>* الشعار و القالب الأساسي من تصميم </a:t>
            </a:r>
            <a:r>
              <a:rPr lang="ar-SA" sz="1600" b="1" dirty="0"/>
              <a:t>لين التميمي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18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25543"/>
              </p:ext>
            </p:extLst>
          </p:nvPr>
        </p:nvGraphicFramePr>
        <p:xfrm>
          <a:off x="0" y="775252"/>
          <a:ext cx="6858000" cy="807430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xmlns="" val="1292829467"/>
                    </a:ext>
                  </a:extLst>
                </a:gridCol>
              </a:tblGrid>
              <a:tr h="389176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6291537"/>
                  </a:ext>
                </a:extLst>
              </a:tr>
              <a:tr h="1283815"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600" dirty="0" smtClean="0"/>
                        <a:t>It </a:t>
                      </a:r>
                      <a:r>
                        <a:rPr lang="en-US" sz="1600" dirty="0"/>
                        <a:t>is an inflammatory disorder of the intestine, especially of the colon, that results in </a:t>
                      </a:r>
                      <a:r>
                        <a:rPr lang="en-US" sz="1600" b="0" dirty="0"/>
                        <a:t>severe diarrhea </a:t>
                      </a:r>
                      <a:r>
                        <a:rPr lang="en-US" sz="1600" dirty="0"/>
                        <a:t>containing </a:t>
                      </a:r>
                      <a:r>
                        <a:rPr lang="en-US" sz="1600" b="1" dirty="0"/>
                        <a:t>mucu</a:t>
                      </a:r>
                      <a:r>
                        <a:rPr lang="en-US" sz="1600" dirty="0"/>
                        <a:t>s and/or </a:t>
                      </a:r>
                      <a:r>
                        <a:rPr lang="en-US" sz="1600" b="1" dirty="0"/>
                        <a:t>blood in the feces </a:t>
                      </a:r>
                      <a:r>
                        <a:rPr lang="en-US" sz="1600" dirty="0"/>
                        <a:t>with </a:t>
                      </a:r>
                      <a:r>
                        <a:rPr lang="en-US" sz="1600" b="1" dirty="0"/>
                        <a:t>fever</a:t>
                      </a:r>
                      <a:r>
                        <a:rPr lang="en-US" sz="1600" dirty="0"/>
                        <a:t> and </a:t>
                      </a:r>
                      <a:r>
                        <a:rPr lang="en-US" sz="1600" b="1" dirty="0"/>
                        <a:t>abdominal pain </a:t>
                      </a:r>
                      <a:r>
                        <a:rPr lang="en-US" sz="1600" dirty="0"/>
                        <a:t>caused by any kind of infection.</a:t>
                      </a:r>
                    </a:p>
                    <a:p>
                      <a:endParaRPr lang="en-US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50273708"/>
                  </a:ext>
                </a:extLst>
              </a:tr>
              <a:tr h="389176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Causes of Dysentery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75670"/>
                  </a:ext>
                </a:extLst>
              </a:tr>
              <a:tr h="196901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Dysentery results from </a:t>
                      </a:r>
                      <a:r>
                        <a:rPr lang="en-US" sz="1600" b="1" dirty="0">
                          <a:latin typeface="+mn-lt"/>
                        </a:rPr>
                        <a:t>viral</a:t>
                      </a:r>
                      <a:r>
                        <a:rPr lang="en-US" sz="1600" dirty="0">
                          <a:latin typeface="+mn-lt"/>
                        </a:rPr>
                        <a:t> infections, </a:t>
                      </a:r>
                      <a:r>
                        <a:rPr lang="en-US" sz="1600" b="1" dirty="0">
                          <a:latin typeface="+mn-lt"/>
                        </a:rPr>
                        <a:t>bacterial</a:t>
                      </a:r>
                      <a:r>
                        <a:rPr lang="en-US" sz="1600" baseline="0" dirty="0">
                          <a:latin typeface="+mn-lt"/>
                        </a:rPr>
                        <a:t> </a:t>
                      </a:r>
                      <a:r>
                        <a:rPr lang="en-US" sz="1600" dirty="0">
                          <a:latin typeface="+mn-lt"/>
                        </a:rPr>
                        <a:t>infections, or </a:t>
                      </a:r>
                      <a:r>
                        <a:rPr lang="en-US" sz="1600" b="1" dirty="0">
                          <a:latin typeface="+mn-lt"/>
                        </a:rPr>
                        <a:t>parasitic</a:t>
                      </a:r>
                      <a:r>
                        <a:rPr lang="en-US" sz="1600" dirty="0">
                          <a:latin typeface="+mn-lt"/>
                        </a:rPr>
                        <a:t> infestations.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47883505"/>
                  </a:ext>
                </a:extLst>
              </a:tr>
              <a:tr h="389176">
                <a:tc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8788589"/>
                  </a:ext>
                </a:extLst>
              </a:tr>
              <a:tr h="389176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ZapfDingbatsITC" charset="0"/>
                        <a:buChar char="✽"/>
                      </a:pPr>
                      <a:r>
                        <a:rPr lang="en-US" sz="1600" dirty="0"/>
                        <a:t>Maintain </a:t>
                      </a:r>
                      <a:r>
                        <a:rPr lang="en-US" sz="1600" b="1" dirty="0"/>
                        <a:t>fluid</a:t>
                      </a:r>
                      <a:r>
                        <a:rPr lang="en-US" sz="1600" dirty="0"/>
                        <a:t> </a:t>
                      </a:r>
                      <a:r>
                        <a:rPr lang="en-US" sz="1600" b="1" dirty="0"/>
                        <a:t>intake </a:t>
                      </a:r>
                      <a:r>
                        <a:rPr lang="en-US" sz="1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(Rehydration) </a:t>
                      </a:r>
                      <a:r>
                        <a:rPr lang="en-US" sz="16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by </a:t>
                      </a:r>
                      <a:r>
                        <a:rPr lang="en-US" sz="1600" dirty="0" smtClean="0"/>
                        <a:t>using </a:t>
                      </a:r>
                      <a:r>
                        <a:rPr lang="en-US" sz="1600" dirty="0"/>
                        <a:t>oral rehydration therapy or intravenous fluid therapy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 avoid electrolytes imbalance.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ZapfDingbatsITC" charset="0"/>
                        <a:buChar char="✽"/>
                      </a:pPr>
                      <a:endParaRPr lang="en-US" sz="1600" dirty="0"/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ZapfDingbatsITC" charset="0"/>
                        <a:buChar char="✽"/>
                      </a:pPr>
                      <a:r>
                        <a:rPr lang="en-US" sz="1600" b="1" dirty="0"/>
                        <a:t>Antimicrobial agents </a:t>
                      </a:r>
                      <a:r>
                        <a:rPr lang="en-US" sz="1600" dirty="0"/>
                        <a:t>should not be given until stool analysis is done to specify the etiological agent.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ZapfDingbatsITC" charset="0"/>
                        <a:buChar char="✽"/>
                      </a:pPr>
                      <a:endParaRPr lang="en-US" sz="1600" dirty="0"/>
                    </a:p>
                    <a:p>
                      <a:pPr marL="285750" marR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ZapfDingbatsITC" charset="0"/>
                        <a:buChar char="✽"/>
                        <a:tabLst/>
                        <a:defRPr/>
                      </a:pPr>
                      <a:r>
                        <a:rPr lang="en-US" sz="1600" b="1" dirty="0"/>
                        <a:t>Anti diarrheal drugs </a:t>
                      </a:r>
                      <a:r>
                        <a:rPr lang="en-US" sz="1600" dirty="0"/>
                        <a:t>are contraindicated because they delay fecal excretion that can prolong fever (</a:t>
                      </a:r>
                      <a:r>
                        <a:rPr lang="en-US" sz="1600" dirty="0" err="1">
                          <a:solidFill>
                            <a:srgbClr val="0432FF"/>
                          </a:solidFill>
                        </a:rPr>
                        <a:t>diphenoxylate</a:t>
                      </a:r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 or </a:t>
                      </a:r>
                      <a:r>
                        <a:rPr lang="en-US" sz="1600" dirty="0" err="1">
                          <a:solidFill>
                            <a:srgbClr val="0432FF"/>
                          </a:solidFill>
                        </a:rPr>
                        <a:t>loperamide</a:t>
                      </a:r>
                      <a:r>
                        <a:rPr lang="en-US" sz="1600" dirty="0"/>
                        <a:t>). </a:t>
                      </a:r>
                      <a:r>
                        <a:rPr lang="en-US" sz="1600" dirty="0">
                          <a:solidFill>
                            <a:srgbClr val="008F00"/>
                          </a:solidFill>
                        </a:rPr>
                        <a:t>if the diarrhea is inflammatory diarrhea we should not give </a:t>
                      </a:r>
                      <a:r>
                        <a:rPr lang="en-US" sz="1600" dirty="0" err="1">
                          <a:solidFill>
                            <a:srgbClr val="008F00"/>
                          </a:solidFill>
                        </a:rPr>
                        <a:t>ani</a:t>
                      </a:r>
                      <a:r>
                        <a:rPr lang="en-US" sz="1600" dirty="0">
                          <a:solidFill>
                            <a:srgbClr val="008F00"/>
                          </a:solidFill>
                        </a:rPr>
                        <a:t>-diarrheal drugs </a:t>
                      </a:r>
                      <a:r>
                        <a:rPr lang="en-US" sz="16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Why? Because When you decreasing GI motility </a:t>
                      </a:r>
                      <a:r>
                        <a:rPr lang="en-US" sz="1600" kern="1200" dirty="0">
                          <a:solidFill>
                            <a:srgbClr val="008F00"/>
                          </a:solidFill>
                          <a:effectLst/>
                          <a:latin typeface="Wingdings" charset="2"/>
                          <a:ea typeface="+mn-ea"/>
                          <a:cs typeface="+mn-cs"/>
                        </a:rPr>
                        <a:t> </a:t>
                      </a:r>
                      <a:r>
                        <a:rPr lang="en-US" sz="16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retaining the organism (not excreted from the body</a:t>
                      </a:r>
                      <a:r>
                        <a:rPr lang="en-US" sz="1600" kern="1200" baseline="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by feces</a:t>
                      </a:r>
                      <a:r>
                        <a:rPr lang="en-US" sz="16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1600" dirty="0">
                        <a:solidFill>
                          <a:srgbClr val="008F00"/>
                        </a:solidFill>
                        <a:effectLst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sz="16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sz="16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sz="160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99559120"/>
                  </a:ext>
                </a:extLst>
              </a:tr>
            </a:tbl>
          </a:graphicData>
        </a:graphic>
      </p:graphicFrame>
      <p:sp>
        <p:nvSpPr>
          <p:cNvPr id="5" name="مستطيل مستدير الزوايا 4"/>
          <p:cNvSpPr/>
          <p:nvPr/>
        </p:nvSpPr>
        <p:spPr>
          <a:xfrm>
            <a:off x="4805412" y="3698102"/>
            <a:ext cx="1771048" cy="1001028"/>
          </a:xfrm>
          <a:prstGeom prst="roundRect">
            <a:avLst>
              <a:gd name="adj" fmla="val 7152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Amebic dysentery (</a:t>
            </a:r>
            <a:r>
              <a:rPr lang="en-US" sz="1400" b="1" dirty="0">
                <a:solidFill>
                  <a:schemeClr val="tx1"/>
                </a:solidFill>
              </a:rPr>
              <a:t>protozoal infection mainly by </a:t>
            </a:r>
            <a:r>
              <a:rPr lang="en-US" sz="1400" b="1" dirty="0">
                <a:solidFill>
                  <a:srgbClr val="FF0000"/>
                </a:solidFill>
              </a:rPr>
              <a:t>Entameba Histolytica</a:t>
            </a:r>
            <a:r>
              <a:rPr lang="en-US" sz="1400" b="1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29128" y="3698102"/>
            <a:ext cx="1771048" cy="1001028"/>
          </a:xfrm>
          <a:prstGeom prst="roundRect">
            <a:avLst>
              <a:gd name="adj" fmla="val 7152"/>
            </a:avLst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Bacillary dysentery </a:t>
            </a:r>
            <a:r>
              <a:rPr lang="en-US" sz="1400" b="1" dirty="0">
                <a:solidFill>
                  <a:schemeClr val="tx1"/>
                </a:solidFill>
              </a:rPr>
              <a:t>(bacterial infection mainly by </a:t>
            </a:r>
            <a:r>
              <a:rPr lang="en-US" sz="1400" b="1" dirty="0">
                <a:solidFill>
                  <a:srgbClr val="FF0000"/>
                </a:solidFill>
              </a:rPr>
              <a:t>shigella</a:t>
            </a:r>
            <a:r>
              <a:rPr lang="en-US" sz="1400" b="1" dirty="0">
                <a:solidFill>
                  <a:schemeClr val="tx1"/>
                </a:solidFill>
              </a:rPr>
              <a:t>).</a:t>
            </a:r>
          </a:p>
          <a:p>
            <a:pPr algn="ctr"/>
            <a:endParaRPr lang="en-US" dirty="0"/>
          </a:p>
        </p:txBody>
      </p:sp>
      <p:sp>
        <p:nvSpPr>
          <p:cNvPr id="7" name="وسيلة شرح مع سهم إلى اليسار واليمين 6"/>
          <p:cNvSpPr/>
          <p:nvPr/>
        </p:nvSpPr>
        <p:spPr>
          <a:xfrm>
            <a:off x="2327710" y="3854916"/>
            <a:ext cx="2350168" cy="687401"/>
          </a:xfrm>
          <a:prstGeom prst="leftRightArrowCallout">
            <a:avLst>
              <a:gd name="adj1" fmla="val 12478"/>
              <a:gd name="adj2" fmla="val 13522"/>
              <a:gd name="adj3" fmla="val 21870"/>
              <a:gd name="adj4" fmla="val 6459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The two most common causes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795130"/>
          </a:xfrm>
          <a:prstGeom prst="rect">
            <a:avLst/>
          </a:prstGeom>
          <a:solidFill>
            <a:srgbClr val="BAEBFF"/>
          </a:solidFill>
          <a:ln>
            <a:solidFill>
              <a:srgbClr val="BA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Dysentery</a:t>
            </a:r>
            <a:endParaRPr lang="en-US" sz="40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Bell MT" charset="0"/>
              <a:ea typeface="Bell MT" charset="0"/>
              <a:cs typeface="Bell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795130"/>
          </a:xfrm>
          <a:prstGeom prst="rect">
            <a:avLst/>
          </a:prstGeom>
          <a:solidFill>
            <a:srgbClr val="BAEBFF"/>
          </a:solidFill>
          <a:ln>
            <a:solidFill>
              <a:srgbClr val="BA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Amebiasis</a:t>
            </a:r>
            <a:endParaRPr lang="en-US" sz="40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Bell MT" charset="0"/>
              <a:ea typeface="Bell MT" charset="0"/>
              <a:cs typeface="Bell MT" charset="0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911128"/>
              </p:ext>
            </p:extLst>
          </p:nvPr>
        </p:nvGraphicFramePr>
        <p:xfrm>
          <a:off x="0" y="795130"/>
          <a:ext cx="6858000" cy="91699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21467">
                  <a:extLst>
                    <a:ext uri="{9D8B030D-6E8A-4147-A177-3AD203B41FA5}">
                      <a16:colId xmlns:a16="http://schemas.microsoft.com/office/drawing/2014/main" xmlns="" val="1292829467"/>
                    </a:ext>
                  </a:extLst>
                </a:gridCol>
                <a:gridCol w="1654422">
                  <a:extLst>
                    <a:ext uri="{9D8B030D-6E8A-4147-A177-3AD203B41FA5}">
                      <a16:colId xmlns:a16="http://schemas.microsoft.com/office/drawing/2014/main" xmlns="" val="3238722850"/>
                    </a:ext>
                  </a:extLst>
                </a:gridCol>
                <a:gridCol w="2782111">
                  <a:extLst>
                    <a:ext uri="{9D8B030D-6E8A-4147-A177-3AD203B41FA5}">
                      <a16:colId xmlns:a16="http://schemas.microsoft.com/office/drawing/2014/main" xmlns="" val="650714513"/>
                    </a:ext>
                  </a:extLst>
                </a:gridCol>
              </a:tblGrid>
              <a:tr h="365980">
                <a:tc gridSpan="3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6291537"/>
                  </a:ext>
                </a:extLst>
              </a:tr>
              <a:tr h="1799402">
                <a:tc gridSpan="2">
                  <a:txBody>
                    <a:bodyPr/>
                    <a:lstStyle/>
                    <a:p>
                      <a:pPr marL="285750" indent="-285750">
                        <a:buClr>
                          <a:schemeClr val="accent6"/>
                        </a:buClr>
                        <a:buFont typeface="ZapfDingbatsITC" charset="0"/>
                        <a:buChar char="✤"/>
                      </a:pPr>
                      <a:r>
                        <a:rPr lang="en-US" sz="1400" dirty="0" err="1"/>
                        <a:t>Amebiasis</a:t>
                      </a:r>
                      <a:r>
                        <a:rPr lang="en-US" sz="1400" dirty="0"/>
                        <a:t> is a </a:t>
                      </a:r>
                      <a:r>
                        <a:rPr lang="en-US" sz="1400" b="1" dirty="0"/>
                        <a:t>protozoal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/>
                        <a:t>infection</a:t>
                      </a:r>
                      <a:r>
                        <a:rPr lang="en-US" sz="1400" dirty="0"/>
                        <a:t> of the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intestinal tract that occurs due to ingestion of foods or water contaminated with </a:t>
                      </a:r>
                      <a:r>
                        <a:rPr lang="en-US" sz="1400" b="1" dirty="0"/>
                        <a:t>cysts</a:t>
                      </a:r>
                      <a:r>
                        <a:rPr lang="en-US" sz="1400" dirty="0"/>
                        <a:t> of </a:t>
                      </a:r>
                      <a:r>
                        <a:rPr lang="en-US" sz="1400" b="1" dirty="0"/>
                        <a:t>Entameba</a:t>
                      </a:r>
                      <a:r>
                        <a:rPr lang="en-US" sz="1400" dirty="0"/>
                        <a:t> </a:t>
                      </a:r>
                      <a:r>
                        <a:rPr lang="en-US" sz="1400" b="1" dirty="0"/>
                        <a:t>Histolytica</a:t>
                      </a:r>
                      <a:r>
                        <a:rPr lang="en-US" sz="1400" dirty="0"/>
                        <a:t>.</a:t>
                      </a:r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ZapfDingbatsITC" charset="0"/>
                        <a:buChar char="✤"/>
                      </a:pPr>
                      <a:endParaRPr lang="en-US" sz="1400" dirty="0"/>
                    </a:p>
                    <a:p>
                      <a:pPr marL="285750" indent="-285750">
                        <a:buClr>
                          <a:schemeClr val="accent6"/>
                        </a:buClr>
                        <a:buFont typeface="ZapfDingbatsITC" charset="0"/>
                        <a:buChar char="✤"/>
                      </a:pPr>
                      <a:r>
                        <a:rPr lang="en-US" sz="1400" dirty="0"/>
                        <a:t>The patients show varying degrees of illness from no symptoms to mild diarrhea to severe dysentery.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0273708"/>
                  </a:ext>
                </a:extLst>
              </a:tr>
              <a:tr h="365980">
                <a:tc gridSpan="3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Life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Cycle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475670"/>
                  </a:ext>
                </a:extLst>
              </a:tr>
              <a:tr h="2142254">
                <a:tc gridSpan="3">
                  <a:txBody>
                    <a:bodyPr/>
                    <a:lstStyle/>
                    <a:p>
                      <a:pPr marL="432000" lvl="2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sz="1300" dirty="0">
                          <a:latin typeface="+mn-lt"/>
                        </a:rPr>
                        <a:t>Cysts ingestion in contaminated food or water.</a:t>
                      </a:r>
                    </a:p>
                    <a:p>
                      <a:pPr marL="432000" lvl="2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sz="1300" dirty="0">
                          <a:latin typeface="+mn-lt"/>
                        </a:rPr>
                        <a:t>Liberation of </a:t>
                      </a:r>
                      <a:r>
                        <a:rPr lang="en-US" sz="1300" dirty="0" err="1">
                          <a:latin typeface="+mn-lt"/>
                        </a:rPr>
                        <a:t>trophozoites</a:t>
                      </a:r>
                      <a:r>
                        <a:rPr lang="en-US" sz="1300" dirty="0">
                          <a:latin typeface="+mn-lt"/>
                        </a:rPr>
                        <a:t> in the colon.</a:t>
                      </a:r>
                    </a:p>
                    <a:p>
                      <a:pPr marL="432000" lvl="2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sz="1300" dirty="0">
                          <a:latin typeface="+mn-lt"/>
                        </a:rPr>
                        <a:t>Invasion of intestinal wall.</a:t>
                      </a:r>
                    </a:p>
                    <a:p>
                      <a:pPr marL="432000" lvl="2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sz="1300" dirty="0">
                          <a:latin typeface="+mn-lt"/>
                        </a:rPr>
                        <a:t>Multiplication of </a:t>
                      </a:r>
                      <a:r>
                        <a:rPr lang="en-US" sz="1300" dirty="0" err="1">
                          <a:latin typeface="+mn-lt"/>
                        </a:rPr>
                        <a:t>trophozoites</a:t>
                      </a:r>
                      <a:r>
                        <a:rPr lang="en-US" sz="1300" dirty="0">
                          <a:latin typeface="+mn-lt"/>
                        </a:rPr>
                        <a:t> within colon wall.</a:t>
                      </a:r>
                    </a:p>
                    <a:p>
                      <a:pPr marL="432000" lvl="2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sz="1300" dirty="0">
                          <a:latin typeface="+mn-lt"/>
                        </a:rPr>
                        <a:t>Systemic invasion to other organs (liver, lungs, brain).</a:t>
                      </a:r>
                    </a:p>
                    <a:p>
                      <a:pPr marL="432000" lvl="2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sz="1300" dirty="0">
                          <a:latin typeface="+mn-lt"/>
                        </a:rPr>
                        <a:t>Cyst formation in rectum and excretion in feces </a:t>
                      </a:r>
                      <a:r>
                        <a:rPr lang="en-US" sz="1300" dirty="0">
                          <a:solidFill>
                            <a:srgbClr val="008F00"/>
                          </a:solidFill>
                          <a:latin typeface="+mn-lt"/>
                        </a:rPr>
                        <a:t>which</a:t>
                      </a:r>
                    </a:p>
                    <a:p>
                      <a:pPr marL="432000" lvl="2" indent="0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en-US" sz="1300" dirty="0">
                          <a:solidFill>
                            <a:srgbClr val="008F00"/>
                          </a:solidFill>
                          <a:latin typeface="+mn-lt"/>
                        </a:rPr>
                        <a:t>Could</a:t>
                      </a:r>
                      <a:r>
                        <a:rPr lang="en-US" sz="1300" baseline="0" dirty="0">
                          <a:solidFill>
                            <a:srgbClr val="008F00"/>
                          </a:solidFill>
                          <a:latin typeface="+mn-lt"/>
                        </a:rPr>
                        <a:t> be a source of infection to other</a:t>
                      </a:r>
                      <a:endParaRPr lang="en-US" sz="1300" dirty="0">
                        <a:solidFill>
                          <a:srgbClr val="008F00"/>
                        </a:solidFill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7883505"/>
                  </a:ext>
                </a:extLst>
              </a:tr>
              <a:tr h="365980">
                <a:tc gridSpan="3">
                  <a:txBody>
                    <a:bodyPr/>
                    <a:lstStyle/>
                    <a:p>
                      <a:pPr marL="0" algn="ctr" defTabSz="51435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Entamoeba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histolytica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exists in two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forms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8788589"/>
                  </a:ext>
                </a:extLst>
              </a:tr>
              <a:tr h="1844895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300" b="1" dirty="0"/>
                        <a:t>1.Cysts (infective stage):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Clr>
                          <a:srgbClr val="FF8AD8"/>
                        </a:buClr>
                        <a:buFont typeface="ZapfDingbatsITC" charset="0"/>
                        <a:buChar char="✤"/>
                      </a:pPr>
                      <a:r>
                        <a:rPr lang="en-US" sz="1300" dirty="0"/>
                        <a:t>can survive outside the human body.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Clr>
                          <a:srgbClr val="FF8AD8"/>
                        </a:buClr>
                        <a:buFont typeface="ZapfDingbatsITC" charset="0"/>
                        <a:buChar char="✤"/>
                      </a:pPr>
                      <a:r>
                        <a:rPr lang="en-US" sz="1300" dirty="0"/>
                        <a:t>When ingested, liberate </a:t>
                      </a:r>
                      <a:r>
                        <a:rPr lang="en-US" sz="1300" dirty="0" err="1"/>
                        <a:t>trophozoites</a:t>
                      </a:r>
                      <a:r>
                        <a:rPr lang="en-US" sz="1300" dirty="0"/>
                        <a:t> in the lumen of the intestine.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sz="1300" b="1" dirty="0"/>
                        <a:t>2.Trophozoites</a:t>
                      </a:r>
                      <a:r>
                        <a:rPr lang="en-US" sz="1300" dirty="0"/>
                        <a:t> (non-infective; invasive stage):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Clr>
                          <a:srgbClr val="FF8AD8"/>
                        </a:buClr>
                        <a:buFont typeface="ZapfDingbatsITC" charset="0"/>
                        <a:buChar char="✤"/>
                      </a:pPr>
                      <a:r>
                        <a:rPr lang="en-US" sz="1300" dirty="0"/>
                        <a:t>Multiply and feed on intestinal bacterial flora.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Clr>
                          <a:srgbClr val="FF8AD8"/>
                        </a:buClr>
                        <a:buFont typeface="ZapfDingbatsITC" charset="0"/>
                        <a:buChar char="✤"/>
                      </a:pPr>
                      <a:r>
                        <a:rPr lang="en-US" sz="1300" dirty="0"/>
                        <a:t>They may invade and ulcerate wall  of </a:t>
                      </a:r>
                      <a:r>
                        <a:rPr lang="en-US" sz="1300" dirty="0" smtClean="0"/>
                        <a:t>large</a:t>
                      </a:r>
                      <a:r>
                        <a:rPr lang="en-US" sz="1300" baseline="0" dirty="0" smtClean="0"/>
                        <a:t> </a:t>
                      </a:r>
                      <a:r>
                        <a:rPr lang="en-US" sz="1300" dirty="0" smtClean="0"/>
                        <a:t>intestine </a:t>
                      </a:r>
                      <a:r>
                        <a:rPr lang="en-US" sz="1300" dirty="0"/>
                        <a:t>or may migrate to liver or other tissues.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Clr>
                          <a:srgbClr val="FF8AD8"/>
                        </a:buClr>
                        <a:buFont typeface="ZapfDingbatsITC" charset="0"/>
                        <a:buChar char="✤"/>
                      </a:pPr>
                      <a:r>
                        <a:rPr lang="en-US" sz="1300" dirty="0"/>
                        <a:t>In </a:t>
                      </a:r>
                      <a:r>
                        <a:rPr lang="en-US" sz="1300" b="1" dirty="0"/>
                        <a:t>rectum</a:t>
                      </a:r>
                      <a:r>
                        <a:rPr lang="en-US" sz="1300" dirty="0"/>
                        <a:t>, </a:t>
                      </a:r>
                      <a:r>
                        <a:rPr lang="en-US" sz="1300" dirty="0" err="1"/>
                        <a:t>trophozoites</a:t>
                      </a:r>
                      <a:r>
                        <a:rPr lang="en-US" sz="1300" dirty="0"/>
                        <a:t> transform to cysts and are excreted in feces.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9559120"/>
                  </a:ext>
                </a:extLst>
              </a:tr>
              <a:tr h="365980">
                <a:tc gridSpan="3">
                  <a:txBody>
                    <a:bodyPr/>
                    <a:lstStyle/>
                    <a:p>
                      <a:pPr marL="0" indent="0" algn="ctr" defTabSz="51435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Clinical presentations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6497090"/>
                  </a:ext>
                </a:extLst>
              </a:tr>
              <a:tr h="1860398">
                <a:tc gridSpan="3">
                  <a:txBody>
                    <a:bodyPr/>
                    <a:lstStyle/>
                    <a:p>
                      <a:pPr marL="34290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6"/>
                        </a:buClr>
                        <a:buFont typeface="ZapfDingbatsITC" charset="0"/>
                        <a:buChar char="✤"/>
                      </a:pPr>
                      <a:r>
                        <a:rPr lang="en-US" sz="1300" dirty="0"/>
                        <a:t>The patients show</a:t>
                      </a:r>
                      <a:r>
                        <a:rPr lang="en-US" sz="1300" baseline="0" dirty="0"/>
                        <a:t> </a:t>
                      </a:r>
                      <a:r>
                        <a:rPr lang="en-US" sz="1300" dirty="0"/>
                        <a:t>varying degree of illness</a:t>
                      </a:r>
                      <a:r>
                        <a:rPr lang="en-US" sz="1300" baseline="0" dirty="0"/>
                        <a:t> </a:t>
                      </a:r>
                      <a:r>
                        <a:rPr lang="en-US" sz="1300" dirty="0"/>
                        <a:t>from no symptoms to mild diarrhea to severe dysentery.</a:t>
                      </a:r>
                    </a:p>
                    <a:p>
                      <a:pPr marL="34290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6"/>
                        </a:buClr>
                        <a:buFont typeface="ZapfDingbatsITC" charset="0"/>
                        <a:buChar char="✤"/>
                      </a:pPr>
                      <a:r>
                        <a:rPr lang="en-US" sz="1300" dirty="0"/>
                        <a:t>Asymptomatic intestinal infection</a:t>
                      </a:r>
                      <a:r>
                        <a:rPr lang="en-US" sz="1300" baseline="0" dirty="0"/>
                        <a:t>  </a:t>
                      </a:r>
                      <a:r>
                        <a:rPr lang="en-US" sz="1300" dirty="0"/>
                        <a:t>(</a:t>
                      </a:r>
                      <a:r>
                        <a:rPr lang="en-US" sz="1300" b="1" dirty="0"/>
                        <a:t>Carriers</a:t>
                      </a:r>
                      <a:r>
                        <a:rPr lang="en-US" sz="1300" dirty="0"/>
                        <a:t>, </a:t>
                      </a:r>
                      <a:r>
                        <a:rPr lang="en-US" sz="1300" b="1" dirty="0"/>
                        <a:t>passing</a:t>
                      </a:r>
                      <a:r>
                        <a:rPr lang="en-US" sz="1300" dirty="0"/>
                        <a:t> </a:t>
                      </a:r>
                      <a:r>
                        <a:rPr lang="en-US" sz="1300" b="1" dirty="0"/>
                        <a:t>cysts</a:t>
                      </a:r>
                      <a:r>
                        <a:rPr lang="en-US" sz="1300" dirty="0"/>
                        <a:t> </a:t>
                      </a:r>
                      <a:r>
                        <a:rPr lang="en-US" sz="1300" b="1" dirty="0"/>
                        <a:t>in</a:t>
                      </a:r>
                      <a:r>
                        <a:rPr lang="en-US" sz="1300" dirty="0"/>
                        <a:t> </a:t>
                      </a:r>
                      <a:r>
                        <a:rPr lang="en-US" sz="1300" b="1" dirty="0"/>
                        <a:t>stool</a:t>
                      </a:r>
                      <a:r>
                        <a:rPr lang="en-US" sz="1300" dirty="0"/>
                        <a:t>)</a:t>
                      </a:r>
                    </a:p>
                    <a:p>
                      <a:pPr marL="34290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6"/>
                        </a:buClr>
                        <a:buFont typeface="ZapfDingbatsITC" charset="0"/>
                        <a:buChar char="✤"/>
                      </a:pPr>
                      <a:r>
                        <a:rPr lang="en-US" sz="1300" dirty="0"/>
                        <a:t>Mild to moderate intestinal disease (</a:t>
                      </a:r>
                      <a:r>
                        <a:rPr lang="en-US" sz="1300" b="1" dirty="0"/>
                        <a:t>colitis</a:t>
                      </a:r>
                      <a:r>
                        <a:rPr lang="en-US" sz="1300" dirty="0"/>
                        <a:t>)</a:t>
                      </a:r>
                      <a:r>
                        <a:rPr lang="en-US" sz="1300" baseline="0" dirty="0"/>
                        <a:t>   </a:t>
                      </a:r>
                    </a:p>
                    <a:p>
                      <a:pPr marL="34290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6"/>
                        </a:buClr>
                        <a:buFont typeface="ZapfDingbatsITC" charset="0"/>
                        <a:buChar char="✤"/>
                      </a:pPr>
                      <a:r>
                        <a:rPr lang="en-US" sz="1300" baseline="0" dirty="0"/>
                        <a:t> </a:t>
                      </a:r>
                      <a:r>
                        <a:rPr lang="en-US" sz="1300" dirty="0"/>
                        <a:t>Severe intestinal infection (</a:t>
                      </a:r>
                      <a:r>
                        <a:rPr lang="en-US" sz="1300" b="1" dirty="0"/>
                        <a:t>amoebic dysentery</a:t>
                      </a:r>
                      <a:r>
                        <a:rPr lang="en-US" sz="1300" dirty="0"/>
                        <a:t>)</a:t>
                      </a:r>
                    </a:p>
                    <a:p>
                      <a:pPr marL="34290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6"/>
                        </a:buClr>
                        <a:buFont typeface="ZapfDingbatsITC" charset="0"/>
                        <a:buChar char="✤"/>
                      </a:pPr>
                      <a:r>
                        <a:rPr lang="en-US" sz="1300" dirty="0" err="1"/>
                        <a:t>Ameboma</a:t>
                      </a:r>
                      <a:r>
                        <a:rPr lang="en-US" sz="1300" dirty="0"/>
                        <a:t>  </a:t>
                      </a:r>
                      <a:r>
                        <a:rPr lang="en-US" sz="1300" b="1" dirty="0"/>
                        <a:t>(localized granulomatous lesion of  colon).</a:t>
                      </a:r>
                    </a:p>
                    <a:p>
                      <a:pPr marL="34290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6"/>
                        </a:buClr>
                        <a:buFont typeface="ZapfDingbatsITC" charset="0"/>
                        <a:buChar char="✤"/>
                      </a:pPr>
                      <a:r>
                        <a:rPr lang="en-US" sz="1300" dirty="0"/>
                        <a:t>Hepatic abscess, and other extra-intestinal diseases.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8701577"/>
                  </a:ext>
                </a:extLst>
              </a:tr>
            </a:tbl>
          </a:graphicData>
        </a:graphic>
      </p:graphicFrame>
      <p:pic>
        <p:nvPicPr>
          <p:cNvPr id="5" name="Picture 5" descr="http://accessmedicine.com/loadBinary.aspx?name=ryan5&amp;filename=ryan5_c051f001ab.gif"/>
          <p:cNvPicPr>
            <a:picLocks noChangeAspect="1" noChangeArrowheads="1"/>
          </p:cNvPicPr>
          <p:nvPr/>
        </p:nvPicPr>
        <p:blipFill>
          <a:blip r:embed="rId2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2"/>
          <a:stretch>
            <a:fillRect/>
          </a:stretch>
        </p:blipFill>
        <p:spPr bwMode="auto">
          <a:xfrm>
            <a:off x="4325813" y="1214204"/>
            <a:ext cx="2532185" cy="167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-22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5814" y="3479232"/>
            <a:ext cx="2532185" cy="1927121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48103" y="3479233"/>
            <a:ext cx="308844" cy="1876965"/>
            <a:chOff x="212497" y="3497136"/>
            <a:chExt cx="308844" cy="187696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" name="Chevron 1"/>
            <p:cNvSpPr/>
            <p:nvPr/>
          </p:nvSpPr>
          <p:spPr>
            <a:xfrm rot="5400000">
              <a:off x="177751" y="3531882"/>
              <a:ext cx="378331" cy="308840"/>
            </a:xfrm>
            <a:prstGeom prst="chevron">
              <a:avLst>
                <a:gd name="adj" fmla="val 34827"/>
              </a:avLst>
            </a:prstGeom>
            <a:solidFill>
              <a:srgbClr val="33CC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7" name="Chevron 6"/>
            <p:cNvSpPr/>
            <p:nvPr/>
          </p:nvSpPr>
          <p:spPr>
            <a:xfrm rot="5400000">
              <a:off x="177756" y="4740096"/>
              <a:ext cx="378330" cy="308840"/>
            </a:xfrm>
            <a:prstGeom prst="chevron">
              <a:avLst>
                <a:gd name="adj" fmla="val 34827"/>
              </a:avLst>
            </a:prstGeom>
            <a:solidFill>
              <a:srgbClr val="33CC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8" name="Chevron 7"/>
            <p:cNvSpPr/>
            <p:nvPr/>
          </p:nvSpPr>
          <p:spPr>
            <a:xfrm rot="5400000">
              <a:off x="177752" y="4442603"/>
              <a:ext cx="378330" cy="308840"/>
            </a:xfrm>
            <a:prstGeom prst="chevron">
              <a:avLst>
                <a:gd name="adj" fmla="val 34827"/>
              </a:avLst>
            </a:prstGeom>
            <a:grp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9" name="Chevron 8"/>
            <p:cNvSpPr/>
            <p:nvPr/>
          </p:nvSpPr>
          <p:spPr>
            <a:xfrm rot="5400000">
              <a:off x="177754" y="4139029"/>
              <a:ext cx="378330" cy="308840"/>
            </a:xfrm>
            <a:prstGeom prst="chevron">
              <a:avLst>
                <a:gd name="adj" fmla="val 34827"/>
              </a:avLst>
            </a:prstGeom>
            <a:solidFill>
              <a:srgbClr val="33CCCC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0" name="Chevron 9"/>
            <p:cNvSpPr/>
            <p:nvPr/>
          </p:nvSpPr>
          <p:spPr>
            <a:xfrm rot="5400000">
              <a:off x="177756" y="3835455"/>
              <a:ext cx="378330" cy="308840"/>
            </a:xfrm>
            <a:prstGeom prst="chevron">
              <a:avLst>
                <a:gd name="adj" fmla="val 34827"/>
              </a:avLst>
            </a:prstGeom>
            <a:grp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" name="Chevron 10"/>
            <p:cNvSpPr/>
            <p:nvPr/>
          </p:nvSpPr>
          <p:spPr>
            <a:xfrm rot="5400000">
              <a:off x="177753" y="5030516"/>
              <a:ext cx="378330" cy="308840"/>
            </a:xfrm>
            <a:prstGeom prst="chevron">
              <a:avLst>
                <a:gd name="adj" fmla="val 34827"/>
              </a:avLst>
            </a:prstGeom>
            <a:grp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5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755374"/>
          </a:xfrm>
          <a:prstGeom prst="rect">
            <a:avLst/>
          </a:prstGeom>
          <a:solidFill>
            <a:srgbClr val="BAEBFF"/>
          </a:solidFill>
          <a:ln>
            <a:solidFill>
              <a:srgbClr val="BA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ANTIAMEBIC </a:t>
            </a:r>
            <a:r>
              <a:rPr lang="en-US" sz="3600" b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DRUGS</a:t>
            </a:r>
            <a:endParaRPr lang="en-US" sz="36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Bell MT" charset="0"/>
              <a:ea typeface="Bell MT" charset="0"/>
              <a:cs typeface="Bell MT" charset="0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641900" y="1999251"/>
            <a:ext cx="2777745" cy="6373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Tissue or systemic </a:t>
            </a:r>
            <a:r>
              <a:rPr lang="en-US" sz="1600" b="1" dirty="0" err="1">
                <a:solidFill>
                  <a:schemeClr val="tx1"/>
                </a:solidFill>
              </a:rPr>
              <a:t>amebicides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530286" y="2923506"/>
            <a:ext cx="2592361" cy="1669592"/>
          </a:xfrm>
          <a:prstGeom prst="roundRect">
            <a:avLst/>
          </a:prstGeom>
          <a:solidFill>
            <a:schemeClr val="bg1">
              <a:alpha val="42000"/>
            </a:scheme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Acts on the parasites in the lumen of the bowel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GB" sz="1600" dirty="0">
                <a:solidFill>
                  <a:srgbClr val="008F00"/>
                </a:solidFill>
              </a:rPr>
              <a:t>the drugs should not be absorbed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(go out the GIT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GB" sz="1600" dirty="0" smtClean="0">
                <a:solidFill>
                  <a:srgbClr val="008F00"/>
                </a:solidFill>
              </a:rPr>
              <a:t> </a:t>
            </a:r>
            <a:r>
              <a:rPr lang="en-GB" sz="1600" dirty="0">
                <a:solidFill>
                  <a:srgbClr val="008F00"/>
                </a:solidFill>
              </a:rPr>
              <a:t>to give its action at the </a:t>
            </a:r>
            <a:r>
              <a:rPr lang="en-GB" sz="1600" dirty="0" smtClean="0">
                <a:solidFill>
                  <a:srgbClr val="008F00"/>
                </a:solidFill>
              </a:rPr>
              <a:t>site of </a:t>
            </a:r>
            <a:r>
              <a:rPr lang="en-GB" sz="1600" dirty="0">
                <a:solidFill>
                  <a:srgbClr val="008F00"/>
                </a:solidFill>
              </a:rPr>
              <a:t>infection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(lumen)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641901" y="7198340"/>
            <a:ext cx="2777744" cy="2209428"/>
          </a:xfrm>
          <a:prstGeom prst="roundRect">
            <a:avLst/>
          </a:prstGeom>
          <a:solidFill>
            <a:srgbClr val="00FFFF">
              <a:alpha val="14902"/>
            </a:srgbClr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432FF"/>
                </a:solidFill>
              </a:rPr>
              <a:t>Metronidazole/ </a:t>
            </a:r>
            <a:r>
              <a:rPr lang="en-US" sz="1600" b="1" dirty="0" err="1">
                <a:solidFill>
                  <a:srgbClr val="0432FF"/>
                </a:solidFill>
              </a:rPr>
              <a:t>tinidazole</a:t>
            </a:r>
            <a:r>
              <a:rPr lang="en-US" sz="1600" b="1" dirty="0">
                <a:solidFill>
                  <a:srgbClr val="0432FF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432FF"/>
                </a:solidFill>
              </a:rPr>
              <a:t>Emetine </a:t>
            </a:r>
            <a:r>
              <a:rPr lang="en-US" sz="900" b="1" dirty="0">
                <a:solidFill>
                  <a:srgbClr val="008F00"/>
                </a:solidFill>
              </a:rPr>
              <a:t>its name comes from </a:t>
            </a:r>
            <a:r>
              <a:rPr lang="en-US" sz="900" b="1" dirty="0" smtClean="0">
                <a:solidFill>
                  <a:srgbClr val="008F00"/>
                </a:solidFill>
              </a:rPr>
              <a:t>its emetic </a:t>
            </a:r>
            <a:r>
              <a:rPr lang="en-US" sz="900" b="1" dirty="0">
                <a:solidFill>
                  <a:srgbClr val="008F00"/>
                </a:solidFill>
              </a:rPr>
              <a:t>effect which means vomiting, so if we give it to the patient it will induce vomiting </a:t>
            </a:r>
            <a:r>
              <a:rPr lang="en-US" sz="1600" b="1" dirty="0">
                <a:solidFill>
                  <a:srgbClr val="0432FF"/>
                </a:solidFill>
              </a:rPr>
              <a:t>(</a:t>
            </a:r>
            <a:r>
              <a:rPr lang="en-US" sz="1600" b="1" dirty="0" err="1">
                <a:solidFill>
                  <a:srgbClr val="0432FF"/>
                </a:solidFill>
              </a:rPr>
              <a:t>dehydroemetine</a:t>
            </a:r>
            <a:endParaRPr lang="en-US" sz="1600" b="1" dirty="0">
              <a:solidFill>
                <a:srgbClr val="0432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432FF"/>
                </a:solidFill>
              </a:rPr>
              <a:t>Chloroquine</a:t>
            </a:r>
            <a:r>
              <a:rPr lang="en-US" sz="1600" b="1" dirty="0">
                <a:solidFill>
                  <a:srgbClr val="33CCCC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(liver only)</a:t>
            </a:r>
          </a:p>
          <a:p>
            <a:pPr algn="ctr"/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641899" y="2923506"/>
            <a:ext cx="2777746" cy="1669592"/>
          </a:xfrm>
          <a:prstGeom prst="roundRect">
            <a:avLst>
              <a:gd name="adj" fmla="val 9767"/>
            </a:avLst>
          </a:prstGeom>
          <a:solidFill>
            <a:schemeClr val="bg1">
              <a:alpha val="14902"/>
            </a:schemeClr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Act on </a:t>
            </a:r>
            <a:r>
              <a:rPr lang="en-GB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ameba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tissues </a:t>
            </a:r>
            <a:r>
              <a:rPr lang="en-GB" sz="1600" dirty="0">
                <a:solidFill>
                  <a:srgbClr val="008F00"/>
                </a:solidFill>
              </a:rPr>
              <a:t>(</a:t>
            </a:r>
            <a:r>
              <a:rPr lang="en-GB" sz="1600" dirty="0" err="1">
                <a:solidFill>
                  <a:srgbClr val="008F00"/>
                </a:solidFill>
              </a:rPr>
              <a:t>trophozoites</a:t>
            </a:r>
            <a:r>
              <a:rPr lang="en-GB" sz="1600" dirty="0">
                <a:solidFill>
                  <a:srgbClr val="008F00"/>
                </a:solidFill>
              </a:rPr>
              <a:t> form) 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e.g. the intestinal wall and/or other extra-intestinal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tissues as liver, brain and lung.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2024333" y="1129881"/>
            <a:ext cx="3006438" cy="430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Divided into two types</a:t>
            </a:r>
            <a:r>
              <a:rPr lang="en-US" dirty="0"/>
              <a:t>:</a:t>
            </a:r>
          </a:p>
        </p:txBody>
      </p:sp>
      <p:sp>
        <p:nvSpPr>
          <p:cNvPr id="14" name="قوس كبير أيمن 13"/>
          <p:cNvSpPr/>
          <p:nvPr/>
        </p:nvSpPr>
        <p:spPr>
          <a:xfrm rot="16200000">
            <a:off x="3209759" y="177477"/>
            <a:ext cx="438483" cy="3205063"/>
          </a:xfrm>
          <a:prstGeom prst="rightBrace">
            <a:avLst>
              <a:gd name="adj1" fmla="val 128770"/>
              <a:gd name="adj2" fmla="val 51435"/>
            </a:avLst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30287" y="2003652"/>
            <a:ext cx="2592361" cy="632908"/>
          </a:xfrm>
          <a:prstGeom prst="roundRect">
            <a:avLst/>
          </a:prstGeom>
          <a:solidFill>
            <a:schemeClr val="bg1">
              <a:alpha val="81961"/>
            </a:scheme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 Luminal </a:t>
            </a:r>
            <a:r>
              <a:rPr lang="en-US" sz="1600" b="1" dirty="0" err="1">
                <a:solidFill>
                  <a:schemeClr val="tx1"/>
                </a:solidFill>
              </a:rPr>
              <a:t>amebicides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600" dirty="0">
                <a:solidFill>
                  <a:srgbClr val="008F00"/>
                </a:solidFill>
              </a:rPr>
              <a:t>Not treated systematically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6" name="رابط مستقيم 15"/>
          <p:cNvCxnSpPr>
            <a:stCxn id="4" idx="2"/>
            <a:endCxn id="10" idx="0"/>
          </p:cNvCxnSpPr>
          <p:nvPr/>
        </p:nvCxnSpPr>
        <p:spPr>
          <a:xfrm flipH="1">
            <a:off x="5030772" y="2636560"/>
            <a:ext cx="1" cy="286946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مستطيل مستدير الزوايا 18"/>
          <p:cNvSpPr/>
          <p:nvPr/>
        </p:nvSpPr>
        <p:spPr>
          <a:xfrm>
            <a:off x="530287" y="4984939"/>
            <a:ext cx="2592361" cy="1821559"/>
          </a:xfrm>
          <a:prstGeom prst="roundRect">
            <a:avLst/>
          </a:prstGeom>
          <a:solidFill>
            <a:schemeClr val="bg1">
              <a:alpha val="42000"/>
            </a:scheme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used for treatment of </a:t>
            </a:r>
            <a:r>
              <a:rPr lang="en-GB" sz="1400" b="1" u="sng" dirty="0">
                <a:solidFill>
                  <a:srgbClr val="FF0000"/>
                </a:solidFill>
              </a:rPr>
              <a:t>asymptomatic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amebiasis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(carriers).</a:t>
            </a:r>
            <a:r>
              <a:rPr lang="en-US" sz="1400" dirty="0">
                <a:solidFill>
                  <a:srgbClr val="008F00"/>
                </a:solidFill>
              </a:rPr>
              <a:t> didn’t invade the wall</a:t>
            </a:r>
            <a:r>
              <a:rPr lang="ar-SA" sz="1400" dirty="0">
                <a:solidFill>
                  <a:srgbClr val="008F00"/>
                </a:solidFill>
              </a:rPr>
              <a:t> </a:t>
            </a:r>
            <a:r>
              <a:rPr lang="en-US" sz="1400" dirty="0">
                <a:solidFill>
                  <a:srgbClr val="008F00"/>
                </a:solidFill>
                <a:latin typeface="Wingdings" charset="2"/>
              </a:rPr>
              <a:t></a:t>
            </a:r>
            <a:r>
              <a:rPr lang="ar-SA" sz="1400" dirty="0">
                <a:solidFill>
                  <a:srgbClr val="008F00"/>
                </a:solidFill>
                <a:latin typeface="Wingdings" charset="2"/>
              </a:rPr>
              <a:t> </a:t>
            </a:r>
            <a:r>
              <a:rPr lang="en-US" sz="1400" dirty="0">
                <a:solidFill>
                  <a:srgbClr val="008F00"/>
                </a:solidFill>
              </a:rPr>
              <a:t>the organism in the </a:t>
            </a:r>
            <a:r>
              <a:rPr lang="en-US" sz="1400" b="1" dirty="0" smtClean="0">
                <a:solidFill>
                  <a:srgbClr val="008F00"/>
                </a:solidFill>
              </a:rPr>
              <a:t>cyst </a:t>
            </a:r>
            <a:r>
              <a:rPr lang="en-US" sz="1400" dirty="0">
                <a:solidFill>
                  <a:srgbClr val="008F00"/>
                </a:solidFill>
              </a:rPr>
              <a:t>form. </a:t>
            </a:r>
            <a:endParaRPr lang="en-GB" sz="1400" dirty="0">
              <a:solidFill>
                <a:srgbClr val="008F00"/>
              </a:solidFill>
            </a:endParaRPr>
          </a:p>
          <a:p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used to eradicate cysts of E</a:t>
            </a:r>
            <a:r>
              <a:rPr lang="ar-SA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n-GB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histolytica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after treatment of invasive disease</a:t>
            </a: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3641899" y="4984939"/>
            <a:ext cx="2777745" cy="1821559"/>
          </a:xfrm>
          <a:prstGeom prst="roundRect">
            <a:avLst>
              <a:gd name="adj" fmla="val 11862"/>
            </a:avLst>
          </a:prstGeom>
          <a:solidFill>
            <a:schemeClr val="bg1">
              <a:alpha val="14902"/>
            </a:schemeClr>
          </a:solidFill>
          <a:ln w="28575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Used for treatment of systemic form of the disease (invasive </a:t>
            </a:r>
            <a:r>
              <a:rPr lang="en-GB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amebiasis</a:t>
            </a:r>
            <a:r>
              <a:rPr lang="en-GB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e.g. intestinal wall infection or liver abscesses. </a:t>
            </a:r>
            <a:r>
              <a:rPr lang="en-GB" sz="1200" dirty="0">
                <a:solidFill>
                  <a:srgbClr val="008F00"/>
                </a:solidFill>
              </a:rPr>
              <a:t>After we finish </a:t>
            </a:r>
            <a:r>
              <a:rPr lang="en-GB" sz="1200" dirty="0" smtClean="0">
                <a:solidFill>
                  <a:srgbClr val="008F00"/>
                </a:solidFill>
              </a:rPr>
              <a:t>treating </a:t>
            </a:r>
            <a:r>
              <a:rPr lang="en-GB" sz="1200" dirty="0">
                <a:solidFill>
                  <a:srgbClr val="008F00"/>
                </a:solidFill>
              </a:rPr>
              <a:t>the patient with </a:t>
            </a:r>
            <a:r>
              <a:rPr lang="en-GB" sz="1200" dirty="0" smtClean="0">
                <a:solidFill>
                  <a:srgbClr val="008F00"/>
                </a:solidFill>
              </a:rPr>
              <a:t>these drugs </a:t>
            </a:r>
            <a:r>
              <a:rPr lang="en-GB" sz="1200" dirty="0">
                <a:solidFill>
                  <a:srgbClr val="008F00"/>
                </a:solidFill>
              </a:rPr>
              <a:t>we must give another course of luminal </a:t>
            </a:r>
            <a:r>
              <a:rPr lang="en-US" sz="1200" dirty="0" err="1">
                <a:solidFill>
                  <a:srgbClr val="008F00"/>
                </a:solidFill>
              </a:rPr>
              <a:t>amebicides</a:t>
            </a:r>
            <a:r>
              <a:rPr lang="en-GB" sz="1200" dirty="0">
                <a:solidFill>
                  <a:srgbClr val="008F00"/>
                </a:solidFill>
              </a:rPr>
              <a:t> to eradicate the </a:t>
            </a:r>
            <a:r>
              <a:rPr lang="en-GB" sz="1200" b="1" dirty="0">
                <a:solidFill>
                  <a:srgbClr val="008F00"/>
                </a:solidFill>
              </a:rPr>
              <a:t>cysts</a:t>
            </a:r>
            <a:r>
              <a:rPr lang="en-GB" sz="1200" dirty="0">
                <a:solidFill>
                  <a:srgbClr val="008F00"/>
                </a:solidFill>
              </a:rPr>
              <a:t> in the </a:t>
            </a:r>
            <a:r>
              <a:rPr lang="en-GB" sz="1200" dirty="0" smtClean="0">
                <a:solidFill>
                  <a:srgbClr val="008F00"/>
                </a:solidFill>
              </a:rPr>
              <a:t>lumen, </a:t>
            </a:r>
            <a:r>
              <a:rPr lang="en-GB" sz="1200" dirty="0">
                <a:solidFill>
                  <a:srgbClr val="008F00"/>
                </a:solidFill>
              </a:rPr>
              <a:t>so </a:t>
            </a:r>
            <a:r>
              <a:rPr lang="en-GB" sz="1200" dirty="0" smtClean="0">
                <a:solidFill>
                  <a:srgbClr val="008F00"/>
                </a:solidFill>
              </a:rPr>
              <a:t>the cysts will </a:t>
            </a:r>
            <a:r>
              <a:rPr lang="en-GB" sz="1200" dirty="0">
                <a:solidFill>
                  <a:srgbClr val="008F00"/>
                </a:solidFill>
              </a:rPr>
              <a:t>not invade again and cause another infection</a:t>
            </a:r>
          </a:p>
        </p:txBody>
      </p:sp>
      <p:cxnSp>
        <p:nvCxnSpPr>
          <p:cNvPr id="24" name="رابط مستقيم 23"/>
          <p:cNvCxnSpPr>
            <a:stCxn id="10" idx="2"/>
            <a:endCxn id="18" idx="0"/>
          </p:cNvCxnSpPr>
          <p:nvPr/>
        </p:nvCxnSpPr>
        <p:spPr>
          <a:xfrm>
            <a:off x="5030772" y="4593098"/>
            <a:ext cx="0" cy="391841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>
            <a:stCxn id="8" idx="0"/>
            <a:endCxn id="18" idx="2"/>
          </p:cNvCxnSpPr>
          <p:nvPr/>
        </p:nvCxnSpPr>
        <p:spPr>
          <a:xfrm flipH="1" flipV="1">
            <a:off x="5030772" y="6806498"/>
            <a:ext cx="1" cy="39184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>
            <a:stCxn id="6" idx="2"/>
            <a:endCxn id="9" idx="0"/>
          </p:cNvCxnSpPr>
          <p:nvPr/>
        </p:nvCxnSpPr>
        <p:spPr>
          <a:xfrm flipH="1">
            <a:off x="1826467" y="2636560"/>
            <a:ext cx="1" cy="286946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>
            <a:stCxn id="9" idx="2"/>
            <a:endCxn id="19" idx="0"/>
          </p:cNvCxnSpPr>
          <p:nvPr/>
        </p:nvCxnSpPr>
        <p:spPr>
          <a:xfrm>
            <a:off x="1826467" y="4593098"/>
            <a:ext cx="1" cy="391841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>
            <a:stCxn id="19" idx="2"/>
          </p:cNvCxnSpPr>
          <p:nvPr/>
        </p:nvCxnSpPr>
        <p:spPr>
          <a:xfrm>
            <a:off x="1826468" y="6806498"/>
            <a:ext cx="0" cy="391842"/>
          </a:xfrm>
          <a:prstGeom prst="line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مستطيل مستدير الزوايا 22"/>
          <p:cNvSpPr/>
          <p:nvPr/>
        </p:nvSpPr>
        <p:spPr>
          <a:xfrm>
            <a:off x="3537857" y="9144358"/>
            <a:ext cx="3004457" cy="526820"/>
          </a:xfrm>
          <a:prstGeom prst="roundRect">
            <a:avLst/>
          </a:prstGeom>
          <a:ln w="19050">
            <a:solidFill>
              <a:srgbClr val="33CCCC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1050" b="1" dirty="0">
                <a:solidFill>
                  <a:srgbClr val="009193"/>
                </a:solidFill>
              </a:rPr>
              <a:t>شخص </a:t>
            </a:r>
            <a:r>
              <a:rPr lang="ar-SA" sz="1050" b="1" u="sng" dirty="0">
                <a:solidFill>
                  <a:srgbClr val="009193"/>
                </a:solidFill>
              </a:rPr>
              <a:t>مسافر</a:t>
            </a:r>
            <a:r>
              <a:rPr lang="ar-SA" sz="1050" b="1" dirty="0">
                <a:solidFill>
                  <a:srgbClr val="009193"/>
                </a:solidFill>
              </a:rPr>
              <a:t> (</a:t>
            </a:r>
            <a:r>
              <a:rPr lang="en-US" sz="1050" b="1" u="sng" dirty="0" smtClean="0">
                <a:solidFill>
                  <a:srgbClr val="009193"/>
                </a:solidFill>
              </a:rPr>
              <a:t>travel</a:t>
            </a:r>
            <a:r>
              <a:rPr lang="en-US" sz="1050" b="1" dirty="0" smtClean="0">
                <a:solidFill>
                  <a:srgbClr val="009193"/>
                </a:solidFill>
              </a:rPr>
              <a:t> </a:t>
            </a:r>
            <a:r>
              <a:rPr lang="en-US" sz="1050" b="1" dirty="0">
                <a:solidFill>
                  <a:srgbClr val="009193"/>
                </a:solidFill>
              </a:rPr>
              <a:t>= </a:t>
            </a:r>
            <a:r>
              <a:rPr lang="en-US" sz="1050" b="1" u="sng" dirty="0" err="1">
                <a:solidFill>
                  <a:srgbClr val="009193"/>
                </a:solidFill>
              </a:rPr>
              <a:t>trophozite</a:t>
            </a:r>
            <a:r>
              <a:rPr lang="ar-SA" sz="1050" b="1" dirty="0">
                <a:solidFill>
                  <a:srgbClr val="009193"/>
                </a:solidFill>
              </a:rPr>
              <a:t>) ويسأل </a:t>
            </a:r>
            <a:r>
              <a:rPr lang="en-US" sz="1050" b="1" dirty="0" smtClean="0">
                <a:solidFill>
                  <a:srgbClr val="009193"/>
                </a:solidFill>
              </a:rPr>
              <a:t>“</a:t>
            </a:r>
            <a:r>
              <a:rPr lang="ar-SA" sz="1050" b="1" u="sng" dirty="0" smtClean="0">
                <a:solidFill>
                  <a:srgbClr val="009193"/>
                </a:solidFill>
              </a:rPr>
              <a:t>الميترو</a:t>
            </a:r>
            <a:r>
              <a:rPr lang="ar-SA" sz="1050" b="1" dirty="0" smtClean="0">
                <a:solidFill>
                  <a:srgbClr val="009193"/>
                </a:solidFill>
              </a:rPr>
              <a:t> </a:t>
            </a:r>
            <a:r>
              <a:rPr lang="ar-SA" sz="1050" b="1" dirty="0">
                <a:solidFill>
                  <a:srgbClr val="009193"/>
                </a:solidFill>
              </a:rPr>
              <a:t>(</a:t>
            </a:r>
            <a:r>
              <a:rPr lang="en-US" sz="1050" b="1" u="sng" dirty="0">
                <a:solidFill>
                  <a:srgbClr val="009193"/>
                </a:solidFill>
              </a:rPr>
              <a:t>metro</a:t>
            </a:r>
            <a:r>
              <a:rPr lang="ar-SA" sz="1050" b="1" dirty="0">
                <a:solidFill>
                  <a:srgbClr val="009193"/>
                </a:solidFill>
              </a:rPr>
              <a:t>) </a:t>
            </a:r>
            <a:r>
              <a:rPr lang="ar-SA" sz="1050" b="1" u="sng" dirty="0" err="1">
                <a:solidFill>
                  <a:srgbClr val="009193"/>
                </a:solidFill>
              </a:rPr>
              <a:t>التاني</a:t>
            </a:r>
            <a:r>
              <a:rPr lang="ar-SA" sz="1050" b="1" dirty="0">
                <a:solidFill>
                  <a:srgbClr val="009193"/>
                </a:solidFill>
              </a:rPr>
              <a:t> (</a:t>
            </a:r>
            <a:r>
              <a:rPr lang="en-US" sz="1050" b="1" u="sng" dirty="0" err="1">
                <a:solidFill>
                  <a:srgbClr val="009193"/>
                </a:solidFill>
              </a:rPr>
              <a:t>tini</a:t>
            </a:r>
            <a:r>
              <a:rPr lang="ar-SA" sz="1050" b="1" dirty="0">
                <a:solidFill>
                  <a:srgbClr val="009193"/>
                </a:solidFill>
              </a:rPr>
              <a:t>) </a:t>
            </a:r>
            <a:r>
              <a:rPr lang="ar-SA" sz="1050" b="1" dirty="0" err="1">
                <a:solidFill>
                  <a:srgbClr val="009193"/>
                </a:solidFill>
              </a:rPr>
              <a:t>حيجي</a:t>
            </a:r>
            <a:r>
              <a:rPr lang="ar-SA" sz="1050" b="1" dirty="0">
                <a:solidFill>
                  <a:srgbClr val="009193"/>
                </a:solidFill>
              </a:rPr>
              <a:t> </a:t>
            </a:r>
            <a:r>
              <a:rPr lang="ar-SA" sz="1050" b="1" u="sng" dirty="0">
                <a:solidFill>
                  <a:srgbClr val="009193"/>
                </a:solidFill>
              </a:rPr>
              <a:t>امتى</a:t>
            </a:r>
            <a:r>
              <a:rPr lang="ar-SA" sz="1050" b="1" dirty="0">
                <a:solidFill>
                  <a:srgbClr val="009193"/>
                </a:solidFill>
              </a:rPr>
              <a:t> (</a:t>
            </a:r>
            <a:r>
              <a:rPr lang="en-US" sz="1050" b="1" u="sng" dirty="0" err="1">
                <a:solidFill>
                  <a:srgbClr val="009193"/>
                </a:solidFill>
              </a:rPr>
              <a:t>emeti</a:t>
            </a:r>
            <a:r>
              <a:rPr lang="ar-SA" sz="1050" b="1" dirty="0">
                <a:solidFill>
                  <a:srgbClr val="009193"/>
                </a:solidFill>
              </a:rPr>
              <a:t>) </a:t>
            </a:r>
            <a:r>
              <a:rPr lang="ar-SA" sz="1050" b="1" u="sng" dirty="0">
                <a:solidFill>
                  <a:srgbClr val="009193"/>
                </a:solidFill>
              </a:rPr>
              <a:t>كلو</a:t>
            </a:r>
            <a:r>
              <a:rPr lang="ar-SA" sz="1050" b="1" dirty="0">
                <a:solidFill>
                  <a:srgbClr val="009193"/>
                </a:solidFill>
              </a:rPr>
              <a:t> ينتظر </a:t>
            </a:r>
            <a:r>
              <a:rPr lang="ar-SA" sz="1050" b="1" u="sng" dirty="0">
                <a:solidFill>
                  <a:srgbClr val="009193"/>
                </a:solidFill>
              </a:rPr>
              <a:t>الملكة</a:t>
            </a:r>
            <a:r>
              <a:rPr lang="ar-SA" sz="1050" b="1" dirty="0">
                <a:solidFill>
                  <a:srgbClr val="009193"/>
                </a:solidFill>
              </a:rPr>
              <a:t> (</a:t>
            </a:r>
            <a:r>
              <a:rPr lang="en-US" sz="1050" b="1" u="sng" dirty="0">
                <a:solidFill>
                  <a:srgbClr val="009193"/>
                </a:solidFill>
              </a:rPr>
              <a:t>chlo</a:t>
            </a:r>
            <a:r>
              <a:rPr lang="en-US" sz="1050" b="1" dirty="0">
                <a:solidFill>
                  <a:srgbClr val="009193"/>
                </a:solidFill>
              </a:rPr>
              <a:t>ro</a:t>
            </a:r>
            <a:r>
              <a:rPr lang="en-US" sz="1050" b="1" u="sng" dirty="0">
                <a:solidFill>
                  <a:srgbClr val="009193"/>
                </a:solidFill>
              </a:rPr>
              <a:t>quine</a:t>
            </a:r>
            <a:r>
              <a:rPr lang="ar-SA" sz="1050" dirty="0" smtClean="0">
                <a:solidFill>
                  <a:srgbClr val="009193"/>
                </a:solidFill>
              </a:rPr>
              <a:t>)</a:t>
            </a:r>
            <a:r>
              <a:rPr lang="en-US" sz="1050" dirty="0" smtClean="0">
                <a:solidFill>
                  <a:srgbClr val="009193"/>
                </a:solidFill>
              </a:rPr>
              <a:t>”</a:t>
            </a:r>
            <a:endParaRPr lang="en-US" sz="1050" dirty="0">
              <a:solidFill>
                <a:srgbClr val="009193"/>
              </a:solidFill>
            </a:endParaRPr>
          </a:p>
        </p:txBody>
      </p:sp>
      <p:sp>
        <p:nvSpPr>
          <p:cNvPr id="21" name="مستطيل مستدير الزوايا 6"/>
          <p:cNvSpPr/>
          <p:nvPr/>
        </p:nvSpPr>
        <p:spPr>
          <a:xfrm>
            <a:off x="530287" y="7198339"/>
            <a:ext cx="2592361" cy="2209429"/>
          </a:xfrm>
          <a:prstGeom prst="roundRect">
            <a:avLst/>
          </a:prstGeom>
          <a:solidFill>
            <a:srgbClr val="FCCCEE">
              <a:alpha val="42000"/>
            </a:srgbClr>
          </a:solidFill>
          <a:ln w="28575">
            <a:solidFill>
              <a:srgbClr val="E7A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Incluede</a:t>
            </a:r>
            <a:r>
              <a:rPr lang="en-US" sz="1600" b="1" dirty="0" smtClean="0">
                <a:solidFill>
                  <a:schemeClr val="tx1"/>
                </a:solidFill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432FF"/>
                </a:solidFill>
              </a:rPr>
              <a:t>Diloxanide</a:t>
            </a:r>
            <a:r>
              <a:rPr lang="en-US" sz="1600" dirty="0">
                <a:solidFill>
                  <a:srgbClr val="0432FF"/>
                </a:solidFill>
              </a:rPr>
              <a:t> </a:t>
            </a:r>
            <a:r>
              <a:rPr lang="en-US" sz="1600" dirty="0" err="1">
                <a:solidFill>
                  <a:srgbClr val="0432FF"/>
                </a:solidFill>
              </a:rPr>
              <a:t>furoate</a:t>
            </a:r>
            <a:endParaRPr lang="en-US" sz="1600" dirty="0">
              <a:solidFill>
                <a:srgbClr val="0432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432FF"/>
                </a:solidFill>
              </a:rPr>
              <a:t>Iodoquinol</a:t>
            </a:r>
            <a:endParaRPr lang="en-US" sz="1600" dirty="0">
              <a:solidFill>
                <a:srgbClr val="0432FF"/>
              </a:solidFill>
            </a:endParaRPr>
          </a:p>
          <a:p>
            <a:endParaRPr lang="en-US" sz="1600" dirty="0" smtClean="0">
              <a:solidFill>
                <a:srgbClr val="FF00FF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Antibiotics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0432FF"/>
                </a:solidFill>
              </a:rPr>
              <a:t>Paromomycin</a:t>
            </a:r>
            <a:r>
              <a:rPr lang="en-US" sz="1600" dirty="0">
                <a:solidFill>
                  <a:srgbClr val="0432FF"/>
                </a:solidFill>
              </a:rPr>
              <a:t> </a:t>
            </a:r>
            <a:r>
              <a:rPr lang="en-US" sz="900" dirty="0" smtClean="0">
                <a:solidFill>
                  <a:srgbClr val="008F00"/>
                </a:solidFill>
              </a:rPr>
              <a:t>can't be given orally because it is polar (aminoglycoside), so they are poorly absorbed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432FF"/>
                </a:solidFill>
              </a:rPr>
              <a:t>Tetracycline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968913" y="7776130"/>
            <a:ext cx="1098314" cy="734291"/>
          </a:xfrm>
          <a:prstGeom prst="roundRect">
            <a:avLst/>
          </a:prstGeom>
          <a:solidFill>
            <a:schemeClr val="bg1"/>
          </a:solidFill>
          <a:ln>
            <a:solidFill>
              <a:srgbClr val="33CC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defTabSz="663123" rtl="1" eaLnBrk="1" latinLnBrk="0" hangingPunct="1"/>
            <a:r>
              <a:rPr lang="ar-SA" sz="1050" b="1" dirty="0" smtClean="0">
                <a:solidFill>
                  <a:srgbClr val="009193"/>
                </a:solidFill>
              </a:rPr>
              <a:t>برموا (</a:t>
            </a:r>
            <a:r>
              <a:rPr lang="en-US" sz="1050" b="1" dirty="0" err="1" smtClean="0">
                <a:solidFill>
                  <a:srgbClr val="009193"/>
                </a:solidFill>
              </a:rPr>
              <a:t>parmo</a:t>
            </a:r>
            <a:r>
              <a:rPr lang="ar-SA" sz="1050" b="1" dirty="0" smtClean="0">
                <a:solidFill>
                  <a:srgbClr val="009193"/>
                </a:solidFill>
              </a:rPr>
              <a:t>) اتفاقية (</a:t>
            </a:r>
            <a:r>
              <a:rPr lang="en-US" sz="1050" b="1" dirty="0" err="1" smtClean="0">
                <a:solidFill>
                  <a:srgbClr val="009193"/>
                </a:solidFill>
              </a:rPr>
              <a:t>dil</a:t>
            </a:r>
            <a:r>
              <a:rPr lang="en-US" sz="1050" b="1" dirty="0" smtClean="0">
                <a:solidFill>
                  <a:srgbClr val="009193"/>
                </a:solidFill>
              </a:rPr>
              <a:t>=deal</a:t>
            </a:r>
            <a:r>
              <a:rPr lang="ar-SA" sz="1050" b="1" dirty="0" smtClean="0">
                <a:solidFill>
                  <a:srgbClr val="009193"/>
                </a:solidFill>
              </a:rPr>
              <a:t>) وأيدتها (</a:t>
            </a:r>
            <a:r>
              <a:rPr lang="en-US" sz="1050" b="1" dirty="0" err="1" smtClean="0">
                <a:solidFill>
                  <a:srgbClr val="009193"/>
                </a:solidFill>
              </a:rPr>
              <a:t>iodo</a:t>
            </a:r>
            <a:r>
              <a:rPr lang="ar-SA" sz="1050" b="1" dirty="0" smtClean="0">
                <a:solidFill>
                  <a:srgbClr val="009193"/>
                </a:solidFill>
              </a:rPr>
              <a:t>) يا سيتي (</a:t>
            </a:r>
            <a:r>
              <a:rPr lang="en-US" sz="1050" b="1" dirty="0" smtClean="0">
                <a:solidFill>
                  <a:srgbClr val="009193"/>
                </a:solidFill>
              </a:rPr>
              <a:t>cysts</a:t>
            </a:r>
            <a:r>
              <a:rPr lang="ar-SA" sz="1050" b="1" dirty="0" smtClean="0">
                <a:solidFill>
                  <a:srgbClr val="009193"/>
                </a:solidFill>
              </a:rPr>
              <a:t>)</a:t>
            </a:r>
            <a:endParaRPr lang="en-US" sz="1050" b="1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6858001" cy="715361"/>
          </a:xfrm>
          <a:prstGeom prst="rect">
            <a:avLst/>
          </a:prstGeom>
          <a:solidFill>
            <a:srgbClr val="BAEBFF"/>
          </a:solidFill>
          <a:ln w="12700">
            <a:solidFill>
              <a:srgbClr val="BA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Tissue or systemic </a:t>
            </a:r>
            <a:r>
              <a:rPr lang="en-US" sz="36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Amebicides</a:t>
            </a:r>
            <a:endParaRPr lang="en-US" sz="36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Bell MT" charset="0"/>
              <a:ea typeface="Bell MT" charset="0"/>
              <a:cs typeface="Bell MT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29648"/>
              </p:ext>
            </p:extLst>
          </p:nvPr>
        </p:nvGraphicFramePr>
        <p:xfrm>
          <a:off x="-1" y="715362"/>
          <a:ext cx="6858003" cy="9334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7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54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4434"/>
              </a:tblGrid>
              <a:tr h="53329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Drug</a:t>
                      </a:r>
                    </a:p>
                  </a:txBody>
                  <a:tcPr marT="45719" marB="4571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432FF"/>
                          </a:solidFill>
                        </a:rPr>
                        <a:t>Metronidazole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93">
                        <a:alpha val="36863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202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Action/Mech.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 of action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marT="45719" marB="4571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Clr>
                          <a:srgbClr val="33CCCC"/>
                        </a:buClr>
                        <a:buSzPct val="75000"/>
                        <a:buFont typeface="Courier New" charset="0"/>
                        <a:buChar char="o"/>
                      </a:pPr>
                      <a:r>
                        <a:rPr lang="en-US" sz="1400" dirty="0"/>
                        <a:t>Tissue </a:t>
                      </a:r>
                      <a:r>
                        <a:rPr lang="en-US" sz="1400" dirty="0" err="1"/>
                        <a:t>amoebicide</a:t>
                      </a:r>
                      <a:r>
                        <a:rPr lang="en-US" sz="1400" dirty="0"/>
                        <a:t>.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Clr>
                          <a:srgbClr val="33CCCC"/>
                        </a:buClr>
                        <a:buSzPct val="75000"/>
                        <a:buFont typeface="Courier New" charset="0"/>
                        <a:buChar char="o"/>
                      </a:pPr>
                      <a:r>
                        <a:rPr lang="en-US" sz="1400" dirty="0"/>
                        <a:t>Acts </a:t>
                      </a:r>
                      <a:r>
                        <a:rPr lang="en-US" sz="1400" b="0" i="0" dirty="0"/>
                        <a:t>on </a:t>
                      </a:r>
                      <a:r>
                        <a:rPr lang="en-US" sz="1400" b="0" i="0" dirty="0" err="1"/>
                        <a:t>trophozoites</a:t>
                      </a:r>
                      <a:r>
                        <a:rPr lang="en-US" sz="1400" dirty="0"/>
                        <a:t>.</a:t>
                      </a:r>
                    </a:p>
                    <a:p>
                      <a:pPr marL="285750" marR="0" lvl="0" indent="-285750" algn="l" defTabSz="51435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CC"/>
                        </a:buClr>
                        <a:buSzPct val="75000"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Metronidazole inhibits DNA replication </a:t>
                      </a:r>
                      <a:r>
                        <a:rPr lang="en-US" sz="900" dirty="0">
                          <a:solidFill>
                            <a:srgbClr val="008F00"/>
                          </a:solidFill>
                        </a:rPr>
                        <a:t>Of </a:t>
                      </a:r>
                      <a:r>
                        <a:rPr lang="en-US" sz="900" dirty="0" err="1">
                          <a:solidFill>
                            <a:srgbClr val="008F00"/>
                          </a:solidFill>
                        </a:rPr>
                        <a:t>trophozoites</a:t>
                      </a:r>
                      <a:r>
                        <a:rPr lang="en-US" sz="900" baseline="0" dirty="0">
                          <a:solidFill>
                            <a:srgbClr val="008F00"/>
                          </a:solidFill>
                        </a:rPr>
                        <a:t> –like </a:t>
                      </a:r>
                      <a:r>
                        <a:rPr lang="en-US" sz="900" b="1" dirty="0">
                          <a:solidFill>
                            <a:srgbClr val="008F00"/>
                          </a:solidFill>
                          <a:effectLst/>
                          <a:latin typeface="+mn-lt"/>
                        </a:rPr>
                        <a:t>Ciprofloxacin-</a:t>
                      </a:r>
                      <a:endParaRPr lang="en-US" sz="900" dirty="0">
                        <a:solidFill>
                          <a:srgbClr val="008F00"/>
                        </a:solidFill>
                      </a:endParaRPr>
                    </a:p>
                    <a:p>
                      <a:pPr marL="285750" marR="0" lvl="0" indent="-285750" algn="l" defTabSz="51435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CC"/>
                        </a:buClr>
                        <a:buSzPct val="75000"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Does not eradicate cysts from intestine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aseline="0" dirty="0">
                          <a:solidFill>
                            <a:srgbClr val="008F00"/>
                          </a:solidFill>
                        </a:rPr>
                        <a:t>because cysts are in the lumen, that’s why after tissue </a:t>
                      </a:r>
                      <a:r>
                        <a:rPr lang="en-US" sz="1400" baseline="0" dirty="0" err="1">
                          <a:solidFill>
                            <a:srgbClr val="008F00"/>
                          </a:solidFill>
                        </a:rPr>
                        <a:t>amebicides</a:t>
                      </a:r>
                      <a:r>
                        <a:rPr lang="en-US" sz="1400" baseline="0" dirty="0">
                          <a:solidFill>
                            <a:srgbClr val="008F00"/>
                          </a:solidFill>
                        </a:rPr>
                        <a:t> course we must use luminal course </a:t>
                      </a:r>
                      <a:r>
                        <a:rPr lang="en-US" sz="1400" baseline="0" dirty="0" smtClean="0">
                          <a:solidFill>
                            <a:srgbClr val="008F00"/>
                          </a:solidFill>
                        </a:rPr>
                        <a:t>to eradicate the cysts</a:t>
                      </a:r>
                      <a:endParaRPr lang="en-US" sz="1200" dirty="0">
                        <a:solidFill>
                          <a:srgbClr val="008F00"/>
                        </a:solidFill>
                      </a:endParaRPr>
                    </a:p>
                    <a:p>
                      <a:pPr marL="285750" lvl="0" indent="-285750">
                        <a:lnSpc>
                          <a:spcPct val="150000"/>
                        </a:lnSpc>
                        <a:buClr>
                          <a:srgbClr val="33CCCC"/>
                        </a:buClr>
                        <a:buSzPct val="75000"/>
                        <a:buFont typeface="Courier New" charset="0"/>
                        <a:buChar char="o"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Drug of choice for treating </a:t>
                      </a:r>
                      <a:r>
                        <a:rPr lang="en-US" sz="1400" dirty="0" smtClean="0"/>
                        <a:t>invasive </a:t>
                      </a:r>
                      <a:r>
                        <a:rPr lang="en-US" sz="1400" dirty="0"/>
                        <a:t>amebic infections (intestinal &amp; extra-intestinal </a:t>
                      </a:r>
                      <a:r>
                        <a:rPr lang="en-US" sz="1400" dirty="0" err="1"/>
                        <a:t>amebiasis</a:t>
                      </a:r>
                      <a:r>
                        <a:rPr lang="en-US" sz="1400" dirty="0"/>
                        <a:t>).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573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Pharmacokinetics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marT="45719" marB="4571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buClr>
                          <a:srgbClr val="33CCCC"/>
                        </a:buClr>
                        <a:buSzPct val="75000"/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/>
                        <a:t>Given orally or IV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aseline="0" dirty="0">
                          <a:solidFill>
                            <a:srgbClr val="008F00"/>
                          </a:solidFill>
                        </a:rPr>
                        <a:t>we use it as IV with patients who have vomiting</a:t>
                      </a:r>
                      <a:endParaRPr lang="en-GB" sz="1400" dirty="0"/>
                    </a:p>
                    <a:p>
                      <a:pPr marL="285750" marR="0" lvl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CC"/>
                        </a:buClr>
                        <a:buSzPct val="75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400" dirty="0"/>
                        <a:t>Absorption is rapid and complete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1400" baseline="0" dirty="0">
                          <a:solidFill>
                            <a:srgbClr val="008F00"/>
                          </a:solidFill>
                        </a:rPr>
                        <a:t>(it is high lipid soluble).</a:t>
                      </a:r>
                      <a:endParaRPr lang="en-GB" sz="1400" dirty="0">
                        <a:solidFill>
                          <a:srgbClr val="008F00"/>
                        </a:solidFill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buClr>
                          <a:srgbClr val="33CCCC"/>
                        </a:buClr>
                        <a:buSzPct val="75000"/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/>
                        <a:t>Wide distribution to all tissues and body fluids (CSF, saliva, milk)</a:t>
                      </a:r>
                      <a:r>
                        <a:rPr lang="en-GB" sz="1400" baseline="0" dirty="0"/>
                        <a:t> </a:t>
                      </a:r>
                      <a:r>
                        <a:rPr lang="en-GB" sz="8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because of the pervious point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Clr>
                          <a:srgbClr val="33CCCC"/>
                        </a:buClr>
                        <a:buSzPct val="75000"/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/>
                        <a:t>Plasma half life is (</a:t>
                      </a:r>
                      <a:r>
                        <a:rPr lang="en-GB" sz="1400" b="1" dirty="0"/>
                        <a:t>8 h) </a:t>
                      </a:r>
                      <a:r>
                        <a:rPr lang="en-GB" sz="1400" b="0" dirty="0">
                          <a:solidFill>
                            <a:srgbClr val="008F00"/>
                          </a:solidFill>
                        </a:rPr>
                        <a:t>so we have to repeat the dose</a:t>
                      </a:r>
                    </a:p>
                    <a:p>
                      <a:pPr marL="285750" marR="0" lvl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CC"/>
                        </a:buClr>
                        <a:buSzPct val="75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400" dirty="0"/>
                        <a:t>Metabolized in liver </a:t>
                      </a:r>
                      <a:r>
                        <a:rPr lang="fi-FI" sz="14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fi-FI" sz="1400" kern="1200" dirty="0" err="1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fi-FI" sz="14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CYP-450) </a:t>
                      </a:r>
                      <a:r>
                        <a:rPr lang="en-GB" sz="1400" dirty="0"/>
                        <a:t>by mixed function </a:t>
                      </a:r>
                      <a:r>
                        <a:rPr lang="en-GB" sz="1400" dirty="0" smtClean="0"/>
                        <a:t>oxidase </a:t>
                      </a:r>
                      <a:r>
                        <a:rPr lang="en-GB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-first phase- </a:t>
                      </a:r>
                      <a:r>
                        <a:rPr lang="en-GB" sz="1400" dirty="0"/>
                        <a:t>followed by </a:t>
                      </a:r>
                      <a:r>
                        <a:rPr lang="en-GB" sz="1400" dirty="0" err="1" smtClean="0"/>
                        <a:t>glucuronidation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–second</a:t>
                      </a:r>
                      <a:r>
                        <a:rPr lang="en-GB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phase-</a:t>
                      </a:r>
                      <a:r>
                        <a:rPr lang="en-GB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400" dirty="0"/>
                        <a:t>(consider drug interactions).</a:t>
                      </a:r>
                    </a:p>
                    <a:p>
                      <a:pPr marL="285750" marR="0" lvl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CC"/>
                        </a:buClr>
                        <a:buSzPct val="75000"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400" dirty="0"/>
                        <a:t>Excreted in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urine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. </a:t>
                      </a:r>
                      <a:r>
                        <a:rPr lang="en-GB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(should be used with precaution with kidney &amp; liver diseases.)</a:t>
                      </a:r>
                      <a:endParaRPr lang="en-GB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buClr>
                          <a:srgbClr val="33CCCC"/>
                        </a:buClr>
                        <a:buSzPct val="75000"/>
                        <a:buFont typeface="Courier New" panose="02070309020205020404" pitchFamily="49" charset="0"/>
                        <a:buChar char="o"/>
                      </a:pPr>
                      <a:r>
                        <a:rPr lang="en-GB" sz="1400" dirty="0"/>
                        <a:t>Clearance is decreased in liver impairment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9317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Clinical Uses</a:t>
                      </a:r>
                    </a:p>
                  </a:txBody>
                  <a:tcPr marT="45719" marB="4571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lvl="0" indent="-285750">
                        <a:lnSpc>
                          <a:spcPct val="100000"/>
                        </a:lnSpc>
                        <a:buClr>
                          <a:srgbClr val="33CCCC"/>
                        </a:buClr>
                        <a:buSzPct val="75000"/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/>
                        <a:t>Extra-luminal amoebiasis: is the drug of choice in all tissue </a:t>
                      </a:r>
                      <a:r>
                        <a:rPr lang="en-US" sz="1400" dirty="0" err="1"/>
                        <a:t>amebiasis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N.B. should be followed by luminal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amebicides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Clr>
                          <a:srgbClr val="33CCCC"/>
                        </a:buClr>
                        <a:buSzPct val="75000"/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/>
                        <a:t>Giardiasis 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Clr>
                          <a:srgbClr val="33CCCC"/>
                        </a:buClr>
                        <a:buSzPct val="75000"/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 err="1"/>
                        <a:t>Trichomoniasis</a:t>
                      </a:r>
                      <a:endParaRPr lang="en-US" sz="1400" dirty="0"/>
                    </a:p>
                    <a:p>
                      <a:pPr marL="285750" lvl="0" indent="-285750">
                        <a:lnSpc>
                          <a:spcPct val="100000"/>
                        </a:lnSpc>
                        <a:buClr>
                          <a:srgbClr val="33CCCC"/>
                        </a:buClr>
                        <a:buSzPct val="75000"/>
                        <a:buFont typeface="Courier New" panose="02070309020205020404" pitchFamily="49" charset="0"/>
                        <a:buChar char="o"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Broad spectrum of anaerobic bacterial infections used in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dentil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practice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Clr>
                          <a:srgbClr val="33CCCC"/>
                        </a:buClr>
                        <a:buSzPct val="75000"/>
                        <a:buFont typeface="Courier New" charset="0"/>
                        <a:buChar char="o"/>
                      </a:pPr>
                      <a:r>
                        <a:rPr lang="en-US" sz="1400" dirty="0"/>
                        <a:t>Peptic ulcer (Helicobacter pylori)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buClr>
                          <a:srgbClr val="33CCCC"/>
                        </a:buClr>
                        <a:buSzPct val="75000"/>
                        <a:buFont typeface="Courier New" charset="0"/>
                        <a:buChar char="o"/>
                      </a:pPr>
                      <a:r>
                        <a:rPr lang="en-US" sz="1400" dirty="0"/>
                        <a:t>Pseudo-membranous colitis (Clostridium difficile).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641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ADRs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marT="45719" marB="45719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/>
                        <a:t>GIT:    </a:t>
                      </a:r>
                    </a:p>
                    <a:p>
                      <a:pPr marL="285750" indent="-285750">
                        <a:buFontTx/>
                        <a:buBlip>
                          <a:blip r:embed="rId3"/>
                        </a:buBlip>
                      </a:pPr>
                      <a:r>
                        <a:rPr lang="en-US" sz="1400" dirty="0"/>
                        <a:t>Dry mouth </a:t>
                      </a:r>
                      <a:r>
                        <a:rPr lang="en-US" sz="14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(infection may result from the dryness of mouth</a:t>
                      </a:r>
                      <a:r>
                        <a:rPr lang="en-US" sz="1400" kern="120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indent="0">
                        <a:buFont typeface="Arial" charset="0"/>
                        <a:buNone/>
                      </a:pPr>
                      <a:endParaRPr lang="en-US" sz="1400" dirty="0">
                        <a:solidFill>
                          <a:srgbClr val="008F00"/>
                        </a:solidFill>
                      </a:endParaRPr>
                    </a:p>
                    <a:p>
                      <a:pPr marL="285750" indent="-285750">
                        <a:buFontTx/>
                        <a:buBlip>
                          <a:blip r:embed="rId4"/>
                        </a:buBlip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Metallic taste 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(bad </a:t>
                      </a:r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taste) 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which</a:t>
                      </a:r>
                      <a:r>
                        <a:rPr lang="en-US" sz="14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will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lead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Nausea, vomiting, diarrhea (NVD)</a:t>
                      </a:r>
                    </a:p>
                    <a:p>
                      <a:pPr marL="285750" indent="-285750">
                        <a:buFontTx/>
                        <a:buBlip>
                          <a:blip r:embed="rId3"/>
                        </a:buBlip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Oral Thrush </a:t>
                      </a:r>
                      <a:r>
                        <a:rPr lang="en-US" sz="1400" dirty="0"/>
                        <a:t>(</a:t>
                      </a:r>
                      <a:r>
                        <a:rPr lang="en-US" sz="1400" dirty="0" err="1"/>
                        <a:t>Moniliasis</a:t>
                      </a:r>
                      <a:r>
                        <a:rPr lang="en-US" sz="1400" dirty="0"/>
                        <a:t>, yeast infection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>
                          <a:solidFill>
                            <a:srgbClr val="008F00"/>
                          </a:solidFill>
                        </a:rPr>
                        <a:t>–one of the complication is fungal infection-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/>
                        <a:t>CNS: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Neurotoxicological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effect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aseline="0" dirty="0">
                          <a:solidFill>
                            <a:srgbClr val="008F00"/>
                          </a:solidFill>
                        </a:rPr>
                        <a:t>(C.I. with </a:t>
                      </a:r>
                      <a:r>
                        <a:rPr lang="en-US" sz="1400" baseline="0" dirty="0" smtClean="0">
                          <a:solidFill>
                            <a:srgbClr val="008F00"/>
                          </a:solidFill>
                        </a:rPr>
                        <a:t>epileptic </a:t>
                      </a:r>
                      <a:r>
                        <a:rPr lang="en-US" sz="1400" baseline="0" dirty="0">
                          <a:solidFill>
                            <a:srgbClr val="008F00"/>
                          </a:solidFill>
                        </a:rPr>
                        <a:t>patients)</a:t>
                      </a:r>
                      <a:endParaRPr lang="en-US" sz="1400" dirty="0">
                        <a:solidFill>
                          <a:srgbClr val="008F00"/>
                        </a:solidFill>
                      </a:endParaRPr>
                    </a:p>
                    <a:p>
                      <a:pPr marL="285750" indent="-285750">
                        <a:buFontTx/>
                        <a:buBlip>
                          <a:blip r:embed="rId5"/>
                        </a:buBlip>
                      </a:pPr>
                      <a:r>
                        <a:rPr lang="en-US" sz="1400" dirty="0"/>
                        <a:t>Insomnia, dizziness</a:t>
                      </a:r>
                    </a:p>
                    <a:p>
                      <a:pPr marL="285750" marR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en-US" sz="1400" dirty="0"/>
                        <a:t>Peripheral neuropathy, paresthesia</a:t>
                      </a:r>
                      <a:endParaRPr lang="en-US" sz="1400" b="0" dirty="0">
                        <a:solidFill>
                          <a:srgbClr val="008F00"/>
                        </a:solidFill>
                      </a:endParaRP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en-US" sz="1400" dirty="0"/>
                        <a:t>Encephalopathy, convulsion (IV infusion </a:t>
                      </a: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because there will be high</a:t>
                      </a:r>
                      <a:r>
                        <a:rPr lang="en-US" sz="14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conc. In the 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blood </a:t>
                      </a:r>
                      <a:r>
                        <a:rPr lang="en-US" sz="14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and may cross BBB</a:t>
                      </a:r>
                      <a:r>
                        <a:rPr lang="en-US" sz="1400" dirty="0"/>
                        <a:t>, rare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 r:embed="rId7"/>
                        </a:buBlip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Dysuria, dark urine.</a:t>
                      </a:r>
                    </a:p>
                    <a:p>
                      <a:pPr marL="285750" indent="-285750">
                        <a:buFontTx/>
                        <a:buBlip>
                          <a:blip r:embed="rId8"/>
                        </a:buBlip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Disulfiram-like effect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dirty="0" smtClean="0"/>
                        <a:t>if taken with alcohol. </a:t>
                      </a:r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more explanation in the next slide</a:t>
                      </a:r>
                    </a:p>
                    <a:p>
                      <a:pPr marL="285750" marR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9"/>
                        </a:buBlip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Neutropenia </a:t>
                      </a: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(low neutrophils),</a:t>
                      </a:r>
                      <a:r>
                        <a:rPr lang="en-US" sz="14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Reversible </a:t>
                      </a:r>
                      <a:endParaRPr lang="en-US" sz="140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4419600" y="914400"/>
            <a:ext cx="1543050" cy="29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First choice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0">
            <a:lum bright="-2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15" y="1315530"/>
            <a:ext cx="1260764" cy="94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41815" y="1607127"/>
            <a:ext cx="277094" cy="193964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4932" y="1372680"/>
            <a:ext cx="1796779" cy="6073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The NO</a:t>
            </a:r>
            <a:r>
              <a:rPr lang="en-US" sz="1200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will react with the DNA of the microbes and destroy it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/>
          <p:cNvCxnSpPr>
            <a:stCxn id="7" idx="3"/>
            <a:endCxn id="6" idx="1"/>
          </p:cNvCxnSpPr>
          <p:nvPr/>
        </p:nvCxnSpPr>
        <p:spPr>
          <a:xfrm>
            <a:off x="5381711" y="1676374"/>
            <a:ext cx="160104" cy="2773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مستدير الزوايا 6"/>
          <p:cNvSpPr/>
          <p:nvPr/>
        </p:nvSpPr>
        <p:spPr>
          <a:xfrm>
            <a:off x="1396561" y="7989221"/>
            <a:ext cx="1364927" cy="295243"/>
          </a:xfrm>
          <a:prstGeom prst="roundRect">
            <a:avLst/>
          </a:prstGeom>
          <a:ln w="19050">
            <a:solidFill>
              <a:srgbClr val="33CCCC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rtl="1"/>
            <a:r>
              <a:rPr lang="en-US" sz="800" b="1" u="sng" dirty="0" smtClean="0">
                <a:solidFill>
                  <a:srgbClr val="009193"/>
                </a:solidFill>
              </a:rPr>
              <a:t>Metro</a:t>
            </a:r>
            <a:r>
              <a:rPr lang="en-US" sz="800" b="1" dirty="0" smtClean="0">
                <a:solidFill>
                  <a:srgbClr val="009193"/>
                </a:solidFill>
              </a:rPr>
              <a:t> trains are made of </a:t>
            </a:r>
            <a:r>
              <a:rPr lang="en-US" sz="800" b="1" u="sng" dirty="0" smtClean="0">
                <a:solidFill>
                  <a:srgbClr val="009193"/>
                </a:solidFill>
              </a:rPr>
              <a:t>metal</a:t>
            </a:r>
            <a:r>
              <a:rPr lang="en-US" sz="800" b="1" dirty="0" smtClean="0">
                <a:solidFill>
                  <a:srgbClr val="009193"/>
                </a:solidFill>
              </a:rPr>
              <a:t> (metal =metallic)</a:t>
            </a:r>
            <a:endParaRPr lang="en-US" sz="800" b="1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6858001" cy="715361"/>
          </a:xfrm>
          <a:prstGeom prst="rect">
            <a:avLst/>
          </a:prstGeom>
          <a:solidFill>
            <a:srgbClr val="BAEBFF"/>
          </a:solidFill>
          <a:ln w="12700">
            <a:solidFill>
              <a:srgbClr val="BA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Tissue or systemic </a:t>
            </a:r>
            <a:r>
              <a:rPr lang="en-US" sz="36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Amebicides</a:t>
            </a:r>
            <a:endParaRPr lang="en-US" sz="36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Bell MT" charset="0"/>
              <a:ea typeface="Bell MT" charset="0"/>
              <a:cs typeface="Bell MT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844879"/>
              </p:ext>
            </p:extLst>
          </p:nvPr>
        </p:nvGraphicFramePr>
        <p:xfrm>
          <a:off x="0" y="715359"/>
          <a:ext cx="6858001" cy="56597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33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44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654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Drug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432FF"/>
                          </a:solidFill>
                        </a:rPr>
                        <a:t>Metronidazole</a:t>
                      </a: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193">
                        <a:alpha val="3686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5961248"/>
                  </a:ext>
                </a:extLst>
              </a:tr>
              <a:tr h="1918196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Drug – Alcohol Interaction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Combining metronidazole and alcohol causes nausea, vomiting, abdominal distress, flushing, headache, tachycardia, hyperventilation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2718"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Drug interactions</a:t>
                      </a:r>
                      <a:endParaRPr lang="en-US" sz="1600" b="0" dirty="0">
                        <a:effectLst/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CC"/>
                        </a:buClr>
                        <a:buSzTx/>
                        <a:buFont typeface="Courier New" charset="0"/>
                        <a:buChar char="o"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CYP-450 </a:t>
                      </a:r>
                      <a:r>
                        <a:rPr lang="en-US" sz="1400" dirty="0"/>
                        <a:t>Enzyme inhibitors (</a:t>
                      </a:r>
                      <a:r>
                        <a:rPr lang="en-US" sz="1400" dirty="0">
                          <a:solidFill>
                            <a:srgbClr val="0432FF"/>
                          </a:solidFill>
                        </a:rPr>
                        <a:t>cimetidine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>
                          <a:solidFill>
                            <a:srgbClr val="0432FF"/>
                          </a:solidFill>
                        </a:rPr>
                        <a:t>ketoconazole</a:t>
                      </a:r>
                      <a:r>
                        <a:rPr lang="en-US" sz="1400" dirty="0"/>
                        <a:t> </a:t>
                      </a:r>
                      <a:r>
                        <a:rPr lang="en-US" sz="14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azole </a:t>
                      </a:r>
                      <a:r>
                        <a:rPr lang="en-US" sz="1400" b="1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anti-fungal </a:t>
                      </a:r>
                      <a:r>
                        <a:rPr lang="en-US" sz="14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inhibitors</a:t>
                      </a:r>
                      <a:r>
                        <a:rPr lang="en-US" sz="1400" dirty="0"/>
                        <a:t>) increase duration of action of </a:t>
                      </a:r>
                      <a:r>
                        <a:rPr lang="en-US" sz="1400" dirty="0">
                          <a:solidFill>
                            <a:srgbClr val="0432FF"/>
                          </a:solidFill>
                        </a:rPr>
                        <a:t>metronidazole</a:t>
                      </a:r>
                    </a:p>
                    <a:p>
                      <a:pPr marL="285750" indent="-285750">
                        <a:buClr>
                          <a:srgbClr val="33CCCC"/>
                        </a:buClr>
                        <a:buFont typeface="Courier New" charset="0"/>
                        <a:buChar char="o"/>
                      </a:pPr>
                      <a:r>
                        <a:rPr lang="en-US" sz="1400" dirty="0"/>
                        <a:t>Inducers (</a:t>
                      </a:r>
                      <a:r>
                        <a:rPr lang="en-US" sz="1400" dirty="0">
                          <a:solidFill>
                            <a:srgbClr val="0432FF"/>
                          </a:solidFill>
                        </a:rPr>
                        <a:t>phenytoin</a:t>
                      </a:r>
                      <a:r>
                        <a:rPr lang="en-US" sz="1400" dirty="0"/>
                        <a:t> and </a:t>
                      </a:r>
                      <a:r>
                        <a:rPr lang="en-US" sz="1400" dirty="0" err="1">
                          <a:solidFill>
                            <a:srgbClr val="0432FF"/>
                          </a:solidFill>
                        </a:rPr>
                        <a:t>phenobarbitone</a:t>
                      </a:r>
                      <a:r>
                        <a:rPr lang="en-US" sz="1400" dirty="0"/>
                        <a:t>) decrease duration of action of </a:t>
                      </a:r>
                      <a:r>
                        <a:rPr lang="en-US" sz="1400" dirty="0">
                          <a:solidFill>
                            <a:srgbClr val="0432FF"/>
                          </a:solidFill>
                        </a:rPr>
                        <a:t>metronidazole</a:t>
                      </a:r>
                      <a:r>
                        <a:rPr lang="en-US" sz="1400" dirty="0"/>
                        <a:t>.</a:t>
                      </a:r>
                    </a:p>
                    <a:p>
                      <a:pPr marL="285750" indent="-285750">
                        <a:buClr>
                          <a:srgbClr val="33CCCC"/>
                        </a:buClr>
                        <a:buFont typeface="Courier New" charset="0"/>
                        <a:buChar char="o"/>
                      </a:pPr>
                      <a:r>
                        <a:rPr lang="en-US" sz="1400" dirty="0">
                          <a:solidFill>
                            <a:srgbClr val="0432FF"/>
                          </a:solidFill>
                        </a:rPr>
                        <a:t>Metronidazole</a:t>
                      </a:r>
                      <a:r>
                        <a:rPr lang="en-US" sz="1400" dirty="0"/>
                        <a:t> inhibits </a:t>
                      </a:r>
                      <a:r>
                        <a:rPr lang="en-US" sz="1400" b="1" dirty="0"/>
                        <a:t>CYP-450 ( 2C9 &amp; 3A4</a:t>
                      </a:r>
                      <a:r>
                        <a:rPr lang="en-US" sz="1400" dirty="0"/>
                        <a:t>) so :</a:t>
                      </a:r>
                    </a:p>
                    <a:p>
                      <a:pPr marL="542925" lvl="1" indent="-285750">
                        <a:buClr>
                          <a:srgbClr val="33CCCC"/>
                        </a:buClr>
                        <a:buFont typeface="Arial" charset="0"/>
                        <a:buChar char="•"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increases anticoagulant effect of </a:t>
                      </a:r>
                      <a:r>
                        <a:rPr lang="en-US" sz="1400" dirty="0">
                          <a:solidFill>
                            <a:srgbClr val="0432FF"/>
                          </a:solidFill>
                        </a:rPr>
                        <a:t>warfarin</a:t>
                      </a:r>
                      <a:r>
                        <a:rPr lang="en-US" sz="1400" dirty="0"/>
                        <a:t>.</a:t>
                      </a:r>
                    </a:p>
                    <a:p>
                      <a:pPr marL="542925" lvl="1" indent="-285750">
                        <a:buClr>
                          <a:srgbClr val="33CCCC"/>
                        </a:buClr>
                        <a:buFont typeface="Arial" charset="0"/>
                        <a:buChar char="•"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Increases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>
                          <a:solidFill>
                            <a:srgbClr val="0432FF"/>
                          </a:solidFill>
                        </a:rPr>
                        <a:t>lithium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toxicity</a:t>
                      </a:r>
                      <a:r>
                        <a:rPr lang="en-US" sz="1400" dirty="0"/>
                        <a:t>.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6227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C.I. / PRECAUTIONS</a:t>
                      </a: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CC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en-US" sz="1400" dirty="0" smtClean="0"/>
                    </a:p>
                    <a:p>
                      <a:pPr marL="285750" marR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CCCC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400" dirty="0" smtClean="0"/>
                        <a:t>Pregnancy </a:t>
                      </a:r>
                      <a:r>
                        <a:rPr lang="en-US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(especially in the 1st trimester)</a:t>
                      </a:r>
                      <a:r>
                        <a:rPr lang="en-US" sz="14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8F00"/>
                          </a:solidFill>
                        </a:rPr>
                        <a:t> </a:t>
                      </a:r>
                      <a:r>
                        <a:rPr lang="en-US" sz="1400" dirty="0"/>
                        <a:t>and breast feeding women.</a:t>
                      </a:r>
                    </a:p>
                    <a:p>
                      <a:pPr marL="285750" indent="-285750" eaLnBrk="1" hangingPunct="1">
                        <a:buClr>
                          <a:srgbClr val="33CCCC"/>
                        </a:buClr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US" sz="1400" dirty="0"/>
                        <a:t> Alcohol intake</a:t>
                      </a:r>
                    </a:p>
                    <a:p>
                      <a:pPr marL="285750" indent="-285750" eaLnBrk="1" hangingPunct="1">
                        <a:buClr>
                          <a:srgbClr val="33CCCC"/>
                        </a:buClr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US" sz="1400" dirty="0"/>
                        <a:t> CNS diseases </a:t>
                      </a:r>
                      <a:r>
                        <a:rPr lang="en-US" sz="1400" dirty="0">
                          <a:solidFill>
                            <a:srgbClr val="008F00"/>
                          </a:solidFill>
                        </a:rPr>
                        <a:t>like epilepsy</a:t>
                      </a:r>
                      <a:r>
                        <a:rPr lang="en-US" sz="1400" baseline="0" dirty="0">
                          <a:solidFill>
                            <a:srgbClr val="008F00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8F00"/>
                          </a:solidFill>
                        </a:rPr>
                        <a:t>because </a:t>
                      </a:r>
                      <a:r>
                        <a:rPr lang="en-US" sz="1400" dirty="0" smtClean="0">
                          <a:solidFill>
                            <a:srgbClr val="008F00"/>
                          </a:solidFill>
                        </a:rPr>
                        <a:t>of</a:t>
                      </a:r>
                      <a:r>
                        <a:rPr lang="ar-SA" sz="1400" dirty="0" smtClean="0">
                          <a:solidFill>
                            <a:srgbClr val="008F00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8F00"/>
                          </a:solidFill>
                        </a:rPr>
                        <a:t>its </a:t>
                      </a:r>
                      <a:r>
                        <a:rPr lang="en-US" sz="1400" dirty="0" err="1" smtClean="0">
                          <a:solidFill>
                            <a:srgbClr val="008F00"/>
                          </a:solidFill>
                        </a:rPr>
                        <a:t>Neurotoxicological</a:t>
                      </a:r>
                      <a:r>
                        <a:rPr lang="en-US" sz="1400" dirty="0" smtClean="0">
                          <a:solidFill>
                            <a:srgbClr val="008F00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8F00"/>
                          </a:solidFill>
                        </a:rPr>
                        <a:t>effect</a:t>
                      </a:r>
                    </a:p>
                    <a:p>
                      <a:pPr marL="285750" indent="-285750" eaLnBrk="1" hangingPunct="1">
                        <a:buClr>
                          <a:srgbClr val="33CCCC"/>
                        </a:buClr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US" sz="1400" dirty="0"/>
                        <a:t> Severe renal disease</a:t>
                      </a:r>
                    </a:p>
                    <a:p>
                      <a:pPr marL="285750" indent="-285750" eaLnBrk="1" hangingPunct="1">
                        <a:buClr>
                          <a:srgbClr val="33CCCC"/>
                        </a:buClr>
                        <a:buFont typeface="Courier New" panose="02070309020205020404" pitchFamily="49" charset="0"/>
                        <a:buChar char="o"/>
                        <a:defRPr/>
                      </a:pPr>
                      <a:r>
                        <a:rPr lang="en-US" sz="1400" dirty="0"/>
                        <a:t>Severe hepatic disease 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984841"/>
              </p:ext>
            </p:extLst>
          </p:nvPr>
        </p:nvGraphicFramePr>
        <p:xfrm>
          <a:off x="0" y="6375095"/>
          <a:ext cx="6858001" cy="35309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41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299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Drug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432FF"/>
                          </a:solidFill>
                        </a:rPr>
                        <a:t>Tinidazole</a:t>
                      </a:r>
                      <a:r>
                        <a:rPr lang="en-US" sz="1800" b="1" dirty="0">
                          <a:solidFill>
                            <a:srgbClr val="0432FF"/>
                          </a:solidFill>
                        </a:rPr>
                        <a:t> </a:t>
                      </a: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3354853"/>
                  </a:ext>
                </a:extLst>
              </a:tr>
              <a:tr h="74593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M.O.A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0432FF"/>
                          </a:solidFill>
                        </a:rPr>
                        <a:t>Tinidazole</a:t>
                      </a:r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 </a:t>
                      </a:r>
                      <a:r>
                        <a:rPr lang="en-US" sz="1600" dirty="0"/>
                        <a:t>has similar activity to </a:t>
                      </a:r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metronidazole</a:t>
                      </a:r>
                      <a:r>
                        <a:rPr lang="en-US" sz="1600" dirty="0"/>
                        <a:t> but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better potency. </a:t>
                      </a: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197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Pharmacokinetics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Advantages of </a:t>
                      </a:r>
                      <a:r>
                        <a:rPr lang="en-US" sz="1600" dirty="0" err="1">
                          <a:solidFill>
                            <a:srgbClr val="0432FF"/>
                          </a:solidFill>
                        </a:rPr>
                        <a:t>tinidazole</a:t>
                      </a:r>
                      <a:r>
                        <a:rPr lang="en-US" sz="1600" dirty="0">
                          <a:solidFill>
                            <a:srgbClr val="0432FF"/>
                          </a:solidFill>
                        </a:rPr>
                        <a:t> </a:t>
                      </a:r>
                      <a:r>
                        <a:rPr lang="en-US" sz="1600" dirty="0"/>
                        <a:t>:</a:t>
                      </a:r>
                    </a:p>
                    <a:p>
                      <a:endParaRPr lang="en-US" sz="1600" dirty="0"/>
                    </a:p>
                    <a:p>
                      <a:pPr marL="285750" marR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8A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has</a:t>
                      </a:r>
                      <a:r>
                        <a:rPr lang="en-US" sz="1600" b="1" dirty="0"/>
                        <a:t> longer </a:t>
                      </a:r>
                      <a:r>
                        <a:rPr lang="en-US" sz="1600" dirty="0"/>
                        <a:t>duration of action (12-14h)</a:t>
                      </a:r>
                      <a:r>
                        <a:rPr lang="ar-SA" sz="1600" dirty="0"/>
                        <a:t> </a:t>
                      </a:r>
                      <a:r>
                        <a:rPr lang="ar-SA" sz="16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يستخدم بمرات </a:t>
                      </a:r>
                      <a:r>
                        <a:rPr lang="ar-SA" sz="1600" kern="1200" dirty="0" err="1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أقل</a:t>
                      </a:r>
                      <a:r>
                        <a:rPr lang="ar-SA" sz="16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في اليوم </a:t>
                      </a:r>
                      <a:endParaRPr lang="en-US" sz="1600" dirty="0">
                        <a:solidFill>
                          <a:srgbClr val="008F00"/>
                        </a:solidFill>
                        <a:latin typeface="+mn-lt"/>
                      </a:endParaRPr>
                    </a:p>
                    <a:p>
                      <a:pPr marL="285750" marR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8A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a</a:t>
                      </a:r>
                      <a:r>
                        <a:rPr lang="en-US" sz="1600" b="1" dirty="0"/>
                        <a:t> simpler </a:t>
                      </a:r>
                      <a:r>
                        <a:rPr lang="en-US" sz="1600" dirty="0"/>
                        <a:t>dosing regimen</a:t>
                      </a:r>
                      <a:r>
                        <a:rPr lang="ar-SA" sz="1600" baseline="0" dirty="0"/>
                        <a:t> </a:t>
                      </a:r>
                      <a:r>
                        <a:rPr lang="en-US" sz="16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potent.</a:t>
                      </a:r>
                      <a:endParaRPr lang="en-US" sz="1600" dirty="0">
                        <a:solidFill>
                          <a:srgbClr val="008F00"/>
                        </a:solidFill>
                      </a:endParaRPr>
                    </a:p>
                    <a:p>
                      <a:pPr marL="285750" indent="-285750">
                        <a:buClr>
                          <a:srgbClr val="FF8AD8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a better </a:t>
                      </a:r>
                      <a:r>
                        <a:rPr lang="en-US" sz="1600" dirty="0"/>
                        <a:t>toxicity profile than </a:t>
                      </a:r>
                      <a:r>
                        <a:rPr lang="en-US" sz="1600" dirty="0" smtClean="0">
                          <a:solidFill>
                            <a:srgbClr val="0432FF"/>
                          </a:solidFill>
                        </a:rPr>
                        <a:t>metronidazole</a:t>
                      </a:r>
                      <a:endParaRPr lang="en-US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3100575"/>
                  </a:ext>
                </a:extLst>
              </a:tr>
            </a:tbl>
          </a:graphicData>
        </a:graphic>
      </p:graphicFrame>
      <p:grpSp>
        <p:nvGrpSpPr>
          <p:cNvPr id="5" name="مجموعة 40"/>
          <p:cNvGrpSpPr/>
          <p:nvPr/>
        </p:nvGrpSpPr>
        <p:grpSpPr>
          <a:xfrm>
            <a:off x="1841361" y="2099358"/>
            <a:ext cx="4028817" cy="834642"/>
            <a:chOff x="7855943" y="5873673"/>
            <a:chExt cx="6242395" cy="1615227"/>
          </a:xfrm>
        </p:grpSpPr>
        <p:sp>
          <p:nvSpPr>
            <p:cNvPr id="6" name="مستطيل مستدير الزوايا 4"/>
            <p:cNvSpPr/>
            <p:nvPr/>
          </p:nvSpPr>
          <p:spPr>
            <a:xfrm>
              <a:off x="8524894" y="5873673"/>
              <a:ext cx="2217116" cy="63730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ysClr val="windowText" lastClr="000000"/>
                  </a:solidFill>
                </a:rPr>
                <a:t>Alcohol </a:t>
              </a:r>
            </a:p>
            <a:p>
              <a:pPr algn="ctr"/>
              <a:r>
                <a:rPr lang="en-US" sz="1100" dirty="0">
                  <a:solidFill>
                    <a:sysClr val="windowText" lastClr="000000"/>
                  </a:solidFill>
                </a:rPr>
                <a:t>dehydrogenase</a:t>
              </a:r>
            </a:p>
          </p:txBody>
        </p:sp>
        <p:sp>
          <p:nvSpPr>
            <p:cNvPr id="7" name="مستطيل مستدير الزوايا 23"/>
            <p:cNvSpPr/>
            <p:nvPr/>
          </p:nvSpPr>
          <p:spPr>
            <a:xfrm>
              <a:off x="11110348" y="5873673"/>
              <a:ext cx="1919205" cy="63731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ysClr val="windowText" lastClr="000000"/>
                  </a:solidFill>
                </a:rPr>
                <a:t>Aldehyde</a:t>
              </a:r>
            </a:p>
            <a:p>
              <a:pPr algn="ctr"/>
              <a:r>
                <a:rPr lang="en-US" sz="1100" dirty="0">
                  <a:solidFill>
                    <a:sysClr val="windowText" lastClr="000000"/>
                  </a:solidFill>
                </a:rPr>
                <a:t>dehydrogenase</a:t>
              </a:r>
            </a:p>
          </p:txBody>
        </p:sp>
        <p:cxnSp>
          <p:nvCxnSpPr>
            <p:cNvPr id="8" name="رابط كسهم مستقيم 6"/>
            <p:cNvCxnSpPr>
              <a:stCxn id="6" idx="2"/>
            </p:cNvCxnSpPr>
            <p:nvPr/>
          </p:nvCxnSpPr>
          <p:spPr>
            <a:xfrm>
              <a:off x="9633452" y="6510982"/>
              <a:ext cx="5499" cy="527128"/>
            </a:xfrm>
            <a:prstGeom prst="straightConnector1">
              <a:avLst/>
            </a:prstGeom>
            <a:ln>
              <a:solidFill>
                <a:srgbClr val="0099CC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رابط كسهم مستقيم 24"/>
            <p:cNvCxnSpPr>
              <a:stCxn id="7" idx="2"/>
            </p:cNvCxnSpPr>
            <p:nvPr/>
          </p:nvCxnSpPr>
          <p:spPr>
            <a:xfrm>
              <a:off x="12069951" y="6510983"/>
              <a:ext cx="0" cy="508712"/>
            </a:xfrm>
            <a:prstGeom prst="straightConnector1">
              <a:avLst/>
            </a:prstGeom>
            <a:ln>
              <a:solidFill>
                <a:srgbClr val="0099CC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مستطيل مستدير الزوايا 25"/>
            <p:cNvSpPr/>
            <p:nvPr/>
          </p:nvSpPr>
          <p:spPr>
            <a:xfrm>
              <a:off x="9963807" y="6851591"/>
              <a:ext cx="1720232" cy="637309"/>
            </a:xfrm>
            <a:prstGeom prst="roundRect">
              <a:avLst>
                <a:gd name="adj" fmla="val 50000"/>
              </a:avLst>
            </a:prstGeom>
            <a:solidFill>
              <a:srgbClr val="FCCCE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ysClr val="windowText" lastClr="000000"/>
                  </a:solidFill>
                </a:rPr>
                <a:t>Acetaldehyde</a:t>
              </a:r>
            </a:p>
          </p:txBody>
        </p:sp>
        <p:sp>
          <p:nvSpPr>
            <p:cNvPr id="11" name="مستطيل مستدير الزوايا 26"/>
            <p:cNvSpPr/>
            <p:nvPr/>
          </p:nvSpPr>
          <p:spPr>
            <a:xfrm>
              <a:off x="7855943" y="6851591"/>
              <a:ext cx="1495934" cy="637309"/>
            </a:xfrm>
            <a:prstGeom prst="roundRect">
              <a:avLst>
                <a:gd name="adj" fmla="val 50000"/>
              </a:avLst>
            </a:prstGeom>
            <a:solidFill>
              <a:srgbClr val="FF66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Ethanol</a:t>
              </a:r>
            </a:p>
          </p:txBody>
        </p:sp>
        <p:sp>
          <p:nvSpPr>
            <p:cNvPr id="12" name="مستطيل مستدير الزوايا 27"/>
            <p:cNvSpPr/>
            <p:nvPr/>
          </p:nvSpPr>
          <p:spPr>
            <a:xfrm>
              <a:off x="12378106" y="6813723"/>
              <a:ext cx="1720232" cy="637309"/>
            </a:xfrm>
            <a:prstGeom prst="roundRect">
              <a:avLst>
                <a:gd name="adj" fmla="val 50000"/>
              </a:avLst>
            </a:prstGeom>
            <a:solidFill>
              <a:srgbClr val="9999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Acetate</a:t>
              </a:r>
            </a:p>
          </p:txBody>
        </p:sp>
        <p:cxnSp>
          <p:nvCxnSpPr>
            <p:cNvPr id="13" name="رابط كسهم مستقيم 28"/>
            <p:cNvCxnSpPr/>
            <p:nvPr/>
          </p:nvCxnSpPr>
          <p:spPr>
            <a:xfrm>
              <a:off x="9386511" y="7170246"/>
              <a:ext cx="5019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رابط كسهم مستقيم 29"/>
            <p:cNvCxnSpPr/>
            <p:nvPr/>
          </p:nvCxnSpPr>
          <p:spPr>
            <a:xfrm>
              <a:off x="11744626" y="7170247"/>
              <a:ext cx="6436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رابط مستقيم 37"/>
            <p:cNvCxnSpPr/>
            <p:nvPr/>
          </p:nvCxnSpPr>
          <p:spPr>
            <a:xfrm flipH="1">
              <a:off x="11956061" y="6645909"/>
              <a:ext cx="285179" cy="11510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مربع نص 3"/>
          <p:cNvSpPr txBox="1"/>
          <p:nvPr/>
        </p:nvSpPr>
        <p:spPr>
          <a:xfrm>
            <a:off x="5252957" y="2055052"/>
            <a:ext cx="1165428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8F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008F00"/>
                </a:solidFill>
              </a:rPr>
              <a:t>Blocked by </a:t>
            </a:r>
            <a:r>
              <a:rPr lang="en-US" sz="700" b="1" dirty="0">
                <a:solidFill>
                  <a:srgbClr val="0432FF"/>
                </a:solidFill>
              </a:rPr>
              <a:t>Metronidazole </a:t>
            </a:r>
            <a:r>
              <a:rPr lang="en-US" sz="700" dirty="0">
                <a:solidFill>
                  <a:srgbClr val="008F00"/>
                </a:solidFill>
              </a:rPr>
              <a:t>so we cannot combine this drug with alcohol</a:t>
            </a:r>
          </a:p>
        </p:txBody>
      </p:sp>
      <p:cxnSp>
        <p:nvCxnSpPr>
          <p:cNvPr id="17" name="Curved Connector 16"/>
          <p:cNvCxnSpPr>
            <a:stCxn id="4" idx="1"/>
            <a:endCxn id="7" idx="0"/>
          </p:cNvCxnSpPr>
          <p:nvPr/>
        </p:nvCxnSpPr>
        <p:spPr>
          <a:xfrm rot="10800000">
            <a:off x="4561065" y="2099359"/>
            <a:ext cx="691892" cy="163443"/>
          </a:xfrm>
          <a:prstGeom prst="curvedConnector4">
            <a:avLst>
              <a:gd name="adj1" fmla="val 5244"/>
              <a:gd name="adj2" fmla="val 239865"/>
            </a:avLst>
          </a:prstGeom>
          <a:ln>
            <a:solidFill>
              <a:srgbClr val="008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635369" y="1793631"/>
            <a:ext cx="4941277" cy="123092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5462" y="2099358"/>
            <a:ext cx="791307" cy="8150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663123" rtl="1" eaLnBrk="1" latinLnBrk="0" hangingPunct="1"/>
            <a:r>
              <a:rPr lang="ar-SA" sz="1050" dirty="0" smtClean="0">
                <a:solidFill>
                  <a:schemeClr val="bg1">
                    <a:lumMod val="50000"/>
                  </a:schemeClr>
                </a:solidFill>
              </a:rPr>
              <a:t>أخذناها في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</a:rPr>
              <a:t>CNS</a:t>
            </a:r>
            <a:r>
              <a:rPr lang="ar-SA" sz="1050" dirty="0" smtClean="0">
                <a:solidFill>
                  <a:schemeClr val="bg1">
                    <a:lumMod val="50000"/>
                  </a:schemeClr>
                </a:solidFill>
              </a:rPr>
              <a:t> ما أمداكم تنسونها صح </a:t>
            </a:r>
            <a:r>
              <a:rPr lang="ar-SA" sz="1050" dirty="0" smtClean="0">
                <a:solidFill>
                  <a:schemeClr val="bg1">
                    <a:lumMod val="50000"/>
                  </a:schemeClr>
                </a:solidFill>
                <a:sym typeface="Wingdings"/>
              </a:rPr>
              <a:t>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2" name="Straight Arrow Connector 21"/>
          <p:cNvCxnSpPr>
            <a:stCxn id="20" idx="3"/>
            <a:endCxn id="18" idx="1"/>
          </p:cNvCxnSpPr>
          <p:nvPr/>
        </p:nvCxnSpPr>
        <p:spPr>
          <a:xfrm flipV="1">
            <a:off x="1406769" y="2409093"/>
            <a:ext cx="228600" cy="9780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مستدير الزوايا 6"/>
          <p:cNvSpPr/>
          <p:nvPr/>
        </p:nvSpPr>
        <p:spPr>
          <a:xfrm>
            <a:off x="1995804" y="5303645"/>
            <a:ext cx="3257153" cy="2181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3CCCC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rtl="1"/>
            <a:r>
              <a:rPr lang="en-US" sz="1000" b="1" dirty="0" smtClean="0">
                <a:solidFill>
                  <a:srgbClr val="009193"/>
                </a:solidFill>
              </a:rPr>
              <a:t>Drunk people shouldn’t drive, they should ride </a:t>
            </a:r>
            <a:r>
              <a:rPr lang="en-US" sz="1000" b="1" smtClean="0">
                <a:solidFill>
                  <a:srgbClr val="009193"/>
                </a:solidFill>
              </a:rPr>
              <a:t>the metro</a:t>
            </a:r>
            <a:endParaRPr lang="en-US" sz="1000" dirty="0">
              <a:solidFill>
                <a:srgbClr val="009193"/>
              </a:solidFill>
            </a:endParaRPr>
          </a:p>
        </p:txBody>
      </p:sp>
      <p:sp>
        <p:nvSpPr>
          <p:cNvPr id="23" name="مستطيل مستدير الزوايا 6"/>
          <p:cNvSpPr/>
          <p:nvPr/>
        </p:nvSpPr>
        <p:spPr>
          <a:xfrm>
            <a:off x="1731210" y="4865675"/>
            <a:ext cx="2940404" cy="21013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3CCCC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rtl="1"/>
            <a:r>
              <a:rPr lang="en-US" sz="1000" b="1" dirty="0" err="1" smtClean="0">
                <a:solidFill>
                  <a:srgbClr val="009193"/>
                </a:solidFill>
              </a:rPr>
              <a:t>metro</a:t>
            </a:r>
            <a:r>
              <a:rPr lang="en-US" sz="1000" b="1" u="sng" dirty="0" err="1" smtClean="0">
                <a:solidFill>
                  <a:srgbClr val="009193"/>
                </a:solidFill>
              </a:rPr>
              <a:t>NID</a:t>
            </a:r>
            <a:r>
              <a:rPr lang="en-US" sz="1000" b="1" dirty="0" err="1" smtClean="0">
                <a:solidFill>
                  <a:srgbClr val="009193"/>
                </a:solidFill>
              </a:rPr>
              <a:t>azole</a:t>
            </a:r>
            <a:r>
              <a:rPr lang="en-US" sz="1000" b="1" dirty="0" smtClean="0">
                <a:solidFill>
                  <a:srgbClr val="009193"/>
                </a:solidFill>
              </a:rPr>
              <a:t>= babies </a:t>
            </a:r>
            <a:r>
              <a:rPr lang="en-US" sz="1000" b="1" u="sng" dirty="0" smtClean="0">
                <a:solidFill>
                  <a:srgbClr val="009193"/>
                </a:solidFill>
              </a:rPr>
              <a:t>NEED</a:t>
            </a:r>
            <a:r>
              <a:rPr lang="en-US" sz="1000" b="1" dirty="0" smtClean="0">
                <a:solidFill>
                  <a:srgbClr val="009193"/>
                </a:solidFill>
              </a:rPr>
              <a:t> their </a:t>
            </a:r>
            <a:r>
              <a:rPr lang="en-US" sz="1000" b="1" u="sng" dirty="0" smtClean="0">
                <a:solidFill>
                  <a:srgbClr val="009193"/>
                </a:solidFill>
              </a:rPr>
              <a:t>mother’s milk</a:t>
            </a:r>
            <a:endParaRPr lang="en-US" sz="1000" u="sng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858000" cy="802433"/>
          </a:xfrm>
          <a:prstGeom prst="rect">
            <a:avLst/>
          </a:prstGeom>
          <a:solidFill>
            <a:srgbClr val="BAEBFF"/>
          </a:solidFill>
          <a:ln>
            <a:solidFill>
              <a:srgbClr val="BA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Tissue or systemic </a:t>
            </a:r>
            <a:r>
              <a:rPr lang="en-US" sz="36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Amebicides</a:t>
            </a:r>
            <a:endParaRPr lang="en-US" sz="36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Bell MT" charset="0"/>
              <a:ea typeface="Bell MT" charset="0"/>
              <a:cs typeface="Bell MT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075780"/>
              </p:ext>
            </p:extLst>
          </p:nvPr>
        </p:nvGraphicFramePr>
        <p:xfrm>
          <a:off x="0" y="793817"/>
          <a:ext cx="6858002" cy="91209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78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8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391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</a:rPr>
                        <a:t>Drug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0432FF"/>
                          </a:solidFill>
                        </a:rPr>
                        <a:t>Emetine and dehydroemetine</a:t>
                      </a:r>
                    </a:p>
                    <a:p>
                      <a:pPr algn="ctr" defTabSz="514350">
                        <a:defRPr/>
                      </a:pPr>
                      <a:r>
                        <a:rPr lang="en-GB" sz="1200" dirty="0" err="1">
                          <a:solidFill>
                            <a:srgbClr val="008F00"/>
                          </a:solidFill>
                        </a:rPr>
                        <a:t>Dehydroemetine</a:t>
                      </a:r>
                      <a:r>
                        <a:rPr lang="en-GB" sz="1200" dirty="0">
                          <a:solidFill>
                            <a:srgbClr val="008F00"/>
                          </a:solidFill>
                        </a:rPr>
                        <a:t> better than Emetine </a:t>
                      </a: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514350">
                        <a:defRPr/>
                      </a:pPr>
                      <a:r>
                        <a:rPr lang="en-US" sz="1800" b="1" dirty="0">
                          <a:solidFill>
                            <a:srgbClr val="0432FF"/>
                          </a:solidFill>
                        </a:rPr>
                        <a:t>Chloroquine</a:t>
                      </a:r>
                      <a:endParaRPr lang="en-GB" sz="1800" dirty="0">
                        <a:solidFill>
                          <a:srgbClr val="008F00"/>
                        </a:solidFill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79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4483056"/>
                  </a:ext>
                </a:extLst>
              </a:tr>
              <a:tr h="246410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Mechanism of action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rgbClr val="0432FF"/>
                          </a:solidFill>
                        </a:rPr>
                        <a:t>Emetine</a:t>
                      </a:r>
                      <a:r>
                        <a:rPr lang="en-GB" sz="1200" dirty="0"/>
                        <a:t> is an alkaloid derived from </a:t>
                      </a:r>
                      <a:r>
                        <a:rPr lang="en-GB" sz="1200" dirty="0" err="1" smtClean="0">
                          <a:solidFill>
                            <a:schemeClr val="tx1"/>
                          </a:solidFill>
                        </a:rPr>
                        <a:t>ipeca</a:t>
                      </a:r>
                      <a:r>
                        <a:rPr lang="en-GB" sz="1200" dirty="0" smtClean="0">
                          <a:solidFill>
                            <a:srgbClr val="008F00"/>
                          </a:solidFill>
                        </a:rPr>
                        <a:t> it is a plant</a:t>
                      </a:r>
                      <a:r>
                        <a:rPr lang="en-GB" sz="1200" baseline="0" dirty="0" smtClean="0">
                          <a:solidFill>
                            <a:srgbClr val="008F00"/>
                          </a:solidFill>
                        </a:rPr>
                        <a:t> which was used</a:t>
                      </a:r>
                      <a:r>
                        <a:rPr lang="en-GB" sz="1200" dirty="0" smtClean="0">
                          <a:solidFill>
                            <a:srgbClr val="008F00"/>
                          </a:solidFill>
                        </a:rPr>
                        <a:t> </a:t>
                      </a:r>
                      <a:r>
                        <a:rPr lang="en-GB" sz="1200" baseline="0" dirty="0" smtClean="0">
                          <a:solidFill>
                            <a:srgbClr val="008F00"/>
                          </a:solidFill>
                        </a:rPr>
                        <a:t>in the past to induce vomiting in people who takes overdose of tablet of drugs to attempt to suicide</a:t>
                      </a:r>
                    </a:p>
                    <a:p>
                      <a:pPr marL="285750" indent="-285750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smtClean="0"/>
                        <a:t>while </a:t>
                      </a:r>
                      <a:r>
                        <a:rPr lang="en-GB" sz="1200" dirty="0">
                          <a:solidFill>
                            <a:srgbClr val="0432FF"/>
                          </a:solidFill>
                        </a:rPr>
                        <a:t>dehydroemetine </a:t>
                      </a:r>
                      <a:r>
                        <a:rPr lang="en-GB" sz="1200" dirty="0"/>
                        <a:t>is a synthetic </a:t>
                      </a:r>
                      <a:r>
                        <a:rPr lang="en-GB" sz="1200" dirty="0" err="1"/>
                        <a:t>analog</a:t>
                      </a:r>
                      <a:r>
                        <a:rPr lang="en-GB" sz="1200" dirty="0"/>
                        <a:t>. </a:t>
                      </a:r>
                    </a:p>
                    <a:p>
                      <a:pPr marL="285750" indent="-285750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Both are effective against tissue </a:t>
                      </a:r>
                      <a:r>
                        <a:rPr lang="en-GB" sz="1200" dirty="0" err="1"/>
                        <a:t>trophozoites</a:t>
                      </a:r>
                      <a:r>
                        <a:rPr lang="en-GB" sz="1200" dirty="0"/>
                        <a:t> of </a:t>
                      </a:r>
                      <a:r>
                        <a:rPr lang="en-GB" sz="1200" dirty="0" err="1"/>
                        <a:t>E.histolytica</a:t>
                      </a:r>
                      <a:r>
                        <a:rPr lang="en-GB" sz="1200" dirty="0"/>
                        <a:t> causing </a:t>
                      </a:r>
                      <a:r>
                        <a:rPr lang="en-GB" sz="1200" dirty="0">
                          <a:solidFill>
                            <a:srgbClr val="FF0000"/>
                          </a:solidFill>
                        </a:rPr>
                        <a:t>irreversible block of protein synthesis.</a:t>
                      </a:r>
                    </a:p>
                    <a:p>
                      <a:pPr marL="285750" indent="-285750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Because of major toxicity concerns </a:t>
                      </a:r>
                      <a:r>
                        <a:rPr lang="en-GB" sz="1200" b="1" dirty="0"/>
                        <a:t>they have been almost completely replaced by </a:t>
                      </a:r>
                      <a:r>
                        <a:rPr lang="en-GB" sz="1200" b="1" dirty="0">
                          <a:solidFill>
                            <a:srgbClr val="0432FF"/>
                          </a:solidFill>
                        </a:rPr>
                        <a:t>metronidazole</a:t>
                      </a:r>
                      <a:r>
                        <a:rPr lang="en-GB" sz="1200" b="1" dirty="0"/>
                        <a:t>,</a:t>
                      </a:r>
                      <a:r>
                        <a:rPr lang="en-GB" sz="1200" b="1" baseline="0" dirty="0"/>
                        <a:t> </a:t>
                      </a:r>
                      <a:r>
                        <a:rPr lang="en-GB" sz="1200" b="0" baseline="0" dirty="0">
                          <a:solidFill>
                            <a:srgbClr val="008F00"/>
                          </a:solidFill>
                        </a:rPr>
                        <a:t>so we don’t use them until if we really need them such as resistance for </a:t>
                      </a:r>
                      <a:r>
                        <a:rPr lang="en-US" sz="1200" b="0" dirty="0">
                          <a:solidFill>
                            <a:srgbClr val="0432FF"/>
                          </a:solidFill>
                        </a:rPr>
                        <a:t>Metronidazole</a:t>
                      </a:r>
                      <a:endParaRPr lang="en-GB" sz="1200" b="0" dirty="0">
                        <a:solidFill>
                          <a:srgbClr val="0432FF"/>
                        </a:solidFill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dirty="0"/>
                        <a:t>Anti-malarial drug</a:t>
                      </a: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812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Pharmacokinetics 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Have erratic oral absorption</a:t>
                      </a:r>
                      <a:r>
                        <a:rPr lang="en-GB" sz="1200" dirty="0">
                          <a:solidFill>
                            <a:srgbClr val="008F00"/>
                          </a:solidFill>
                        </a:rPr>
                        <a:t>.</a:t>
                      </a:r>
                      <a:r>
                        <a:rPr lang="en-GB" sz="1200" baseline="0" dirty="0">
                          <a:solidFill>
                            <a:srgbClr val="008F00"/>
                          </a:solidFill>
                        </a:rPr>
                        <a:t> </a:t>
                      </a:r>
                      <a:r>
                        <a:rPr lang="en-US" sz="1200" baseline="0" dirty="0">
                          <a:solidFill>
                            <a:srgbClr val="008F00"/>
                          </a:solidFill>
                        </a:rPr>
                        <a:t>the dose may or may not give the effect </a:t>
                      </a:r>
                      <a:r>
                        <a:rPr lang="en-US" sz="1200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يعني</a:t>
                      </a:r>
                      <a:r>
                        <a:rPr lang="en-US" sz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ممكن</a:t>
                      </a:r>
                      <a:r>
                        <a:rPr lang="en-US" sz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يصير</a:t>
                      </a:r>
                      <a:r>
                        <a:rPr lang="en-US" sz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عندي</a:t>
                      </a:r>
                      <a:r>
                        <a:rPr lang="en-US" sz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تأثير</a:t>
                      </a:r>
                      <a:r>
                        <a:rPr lang="en-US" sz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للدوا</a:t>
                      </a:r>
                      <a:r>
                        <a:rPr lang="en-US" sz="1200" baseline="0" dirty="0">
                          <a:solidFill>
                            <a:srgbClr val="008F00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وممكن</a:t>
                      </a:r>
                      <a:r>
                        <a:rPr lang="en-US" sz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لا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285750" marR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Given preferably subcutaneously but could be given by IM, </a:t>
                      </a:r>
                      <a:r>
                        <a:rPr lang="en-GB" sz="1200" b="1" dirty="0"/>
                        <a:t>NEVER I.V</a:t>
                      </a:r>
                      <a:r>
                        <a:rPr lang="en-GB" sz="1200" b="1" baseline="0" dirty="0"/>
                        <a:t> </a:t>
                      </a:r>
                      <a:r>
                        <a:rPr lang="en-GB" sz="12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(bc of CVS toxicity) </a:t>
                      </a:r>
                      <a:endParaRPr lang="en-GB" sz="1200" b="1" dirty="0">
                        <a:solidFill>
                          <a:srgbClr val="008F00"/>
                        </a:solidFill>
                      </a:endParaRPr>
                    </a:p>
                    <a:p>
                      <a:pPr marL="285750" indent="-285750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Has long plasma half life about 5 days.</a:t>
                      </a:r>
                      <a:r>
                        <a:rPr lang="ar-SA" sz="1200" dirty="0"/>
                        <a:t> </a:t>
                      </a:r>
                      <a:r>
                        <a:rPr lang="en-US" sz="1200" dirty="0">
                          <a:solidFill>
                            <a:srgbClr val="008F00"/>
                          </a:solidFill>
                        </a:rPr>
                        <a:t>The</a:t>
                      </a:r>
                      <a:r>
                        <a:rPr lang="en-US" sz="1200" baseline="0" dirty="0">
                          <a:solidFill>
                            <a:srgbClr val="008F00"/>
                          </a:solidFill>
                        </a:rPr>
                        <a:t> excretion will be difficult </a:t>
                      </a:r>
                      <a:endParaRPr lang="en-GB" sz="1200" dirty="0">
                        <a:solidFill>
                          <a:srgbClr val="008F00"/>
                        </a:solidFill>
                      </a:endParaRPr>
                    </a:p>
                    <a:p>
                      <a:pPr marL="285750" indent="-285750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Metabolized &amp; excreted slowly via kidney so they have a cumulative effect</a:t>
                      </a:r>
                      <a:r>
                        <a:rPr lang="ar-SA" sz="1200" baseline="0" dirty="0"/>
                        <a:t> </a:t>
                      </a:r>
                      <a:r>
                        <a:rPr lang="en-US" sz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(stay in the blood for long time)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285750" marR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Should not be used for more than 10 days (usually 3-5 days)</a:t>
                      </a:r>
                      <a:r>
                        <a:rPr lang="en-GB" sz="1200" baseline="0" dirty="0"/>
                        <a:t> </a:t>
                      </a:r>
                      <a:r>
                        <a:rPr lang="en-GB" sz="12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bc their T1\2 is long &amp; excreted slowly, therefore they will be accumulated if used </a:t>
                      </a:r>
                      <a:r>
                        <a:rPr lang="en-GB" sz="1200" kern="120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a </a:t>
                      </a:r>
                      <a:r>
                        <a:rPr lang="en-GB" sz="12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 time. </a:t>
                      </a:r>
                    </a:p>
                    <a:p>
                      <a:pPr marL="285750" marR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 err="1">
                          <a:solidFill>
                            <a:srgbClr val="0432FF"/>
                          </a:solidFill>
                        </a:rPr>
                        <a:t>Dehydroemetine</a:t>
                      </a:r>
                      <a:r>
                        <a:rPr lang="en-GB" sz="1200" dirty="0">
                          <a:solidFill>
                            <a:srgbClr val="0432FF"/>
                          </a:solidFill>
                        </a:rPr>
                        <a:t> </a:t>
                      </a:r>
                      <a:r>
                        <a:rPr lang="en-GB" sz="1200" dirty="0"/>
                        <a:t>is less toxic than emetine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2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6783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Clinical Uses</a:t>
                      </a: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chemeClr val="accent4"/>
                        </a:buClr>
                        <a:buFont typeface="Arial" charset="0"/>
                        <a:buChar char="•"/>
                      </a:pPr>
                      <a:r>
                        <a:rPr lang="en-GB" sz="1400" dirty="0"/>
                        <a:t>Intestinal wall infections.</a:t>
                      </a:r>
                    </a:p>
                    <a:p>
                      <a:pPr marL="342900" indent="-342900">
                        <a:buClr>
                          <a:schemeClr val="accent4"/>
                        </a:buClr>
                        <a:buFont typeface="Arial" charset="0"/>
                        <a:buChar char="•"/>
                      </a:pPr>
                      <a:r>
                        <a:rPr lang="en-GB" sz="1400" dirty="0"/>
                        <a:t>Amoebic liver abscess.</a:t>
                      </a:r>
                    </a:p>
                    <a:p>
                      <a:pPr marL="342900" indent="-342900">
                        <a:buClr>
                          <a:schemeClr val="accent4"/>
                        </a:buClr>
                        <a:buFont typeface="Arial" charset="0"/>
                        <a:buChar char="•"/>
                      </a:pPr>
                      <a:r>
                        <a:rPr lang="en-GB" sz="1400" dirty="0"/>
                        <a:t>Severe forms of </a:t>
                      </a:r>
                      <a:r>
                        <a:rPr lang="en-GB" sz="1400" dirty="0" err="1"/>
                        <a:t>amebiasis</a:t>
                      </a:r>
                      <a:r>
                        <a:rPr lang="en-GB" sz="1400" dirty="0"/>
                        <a:t> </a:t>
                      </a:r>
                      <a:r>
                        <a:rPr lang="en-GB" sz="1400" b="1" dirty="0"/>
                        <a:t>acute amoebic dysentery</a:t>
                      </a:r>
                      <a:r>
                        <a:rPr lang="en-GB" sz="1400" dirty="0"/>
                        <a:t>, </a:t>
                      </a:r>
                      <a:r>
                        <a:rPr lang="en-GB" sz="1400" dirty="0">
                          <a:solidFill>
                            <a:srgbClr val="0432FF"/>
                          </a:solidFill>
                        </a:rPr>
                        <a:t>dehydroemetine</a:t>
                      </a:r>
                      <a:r>
                        <a:rPr lang="en-GB" sz="1400" dirty="0"/>
                        <a:t> is preferable due to less toxicity (3-5 days).</a:t>
                      </a:r>
                      <a:endParaRPr lang="en-GB" sz="12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400" dirty="0"/>
                        <a:t>Used in combination with </a:t>
                      </a:r>
                      <a:r>
                        <a:rPr lang="en-GB" sz="1400" dirty="0">
                          <a:solidFill>
                            <a:srgbClr val="0432FF"/>
                          </a:solidFill>
                        </a:rPr>
                        <a:t>metronidazole</a:t>
                      </a:r>
                      <a:r>
                        <a:rPr lang="en-GB" sz="1400" dirty="0"/>
                        <a:t> or </a:t>
                      </a:r>
                      <a:r>
                        <a:rPr lang="en-GB" sz="1400" dirty="0" err="1">
                          <a:solidFill>
                            <a:srgbClr val="0432FF"/>
                          </a:solidFill>
                        </a:rPr>
                        <a:t>dehydroemetine</a:t>
                      </a:r>
                      <a:r>
                        <a:rPr lang="en-GB" sz="1400" dirty="0">
                          <a:solidFill>
                            <a:srgbClr val="0432FF"/>
                          </a:solidFill>
                        </a:rPr>
                        <a:t> </a:t>
                      </a:r>
                      <a:r>
                        <a:rPr lang="en-GB" sz="1400" dirty="0"/>
                        <a:t>for 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</a:rPr>
                        <a:t>amebic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 liver diseases</a:t>
                      </a:r>
                      <a:r>
                        <a:rPr lang="ar-SA" sz="1400" dirty="0"/>
                        <a:t> </a:t>
                      </a:r>
                      <a:r>
                        <a:rPr lang="en-US" sz="14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why only liver? Bc they are concentrated in the liver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4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820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ADRs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</a:rPr>
                        <a:t>Serious toxicities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</a:rPr>
                        <a:t>: cardiotoxicity </a:t>
                      </a:r>
                      <a:r>
                        <a:rPr lang="en-US" sz="1600" dirty="0" smtClean="0">
                          <a:solidFill>
                            <a:srgbClr val="008F00"/>
                          </a:solidFill>
                        </a:rPr>
                        <a:t>Due to long half life,</a:t>
                      </a:r>
                      <a:r>
                        <a:rPr lang="en-US" sz="1600" baseline="0" dirty="0" smtClean="0">
                          <a:solidFill>
                            <a:srgbClr val="008F00"/>
                          </a:solidFill>
                        </a:rPr>
                        <a:t> should not be given IV</a:t>
                      </a:r>
                      <a:endParaRPr lang="en-GB" sz="1400" b="1" dirty="0" smtClean="0"/>
                    </a:p>
                    <a:p>
                      <a:pPr marL="285750" indent="-285750">
                        <a:buFontTx/>
                        <a:buBlip>
                          <a:blip r:embed="rId3"/>
                        </a:buBlip>
                      </a:pPr>
                      <a:r>
                        <a:rPr lang="en-GB" sz="1200" b="1" dirty="0" smtClean="0"/>
                        <a:t>GIT</a:t>
                      </a:r>
                      <a:r>
                        <a:rPr lang="en-GB" sz="1200" dirty="0"/>
                        <a:t>: nausea, vomiting, diarrhea</a:t>
                      </a:r>
                      <a:r>
                        <a:rPr lang="en-GB" sz="1200" dirty="0" smtClean="0"/>
                        <a:t>.</a:t>
                      </a:r>
                      <a:endParaRPr lang="ar-SA" sz="1200" dirty="0" smtClean="0"/>
                    </a:p>
                    <a:p>
                      <a:pPr marL="285750" indent="-285750">
                        <a:buFontTx/>
                        <a:buBlip>
                          <a:blip r:embed="rId2"/>
                        </a:buBlip>
                      </a:pPr>
                      <a:r>
                        <a:rPr lang="en-GB" sz="1200" dirty="0" smtClean="0"/>
                        <a:t>Hypotension</a:t>
                      </a:r>
                      <a:r>
                        <a:rPr lang="en-GB" sz="1200" dirty="0"/>
                        <a:t>, cardiac arrhythmias, heart failure </a:t>
                      </a:r>
                    </a:p>
                    <a:p>
                      <a:pPr marL="285750" indent="-285750">
                        <a:buFontTx/>
                        <a:buBlip>
                          <a:blip r:embed="rId4"/>
                        </a:buBlip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Caution: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 the drug should not be used in patients with cardiac </a:t>
                      </a:r>
                      <a:r>
                        <a:rPr lang="en-GB" sz="1400" dirty="0" smtClean="0"/>
                        <a:t>or renal disease, </a:t>
                      </a:r>
                      <a:r>
                        <a:rPr lang="en-GB" sz="1400" b="1" dirty="0" smtClean="0"/>
                        <a:t>in </a:t>
                      </a:r>
                      <a:r>
                        <a:rPr lang="en-GB" sz="1400" b="1" dirty="0"/>
                        <a:t>young children, or in pregnancy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teratogenic effect</a:t>
                      </a:r>
                      <a:r>
                        <a:rPr lang="en-GB" sz="1400" dirty="0"/>
                        <a:t>.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514350" rtl="0" eaLnBrk="1" fontAlgn="auto" latinLnBrk="0" hangingPunct="1">
                        <a:lnSpc>
                          <a:spcPct val="8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Hemolysis in G6PD deficient patients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I give it to patient with</a:t>
                      </a:r>
                      <a:r>
                        <a:rPr lang="en-US" sz="1200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G6PD deficiency</a:t>
                      </a:r>
                      <a:r>
                        <a:rPr lang="en-US" sz="1200" kern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will cause hemolytic anemia</a:t>
                      </a:r>
                      <a:endParaRPr lang="en-US"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marL="285750" indent="-285750" algn="l" eaLnBrk="1" hangingPunct="1">
                        <a:lnSpc>
                          <a:spcPct val="85000"/>
                        </a:lnSpc>
                        <a:spcBef>
                          <a:spcPts val="1200"/>
                        </a:spcBef>
                        <a:buFontTx/>
                        <a:buBlip>
                          <a:blip r:embed="rId6"/>
                        </a:buBlip>
                        <a:defRPr/>
                      </a:pPr>
                      <a:r>
                        <a:rPr lang="en-US" sz="1200" dirty="0"/>
                        <a:t>Pruritus is common</a:t>
                      </a:r>
                    </a:p>
                    <a:p>
                      <a:pPr marL="285750" indent="-285750" algn="l" eaLnBrk="1" hangingPunct="1">
                        <a:lnSpc>
                          <a:spcPct val="85000"/>
                        </a:lnSpc>
                        <a:spcBef>
                          <a:spcPts val="1200"/>
                        </a:spcBef>
                        <a:buFontTx/>
                        <a:buBlip>
                          <a:blip r:embed="rId7"/>
                        </a:buBlip>
                        <a:defRPr/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Blurring of vision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Remember from the neuropsychiatry block, they were depositing in the eye.</a:t>
                      </a:r>
                      <a:endParaRPr lang="en-US" sz="1200" dirty="0" smtClean="0"/>
                    </a:p>
                    <a:p>
                      <a:pPr marL="285750" indent="-285750" algn="l" eaLnBrk="1" hangingPunct="1">
                        <a:lnSpc>
                          <a:spcPct val="85000"/>
                        </a:lnSpc>
                        <a:spcBef>
                          <a:spcPts val="1200"/>
                        </a:spcBef>
                        <a:buFontTx/>
                        <a:buBlip>
                          <a:blip r:embed="rId3"/>
                        </a:buBlip>
                        <a:defRPr/>
                      </a:pPr>
                      <a:r>
                        <a:rPr lang="en-US" sz="1400" dirty="0" smtClean="0"/>
                        <a:t>Nausea</a:t>
                      </a:r>
                      <a:r>
                        <a:rPr lang="en-US" sz="1400" dirty="0"/>
                        <a:t>, vomiting, abdominal pain, anorexia</a:t>
                      </a:r>
                      <a:r>
                        <a:rPr lang="en-US" sz="1400" dirty="0" smtClean="0"/>
                        <a:t>.</a:t>
                      </a:r>
                      <a:endParaRPr lang="en-US" sz="14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مستطيل مستدير الزوايا 6"/>
          <p:cNvSpPr/>
          <p:nvPr/>
        </p:nvSpPr>
        <p:spPr>
          <a:xfrm>
            <a:off x="2359729" y="4985768"/>
            <a:ext cx="1777555" cy="194621"/>
          </a:xfrm>
          <a:prstGeom prst="roundRect">
            <a:avLst/>
          </a:prstGeom>
          <a:ln w="19050">
            <a:solidFill>
              <a:srgbClr val="33CCCC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rtl="1"/>
            <a:r>
              <a:rPr lang="ar-SA" sz="1000" b="1" dirty="0">
                <a:solidFill>
                  <a:srgbClr val="009193"/>
                </a:solidFill>
              </a:rPr>
              <a:t>إلى </a:t>
            </a:r>
            <a:r>
              <a:rPr lang="ar-SA" sz="1000" b="1" dirty="0" smtClean="0">
                <a:solidFill>
                  <a:srgbClr val="009193"/>
                </a:solidFill>
              </a:rPr>
              <a:t>متى ؟ </a:t>
            </a:r>
            <a:r>
              <a:rPr lang="ar-SA" sz="1000" b="1" u="sng" dirty="0" smtClean="0">
                <a:solidFill>
                  <a:srgbClr val="009193"/>
                </a:solidFill>
              </a:rPr>
              <a:t>مطول</a:t>
            </a:r>
            <a:r>
              <a:rPr lang="ar-SA" sz="1000" b="1" dirty="0" smtClean="0">
                <a:solidFill>
                  <a:srgbClr val="009193"/>
                </a:solidFill>
              </a:rPr>
              <a:t> يعني ! </a:t>
            </a:r>
            <a:r>
              <a:rPr lang="ar-SA" sz="1000" b="1" dirty="0">
                <a:solidFill>
                  <a:srgbClr val="009193"/>
                </a:solidFill>
              </a:rPr>
              <a:t>(</a:t>
            </a:r>
            <a:r>
              <a:rPr lang="en-US" sz="1000" b="1" dirty="0">
                <a:solidFill>
                  <a:srgbClr val="009193"/>
                </a:solidFill>
              </a:rPr>
              <a:t>emetine</a:t>
            </a:r>
            <a:r>
              <a:rPr lang="ar-SA" sz="1000" dirty="0">
                <a:solidFill>
                  <a:srgbClr val="009193"/>
                </a:solidFill>
              </a:rPr>
              <a:t>)</a:t>
            </a:r>
            <a:endParaRPr lang="en-US" sz="1000" dirty="0">
              <a:solidFill>
                <a:srgbClr val="009193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949634" y="6402408"/>
            <a:ext cx="1205431" cy="217233"/>
          </a:xfrm>
          <a:prstGeom prst="roundRect">
            <a:avLst/>
          </a:prstGeom>
          <a:ln w="19050">
            <a:solidFill>
              <a:srgbClr val="33CCCC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rtl="1"/>
            <a:r>
              <a:rPr lang="en-US" sz="1000" b="1" dirty="0">
                <a:solidFill>
                  <a:srgbClr val="009193"/>
                </a:solidFill>
              </a:rPr>
              <a:t>Queen still alive!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264227" y="8454007"/>
            <a:ext cx="1095502" cy="207113"/>
          </a:xfrm>
          <a:prstGeom prst="roundRect">
            <a:avLst/>
          </a:prstGeom>
          <a:ln w="19050">
            <a:solidFill>
              <a:srgbClr val="33CCCC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rtl="1"/>
            <a:r>
              <a:rPr lang="ar-SA" sz="1000" b="1" u="sng" dirty="0" smtClean="0">
                <a:solidFill>
                  <a:srgbClr val="009193"/>
                </a:solidFill>
              </a:rPr>
              <a:t>أي مات </a:t>
            </a:r>
            <a:r>
              <a:rPr lang="ar-SA" sz="1000" b="1" dirty="0" smtClean="0">
                <a:solidFill>
                  <a:srgbClr val="009193"/>
                </a:solidFill>
              </a:rPr>
              <a:t>بسبب </a:t>
            </a:r>
            <a:r>
              <a:rPr lang="ar-SA" sz="1000" b="1" u="sng" dirty="0" smtClean="0">
                <a:solidFill>
                  <a:srgbClr val="009193"/>
                </a:solidFill>
              </a:rPr>
              <a:t>التسمم </a:t>
            </a:r>
            <a:endParaRPr lang="en-US" sz="1000" u="sng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6858000" cy="715361"/>
          </a:xfrm>
          <a:prstGeom prst="rect">
            <a:avLst/>
          </a:prstGeom>
          <a:solidFill>
            <a:srgbClr val="BAEBFF"/>
          </a:solidFill>
          <a:ln w="12700">
            <a:solidFill>
              <a:srgbClr val="BA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3124"/>
            <a:r>
              <a:rPr lang="en-US" sz="3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Luminal </a:t>
            </a:r>
            <a:r>
              <a:rPr lang="en-US" sz="32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amoebicides</a:t>
            </a:r>
            <a:r>
              <a:rPr lang="en-US" sz="3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 </a:t>
            </a:r>
            <a:r>
              <a:rPr lang="en-US" sz="32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amoebicides</a:t>
            </a:r>
            <a:r>
              <a:rPr lang="en-US" sz="3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 with Asymptomatic </a:t>
            </a:r>
            <a:r>
              <a:rPr lang="en-US" dirty="0">
                <a:solidFill>
                  <a:srgbClr val="008F00"/>
                </a:solidFill>
              </a:rPr>
              <a:t>(</a:t>
            </a:r>
            <a:r>
              <a:rPr lang="en-US" dirty="0" smtClean="0">
                <a:solidFill>
                  <a:srgbClr val="008F00"/>
                </a:solidFill>
              </a:rPr>
              <a:t>carrier) -to </a:t>
            </a:r>
            <a:r>
              <a:rPr lang="en-US" dirty="0">
                <a:solidFill>
                  <a:srgbClr val="008F00"/>
                </a:solidFill>
              </a:rPr>
              <a:t>eradicate </a:t>
            </a:r>
            <a:r>
              <a:rPr lang="en-US" dirty="0" smtClean="0">
                <a:solidFill>
                  <a:srgbClr val="008F00"/>
                </a:solidFill>
              </a:rPr>
              <a:t>cysts-</a:t>
            </a:r>
            <a:endParaRPr lang="en-US" sz="1000" b="1" dirty="0">
              <a:ln w="6600">
                <a:solidFill>
                  <a:schemeClr val="tx1"/>
                </a:solidFill>
                <a:prstDash val="solid"/>
              </a:ln>
              <a:solidFill>
                <a:srgbClr val="008F00"/>
              </a:solidFill>
              <a:latin typeface="Bell MT" charset="0"/>
              <a:ea typeface="Bell MT" charset="0"/>
              <a:cs typeface="Bell MT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129793"/>
              </p:ext>
            </p:extLst>
          </p:nvPr>
        </p:nvGraphicFramePr>
        <p:xfrm>
          <a:off x="-1" y="715360"/>
          <a:ext cx="6858001" cy="9198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8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45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65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771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Drug 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432FF"/>
                          </a:solidFill>
                        </a:rPr>
                        <a:t>Diloxanide</a:t>
                      </a:r>
                      <a:r>
                        <a:rPr lang="en-US" sz="1600" b="1" dirty="0">
                          <a:solidFill>
                            <a:srgbClr val="0432FF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432FF"/>
                          </a:solidFill>
                        </a:rPr>
                        <a:t>furoate</a:t>
                      </a:r>
                      <a:endParaRPr lang="en-US" sz="1600" b="1" dirty="0">
                        <a:solidFill>
                          <a:srgbClr val="0432FF"/>
                        </a:solidFill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2093">
                        <a:alpha val="3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432FF"/>
                          </a:solidFill>
                        </a:rPr>
                        <a:t>Iodoquinol</a:t>
                      </a:r>
                      <a:r>
                        <a:rPr lang="en-US" sz="1600" b="1" dirty="0">
                          <a:solidFill>
                            <a:srgbClr val="0432FF"/>
                          </a:solidFill>
                        </a:rPr>
                        <a:t> </a:t>
                      </a: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77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Action/M.O.A</a:t>
                      </a: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4209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Mechanism of action is unknown</a:t>
                      </a:r>
                    </a:p>
                    <a:p>
                      <a:pPr marL="285750" indent="-285750">
                        <a:buClr>
                          <a:srgbClr val="94209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Direct </a:t>
                      </a:r>
                      <a:r>
                        <a:rPr lang="en-GB" sz="1400" dirty="0" err="1"/>
                        <a:t>amoebicidal</a:t>
                      </a:r>
                      <a:r>
                        <a:rPr lang="en-GB" sz="1400" dirty="0"/>
                        <a:t> action against luminal forms </a:t>
                      </a:r>
                      <a:r>
                        <a:rPr lang="en-GB" sz="1400" dirty="0">
                          <a:solidFill>
                            <a:srgbClr val="008F00"/>
                          </a:solidFill>
                        </a:rPr>
                        <a:t>cyst</a:t>
                      </a:r>
                    </a:p>
                    <a:p>
                      <a:pPr marL="285750" indent="-285750">
                        <a:buClr>
                          <a:srgbClr val="94209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Not active against </a:t>
                      </a:r>
                      <a:r>
                        <a:rPr lang="en-GB" sz="1400" dirty="0" err="1"/>
                        <a:t>trophozoites</a:t>
                      </a:r>
                      <a:r>
                        <a:rPr lang="en-GB" sz="1400" dirty="0"/>
                        <a:t> in intestinal wall or extra-intestinal tissues.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1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Mechanism of action is unknown</a:t>
                      </a:r>
                    </a:p>
                    <a:p>
                      <a:pPr marL="285750" indent="-285750">
                        <a:buClr>
                          <a:schemeClr val="bg1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effective against the luminal forms of </a:t>
                      </a:r>
                      <a:r>
                        <a:rPr lang="en-GB" sz="1200" dirty="0" err="1"/>
                        <a:t>amebiasis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>
                          <a:solidFill>
                            <a:srgbClr val="008F00"/>
                          </a:solidFill>
                        </a:rPr>
                        <a:t>it has iodine which gives</a:t>
                      </a:r>
                      <a:r>
                        <a:rPr lang="en-GB" sz="1200" baseline="0" dirty="0">
                          <a:solidFill>
                            <a:srgbClr val="008F00"/>
                          </a:solidFill>
                        </a:rPr>
                        <a:t> </a:t>
                      </a:r>
                      <a:r>
                        <a:rPr lang="en-GB" sz="1200" dirty="0">
                          <a:solidFill>
                            <a:srgbClr val="008F00"/>
                          </a:solidFill>
                        </a:rPr>
                        <a:t>ADRs</a:t>
                      </a:r>
                    </a:p>
                    <a:p>
                      <a:endParaRPr lang="en-US" sz="14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266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Pharmacokinetics 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4209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Ester of </a:t>
                      </a:r>
                      <a:r>
                        <a:rPr lang="en-GB" sz="1400" dirty="0" err="1"/>
                        <a:t>diloxanide</a:t>
                      </a:r>
                      <a:r>
                        <a:rPr lang="en-GB" sz="1400" dirty="0"/>
                        <a:t> + </a:t>
                      </a:r>
                      <a:r>
                        <a:rPr lang="en-GB" sz="1400" dirty="0" err="1"/>
                        <a:t>furoic</a:t>
                      </a:r>
                      <a:r>
                        <a:rPr lang="en-GB" sz="1400" dirty="0"/>
                        <a:t> acid .</a:t>
                      </a:r>
                    </a:p>
                    <a:p>
                      <a:pPr marL="285750" indent="-285750">
                        <a:buClr>
                          <a:srgbClr val="94209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Given orally.</a:t>
                      </a:r>
                    </a:p>
                    <a:p>
                      <a:pPr marL="285750" indent="-285750">
                        <a:buClr>
                          <a:srgbClr val="94209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It splits in the intestine liberating </a:t>
                      </a:r>
                      <a:r>
                        <a:rPr lang="en-GB" sz="1400" dirty="0" err="1"/>
                        <a:t>diloxanide</a:t>
                      </a:r>
                      <a:endParaRPr lang="en-GB" sz="1400" dirty="0"/>
                    </a:p>
                    <a:p>
                      <a:pPr marL="285750" indent="-285750">
                        <a:buClr>
                          <a:srgbClr val="94209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The unabsorbed 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</a:rPr>
                        <a:t>diloxanide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 is the </a:t>
                      </a:r>
                      <a:r>
                        <a:rPr lang="en-GB" sz="1400" dirty="0" err="1">
                          <a:solidFill>
                            <a:srgbClr val="FF0000"/>
                          </a:solidFill>
                        </a:rPr>
                        <a:t>amoebicidal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 agent .</a:t>
                      </a:r>
                    </a:p>
                    <a:p>
                      <a:pPr marL="285750" indent="-285750">
                        <a:buClr>
                          <a:srgbClr val="94209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The absorbed portion </a:t>
                      </a:r>
                      <a:r>
                        <a:rPr lang="en-GB" sz="1400" dirty="0">
                          <a:solidFill>
                            <a:srgbClr val="008F00"/>
                          </a:solidFill>
                        </a:rPr>
                        <a:t>(</a:t>
                      </a:r>
                      <a:r>
                        <a:rPr lang="en-GB" sz="1400" dirty="0" err="1">
                          <a:solidFill>
                            <a:srgbClr val="008F00"/>
                          </a:solidFill>
                        </a:rPr>
                        <a:t>furoic</a:t>
                      </a:r>
                      <a:r>
                        <a:rPr lang="en-GB" sz="1400" dirty="0">
                          <a:solidFill>
                            <a:srgbClr val="008F00"/>
                          </a:solidFill>
                        </a:rPr>
                        <a:t> </a:t>
                      </a:r>
                      <a:r>
                        <a:rPr lang="en-GB" sz="1400" dirty="0" smtClean="0">
                          <a:solidFill>
                            <a:srgbClr val="008F00"/>
                          </a:solidFill>
                        </a:rPr>
                        <a:t>acid </a:t>
                      </a:r>
                      <a:r>
                        <a:rPr lang="en-GB" sz="1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or </a:t>
                      </a:r>
                      <a:r>
                        <a:rPr lang="en-US" sz="14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furoate</a:t>
                      </a:r>
                      <a:r>
                        <a:rPr lang="en-GB" sz="1400" dirty="0" smtClean="0">
                          <a:solidFill>
                            <a:srgbClr val="008F00"/>
                          </a:solidFill>
                        </a:rPr>
                        <a:t>)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/>
                        <a:t>is excreted in urine .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1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Is given orally</a:t>
                      </a:r>
                    </a:p>
                    <a:p>
                      <a:pPr marL="285750" indent="-285750">
                        <a:buClr>
                          <a:schemeClr val="bg1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Poorly absorbed, excreted in </a:t>
                      </a:r>
                      <a:r>
                        <a:rPr lang="en-GB" sz="1400" dirty="0" err="1"/>
                        <a:t>feces</a:t>
                      </a:r>
                      <a:r>
                        <a:rPr lang="en-GB" sz="1400" dirty="0"/>
                        <a:t>.</a:t>
                      </a:r>
                    </a:p>
                    <a:p>
                      <a:endParaRPr lang="en-US" sz="14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609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Indications </a:t>
                      </a: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4209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Drug of choice for asymptomatic intestinal infection</a:t>
                      </a:r>
                      <a:r>
                        <a:rPr lang="en-GB" sz="1400" dirty="0"/>
                        <a:t> (cysts passers). </a:t>
                      </a:r>
                    </a:p>
                    <a:p>
                      <a:pPr marL="285750" indent="-285750">
                        <a:buClr>
                          <a:srgbClr val="94209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to eradicate cysts </a:t>
                      </a:r>
                      <a:r>
                        <a:rPr lang="en-GB" sz="1400" dirty="0"/>
                        <a:t>of </a:t>
                      </a:r>
                      <a:r>
                        <a:rPr lang="en-GB" sz="1400" dirty="0" err="1"/>
                        <a:t>E.histolytica</a:t>
                      </a:r>
                      <a:r>
                        <a:rPr lang="en-GB" sz="1400" dirty="0"/>
                        <a:t> </a:t>
                      </a:r>
                      <a:r>
                        <a:rPr lang="en-GB" sz="1100" dirty="0"/>
                        <a:t>after treatment of invasive disease with systemic </a:t>
                      </a:r>
                      <a:r>
                        <a:rPr lang="en-GB" sz="1100" dirty="0" err="1"/>
                        <a:t>amebicides</a:t>
                      </a:r>
                      <a:endParaRPr lang="en-US" sz="11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1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Luminal </a:t>
                      </a:r>
                      <a:r>
                        <a:rPr lang="en-GB" sz="1400" dirty="0" err="1"/>
                        <a:t>amoebicide</a:t>
                      </a:r>
                      <a:r>
                        <a:rPr lang="en-GB" sz="1400" dirty="0"/>
                        <a:t> for asymptomatic </a:t>
                      </a:r>
                      <a:r>
                        <a:rPr lang="en-GB" sz="1400" dirty="0" err="1"/>
                        <a:t>amebiasis</a:t>
                      </a:r>
                      <a:r>
                        <a:rPr lang="en-GB" sz="1400" dirty="0"/>
                        <a:t>.</a:t>
                      </a:r>
                    </a:p>
                    <a:p>
                      <a:endParaRPr lang="en-US" sz="14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477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ADRs</a:t>
                      </a:r>
                      <a:endParaRPr 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FontTx/>
                        <a:buBlip>
                          <a:blip r:embed="rId2"/>
                        </a:buBlip>
                        <a:defRPr/>
                      </a:pPr>
                      <a:r>
                        <a:rPr lang="en-US" sz="1400" dirty="0"/>
                        <a:t>Flatulence</a:t>
                      </a:r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FontTx/>
                        <a:buBlip>
                          <a:blip r:embed="rId2"/>
                        </a:buBlip>
                        <a:defRPr/>
                      </a:pPr>
                      <a:r>
                        <a:rPr lang="en-US" sz="1400" dirty="0"/>
                        <a:t>Nausea, vomiting, abdominal cramps.</a:t>
                      </a:r>
                    </a:p>
                    <a:p>
                      <a:pPr marL="0" indent="0" ea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buFont typeface="Arial" charset="0"/>
                        <a:buNone/>
                        <a:defRPr/>
                      </a:pPr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Because it</a:t>
                      </a:r>
                      <a:r>
                        <a:rPr lang="en-US" sz="14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is absorbed only in the GIT the ADRs will be related ONLY for GIT</a:t>
                      </a:r>
                      <a:endParaRPr lang="en-US" sz="1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endParaRPr lang="en-US" sz="1400" dirty="0"/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 r:embed="rId2"/>
                        </a:buBlip>
                      </a:pPr>
                      <a:r>
                        <a:rPr lang="en-US" sz="1400" b="1" dirty="0"/>
                        <a:t>GIT</a:t>
                      </a:r>
                      <a:r>
                        <a:rPr lang="en-US" sz="1400" dirty="0"/>
                        <a:t>: Nausea, vomiting, diarrhea.</a:t>
                      </a:r>
                    </a:p>
                    <a:p>
                      <a:pPr marL="285750" marR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Peripheral neuropathy </a:t>
                      </a:r>
                      <a:r>
                        <a:rPr lang="en-US" sz="1400" dirty="0"/>
                        <a:t>including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optic neuritis</a:t>
                      </a:r>
                      <a:r>
                        <a:rPr lang="en-US" sz="1400" dirty="0"/>
                        <a:t> </a:t>
                      </a:r>
                      <a:r>
                        <a:rPr lang="en-US" sz="14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high dose</a:t>
                      </a:r>
                      <a:endParaRPr lang="en-US" sz="1400" dirty="0">
                        <a:solidFill>
                          <a:srgbClr val="008F00"/>
                        </a:solidFill>
                      </a:endParaRPr>
                    </a:p>
                    <a:p>
                      <a:pPr marL="285750" indent="-285750">
                        <a:buFontTx/>
                        <a:buBlip>
                          <a:blip r:embed="rId4"/>
                        </a:buBlip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Enlargement of the thyroid gland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aseline="0" dirty="0">
                          <a:solidFill>
                            <a:srgbClr val="008F00"/>
                          </a:solidFill>
                        </a:rPr>
                        <a:t>because of the present of iodine</a:t>
                      </a:r>
                      <a:endParaRPr lang="en-US" sz="1400" dirty="0">
                        <a:solidFill>
                          <a:srgbClr val="008F00"/>
                        </a:solidFill>
                      </a:endParaRPr>
                    </a:p>
                    <a:p>
                      <a:pPr marL="285750" indent="-285750">
                        <a:buFontTx/>
                        <a:buBlip>
                          <a:blip r:embed="rId5"/>
                        </a:buBlip>
                      </a:pPr>
                      <a:r>
                        <a:rPr lang="en-US" sz="1400" dirty="0"/>
                        <a:t>Iodine sensitivity. </a:t>
                      </a:r>
                    </a:p>
                    <a:p>
                      <a:pPr marL="285750" indent="-285750">
                        <a:buFontTx/>
                        <a:buBlip>
                          <a:blip r:embed="rId4"/>
                        </a:buBlip>
                      </a:pPr>
                      <a:r>
                        <a:rPr lang="en-US" sz="1400" dirty="0"/>
                        <a:t>Interference with thyroid function tests (increase protein-bound serum iodine,  decrease in measured (</a:t>
                      </a:r>
                      <a:r>
                        <a:rPr lang="en-US" sz="1400" baseline="30000" dirty="0" smtClean="0"/>
                        <a:t>131</a:t>
                      </a:r>
                      <a:r>
                        <a:rPr lang="en-US" sz="1400" dirty="0" smtClean="0"/>
                        <a:t>I* </a:t>
                      </a:r>
                      <a:r>
                        <a:rPr lang="en-US" sz="1400" dirty="0"/>
                        <a:t>uptake).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the patient use </a:t>
                      </a:r>
                      <a:r>
                        <a:rPr lang="en-US" sz="1400" kern="1200" dirty="0" err="1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Iodoquinol</a:t>
                      </a:r>
                      <a:r>
                        <a:rPr lang="en-US" sz="14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It will do similar effect of </a:t>
                      </a:r>
                      <a:r>
                        <a:rPr lang="en-US" sz="1400" kern="1200" baseline="3000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  <a:r>
                        <a:rPr lang="en-US" sz="1400" kern="120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l* </a:t>
                      </a:r>
                      <a:r>
                        <a:rPr lang="en-US" sz="1400" kern="1200" dirty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test will give false measurements. </a:t>
                      </a:r>
                      <a:endParaRPr lang="en-US" sz="1400" dirty="0">
                        <a:solidFill>
                          <a:srgbClr val="008F00"/>
                        </a:solidFill>
                        <a:latin typeface="+mn-lt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79621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Contraindications </a:t>
                      </a: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942093"/>
                        </a:buClr>
                        <a:buFont typeface="Arial" charset="0"/>
                        <a:buChar char="•"/>
                      </a:pPr>
                      <a:r>
                        <a:rPr lang="en-GB" sz="1400" dirty="0"/>
                        <a:t>Pregnancy</a:t>
                      </a:r>
                    </a:p>
                    <a:p>
                      <a:pPr marL="285750" indent="-285750">
                        <a:buClr>
                          <a:srgbClr val="942093"/>
                        </a:buClr>
                        <a:buFont typeface="Arial" charset="0"/>
                        <a:buChar char="•"/>
                      </a:pPr>
                      <a:r>
                        <a:rPr lang="en-GB" sz="1400" dirty="0"/>
                        <a:t>Children (less than 2 years).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bg1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err="1"/>
                        <a:t>Iodoquinol</a:t>
                      </a:r>
                      <a:r>
                        <a:rPr lang="en-GB" sz="1400" dirty="0"/>
                        <a:t> should be used with caution in patients with optic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neuropathy</a:t>
                      </a:r>
                      <a:r>
                        <a:rPr lang="en-GB" sz="1400" dirty="0"/>
                        <a:t>, or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</a:rPr>
                        <a:t>thyroid disease.</a:t>
                      </a:r>
                    </a:p>
                    <a:p>
                      <a:pPr marL="285750" indent="-285750">
                        <a:buClr>
                          <a:schemeClr val="bg1">
                            <a:lumMod val="50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/>
                        <a:t>Discontinued</a:t>
                      </a:r>
                      <a:r>
                        <a:rPr lang="en-GB" sz="1200" dirty="0"/>
                        <a:t> if it produces persistent diarrhea or signs of iodine toxicity (dermatitis, </a:t>
                      </a:r>
                      <a:r>
                        <a:rPr lang="en-GB" sz="1200" dirty="0" err="1"/>
                        <a:t>urticaria</a:t>
                      </a:r>
                      <a:r>
                        <a:rPr lang="en-GB" sz="1200" dirty="0"/>
                        <a:t>, pruritus, fever).</a:t>
                      </a: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lum bright="-3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27" y="1740321"/>
            <a:ext cx="1371601" cy="72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694946" y="8165432"/>
            <a:ext cx="930442" cy="28875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*it is an I (</a:t>
            </a:r>
            <a:r>
              <a:rPr lang="en-US" sz="900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) letter, not L (l)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6858000" cy="715361"/>
          </a:xfrm>
          <a:prstGeom prst="rect">
            <a:avLst/>
          </a:prstGeom>
          <a:solidFill>
            <a:srgbClr val="BAEBFF"/>
          </a:solidFill>
          <a:ln w="12700">
            <a:solidFill>
              <a:srgbClr val="BA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3124"/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Luminal </a:t>
            </a:r>
            <a:r>
              <a:rPr lang="en-US" sz="40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amoebicides</a:t>
            </a:r>
            <a:endParaRPr lang="en-US" sz="2799" b="1" dirty="0">
              <a:ln w="6600">
                <a:solidFill>
                  <a:schemeClr val="tx1"/>
                </a:solidFill>
                <a:prstDash val="solid"/>
              </a:ln>
              <a:solidFill>
                <a:prstClr val="white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Bell MT" charset="0"/>
              <a:ea typeface="Bell MT" charset="0"/>
              <a:cs typeface="Bell MT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084843"/>
              </p:ext>
            </p:extLst>
          </p:nvPr>
        </p:nvGraphicFramePr>
        <p:xfrm>
          <a:off x="-2" y="731496"/>
          <a:ext cx="6858001" cy="51524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3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206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153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Drug </a:t>
                      </a: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solidFill>
                            <a:srgbClr val="0432FF"/>
                          </a:solidFill>
                          <a:effectLst/>
                          <a:latin typeface="+mn-lt"/>
                        </a:rPr>
                        <a:t>Paromomycin</a:t>
                      </a:r>
                      <a:r>
                        <a:rPr lang="en-US" sz="1800" b="0" dirty="0" smtClean="0">
                          <a:solidFill>
                            <a:srgbClr val="0432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rgbClr val="0432FF"/>
                          </a:solidFill>
                          <a:effectLst/>
                          <a:latin typeface="+mn-lt"/>
                        </a:rPr>
                        <a:t>Sulphate</a:t>
                      </a:r>
                      <a:endParaRPr lang="en-US" sz="1800" b="0" dirty="0" smtClean="0">
                        <a:solidFill>
                          <a:srgbClr val="0432FF"/>
                        </a:solidFill>
                        <a:effectLst/>
                        <a:latin typeface="+mn-lt"/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219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Action/M.O.A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 smtClean="0">
                          <a:effectLst/>
                          <a:latin typeface="+mn-lt"/>
                        </a:rPr>
                        <a:t>Aminoglycoside antibiotic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 smtClean="0">
                          <a:effectLst/>
                          <a:latin typeface="+mn-lt"/>
                        </a:rPr>
                        <a:t>Direct </a:t>
                      </a:r>
                      <a:r>
                        <a:rPr lang="en-GB" sz="1400" b="0" dirty="0" err="1" smtClean="0">
                          <a:effectLst/>
                          <a:latin typeface="+mn-lt"/>
                        </a:rPr>
                        <a:t>amebicidal</a:t>
                      </a:r>
                      <a:r>
                        <a:rPr lang="en-GB" sz="1400" b="0" dirty="0" smtClean="0">
                          <a:effectLst/>
                          <a:latin typeface="+mn-lt"/>
                        </a:rPr>
                        <a:t> action: causes leakage by its action on cell membrane of parasite.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 smtClean="0">
                          <a:effectLst/>
                          <a:latin typeface="+mn-lt"/>
                        </a:rPr>
                        <a:t>Indirect </a:t>
                      </a:r>
                      <a:r>
                        <a:rPr lang="en-GB" sz="14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effect</a:t>
                      </a:r>
                      <a:r>
                        <a:rPr lang="en-GB" sz="1400" b="0" dirty="0" smtClean="0">
                          <a:effectLst/>
                          <a:latin typeface="+mn-lt"/>
                        </a:rPr>
                        <a:t>: killing of bacterial flora essential for proliferation of pathogenic amoebae</a:t>
                      </a:r>
                      <a:endParaRPr lang="en-US" sz="1400" b="0" dirty="0">
                        <a:effectLst/>
                        <a:latin typeface="+mn-lt"/>
                      </a:endParaRPr>
                    </a:p>
                  </a:txBody>
                  <a:tcPr marT="45719" marB="4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2641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Pharmacokinetics 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effectLst/>
                          <a:latin typeface="+mn-lt"/>
                        </a:rPr>
                        <a:t>Given orally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effectLst/>
                          <a:latin typeface="+mn-lt"/>
                        </a:rPr>
                        <a:t>Not significantly absorbed from GIT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effectLst/>
                          <a:latin typeface="+mn-lt"/>
                        </a:rPr>
                        <a:t>Effective only against luminal forms of </a:t>
                      </a:r>
                      <a:r>
                        <a:rPr lang="en-GB" sz="1600" b="0" dirty="0" err="1" smtClean="0">
                          <a:effectLst/>
                          <a:latin typeface="+mn-lt"/>
                        </a:rPr>
                        <a:t>ameba</a:t>
                      </a:r>
                      <a:endParaRPr lang="en-GB" sz="1600" b="0" dirty="0" smtClean="0">
                        <a:effectLst/>
                        <a:latin typeface="+mn-lt"/>
                      </a:endParaRPr>
                    </a:p>
                    <a:p>
                      <a:pPr marL="285750" marR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+mn-lt"/>
                        </a:rPr>
                        <a:t>Small amount absorbed is excreted unchanged in urine (may accumulate with renal insufficiency).</a:t>
                      </a:r>
                      <a:endParaRPr lang="en-GB" sz="1600" kern="1200" dirty="0" smtClean="0">
                        <a:solidFill>
                          <a:srgbClr val="008F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798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Uses</a:t>
                      </a:r>
                      <a:endParaRPr lang="en-US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effectLst/>
                          <a:latin typeface="+mn-lt"/>
                        </a:rPr>
                        <a:t>Use </a:t>
                      </a:r>
                      <a:r>
                        <a:rPr lang="en-GB" sz="16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in chronic </a:t>
                      </a:r>
                      <a:r>
                        <a:rPr lang="en-GB" sz="1600" b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amebiasis</a:t>
                      </a:r>
                      <a:r>
                        <a:rPr lang="en-US" sz="160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baseline="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</a:rPr>
                        <a:t>(carrier)</a:t>
                      </a:r>
                      <a:r>
                        <a:rPr lang="en-GB" sz="1600" b="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dirty="0" smtClean="0">
                          <a:effectLst/>
                          <a:latin typeface="+mn-lt"/>
                        </a:rPr>
                        <a:t>to eliminate cysts (in cysts passers).</a:t>
                      </a: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282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ADRs</a:t>
                      </a: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Tx/>
                        <a:buBlip>
                          <a:blip r:embed="rId2"/>
                        </a:buBlip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Gastrointestinal distress and diarrhea.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Tx/>
                        <a:buBlip>
                          <a:blip r:embed="rId3"/>
                        </a:buBlip>
                      </a:pPr>
                      <a:r>
                        <a:rPr lang="en-GB" sz="1400" kern="120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Remember that aminoglycosides may cause nephrotoxicity</a:t>
                      </a:r>
                      <a:r>
                        <a:rPr lang="en-US" sz="1400" kern="1200" baseline="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ototoxicity</a:t>
                      </a:r>
                      <a:r>
                        <a:rPr lang="en-GB" sz="1400" kern="1200" dirty="0" smtClean="0">
                          <a:solidFill>
                            <a:srgbClr val="008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endParaRPr lang="en-US" sz="1400" b="0" dirty="0" smtClean="0">
                        <a:effectLst/>
                        <a:latin typeface="+mn-lt"/>
                      </a:endParaRP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15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C.I.</a:t>
                      </a:r>
                    </a:p>
                  </a:txBody>
                  <a:tcPr marT="45719" marB="45719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effectLst/>
                          <a:latin typeface="+mn-lt"/>
                        </a:rPr>
                        <a:t>Severe renal disease</a:t>
                      </a:r>
                    </a:p>
                    <a:p>
                      <a:pPr marL="285750" indent="-28575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effectLst/>
                          <a:latin typeface="+mn-lt"/>
                        </a:rPr>
                        <a:t>patients with GIT ulceration</a:t>
                      </a:r>
                    </a:p>
                  </a:txBody>
                  <a:tcPr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19150" y="2038350"/>
            <a:ext cx="5037648" cy="23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rtl="1" eaLnBrk="1" hangingPunct="1">
              <a:defRPr/>
            </a:pPr>
            <a:endParaRPr lang="en-US" sz="3200" b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E62272B-B783-4915-9322-1483391E0F9F}"/>
              </a:ext>
            </a:extLst>
          </p:cNvPr>
          <p:cNvGrpSpPr/>
          <p:nvPr/>
        </p:nvGrpSpPr>
        <p:grpSpPr>
          <a:xfrm>
            <a:off x="-3" y="5971165"/>
            <a:ext cx="3719595" cy="579549"/>
            <a:chOff x="1287887" y="1313645"/>
            <a:chExt cx="2150772" cy="476518"/>
          </a:xfrm>
          <a:solidFill>
            <a:srgbClr val="FDDFE6"/>
          </a:solidFill>
        </p:grpSpPr>
        <p:sp>
          <p:nvSpPr>
            <p:cNvPr id="7" name="Delay 10">
              <a:extLst>
                <a:ext uri="{FF2B5EF4-FFF2-40B4-BE49-F238E27FC236}">
                  <a16:creationId xmlns="" xmlns:a16="http://schemas.microsoft.com/office/drawing/2014/main" id="{BCF2989E-4250-48A7-94DC-98D3AEE50EBD}"/>
                </a:ext>
              </a:extLst>
            </p:cNvPr>
            <p:cNvSpPr/>
            <p:nvPr/>
          </p:nvSpPr>
          <p:spPr>
            <a:xfrm>
              <a:off x="2975020" y="1313645"/>
              <a:ext cx="463639" cy="476518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rocess 11">
              <a:extLst>
                <a:ext uri="{FF2B5EF4-FFF2-40B4-BE49-F238E27FC236}">
                  <a16:creationId xmlns="" xmlns:a16="http://schemas.microsoft.com/office/drawing/2014/main" id="{3B95E676-8A91-4F10-A66B-5DAB425F0EF4}"/>
                </a:ext>
              </a:extLst>
            </p:cNvPr>
            <p:cNvSpPr/>
            <p:nvPr/>
          </p:nvSpPr>
          <p:spPr>
            <a:xfrm>
              <a:off x="1287887" y="1313645"/>
              <a:ext cx="1687133" cy="47651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 dirty="0">
                <a:solidFill>
                  <a:schemeClr val="tx1"/>
                </a:solidFill>
                <a:ea typeface="Kartika" charset="0"/>
                <a:cs typeface="Kartika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-3" y="6076273"/>
            <a:ext cx="3719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latin typeface="Century Schoolbook" charset="0"/>
                <a:ea typeface="Century Schoolbook" charset="0"/>
                <a:cs typeface="Century Schoolbook" charset="0"/>
              </a:rPr>
              <a:t>Summary for treatment of </a:t>
            </a:r>
            <a:r>
              <a:rPr lang="en-US" sz="1600" dirty="0" err="1" smtClean="0">
                <a:latin typeface="Century Schoolbook" charset="0"/>
                <a:ea typeface="Century Schoolbook" charset="0"/>
                <a:cs typeface="Century Schoolbook" charset="0"/>
              </a:rPr>
              <a:t>amebiasis</a:t>
            </a:r>
            <a:endParaRPr lang="en-US" sz="1600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p:graphicFrame>
        <p:nvGraphicFramePr>
          <p:cNvPr id="10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866313"/>
              </p:ext>
            </p:extLst>
          </p:nvPr>
        </p:nvGraphicFramePr>
        <p:xfrm>
          <a:off x="123986" y="6655822"/>
          <a:ext cx="6617778" cy="3132623"/>
        </p:xfrm>
        <a:graphic>
          <a:graphicData uri="http://schemas.openxmlformats.org/drawingml/2006/table">
            <a:tbl>
              <a:tblPr rtl="1"/>
              <a:tblGrid>
                <a:gridCol w="38555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22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333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Luminal amebicides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Diloxanide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iodoquinol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Paromomycin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Asymptomatic dysentery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cyst carriers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The doctor will detect it when he do a stool analysis and find cysts, but the patient doesn't have any symptoms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61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Metronidazole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or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tinidazole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followed by luminal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amebicides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choice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Amebic colitis and dysentery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ameboma,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and extra-intestinal disease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67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Metronidazole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or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charset="0"/>
                          <a:cs typeface="Arial" charset="0"/>
                        </a:rPr>
                        <a:t>tinidazole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or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choroquine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or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charset="0"/>
                          <a:cs typeface="Arial" charset="0"/>
                        </a:rPr>
                        <a:t>dehydroemetine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Hepatic abscess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مستطيل مستدير الزوايا 5"/>
          <p:cNvSpPr/>
          <p:nvPr/>
        </p:nvSpPr>
        <p:spPr>
          <a:xfrm>
            <a:off x="1624862" y="2191626"/>
            <a:ext cx="2585803" cy="211404"/>
          </a:xfrm>
          <a:prstGeom prst="roundRect">
            <a:avLst/>
          </a:prstGeom>
          <a:ln w="19050">
            <a:solidFill>
              <a:srgbClr val="33CCCC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SA" sz="1000" b="1" dirty="0">
                <a:solidFill>
                  <a:srgbClr val="009193"/>
                </a:solidFill>
              </a:rPr>
              <a:t>نتخيل البكتيريا </a:t>
            </a:r>
            <a:r>
              <a:rPr lang="ar-SA" sz="1000" b="1" dirty="0" smtClean="0">
                <a:solidFill>
                  <a:srgbClr val="009193"/>
                </a:solidFill>
              </a:rPr>
              <a:t>والأميبيا </a:t>
            </a:r>
            <a:r>
              <a:rPr lang="ar-SA" sz="1000" b="1" dirty="0">
                <a:solidFill>
                  <a:srgbClr val="009193"/>
                </a:solidFill>
              </a:rPr>
              <a:t>برموا (</a:t>
            </a:r>
            <a:r>
              <a:rPr lang="en-US" sz="1000" b="1" dirty="0">
                <a:solidFill>
                  <a:srgbClr val="009193"/>
                </a:solidFill>
              </a:rPr>
              <a:t>promo</a:t>
            </a:r>
            <a:r>
              <a:rPr lang="ar-SA" sz="1000" b="1" dirty="0">
                <a:solidFill>
                  <a:srgbClr val="009193"/>
                </a:solidFill>
              </a:rPr>
              <a:t>) </a:t>
            </a:r>
            <a:r>
              <a:rPr lang="ar-SA" sz="1000" b="1" dirty="0" smtClean="0">
                <a:solidFill>
                  <a:srgbClr val="009193"/>
                </a:solidFill>
              </a:rPr>
              <a:t>اتفاقية شراكة</a:t>
            </a:r>
            <a:endParaRPr lang="en-US" sz="1000" b="1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4264</TotalTime>
  <Words>3651</Words>
  <Application>Microsoft Macintosh PowerPoint</Application>
  <PresentationFormat>A4 Paper (210x297 mm)</PresentationFormat>
  <Paragraphs>508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.PingFangSC-Regular</vt:lpstr>
      <vt:lpstr>Al Tarikh</vt:lpstr>
      <vt:lpstr>Bell MT</vt:lpstr>
      <vt:lpstr>Britannic Bold</vt:lpstr>
      <vt:lpstr>Calibri</vt:lpstr>
      <vt:lpstr>Calibri Light</vt:lpstr>
      <vt:lpstr>Calisto MT</vt:lpstr>
      <vt:lpstr>Century Schoolbook</vt:lpstr>
      <vt:lpstr>Courier New</vt:lpstr>
      <vt:lpstr>Goudy Old Style</vt:lpstr>
      <vt:lpstr>Kartika</vt:lpstr>
      <vt:lpstr>Wingdings</vt:lpstr>
      <vt:lpstr>ZapfDingbatsITC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لين</dc:creator>
  <cp:lastModifiedBy>اللؤلؤ الصليهم</cp:lastModifiedBy>
  <cp:revision>221</cp:revision>
  <cp:lastPrinted>2017-12-20T06:39:07Z</cp:lastPrinted>
  <dcterms:created xsi:type="dcterms:W3CDTF">2017-09-15T11:36:59Z</dcterms:created>
  <dcterms:modified xsi:type="dcterms:W3CDTF">2017-12-20T06:53:30Z</dcterms:modified>
</cp:coreProperties>
</file>