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0" r:id="rId1"/>
  </p:sldMasterIdLst>
  <p:notesMasterIdLst>
    <p:notesMasterId r:id="rId15"/>
  </p:notesMasterIdLst>
  <p:sldIdLst>
    <p:sldId id="270" r:id="rId2"/>
    <p:sldId id="258" r:id="rId3"/>
    <p:sldId id="265" r:id="rId4"/>
    <p:sldId id="266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57" r:id="rId14"/>
  </p:sldIdLst>
  <p:sldSz cx="6858000" cy="9906000" type="A4"/>
  <p:notesSz cx="6858000" cy="9144000"/>
  <p:defaultTextStyle>
    <a:defPPr>
      <a:defRPr lang="en-US"/>
    </a:defPPr>
    <a:lvl1pPr marL="0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1pPr>
    <a:lvl2pPr marL="331561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2pPr>
    <a:lvl3pPr marL="663123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3pPr>
    <a:lvl4pPr marL="994684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4pPr>
    <a:lvl5pPr marL="1326246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5pPr>
    <a:lvl6pPr marL="1657807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6pPr>
    <a:lvl7pPr marL="1989369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7pPr>
    <a:lvl8pPr marL="2320930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8pPr>
    <a:lvl9pPr marL="2652492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2D1"/>
    <a:srgbClr val="FFE79B"/>
    <a:srgbClr val="08F1F6"/>
    <a:srgbClr val="D3DEF1"/>
    <a:srgbClr val="FDDFF4"/>
    <a:srgbClr val="FED7C6"/>
    <a:srgbClr val="FDD7E0"/>
    <a:srgbClr val="D1E6C4"/>
    <a:srgbClr val="FDD2BF"/>
    <a:srgbClr val="FBB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نمط فاتح 1 - تميي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نمط متوسط 1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41" autoAdjust="0"/>
    <p:restoredTop sz="94671"/>
  </p:normalViewPr>
  <p:slideViewPr>
    <p:cSldViewPr snapToGrid="0" snapToObjects="1">
      <p:cViewPr varScale="1">
        <p:scale>
          <a:sx n="50" d="100"/>
          <a:sy n="50" d="100"/>
        </p:scale>
        <p:origin x="22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351510-6470-8246-AB93-5C593219B13A}" type="doc">
      <dgm:prSet loTypeId="urn:microsoft.com/office/officeart/2005/8/layout/vList2" loCatId="" qsTypeId="urn:microsoft.com/office/officeart/2005/8/quickstyle/simple4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8BC8CC9C-6D10-7149-83A9-A513401EBE3D}">
      <dgm:prSet phldrT="[Text]" custT="1"/>
      <dgm:spPr>
        <a:solidFill>
          <a:srgbClr val="C5D4ED"/>
        </a:solidFill>
      </dgm:spPr>
      <dgm:t>
        <a:bodyPr/>
        <a:lstStyle/>
        <a:p>
          <a:r>
            <a:rPr lang="en-US" sz="1600" b="1" dirty="0"/>
            <a:t>Osmotic laxatives </a:t>
          </a:r>
          <a:r>
            <a:rPr lang="en-US" sz="1200" b="1" dirty="0">
              <a:solidFill>
                <a:srgbClr val="008F00"/>
              </a:solidFill>
            </a:rPr>
            <a:t>(cause water withdrawal by sugar or salt)</a:t>
          </a:r>
          <a:r>
            <a:rPr lang="en-US" sz="1200" b="1" dirty="0"/>
            <a:t> </a:t>
          </a:r>
          <a:endParaRPr lang="en-US" sz="1200" dirty="0"/>
        </a:p>
      </dgm:t>
    </dgm:pt>
    <dgm:pt modelId="{FA3B3D77-3C0B-BF46-867F-2B1BE2E11B45}" type="parTrans" cxnId="{76B8BB52-6D1C-434A-83EF-3B6D1A964707}">
      <dgm:prSet/>
      <dgm:spPr/>
      <dgm:t>
        <a:bodyPr/>
        <a:lstStyle/>
        <a:p>
          <a:endParaRPr lang="en-US"/>
        </a:p>
      </dgm:t>
    </dgm:pt>
    <dgm:pt modelId="{D43FC883-3CF2-1544-A716-F1E1EC52625C}" type="sibTrans" cxnId="{76B8BB52-6D1C-434A-83EF-3B6D1A964707}">
      <dgm:prSet/>
      <dgm:spPr/>
      <dgm:t>
        <a:bodyPr/>
        <a:lstStyle/>
        <a:p>
          <a:endParaRPr lang="en-US"/>
        </a:p>
      </dgm:t>
    </dgm:pt>
    <dgm:pt modelId="{85B0F339-98DD-854D-BA4F-67612435F1F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Increase water content in large intestine. </a:t>
          </a:r>
        </a:p>
      </dgm:t>
    </dgm:pt>
    <dgm:pt modelId="{223141C4-E6DD-EA46-A5B5-3913A359C674}" type="parTrans" cxnId="{1261A6E4-AEDC-5F46-879A-00E0BE5502E8}">
      <dgm:prSet/>
      <dgm:spPr/>
      <dgm:t>
        <a:bodyPr/>
        <a:lstStyle/>
        <a:p>
          <a:endParaRPr lang="en-US"/>
        </a:p>
      </dgm:t>
    </dgm:pt>
    <dgm:pt modelId="{9FE0B076-9D5A-EE48-80FF-D93223693576}" type="sibTrans" cxnId="{1261A6E4-AEDC-5F46-879A-00E0BE5502E8}">
      <dgm:prSet/>
      <dgm:spPr/>
      <dgm:t>
        <a:bodyPr/>
        <a:lstStyle/>
        <a:p>
          <a:endParaRPr lang="en-US"/>
        </a:p>
      </dgm:t>
    </dgm:pt>
    <dgm:pt modelId="{347BA373-CA3F-3548-8F24-B856BAE43E5E}">
      <dgm:prSet phldrT="[Text]" custT="1"/>
      <dgm:spPr>
        <a:solidFill>
          <a:srgbClr val="EEC4E5"/>
        </a:solidFill>
      </dgm:spPr>
      <dgm:t>
        <a:bodyPr/>
        <a:lstStyle/>
        <a:p>
          <a:r>
            <a:rPr lang="en-US" sz="1600" b="1" dirty="0"/>
            <a:t>Stimulant or irritant laxatives </a:t>
          </a:r>
          <a:r>
            <a:rPr lang="en-US" sz="1200" b="1" dirty="0">
              <a:solidFill>
                <a:srgbClr val="008F00"/>
              </a:solidFill>
            </a:rPr>
            <a:t>(cause irritation to intestinal mucosa to increase the motility) </a:t>
          </a:r>
          <a:endParaRPr lang="en-US" sz="1600" dirty="0">
            <a:solidFill>
              <a:srgbClr val="008F00"/>
            </a:solidFill>
          </a:endParaRPr>
        </a:p>
      </dgm:t>
    </dgm:pt>
    <dgm:pt modelId="{91BAB266-54B4-E547-B03E-288FBBEE7648}" type="parTrans" cxnId="{980FCE77-06EB-D040-8FD2-3B3CB4AA16BD}">
      <dgm:prSet/>
      <dgm:spPr/>
      <dgm:t>
        <a:bodyPr/>
        <a:lstStyle/>
        <a:p>
          <a:endParaRPr lang="en-US"/>
        </a:p>
      </dgm:t>
    </dgm:pt>
    <dgm:pt modelId="{34F7C637-611C-D440-98CD-A2A6E3046EE5}" type="sibTrans" cxnId="{980FCE77-06EB-D040-8FD2-3B3CB4AA16BD}">
      <dgm:prSet/>
      <dgm:spPr/>
      <dgm:t>
        <a:bodyPr/>
        <a:lstStyle/>
        <a:p>
          <a:pPr rtl="0"/>
          <a:endParaRPr lang="en-US"/>
        </a:p>
      </dgm:t>
    </dgm:pt>
    <dgm:pt modelId="{0181674B-A870-6848-813F-E7E7571B169B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Increase volume </a:t>
          </a:r>
          <a:r>
            <a:rPr lang="en-US" dirty="0">
              <a:solidFill>
                <a:schemeClr val="tx1"/>
              </a:solidFill>
            </a:rPr>
            <a:t>of </a:t>
          </a:r>
          <a:r>
            <a:rPr lang="en-US" b="1" dirty="0">
              <a:solidFill>
                <a:schemeClr val="tx1"/>
              </a:solidFill>
            </a:rPr>
            <a:t>non-absorbable </a:t>
          </a:r>
          <a:r>
            <a:rPr lang="en-US" dirty="0">
              <a:solidFill>
                <a:schemeClr val="tx1"/>
              </a:solidFill>
            </a:rPr>
            <a:t>solid residue. </a:t>
          </a:r>
        </a:p>
      </dgm:t>
    </dgm:pt>
    <dgm:pt modelId="{1F0D8839-BF7A-EE40-A6E4-BAFA4047869B}" type="parTrans" cxnId="{38D58D36-9490-4E46-ABFF-CF0832C1EE54}">
      <dgm:prSet/>
      <dgm:spPr/>
      <dgm:t>
        <a:bodyPr/>
        <a:lstStyle/>
        <a:p>
          <a:endParaRPr lang="en-US"/>
        </a:p>
      </dgm:t>
    </dgm:pt>
    <dgm:pt modelId="{02108C15-8E0D-374C-8BAF-3BB12CE51A2B}" type="sibTrans" cxnId="{38D58D36-9490-4E46-ABFF-CF0832C1EE54}">
      <dgm:prSet/>
      <dgm:spPr/>
      <dgm:t>
        <a:bodyPr/>
        <a:lstStyle/>
        <a:p>
          <a:endParaRPr lang="en-US"/>
        </a:p>
      </dgm:t>
    </dgm:pt>
    <dgm:pt modelId="{A30D475A-F4A9-7F41-B3BF-12687E49EED4}">
      <dgm:prSet phldrT="[Text]" custT="1"/>
      <dgm:spPr>
        <a:solidFill>
          <a:srgbClr val="FCD4DE"/>
        </a:solidFill>
      </dgm:spPr>
      <dgm:t>
        <a:bodyPr/>
        <a:lstStyle/>
        <a:p>
          <a:r>
            <a:rPr lang="en-US" sz="1600" b="1" dirty="0"/>
            <a:t>Bulk forming laxatives </a:t>
          </a:r>
          <a:r>
            <a:rPr lang="en-US" sz="1200" b="1" dirty="0">
              <a:solidFill>
                <a:srgbClr val="008F00"/>
              </a:solidFill>
            </a:rPr>
            <a:t>(increase the size of</a:t>
          </a:r>
          <a:r>
            <a:rPr lang="ar-SA" sz="1200" b="1" dirty="0">
              <a:solidFill>
                <a:srgbClr val="008F00"/>
              </a:solidFill>
            </a:rPr>
            <a:t> </a:t>
          </a:r>
          <a:r>
            <a:rPr lang="en-US" sz="1200" b="1" dirty="0">
              <a:solidFill>
                <a:srgbClr val="008F00"/>
              </a:solidFill>
            </a:rPr>
            <a:t>stool )</a:t>
          </a:r>
          <a:endParaRPr lang="en-US" sz="1200" dirty="0"/>
        </a:p>
      </dgm:t>
    </dgm:pt>
    <dgm:pt modelId="{609610C6-ED7E-0642-AB6C-3BE3DFCE521A}" type="parTrans" cxnId="{26EA1E99-0049-CB4F-A273-666A670F1E21}">
      <dgm:prSet/>
      <dgm:spPr/>
      <dgm:t>
        <a:bodyPr/>
        <a:lstStyle/>
        <a:p>
          <a:endParaRPr lang="en-US"/>
        </a:p>
      </dgm:t>
    </dgm:pt>
    <dgm:pt modelId="{9CFD8CE9-5DFE-0A43-B8E0-B8667A7D6A5B}" type="sibTrans" cxnId="{26EA1E99-0049-CB4F-A273-666A670F1E21}">
      <dgm:prSet/>
      <dgm:spPr/>
      <dgm:t>
        <a:bodyPr/>
        <a:lstStyle/>
        <a:p>
          <a:endParaRPr lang="en-US"/>
        </a:p>
      </dgm:t>
    </dgm:pt>
    <dgm:pt modelId="{65F29D28-B181-FF4F-ACB5-808165D8C7D8}">
      <dgm:prSet phldrT="[Text]"/>
      <dgm:spPr>
        <a:solidFill>
          <a:srgbClr val="FDC6AD"/>
        </a:solidFill>
      </dgm:spPr>
      <dgm:t>
        <a:bodyPr/>
        <a:lstStyle/>
        <a:p>
          <a:r>
            <a:rPr lang="en-US" b="1" dirty="0"/>
            <a:t>Stool softeners (lubricants) </a:t>
          </a:r>
          <a:endParaRPr lang="en-US" dirty="0"/>
        </a:p>
      </dgm:t>
    </dgm:pt>
    <dgm:pt modelId="{30FA159E-759E-974A-88A2-9A6827A83E14}" type="parTrans" cxnId="{2526AD9F-66A1-9046-AF10-B15ECDC70515}">
      <dgm:prSet/>
      <dgm:spPr/>
      <dgm:t>
        <a:bodyPr/>
        <a:lstStyle/>
        <a:p>
          <a:endParaRPr lang="en-US"/>
        </a:p>
      </dgm:t>
    </dgm:pt>
    <dgm:pt modelId="{4EDE247E-DCCB-0845-9308-CDAF17B89B9D}" type="sibTrans" cxnId="{2526AD9F-66A1-9046-AF10-B15ECDC70515}">
      <dgm:prSet/>
      <dgm:spPr/>
      <dgm:t>
        <a:bodyPr/>
        <a:lstStyle/>
        <a:p>
          <a:endParaRPr lang="en-US"/>
        </a:p>
      </dgm:t>
    </dgm:pt>
    <dgm:pt modelId="{12D6E553-F3FB-1548-B635-20EE3BA43A4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Act by direct stimulation of nerve endings in colonic mucosa. </a:t>
          </a:r>
        </a:p>
      </dgm:t>
    </dgm:pt>
    <dgm:pt modelId="{56F21928-9C99-DE4C-A220-C4FBEB7DE2B4}" type="parTrans" cxnId="{8557C72F-E194-B84C-807C-03E99761E652}">
      <dgm:prSet/>
      <dgm:spPr/>
      <dgm:t>
        <a:bodyPr/>
        <a:lstStyle/>
        <a:p>
          <a:endParaRPr lang="en-US"/>
        </a:p>
      </dgm:t>
    </dgm:pt>
    <dgm:pt modelId="{16520D10-E69B-1242-9EF2-1E57FCDF5BFC}" type="sibTrans" cxnId="{8557C72F-E194-B84C-807C-03E99761E652}">
      <dgm:prSet/>
      <dgm:spPr/>
      <dgm:t>
        <a:bodyPr/>
        <a:lstStyle/>
        <a:p>
          <a:endParaRPr lang="en-US"/>
        </a:p>
      </dgm:t>
    </dgm:pt>
    <dgm:pt modelId="{FF5DA887-6B6F-CB4E-985D-A649076C3307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Alter the consistency of feces            easier to pass </a:t>
          </a:r>
        </a:p>
      </dgm:t>
    </dgm:pt>
    <dgm:pt modelId="{D58A09BE-99BA-AE45-908E-9D46FC8F0DAF}" type="parTrans" cxnId="{7DED11C4-D037-E546-9CBD-CC9611FCA51D}">
      <dgm:prSet/>
      <dgm:spPr/>
      <dgm:t>
        <a:bodyPr/>
        <a:lstStyle/>
        <a:p>
          <a:endParaRPr lang="en-US"/>
        </a:p>
      </dgm:t>
    </dgm:pt>
    <dgm:pt modelId="{6CC39E2F-A26F-EB4F-BED6-EA2EB19BE518}" type="sibTrans" cxnId="{7DED11C4-D037-E546-9CBD-CC9611FCA51D}">
      <dgm:prSet/>
      <dgm:spPr/>
      <dgm:t>
        <a:bodyPr/>
        <a:lstStyle/>
        <a:p>
          <a:endParaRPr lang="en-US"/>
        </a:p>
      </dgm:t>
    </dgm:pt>
    <dgm:pt modelId="{76AF4DD7-1EC4-EF4A-9DC7-206D5F70BC74}" type="pres">
      <dgm:prSet presAssocID="{A3351510-6470-8246-AB93-5C593219B1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BD1413-B1E7-F140-8A5E-0226EAB61EFD}" type="pres">
      <dgm:prSet presAssocID="{A30D475A-F4A9-7F41-B3BF-12687E49EED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446EAB-111A-3146-A404-89C254DD8A10}" type="pres">
      <dgm:prSet presAssocID="{A30D475A-F4A9-7F41-B3BF-12687E49EED4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E408DF-EDA1-704F-B4F4-AD8E5B13A7BC}" type="pres">
      <dgm:prSet presAssocID="{8BC8CC9C-6D10-7149-83A9-A513401EBE3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9D24F-9D34-C04F-B7EA-B957F8865634}" type="pres">
      <dgm:prSet presAssocID="{8BC8CC9C-6D10-7149-83A9-A513401EBE3D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B7E5C6-97CC-F848-A93A-EFBE03F709D9}" type="pres">
      <dgm:prSet presAssocID="{347BA373-CA3F-3548-8F24-B856BAE43E5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62075-5907-9542-9A29-A045168A2F4B}" type="pres">
      <dgm:prSet presAssocID="{347BA373-CA3F-3548-8F24-B856BAE43E5E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69821-DF34-534B-AC2A-A36964F9E778}" type="pres">
      <dgm:prSet presAssocID="{65F29D28-B181-FF4F-ACB5-808165D8C7D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7E29F-560E-F147-B5F2-FE05DBDAEE1E}" type="pres">
      <dgm:prSet presAssocID="{65F29D28-B181-FF4F-ACB5-808165D8C7D8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98E075-6B08-354F-9312-CC80D91CDED6}" type="presOf" srcId="{65F29D28-B181-FF4F-ACB5-808165D8C7D8}" destId="{EFF69821-DF34-534B-AC2A-A36964F9E778}" srcOrd="0" destOrd="0" presId="urn:microsoft.com/office/officeart/2005/8/layout/vList2"/>
    <dgm:cxn modelId="{DBD2CF25-D13F-7D4B-A787-76FBBDF24ADC}" type="presOf" srcId="{FF5DA887-6B6F-CB4E-985D-A649076C3307}" destId="{C207E29F-560E-F147-B5F2-FE05DBDAEE1E}" srcOrd="0" destOrd="0" presId="urn:microsoft.com/office/officeart/2005/8/layout/vList2"/>
    <dgm:cxn modelId="{E6C63CB5-0E88-7B4B-94E3-FE2DB604E8B8}" type="presOf" srcId="{8BC8CC9C-6D10-7149-83A9-A513401EBE3D}" destId="{33E408DF-EDA1-704F-B4F4-AD8E5B13A7BC}" srcOrd="0" destOrd="0" presId="urn:microsoft.com/office/officeart/2005/8/layout/vList2"/>
    <dgm:cxn modelId="{38D58D36-9490-4E46-ABFF-CF0832C1EE54}" srcId="{A30D475A-F4A9-7F41-B3BF-12687E49EED4}" destId="{0181674B-A870-6848-813F-E7E7571B169B}" srcOrd="0" destOrd="0" parTransId="{1F0D8839-BF7A-EE40-A6E4-BAFA4047869B}" sibTransId="{02108C15-8E0D-374C-8BAF-3BB12CE51A2B}"/>
    <dgm:cxn modelId="{15699662-D6F1-BB4D-A82E-284F41B5FA4C}" type="presOf" srcId="{0181674B-A870-6848-813F-E7E7571B169B}" destId="{DB446EAB-111A-3146-A404-89C254DD8A10}" srcOrd="0" destOrd="0" presId="urn:microsoft.com/office/officeart/2005/8/layout/vList2"/>
    <dgm:cxn modelId="{8557C72F-E194-B84C-807C-03E99761E652}" srcId="{347BA373-CA3F-3548-8F24-B856BAE43E5E}" destId="{12D6E553-F3FB-1548-B635-20EE3BA43A49}" srcOrd="0" destOrd="0" parTransId="{56F21928-9C99-DE4C-A220-C4FBEB7DE2B4}" sibTransId="{16520D10-E69B-1242-9EF2-1E57FCDF5BFC}"/>
    <dgm:cxn modelId="{1261A6E4-AEDC-5F46-879A-00E0BE5502E8}" srcId="{8BC8CC9C-6D10-7149-83A9-A513401EBE3D}" destId="{85B0F339-98DD-854D-BA4F-67612435F1FC}" srcOrd="0" destOrd="0" parTransId="{223141C4-E6DD-EA46-A5B5-3913A359C674}" sibTransId="{9FE0B076-9D5A-EE48-80FF-D93223693576}"/>
    <dgm:cxn modelId="{980FCE77-06EB-D040-8FD2-3B3CB4AA16BD}" srcId="{A3351510-6470-8246-AB93-5C593219B13A}" destId="{347BA373-CA3F-3548-8F24-B856BAE43E5E}" srcOrd="2" destOrd="0" parTransId="{91BAB266-54B4-E547-B03E-288FBBEE7648}" sibTransId="{34F7C637-611C-D440-98CD-A2A6E3046EE5}"/>
    <dgm:cxn modelId="{2526AD9F-66A1-9046-AF10-B15ECDC70515}" srcId="{A3351510-6470-8246-AB93-5C593219B13A}" destId="{65F29D28-B181-FF4F-ACB5-808165D8C7D8}" srcOrd="3" destOrd="0" parTransId="{30FA159E-759E-974A-88A2-9A6827A83E14}" sibTransId="{4EDE247E-DCCB-0845-9308-CDAF17B89B9D}"/>
    <dgm:cxn modelId="{FF83AB17-A5C1-0444-89A6-9266DF8AD6A3}" type="presOf" srcId="{85B0F339-98DD-854D-BA4F-67612435F1FC}" destId="{F549D24F-9D34-C04F-B7EA-B957F8865634}" srcOrd="0" destOrd="0" presId="urn:microsoft.com/office/officeart/2005/8/layout/vList2"/>
    <dgm:cxn modelId="{76B8BB52-6D1C-434A-83EF-3B6D1A964707}" srcId="{A3351510-6470-8246-AB93-5C593219B13A}" destId="{8BC8CC9C-6D10-7149-83A9-A513401EBE3D}" srcOrd="1" destOrd="0" parTransId="{FA3B3D77-3C0B-BF46-867F-2B1BE2E11B45}" sibTransId="{D43FC883-3CF2-1544-A716-F1E1EC52625C}"/>
    <dgm:cxn modelId="{851202F1-DD91-C142-9354-FBAB24F50477}" type="presOf" srcId="{347BA373-CA3F-3548-8F24-B856BAE43E5E}" destId="{37B7E5C6-97CC-F848-A93A-EFBE03F709D9}" srcOrd="0" destOrd="0" presId="urn:microsoft.com/office/officeart/2005/8/layout/vList2"/>
    <dgm:cxn modelId="{7DED11C4-D037-E546-9CBD-CC9611FCA51D}" srcId="{65F29D28-B181-FF4F-ACB5-808165D8C7D8}" destId="{FF5DA887-6B6F-CB4E-985D-A649076C3307}" srcOrd="0" destOrd="0" parTransId="{D58A09BE-99BA-AE45-908E-9D46FC8F0DAF}" sibTransId="{6CC39E2F-A26F-EB4F-BED6-EA2EB19BE518}"/>
    <dgm:cxn modelId="{8315F0DF-EDF3-C94C-A8F3-68E6A3E1624E}" type="presOf" srcId="{12D6E553-F3FB-1548-B635-20EE3BA43A49}" destId="{02E62075-5907-9542-9A29-A045168A2F4B}" srcOrd="0" destOrd="0" presId="urn:microsoft.com/office/officeart/2005/8/layout/vList2"/>
    <dgm:cxn modelId="{8A7E5C51-9F4B-BA4A-A114-894AE844F40D}" type="presOf" srcId="{A3351510-6470-8246-AB93-5C593219B13A}" destId="{76AF4DD7-1EC4-EF4A-9DC7-206D5F70BC74}" srcOrd="0" destOrd="0" presId="urn:microsoft.com/office/officeart/2005/8/layout/vList2"/>
    <dgm:cxn modelId="{26EA1E99-0049-CB4F-A273-666A670F1E21}" srcId="{A3351510-6470-8246-AB93-5C593219B13A}" destId="{A30D475A-F4A9-7F41-B3BF-12687E49EED4}" srcOrd="0" destOrd="0" parTransId="{609610C6-ED7E-0642-AB6C-3BE3DFCE521A}" sibTransId="{9CFD8CE9-5DFE-0A43-B8E0-B8667A7D6A5B}"/>
    <dgm:cxn modelId="{F386B0CF-E403-3C40-9010-3D8C8EBF807A}" type="presOf" srcId="{A30D475A-F4A9-7F41-B3BF-12687E49EED4}" destId="{97BD1413-B1E7-F140-8A5E-0226EAB61EFD}" srcOrd="0" destOrd="0" presId="urn:microsoft.com/office/officeart/2005/8/layout/vList2"/>
    <dgm:cxn modelId="{C493565E-963D-6644-9E8E-C1B9DC6E5D81}" type="presParOf" srcId="{76AF4DD7-1EC4-EF4A-9DC7-206D5F70BC74}" destId="{97BD1413-B1E7-F140-8A5E-0226EAB61EFD}" srcOrd="0" destOrd="0" presId="urn:microsoft.com/office/officeart/2005/8/layout/vList2"/>
    <dgm:cxn modelId="{E9D730EB-3AF5-1B4F-8801-9669F86E5BAA}" type="presParOf" srcId="{76AF4DD7-1EC4-EF4A-9DC7-206D5F70BC74}" destId="{DB446EAB-111A-3146-A404-89C254DD8A10}" srcOrd="1" destOrd="0" presId="urn:microsoft.com/office/officeart/2005/8/layout/vList2"/>
    <dgm:cxn modelId="{FE0877C0-ED36-C44F-B162-2629FEBAD170}" type="presParOf" srcId="{76AF4DD7-1EC4-EF4A-9DC7-206D5F70BC74}" destId="{33E408DF-EDA1-704F-B4F4-AD8E5B13A7BC}" srcOrd="2" destOrd="0" presId="urn:microsoft.com/office/officeart/2005/8/layout/vList2"/>
    <dgm:cxn modelId="{F9487912-EBB9-5F48-BA90-7A0E229021FB}" type="presParOf" srcId="{76AF4DD7-1EC4-EF4A-9DC7-206D5F70BC74}" destId="{F549D24F-9D34-C04F-B7EA-B957F8865634}" srcOrd="3" destOrd="0" presId="urn:microsoft.com/office/officeart/2005/8/layout/vList2"/>
    <dgm:cxn modelId="{17C72396-07C7-ED48-B71E-41BCA34A2BDA}" type="presParOf" srcId="{76AF4DD7-1EC4-EF4A-9DC7-206D5F70BC74}" destId="{37B7E5C6-97CC-F848-A93A-EFBE03F709D9}" srcOrd="4" destOrd="0" presId="urn:microsoft.com/office/officeart/2005/8/layout/vList2"/>
    <dgm:cxn modelId="{4CD9F79E-A8ED-1F44-81EA-FE75B6A02699}" type="presParOf" srcId="{76AF4DD7-1EC4-EF4A-9DC7-206D5F70BC74}" destId="{02E62075-5907-9542-9A29-A045168A2F4B}" srcOrd="5" destOrd="0" presId="urn:microsoft.com/office/officeart/2005/8/layout/vList2"/>
    <dgm:cxn modelId="{60AC8A2A-C8E9-8E47-BB4E-66F709ACF709}" type="presParOf" srcId="{76AF4DD7-1EC4-EF4A-9DC7-206D5F70BC74}" destId="{EFF69821-DF34-534B-AC2A-A36964F9E778}" srcOrd="6" destOrd="0" presId="urn:microsoft.com/office/officeart/2005/8/layout/vList2"/>
    <dgm:cxn modelId="{F9CA60B2-FB48-3848-99BD-529C395C17D2}" type="presParOf" srcId="{76AF4DD7-1EC4-EF4A-9DC7-206D5F70BC74}" destId="{C207E29F-560E-F147-B5F2-FE05DBDAEE1E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62A8B6-5415-7042-8DE2-37B5035564D2}" type="doc">
      <dgm:prSet loTypeId="urn:microsoft.com/office/officeart/2005/8/layout/lProcess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A313C34-00E2-6A42-AB72-6AD273E91E52}">
      <dgm:prSet phldrT="[Text]"/>
      <dgm:spPr>
        <a:solidFill>
          <a:schemeClr val="accent2">
            <a:hueOff val="0"/>
            <a:satOff val="0"/>
            <a:lumOff val="0"/>
            <a:satMod val="103000"/>
            <a:lumMod val="102000"/>
            <a:tint val="94000"/>
          </a:schemeClr>
        </a:solidFill>
      </dgm:spPr>
      <dgm:t>
        <a:bodyPr/>
        <a:lstStyle/>
        <a:p>
          <a:r>
            <a:rPr lang="en-US" b="1" dirty="0"/>
            <a:t>Sugars </a:t>
          </a:r>
          <a:endParaRPr lang="en-US" dirty="0"/>
        </a:p>
      </dgm:t>
    </dgm:pt>
    <dgm:pt modelId="{FEA4A528-F814-ED4A-9B93-E23C597EED29}" type="parTrans" cxnId="{9C719B55-5DC3-F741-A92D-35D36A376F76}">
      <dgm:prSet/>
      <dgm:spPr/>
      <dgm:t>
        <a:bodyPr/>
        <a:lstStyle/>
        <a:p>
          <a:endParaRPr lang="en-US"/>
        </a:p>
      </dgm:t>
    </dgm:pt>
    <dgm:pt modelId="{C3B52EE9-649A-2F4D-8282-BCA10B8A9CD9}" type="sibTrans" cxnId="{9C719B55-5DC3-F741-A92D-35D36A376F76}">
      <dgm:prSet/>
      <dgm:spPr/>
      <dgm:t>
        <a:bodyPr/>
        <a:lstStyle/>
        <a:p>
          <a:endParaRPr lang="en-US"/>
        </a:p>
      </dgm:t>
    </dgm:pt>
    <dgm:pt modelId="{60E66AD2-AD79-1245-890C-07C0F2E1DC58}">
      <dgm:prSet phldrT="[Text]"/>
      <dgm:spPr/>
      <dgm:t>
        <a:bodyPr/>
        <a:lstStyle/>
        <a:p>
          <a:r>
            <a:rPr lang="en-US"/>
            <a:t>Lactulose </a:t>
          </a:r>
          <a:endParaRPr lang="en-US" dirty="0"/>
        </a:p>
      </dgm:t>
    </dgm:pt>
    <dgm:pt modelId="{D66B6984-D449-0C4F-87F7-757ED5886DA2}" type="parTrans" cxnId="{1DBFD8BE-B0B8-FA46-B394-CECA217B4D3E}">
      <dgm:prSet/>
      <dgm:spPr/>
      <dgm:t>
        <a:bodyPr/>
        <a:lstStyle/>
        <a:p>
          <a:endParaRPr lang="en-US"/>
        </a:p>
      </dgm:t>
    </dgm:pt>
    <dgm:pt modelId="{3C44ED3C-553C-EA45-A003-99B26F1A9D1C}" type="sibTrans" cxnId="{1DBFD8BE-B0B8-FA46-B394-CECA217B4D3E}">
      <dgm:prSet/>
      <dgm:spPr/>
      <dgm:t>
        <a:bodyPr/>
        <a:lstStyle/>
        <a:p>
          <a:endParaRPr lang="en-US"/>
        </a:p>
      </dgm:t>
    </dgm:pt>
    <dgm:pt modelId="{90CC0705-63F3-3E40-A887-9CAEAC035D42}">
      <dgm:prSet phldrT="[Text]"/>
      <dgm:spPr>
        <a:solidFill>
          <a:schemeClr val="accent3">
            <a:hueOff val="0"/>
            <a:satOff val="0"/>
            <a:lumOff val="0"/>
            <a:satMod val="103000"/>
            <a:lumMod val="102000"/>
            <a:tint val="94000"/>
          </a:schemeClr>
        </a:solidFill>
      </dgm:spPr>
      <dgm:t>
        <a:bodyPr/>
        <a:lstStyle/>
        <a:p>
          <a:r>
            <a:rPr lang="en-US" b="1" dirty="0"/>
            <a:t>Salts (saline laxatives) </a:t>
          </a:r>
          <a:endParaRPr lang="en-US" dirty="0"/>
        </a:p>
      </dgm:t>
    </dgm:pt>
    <dgm:pt modelId="{2232059B-A0E2-DA41-B6E8-3442EA4431FF}" type="parTrans" cxnId="{B1B33970-4582-B947-8928-23CFC2F50206}">
      <dgm:prSet/>
      <dgm:spPr/>
      <dgm:t>
        <a:bodyPr/>
        <a:lstStyle/>
        <a:p>
          <a:endParaRPr lang="en-US"/>
        </a:p>
      </dgm:t>
    </dgm:pt>
    <dgm:pt modelId="{8C2C041E-68FF-6C44-85F2-CD8D454A5235}" type="sibTrans" cxnId="{B1B33970-4582-B947-8928-23CFC2F50206}">
      <dgm:prSet/>
      <dgm:spPr/>
      <dgm:t>
        <a:bodyPr/>
        <a:lstStyle/>
        <a:p>
          <a:endParaRPr lang="en-US"/>
        </a:p>
      </dgm:t>
    </dgm:pt>
    <dgm:pt modelId="{79909E0E-3CDF-3E46-A570-3FEB00004CE8}">
      <dgm:prSet phldrT="[Text]"/>
      <dgm:spPr/>
      <dgm:t>
        <a:bodyPr/>
        <a:lstStyle/>
        <a:p>
          <a:r>
            <a:rPr lang="en-US" dirty="0"/>
            <a:t>Magnesium sulphate or hydroxide. Sodium or </a:t>
          </a:r>
          <a:r>
            <a:rPr lang="en-US" dirty="0" err="1"/>
            <a:t>potasium</a:t>
          </a:r>
          <a:r>
            <a:rPr lang="en-US" dirty="0"/>
            <a:t> phosphate. </a:t>
          </a:r>
        </a:p>
      </dgm:t>
    </dgm:pt>
    <dgm:pt modelId="{441E393E-D91C-9742-BA43-BF7F0E5CE193}" type="parTrans" cxnId="{DCE22591-1064-C143-A2A3-09E63153D823}">
      <dgm:prSet/>
      <dgm:spPr/>
      <dgm:t>
        <a:bodyPr/>
        <a:lstStyle/>
        <a:p>
          <a:endParaRPr lang="en-US"/>
        </a:p>
      </dgm:t>
    </dgm:pt>
    <dgm:pt modelId="{20991EA7-5374-F34E-82F5-23E79A7DBC6C}" type="sibTrans" cxnId="{DCE22591-1064-C143-A2A3-09E63153D823}">
      <dgm:prSet/>
      <dgm:spPr/>
      <dgm:t>
        <a:bodyPr/>
        <a:lstStyle/>
        <a:p>
          <a:endParaRPr lang="en-US"/>
        </a:p>
      </dgm:t>
    </dgm:pt>
    <dgm:pt modelId="{941CA209-1778-F84D-B7D0-EEF28C06E525}">
      <dgm:prSet phldrT="[Text]"/>
      <dgm:spPr>
        <a:solidFill>
          <a:schemeClr val="accent4">
            <a:hueOff val="0"/>
            <a:satOff val="0"/>
            <a:lumOff val="0"/>
            <a:satMod val="103000"/>
            <a:lumMod val="102000"/>
            <a:tint val="94000"/>
          </a:schemeClr>
        </a:solidFill>
      </dgm:spPr>
      <dgm:t>
        <a:bodyPr/>
        <a:lstStyle/>
        <a:p>
          <a:r>
            <a:rPr lang="en-US" b="1" dirty="0"/>
            <a:t>Polyethylene glycol (PEG) </a:t>
          </a:r>
          <a:endParaRPr lang="en-US" dirty="0"/>
        </a:p>
      </dgm:t>
    </dgm:pt>
    <dgm:pt modelId="{CFD8156D-C5F2-5E45-B4D6-0FE9CF203958}" type="parTrans" cxnId="{06BEB7DC-2864-9B44-B6D3-BB57A7BF11B5}">
      <dgm:prSet/>
      <dgm:spPr/>
      <dgm:t>
        <a:bodyPr/>
        <a:lstStyle/>
        <a:p>
          <a:endParaRPr lang="en-US"/>
        </a:p>
      </dgm:t>
    </dgm:pt>
    <dgm:pt modelId="{E613339D-005B-5B40-BFA2-9E88CB1D3AB3}" type="sibTrans" cxnId="{06BEB7DC-2864-9B44-B6D3-BB57A7BF11B5}">
      <dgm:prSet/>
      <dgm:spPr/>
      <dgm:t>
        <a:bodyPr/>
        <a:lstStyle/>
        <a:p>
          <a:endParaRPr lang="en-US"/>
        </a:p>
      </dgm:t>
    </dgm:pt>
    <dgm:pt modelId="{1BF902AA-3CA6-8642-B10F-E8971948A610}">
      <dgm:prSet phldrT="[Text]"/>
      <dgm:spPr/>
      <dgm:t>
        <a:bodyPr/>
        <a:lstStyle/>
        <a:p>
          <a:r>
            <a:rPr lang="en-US" dirty="0"/>
            <a:t>Polyethylene glycol (PEG) </a:t>
          </a:r>
        </a:p>
      </dgm:t>
    </dgm:pt>
    <dgm:pt modelId="{D337342B-E2D9-924C-B0B1-91BA18905E31}" type="parTrans" cxnId="{9147A557-7E3D-DE4B-A5F4-2401D6940B9B}">
      <dgm:prSet/>
      <dgm:spPr/>
      <dgm:t>
        <a:bodyPr/>
        <a:lstStyle/>
        <a:p>
          <a:endParaRPr lang="en-US"/>
        </a:p>
      </dgm:t>
    </dgm:pt>
    <dgm:pt modelId="{F587CECA-5860-884B-ACCE-7BB3E3CD9E23}" type="sibTrans" cxnId="{9147A557-7E3D-DE4B-A5F4-2401D6940B9B}">
      <dgm:prSet/>
      <dgm:spPr/>
      <dgm:t>
        <a:bodyPr/>
        <a:lstStyle/>
        <a:p>
          <a:endParaRPr lang="en-US"/>
        </a:p>
      </dgm:t>
    </dgm:pt>
    <dgm:pt modelId="{1B319284-C41C-DC47-BAC7-162D9E285365}" type="pres">
      <dgm:prSet presAssocID="{6F62A8B6-5415-7042-8DE2-37B5035564D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C032638-DDE5-0641-A52D-1443D11FC9EA}" type="pres">
      <dgm:prSet presAssocID="{7A313C34-00E2-6A42-AB72-6AD273E91E52}" presName="horFlow" presStyleCnt="0"/>
      <dgm:spPr/>
    </dgm:pt>
    <dgm:pt modelId="{354BB6EE-4307-C145-84B3-D79E2A43CF1F}" type="pres">
      <dgm:prSet presAssocID="{7A313C34-00E2-6A42-AB72-6AD273E91E52}" presName="bigChev" presStyleLbl="node1" presStyleIdx="0" presStyleCnt="3"/>
      <dgm:spPr/>
      <dgm:t>
        <a:bodyPr/>
        <a:lstStyle/>
        <a:p>
          <a:endParaRPr lang="en-US"/>
        </a:p>
      </dgm:t>
    </dgm:pt>
    <dgm:pt modelId="{9AEA7126-4D8C-C84B-8DF4-CB3B4233AD63}" type="pres">
      <dgm:prSet presAssocID="{D66B6984-D449-0C4F-87F7-757ED5886DA2}" presName="parTrans" presStyleCnt="0"/>
      <dgm:spPr/>
    </dgm:pt>
    <dgm:pt modelId="{8A2505F7-0018-9943-AF1A-4B92A7F9E89A}" type="pres">
      <dgm:prSet presAssocID="{60E66AD2-AD79-1245-890C-07C0F2E1DC58}" presName="node" presStyleLbl="alignAccFollowNode1" presStyleIdx="0" presStyleCnt="3" custScaleX="243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BE2FD-4315-0C4C-9A11-22DE6810C77F}" type="pres">
      <dgm:prSet presAssocID="{7A313C34-00E2-6A42-AB72-6AD273E91E52}" presName="vSp" presStyleCnt="0"/>
      <dgm:spPr/>
    </dgm:pt>
    <dgm:pt modelId="{D058F7F2-A7A7-C04F-86A7-34E920430913}" type="pres">
      <dgm:prSet presAssocID="{90CC0705-63F3-3E40-A887-9CAEAC035D42}" presName="horFlow" presStyleCnt="0"/>
      <dgm:spPr/>
    </dgm:pt>
    <dgm:pt modelId="{4E4F6FC1-6833-0A41-86AC-F554777254C6}" type="pres">
      <dgm:prSet presAssocID="{90CC0705-63F3-3E40-A887-9CAEAC035D42}" presName="bigChev" presStyleLbl="node1" presStyleIdx="1" presStyleCnt="3"/>
      <dgm:spPr/>
      <dgm:t>
        <a:bodyPr/>
        <a:lstStyle/>
        <a:p>
          <a:endParaRPr lang="en-US"/>
        </a:p>
      </dgm:t>
    </dgm:pt>
    <dgm:pt modelId="{4413498C-40CD-674E-A7F7-92C5E425EF9E}" type="pres">
      <dgm:prSet presAssocID="{441E393E-D91C-9742-BA43-BF7F0E5CE193}" presName="parTrans" presStyleCnt="0"/>
      <dgm:spPr/>
    </dgm:pt>
    <dgm:pt modelId="{1AB7711E-2B43-724A-B473-0E176B3BA723}" type="pres">
      <dgm:prSet presAssocID="{79909E0E-3CDF-3E46-A570-3FEB00004CE8}" presName="node" presStyleLbl="alignAccFollowNode1" presStyleIdx="1" presStyleCnt="3" custScaleX="243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871C9-90EB-D74F-B69B-C88B04D7276A}" type="pres">
      <dgm:prSet presAssocID="{90CC0705-63F3-3E40-A887-9CAEAC035D42}" presName="vSp" presStyleCnt="0"/>
      <dgm:spPr/>
    </dgm:pt>
    <dgm:pt modelId="{302911CD-E031-AB41-A418-ED8862624E82}" type="pres">
      <dgm:prSet presAssocID="{941CA209-1778-F84D-B7D0-EEF28C06E525}" presName="horFlow" presStyleCnt="0"/>
      <dgm:spPr/>
    </dgm:pt>
    <dgm:pt modelId="{3EE4FEAC-6B5B-8143-BDCB-87BE5FA9E9A5}" type="pres">
      <dgm:prSet presAssocID="{941CA209-1778-F84D-B7D0-EEF28C06E525}" presName="bigChev" presStyleLbl="node1" presStyleIdx="2" presStyleCnt="3"/>
      <dgm:spPr/>
      <dgm:t>
        <a:bodyPr/>
        <a:lstStyle/>
        <a:p>
          <a:endParaRPr lang="en-US"/>
        </a:p>
      </dgm:t>
    </dgm:pt>
    <dgm:pt modelId="{A382FEBC-54A3-3E45-9ABA-36D44A9D6BBA}" type="pres">
      <dgm:prSet presAssocID="{D337342B-E2D9-924C-B0B1-91BA18905E31}" presName="parTrans" presStyleCnt="0"/>
      <dgm:spPr/>
    </dgm:pt>
    <dgm:pt modelId="{EFDF27CE-3E65-2F47-A483-81AE1E8E41BF}" type="pres">
      <dgm:prSet presAssocID="{1BF902AA-3CA6-8642-B10F-E8971948A610}" presName="node" presStyleLbl="alignAccFollowNode1" presStyleIdx="2" presStyleCnt="3" custScaleX="243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BEB7DC-2864-9B44-B6D3-BB57A7BF11B5}" srcId="{6F62A8B6-5415-7042-8DE2-37B5035564D2}" destId="{941CA209-1778-F84D-B7D0-EEF28C06E525}" srcOrd="2" destOrd="0" parTransId="{CFD8156D-C5F2-5E45-B4D6-0FE9CF203958}" sibTransId="{E613339D-005B-5B40-BFA2-9E88CB1D3AB3}"/>
    <dgm:cxn modelId="{6C849FEA-CFD5-7146-9E43-0F40ADC93731}" type="presOf" srcId="{941CA209-1778-F84D-B7D0-EEF28C06E525}" destId="{3EE4FEAC-6B5B-8143-BDCB-87BE5FA9E9A5}" srcOrd="0" destOrd="0" presId="urn:microsoft.com/office/officeart/2005/8/layout/lProcess3"/>
    <dgm:cxn modelId="{9C719B55-5DC3-F741-A92D-35D36A376F76}" srcId="{6F62A8B6-5415-7042-8DE2-37B5035564D2}" destId="{7A313C34-00E2-6A42-AB72-6AD273E91E52}" srcOrd="0" destOrd="0" parTransId="{FEA4A528-F814-ED4A-9B93-E23C597EED29}" sibTransId="{C3B52EE9-649A-2F4D-8282-BCA10B8A9CD9}"/>
    <dgm:cxn modelId="{AE961C81-CAEF-8746-972F-1164AE22C9B5}" type="presOf" srcId="{60E66AD2-AD79-1245-890C-07C0F2E1DC58}" destId="{8A2505F7-0018-9943-AF1A-4B92A7F9E89A}" srcOrd="0" destOrd="0" presId="urn:microsoft.com/office/officeart/2005/8/layout/lProcess3"/>
    <dgm:cxn modelId="{90C91714-73BF-8140-805F-D10CB625A1F5}" type="presOf" srcId="{90CC0705-63F3-3E40-A887-9CAEAC035D42}" destId="{4E4F6FC1-6833-0A41-86AC-F554777254C6}" srcOrd="0" destOrd="0" presId="urn:microsoft.com/office/officeart/2005/8/layout/lProcess3"/>
    <dgm:cxn modelId="{88474769-07F7-3E44-B0CD-572C2D5D44A5}" type="presOf" srcId="{6F62A8B6-5415-7042-8DE2-37B5035564D2}" destId="{1B319284-C41C-DC47-BAC7-162D9E285365}" srcOrd="0" destOrd="0" presId="urn:microsoft.com/office/officeart/2005/8/layout/lProcess3"/>
    <dgm:cxn modelId="{B1B33970-4582-B947-8928-23CFC2F50206}" srcId="{6F62A8B6-5415-7042-8DE2-37B5035564D2}" destId="{90CC0705-63F3-3E40-A887-9CAEAC035D42}" srcOrd="1" destOrd="0" parTransId="{2232059B-A0E2-DA41-B6E8-3442EA4431FF}" sibTransId="{8C2C041E-68FF-6C44-85F2-CD8D454A5235}"/>
    <dgm:cxn modelId="{DCE22591-1064-C143-A2A3-09E63153D823}" srcId="{90CC0705-63F3-3E40-A887-9CAEAC035D42}" destId="{79909E0E-3CDF-3E46-A570-3FEB00004CE8}" srcOrd="0" destOrd="0" parTransId="{441E393E-D91C-9742-BA43-BF7F0E5CE193}" sibTransId="{20991EA7-5374-F34E-82F5-23E79A7DBC6C}"/>
    <dgm:cxn modelId="{1DBFD8BE-B0B8-FA46-B394-CECA217B4D3E}" srcId="{7A313C34-00E2-6A42-AB72-6AD273E91E52}" destId="{60E66AD2-AD79-1245-890C-07C0F2E1DC58}" srcOrd="0" destOrd="0" parTransId="{D66B6984-D449-0C4F-87F7-757ED5886DA2}" sibTransId="{3C44ED3C-553C-EA45-A003-99B26F1A9D1C}"/>
    <dgm:cxn modelId="{12D479DA-5E56-EA49-84FA-7E888A89DF7E}" type="presOf" srcId="{1BF902AA-3CA6-8642-B10F-E8971948A610}" destId="{EFDF27CE-3E65-2F47-A483-81AE1E8E41BF}" srcOrd="0" destOrd="0" presId="urn:microsoft.com/office/officeart/2005/8/layout/lProcess3"/>
    <dgm:cxn modelId="{BC76987E-AC4C-144F-B6C5-9578C6D1903D}" type="presOf" srcId="{7A313C34-00E2-6A42-AB72-6AD273E91E52}" destId="{354BB6EE-4307-C145-84B3-D79E2A43CF1F}" srcOrd="0" destOrd="0" presId="urn:microsoft.com/office/officeart/2005/8/layout/lProcess3"/>
    <dgm:cxn modelId="{28F42033-5DA7-F24D-A56C-885817DB7E4D}" type="presOf" srcId="{79909E0E-3CDF-3E46-A570-3FEB00004CE8}" destId="{1AB7711E-2B43-724A-B473-0E176B3BA723}" srcOrd="0" destOrd="0" presId="urn:microsoft.com/office/officeart/2005/8/layout/lProcess3"/>
    <dgm:cxn modelId="{9147A557-7E3D-DE4B-A5F4-2401D6940B9B}" srcId="{941CA209-1778-F84D-B7D0-EEF28C06E525}" destId="{1BF902AA-3CA6-8642-B10F-E8971948A610}" srcOrd="0" destOrd="0" parTransId="{D337342B-E2D9-924C-B0B1-91BA18905E31}" sibTransId="{F587CECA-5860-884B-ACCE-7BB3E3CD9E23}"/>
    <dgm:cxn modelId="{2B22D1DA-5D87-A04C-A6D2-12800C317A43}" type="presParOf" srcId="{1B319284-C41C-DC47-BAC7-162D9E285365}" destId="{EC032638-DDE5-0641-A52D-1443D11FC9EA}" srcOrd="0" destOrd="0" presId="urn:microsoft.com/office/officeart/2005/8/layout/lProcess3"/>
    <dgm:cxn modelId="{1C804603-181E-9C4D-82FA-44FBD8A58542}" type="presParOf" srcId="{EC032638-DDE5-0641-A52D-1443D11FC9EA}" destId="{354BB6EE-4307-C145-84B3-D79E2A43CF1F}" srcOrd="0" destOrd="0" presId="urn:microsoft.com/office/officeart/2005/8/layout/lProcess3"/>
    <dgm:cxn modelId="{54128182-3895-5D44-A12B-4B1E51C412D0}" type="presParOf" srcId="{EC032638-DDE5-0641-A52D-1443D11FC9EA}" destId="{9AEA7126-4D8C-C84B-8DF4-CB3B4233AD63}" srcOrd="1" destOrd="0" presId="urn:microsoft.com/office/officeart/2005/8/layout/lProcess3"/>
    <dgm:cxn modelId="{3CE98303-92D1-424F-BB58-941C638ECCCF}" type="presParOf" srcId="{EC032638-DDE5-0641-A52D-1443D11FC9EA}" destId="{8A2505F7-0018-9943-AF1A-4B92A7F9E89A}" srcOrd="2" destOrd="0" presId="urn:microsoft.com/office/officeart/2005/8/layout/lProcess3"/>
    <dgm:cxn modelId="{E6EC3530-0B8F-2545-979F-FC08A87AAF21}" type="presParOf" srcId="{1B319284-C41C-DC47-BAC7-162D9E285365}" destId="{D8DBE2FD-4315-0C4C-9A11-22DE6810C77F}" srcOrd="1" destOrd="0" presId="urn:microsoft.com/office/officeart/2005/8/layout/lProcess3"/>
    <dgm:cxn modelId="{0B8DBFD8-DD7B-FA42-8773-D68C5A43DC10}" type="presParOf" srcId="{1B319284-C41C-DC47-BAC7-162D9E285365}" destId="{D058F7F2-A7A7-C04F-86A7-34E920430913}" srcOrd="2" destOrd="0" presId="urn:microsoft.com/office/officeart/2005/8/layout/lProcess3"/>
    <dgm:cxn modelId="{399D0142-23CE-B843-9CCA-95E469020706}" type="presParOf" srcId="{D058F7F2-A7A7-C04F-86A7-34E920430913}" destId="{4E4F6FC1-6833-0A41-86AC-F554777254C6}" srcOrd="0" destOrd="0" presId="urn:microsoft.com/office/officeart/2005/8/layout/lProcess3"/>
    <dgm:cxn modelId="{9590B47A-8B79-BC4F-BCF5-E0240EF1C703}" type="presParOf" srcId="{D058F7F2-A7A7-C04F-86A7-34E920430913}" destId="{4413498C-40CD-674E-A7F7-92C5E425EF9E}" srcOrd="1" destOrd="0" presId="urn:microsoft.com/office/officeart/2005/8/layout/lProcess3"/>
    <dgm:cxn modelId="{6381AFA0-4E56-654C-AA27-D8416C15C750}" type="presParOf" srcId="{D058F7F2-A7A7-C04F-86A7-34E920430913}" destId="{1AB7711E-2B43-724A-B473-0E176B3BA723}" srcOrd="2" destOrd="0" presId="urn:microsoft.com/office/officeart/2005/8/layout/lProcess3"/>
    <dgm:cxn modelId="{737B266F-07B6-714E-A95F-3D2486C4B295}" type="presParOf" srcId="{1B319284-C41C-DC47-BAC7-162D9E285365}" destId="{7F5871C9-90EB-D74F-B69B-C88B04D7276A}" srcOrd="3" destOrd="0" presId="urn:microsoft.com/office/officeart/2005/8/layout/lProcess3"/>
    <dgm:cxn modelId="{5D753E24-EA2B-B040-AC9E-E555F50901C5}" type="presParOf" srcId="{1B319284-C41C-DC47-BAC7-162D9E285365}" destId="{302911CD-E031-AB41-A418-ED8862624E82}" srcOrd="4" destOrd="0" presId="urn:microsoft.com/office/officeart/2005/8/layout/lProcess3"/>
    <dgm:cxn modelId="{D43C6FB0-20BA-6D46-9D3D-74F7ED2C8321}" type="presParOf" srcId="{302911CD-E031-AB41-A418-ED8862624E82}" destId="{3EE4FEAC-6B5B-8143-BDCB-87BE5FA9E9A5}" srcOrd="0" destOrd="0" presId="urn:microsoft.com/office/officeart/2005/8/layout/lProcess3"/>
    <dgm:cxn modelId="{9FD165AB-BB16-4347-8E98-AA63A320D1EC}" type="presParOf" srcId="{302911CD-E031-AB41-A418-ED8862624E82}" destId="{A382FEBC-54A3-3E45-9ABA-36D44A9D6BBA}" srcOrd="1" destOrd="0" presId="urn:microsoft.com/office/officeart/2005/8/layout/lProcess3"/>
    <dgm:cxn modelId="{8E41B0CC-7602-CF44-ACAD-38696C403C14}" type="presParOf" srcId="{302911CD-E031-AB41-A418-ED8862624E82}" destId="{EFDF27CE-3E65-2F47-A483-81AE1E8E41BF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62A8B6-5415-7042-8DE2-37B5035564D2}" type="doc">
      <dgm:prSet loTypeId="urn:microsoft.com/office/officeart/2005/8/layout/lProcess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A313C34-00E2-6A42-AB72-6AD273E91E52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1600" b="0" u="sng" dirty="0">
              <a:solidFill>
                <a:schemeClr val="tx1"/>
              </a:solidFill>
            </a:rPr>
            <a:t>Bisaco</a:t>
          </a:r>
          <a:r>
            <a:rPr lang="en-US" sz="1600" b="0" dirty="0">
              <a:solidFill>
                <a:schemeClr val="tx1"/>
              </a:solidFill>
            </a:rPr>
            <a:t>dyl</a:t>
          </a:r>
          <a:r>
            <a:rPr lang="en-US" sz="1300" b="1" dirty="0"/>
            <a:t> </a:t>
          </a:r>
          <a:endParaRPr lang="en-US" sz="1300" dirty="0"/>
        </a:p>
      </dgm:t>
    </dgm:pt>
    <dgm:pt modelId="{FEA4A528-F814-ED4A-9B93-E23C597EED29}" type="parTrans" cxnId="{9C719B55-5DC3-F741-A92D-35D36A376F76}">
      <dgm:prSet/>
      <dgm:spPr/>
      <dgm:t>
        <a:bodyPr/>
        <a:lstStyle/>
        <a:p>
          <a:endParaRPr lang="en-US"/>
        </a:p>
      </dgm:t>
    </dgm:pt>
    <dgm:pt modelId="{C3B52EE9-649A-2F4D-8282-BCA10B8A9CD9}" type="sibTrans" cxnId="{9C719B55-5DC3-F741-A92D-35D36A376F76}">
      <dgm:prSet/>
      <dgm:spPr/>
      <dgm:t>
        <a:bodyPr/>
        <a:lstStyle/>
        <a:p>
          <a:endParaRPr lang="en-US"/>
        </a:p>
      </dgm:t>
    </dgm:pt>
    <dgm:pt modelId="{90CC0705-63F3-3E40-A887-9CAEAC035D42}">
      <dgm:prSet phldrT="[Text]" custT="1"/>
      <dgm:spPr>
        <a:solidFill>
          <a:srgbClr val="FDD2BF"/>
        </a:solidFill>
      </dgm:spPr>
      <dgm:t>
        <a:bodyPr/>
        <a:lstStyle/>
        <a:p>
          <a:r>
            <a:rPr lang="en-US" sz="1600" b="0" dirty="0">
              <a:solidFill>
                <a:schemeClr val="tx1"/>
              </a:solidFill>
            </a:rPr>
            <a:t>Castor oil </a:t>
          </a:r>
        </a:p>
      </dgm:t>
    </dgm:pt>
    <dgm:pt modelId="{2232059B-A0E2-DA41-B6E8-3442EA4431FF}" type="parTrans" cxnId="{B1B33970-4582-B947-8928-23CFC2F50206}">
      <dgm:prSet/>
      <dgm:spPr/>
      <dgm:t>
        <a:bodyPr/>
        <a:lstStyle/>
        <a:p>
          <a:endParaRPr lang="en-US"/>
        </a:p>
      </dgm:t>
    </dgm:pt>
    <dgm:pt modelId="{8C2C041E-68FF-6C44-85F2-CD8D454A5235}" type="sibTrans" cxnId="{B1B33970-4582-B947-8928-23CFC2F50206}">
      <dgm:prSet/>
      <dgm:spPr/>
      <dgm:t>
        <a:bodyPr/>
        <a:lstStyle/>
        <a:p>
          <a:endParaRPr lang="en-US"/>
        </a:p>
      </dgm:t>
    </dgm:pt>
    <dgm:pt modelId="{941CA209-1778-F84D-B7D0-EEF28C06E525}">
      <dgm:prSet phldrT="[Text]" custT="1"/>
      <dgm:spPr>
        <a:solidFill>
          <a:srgbClr val="D1E6C4"/>
        </a:solidFill>
      </dgm:spPr>
      <dgm:t>
        <a:bodyPr/>
        <a:lstStyle/>
        <a:p>
          <a:r>
            <a:rPr lang="en-US" sz="1600" b="0" dirty="0">
              <a:solidFill>
                <a:schemeClr val="tx1"/>
              </a:solidFill>
            </a:rPr>
            <a:t>Anthraquinone </a:t>
          </a:r>
          <a:r>
            <a:rPr lang="en-US" sz="1050" b="0" dirty="0">
              <a:solidFill>
                <a:schemeClr val="tx1"/>
              </a:solidFill>
            </a:rPr>
            <a:t>(Senna, cascara, aloes) </a:t>
          </a:r>
          <a:endParaRPr lang="en-US" sz="1600" b="0" dirty="0">
            <a:solidFill>
              <a:schemeClr val="tx1"/>
            </a:solidFill>
          </a:endParaRPr>
        </a:p>
      </dgm:t>
    </dgm:pt>
    <dgm:pt modelId="{CFD8156D-C5F2-5E45-B4D6-0FE9CF203958}" type="parTrans" cxnId="{06BEB7DC-2864-9B44-B6D3-BB57A7BF11B5}">
      <dgm:prSet/>
      <dgm:spPr/>
      <dgm:t>
        <a:bodyPr/>
        <a:lstStyle/>
        <a:p>
          <a:endParaRPr lang="en-US"/>
        </a:p>
      </dgm:t>
    </dgm:pt>
    <dgm:pt modelId="{E613339D-005B-5B40-BFA2-9E88CB1D3AB3}" type="sibTrans" cxnId="{06BEB7DC-2864-9B44-B6D3-BB57A7BF11B5}">
      <dgm:prSet/>
      <dgm:spPr/>
      <dgm:t>
        <a:bodyPr/>
        <a:lstStyle/>
        <a:p>
          <a:endParaRPr lang="en-US"/>
        </a:p>
      </dgm:t>
    </dgm:pt>
    <dgm:pt modelId="{1B319284-C41C-DC47-BAC7-162D9E285365}" type="pres">
      <dgm:prSet presAssocID="{6F62A8B6-5415-7042-8DE2-37B5035564D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C032638-DDE5-0641-A52D-1443D11FC9EA}" type="pres">
      <dgm:prSet presAssocID="{7A313C34-00E2-6A42-AB72-6AD273E91E52}" presName="horFlow" presStyleCnt="0"/>
      <dgm:spPr/>
    </dgm:pt>
    <dgm:pt modelId="{354BB6EE-4307-C145-84B3-D79E2A43CF1F}" type="pres">
      <dgm:prSet presAssocID="{7A313C34-00E2-6A42-AB72-6AD273E91E52}" presName="bigChev" presStyleLbl="node1" presStyleIdx="0" presStyleCnt="3" custScaleX="111183" custLinFactNeighborX="696" custLinFactNeighborY="-21710"/>
      <dgm:spPr/>
      <dgm:t>
        <a:bodyPr/>
        <a:lstStyle/>
        <a:p>
          <a:endParaRPr lang="en-US"/>
        </a:p>
      </dgm:t>
    </dgm:pt>
    <dgm:pt modelId="{D8DBE2FD-4315-0C4C-9A11-22DE6810C77F}" type="pres">
      <dgm:prSet presAssocID="{7A313C34-00E2-6A42-AB72-6AD273E91E52}" presName="vSp" presStyleCnt="0"/>
      <dgm:spPr/>
    </dgm:pt>
    <dgm:pt modelId="{D058F7F2-A7A7-C04F-86A7-34E920430913}" type="pres">
      <dgm:prSet presAssocID="{90CC0705-63F3-3E40-A887-9CAEAC035D42}" presName="horFlow" presStyleCnt="0"/>
      <dgm:spPr/>
    </dgm:pt>
    <dgm:pt modelId="{4E4F6FC1-6833-0A41-86AC-F554777254C6}" type="pres">
      <dgm:prSet presAssocID="{90CC0705-63F3-3E40-A887-9CAEAC035D42}" presName="bigChev" presStyleLbl="node1" presStyleIdx="1" presStyleCnt="3" custScaleX="111183"/>
      <dgm:spPr/>
      <dgm:t>
        <a:bodyPr/>
        <a:lstStyle/>
        <a:p>
          <a:endParaRPr lang="en-US"/>
        </a:p>
      </dgm:t>
    </dgm:pt>
    <dgm:pt modelId="{7F5871C9-90EB-D74F-B69B-C88B04D7276A}" type="pres">
      <dgm:prSet presAssocID="{90CC0705-63F3-3E40-A887-9CAEAC035D42}" presName="vSp" presStyleCnt="0"/>
      <dgm:spPr/>
    </dgm:pt>
    <dgm:pt modelId="{302911CD-E031-AB41-A418-ED8862624E82}" type="pres">
      <dgm:prSet presAssocID="{941CA209-1778-F84D-B7D0-EEF28C06E525}" presName="horFlow" presStyleCnt="0"/>
      <dgm:spPr/>
    </dgm:pt>
    <dgm:pt modelId="{3EE4FEAC-6B5B-8143-BDCB-87BE5FA9E9A5}" type="pres">
      <dgm:prSet presAssocID="{941CA209-1778-F84D-B7D0-EEF28C06E525}" presName="bigChev" presStyleLbl="node1" presStyleIdx="2" presStyleCnt="3" custScaleX="111183"/>
      <dgm:spPr/>
      <dgm:t>
        <a:bodyPr/>
        <a:lstStyle/>
        <a:p>
          <a:endParaRPr lang="en-US"/>
        </a:p>
      </dgm:t>
    </dgm:pt>
  </dgm:ptLst>
  <dgm:cxnLst>
    <dgm:cxn modelId="{E66EA5CB-25B1-C044-9928-E0D97EAB16B5}" type="presOf" srcId="{90CC0705-63F3-3E40-A887-9CAEAC035D42}" destId="{4E4F6FC1-6833-0A41-86AC-F554777254C6}" srcOrd="0" destOrd="0" presId="urn:microsoft.com/office/officeart/2005/8/layout/lProcess3"/>
    <dgm:cxn modelId="{9C719B55-5DC3-F741-A92D-35D36A376F76}" srcId="{6F62A8B6-5415-7042-8DE2-37B5035564D2}" destId="{7A313C34-00E2-6A42-AB72-6AD273E91E52}" srcOrd="0" destOrd="0" parTransId="{FEA4A528-F814-ED4A-9B93-E23C597EED29}" sibTransId="{C3B52EE9-649A-2F4D-8282-BCA10B8A9CD9}"/>
    <dgm:cxn modelId="{B1B33970-4582-B947-8928-23CFC2F50206}" srcId="{6F62A8B6-5415-7042-8DE2-37B5035564D2}" destId="{90CC0705-63F3-3E40-A887-9CAEAC035D42}" srcOrd="1" destOrd="0" parTransId="{2232059B-A0E2-DA41-B6E8-3442EA4431FF}" sibTransId="{8C2C041E-68FF-6C44-85F2-CD8D454A5235}"/>
    <dgm:cxn modelId="{10D203E7-6B24-864F-BDB3-F6F9331A79BE}" type="presOf" srcId="{941CA209-1778-F84D-B7D0-EEF28C06E525}" destId="{3EE4FEAC-6B5B-8143-BDCB-87BE5FA9E9A5}" srcOrd="0" destOrd="0" presId="urn:microsoft.com/office/officeart/2005/8/layout/lProcess3"/>
    <dgm:cxn modelId="{AE5CD990-87F9-7F46-87C9-C4E11821F8DF}" type="presOf" srcId="{6F62A8B6-5415-7042-8DE2-37B5035564D2}" destId="{1B319284-C41C-DC47-BAC7-162D9E285365}" srcOrd="0" destOrd="0" presId="urn:microsoft.com/office/officeart/2005/8/layout/lProcess3"/>
    <dgm:cxn modelId="{8F96AA43-80E9-ED4E-B0B7-AB1F1EDE8D22}" type="presOf" srcId="{7A313C34-00E2-6A42-AB72-6AD273E91E52}" destId="{354BB6EE-4307-C145-84B3-D79E2A43CF1F}" srcOrd="0" destOrd="0" presId="urn:microsoft.com/office/officeart/2005/8/layout/lProcess3"/>
    <dgm:cxn modelId="{06BEB7DC-2864-9B44-B6D3-BB57A7BF11B5}" srcId="{6F62A8B6-5415-7042-8DE2-37B5035564D2}" destId="{941CA209-1778-F84D-B7D0-EEF28C06E525}" srcOrd="2" destOrd="0" parTransId="{CFD8156D-C5F2-5E45-B4D6-0FE9CF203958}" sibTransId="{E613339D-005B-5B40-BFA2-9E88CB1D3AB3}"/>
    <dgm:cxn modelId="{51E413E1-7B72-D142-9161-FBAEC28BF244}" type="presParOf" srcId="{1B319284-C41C-DC47-BAC7-162D9E285365}" destId="{EC032638-DDE5-0641-A52D-1443D11FC9EA}" srcOrd="0" destOrd="0" presId="urn:microsoft.com/office/officeart/2005/8/layout/lProcess3"/>
    <dgm:cxn modelId="{BD542DD1-A29F-6F41-9F1B-3146414EEDEA}" type="presParOf" srcId="{EC032638-DDE5-0641-A52D-1443D11FC9EA}" destId="{354BB6EE-4307-C145-84B3-D79E2A43CF1F}" srcOrd="0" destOrd="0" presId="urn:microsoft.com/office/officeart/2005/8/layout/lProcess3"/>
    <dgm:cxn modelId="{DF9858A2-757C-1340-A3BB-77B9EDE6A7FB}" type="presParOf" srcId="{1B319284-C41C-DC47-BAC7-162D9E285365}" destId="{D8DBE2FD-4315-0C4C-9A11-22DE6810C77F}" srcOrd="1" destOrd="0" presId="urn:microsoft.com/office/officeart/2005/8/layout/lProcess3"/>
    <dgm:cxn modelId="{4BB9E72E-1299-E943-B7B1-330E4E517EEB}" type="presParOf" srcId="{1B319284-C41C-DC47-BAC7-162D9E285365}" destId="{D058F7F2-A7A7-C04F-86A7-34E920430913}" srcOrd="2" destOrd="0" presId="urn:microsoft.com/office/officeart/2005/8/layout/lProcess3"/>
    <dgm:cxn modelId="{A3FF748F-4E7B-ED44-87AC-ABE58C611A4F}" type="presParOf" srcId="{D058F7F2-A7A7-C04F-86A7-34E920430913}" destId="{4E4F6FC1-6833-0A41-86AC-F554777254C6}" srcOrd="0" destOrd="0" presId="urn:microsoft.com/office/officeart/2005/8/layout/lProcess3"/>
    <dgm:cxn modelId="{7C120FA2-0840-D443-8E63-62451DA66B77}" type="presParOf" srcId="{1B319284-C41C-DC47-BAC7-162D9E285365}" destId="{7F5871C9-90EB-D74F-B69B-C88B04D7276A}" srcOrd="3" destOrd="0" presId="urn:microsoft.com/office/officeart/2005/8/layout/lProcess3"/>
    <dgm:cxn modelId="{0259008D-95C1-1049-BF41-25D977974D05}" type="presParOf" srcId="{1B319284-C41C-DC47-BAC7-162D9E285365}" destId="{302911CD-E031-AB41-A418-ED8862624E82}" srcOrd="4" destOrd="0" presId="urn:microsoft.com/office/officeart/2005/8/layout/lProcess3"/>
    <dgm:cxn modelId="{7C27F4DF-AD9F-704E-BF30-C90F67066990}" type="presParOf" srcId="{302911CD-E031-AB41-A418-ED8862624E82}" destId="{3EE4FEAC-6B5B-8143-BDCB-87BE5FA9E9A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D1413-B1E7-F140-8A5E-0226EAB61EFD}">
      <dsp:nvSpPr>
        <dsp:cNvPr id="0" name=""/>
        <dsp:cNvSpPr/>
      </dsp:nvSpPr>
      <dsp:spPr>
        <a:xfrm>
          <a:off x="0" y="71110"/>
          <a:ext cx="6595672" cy="383760"/>
        </a:xfrm>
        <a:prstGeom prst="roundRect">
          <a:avLst/>
        </a:prstGeom>
        <a:solidFill>
          <a:srgbClr val="FCD4D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Bulk forming laxatives </a:t>
          </a:r>
          <a:r>
            <a:rPr lang="en-US" sz="1200" b="1" kern="1200" dirty="0">
              <a:solidFill>
                <a:srgbClr val="008F00"/>
              </a:solidFill>
            </a:rPr>
            <a:t>(increase the size of</a:t>
          </a:r>
          <a:r>
            <a:rPr lang="ar-SA" sz="1200" b="1" kern="1200" dirty="0">
              <a:solidFill>
                <a:srgbClr val="008F00"/>
              </a:solidFill>
            </a:rPr>
            <a:t> </a:t>
          </a:r>
          <a:r>
            <a:rPr lang="en-US" sz="1200" b="1" kern="1200" dirty="0">
              <a:solidFill>
                <a:srgbClr val="008F00"/>
              </a:solidFill>
            </a:rPr>
            <a:t>stool )</a:t>
          </a:r>
          <a:endParaRPr lang="en-US" sz="1200" kern="1200" dirty="0"/>
        </a:p>
      </dsp:txBody>
      <dsp:txXfrm>
        <a:off x="18734" y="89844"/>
        <a:ext cx="6558204" cy="346292"/>
      </dsp:txXfrm>
    </dsp:sp>
    <dsp:sp modelId="{DB446EAB-111A-3146-A404-89C254DD8A10}">
      <dsp:nvSpPr>
        <dsp:cNvPr id="0" name=""/>
        <dsp:cNvSpPr/>
      </dsp:nvSpPr>
      <dsp:spPr>
        <a:xfrm>
          <a:off x="0" y="454870"/>
          <a:ext cx="6595672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413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b="1" kern="1200" dirty="0">
              <a:solidFill>
                <a:schemeClr val="tx1"/>
              </a:solidFill>
            </a:rPr>
            <a:t>Increase volume </a:t>
          </a:r>
          <a:r>
            <a:rPr lang="en-US" sz="1200" kern="1200" dirty="0">
              <a:solidFill>
                <a:schemeClr val="tx1"/>
              </a:solidFill>
            </a:rPr>
            <a:t>of </a:t>
          </a:r>
          <a:r>
            <a:rPr lang="en-US" sz="1200" b="1" kern="1200" dirty="0">
              <a:solidFill>
                <a:schemeClr val="tx1"/>
              </a:solidFill>
            </a:rPr>
            <a:t>non-absorbable </a:t>
          </a:r>
          <a:r>
            <a:rPr lang="en-US" sz="1200" kern="1200" dirty="0">
              <a:solidFill>
                <a:schemeClr val="tx1"/>
              </a:solidFill>
            </a:rPr>
            <a:t>solid residue. </a:t>
          </a:r>
        </a:p>
      </dsp:txBody>
      <dsp:txXfrm>
        <a:off x="0" y="454870"/>
        <a:ext cx="6595672" cy="264960"/>
      </dsp:txXfrm>
    </dsp:sp>
    <dsp:sp modelId="{33E408DF-EDA1-704F-B4F4-AD8E5B13A7BC}">
      <dsp:nvSpPr>
        <dsp:cNvPr id="0" name=""/>
        <dsp:cNvSpPr/>
      </dsp:nvSpPr>
      <dsp:spPr>
        <a:xfrm>
          <a:off x="0" y="719830"/>
          <a:ext cx="6595672" cy="383760"/>
        </a:xfrm>
        <a:prstGeom prst="roundRect">
          <a:avLst/>
        </a:prstGeom>
        <a:solidFill>
          <a:srgbClr val="C5D4E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Osmotic laxatives </a:t>
          </a:r>
          <a:r>
            <a:rPr lang="en-US" sz="1200" b="1" kern="1200" dirty="0">
              <a:solidFill>
                <a:srgbClr val="008F00"/>
              </a:solidFill>
            </a:rPr>
            <a:t>(cause water withdrawal by sugar or salt)</a:t>
          </a:r>
          <a:r>
            <a:rPr lang="en-US" sz="1200" b="1" kern="1200" dirty="0"/>
            <a:t> </a:t>
          </a:r>
          <a:endParaRPr lang="en-US" sz="1200" kern="1200" dirty="0"/>
        </a:p>
      </dsp:txBody>
      <dsp:txXfrm>
        <a:off x="18734" y="738564"/>
        <a:ext cx="6558204" cy="346292"/>
      </dsp:txXfrm>
    </dsp:sp>
    <dsp:sp modelId="{F549D24F-9D34-C04F-B7EA-B957F8865634}">
      <dsp:nvSpPr>
        <dsp:cNvPr id="0" name=""/>
        <dsp:cNvSpPr/>
      </dsp:nvSpPr>
      <dsp:spPr>
        <a:xfrm>
          <a:off x="0" y="1103591"/>
          <a:ext cx="6595672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413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>
              <a:solidFill>
                <a:schemeClr val="tx1"/>
              </a:solidFill>
            </a:rPr>
            <a:t>Increase water content in large intestine. </a:t>
          </a:r>
        </a:p>
      </dsp:txBody>
      <dsp:txXfrm>
        <a:off x="0" y="1103591"/>
        <a:ext cx="6595672" cy="264960"/>
      </dsp:txXfrm>
    </dsp:sp>
    <dsp:sp modelId="{37B7E5C6-97CC-F848-A93A-EFBE03F709D9}">
      <dsp:nvSpPr>
        <dsp:cNvPr id="0" name=""/>
        <dsp:cNvSpPr/>
      </dsp:nvSpPr>
      <dsp:spPr>
        <a:xfrm>
          <a:off x="0" y="1368551"/>
          <a:ext cx="6595672" cy="383760"/>
        </a:xfrm>
        <a:prstGeom prst="roundRect">
          <a:avLst/>
        </a:prstGeom>
        <a:solidFill>
          <a:srgbClr val="EEC4E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Stimulant or irritant laxatives </a:t>
          </a:r>
          <a:r>
            <a:rPr lang="en-US" sz="1200" b="1" kern="1200" dirty="0">
              <a:solidFill>
                <a:srgbClr val="008F00"/>
              </a:solidFill>
            </a:rPr>
            <a:t>(cause irritation to intestinal mucosa to increase the motility) </a:t>
          </a:r>
          <a:endParaRPr lang="en-US" sz="1600" kern="1200" dirty="0">
            <a:solidFill>
              <a:srgbClr val="008F00"/>
            </a:solidFill>
          </a:endParaRPr>
        </a:p>
      </dsp:txBody>
      <dsp:txXfrm>
        <a:off x="18734" y="1387285"/>
        <a:ext cx="6558204" cy="346292"/>
      </dsp:txXfrm>
    </dsp:sp>
    <dsp:sp modelId="{02E62075-5907-9542-9A29-A045168A2F4B}">
      <dsp:nvSpPr>
        <dsp:cNvPr id="0" name=""/>
        <dsp:cNvSpPr/>
      </dsp:nvSpPr>
      <dsp:spPr>
        <a:xfrm>
          <a:off x="0" y="1752311"/>
          <a:ext cx="6595672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413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>
              <a:solidFill>
                <a:schemeClr val="tx1"/>
              </a:solidFill>
            </a:rPr>
            <a:t>Act by direct stimulation of nerve endings in colonic mucosa. </a:t>
          </a:r>
        </a:p>
      </dsp:txBody>
      <dsp:txXfrm>
        <a:off x="0" y="1752311"/>
        <a:ext cx="6595672" cy="264960"/>
      </dsp:txXfrm>
    </dsp:sp>
    <dsp:sp modelId="{EFF69821-DF34-534B-AC2A-A36964F9E778}">
      <dsp:nvSpPr>
        <dsp:cNvPr id="0" name=""/>
        <dsp:cNvSpPr/>
      </dsp:nvSpPr>
      <dsp:spPr>
        <a:xfrm>
          <a:off x="0" y="2017271"/>
          <a:ext cx="6595672" cy="383760"/>
        </a:xfrm>
        <a:prstGeom prst="roundRect">
          <a:avLst/>
        </a:prstGeom>
        <a:solidFill>
          <a:srgbClr val="FDC6A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Stool softeners (lubricants) </a:t>
          </a:r>
          <a:endParaRPr lang="en-US" sz="1600" kern="1200" dirty="0"/>
        </a:p>
      </dsp:txBody>
      <dsp:txXfrm>
        <a:off x="18734" y="2036005"/>
        <a:ext cx="6558204" cy="346292"/>
      </dsp:txXfrm>
    </dsp:sp>
    <dsp:sp modelId="{C207E29F-560E-F147-B5F2-FE05DBDAEE1E}">
      <dsp:nvSpPr>
        <dsp:cNvPr id="0" name=""/>
        <dsp:cNvSpPr/>
      </dsp:nvSpPr>
      <dsp:spPr>
        <a:xfrm>
          <a:off x="0" y="2401031"/>
          <a:ext cx="6595672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413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>
              <a:solidFill>
                <a:schemeClr val="tx1"/>
              </a:solidFill>
            </a:rPr>
            <a:t>Alter the consistency of feces            easier to pass </a:t>
          </a:r>
        </a:p>
      </dsp:txBody>
      <dsp:txXfrm>
        <a:off x="0" y="2401031"/>
        <a:ext cx="6595672" cy="264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BB6EE-4307-C145-84B3-D79E2A43CF1F}">
      <dsp:nvSpPr>
        <dsp:cNvPr id="0" name=""/>
        <dsp:cNvSpPr/>
      </dsp:nvSpPr>
      <dsp:spPr>
        <a:xfrm>
          <a:off x="856951" y="700"/>
          <a:ext cx="1549694" cy="619877"/>
        </a:xfrm>
        <a:prstGeom prst="chevron">
          <a:avLst/>
        </a:prstGeom>
        <a:solidFill>
          <a:schemeClr val="accent2">
            <a:hueOff val="0"/>
            <a:satOff val="0"/>
            <a:lumOff val="0"/>
            <a:satMod val="103000"/>
            <a:lumMod val="102000"/>
            <a:tint val="9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Sugars </a:t>
          </a:r>
          <a:endParaRPr lang="en-US" sz="1300" kern="1200" dirty="0"/>
        </a:p>
      </dsp:txBody>
      <dsp:txXfrm>
        <a:off x="1166890" y="700"/>
        <a:ext cx="929817" cy="619877"/>
      </dsp:txXfrm>
    </dsp:sp>
    <dsp:sp modelId="{8A2505F7-0018-9943-AF1A-4B92A7F9E89A}">
      <dsp:nvSpPr>
        <dsp:cNvPr id="0" name=""/>
        <dsp:cNvSpPr/>
      </dsp:nvSpPr>
      <dsp:spPr>
        <a:xfrm>
          <a:off x="2205186" y="53390"/>
          <a:ext cx="3136641" cy="514498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Lactulose </a:t>
          </a:r>
          <a:endParaRPr lang="en-US" sz="1400" kern="1200" dirty="0"/>
        </a:p>
      </dsp:txBody>
      <dsp:txXfrm>
        <a:off x="2462435" y="53390"/>
        <a:ext cx="2622143" cy="514498"/>
      </dsp:txXfrm>
    </dsp:sp>
    <dsp:sp modelId="{4E4F6FC1-6833-0A41-86AC-F554777254C6}">
      <dsp:nvSpPr>
        <dsp:cNvPr id="0" name=""/>
        <dsp:cNvSpPr/>
      </dsp:nvSpPr>
      <dsp:spPr>
        <a:xfrm>
          <a:off x="856951" y="707361"/>
          <a:ext cx="1549694" cy="619877"/>
        </a:xfrm>
        <a:prstGeom prst="chevron">
          <a:avLst/>
        </a:prstGeom>
        <a:solidFill>
          <a:schemeClr val="accent3">
            <a:hueOff val="0"/>
            <a:satOff val="0"/>
            <a:lumOff val="0"/>
            <a:satMod val="103000"/>
            <a:lumMod val="102000"/>
            <a:tint val="9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Salts (saline laxatives) </a:t>
          </a:r>
          <a:endParaRPr lang="en-US" sz="1300" kern="1200" dirty="0"/>
        </a:p>
      </dsp:txBody>
      <dsp:txXfrm>
        <a:off x="1166890" y="707361"/>
        <a:ext cx="929817" cy="619877"/>
      </dsp:txXfrm>
    </dsp:sp>
    <dsp:sp modelId="{1AB7711E-2B43-724A-B473-0E176B3BA723}">
      <dsp:nvSpPr>
        <dsp:cNvPr id="0" name=""/>
        <dsp:cNvSpPr/>
      </dsp:nvSpPr>
      <dsp:spPr>
        <a:xfrm>
          <a:off x="2205186" y="760051"/>
          <a:ext cx="3136641" cy="514498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Magnesium sulphate or hydroxide. Sodium or </a:t>
          </a:r>
          <a:r>
            <a:rPr lang="en-US" sz="1400" kern="1200" dirty="0" err="1"/>
            <a:t>potasium</a:t>
          </a:r>
          <a:r>
            <a:rPr lang="en-US" sz="1400" kern="1200" dirty="0"/>
            <a:t> phosphate. </a:t>
          </a:r>
        </a:p>
      </dsp:txBody>
      <dsp:txXfrm>
        <a:off x="2462435" y="760051"/>
        <a:ext cx="2622143" cy="514498"/>
      </dsp:txXfrm>
    </dsp:sp>
    <dsp:sp modelId="{3EE4FEAC-6B5B-8143-BDCB-87BE5FA9E9A5}">
      <dsp:nvSpPr>
        <dsp:cNvPr id="0" name=""/>
        <dsp:cNvSpPr/>
      </dsp:nvSpPr>
      <dsp:spPr>
        <a:xfrm>
          <a:off x="856951" y="1414022"/>
          <a:ext cx="1549694" cy="619877"/>
        </a:xfrm>
        <a:prstGeom prst="chevron">
          <a:avLst/>
        </a:prstGeom>
        <a:solidFill>
          <a:schemeClr val="accent4">
            <a:hueOff val="0"/>
            <a:satOff val="0"/>
            <a:lumOff val="0"/>
            <a:satMod val="103000"/>
            <a:lumMod val="102000"/>
            <a:tint val="9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Polyethylene glycol (PEG) </a:t>
          </a:r>
          <a:endParaRPr lang="en-US" sz="1300" kern="1200" dirty="0"/>
        </a:p>
      </dsp:txBody>
      <dsp:txXfrm>
        <a:off x="1166890" y="1414022"/>
        <a:ext cx="929817" cy="619877"/>
      </dsp:txXfrm>
    </dsp:sp>
    <dsp:sp modelId="{EFDF27CE-3E65-2F47-A483-81AE1E8E41BF}">
      <dsp:nvSpPr>
        <dsp:cNvPr id="0" name=""/>
        <dsp:cNvSpPr/>
      </dsp:nvSpPr>
      <dsp:spPr>
        <a:xfrm>
          <a:off x="2205186" y="1466712"/>
          <a:ext cx="3136641" cy="514498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Polyethylene glycol (PEG) </a:t>
          </a:r>
        </a:p>
      </dsp:txBody>
      <dsp:txXfrm>
        <a:off x="2462435" y="1466712"/>
        <a:ext cx="2622143" cy="5144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BB6EE-4307-C145-84B3-D79E2A43CF1F}">
      <dsp:nvSpPr>
        <dsp:cNvPr id="0" name=""/>
        <dsp:cNvSpPr/>
      </dsp:nvSpPr>
      <dsp:spPr>
        <a:xfrm>
          <a:off x="9" y="0"/>
          <a:ext cx="2028063" cy="729630"/>
        </a:xfrm>
        <a:prstGeom prst="chevron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u="sng" kern="1200" dirty="0">
              <a:solidFill>
                <a:schemeClr val="tx1"/>
              </a:solidFill>
            </a:rPr>
            <a:t>Bisaco</a:t>
          </a:r>
          <a:r>
            <a:rPr lang="en-US" sz="1600" b="0" kern="1200" dirty="0">
              <a:solidFill>
                <a:schemeClr val="tx1"/>
              </a:solidFill>
            </a:rPr>
            <a:t>dyl</a:t>
          </a:r>
          <a:r>
            <a:rPr lang="en-US" sz="1300" b="1" kern="1200" dirty="0"/>
            <a:t> </a:t>
          </a:r>
          <a:endParaRPr lang="en-US" sz="1300" kern="1200" dirty="0"/>
        </a:p>
      </dsp:txBody>
      <dsp:txXfrm>
        <a:off x="364824" y="0"/>
        <a:ext cx="1298433" cy="729630"/>
      </dsp:txXfrm>
    </dsp:sp>
    <dsp:sp modelId="{4E4F6FC1-6833-0A41-86AC-F554777254C6}">
      <dsp:nvSpPr>
        <dsp:cNvPr id="0" name=""/>
        <dsp:cNvSpPr/>
      </dsp:nvSpPr>
      <dsp:spPr>
        <a:xfrm>
          <a:off x="4" y="832233"/>
          <a:ext cx="2028063" cy="729630"/>
        </a:xfrm>
        <a:prstGeom prst="chevron">
          <a:avLst/>
        </a:prstGeom>
        <a:solidFill>
          <a:srgbClr val="FDD2B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solidFill>
                <a:schemeClr val="tx1"/>
              </a:solidFill>
            </a:rPr>
            <a:t>Castor oil </a:t>
          </a:r>
        </a:p>
      </dsp:txBody>
      <dsp:txXfrm>
        <a:off x="364819" y="832233"/>
        <a:ext cx="1298433" cy="729630"/>
      </dsp:txXfrm>
    </dsp:sp>
    <dsp:sp modelId="{3EE4FEAC-6B5B-8143-BDCB-87BE5FA9E9A5}">
      <dsp:nvSpPr>
        <dsp:cNvPr id="0" name=""/>
        <dsp:cNvSpPr/>
      </dsp:nvSpPr>
      <dsp:spPr>
        <a:xfrm>
          <a:off x="4" y="1664012"/>
          <a:ext cx="2028063" cy="729630"/>
        </a:xfrm>
        <a:prstGeom prst="chevron">
          <a:avLst/>
        </a:prstGeom>
        <a:solidFill>
          <a:srgbClr val="D1E6C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solidFill>
                <a:schemeClr val="tx1"/>
              </a:solidFill>
            </a:rPr>
            <a:t>Anthraquinone </a:t>
          </a:r>
          <a:r>
            <a:rPr lang="en-US" sz="1050" b="0" kern="1200" dirty="0">
              <a:solidFill>
                <a:schemeClr val="tx1"/>
              </a:solidFill>
            </a:rPr>
            <a:t>(Senna, cascara, aloes) 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364819" y="1664012"/>
        <a:ext cx="1298433" cy="729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F033F-8D2B-714D-8058-642D570BF57F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5190A-6CD4-FB48-A6F9-59381612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61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1pPr>
    <a:lvl2pPr marL="331561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2pPr>
    <a:lvl3pPr marL="663123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3pPr>
    <a:lvl4pPr marL="994684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4pPr>
    <a:lvl5pPr marL="1326246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5pPr>
    <a:lvl6pPr marL="1657807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6pPr>
    <a:lvl7pPr marL="1989369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7pPr>
    <a:lvl8pPr marL="2320930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8pPr>
    <a:lvl9pPr marL="2652492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5190A-6CD4-FB48-A6F9-5938161212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72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5190A-6CD4-FB48-A6F9-5938161212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53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5190A-6CD4-FB48-A6F9-5938161212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83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5190A-6CD4-FB48-A6F9-5938161212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32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5190A-6CD4-FB48-A6F9-5938161212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75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BCF2D-96DF-9347-8969-C5D349EA6356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5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docs.google.com/presentation/d/1_-g1vol4eBWPet5xVCkuTGFvvnhFF3PJmU0tWtEEw_o/edit?usp=sharing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cs.google.com/presentation/d/1gVgpH1c3GBMFAGhnXqOtxv1-94TY0KYIybM1JKzrG2k/edit?usp=sharing" TargetMode="External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forms/d/e/1FAIpQLSeR09YDqj3t6EipoBfWqUQ3MSK8YOB4OY5qRkg329YJBt2YZQ/viewform?usp=sf_link" TargetMode="External"/><Relationship Id="rId3" Type="http://schemas.openxmlformats.org/officeDocument/2006/relationships/image" Target="../media/image9.tiff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forms/d/e/1FAIpQLSc57qjDXLPcQLYftI27W91gCKD2RgH0OzQDdDxsiLYmH9DKtw/viewform" TargetMode="External"/><Relationship Id="rId5" Type="http://schemas.openxmlformats.org/officeDocument/2006/relationships/image" Target="../media/image11.tiff"/><Relationship Id="rId10" Type="http://schemas.openxmlformats.org/officeDocument/2006/relationships/image" Target="../media/image13.tiff"/><Relationship Id="rId4" Type="http://schemas.openxmlformats.org/officeDocument/2006/relationships/image" Target="../media/image10.jpg"/><Relationship Id="rId9" Type="http://schemas.openxmlformats.org/officeDocument/2006/relationships/hyperlink" Target="https://twitter.com/pharma43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rQdTmdaQY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youtu.be/9f5wxYW0Z3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t="4123" r="2846" b="6720"/>
          <a:stretch/>
        </p:blipFill>
        <p:spPr>
          <a:xfrm>
            <a:off x="5139640" y="198604"/>
            <a:ext cx="1580474" cy="1001546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4835299" y="4764881"/>
            <a:ext cx="1457325" cy="4143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8259" y="3071331"/>
            <a:ext cx="6462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941651"/>
                </a:solidFill>
                <a:latin typeface="Goudy Old Style" charset="0"/>
              </a:rPr>
              <a:t>Drugs used in treating constipation and IBS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57745" y="7275252"/>
            <a:ext cx="607342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extra information and further explanation  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FF0000"/>
                </a:solidFill>
              </a:rPr>
              <a:t>important 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08F00"/>
                </a:solidFill>
              </a:rPr>
              <a:t>doctors notes 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432FF"/>
                </a:solidFill>
              </a:rPr>
              <a:t>Drugs names </a:t>
            </a:r>
            <a:endParaRPr lang="ar-SA" sz="1400" b="1" dirty="0">
              <a:solidFill>
                <a:srgbClr val="0432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09193"/>
                </a:solidFill>
              </a:rPr>
              <a:t>Mnemonics </a:t>
            </a:r>
          </a:p>
        </p:txBody>
      </p:sp>
      <p:sp>
        <p:nvSpPr>
          <p:cNvPr id="49" name="Oval 48"/>
          <p:cNvSpPr/>
          <p:nvPr/>
        </p:nvSpPr>
        <p:spPr>
          <a:xfrm flipV="1">
            <a:off x="188259" y="7424164"/>
            <a:ext cx="191187" cy="17425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 flipV="1">
            <a:off x="194581" y="7752640"/>
            <a:ext cx="191187" cy="17425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 flipV="1">
            <a:off x="194953" y="8331772"/>
            <a:ext cx="191187" cy="174253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EFA00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 flipV="1">
            <a:off x="194581" y="8042206"/>
            <a:ext cx="191187" cy="174253"/>
          </a:xfrm>
          <a:prstGeom prst="ellipse">
            <a:avLst/>
          </a:prstGeom>
          <a:solidFill>
            <a:srgbClr val="008F00"/>
          </a:solidFill>
          <a:ln>
            <a:solidFill>
              <a:srgbClr val="00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F00"/>
              </a:solidFill>
            </a:endParaRPr>
          </a:p>
        </p:txBody>
      </p:sp>
      <p:pic>
        <p:nvPicPr>
          <p:cNvPr id="59" name="Picture 58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845" y="9070209"/>
            <a:ext cx="557784" cy="557784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777629" y="9179824"/>
            <a:ext cx="4505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6"/>
              </a:rPr>
              <a:t>Kindly check the editing file before studying this document  </a:t>
            </a:r>
            <a:endParaRPr lang="en-US" sz="1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31944" r="17500" b="14514"/>
          <a:stretch/>
        </p:blipFill>
        <p:spPr>
          <a:xfrm>
            <a:off x="159866" y="267240"/>
            <a:ext cx="1495030" cy="1231484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 flipV="1">
            <a:off x="194953" y="8674448"/>
            <a:ext cx="191187" cy="174253"/>
          </a:xfrm>
          <a:prstGeom prst="ellipse">
            <a:avLst/>
          </a:prstGeom>
          <a:solidFill>
            <a:srgbClr val="009193"/>
          </a:solidFill>
          <a:ln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EFA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5F3F5A-5008-42A9-9602-C1F90DACBEA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Sketch/>
                    </a14:imgEffect>
                  </a14:imgLayer>
                </a14:imgProps>
              </a:ext>
            </a:extLst>
          </a:blip>
          <a:srcRect l="4295" t="2663" r="3590"/>
          <a:stretch/>
        </p:blipFill>
        <p:spPr>
          <a:xfrm>
            <a:off x="2322780" y="461288"/>
            <a:ext cx="1968285" cy="2692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D51EC571-7145-461E-AFEB-BC7AD2549CAF}"/>
              </a:ext>
            </a:extLst>
          </p:cNvPr>
          <p:cNvSpPr/>
          <p:nvPr/>
        </p:nvSpPr>
        <p:spPr>
          <a:xfrm>
            <a:off x="234141" y="7054984"/>
            <a:ext cx="1482539" cy="318504"/>
          </a:xfrm>
          <a:prstGeom prst="homePlate">
            <a:avLst/>
          </a:prstGeom>
          <a:solidFill>
            <a:srgbClr val="BAEBFF"/>
          </a:solidFill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chemeClr val="bg2">
                    <a:lumMod val="25000"/>
                  </a:schemeClr>
                </a:solidFill>
              </a:rPr>
              <a:t>Color index</a:t>
            </a:r>
            <a:endParaRPr lang="en-US" sz="1200" b="1" dirty="0">
              <a:ln/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-34544" y="4079560"/>
            <a:ext cx="668497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4"/>
              </a:buClr>
              <a:buFont typeface="Wingdings" charset="2"/>
              <a:buChar char="Ø"/>
            </a:pPr>
            <a:r>
              <a:rPr lang="en-US" sz="1600" dirty="0"/>
              <a:t> Define constipation </a:t>
            </a:r>
            <a:endParaRPr lang="en-US" sz="1400" dirty="0"/>
          </a:p>
          <a:p>
            <a:pPr marL="285750" indent="-285750">
              <a:buClr>
                <a:schemeClr val="accent4"/>
              </a:buClr>
              <a:buFont typeface="Wingdings" charset="2"/>
              <a:buChar char="Ø"/>
            </a:pPr>
            <a:r>
              <a:rPr lang="en-US" sz="1600" dirty="0"/>
              <a:t> Know the different symptoms of constipation </a:t>
            </a:r>
            <a:endParaRPr lang="en-US" sz="1400" dirty="0"/>
          </a:p>
          <a:p>
            <a:pPr marL="285750" indent="-285750">
              <a:buClr>
                <a:schemeClr val="accent4"/>
              </a:buClr>
              <a:buFont typeface="Wingdings" charset="2"/>
              <a:buChar char="Ø"/>
            </a:pPr>
            <a:r>
              <a:rPr lang="en-US" sz="1600" dirty="0"/>
              <a:t> Know the different lines of treatment of constipation </a:t>
            </a:r>
            <a:endParaRPr lang="en-US" sz="1400" dirty="0"/>
          </a:p>
          <a:p>
            <a:pPr marL="285750" indent="-285750">
              <a:buClr>
                <a:schemeClr val="accent4"/>
              </a:buClr>
              <a:buFont typeface="Wingdings" charset="2"/>
              <a:buChar char="Ø"/>
            </a:pPr>
            <a:r>
              <a:rPr lang="en-US" sz="1600" dirty="0"/>
              <a:t> Identify the different types of laxatives </a:t>
            </a:r>
            <a:endParaRPr lang="en-US" sz="1400" dirty="0"/>
          </a:p>
          <a:p>
            <a:pPr marL="285750" indent="-285750">
              <a:buClr>
                <a:schemeClr val="accent4"/>
              </a:buClr>
              <a:buFont typeface="Wingdings" charset="2"/>
              <a:buChar char="Ø"/>
            </a:pPr>
            <a:r>
              <a:rPr lang="en-US" sz="1600" dirty="0"/>
              <a:t> Discuss the pharmacokinetics, dynamics, side effects and uses of laxatives </a:t>
            </a:r>
            <a:endParaRPr lang="en-US" sz="1400" dirty="0"/>
          </a:p>
          <a:p>
            <a:pPr marL="285750" indent="-285750">
              <a:buClr>
                <a:schemeClr val="accent4"/>
              </a:buClr>
              <a:buFont typeface="Wingdings" charset="2"/>
              <a:buChar char="Ø"/>
            </a:pPr>
            <a:r>
              <a:rPr lang="en-US" sz="1600" dirty="0"/>
              <a:t> Discuss the difference between different treatment including bulk forming laxatives, osmotic </a:t>
            </a:r>
            <a:endParaRPr lang="en-US" sz="1400" dirty="0"/>
          </a:p>
          <a:p>
            <a:pPr marL="285750" indent="-285750">
              <a:buClr>
                <a:schemeClr val="accent4"/>
              </a:buClr>
              <a:buFont typeface="Wingdings" charset="2"/>
              <a:buChar char="Ø"/>
            </a:pPr>
            <a:r>
              <a:rPr lang="en-US" sz="1600" dirty="0"/>
              <a:t>laxatives, stimulant laxatives And stool softeners (lubricants). </a:t>
            </a:r>
            <a:endParaRPr lang="en-US" sz="1400" dirty="0"/>
          </a:p>
          <a:p>
            <a:pPr marL="285750" indent="-285750">
              <a:buClr>
                <a:schemeClr val="accent4"/>
              </a:buClr>
              <a:buFont typeface="Wingdings" charset="2"/>
              <a:buChar char="Ø"/>
            </a:pPr>
            <a:r>
              <a:rPr lang="en-US" sz="1600" dirty="0"/>
              <a:t>Define  bowel syndrome (IBS). </a:t>
            </a:r>
            <a:endParaRPr lang="en-US" sz="1400" dirty="0"/>
          </a:p>
          <a:p>
            <a:pPr marL="285750" indent="-285750">
              <a:buClr>
                <a:schemeClr val="accent4"/>
              </a:buClr>
              <a:buFont typeface="Wingdings" charset="2"/>
              <a:buChar char="Ø"/>
            </a:pPr>
            <a:r>
              <a:rPr lang="en-US" sz="1600" dirty="0"/>
              <a:t> Identify the pharmacokinetics, dynamics, side effects and uses of drugs used for IBS. </a:t>
            </a:r>
            <a:endParaRPr lang="en-US" sz="1400" dirty="0">
              <a:effectLst/>
            </a:endParaRPr>
          </a:p>
        </p:txBody>
      </p:sp>
      <p:sp>
        <p:nvSpPr>
          <p:cNvPr id="18" name="Arrow: Pentagon 23">
            <a:extLst>
              <a:ext uri="{FF2B5EF4-FFF2-40B4-BE49-F238E27FC236}">
                <a16:creationId xmlns:a16="http://schemas.microsoft.com/office/drawing/2014/main" id="{D51EC571-7145-461E-AFEB-BC7AD2549CAF}"/>
              </a:ext>
            </a:extLst>
          </p:cNvPr>
          <p:cNvSpPr/>
          <p:nvPr/>
        </p:nvSpPr>
        <p:spPr>
          <a:xfrm>
            <a:off x="234141" y="3651669"/>
            <a:ext cx="1482539" cy="318504"/>
          </a:xfrm>
          <a:prstGeom prst="homePlate">
            <a:avLst/>
          </a:prstGeom>
          <a:solidFill>
            <a:srgbClr val="BAEBFF"/>
          </a:solidFill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chemeClr val="bg2">
                    <a:lumMod val="25000"/>
                  </a:schemeClr>
                </a:solidFill>
              </a:rPr>
              <a:t>Objectives</a:t>
            </a:r>
            <a:endParaRPr lang="en-US" sz="1200" b="1" dirty="0">
              <a:ln/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6" y="1587624"/>
            <a:ext cx="1550558" cy="13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8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664D54-690E-4DD6-BEA0-F1B7EBFF2DE8}"/>
              </a:ext>
            </a:extLst>
          </p:cNvPr>
          <p:cNvSpPr/>
          <p:nvPr/>
        </p:nvSpPr>
        <p:spPr>
          <a:xfrm>
            <a:off x="0" y="0"/>
            <a:ext cx="6858000" cy="672354"/>
          </a:xfrm>
          <a:prstGeom prst="rect">
            <a:avLst/>
          </a:prstGeom>
          <a:solidFill>
            <a:srgbClr val="BA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</a:rPr>
              <a:t>Summary 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D5D7321-0526-48F3-B77E-599F87BBB853}"/>
              </a:ext>
            </a:extLst>
          </p:cNvPr>
          <p:cNvGrpSpPr/>
          <p:nvPr/>
        </p:nvGrpSpPr>
        <p:grpSpPr>
          <a:xfrm>
            <a:off x="0" y="957275"/>
            <a:ext cx="3719385" cy="470635"/>
            <a:chOff x="1287887" y="1313645"/>
            <a:chExt cx="2150772" cy="476518"/>
          </a:xfrm>
          <a:solidFill>
            <a:srgbClr val="FDDFE6"/>
          </a:solidFill>
        </p:grpSpPr>
        <p:sp>
          <p:nvSpPr>
            <p:cNvPr id="6" name="Delay 10">
              <a:extLst>
                <a:ext uri="{FF2B5EF4-FFF2-40B4-BE49-F238E27FC236}">
                  <a16:creationId xmlns:a16="http://schemas.microsoft.com/office/drawing/2014/main" id="{845FD067-B253-4FF5-8075-7E87B7A7A582}"/>
                </a:ext>
              </a:extLst>
            </p:cNvPr>
            <p:cNvSpPr/>
            <p:nvPr/>
          </p:nvSpPr>
          <p:spPr>
            <a:xfrm>
              <a:off x="2975020" y="1313645"/>
              <a:ext cx="463639" cy="47651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rocess 11">
              <a:extLst>
                <a:ext uri="{FF2B5EF4-FFF2-40B4-BE49-F238E27FC236}">
                  <a16:creationId xmlns:a16="http://schemas.microsoft.com/office/drawing/2014/main" id="{0713160A-3ACD-46BE-9461-C72AF56C0551}"/>
                </a:ext>
              </a:extLst>
            </p:cNvPr>
            <p:cNvSpPr/>
            <p:nvPr/>
          </p:nvSpPr>
          <p:spPr>
            <a:xfrm>
              <a:off x="1287887" y="1313645"/>
              <a:ext cx="1933600" cy="476518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  <a:ea typeface="Century Gothic" charset="0"/>
                  <a:cs typeface="Century Gothic" charset="0"/>
                </a:rPr>
                <a:t>Constipation treatments</a:t>
              </a:r>
            </a:p>
          </p:txBody>
        </p:sp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1576242-AB4A-4436-A847-BFC9ED538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940445"/>
              </p:ext>
            </p:extLst>
          </p:nvPr>
        </p:nvGraphicFramePr>
        <p:xfrm>
          <a:off x="174812" y="2195817"/>
          <a:ext cx="2524845" cy="6820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1791">
                  <a:extLst>
                    <a:ext uri="{9D8B030D-6E8A-4147-A177-3AD203B41FA5}">
                      <a16:colId xmlns:a16="http://schemas.microsoft.com/office/drawing/2014/main" val="2501183800"/>
                    </a:ext>
                  </a:extLst>
                </a:gridCol>
                <a:gridCol w="1813054">
                  <a:extLst>
                    <a:ext uri="{9D8B030D-6E8A-4147-A177-3AD203B41FA5}">
                      <a16:colId xmlns:a16="http://schemas.microsoft.com/office/drawing/2014/main" val="398645008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Bulk forming</a:t>
                      </a:r>
                    </a:p>
                  </a:txBody>
                  <a:tcPr vert="vert2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Dietary fibers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Hydrophilic colloids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802517"/>
                  </a:ext>
                </a:extLst>
              </a:tr>
              <a:tr h="426720"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Osmotic laxatives</a:t>
                      </a:r>
                    </a:p>
                  </a:txBody>
                  <a:tcPr vert="vert2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Sugars ( Lactulose) 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484923"/>
                  </a:ext>
                </a:extLst>
              </a:tr>
              <a:tr h="426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Saline 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427071"/>
                  </a:ext>
                </a:extLst>
              </a:tr>
              <a:tr h="426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PEG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103620"/>
                  </a:ext>
                </a:extLst>
              </a:tr>
              <a:tr h="730263"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Stimulant laxatives</a:t>
                      </a:r>
                    </a:p>
                  </a:txBody>
                  <a:tcPr vert="vert2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Bisacodyl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967964"/>
                  </a:ext>
                </a:extLst>
              </a:tr>
              <a:tr h="8269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Castor oil 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D2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84817"/>
                  </a:ext>
                </a:extLst>
              </a:tr>
              <a:tr h="7830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     Anthraquinone 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472393"/>
                  </a:ext>
                </a:extLst>
              </a:tr>
              <a:tr h="640080"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Fecal softeners</a:t>
                      </a:r>
                    </a:p>
                  </a:txBody>
                  <a:tcPr vert="vert27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Glycerin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DD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860132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Paraffin oil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3D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660910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Docusate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7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045312"/>
                  </a:ext>
                </a:extLst>
              </a:tr>
            </a:tbl>
          </a:graphicData>
        </a:graphic>
      </p:graphicFrame>
      <p:sp>
        <p:nvSpPr>
          <p:cNvPr id="15" name="Callout: Bent Line with Border and Accent Bar 14">
            <a:extLst>
              <a:ext uri="{FF2B5EF4-FFF2-40B4-BE49-F238E27FC236}">
                <a16:creationId xmlns:a16="http://schemas.microsoft.com/office/drawing/2014/main" id="{4B9281F5-EE7E-4473-8871-1BE6C79A9A14}"/>
              </a:ext>
            </a:extLst>
          </p:cNvPr>
          <p:cNvSpPr/>
          <p:nvPr/>
        </p:nvSpPr>
        <p:spPr>
          <a:xfrm>
            <a:off x="3465504" y="1595028"/>
            <a:ext cx="3307669" cy="868753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8003"/>
              <a:gd name="adj6" fmla="val -24508"/>
            </a:avLst>
          </a:prstGeom>
          <a:noFill/>
          <a:ln>
            <a:solidFill>
              <a:srgbClr val="FDDFF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Clr>
                <a:schemeClr val="accent4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100" b="1" dirty="0">
                <a:solidFill>
                  <a:srgbClr val="FF0000"/>
                </a:solidFill>
              </a:rPr>
              <a:t>Increase the bulk of intestinal content by water retention. </a:t>
            </a:r>
          </a:p>
          <a:p>
            <a:pPr marL="285750" indent="-285750">
              <a:buClr>
                <a:schemeClr val="accent4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Orally , has Delayed onset.</a:t>
            </a:r>
          </a:p>
          <a:p>
            <a:pPr marL="285750" indent="-285750">
              <a:buClr>
                <a:schemeClr val="accent4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100" b="1" dirty="0"/>
              <a:t>Interfere with other drugs absorption </a:t>
            </a:r>
            <a:r>
              <a:rPr lang="en-US" sz="900" dirty="0"/>
              <a:t>(iron, cardiac glycosides)</a:t>
            </a:r>
          </a:p>
        </p:txBody>
      </p:sp>
      <p:sp>
        <p:nvSpPr>
          <p:cNvPr id="16" name="Callout: Bent Line with Border and Accent Bar 15">
            <a:extLst>
              <a:ext uri="{FF2B5EF4-FFF2-40B4-BE49-F238E27FC236}">
                <a16:creationId xmlns:a16="http://schemas.microsoft.com/office/drawing/2014/main" id="{AD234179-FD12-49C2-9A31-3ECF1CFA30B8}"/>
              </a:ext>
            </a:extLst>
          </p:cNvPr>
          <p:cNvSpPr/>
          <p:nvPr/>
        </p:nvSpPr>
        <p:spPr>
          <a:xfrm>
            <a:off x="3449634" y="2528538"/>
            <a:ext cx="3314700" cy="885636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2235"/>
              <a:gd name="adj6" fmla="val -23039"/>
            </a:avLst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FF0000"/>
                </a:solidFill>
              </a:rPr>
              <a:t>Retains water in colon by osmotic effect.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dirty="0"/>
              <a:t>Acidification of colon due to conversion of NH3 to NH4 “NH3 trapping” →↓PH 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b="1" u="sng" dirty="0">
                <a:solidFill>
                  <a:srgbClr val="FF0000"/>
                </a:solidFill>
              </a:rPr>
              <a:t>Use as as prophylactic therapy in Hepatic encephalopathy  in people with Liver cirrhosis</a:t>
            </a:r>
            <a:endParaRPr lang="en-US" sz="1050" b="1" u="sng" dirty="0">
              <a:solidFill>
                <a:srgbClr val="FF0000"/>
              </a:solidFill>
            </a:endParaRPr>
          </a:p>
        </p:txBody>
      </p:sp>
      <p:sp>
        <p:nvSpPr>
          <p:cNvPr id="18" name="Callout: Bent Line with Border and Accent Bar 17">
            <a:extLst>
              <a:ext uri="{FF2B5EF4-FFF2-40B4-BE49-F238E27FC236}">
                <a16:creationId xmlns:a16="http://schemas.microsoft.com/office/drawing/2014/main" id="{A74369A5-687D-4F66-B3AB-B845BEC343B3}"/>
              </a:ext>
            </a:extLst>
          </p:cNvPr>
          <p:cNvSpPr/>
          <p:nvPr/>
        </p:nvSpPr>
        <p:spPr>
          <a:xfrm>
            <a:off x="3449634" y="3454328"/>
            <a:ext cx="3335335" cy="756438"/>
          </a:xfrm>
          <a:prstGeom prst="accentBorderCallout2">
            <a:avLst>
              <a:gd name="adj1" fmla="val 18750"/>
              <a:gd name="adj2" fmla="val -8333"/>
              <a:gd name="adj3" fmla="val 74154"/>
              <a:gd name="adj4" fmla="val -11336"/>
              <a:gd name="adj5" fmla="val 75351"/>
              <a:gd name="adj6" fmla="val -26500"/>
            </a:avLst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Clr>
                <a:schemeClr val="accent4">
                  <a:lumMod val="20000"/>
                  <a:lumOff val="8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100" b="1" dirty="0"/>
              <a:t>Result in </a:t>
            </a:r>
            <a:r>
              <a:rPr lang="en-US" sz="1100" b="1" u="sng" dirty="0"/>
              <a:t>watery stools </a:t>
            </a:r>
            <a:r>
              <a:rPr lang="en-US" sz="1100" dirty="0"/>
              <a:t>by osmotic effect.</a:t>
            </a:r>
            <a:endParaRPr lang="en-US" sz="1100" b="1" u="sng" dirty="0"/>
          </a:p>
          <a:p>
            <a:pPr marL="285750" indent="-285750">
              <a:buClr>
                <a:schemeClr val="accent4">
                  <a:lumMod val="20000"/>
                  <a:lumOff val="8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100" b="1" u="sng" dirty="0">
                <a:solidFill>
                  <a:srgbClr val="FF0000"/>
                </a:solidFill>
              </a:rPr>
              <a:t>Rapid effect , treat acute constipation.</a:t>
            </a:r>
          </a:p>
          <a:p>
            <a:pPr marL="285750" indent="-285750">
              <a:buClr>
                <a:schemeClr val="accent4">
                  <a:lumMod val="20000"/>
                  <a:lumOff val="8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C.Is: ( Na salt→ CHF) (Mg salt→ RF, HB CNS dep. , Nm block &amp; aminoglycosides)*</a:t>
            </a:r>
          </a:p>
        </p:txBody>
      </p:sp>
      <p:sp>
        <p:nvSpPr>
          <p:cNvPr id="19" name="Callout: Bent Line with Border and Accent Bar 18">
            <a:extLst>
              <a:ext uri="{FF2B5EF4-FFF2-40B4-BE49-F238E27FC236}">
                <a16:creationId xmlns:a16="http://schemas.microsoft.com/office/drawing/2014/main" id="{54C983DA-4CE0-4735-9C78-B1F4E13164A1}"/>
              </a:ext>
            </a:extLst>
          </p:cNvPr>
          <p:cNvSpPr/>
          <p:nvPr/>
        </p:nvSpPr>
        <p:spPr>
          <a:xfrm>
            <a:off x="3490904" y="4263620"/>
            <a:ext cx="3314700" cy="91440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005"/>
              <a:gd name="adj6" fmla="val -23186"/>
            </a:avLst>
          </a:prstGeom>
          <a:ln>
            <a:solidFill>
              <a:srgbClr val="FDD7E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Clr>
                <a:srgbClr val="FDD2BF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↑water content by osmotic effect.</a:t>
            </a:r>
          </a:p>
          <a:p>
            <a:pPr marL="285750" indent="-285750">
              <a:buClr>
                <a:srgbClr val="FDD2BF"/>
              </a:buClr>
              <a:buFont typeface="Wingdings" panose="05000000000000000000" pitchFamily="2" charset="2"/>
              <a:buChar char="§"/>
            </a:pPr>
            <a:r>
              <a:rPr lang="en-US" sz="1100" b="1" u="sng" dirty="0">
                <a:solidFill>
                  <a:srgbClr val="FF0000"/>
                </a:solidFill>
              </a:rPr>
              <a:t>Used for complete evacuation of colon prior to colonoscopy or prior to surgery.</a:t>
            </a:r>
          </a:p>
          <a:p>
            <a:pPr marL="285750" indent="-285750">
              <a:buClr>
                <a:srgbClr val="FDD2BF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Given with Electrolytes to compensate the deficiency. </a:t>
            </a:r>
          </a:p>
        </p:txBody>
      </p:sp>
      <p:sp>
        <p:nvSpPr>
          <p:cNvPr id="20" name="Callout: Bent Line with Border and Accent Bar 19">
            <a:extLst>
              <a:ext uri="{FF2B5EF4-FFF2-40B4-BE49-F238E27FC236}">
                <a16:creationId xmlns:a16="http://schemas.microsoft.com/office/drawing/2014/main" id="{81C2678A-8A3C-44A9-A3AA-36416D27CB0D}"/>
              </a:ext>
            </a:extLst>
          </p:cNvPr>
          <p:cNvSpPr/>
          <p:nvPr/>
        </p:nvSpPr>
        <p:spPr>
          <a:xfrm>
            <a:off x="3472568" y="5312768"/>
            <a:ext cx="3291766" cy="206841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2335"/>
              <a:gd name="adj6" fmla="val -29842"/>
            </a:avLst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Orally / rectally “faster” acts on colon, </a:t>
            </a:r>
            <a:r>
              <a:rPr lang="en-US" sz="1100"/>
              <a:t>at night </a:t>
            </a:r>
            <a:endParaRPr lang="en-US" sz="1100" dirty="0"/>
          </a:p>
        </p:txBody>
      </p:sp>
      <p:sp>
        <p:nvSpPr>
          <p:cNvPr id="21" name="Callout: Bent Line with Border and Accent Bar 20">
            <a:extLst>
              <a:ext uri="{FF2B5EF4-FFF2-40B4-BE49-F238E27FC236}">
                <a16:creationId xmlns:a16="http://schemas.microsoft.com/office/drawing/2014/main" id="{16896E90-DC20-449E-B775-E41388DA90F9}"/>
              </a:ext>
            </a:extLst>
          </p:cNvPr>
          <p:cNvSpPr/>
          <p:nvPr/>
        </p:nvSpPr>
        <p:spPr>
          <a:xfrm>
            <a:off x="3472568" y="5595288"/>
            <a:ext cx="3312401" cy="1039872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7518"/>
              <a:gd name="adj6" fmla="val -24571"/>
            </a:avLst>
          </a:prstGeom>
          <a:ln>
            <a:solidFill>
              <a:srgbClr val="FDD2B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Clr>
                <a:srgbClr val="FDD2BF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Orally on empty stomach ,</a:t>
            </a:r>
            <a:r>
              <a:rPr lang="en-US" sz="1100" b="1" dirty="0">
                <a:solidFill>
                  <a:srgbClr val="FF0000"/>
                </a:solidFill>
              </a:rPr>
              <a:t>degraded in </a:t>
            </a:r>
            <a:r>
              <a:rPr lang="en-US" sz="1100" b="1" u="sng" dirty="0">
                <a:solidFill>
                  <a:srgbClr val="FF0000"/>
                </a:solidFill>
              </a:rPr>
              <a:t>small intestine </a:t>
            </a:r>
            <a:r>
              <a:rPr lang="en-US" sz="1100" b="1" dirty="0">
                <a:solidFill>
                  <a:srgbClr val="FF0000"/>
                </a:solidFill>
              </a:rPr>
              <a:t>by lipase into </a:t>
            </a:r>
            <a:r>
              <a:rPr lang="en-US" sz="1100" b="1" u="sng" dirty="0" err="1">
                <a:solidFill>
                  <a:srgbClr val="FF0000"/>
                </a:solidFill>
              </a:rPr>
              <a:t>ricinoleic</a:t>
            </a:r>
            <a:r>
              <a:rPr lang="en-US" sz="1100" b="1" u="sng" dirty="0">
                <a:solidFill>
                  <a:srgbClr val="FF0000"/>
                </a:solidFill>
              </a:rPr>
              <a:t> acid </a:t>
            </a:r>
            <a:r>
              <a:rPr lang="en-US" sz="1100" b="1" dirty="0">
                <a:solidFill>
                  <a:srgbClr val="FF0000"/>
                </a:solidFill>
              </a:rPr>
              <a:t>which is very irritating to mucosa.</a:t>
            </a:r>
          </a:p>
          <a:p>
            <a:pPr marL="285750" indent="-285750">
              <a:buClr>
                <a:srgbClr val="FDD2BF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Most rapidly in oral form</a:t>
            </a:r>
          </a:p>
          <a:p>
            <a:pPr marL="285750" indent="-285750">
              <a:buClr>
                <a:srgbClr val="FDD2BF"/>
              </a:buClr>
              <a:buFont typeface="Wingdings" panose="05000000000000000000" pitchFamily="2" charset="2"/>
              <a:buChar char="§"/>
            </a:pPr>
            <a:r>
              <a:rPr lang="en-US" sz="1100" b="1" dirty="0">
                <a:solidFill>
                  <a:srgbClr val="FF0000"/>
                </a:solidFill>
              </a:rPr>
              <a:t>In </a:t>
            </a:r>
            <a:r>
              <a:rPr lang="en-US" sz="1100" b="1" u="sng" dirty="0">
                <a:solidFill>
                  <a:srgbClr val="FF0000"/>
                </a:solidFill>
              </a:rPr>
              <a:t>pregnancy</a:t>
            </a:r>
            <a:r>
              <a:rPr lang="en-US" sz="1100" b="1" dirty="0">
                <a:solidFill>
                  <a:srgbClr val="FF0000"/>
                </a:solidFill>
              </a:rPr>
              <a:t> (causes reflex contraction of uterus this will </a:t>
            </a:r>
            <a:r>
              <a:rPr lang="en-US" sz="1100" b="1" u="sng" dirty="0">
                <a:solidFill>
                  <a:srgbClr val="FF0000"/>
                </a:solidFill>
              </a:rPr>
              <a:t>lead to abortion </a:t>
            </a:r>
          </a:p>
        </p:txBody>
      </p:sp>
      <p:sp>
        <p:nvSpPr>
          <p:cNvPr id="22" name="Callout: Bent Line with Border and Accent Bar 21">
            <a:extLst>
              <a:ext uri="{FF2B5EF4-FFF2-40B4-BE49-F238E27FC236}">
                <a16:creationId xmlns:a16="http://schemas.microsoft.com/office/drawing/2014/main" id="{24BA9AC9-1AE6-4C72-BBA8-BAA06351A1B0}"/>
              </a:ext>
            </a:extLst>
          </p:cNvPr>
          <p:cNvSpPr/>
          <p:nvPr/>
        </p:nvSpPr>
        <p:spPr>
          <a:xfrm>
            <a:off x="3490903" y="6752028"/>
            <a:ext cx="3294065" cy="82296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6616"/>
              <a:gd name="adj6" fmla="val -25319"/>
            </a:avLst>
          </a:prstGeom>
          <a:ln>
            <a:solidFill>
              <a:srgbClr val="D1E6C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Clr>
                <a:srgbClr val="D1E6C4"/>
              </a:buClr>
              <a:buFont typeface="Arial" panose="020B0604020202020204" pitchFamily="34" charset="0"/>
              <a:buChar char="•"/>
            </a:pPr>
            <a:r>
              <a:rPr lang="en-US" sz="1100" dirty="0"/>
              <a:t>Acts on colon &amp; given at night </a:t>
            </a:r>
          </a:p>
          <a:p>
            <a:pPr marL="285750" indent="-285750">
              <a:buClr>
                <a:srgbClr val="D1E6C4"/>
              </a:buClr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FF0000"/>
                </a:solidFill>
              </a:rPr>
              <a:t>Hydrolyzed into </a:t>
            </a:r>
            <a:r>
              <a:rPr lang="en-US" sz="1100" b="1" u="sng" dirty="0">
                <a:solidFill>
                  <a:srgbClr val="FF0000"/>
                </a:solidFill>
              </a:rPr>
              <a:t>emodin</a:t>
            </a:r>
            <a:r>
              <a:rPr lang="en-US" sz="1100" b="1" dirty="0">
                <a:solidFill>
                  <a:srgbClr val="FF0000"/>
                </a:solidFill>
              </a:rPr>
              <a:t> which may </a:t>
            </a:r>
            <a:r>
              <a:rPr lang="en-US" sz="1100" b="1" u="sng" dirty="0">
                <a:solidFill>
                  <a:srgbClr val="FF0000"/>
                </a:solidFill>
              </a:rPr>
              <a:t>pass into milk → C.I breast-feeding mom </a:t>
            </a:r>
            <a:r>
              <a:rPr lang="en-US" sz="1000" b="1" u="sng" dirty="0">
                <a:solidFill>
                  <a:srgbClr val="FF0000"/>
                </a:solidFill>
              </a:rPr>
              <a:t>(especially Senna)</a:t>
            </a:r>
            <a:endParaRPr lang="en-US" sz="1100" b="1" u="sng" dirty="0">
              <a:solidFill>
                <a:srgbClr val="FF0000"/>
              </a:solidFill>
            </a:endParaRPr>
          </a:p>
          <a:p>
            <a:pPr marL="285750" indent="-285750">
              <a:buClr>
                <a:srgbClr val="D1E6C4"/>
              </a:buClr>
              <a:buFont typeface="Arial" panose="020B0604020202020204" pitchFamily="34" charset="0"/>
              <a:buChar char="•"/>
            </a:pPr>
            <a:r>
              <a:rPr lang="en-US" sz="1100" dirty="0"/>
              <a:t>Delayed onset &amp; may cause dependence  </a:t>
            </a:r>
          </a:p>
        </p:txBody>
      </p:sp>
      <p:sp>
        <p:nvSpPr>
          <p:cNvPr id="23" name="Callout: Bent Line with Border and Accent Bar 22">
            <a:extLst>
              <a:ext uri="{FF2B5EF4-FFF2-40B4-BE49-F238E27FC236}">
                <a16:creationId xmlns:a16="http://schemas.microsoft.com/office/drawing/2014/main" id="{7EB751BB-3DD6-4827-B44A-6CF36BF254DE}"/>
              </a:ext>
            </a:extLst>
          </p:cNvPr>
          <p:cNvSpPr/>
          <p:nvPr/>
        </p:nvSpPr>
        <p:spPr>
          <a:xfrm>
            <a:off x="3487060" y="8949222"/>
            <a:ext cx="3086251" cy="82296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414"/>
              <a:gd name="adj6" fmla="val -27232"/>
            </a:avLst>
          </a:prstGeom>
          <a:ln>
            <a:solidFill>
              <a:srgbClr val="FED7C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Clr>
                <a:srgbClr val="FDD7E0"/>
              </a:buClr>
              <a:buFont typeface="Arial" panose="020B0604020202020204" pitchFamily="34" charset="0"/>
              <a:buChar char="•"/>
            </a:pPr>
            <a:r>
              <a:rPr lang="en-US" sz="1100" b="1" dirty="0"/>
              <a:t>Sodium dioctyl sulfosuccinate</a:t>
            </a:r>
          </a:p>
          <a:p>
            <a:pPr marL="285750" indent="-285750">
              <a:buClr>
                <a:srgbClr val="FDD7E0"/>
              </a:buClr>
              <a:buFont typeface="Arial" panose="020B0604020202020204" pitchFamily="34" charset="0"/>
              <a:buChar char="•"/>
            </a:pPr>
            <a:r>
              <a:rPr lang="en-US" sz="1100" b="1" u="sng" dirty="0">
                <a:solidFill>
                  <a:srgbClr val="FF0000"/>
                </a:solidFill>
              </a:rPr>
              <a:t>Surfactant (decrease surface tension) </a:t>
            </a:r>
          </a:p>
          <a:p>
            <a:pPr marL="285750" indent="-285750">
              <a:buClr>
                <a:srgbClr val="FDD7E0"/>
              </a:buClr>
              <a:buFont typeface="Arial" panose="020B0604020202020204" pitchFamily="34" charset="0"/>
              <a:buChar char="•"/>
            </a:pPr>
            <a:r>
              <a:rPr lang="en-US" sz="1100" b="1" dirty="0"/>
              <a:t>Allow water mixing with stool for easier movement in the GIT </a:t>
            </a:r>
          </a:p>
        </p:txBody>
      </p:sp>
      <p:sp>
        <p:nvSpPr>
          <p:cNvPr id="24" name="Callout: Bent Line with Border and Accent Bar 23">
            <a:extLst>
              <a:ext uri="{FF2B5EF4-FFF2-40B4-BE49-F238E27FC236}">
                <a16:creationId xmlns:a16="http://schemas.microsoft.com/office/drawing/2014/main" id="{9D04669E-97B4-48FF-B93C-6A6E50C42FD8}"/>
              </a:ext>
            </a:extLst>
          </p:cNvPr>
          <p:cNvSpPr/>
          <p:nvPr/>
        </p:nvSpPr>
        <p:spPr>
          <a:xfrm>
            <a:off x="3490904" y="7690605"/>
            <a:ext cx="2706022" cy="295863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0917"/>
              <a:gd name="adj6" fmla="val -33145"/>
            </a:avLst>
          </a:prstGeom>
          <a:noFill/>
          <a:ln>
            <a:solidFill>
              <a:srgbClr val="FDDF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FDDFF4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1"/>
                </a:solidFill>
              </a:rPr>
              <a:t>Lubricant , rectally (suppository)</a:t>
            </a:r>
          </a:p>
        </p:txBody>
      </p:sp>
      <p:sp>
        <p:nvSpPr>
          <p:cNvPr id="25" name="Callout: Bent Line with Border and Accent Bar 24">
            <a:extLst>
              <a:ext uri="{FF2B5EF4-FFF2-40B4-BE49-F238E27FC236}">
                <a16:creationId xmlns:a16="http://schemas.microsoft.com/office/drawing/2014/main" id="{7182D16D-87B9-490B-BF30-85D459366E5B}"/>
              </a:ext>
            </a:extLst>
          </p:cNvPr>
          <p:cNvSpPr/>
          <p:nvPr/>
        </p:nvSpPr>
        <p:spPr>
          <a:xfrm>
            <a:off x="3487060" y="8102085"/>
            <a:ext cx="2803123" cy="73152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5074"/>
              <a:gd name="adj6" fmla="val -28305"/>
            </a:avLst>
          </a:prstGeom>
          <a:ln>
            <a:solidFill>
              <a:srgbClr val="D3DE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100" dirty="0"/>
              <a:t>Lubricant , promote defecation</a:t>
            </a:r>
          </a:p>
          <a:p>
            <a:pPr marL="285750" indent="-285750"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100" b="1" dirty="0"/>
              <a:t>For Radiology preparation</a:t>
            </a:r>
          </a:p>
          <a:p>
            <a:pPr marL="285750" indent="-285750"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100" b="1" dirty="0"/>
              <a:t>Impairs absorption of fat soluble vitamins (A,K,E,D).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D9563A-67C4-48D9-8CE4-8A1292746DE9}"/>
              </a:ext>
            </a:extLst>
          </p:cNvPr>
          <p:cNvSpPr txBox="1"/>
          <p:nvPr/>
        </p:nvSpPr>
        <p:spPr>
          <a:xfrm>
            <a:off x="174812" y="9184408"/>
            <a:ext cx="21373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*RF→ renal failure </a:t>
            </a:r>
          </a:p>
          <a:p>
            <a:r>
              <a:rPr lang="en-US" sz="1100" dirty="0"/>
              <a:t>HB→ heart block</a:t>
            </a:r>
          </a:p>
          <a:p>
            <a:r>
              <a:rPr lang="en-US" sz="1100" dirty="0"/>
              <a:t>Nm block →neuromuscular </a:t>
            </a:r>
          </a:p>
        </p:txBody>
      </p:sp>
      <p:sp>
        <p:nvSpPr>
          <p:cNvPr id="2" name="مربع نص 1"/>
          <p:cNvSpPr txBox="1"/>
          <p:nvPr/>
        </p:nvSpPr>
        <p:spPr>
          <a:xfrm rot="16200000">
            <a:off x="-775666" y="3192743"/>
            <a:ext cx="1742888" cy="2931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/>
              <a:t>Non-absorbable</a:t>
            </a:r>
            <a:endParaRPr lang="ar-SA" dirty="0"/>
          </a:p>
        </p:txBody>
      </p:sp>
      <p:sp>
        <p:nvSpPr>
          <p:cNvPr id="27" name="مربع نص 26"/>
          <p:cNvSpPr txBox="1"/>
          <p:nvPr/>
        </p:nvSpPr>
        <p:spPr>
          <a:xfrm rot="16200000">
            <a:off x="-596711" y="5732111"/>
            <a:ext cx="1393635" cy="2931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The most potent </a:t>
            </a:r>
            <a:endParaRPr lang="ar-SA" dirty="0"/>
          </a:p>
        </p:txBody>
      </p:sp>
      <p:sp>
        <p:nvSpPr>
          <p:cNvPr id="28" name="مربع نص 27"/>
          <p:cNvSpPr txBox="1"/>
          <p:nvPr/>
        </p:nvSpPr>
        <p:spPr>
          <a:xfrm rot="16200000">
            <a:off x="-457862" y="5747512"/>
            <a:ext cx="2286946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800" u="sng" dirty="0"/>
              <a:t>They act via </a:t>
            </a:r>
            <a:r>
              <a:rPr lang="en-US" sz="800" b="1" u="sng" dirty="0">
                <a:solidFill>
                  <a:srgbClr val="FF0000"/>
                </a:solidFill>
              </a:rPr>
              <a:t>direct stimulation of enteric nervous system </a:t>
            </a:r>
            <a:r>
              <a:rPr lang="en-US" sz="800" b="1" u="sng" dirty="0"/>
              <a:t>→ </a:t>
            </a:r>
            <a:r>
              <a:rPr lang="en-US" sz="800" u="sng" dirty="0"/>
              <a:t>increase peristalsis &amp;  purgation. </a:t>
            </a:r>
          </a:p>
        </p:txBody>
      </p:sp>
      <p:sp>
        <p:nvSpPr>
          <p:cNvPr id="3" name="مستطيل 2"/>
          <p:cNvSpPr/>
          <p:nvPr/>
        </p:nvSpPr>
        <p:spPr>
          <a:xfrm rot="16200000">
            <a:off x="-32735" y="5776418"/>
            <a:ext cx="2186669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800" b="1" u="sng" dirty="0"/>
              <a:t>Dependence </a:t>
            </a:r>
            <a:r>
              <a:rPr lang="en-US" sz="800" u="sng" dirty="0"/>
              <a:t>&amp; destruction of my enteric plexus leading to </a:t>
            </a:r>
            <a:r>
              <a:rPr lang="en-US" sz="800" u="sng" dirty="0">
                <a:solidFill>
                  <a:srgbClr val="FF0000"/>
                </a:solidFill>
              </a:rPr>
              <a:t>Atonic Colon </a:t>
            </a:r>
            <a:r>
              <a:rPr lang="en-US" sz="800" b="1" u="sng" dirty="0"/>
              <a:t>due prolonged use </a:t>
            </a:r>
            <a:endParaRPr lang="ar-SA" sz="900" b="1" u="sng" dirty="0"/>
          </a:p>
        </p:txBody>
      </p:sp>
    </p:spTree>
    <p:extLst>
      <p:ext uri="{BB962C8B-B14F-4D97-AF65-F5344CB8AC3E}">
        <p14:creationId xmlns:p14="http://schemas.microsoft.com/office/powerpoint/2010/main" val="3287480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92D003-9032-4240-AEDC-84BFC0A3425D}"/>
              </a:ext>
            </a:extLst>
          </p:cNvPr>
          <p:cNvSpPr/>
          <p:nvPr/>
        </p:nvSpPr>
        <p:spPr>
          <a:xfrm>
            <a:off x="0" y="3664841"/>
            <a:ext cx="6858000" cy="672354"/>
          </a:xfrm>
          <a:prstGeom prst="rect">
            <a:avLst/>
          </a:prstGeom>
          <a:solidFill>
            <a:srgbClr val="BA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</a:rPr>
              <a:t>MCQs 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-50800" y="4353854"/>
            <a:ext cx="68580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/>
              <a:t>1- A 27-year-old woman who is 34 weeks pregnant is on bed rest and visits her obstetrician. During the visit, she informs her physician that she has been experiencing mild constipation</a:t>
            </a:r>
            <a:r>
              <a:rPr lang="en-US" sz="1300" b="1" u="sng" dirty="0"/>
              <a:t>. Which of the following medications is highly contraindicated in her case ?</a:t>
            </a:r>
          </a:p>
          <a:p>
            <a:pPr marL="342900" indent="-342900">
              <a:buAutoNum type="alphaUcPeriod"/>
            </a:pPr>
            <a:r>
              <a:rPr lang="en-US" sz="1200" b="1" dirty="0"/>
              <a:t>Castor oil.                                       B. lactulose                                     C. Docusate.</a:t>
            </a:r>
          </a:p>
          <a:p>
            <a:pPr marL="342900" indent="-342900">
              <a:buAutoNum type="alphaUcPeriod"/>
            </a:pPr>
            <a:endParaRPr lang="en-US" sz="1200" b="1" dirty="0"/>
          </a:p>
          <a:p>
            <a:r>
              <a:rPr lang="en-US" sz="1300" b="1" dirty="0"/>
              <a:t>2- 36 years old women who has given a birth recently, </a:t>
            </a:r>
            <a:r>
              <a:rPr lang="en-US" sz="1300" b="1" u="sng" dirty="0"/>
              <a:t>she has been experiencing mild constipation. Which of the following can be safe to be used to her and her feeding baby ?</a:t>
            </a:r>
          </a:p>
          <a:p>
            <a:r>
              <a:rPr lang="en-US" sz="1200" b="1" dirty="0"/>
              <a:t>A. Senna                                                  B. Lactulose                                     C. castor oil </a:t>
            </a:r>
          </a:p>
          <a:p>
            <a:endParaRPr lang="en-US" sz="1200" b="1" dirty="0"/>
          </a:p>
          <a:p>
            <a:r>
              <a:rPr lang="en-US" sz="1300" b="1" u="sng" dirty="0"/>
              <a:t>3- All of the following drugs are generally well tolerated for the treatment of chronic constipation and can be used for elderly except: </a:t>
            </a:r>
          </a:p>
          <a:p>
            <a:pPr marL="342900" indent="-342900">
              <a:buAutoNum type="alphaUcPeriod"/>
            </a:pPr>
            <a:r>
              <a:rPr lang="en-US" sz="1200" b="1" dirty="0"/>
              <a:t>Methylcellulose                           B. Lactulose                                    C. castor oil </a:t>
            </a:r>
          </a:p>
          <a:p>
            <a:endParaRPr lang="en-US" sz="1200" b="1" u="sng" dirty="0"/>
          </a:p>
          <a:p>
            <a:r>
              <a:rPr lang="en-US" sz="1300" b="1" dirty="0"/>
              <a:t>4- 28 years old female visited the clinic complaining of abdominal pain and changes in her bowel movement , she takes a drug for constipation for the past 7 months but she has to take that drug consistently or the constipation will come back, so her bowel movement is addicted to the drug.  </a:t>
            </a:r>
            <a:r>
              <a:rPr lang="en-US" sz="1300" b="1" u="sng" dirty="0"/>
              <a:t>What drug she is using?</a:t>
            </a:r>
          </a:p>
          <a:p>
            <a:pPr marL="228600" indent="-228600">
              <a:buAutoNum type="alphaUcPeriod"/>
            </a:pPr>
            <a:r>
              <a:rPr lang="en-US" sz="1200" b="1" dirty="0"/>
              <a:t>Lactulose                                         B. Bisacodyl                                   C. </a:t>
            </a:r>
            <a:r>
              <a:rPr lang="en-US" sz="1200" b="1" dirty="0" err="1"/>
              <a:t>Macrogol</a:t>
            </a:r>
            <a:endParaRPr lang="en-US" sz="1200" b="1" dirty="0"/>
          </a:p>
          <a:p>
            <a:r>
              <a:rPr lang="en-US" sz="1200" b="1" dirty="0"/>
              <a:t>5- 23 years old man </a:t>
            </a:r>
            <a:r>
              <a:rPr lang="en-US" sz="1200" b="1" u="sng" dirty="0"/>
              <a:t>with history of iron deficiency anemia </a:t>
            </a:r>
            <a:r>
              <a:rPr lang="en-US" sz="1200" b="1" dirty="0"/>
              <a:t>and take supplements for it, visited the clinic complaining of constipation. </a:t>
            </a:r>
            <a:r>
              <a:rPr lang="en-US" sz="1200" b="1" u="sng" dirty="0"/>
              <a:t>Which of the following must be avoided?</a:t>
            </a:r>
          </a:p>
          <a:p>
            <a:pPr marL="342900" indent="-342900">
              <a:buAutoNum type="alphaUcPeriod"/>
            </a:pPr>
            <a:r>
              <a:rPr lang="en-US" sz="1100" b="1" dirty="0"/>
              <a:t>Bulk forming laxatives              B- Osmotic laxatives                     C- Stimulant laxatives</a:t>
            </a:r>
          </a:p>
          <a:p>
            <a:pPr marL="342900" indent="-342900">
              <a:buAutoNum type="alphaUcPeriod"/>
            </a:pPr>
            <a:endParaRPr lang="en-US" sz="1100" b="1" dirty="0"/>
          </a:p>
          <a:p>
            <a:r>
              <a:rPr lang="en-US" sz="1200" b="1" u="sng" dirty="0"/>
              <a:t>6- </a:t>
            </a:r>
            <a:r>
              <a:rPr lang="en-US" sz="1200" b="1" u="sng" dirty="0" err="1"/>
              <a:t>Anthraquinone</a:t>
            </a:r>
            <a:r>
              <a:rPr lang="en-US" sz="1200" b="1" u="sng" dirty="0"/>
              <a:t> is contraindicated in breast-feeding ladies’ due to which compound?</a:t>
            </a:r>
          </a:p>
          <a:p>
            <a:r>
              <a:rPr lang="en-US" sz="1100" b="1" i="1" dirty="0"/>
              <a:t>A. </a:t>
            </a:r>
            <a:r>
              <a:rPr lang="en-US" sz="1100" b="1" i="1" dirty="0" err="1"/>
              <a:t>Emodin</a:t>
            </a:r>
            <a:r>
              <a:rPr lang="en-US" sz="1100" b="1" i="1" dirty="0"/>
              <a:t>                                  B. </a:t>
            </a:r>
            <a:r>
              <a:rPr lang="en-US" sz="1100" b="1" i="1" dirty="0" err="1"/>
              <a:t>Diphenylmethane</a:t>
            </a:r>
            <a:r>
              <a:rPr lang="en-US" sz="1100" b="1" i="1" dirty="0"/>
              <a:t>                            C. Ricinoleic acid</a:t>
            </a:r>
          </a:p>
          <a:p>
            <a:pPr marL="228600" indent="-228600">
              <a:buAutoNum type="alphaUcPeriod"/>
            </a:pPr>
            <a:endParaRPr lang="en-US" sz="1200" b="1" dirty="0"/>
          </a:p>
          <a:p>
            <a:endParaRPr lang="en-US" sz="12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B664D54-690E-4DD6-BEA0-F1B7EBFF2DE8}"/>
              </a:ext>
            </a:extLst>
          </p:cNvPr>
          <p:cNvSpPr/>
          <p:nvPr/>
        </p:nvSpPr>
        <p:spPr>
          <a:xfrm>
            <a:off x="0" y="0"/>
            <a:ext cx="6858000" cy="672354"/>
          </a:xfrm>
          <a:prstGeom prst="rect">
            <a:avLst/>
          </a:prstGeom>
          <a:solidFill>
            <a:srgbClr val="BA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</a:rPr>
              <a:t>Summary  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 rot="16200000">
            <a:off x="6115050" y="9175357"/>
            <a:ext cx="622300" cy="762000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indent="-342900" algn="l" defTabSz="663123" rtl="0" eaLnBrk="1" latinLnBrk="0" hangingPunct="1">
              <a:buFont typeface="+mj-lt"/>
              <a:buAutoNum type="arabicParenR"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A</a:t>
            </a:r>
          </a:p>
          <a:p>
            <a:pPr marL="342900" indent="-342900" algn="l" defTabSz="663123" rtl="0" eaLnBrk="1" latinLnBrk="0" hangingPunct="1">
              <a:buFont typeface="+mj-lt"/>
              <a:buAutoNum type="arabicParenR"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B</a:t>
            </a:r>
          </a:p>
          <a:p>
            <a:pPr marL="342900" indent="-342900" algn="l" defTabSz="663123" rtl="0" eaLnBrk="1" latinLnBrk="0" hangingPunct="1">
              <a:buFont typeface="+mj-lt"/>
              <a:buAutoNum type="arabicParenR"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C</a:t>
            </a:r>
          </a:p>
          <a:p>
            <a:pPr marL="342900" indent="-342900" algn="l" defTabSz="663123" rtl="0" eaLnBrk="1" latinLnBrk="0" hangingPunct="1">
              <a:buFont typeface="+mj-lt"/>
              <a:buAutoNum type="arabicParenR"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B</a:t>
            </a:r>
          </a:p>
          <a:p>
            <a:pPr marL="342900" indent="-342900" algn="l" defTabSz="663123" rtl="0" eaLnBrk="1" latinLnBrk="0" hangingPunct="1">
              <a:buFont typeface="+mj-lt"/>
              <a:buAutoNum type="arabicParenR"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A</a:t>
            </a:r>
          </a:p>
          <a:p>
            <a:pPr marL="342900" indent="-342900" algn="l" defTabSz="663123" rtl="0" eaLnBrk="1" latinLnBrk="0" hangingPunct="1">
              <a:buFont typeface="+mj-lt"/>
              <a:buAutoNum type="arabicParenR"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A</a:t>
            </a:r>
            <a:endParaRPr lang="ar-SA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DD5D7321-0526-48F3-B77E-599F87BBB853}"/>
              </a:ext>
            </a:extLst>
          </p:cNvPr>
          <p:cNvGrpSpPr/>
          <p:nvPr/>
        </p:nvGrpSpPr>
        <p:grpSpPr>
          <a:xfrm>
            <a:off x="0" y="831423"/>
            <a:ext cx="3719385" cy="470635"/>
            <a:chOff x="1287887" y="1313645"/>
            <a:chExt cx="2150772" cy="476518"/>
          </a:xfrm>
          <a:solidFill>
            <a:srgbClr val="FDDFE6"/>
          </a:solidFill>
        </p:grpSpPr>
        <p:sp>
          <p:nvSpPr>
            <p:cNvPr id="11" name="Delay 10">
              <a:extLst>
                <a:ext uri="{FF2B5EF4-FFF2-40B4-BE49-F238E27FC236}">
                  <a16:creationId xmlns:a16="http://schemas.microsoft.com/office/drawing/2014/main" id="{845FD067-B253-4FF5-8075-7E87B7A7A582}"/>
                </a:ext>
              </a:extLst>
            </p:cNvPr>
            <p:cNvSpPr/>
            <p:nvPr/>
          </p:nvSpPr>
          <p:spPr>
            <a:xfrm>
              <a:off x="2975020" y="1313645"/>
              <a:ext cx="463639" cy="47651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rocess 11">
              <a:extLst>
                <a:ext uri="{FF2B5EF4-FFF2-40B4-BE49-F238E27FC236}">
                  <a16:creationId xmlns:a16="http://schemas.microsoft.com/office/drawing/2014/main" id="{0713160A-3ACD-46BE-9461-C72AF56C0551}"/>
                </a:ext>
              </a:extLst>
            </p:cNvPr>
            <p:cNvSpPr/>
            <p:nvPr/>
          </p:nvSpPr>
          <p:spPr>
            <a:xfrm>
              <a:off x="1287887" y="1313645"/>
              <a:ext cx="1933600" cy="476518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  <a:ea typeface="Century Gothic" charset="0"/>
                  <a:cs typeface="Century Gothic" charset="0"/>
                </a:rPr>
                <a:t>IBS treatments</a:t>
              </a:r>
            </a:p>
          </p:txBody>
        </p:sp>
      </p:grpSp>
      <p:graphicFrame>
        <p:nvGraphicFramePr>
          <p:cNvPr id="13" name="Table 10">
            <a:extLst>
              <a:ext uri="{FF2B5EF4-FFF2-40B4-BE49-F238E27FC236}">
                <a16:creationId xmlns:a16="http://schemas.microsoft.com/office/drawing/2014/main" id="{D1576242-AB4A-4436-A847-BFC9ED538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2721"/>
              </p:ext>
            </p:extLst>
          </p:nvPr>
        </p:nvGraphicFramePr>
        <p:xfrm>
          <a:off x="115357" y="1461127"/>
          <a:ext cx="2043643" cy="1982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2343">
                  <a:extLst>
                    <a:ext uri="{9D8B030D-6E8A-4147-A177-3AD203B41FA5}">
                      <a16:colId xmlns:a16="http://schemas.microsoft.com/office/drawing/2014/main" val="25011838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398645008"/>
                    </a:ext>
                  </a:extLst>
                </a:gridCol>
              </a:tblGrid>
              <a:tr h="874806">
                <a:tc rowSpan="2"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Irritable bowel syndrome (IBS) </a:t>
                      </a:r>
                    </a:p>
                    <a:p>
                      <a:pPr algn="ctr"/>
                      <a:endParaRPr lang="en-US" sz="1200" b="1" u="sng" dirty="0">
                        <a:solidFill>
                          <a:srgbClr val="FF0000"/>
                        </a:solidFill>
                      </a:endParaRPr>
                    </a:p>
                  </a:txBody>
                  <a:tcPr vert="vert2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accent1"/>
                          </a:solidFill>
                          <a:effectLst/>
                        </a:rPr>
                        <a:t>Alosetron</a:t>
                      </a:r>
                      <a:r>
                        <a:rPr lang="en-US" sz="1400" b="1" kern="1200" dirty="0">
                          <a:effectLst/>
                        </a:rPr>
                        <a:t> 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802517"/>
                  </a:ext>
                </a:extLst>
              </a:tr>
              <a:tr h="1108064">
                <a:tc vMerge="1">
                  <a:txBody>
                    <a:bodyPr/>
                    <a:lstStyle/>
                    <a:p>
                      <a:pPr algn="ctr"/>
                      <a:endParaRPr lang="en-US" sz="1200" b="1" u="sng" dirty="0">
                        <a:solidFill>
                          <a:srgbClr val="FF0000"/>
                        </a:solidFill>
                      </a:endParaRPr>
                    </a:p>
                  </a:txBody>
                  <a:tcPr vert="vert2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accent1"/>
                          </a:solidFill>
                          <a:effectLst/>
                        </a:rPr>
                        <a:t>Tegaserod</a:t>
                      </a:r>
                      <a:r>
                        <a:rPr lang="en-US" sz="1600" b="1" kern="1200" dirty="0">
                          <a:effectLst/>
                        </a:rPr>
                        <a:t> 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484923"/>
                  </a:ext>
                </a:extLst>
              </a:tr>
            </a:tbl>
          </a:graphicData>
        </a:graphic>
      </p:graphicFrame>
      <p:sp>
        <p:nvSpPr>
          <p:cNvPr id="14" name="Callout: Bent Line with Border and Accent Bar 14">
            <a:extLst>
              <a:ext uri="{FF2B5EF4-FFF2-40B4-BE49-F238E27FC236}">
                <a16:creationId xmlns:a16="http://schemas.microsoft.com/office/drawing/2014/main" id="{4B9281F5-EE7E-4473-8871-1BE6C79A9A14}"/>
              </a:ext>
            </a:extLst>
          </p:cNvPr>
          <p:cNvSpPr/>
          <p:nvPr/>
        </p:nvSpPr>
        <p:spPr>
          <a:xfrm>
            <a:off x="3125562" y="1539119"/>
            <a:ext cx="3307669" cy="534357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788"/>
              <a:gd name="adj6" fmla="val -29115"/>
            </a:avLst>
          </a:prstGeom>
          <a:noFill/>
          <a:ln>
            <a:solidFill>
              <a:srgbClr val="FDDFF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Clr>
                <a:schemeClr val="accent4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Selective 5HT</a:t>
            </a:r>
            <a:r>
              <a:rPr lang="en-US" sz="1100" baseline="-25000" dirty="0"/>
              <a:t>3</a:t>
            </a:r>
            <a:r>
              <a:rPr lang="en-US" sz="1100" dirty="0"/>
              <a:t> antagonist.</a:t>
            </a:r>
          </a:p>
          <a:p>
            <a:pPr marL="285750" indent="-285750">
              <a:buClr>
                <a:schemeClr val="accent4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FF0000"/>
                </a:solidFill>
              </a:rPr>
              <a:t>Used severe IBS with </a:t>
            </a:r>
            <a:r>
              <a:rPr lang="en-US" sz="1100" b="1" u="sng" dirty="0">
                <a:solidFill>
                  <a:srgbClr val="FF0000"/>
                </a:solidFill>
              </a:rPr>
              <a:t>diarrhea </a:t>
            </a:r>
            <a:endParaRPr lang="en-US" sz="1100" b="1" u="sng" dirty="0">
              <a:solidFill>
                <a:schemeClr val="bg1"/>
              </a:solidFill>
            </a:endParaRPr>
          </a:p>
        </p:txBody>
      </p:sp>
      <p:sp>
        <p:nvSpPr>
          <p:cNvPr id="15" name="Callout: Bent Line with Border and Accent Bar 15">
            <a:extLst>
              <a:ext uri="{FF2B5EF4-FFF2-40B4-BE49-F238E27FC236}">
                <a16:creationId xmlns:a16="http://schemas.microsoft.com/office/drawing/2014/main" id="{AD234179-FD12-49C2-9A31-3ECF1CFA30B8}"/>
              </a:ext>
            </a:extLst>
          </p:cNvPr>
          <p:cNvSpPr/>
          <p:nvPr/>
        </p:nvSpPr>
        <p:spPr>
          <a:xfrm>
            <a:off x="3125562" y="2417271"/>
            <a:ext cx="3314700" cy="52297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0383"/>
              <a:gd name="adj6" fmla="val -30319"/>
            </a:avLst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dirty="0"/>
              <a:t>5HT</a:t>
            </a:r>
            <a:r>
              <a:rPr lang="en-US" sz="1100" baseline="-25000" dirty="0"/>
              <a:t>4</a:t>
            </a:r>
            <a:r>
              <a:rPr lang="en-US" sz="1100" dirty="0"/>
              <a:t> agonist.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0000"/>
                </a:solidFill>
              </a:rPr>
              <a:t>Severe IBS with </a:t>
            </a:r>
            <a:r>
              <a:rPr lang="en-US" sz="1100" b="1" u="sng" dirty="0">
                <a:solidFill>
                  <a:srgbClr val="FF0000"/>
                </a:solidFill>
              </a:rPr>
              <a:t>constipation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54139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92D003-9032-4240-AEDC-84BFC0A3425D}"/>
              </a:ext>
            </a:extLst>
          </p:cNvPr>
          <p:cNvSpPr/>
          <p:nvPr/>
        </p:nvSpPr>
        <p:spPr>
          <a:xfrm>
            <a:off x="0" y="0"/>
            <a:ext cx="6858000" cy="672354"/>
          </a:xfrm>
          <a:prstGeom prst="rect">
            <a:avLst/>
          </a:prstGeom>
          <a:solidFill>
            <a:srgbClr val="BA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</a:rPr>
              <a:t>MCQs 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0" y="664425"/>
            <a:ext cx="6858000" cy="7771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u="sng" dirty="0"/>
              <a:t>7- Which of following stimulant laxatives act on small intestine &amp; degraded into </a:t>
            </a:r>
            <a:r>
              <a:rPr lang="en-US" sz="1300" b="1" u="sng" dirty="0" err="1"/>
              <a:t>ricinoleic</a:t>
            </a:r>
            <a:r>
              <a:rPr lang="en-US" sz="1300" b="1" u="sng" dirty="0"/>
              <a:t> acid ?</a:t>
            </a:r>
          </a:p>
          <a:p>
            <a:r>
              <a:rPr lang="en-US" sz="1200" b="1" i="1" dirty="0"/>
              <a:t> A. Senna                                   B. Bisacodyl                                              C. castor oil </a:t>
            </a:r>
          </a:p>
          <a:p>
            <a:endParaRPr lang="en-US" sz="1200" b="1" dirty="0"/>
          </a:p>
          <a:p>
            <a:r>
              <a:rPr lang="en-US" sz="1300" b="1" u="sng" dirty="0"/>
              <a:t>8- If we have patient with sever acute constipation and he need rapid effect. Which of the following has the fastest onset of action?</a:t>
            </a:r>
          </a:p>
          <a:p>
            <a:r>
              <a:rPr lang="en-US" sz="1200" b="1" i="1" dirty="0"/>
              <a:t>A. Saline Purgative                 B- Osmotic Purgative                              C- Fecal softeners</a:t>
            </a:r>
          </a:p>
          <a:p>
            <a:endParaRPr lang="en-US" sz="1200" b="1" dirty="0"/>
          </a:p>
          <a:p>
            <a:r>
              <a:rPr lang="en-US" sz="1300" b="1" dirty="0"/>
              <a:t>9- Which of the following laxative classes is the most powerful?</a:t>
            </a:r>
          </a:p>
          <a:p>
            <a:r>
              <a:rPr lang="en-US" sz="1200" b="1" i="1" dirty="0"/>
              <a:t>A. Saline Purgative                  B- Osmotic Purgative                             C- Stimulant Purgative</a:t>
            </a:r>
          </a:p>
          <a:p>
            <a:pPr marL="342900" indent="-342900">
              <a:buAutoNum type="alphaUcPeriod"/>
            </a:pPr>
            <a:endParaRPr lang="en-US" sz="1200" b="1" dirty="0"/>
          </a:p>
          <a:p>
            <a:r>
              <a:rPr lang="en-US" sz="1300" b="1" dirty="0"/>
              <a:t>10- 33 years old male who use atracurium as muscle relaxants, if he had constipation, which one of the following drugs should not be used in his case ?</a:t>
            </a:r>
          </a:p>
          <a:p>
            <a:pPr marL="342900" indent="-342900">
              <a:buAutoNum type="alphaUcPeriod"/>
            </a:pPr>
            <a:r>
              <a:rPr lang="en-US" sz="1200" b="1" i="1" dirty="0"/>
              <a:t>Docusate                        B. Magnesium Sulphate                          C. Sodium phosphate </a:t>
            </a:r>
          </a:p>
          <a:p>
            <a:pPr marL="342900" indent="-342900">
              <a:buAutoNum type="alphaUcPeriod"/>
            </a:pPr>
            <a:endParaRPr lang="en-US" sz="1200" dirty="0"/>
          </a:p>
          <a:p>
            <a:r>
              <a:rPr lang="en-US" sz="1300" b="1" dirty="0"/>
              <a:t>11- 21 years old male who has infection and use gentamycin, if he had constipation, which one of the following drugs should not be used in his case ? </a:t>
            </a:r>
          </a:p>
          <a:p>
            <a:pPr marL="342900" indent="-342900">
              <a:buFontTx/>
              <a:buAutoNum type="alphaUcPeriod"/>
            </a:pPr>
            <a:r>
              <a:rPr lang="en-US" sz="1200" b="1" i="1" dirty="0"/>
              <a:t>Docusate                        B. Magnesium Sulphate                          C. Sodium phosphate </a:t>
            </a:r>
          </a:p>
          <a:p>
            <a:pPr marL="342900" indent="-342900">
              <a:buAutoNum type="alphaUcPeriod"/>
            </a:pPr>
            <a:endParaRPr lang="en-US" sz="1200" dirty="0"/>
          </a:p>
          <a:p>
            <a:r>
              <a:rPr lang="en-US" sz="1300" b="1" u="sng" dirty="0"/>
              <a:t>12- Alcoholic patient who has liver cirrhosis and he may develop hepatic encephalopathy, to prevent that, which one of the following could be used ?</a:t>
            </a:r>
          </a:p>
          <a:p>
            <a:r>
              <a:rPr lang="en-US" sz="1200" b="1" i="1" dirty="0"/>
              <a:t>A. Lactulose                            B. Bisacodyl                                                C. Macrogol</a:t>
            </a:r>
          </a:p>
          <a:p>
            <a:endParaRPr lang="en-US" sz="1200" b="1" dirty="0"/>
          </a:p>
          <a:p>
            <a:r>
              <a:rPr lang="en-US" sz="1300" b="1" u="sng" dirty="0"/>
              <a:t>13- A patient was assigned a surgery the next day with colonoscopy, which of these is used to evacuate the colon and should be taken night before ?</a:t>
            </a:r>
          </a:p>
          <a:p>
            <a:r>
              <a:rPr lang="en-US" sz="1200" b="1" i="1" dirty="0"/>
              <a:t>A. Macrogol                           B. Bisacodyl                                                  C. Docusate</a:t>
            </a:r>
          </a:p>
          <a:p>
            <a:endParaRPr lang="en-US" sz="1200" b="1" dirty="0"/>
          </a:p>
          <a:p>
            <a:r>
              <a:rPr lang="en-US" sz="1300" b="1" dirty="0"/>
              <a:t>14- Which one of the following laxatives is not recommended to be taken before sleep ? </a:t>
            </a:r>
          </a:p>
          <a:p>
            <a:r>
              <a:rPr lang="en-US" sz="1200" b="1" i="1" dirty="0"/>
              <a:t>A. Cascara                             B. Bisacodyl                                                   C. Magnesium sulphate</a:t>
            </a:r>
          </a:p>
          <a:p>
            <a:endParaRPr lang="en-US" sz="1200" b="1" dirty="0"/>
          </a:p>
          <a:p>
            <a:r>
              <a:rPr lang="en-US" sz="1300" b="1" u="sng" dirty="0"/>
              <a:t>15- Female patient who is diagnosed with severe  irritable bowel syndrome associated with diarrhea. Which of the following could be used  ?  </a:t>
            </a:r>
          </a:p>
          <a:p>
            <a:r>
              <a:rPr lang="en-US" sz="1200" b="1" i="1" dirty="0"/>
              <a:t>A. Mebeverine                       B. Alosetron                                                  C. Tegaserod</a:t>
            </a:r>
          </a:p>
          <a:p>
            <a:endParaRPr lang="en-US" sz="1200" b="1" u="sng" dirty="0"/>
          </a:p>
          <a:p>
            <a:r>
              <a:rPr lang="en-US" sz="1300" b="1" dirty="0"/>
              <a:t>16- Which of these drugs allow the water to be incorporated into the stool and decrease the surface tension?</a:t>
            </a:r>
          </a:p>
          <a:p>
            <a:pPr marL="228600" indent="-228600">
              <a:buFontTx/>
              <a:buAutoNum type="alphaUcPeriod"/>
            </a:pPr>
            <a:r>
              <a:rPr lang="en-US" sz="1200" b="1" i="1" dirty="0"/>
              <a:t>Docusate                   B. Macrogol               C. Lactulose</a:t>
            </a:r>
          </a:p>
          <a:p>
            <a:pPr marL="228600" indent="-228600">
              <a:buAutoNum type="alphaUcPeriod"/>
            </a:pPr>
            <a:endParaRPr lang="en-US" sz="1200" b="1" u="sng" dirty="0"/>
          </a:p>
          <a:p>
            <a:r>
              <a:rPr lang="en-US" sz="1300" b="1" dirty="0"/>
              <a:t>17- Patients must sign a consent form before administrating which drug?</a:t>
            </a:r>
          </a:p>
          <a:p>
            <a:r>
              <a:rPr lang="en-US" sz="1200" b="1" i="1" dirty="0"/>
              <a:t>A. Mebeverine                 B. Alosetron                      C. Tegaserod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 rot="16200000">
            <a:off x="5676900" y="8724900"/>
            <a:ext cx="622300" cy="1663700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indent="-342900" algn="l" defTabSz="663123" rtl="0" eaLnBrk="1" latinLnBrk="0" hangingPunct="1">
              <a:buFont typeface="+mj-lt"/>
              <a:buAutoNum type="arabicParenR" startAt="7"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C</a:t>
            </a:r>
          </a:p>
          <a:p>
            <a:pPr marL="342900" indent="-342900" algn="l" defTabSz="663123" rtl="0" eaLnBrk="1" latinLnBrk="0" hangingPunct="1">
              <a:buFont typeface="+mj-lt"/>
              <a:buAutoNum type="arabicParenR" startAt="7"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A</a:t>
            </a:r>
          </a:p>
          <a:p>
            <a:pPr marL="342900" indent="-342900" algn="l" defTabSz="663123" rtl="0" eaLnBrk="1" latinLnBrk="0" hangingPunct="1">
              <a:buFont typeface="+mj-lt"/>
              <a:buAutoNum type="arabicParenR" startAt="7"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C</a:t>
            </a:r>
          </a:p>
          <a:p>
            <a:pPr marL="342900" indent="-342900" algn="l" defTabSz="663123" rtl="0" eaLnBrk="1" latinLnBrk="0" hangingPunct="1">
              <a:buFont typeface="+mj-lt"/>
              <a:buAutoNum type="arabicParenR" startAt="7"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B</a:t>
            </a:r>
          </a:p>
          <a:p>
            <a:pPr marL="342900" indent="-342900" algn="l" defTabSz="663123" rtl="0" eaLnBrk="1" latinLnBrk="0" hangingPunct="1">
              <a:buFont typeface="+mj-lt"/>
              <a:buAutoNum type="arabicParenR" startAt="7"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B</a:t>
            </a:r>
          </a:p>
          <a:p>
            <a:pPr marL="342900" indent="-342900" algn="l" defTabSz="663123" rtl="0" eaLnBrk="1" latinLnBrk="0" hangingPunct="1">
              <a:buFont typeface="+mj-lt"/>
              <a:buAutoNum type="arabicParenR" startAt="7"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A</a:t>
            </a:r>
          </a:p>
          <a:p>
            <a:pPr marL="342900" indent="-342900" algn="l" defTabSz="663123" rtl="0" eaLnBrk="1" latinLnBrk="0" hangingPunct="1">
              <a:buFont typeface="+mj-lt"/>
              <a:buAutoNum type="arabicParenR" startAt="7"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A</a:t>
            </a:r>
          </a:p>
          <a:p>
            <a:pPr marL="342900" indent="-342900" algn="l" defTabSz="663123" rtl="0" eaLnBrk="1" latinLnBrk="0" hangingPunct="1">
              <a:buFont typeface="+mj-lt"/>
              <a:buAutoNum type="arabicParenR" startAt="7"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C</a:t>
            </a:r>
          </a:p>
          <a:p>
            <a:pPr marL="342900" indent="-342900" algn="l" defTabSz="663123" rtl="0" eaLnBrk="1" latinLnBrk="0" hangingPunct="1">
              <a:buFont typeface="+mj-lt"/>
              <a:buAutoNum type="arabicParenR" startAt="7"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B</a:t>
            </a:r>
          </a:p>
          <a:p>
            <a:pPr marL="342900" indent="-342900" algn="l" defTabSz="663123" rtl="0" eaLnBrk="1" latinLnBrk="0" hangingPunct="1">
              <a:buFont typeface="+mj-lt"/>
              <a:buAutoNum type="arabicParenR" startAt="7"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A</a:t>
            </a:r>
          </a:p>
          <a:p>
            <a:pPr marL="342900" indent="-342900" algn="l" defTabSz="663123" rtl="0" eaLnBrk="1" latinLnBrk="0" hangingPunct="1">
              <a:buFont typeface="+mj-lt"/>
              <a:buAutoNum type="arabicParenR" startAt="7"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733195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942093">
                <a:tint val="45000"/>
                <a:satMod val="400000"/>
              </a:srgbClr>
            </a:duotone>
          </a:blip>
          <a:srcRect l="44792" t="46423" r="12083" b="5293"/>
          <a:stretch/>
        </p:blipFill>
        <p:spPr>
          <a:xfrm>
            <a:off x="2711487" y="2030912"/>
            <a:ext cx="2235970" cy="38886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1098211" y="2478873"/>
            <a:ext cx="5300421" cy="0"/>
          </a:xfrm>
          <a:prstGeom prst="line">
            <a:avLst/>
          </a:prstGeom>
          <a:ln w="38100">
            <a:solidFill>
              <a:srgbClr val="00CC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51841" y="2494813"/>
            <a:ext cx="53004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قادة فريق علم الأدوية :</a:t>
            </a:r>
          </a:p>
          <a:p>
            <a:pPr algn="ctr" rtl="1"/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ar-SA" sz="2400" b="1" dirty="0">
                <a:solidFill>
                  <a:srgbClr val="941651"/>
                </a:solidFill>
                <a:cs typeface="Al Tarikh" charset="-78"/>
              </a:rPr>
              <a:t>-</a:t>
            </a:r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 جومانا القحطاني   </a:t>
            </a:r>
            <a:r>
              <a:rPr lang="ar-SA" sz="2400" b="1" dirty="0">
                <a:solidFill>
                  <a:srgbClr val="941651"/>
                </a:solidFill>
                <a:cs typeface="Al Tarikh" charset="-78"/>
              </a:rPr>
              <a:t>-</a:t>
            </a:r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 اللولو الصليهم</a:t>
            </a:r>
          </a:p>
          <a:p>
            <a:pPr algn="ctr" rtl="1"/>
            <a:r>
              <a:rPr lang="ar-SA" sz="2400" b="1" dirty="0">
                <a:solidFill>
                  <a:srgbClr val="941651"/>
                </a:solidFill>
                <a:cs typeface="Al Tarikh" charset="-78"/>
              </a:rPr>
              <a:t>-</a:t>
            </a:r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 فارس النفيسة</a:t>
            </a:r>
          </a:p>
          <a:p>
            <a:pPr marL="0" algn="ctr" defTabSz="663123" rtl="1" eaLnBrk="1" latinLnBrk="0" hangingPunct="1"/>
            <a:r>
              <a:rPr lang="ar-SA" sz="2400" b="1" dirty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الشكر موصول لأعضاء الفريق المتميزين :</a:t>
            </a:r>
            <a:r>
              <a:rPr lang="ar-SA" sz="2800" b="1" dirty="0">
                <a:latin typeface="Al Tarikh" charset="-78"/>
                <a:ea typeface="Al Tarikh" charset="-78"/>
                <a:cs typeface="Al Tarikh" charset="-78"/>
              </a:rPr>
              <a:t>  </a:t>
            </a:r>
            <a:endParaRPr lang="en-US" sz="2800" b="1" dirty="0">
              <a:latin typeface="Al Tarikh" charset="-78"/>
              <a:ea typeface="Al Tarikh" charset="-78"/>
              <a:cs typeface="Al Tarikh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681" y="7282868"/>
            <a:ext cx="3170645" cy="1278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41651"/>
                </a:solidFill>
              </a:rPr>
              <a:t>References :</a:t>
            </a:r>
          </a:p>
          <a:p>
            <a:r>
              <a:rPr lang="en-US" sz="1600" dirty="0"/>
              <a:t>1- 436 Prof. Hanan, slides and notes </a:t>
            </a:r>
          </a:p>
          <a:p>
            <a:r>
              <a:rPr lang="en-US" sz="1600" dirty="0"/>
              <a:t>2- 435 team </a:t>
            </a:r>
          </a:p>
          <a:p>
            <a:r>
              <a:rPr lang="en-US" sz="1600" dirty="0"/>
              <a:t>3- 436 Dr. Saeed slides </a:t>
            </a:r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9" t="7748" r="21891" b="8503"/>
          <a:stretch/>
        </p:blipFill>
        <p:spPr>
          <a:xfrm>
            <a:off x="4947457" y="226451"/>
            <a:ext cx="1451175" cy="21430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883328" y="1378078"/>
            <a:ext cx="452927" cy="6093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996720" y="1479429"/>
            <a:ext cx="495656" cy="4272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20156" y="889240"/>
            <a:ext cx="323960" cy="2322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65700" y="97276"/>
            <a:ext cx="264920" cy="2307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83328" y="88925"/>
            <a:ext cx="247045" cy="2307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460208" y="9146688"/>
            <a:ext cx="1537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@pharma436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682" y="9101771"/>
            <a:ext cx="447779" cy="44777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84090" y="9146688"/>
            <a:ext cx="2215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pharma436@outlook.com</a:t>
            </a:r>
          </a:p>
        </p:txBody>
      </p:sp>
      <p:pic>
        <p:nvPicPr>
          <p:cNvPr id="24" name="Picture 23">
            <a:hlinkClick r:id="rId6"/>
          </p:cNvPr>
          <p:cNvPicPr>
            <a:picLocks noChangeAspect="1"/>
          </p:cNvPicPr>
          <p:nvPr/>
        </p:nvPicPr>
        <p:blipFill rotWithShape="1">
          <a:blip r:embed="rId7"/>
          <a:srcRect l="39538" t="24554" r="39740" b="42737"/>
          <a:stretch/>
        </p:blipFill>
        <p:spPr>
          <a:xfrm>
            <a:off x="4723572" y="9039979"/>
            <a:ext cx="441083" cy="46322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212148" y="9118184"/>
            <a:ext cx="1537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linkClick r:id="rId8"/>
              </a:rPr>
              <a:t>Your feedback </a:t>
            </a:r>
            <a:endParaRPr lang="en-US" sz="1400" b="1" dirty="0"/>
          </a:p>
        </p:txBody>
      </p:sp>
      <p:pic>
        <p:nvPicPr>
          <p:cNvPr id="26" name="Picture 25">
            <a:hlinkClick r:id="rId9"/>
          </p:cNvPr>
          <p:cNvPicPr>
            <a:picLocks noChangeAspect="1"/>
          </p:cNvPicPr>
          <p:nvPr/>
        </p:nvPicPr>
        <p:blipFill rotWithShape="1">
          <a:blip r:embed="rId10"/>
          <a:srcRect t="11672" b="10049"/>
          <a:stretch/>
        </p:blipFill>
        <p:spPr>
          <a:xfrm>
            <a:off x="2967775" y="9076025"/>
            <a:ext cx="573552" cy="448968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3748421" y="4131426"/>
            <a:ext cx="183094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000" b="1" dirty="0">
                <a:latin typeface="Al Tarikh" charset="-78"/>
                <a:ea typeface="Al Tarikh" charset="-78"/>
                <a:cs typeface="Al Tarikh" charset="-78"/>
              </a:rPr>
              <a:t>روان سعد القحطاني</a:t>
            </a:r>
            <a:endParaRPr lang="en-US" sz="2000" b="1" dirty="0">
              <a:latin typeface="Al Tarikh" charset="-78"/>
              <a:ea typeface="Al Tarikh" charset="-78"/>
              <a:cs typeface="Al Tarikh" charset="-78"/>
            </a:endParaRPr>
          </a:p>
          <a:p>
            <a:pPr algn="ctr"/>
            <a:r>
              <a:rPr lang="ar-SA" sz="2000" b="1" dirty="0">
                <a:cs typeface="Al Tarikh" charset="-78"/>
              </a:rPr>
              <a:t>ريم الشثري</a:t>
            </a:r>
          </a:p>
          <a:p>
            <a:pPr algn="ctr"/>
            <a:r>
              <a:rPr lang="ar-SA" sz="2000" b="1" dirty="0">
                <a:cs typeface="Al Tarikh" charset="-78"/>
              </a:rPr>
              <a:t>أثير الرشيد </a:t>
            </a:r>
          </a:p>
          <a:p>
            <a:pPr algn="ctr"/>
            <a:r>
              <a:rPr lang="ar-SA" sz="2000" b="1" dirty="0">
                <a:cs typeface="Al Tarikh" charset="-78"/>
              </a:rPr>
              <a:t>شذا الغيهب</a:t>
            </a:r>
            <a:endParaRPr lang="en-GB" sz="2000" b="1" dirty="0">
              <a:cs typeface="Al Tarikh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D9FBCA-FA57-42CF-802E-04BE666D5466}"/>
              </a:ext>
            </a:extLst>
          </p:cNvPr>
          <p:cNvSpPr txBox="1"/>
          <p:nvPr/>
        </p:nvSpPr>
        <p:spPr>
          <a:xfrm>
            <a:off x="1098212" y="4131426"/>
            <a:ext cx="2156340" cy="908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>
                <a:cs typeface="Al Tarikh"/>
              </a:rPr>
              <a:t>عبد الرحمن الجريان</a:t>
            </a:r>
          </a:p>
          <a:p>
            <a:pPr algn="ctr"/>
            <a:r>
              <a:rPr lang="ar-SA" sz="2000" b="1" dirty="0">
                <a:cs typeface="Al Tarikh"/>
              </a:rPr>
              <a:t>مؤيد أحمد</a:t>
            </a:r>
            <a:endParaRPr lang="ar-SA" sz="2000" dirty="0">
              <a:cs typeface="Al Tarikh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880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775252"/>
          </a:xfrm>
          <a:prstGeom prst="rect">
            <a:avLst/>
          </a:prstGeom>
          <a:solidFill>
            <a:srgbClr val="BAEBFF"/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Introduction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0168" y="4799112"/>
            <a:ext cx="19976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CenturyGothic" charset="0"/>
              </a:rPr>
              <a:t>constipation and IBS </a:t>
            </a:r>
            <a:endParaRPr lang="en-US" dirty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9" y="1556557"/>
            <a:ext cx="6045200" cy="73787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64" t="26004" r="16667" b="67998"/>
          <a:stretch/>
        </p:blipFill>
        <p:spPr>
          <a:xfrm>
            <a:off x="4959804" y="9369055"/>
            <a:ext cx="1771195" cy="42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31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795130"/>
          </a:xfrm>
          <a:prstGeom prst="rect">
            <a:avLst/>
          </a:prstGeom>
          <a:solidFill>
            <a:srgbClr val="BA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To</a:t>
            </a:r>
            <a:r>
              <a:rPr lang="en-U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itannic Bold" panose="020B0903060703020204" pitchFamily="34" charset="0"/>
              </a:rPr>
              <a:t> </a:t>
            </a:r>
            <a:r>
              <a:rPr lang="en-US" sz="4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understand</a:t>
            </a:r>
            <a:r>
              <a:rPr lang="en-U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itannic Bold" panose="020B0903060703020204" pitchFamily="34" charset="0"/>
              </a:rPr>
              <a:t> </a:t>
            </a:r>
            <a:r>
              <a:rPr lang="en-US" sz="4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!</a:t>
            </a:r>
          </a:p>
        </p:txBody>
      </p:sp>
      <p:sp>
        <p:nvSpPr>
          <p:cNvPr id="4" name="Arrow: Pentagon 1">
            <a:extLst>
              <a:ext uri="{FF2B5EF4-FFF2-40B4-BE49-F238E27FC236}">
                <a16:creationId xmlns:a16="http://schemas.microsoft.com/office/drawing/2014/main" id="{C85CD315-5AD2-4C98-91D8-2A02256190A9}"/>
              </a:ext>
            </a:extLst>
          </p:cNvPr>
          <p:cNvSpPr/>
          <p:nvPr/>
        </p:nvSpPr>
        <p:spPr>
          <a:xfrm>
            <a:off x="91440" y="1104835"/>
            <a:ext cx="2672656" cy="398226"/>
          </a:xfrm>
          <a:prstGeom prst="homePlate">
            <a:avLst/>
          </a:prstGeom>
          <a:solidFill>
            <a:srgbClr val="BAEBFF"/>
          </a:solidFill>
          <a:ln w="285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What is constipation?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" y="1677828"/>
            <a:ext cx="6541633" cy="817245"/>
          </a:xfrm>
          <a:prstGeom prst="round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BF0000"/>
                </a:solidFill>
              </a:rPr>
              <a:t>Infrequent defecation</a:t>
            </a:r>
            <a:r>
              <a:rPr lang="en-US" sz="1400" dirty="0"/>
              <a:t>, often with straining and the passage of hard, uncomfortable stools.</a:t>
            </a:r>
            <a:br>
              <a:rPr lang="en-US" sz="1400" dirty="0"/>
            </a:br>
            <a:r>
              <a:rPr lang="en-US" sz="1400" dirty="0"/>
              <a:t>- </a:t>
            </a:r>
            <a:r>
              <a:rPr lang="en-US" sz="1400" b="1" dirty="0"/>
              <a:t>May be accompanied by other symptoms</a:t>
            </a:r>
            <a:r>
              <a:rPr lang="en-US" sz="1400" dirty="0"/>
              <a:t>: Abdominal discomfort and rectal pain, Flatulence, Loss of appetite, Lethargy &amp; Depression. </a:t>
            </a:r>
            <a:endParaRPr lang="en-US" sz="900" dirty="0"/>
          </a:p>
        </p:txBody>
      </p:sp>
      <p:sp>
        <p:nvSpPr>
          <p:cNvPr id="9" name="Rounded Rectangle 8"/>
          <p:cNvSpPr/>
          <p:nvPr/>
        </p:nvSpPr>
        <p:spPr>
          <a:xfrm>
            <a:off x="4595215" y="3725686"/>
            <a:ext cx="2132743" cy="1435918"/>
          </a:xfrm>
          <a:prstGeom prst="roundRect">
            <a:avLst/>
          </a:prstGeom>
          <a:ln>
            <a:solidFill>
              <a:srgbClr val="FCFCA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4"/>
                </a:solidFill>
                <a:latin typeface="CenturyGothic" charset="0"/>
              </a:rPr>
              <a:t>Drug-induced: </a:t>
            </a:r>
            <a:endParaRPr lang="en-US" sz="1200" dirty="0">
              <a:solidFill>
                <a:schemeClr val="accent4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</a:rPr>
              <a:t> Anticholinergic agents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</a:rPr>
              <a:t>Opioids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</a:rPr>
              <a:t> Iron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</a:rPr>
              <a:t>Antipsychotics. </a:t>
            </a:r>
            <a:endParaRPr lang="en-US" sz="1200" b="1" dirty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dirty="0">
                <a:solidFill>
                  <a:srgbClr val="008F00"/>
                </a:solidFill>
              </a:rPr>
              <a:t>Anti-depressant, anti-histamine, has anticholinergic effect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4592" y="3176612"/>
            <a:ext cx="2151486" cy="1250477"/>
          </a:xfrm>
          <a:prstGeom prst="round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4"/>
                </a:solidFill>
                <a:latin typeface="CenturyGothic" charset="0"/>
              </a:rPr>
              <a:t>Decreased motility in colon</a:t>
            </a:r>
            <a:r>
              <a:rPr lang="en-US" sz="1000" b="1" dirty="0">
                <a:solidFill>
                  <a:schemeClr val="accent4"/>
                </a:solidFill>
                <a:latin typeface="CenturyGothic" charset="0"/>
              </a:rPr>
              <a:t>: </a:t>
            </a:r>
            <a:endParaRPr lang="en-US" sz="1000" dirty="0">
              <a:solidFill>
                <a:schemeClr val="accent4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Decrease in water and fiber contents of diet. </a:t>
            </a:r>
            <a:r>
              <a:rPr lang="en-US" sz="1200" dirty="0">
                <a:solidFill>
                  <a:srgbClr val="008F00"/>
                </a:solidFill>
              </a:rPr>
              <a:t>“Unbalanced diet”</a:t>
            </a:r>
          </a:p>
        </p:txBody>
      </p:sp>
      <p:sp>
        <p:nvSpPr>
          <p:cNvPr id="11" name="Arrow: Pentagon 1">
            <a:extLst>
              <a:ext uri="{FF2B5EF4-FFF2-40B4-BE49-F238E27FC236}">
                <a16:creationId xmlns:a16="http://schemas.microsoft.com/office/drawing/2014/main" id="{C85CD315-5AD2-4C98-91D8-2A02256190A9}"/>
              </a:ext>
            </a:extLst>
          </p:cNvPr>
          <p:cNvSpPr/>
          <p:nvPr/>
        </p:nvSpPr>
        <p:spPr>
          <a:xfrm>
            <a:off x="91440" y="2642094"/>
            <a:ext cx="2672656" cy="413822"/>
          </a:xfrm>
          <a:prstGeom prst="homePlate">
            <a:avLst/>
          </a:prstGeom>
          <a:solidFill>
            <a:srgbClr val="BAEBFF"/>
          </a:solidFill>
          <a:ln w="285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Causes of constipations: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397247" y="3466643"/>
            <a:ext cx="2116799" cy="1315564"/>
          </a:xfrm>
          <a:prstGeom prst="roundRect">
            <a:avLst/>
          </a:prstGeom>
          <a:ln>
            <a:solidFill>
              <a:srgbClr val="E7ABD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4"/>
                </a:solidFill>
                <a:latin typeface="CenturyGothic" charset="0"/>
              </a:rPr>
              <a:t>Difficulty in evacuation: </a:t>
            </a:r>
            <a:endParaRPr lang="en-US" sz="1200" dirty="0">
              <a:solidFill>
                <a:schemeClr val="accent4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ysClr val="windowText" lastClr="000000"/>
                </a:solidFill>
              </a:rPr>
              <a:t>Local painful conditions: anal fissures, piles.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ysClr val="windowText" lastClr="000000"/>
                </a:solidFill>
              </a:rPr>
              <a:t>Lack of muscular exercise. </a:t>
            </a:r>
          </a:p>
        </p:txBody>
      </p:sp>
      <p:sp>
        <p:nvSpPr>
          <p:cNvPr id="15" name="Arrow: Pentagon 1">
            <a:extLst>
              <a:ext uri="{FF2B5EF4-FFF2-40B4-BE49-F238E27FC236}">
                <a16:creationId xmlns:a16="http://schemas.microsoft.com/office/drawing/2014/main" id="{C85CD315-5AD2-4C98-91D8-2A02256190A9}"/>
              </a:ext>
            </a:extLst>
          </p:cNvPr>
          <p:cNvSpPr/>
          <p:nvPr/>
        </p:nvSpPr>
        <p:spPr>
          <a:xfrm>
            <a:off x="91440" y="5256151"/>
            <a:ext cx="3503098" cy="503415"/>
          </a:xfrm>
          <a:prstGeom prst="homePlate">
            <a:avLst/>
          </a:prstGeom>
          <a:solidFill>
            <a:srgbClr val="BAEBFF"/>
          </a:solidFill>
          <a:ln w="285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Treatment by general measures </a:t>
            </a:r>
          </a:p>
        </p:txBody>
      </p:sp>
      <p:sp>
        <p:nvSpPr>
          <p:cNvPr id="16" name="Round Same Side Corner Rectangle 15"/>
          <p:cNvSpPr/>
          <p:nvPr/>
        </p:nvSpPr>
        <p:spPr>
          <a:xfrm>
            <a:off x="467514" y="5968498"/>
            <a:ext cx="2393988" cy="465284"/>
          </a:xfrm>
          <a:prstGeom prst="round2SameRect">
            <a:avLst/>
          </a:prstGeom>
          <a:solidFill>
            <a:srgbClr val="E2EAF6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Adequate fluid intake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ound Same Side Corner Rectangle 16"/>
          <p:cNvSpPr/>
          <p:nvPr/>
        </p:nvSpPr>
        <p:spPr>
          <a:xfrm>
            <a:off x="467513" y="6433782"/>
            <a:ext cx="2393989" cy="511198"/>
          </a:xfrm>
          <a:prstGeom prst="round2SameRect">
            <a:avLst/>
          </a:prstGeom>
          <a:solidFill>
            <a:srgbClr val="EEC4E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Use drugs (laxatives or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purgatives</a:t>
            </a:r>
            <a:r>
              <a:rPr lang="en-US" sz="1200" b="1" dirty="0">
                <a:solidFill>
                  <a:srgbClr val="008F00"/>
                </a:solidFill>
              </a:rPr>
              <a:t> </a:t>
            </a:r>
            <a:r>
              <a:rPr lang="en-US" sz="900" dirty="0">
                <a:solidFill>
                  <a:srgbClr val="008F00"/>
                </a:solidFill>
              </a:rPr>
              <a:t>more watery effect</a:t>
            </a:r>
            <a:r>
              <a:rPr lang="en-US" sz="1200" dirty="0">
                <a:solidFill>
                  <a:schemeClr val="tx1"/>
                </a:solidFill>
              </a:rPr>
              <a:t>)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8" name="Round Same Side Corner Rectangle 17"/>
          <p:cNvSpPr/>
          <p:nvPr/>
        </p:nvSpPr>
        <p:spPr>
          <a:xfrm>
            <a:off x="3830111" y="5969485"/>
            <a:ext cx="2396382" cy="465284"/>
          </a:xfrm>
          <a:prstGeom prst="round2SameRect">
            <a:avLst/>
          </a:prstGeom>
          <a:solidFill>
            <a:srgbClr val="FDDBF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High fiber contents in diet</a:t>
            </a:r>
          </a:p>
        </p:txBody>
      </p:sp>
      <p:sp>
        <p:nvSpPr>
          <p:cNvPr id="19" name="Round Same Side Corner Rectangle 18"/>
          <p:cNvSpPr/>
          <p:nvPr/>
        </p:nvSpPr>
        <p:spPr>
          <a:xfrm>
            <a:off x="467512" y="6943747"/>
            <a:ext cx="2393990" cy="502919"/>
          </a:xfrm>
          <a:prstGeom prst="round2SameRect">
            <a:avLst/>
          </a:prstGeom>
          <a:solidFill>
            <a:srgbClr val="FCD0D4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Regular exercise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 Same Side Corner Rectangle 19"/>
          <p:cNvSpPr/>
          <p:nvPr/>
        </p:nvSpPr>
        <p:spPr>
          <a:xfrm>
            <a:off x="3830110" y="6436237"/>
            <a:ext cx="2396381" cy="511199"/>
          </a:xfrm>
          <a:prstGeom prst="round2SameRect">
            <a:avLst/>
          </a:prstGeom>
          <a:solidFill>
            <a:srgbClr val="CDCDCD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Regulation of bowel habit.</a:t>
            </a:r>
          </a:p>
        </p:txBody>
      </p:sp>
      <p:sp>
        <p:nvSpPr>
          <p:cNvPr id="21" name="Round Same Side Corner Rectangle 20"/>
          <p:cNvSpPr/>
          <p:nvPr/>
        </p:nvSpPr>
        <p:spPr>
          <a:xfrm>
            <a:off x="3830110" y="6943746"/>
            <a:ext cx="2396382" cy="502919"/>
          </a:xfrm>
          <a:prstGeom prst="round2SameRect">
            <a:avLst/>
          </a:prstGeom>
          <a:solidFill>
            <a:srgbClr val="FBFED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Avoid drugs causing constipation.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Pentagon 1">
            <a:extLst>
              <a:ext uri="{FF2B5EF4-FFF2-40B4-BE49-F238E27FC236}">
                <a16:creationId xmlns:a16="http://schemas.microsoft.com/office/drawing/2014/main" id="{C85CD315-5AD2-4C98-91D8-2A02256190A9}"/>
              </a:ext>
            </a:extLst>
          </p:cNvPr>
          <p:cNvSpPr/>
          <p:nvPr/>
        </p:nvSpPr>
        <p:spPr>
          <a:xfrm>
            <a:off x="91440" y="7850786"/>
            <a:ext cx="3593669" cy="454035"/>
          </a:xfrm>
          <a:prstGeom prst="homePlate">
            <a:avLst/>
          </a:prstGeom>
          <a:solidFill>
            <a:srgbClr val="BAEBFF"/>
          </a:solidFill>
          <a:ln w="285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Medications used in constipations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1587" y="8547547"/>
            <a:ext cx="6121337" cy="973032"/>
          </a:xfrm>
          <a:prstGeom prst="round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Drugs that hasten the transit of food through the gastrointestinal tract are called </a:t>
            </a:r>
            <a:r>
              <a:rPr lang="en-US" b="1" dirty="0"/>
              <a:t>laxatives </a:t>
            </a:r>
            <a:r>
              <a:rPr lang="en-US" dirty="0"/>
              <a:t>(ملينات)or </a:t>
            </a:r>
            <a:r>
              <a:rPr lang="en-US" b="1" dirty="0"/>
              <a:t>purgatives </a:t>
            </a:r>
            <a:r>
              <a:rPr lang="en-US" dirty="0"/>
              <a:t>(محركات)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(Or we say the drugs that increase GI motility)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Loosen stools and increase bowel movement</a:t>
            </a:r>
          </a:p>
        </p:txBody>
      </p:sp>
      <p:pic>
        <p:nvPicPr>
          <p:cNvPr id="1026" name="Picture 2" descr="Image result for youtub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87" y="887980"/>
            <a:ext cx="696997" cy="69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5961089" y="1036424"/>
            <a:ext cx="896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Very useful. Don’t miss it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821582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1057002"/>
              </p:ext>
            </p:extLst>
          </p:nvPr>
        </p:nvGraphicFramePr>
        <p:xfrm>
          <a:off x="61555" y="988761"/>
          <a:ext cx="6595672" cy="2737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rrow: Pentagon 1">
            <a:extLst>
              <a:ext uri="{FF2B5EF4-FFF2-40B4-BE49-F238E27FC236}">
                <a16:creationId xmlns:a16="http://schemas.microsoft.com/office/drawing/2014/main" id="{C85CD315-5AD2-4C98-91D8-2A02256190A9}"/>
              </a:ext>
            </a:extLst>
          </p:cNvPr>
          <p:cNvSpPr/>
          <p:nvPr/>
        </p:nvSpPr>
        <p:spPr>
          <a:xfrm>
            <a:off x="196635" y="289042"/>
            <a:ext cx="4426362" cy="588881"/>
          </a:xfrm>
          <a:prstGeom prst="homePlate">
            <a:avLst/>
          </a:prstGeom>
          <a:solidFill>
            <a:srgbClr val="BAEBFF"/>
          </a:solidFill>
          <a:ln w="285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900" b="1" dirty="0">
                <a:solidFill>
                  <a:schemeClr val="tx1"/>
                </a:solidFill>
              </a:rPr>
              <a:t>Classification of Laxatives or Purgatives: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387671"/>
              </p:ext>
            </p:extLst>
          </p:nvPr>
        </p:nvGraphicFramePr>
        <p:xfrm>
          <a:off x="-21" y="4575235"/>
          <a:ext cx="6858007" cy="533076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53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3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0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31737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</a:rPr>
                        <a:t>Include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>
                          <a:solidFill>
                            <a:schemeClr val="tx1"/>
                          </a:solidFill>
                          <a:effectLst/>
                        </a:rPr>
                        <a:t>Dietary fibers: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Indigestible parts of vegetables 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(b</a:t>
                      </a:r>
                      <a:r>
                        <a:rPr lang="en-US" sz="1600" b="0" dirty="0">
                          <a:solidFill>
                            <a:srgbClr val="00B050"/>
                          </a:solidFill>
                          <a:effectLst/>
                        </a:rPr>
                        <a:t>roccoli)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&amp;fruits.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Bran powder </a:t>
                      </a:r>
                      <a:r>
                        <a:rPr lang="ar-SA" sz="1600" b="0" dirty="0">
                          <a:solidFill>
                            <a:srgbClr val="008F00"/>
                          </a:solidFill>
                        </a:rPr>
                        <a:t>(نخالة</a:t>
                      </a:r>
                      <a:r>
                        <a:rPr lang="ar-SA" sz="1600" b="0" baseline="0" dirty="0">
                          <a:solidFill>
                            <a:srgbClr val="008F00"/>
                          </a:solidFill>
                        </a:rPr>
                        <a:t>)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Whole grains</a:t>
                      </a:r>
                      <a:r>
                        <a:rPr lang="en-US" sz="12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(female’s slides</a:t>
                      </a:r>
                      <a:r>
                        <a:rPr lang="en-US" sz="1200" b="0" kern="12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only)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Hydrophilic</a:t>
                      </a:r>
                      <a:r>
                        <a:rPr lang="en-US" sz="1200" b="1" u="sng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colloids</a:t>
                      </a:r>
                      <a:r>
                        <a:rPr lang="en-US" sz="1200" b="1" u="sng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8F00"/>
                          </a:solidFill>
                        </a:rPr>
                        <a:t>(They</a:t>
                      </a:r>
                      <a:r>
                        <a:rPr lang="en-US" sz="1200" b="0" baseline="0" dirty="0">
                          <a:solidFill>
                            <a:srgbClr val="008F00"/>
                          </a:solidFill>
                        </a:rPr>
                        <a:t> absorb water and increase the volume.)</a:t>
                      </a:r>
                      <a:endParaRPr lang="en-US" sz="1200" u="sng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</a:rPr>
                        <a:t>Psyllium seed (powder) “</a:t>
                      </a:r>
                      <a:r>
                        <a:rPr lang="en-US" sz="1400" b="0" kern="1200" dirty="0">
                          <a:solidFill>
                            <a:srgbClr val="008F00"/>
                          </a:solidFill>
                          <a:effectLst/>
                        </a:rPr>
                        <a:t>natural</a:t>
                      </a:r>
                      <a:r>
                        <a:rPr lang="en-US" sz="1600" b="0" kern="1200" dirty="0">
                          <a:solidFill>
                            <a:srgbClr val="008F00"/>
                          </a:solidFill>
                          <a:effectLst/>
                        </a:rPr>
                        <a:t>”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</a:rPr>
                        <a:t>Methyl cellulose “</a:t>
                      </a:r>
                      <a:r>
                        <a:rPr lang="en-US" sz="1400" b="0" kern="1200" dirty="0">
                          <a:solidFill>
                            <a:srgbClr val="008F00"/>
                          </a:solidFill>
                          <a:effectLst/>
                        </a:rPr>
                        <a:t>semisynthetic”</a:t>
                      </a:r>
                      <a:r>
                        <a:rPr lang="en-US" sz="1600" b="0" kern="1200" baseline="0" dirty="0">
                          <a:solidFill>
                            <a:srgbClr val="008F00"/>
                          </a:solidFill>
                          <a:effectLst/>
                        </a:rPr>
                        <a:t> </a:t>
                      </a:r>
                      <a:endParaRPr lang="en-US" sz="1600" b="0" kern="1200" dirty="0">
                        <a:effectLst/>
                      </a:endParaRP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</a:rPr>
                        <a:t>Carboxymethyl Cellulose (CMC) 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982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Mech. Of action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b="0" kern="1200" dirty="0">
                          <a:effectLst/>
                        </a:rPr>
                        <a:t>Dietary fibers and hydrophilic colloids are non-absorbable substances </a:t>
                      </a:r>
                      <a:r>
                        <a:rPr lang="en-US" sz="1400" b="0" kern="1200" dirty="0">
                          <a:solidFill>
                            <a:srgbClr val="008F00"/>
                          </a:solidFill>
                          <a:effectLst/>
                        </a:rPr>
                        <a:t>(main</a:t>
                      </a:r>
                      <a:r>
                        <a:rPr lang="en-US" sz="1400" b="0" kern="1200" baseline="0" dirty="0">
                          <a:solidFill>
                            <a:srgbClr val="008F00"/>
                          </a:solidFill>
                          <a:effectLst/>
                        </a:rPr>
                        <a:t> mechanism of action)</a:t>
                      </a:r>
                      <a:r>
                        <a:rPr lang="en-US" sz="1600" b="0" kern="1200" dirty="0">
                          <a:effectLst/>
                        </a:rPr>
                        <a:t>→ </a:t>
                      </a:r>
                      <a:r>
                        <a:rPr lang="en-US" sz="1600" b="0" kern="1200" dirty="0">
                          <a:solidFill>
                            <a:srgbClr val="FF0000"/>
                          </a:solidFill>
                          <a:effectLst/>
                        </a:rPr>
                        <a:t>Increase the bulk of intestinal contents by water retention </a:t>
                      </a:r>
                      <a:r>
                        <a:rPr lang="en-US" sz="1600" b="0" kern="1200" dirty="0">
                          <a:effectLst/>
                        </a:rPr>
                        <a:t>→ ↑mechanical pressure on walls</a:t>
                      </a:r>
                      <a:r>
                        <a:rPr lang="en-US" sz="1600" b="0" kern="1200" baseline="0" dirty="0">
                          <a:effectLst/>
                        </a:rPr>
                        <a:t> of intestine</a:t>
                      </a:r>
                      <a:r>
                        <a:rPr lang="en-US" sz="1600" b="0" kern="1200" dirty="0">
                          <a:effectLst/>
                        </a:rPr>
                        <a:t>→ the stimulation of stretch receptors →↑peristalsis → evacuation of soft stool.</a:t>
                      </a:r>
                    </a:p>
                    <a:p>
                      <a:r>
                        <a:rPr lang="en-US" sz="12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ar-SA" sz="12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الفكرة</a:t>
                      </a:r>
                      <a:r>
                        <a:rPr lang="ar-SA" sz="1200" b="0" kern="12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اننا نبي نوصل للأمعاء انك مليانه ولازم تتحركين بأننا نزيد الكتلة بالماء مو المواد اللي تطلع مع الغائط)</a:t>
                      </a:r>
                    </a:p>
                    <a:p>
                      <a:r>
                        <a:rPr lang="ar-SA" sz="1200" b="0" kern="1200" baseline="0" dirty="0">
                          <a:solidFill>
                            <a:srgbClr val="008F00"/>
                          </a:solidFill>
                          <a:latin typeface="+mn-lt"/>
                          <a:ea typeface="+mn-ea"/>
                          <a:cs typeface="+mn-cs"/>
                        </a:rPr>
                        <a:t>نقدر نشبهها بحلى الجلي، بالبداية تكون على هيئة بودرة ولما نضيف عليها ماء تبدأ تتشكل وتصير صلبة ولها وزن وثقل</a:t>
                      </a:r>
                      <a:endParaRPr lang="en-US" sz="1200" b="0" kern="1200" baseline="0" dirty="0">
                        <a:solidFill>
                          <a:srgbClr val="008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9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use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b="0" dirty="0"/>
                        <a:t>Acute and </a:t>
                      </a:r>
                      <a:r>
                        <a:rPr lang="en-US" sz="1600" b="1" u="none" dirty="0"/>
                        <a:t>chronic</a:t>
                      </a:r>
                      <a:r>
                        <a:rPr lang="en-US" sz="1600" b="0" dirty="0"/>
                        <a:t> constipation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720524"/>
                  </a:ext>
                </a:extLst>
              </a:tr>
              <a:tr h="1892264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</a:rPr>
                        <a:t>ADRs 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8600" marR="0" indent="-22860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600" b="1" kern="1200" dirty="0">
                          <a:effectLst/>
                        </a:rPr>
                        <a:t>Delayed</a:t>
                      </a:r>
                      <a:r>
                        <a:rPr lang="en-US" sz="1600" b="0" kern="1200" dirty="0">
                          <a:effectLst/>
                        </a:rPr>
                        <a:t> onset of action (1-3 days) </a:t>
                      </a:r>
                      <a:endParaRPr lang="en-US" sz="1600" b="0" dirty="0"/>
                    </a:p>
                    <a:p>
                      <a:pPr marL="228600" marR="0" indent="-22860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600" b="1" kern="1200" dirty="0">
                          <a:effectLst/>
                        </a:rPr>
                        <a:t>Intestinal obstruction </a:t>
                      </a:r>
                      <a:r>
                        <a:rPr lang="en-US" sz="1600" b="0" kern="1200" dirty="0">
                          <a:effectLst/>
                        </a:rPr>
                        <a:t>(should be taken with enough water ) </a:t>
                      </a:r>
                      <a:r>
                        <a:rPr lang="en-US" sz="1600" b="0" kern="1200" dirty="0">
                          <a:solidFill>
                            <a:srgbClr val="008F00"/>
                          </a:solidFill>
                          <a:effectLst/>
                        </a:rPr>
                        <a:t>it</a:t>
                      </a:r>
                      <a:r>
                        <a:rPr lang="en-US" sz="1600" b="0" kern="1200" baseline="0" dirty="0">
                          <a:solidFill>
                            <a:srgbClr val="008F00"/>
                          </a:solidFill>
                          <a:effectLst/>
                        </a:rPr>
                        <a:t> is not absorbed and it is a powder so it need a water for the action and also to prevent the obstruction </a:t>
                      </a:r>
                      <a:endParaRPr lang="en-US" sz="1600" b="0" kern="1200" dirty="0">
                        <a:effectLst/>
                      </a:endParaRPr>
                    </a:p>
                    <a:p>
                      <a:pPr marL="228600" marR="0" indent="-22860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600" b="0" kern="1200" dirty="0">
                          <a:effectLst/>
                        </a:rPr>
                        <a:t>Bloating, flatulence, distension. </a:t>
                      </a:r>
                      <a:endParaRPr lang="en-US" sz="1600" b="0" dirty="0"/>
                    </a:p>
                    <a:p>
                      <a:pPr marL="228600" marR="0" indent="-22860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600" b="1" kern="1200" dirty="0">
                          <a:effectLst/>
                        </a:rPr>
                        <a:t>Interfere with other drug absorption </a:t>
                      </a:r>
                      <a:r>
                        <a:rPr lang="en-US" sz="1400" b="0" kern="1200" dirty="0">
                          <a:solidFill>
                            <a:srgbClr val="008F00"/>
                          </a:solidFill>
                          <a:effectLst/>
                        </a:rPr>
                        <a:t>(if</a:t>
                      </a:r>
                      <a:r>
                        <a:rPr lang="en-US" sz="1400" b="0" kern="1200" baseline="0" dirty="0">
                          <a:solidFill>
                            <a:srgbClr val="008F00"/>
                          </a:solidFill>
                          <a:effectLst/>
                        </a:rPr>
                        <a:t> taken at the same time)</a:t>
                      </a:r>
                      <a:r>
                        <a:rPr lang="en-US" sz="1600" b="0" kern="1200" dirty="0">
                          <a:effectLst/>
                        </a:rPr>
                        <a:t>e.g. iron , cardiac glycosides. </a:t>
                      </a:r>
                      <a:endParaRPr lang="en-US" sz="1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0EDF0B8-84B6-4872-99D7-F2C91E684FE8}"/>
              </a:ext>
            </a:extLst>
          </p:cNvPr>
          <p:cNvSpPr/>
          <p:nvPr/>
        </p:nvSpPr>
        <p:spPr>
          <a:xfrm>
            <a:off x="-14" y="3858890"/>
            <a:ext cx="6858000" cy="716348"/>
          </a:xfrm>
          <a:prstGeom prst="rect">
            <a:avLst/>
          </a:prstGeom>
          <a:solidFill>
            <a:srgbClr val="BA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Bulk forming laxatives </a:t>
            </a:r>
            <a:r>
              <a:rPr lang="en-US" sz="1200" dirty="0">
                <a:solidFill>
                  <a:srgbClr val="008F00"/>
                </a:solidFill>
              </a:rPr>
              <a:t>taken orally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178D16C-9C7A-4F23-9CA6-6E5CD5547BAA}"/>
              </a:ext>
            </a:extLst>
          </p:cNvPr>
          <p:cNvCxnSpPr>
            <a:cxnSpLocks/>
          </p:cNvCxnSpPr>
          <p:nvPr/>
        </p:nvCxnSpPr>
        <p:spPr>
          <a:xfrm>
            <a:off x="2274736" y="3494249"/>
            <a:ext cx="270160" cy="0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457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6858000" cy="705081"/>
          </a:xfrm>
          <a:prstGeom prst="rect">
            <a:avLst/>
          </a:prstGeom>
          <a:solidFill>
            <a:srgbClr val="BA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</a:rPr>
              <a:t>Osmotic</a:t>
            </a:r>
            <a:r>
              <a:rPr lang="en-US" sz="4000" b="1" dirty="0"/>
              <a:t> </a:t>
            </a:r>
            <a:r>
              <a:rPr lang="en-US" sz="4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</a:rPr>
              <a:t>Laxatives</a:t>
            </a:r>
            <a:r>
              <a:rPr lang="en-US" sz="4000" b="1" dirty="0"/>
              <a:t> </a:t>
            </a:r>
            <a:endParaRPr lang="en-US" sz="4000" dirty="0">
              <a:effectLst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163972" y="817571"/>
            <a:ext cx="6530056" cy="1360292"/>
          </a:xfrm>
          <a:prstGeom prst="round2Diag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charset="0"/>
              <a:buChar char="•"/>
            </a:pPr>
            <a:r>
              <a:rPr lang="en-US" sz="1400" dirty="0">
                <a:solidFill>
                  <a:srgbClr val="3A3838"/>
                </a:solidFill>
              </a:rPr>
              <a:t>They are </a:t>
            </a:r>
            <a:r>
              <a:rPr lang="en-US" sz="1400" dirty="0">
                <a:solidFill>
                  <a:srgbClr val="BF0000"/>
                </a:solidFill>
              </a:rPr>
              <a:t>Water soluble </a:t>
            </a:r>
            <a:r>
              <a:rPr lang="en-US" sz="1400" dirty="0">
                <a:solidFill>
                  <a:srgbClr val="3A3838"/>
                </a:solidFill>
              </a:rPr>
              <a:t>compounds, </a:t>
            </a:r>
            <a:r>
              <a:rPr lang="en-US" sz="1400" u="sng" dirty="0">
                <a:solidFill>
                  <a:srgbClr val="BF0000"/>
                </a:solidFill>
              </a:rPr>
              <a:t>poorly</a:t>
            </a:r>
            <a:r>
              <a:rPr lang="en-US" sz="1400" dirty="0">
                <a:solidFill>
                  <a:srgbClr val="BF0000"/>
                </a:solidFill>
              </a:rPr>
              <a:t> absorbed </a:t>
            </a:r>
            <a:r>
              <a:rPr lang="en-US" sz="1200" dirty="0">
                <a:solidFill>
                  <a:srgbClr val="008F00"/>
                </a:solidFill>
              </a:rPr>
              <a:t>“high percentage is not absorbed”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400" dirty="0">
                <a:solidFill>
                  <a:srgbClr val="3A3838"/>
                </a:solidFill>
              </a:rPr>
              <a:t>They remain in the bowl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400" dirty="0">
                <a:solidFill>
                  <a:srgbClr val="3A3838"/>
                </a:solidFill>
              </a:rPr>
              <a:t>Attract water by </a:t>
            </a:r>
            <a:r>
              <a:rPr lang="en-US" sz="1400" dirty="0">
                <a:solidFill>
                  <a:srgbClr val="DB422D"/>
                </a:solidFill>
              </a:rPr>
              <a:t>osmosis </a:t>
            </a:r>
            <a:r>
              <a:rPr lang="en-US" sz="1400" dirty="0">
                <a:solidFill>
                  <a:schemeClr val="tx1"/>
                </a:solidFill>
              </a:rPr>
              <a:t>(water retention in the bowel) →</a:t>
            </a:r>
            <a:r>
              <a:rPr lang="en-US" sz="1400" dirty="0">
                <a:solidFill>
                  <a:srgbClr val="DB422D"/>
                </a:solidFill>
              </a:rPr>
              <a:t> increase the volume of feces → </a:t>
            </a:r>
            <a:r>
              <a:rPr lang="en-US" sz="1400" dirty="0">
                <a:solidFill>
                  <a:srgbClr val="3A3838"/>
                </a:solidFill>
              </a:rPr>
              <a:t>increase peristalsis &amp; evacuation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400" dirty="0">
                <a:solidFill>
                  <a:srgbClr val="008F00"/>
                </a:solidFill>
              </a:rPr>
              <a:t>It has a hydroscopic effect.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400" dirty="0">
                <a:solidFill>
                  <a:srgbClr val="008F00"/>
                </a:solidFill>
              </a:rPr>
              <a:t>Give with water to prevent the dehydration.</a:t>
            </a:r>
            <a:endParaRPr lang="en-US" sz="1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86793293"/>
              </p:ext>
            </p:extLst>
          </p:nvPr>
        </p:nvGraphicFramePr>
        <p:xfrm>
          <a:off x="223285" y="2196483"/>
          <a:ext cx="6198780" cy="2034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047929"/>
              </p:ext>
            </p:extLst>
          </p:nvPr>
        </p:nvGraphicFramePr>
        <p:xfrm>
          <a:off x="17615" y="4374482"/>
          <a:ext cx="6858000" cy="5527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684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DRUG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vert="vert27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accent1"/>
                          </a:solidFill>
                          <a:effectLst/>
                        </a:rPr>
                        <a:t>Lactulose</a:t>
                      </a:r>
                      <a:r>
                        <a:rPr lang="en-US" sz="2000" kern="1200" dirty="0">
                          <a:effectLst/>
                        </a:rPr>
                        <a:t> 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821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P.K</a:t>
                      </a:r>
                    </a:p>
                  </a:txBody>
                  <a:tcPr vert="vert27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Courier New" charset="0"/>
                        <a:buChar char="o"/>
                      </a:pPr>
                      <a:r>
                        <a:rPr lang="en-US" sz="1300" dirty="0">
                          <a:effectLst/>
                        </a:rPr>
                        <a:t>Semisynthetic </a:t>
                      </a:r>
                      <a:r>
                        <a:rPr lang="en-US" sz="1300" dirty="0">
                          <a:solidFill>
                            <a:srgbClr val="FF0000"/>
                          </a:solidFill>
                          <a:effectLst/>
                        </a:rPr>
                        <a:t>disaccharide</a:t>
                      </a:r>
                      <a:r>
                        <a:rPr lang="en-US" sz="1300" dirty="0">
                          <a:effectLst/>
                        </a:rPr>
                        <a:t> of fructose &amp; galactose. Increase</a:t>
                      </a:r>
                      <a:r>
                        <a:rPr lang="en-US" sz="1300" baseline="0" dirty="0">
                          <a:effectLst/>
                        </a:rPr>
                        <a:t> water content </a:t>
                      </a:r>
                      <a:r>
                        <a:rPr lang="en-US" sz="1200" baseline="0" dirty="0">
                          <a:effectLst/>
                        </a:rPr>
                        <a:t>(osmotic effect)</a:t>
                      </a:r>
                      <a:endParaRPr lang="en-US" sz="1200" dirty="0">
                        <a:effectLst/>
                      </a:endParaRPr>
                    </a:p>
                    <a:p>
                      <a:pPr marL="171450" indent="-171450">
                        <a:buFont typeface="Courier New" charset="0"/>
                        <a:buChar char="o"/>
                      </a:pPr>
                      <a:r>
                        <a:rPr lang="en-US" sz="1300" dirty="0">
                          <a:effectLst/>
                        </a:rPr>
                        <a:t>Non absorbable.</a:t>
                      </a:r>
                    </a:p>
                    <a:p>
                      <a:pPr marL="171450" indent="-171450">
                        <a:buFont typeface="Courier New" charset="0"/>
                        <a:buChar char="o"/>
                      </a:pPr>
                      <a:r>
                        <a:rPr lang="en-US" sz="1300" dirty="0">
                          <a:effectLst/>
                        </a:rPr>
                        <a:t>Lactulose retains water in colon (osmotic effect) </a:t>
                      </a:r>
                    </a:p>
                    <a:p>
                      <a:pPr marL="171450" indent="-171450">
                        <a:buFont typeface="Courier New" charset="0"/>
                        <a:buChar char="o"/>
                      </a:pPr>
                      <a:r>
                        <a:rPr lang="en-US" sz="1300" dirty="0">
                          <a:effectLst/>
                        </a:rPr>
                        <a:t>In the </a:t>
                      </a:r>
                      <a:r>
                        <a:rPr lang="en-US" sz="1300" dirty="0">
                          <a:solidFill>
                            <a:srgbClr val="FF0000"/>
                          </a:solidFill>
                          <a:effectLst/>
                        </a:rPr>
                        <a:t>colon</a:t>
                      </a:r>
                      <a:r>
                        <a:rPr lang="en-US" sz="1300" dirty="0">
                          <a:effectLst/>
                        </a:rPr>
                        <a:t> metabolized by bacteria to fructose &amp; galactose. These sugars are fermented into lactic acid &amp; acetic acid </a:t>
                      </a:r>
                      <a:r>
                        <a:rPr lang="en-US" sz="1300" dirty="0">
                          <a:solidFill>
                            <a:srgbClr val="008F00"/>
                          </a:solidFill>
                          <a:effectLst/>
                        </a:rPr>
                        <a:t>&amp; formic acid </a:t>
                      </a:r>
                      <a:r>
                        <a:rPr lang="en-US" sz="1300" dirty="0">
                          <a:effectLst/>
                        </a:rPr>
                        <a:t>thus lowering the PH. </a:t>
                      </a:r>
                      <a:r>
                        <a:rPr lang="en-US" sz="13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Acidification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endParaRPr lang="en-US" sz="13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19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INDICATIONS</a:t>
                      </a:r>
                    </a:p>
                  </a:txBody>
                  <a:tcPr vert="vert27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effectLst/>
                        </a:rPr>
                        <a:t>Prevention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200" kern="1200" dirty="0">
                          <a:solidFill>
                            <a:srgbClr val="008F00"/>
                          </a:solidFill>
                          <a:latin typeface="+mn-lt"/>
                          <a:ea typeface="+mn-ea"/>
                          <a:cs typeface="+mn-cs"/>
                        </a:rPr>
                        <a:t>(prophylaxis)  </a:t>
                      </a:r>
                      <a:r>
                        <a:rPr lang="en-US" sz="1400" kern="1200" dirty="0">
                          <a:effectLst/>
                        </a:rPr>
                        <a:t>of chronic constipation in patients as a long-term treatment. </a:t>
                      </a:r>
                      <a:r>
                        <a:rPr lang="en-US" sz="1200" kern="1200" dirty="0">
                          <a:solidFill>
                            <a:srgbClr val="008F00"/>
                          </a:solidFill>
                          <a:latin typeface="+mn-lt"/>
                          <a:ea typeface="+mn-ea"/>
                          <a:cs typeface="+mn-cs"/>
                        </a:rPr>
                        <a:t>Because its well tolerated, it can be used with elderly patient and chronically. 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400" kern="1200" dirty="0">
                          <a:effectLst/>
                        </a:rPr>
                        <a:t>Hemorrhoids</a:t>
                      </a:r>
                      <a:r>
                        <a:rPr lang="ar-SA" sz="105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(بواسير)</a:t>
                      </a:r>
                      <a:endParaRPr lang="en-US" sz="1400" kern="1200" dirty="0">
                        <a:effectLst/>
                      </a:endParaRP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Hepatic encephalopathy  in people with Liver cirrhosis </a:t>
                      </a:r>
                      <a:r>
                        <a:rPr lang="en-US" sz="1200" kern="1200" dirty="0">
                          <a:solidFill>
                            <a:srgbClr val="008F00"/>
                          </a:solidFill>
                          <a:effectLst/>
                        </a:rPr>
                        <a:t>as prophylactic therapy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Opioid constipation </a:t>
                      </a:r>
                      <a:endParaRPr lang="en-US" sz="1300" dirty="0"/>
                    </a:p>
                    <a:p>
                      <a:r>
                        <a:rPr lang="en-US" sz="1300" kern="1200" baseline="0" dirty="0">
                          <a:solidFill>
                            <a:schemeClr val="tx1"/>
                          </a:solidFill>
                          <a:effectLst/>
                        </a:rPr>
                        <a:t>→ 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</a:rPr>
                        <a:t>Why lactulose is used in Liver cirrhosis &amp; Hyper-</a:t>
                      </a:r>
                      <a:r>
                        <a:rPr lang="en-US" sz="1300" kern="1200" dirty="0" err="1">
                          <a:solidFill>
                            <a:schemeClr val="tx1"/>
                          </a:solidFill>
                          <a:effectLst/>
                        </a:rPr>
                        <a:t>ammonemia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</a:rPr>
                        <a:t> ?</a:t>
                      </a:r>
                      <a:br>
                        <a:rPr lang="en-US" sz="1300" kern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300" kern="1200" baseline="0" dirty="0">
                          <a:solidFill>
                            <a:schemeClr val="tx1"/>
                          </a:solidFill>
                          <a:effectLst/>
                        </a:rPr>
                        <a:t>✱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Acidification of the colon (increase of the H+ concentration) by lactic acid &amp; acetic acid causes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</a:rPr>
                        <a:t> increase of H+ concentration</a:t>
                      </a:r>
                      <a:r>
                        <a:rPr lang="en-US" sz="1300" kern="1200" baseline="0" dirty="0">
                          <a:solidFill>
                            <a:schemeClr val="tx1"/>
                          </a:solidFill>
                          <a:effectLst/>
                        </a:rPr>
                        <a:t> in gut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</a:rPr>
                        <a:t>, this will cause </a:t>
                      </a:r>
                      <a:r>
                        <a:rPr lang="en-US" sz="1300" kern="1200" baseline="0" dirty="0">
                          <a:solidFill>
                            <a:schemeClr val="tx1"/>
                          </a:solidFill>
                          <a:effectLst/>
                        </a:rPr>
                        <a:t>non-polar 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</a:rPr>
                        <a:t>NH3 (ammonia) trapping (</a:t>
                      </a:r>
                      <a:r>
                        <a:rPr lang="en-US" sz="120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which is non-charged = lipid soluble= easily absorbed),  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</a:rPr>
                        <a:t>by favors the formation of NON- absorbable </a:t>
                      </a:r>
                      <a:r>
                        <a:rPr lang="en-US" sz="1200" kern="1200" dirty="0">
                          <a:solidFill>
                            <a:srgbClr val="008F00"/>
                          </a:solidFill>
                          <a:latin typeface="+mn-lt"/>
                          <a:ea typeface="+mn-ea"/>
                          <a:cs typeface="+mn-cs"/>
                        </a:rPr>
                        <a:t>(polar=easily excreted) 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</a:rPr>
                        <a:t>NH4+ (ammonium) and thus reducing absorption. </a:t>
                      </a:r>
                    </a:p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300" kern="1200" baseline="0" dirty="0">
                          <a:effectLst/>
                        </a:rPr>
                        <a:t>✱</a:t>
                      </a:r>
                      <a:r>
                        <a:rPr lang="en-US" sz="1300" kern="1200" dirty="0">
                          <a:effectLst/>
                        </a:rPr>
                        <a:t> Simply: Lactulose → Lactic acid + Acetic acid </a:t>
                      </a:r>
                      <a:r>
                        <a:rPr lang="en-US" sz="1300" kern="1200" dirty="0">
                          <a:solidFill>
                            <a:srgbClr val="008F00"/>
                          </a:solidFill>
                          <a:effectLst/>
                        </a:rPr>
                        <a:t>+ formic acid </a:t>
                      </a:r>
                      <a:r>
                        <a:rPr lang="en-US" sz="1300" kern="1200" dirty="0">
                          <a:effectLst/>
                        </a:rPr>
                        <a:t>→Acidification of the colon → ↓ ammonia absorption (NH4+) (ammonium</a:t>
                      </a:r>
                      <a:r>
                        <a:rPr lang="en-US" sz="1300" kern="1200" baseline="0" dirty="0">
                          <a:effectLst/>
                        </a:rPr>
                        <a:t> salt  “polar”  will be excreted in feces) </a:t>
                      </a:r>
                      <a:r>
                        <a:rPr lang="en-US" sz="1300" kern="1200" dirty="0">
                          <a:effectLst/>
                        </a:rPr>
                        <a:t>. </a:t>
                      </a:r>
                      <a:endParaRPr lang="en-US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1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ADRS</a:t>
                      </a:r>
                    </a:p>
                  </a:txBody>
                  <a:tcPr vert="vert27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FF0000"/>
                          </a:solidFill>
                          <a:effectLst/>
                        </a:rPr>
                        <a:t>Delayed</a:t>
                      </a:r>
                      <a:r>
                        <a:rPr lang="en-US" sz="1200" kern="1200" dirty="0">
                          <a:effectLst/>
                        </a:rPr>
                        <a:t> on set action(2-3Days) </a:t>
                      </a: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effectLst/>
                        </a:rPr>
                        <a:t>Abdominal cramps &amp; flatulence. </a:t>
                      </a: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effectLst/>
                        </a:rPr>
                        <a:t>Electrolyte disturbance. 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DOSE</a:t>
                      </a:r>
                    </a:p>
                  </a:txBody>
                  <a:tcPr vert="vert27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effectLst/>
                        </a:rPr>
                        <a:t> 15 ml for constipation &amp; 30 ml for Liver cirrhosis.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C6E847D-ACC6-4CED-9AB4-85D32BC8540E}"/>
              </a:ext>
            </a:extLst>
          </p:cNvPr>
          <p:cNvSpPr txBox="1"/>
          <p:nvPr/>
        </p:nvSpPr>
        <p:spPr>
          <a:xfrm>
            <a:off x="2830566" y="3401568"/>
            <a:ext cx="1432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8F00"/>
                </a:solidFill>
              </a:rPr>
              <a:t>Or potassium salts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6F0AB9-53A7-4CBB-A7CE-4BFE3046920D}"/>
              </a:ext>
            </a:extLst>
          </p:cNvPr>
          <p:cNvSpPr txBox="1"/>
          <p:nvPr/>
        </p:nvSpPr>
        <p:spPr>
          <a:xfrm>
            <a:off x="4262759" y="8797581"/>
            <a:ext cx="2159306" cy="501848"/>
          </a:xfrm>
          <a:prstGeom prst="snip1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8F00"/>
                </a:solidFill>
              </a:rPr>
              <a:t>In pt. of cirrhosis → may cause diarrhea due to high dose</a:t>
            </a:r>
          </a:p>
        </p:txBody>
      </p:sp>
      <p:cxnSp>
        <p:nvCxnSpPr>
          <p:cNvPr id="9" name="رابط كسهم مستقيم 8"/>
          <p:cNvCxnSpPr/>
          <p:nvPr/>
        </p:nvCxnSpPr>
        <p:spPr>
          <a:xfrm flipH="1">
            <a:off x="4126992" y="3401568"/>
            <a:ext cx="341376" cy="138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627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6858000" cy="802433"/>
          </a:xfrm>
          <a:prstGeom prst="rect">
            <a:avLst/>
          </a:prstGeom>
          <a:solidFill>
            <a:srgbClr val="BA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</a:rPr>
              <a:t>Osmotic</a:t>
            </a:r>
            <a:r>
              <a:rPr lang="en-US" sz="4000" b="1" dirty="0"/>
              <a:t> </a:t>
            </a:r>
            <a:r>
              <a:rPr lang="en-US" sz="4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</a:rPr>
              <a:t>Laxatives</a:t>
            </a:r>
            <a:r>
              <a:rPr lang="en-US" sz="4000" b="1" dirty="0"/>
              <a:t> </a:t>
            </a:r>
            <a:r>
              <a:rPr lang="en-US" sz="4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</a:rPr>
              <a:t>(cont.)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485795"/>
              </p:ext>
            </p:extLst>
          </p:nvPr>
        </p:nvGraphicFramePr>
        <p:xfrm>
          <a:off x="0" y="802433"/>
          <a:ext cx="6858000" cy="910356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16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1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0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7783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</a:rPr>
                        <a:t>DRUG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Saline Laxatives </a:t>
                      </a:r>
                      <a:endParaRPr lang="en-US" sz="20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Polyethylene glycol (PEG) </a:t>
                      </a:r>
                    </a:p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1"/>
                          </a:solidFill>
                          <a:effectLst/>
                        </a:rPr>
                        <a:t>Macrogol.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02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DRUGS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buFont typeface="Arial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Magnesium sulphate</a:t>
                      </a:r>
                    </a:p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400" b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(Epson’s salt) </a:t>
                      </a:r>
                    </a:p>
                    <a:p>
                      <a:pPr marL="228600" indent="-228600" algn="ctr">
                        <a:buFont typeface="Arial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Magnesium hydroxide</a:t>
                      </a:r>
                    </a:p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400" b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(milk of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magnesia) </a:t>
                      </a:r>
                    </a:p>
                    <a:p>
                      <a:pPr marL="228600" indent="-228600" algn="ctr">
                        <a:buFont typeface="Arial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Sodium phosphate/potassium phosphate</a:t>
                      </a:r>
                    </a:p>
                    <a:p>
                      <a:pPr marL="228600" indent="-228600" algn="ctr">
                        <a:buFont typeface="Arial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potassium phosphate </a:t>
                      </a:r>
                      <a:endParaRPr lang="en-US" sz="1400" b="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11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>
                        <a:buFont typeface="Courier New" charset="0"/>
                        <a:buNone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Courier New" charset="0"/>
                        <a:buChar char="o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Osmotically active laxative.</a:t>
                      </a:r>
                    </a:p>
                    <a:p>
                      <a:pPr marL="171450" indent="-171450">
                        <a:buFont typeface="Courier New" charset="0"/>
                        <a:buChar char="o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Isotonic solution of polyethylene glycol &amp; electrolytes (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NaCl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KCl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Na bicarbonate) </a:t>
                      </a:r>
                      <a:r>
                        <a:rPr lang="en-US" sz="1400" b="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  <a:r>
                        <a:rPr lang="en-US" sz="1400" b="0" kern="1200" baseline="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balance the effect of electrolytes by adding salt</a:t>
                      </a:r>
                      <a:r>
                        <a:rPr lang="en-US" sz="1600" b="0" kern="1200" baseline="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b="0" dirty="0"/>
                    </a:p>
                    <a:p>
                      <a:pPr marL="171450" indent="-171450">
                        <a:buFont typeface="Courier New" charset="0"/>
                        <a:buChar char="o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a colonic lavage solution. </a:t>
                      </a:r>
                      <a:r>
                        <a:rPr lang="en-US" sz="140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Cause complete evacuation .</a:t>
                      </a:r>
                    </a:p>
                    <a:p>
                      <a:pPr marL="0" indent="0">
                        <a:buFont typeface="Courier New" charset="0"/>
                        <a:buNone/>
                      </a:pPr>
                      <a:endParaRPr lang="en-US" sz="1400" kern="1200" dirty="0">
                        <a:solidFill>
                          <a:srgbClr val="008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Courier New" charset="0"/>
                        <a:buNone/>
                      </a:pPr>
                      <a:r>
                        <a:rPr lang="en-US" sz="16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Role of electrolytes in </a:t>
                      </a:r>
                      <a:r>
                        <a:rPr lang="en-US" sz="1600" b="1" u="sng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macrogol</a:t>
                      </a:r>
                      <a:r>
                        <a:rPr lang="en-US" sz="16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indent="0">
                        <a:buFont typeface="Courier New" charset="0"/>
                        <a:buNone/>
                      </a:pPr>
                      <a:r>
                        <a:rPr lang="en-US" sz="1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b="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NaCl,KCl</a:t>
                      </a:r>
                      <a:r>
                        <a:rPr lang="en-US" sz="1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 Na bicarbonate) help mitigate the possibility of electrolyte imbalance &amp; dehydration. </a:t>
                      </a:r>
                      <a:endParaRPr lang="en-US" sz="12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Courier New" charset="0"/>
                        <a:buNone/>
                      </a:pPr>
                      <a:endParaRPr lang="en-US" sz="1400" dirty="0">
                        <a:solidFill>
                          <a:srgbClr val="008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10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P.K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Courier New" charset="0"/>
                        <a:buChar char="o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Poorly absorbed (90% NOT absorbed) </a:t>
                      </a:r>
                      <a:endParaRPr lang="en-US" sz="1400" dirty="0"/>
                    </a:p>
                    <a:p>
                      <a:pPr marL="171450" indent="-171450">
                        <a:buFont typeface="Courier New" charset="0"/>
                        <a:buChar char="o"/>
                      </a:pPr>
                      <a:r>
                        <a:rPr lang="en-US" sz="1400" b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Rapid effect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(1-3h) </a:t>
                      </a:r>
                      <a:r>
                        <a:rPr lang="en-US" sz="140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acute situations (emergency) </a:t>
                      </a:r>
                    </a:p>
                    <a:p>
                      <a:pPr marL="171450" indent="-171450">
                        <a:buFont typeface="Courier New" charset="0"/>
                        <a:buChar char="o"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Isotonic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hypotonic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solution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should be used. </a:t>
                      </a:r>
                      <a:r>
                        <a:rPr lang="en-US" sz="140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you used hypertonic solution it will cause dehydration </a:t>
                      </a:r>
                      <a:r>
                        <a:rPr lang="en-US" sz="12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 ↑ vomiting. 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pPr marL="171450" indent="-171450">
                        <a:buFont typeface="Courier New" charset="0"/>
                        <a:buChar char="o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increases evacuation of </a:t>
                      </a:r>
                      <a:r>
                        <a:rPr lang="en-US" sz="1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watery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stool. 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88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Advantage 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_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Courier New" charset="0"/>
                        <a:buChar char="o"/>
                      </a:pPr>
                      <a:r>
                        <a:rPr lang="en-US" sz="14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Limited fluid&amp; electrolyte imbalance. 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  <a:p>
                      <a:pPr marL="171450" indent="-171450">
                        <a:buFont typeface="Courier New" charset="0"/>
                        <a:buChar char="o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 flatulence&amp; cramps. 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94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Uses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Short term Treatment of moderate to sever </a:t>
                      </a:r>
                      <a:r>
                        <a:rPr lang="en-US" sz="1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Acute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Constipation. </a:t>
                      </a:r>
                    </a:p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 used With</a:t>
                      </a:r>
                      <a:r>
                        <a:rPr lang="en-US" sz="1400" b="1" baseline="0" dirty="0">
                          <a:solidFill>
                            <a:srgbClr val="FF0000"/>
                          </a:solidFill>
                        </a:rPr>
                        <a:t> plenty of water.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 for whole bowel irrigation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(removal of feces) </a:t>
                      </a:r>
                      <a:r>
                        <a:rPr lang="en-US" sz="1400" b="0" u="sng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prior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colonoscopy or surgery.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should be ingested rapidly (4L over 24h) 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14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ADRS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Courier New" charset="0"/>
                        <a:buNone/>
                      </a:pPr>
                      <a:r>
                        <a:rPr lang="en-US" sz="140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case of repeated administration: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Courier New" charset="0"/>
                        <a:buChar char="o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Disturbance of fluid &amp; electrolyte balance. </a:t>
                      </a:r>
                      <a:endParaRPr lang="en-US" sz="1400" dirty="0">
                        <a:solidFill>
                          <a:srgbClr val="008F00"/>
                        </a:solidFill>
                      </a:endParaRPr>
                    </a:p>
                    <a:p>
                      <a:pPr marL="171450" indent="-171450">
                        <a:buFont typeface="Courier New" charset="0"/>
                        <a:buChar char="o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 have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systemic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effects.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8F00"/>
                          </a:solidFill>
                        </a:rPr>
                        <a:t>May cause Hypokalemia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47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Contraindication 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Sodium salts in:</a:t>
                      </a:r>
                    </a:p>
                    <a:p>
                      <a:pPr marL="171450" indent="-171450" algn="l">
                        <a:buFont typeface="Arial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Congestive heart failure. </a:t>
                      </a:r>
                      <a:endParaRPr lang="en-US" sz="1400" dirty="0"/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</a:t>
                      </a:r>
                      <a:r>
                        <a:rPr lang="en-US" sz="1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Magnesium salt in: 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algn="l">
                        <a:buFont typeface="Arial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Renal failure </a:t>
                      </a:r>
                      <a:r>
                        <a:rPr lang="en-US" sz="120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(little % excreted by the kidney) </a:t>
                      </a:r>
                      <a:endParaRPr lang="en-US" sz="1400" kern="1200" dirty="0">
                        <a:solidFill>
                          <a:srgbClr val="008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Arial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Heart blockers. </a:t>
                      </a:r>
                    </a:p>
                    <a:p>
                      <a:pPr marL="171450" indent="-171450" algn="l">
                        <a:buFont typeface="Arial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CNS depression. </a:t>
                      </a:r>
                    </a:p>
                    <a:p>
                      <a:pPr marL="171450" indent="-171450" algn="l">
                        <a:buFont typeface="Arial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Neuromuscular blockers </a:t>
                      </a:r>
                      <a:r>
                        <a:rPr lang="en-US" sz="11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(e.g. curium)</a:t>
                      </a:r>
                    </a:p>
                    <a:p>
                      <a:pPr marL="171450" indent="-171450" algn="l">
                        <a:buFont typeface="Arial" charset="0"/>
                        <a:buChar char="•"/>
                      </a:pPr>
                      <a:r>
                        <a:rPr lang="en-US" sz="1000" b="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(also</a:t>
                      </a:r>
                      <a:r>
                        <a:rPr lang="en-US" sz="1000" b="0" kern="1200" baseline="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 not be combine with </a:t>
                      </a:r>
                      <a:r>
                        <a:rPr lang="en-US" sz="1000" b="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u="sng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Aminoglycosides</a:t>
                      </a:r>
                      <a:r>
                        <a:rPr lang="en-US" sz="1000" b="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900" b="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200" b="0" dirty="0">
                        <a:solidFill>
                          <a:srgbClr val="008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_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3873500" y="6713117"/>
            <a:ext cx="2476500" cy="259183"/>
          </a:xfrm>
          <a:prstGeom prst="roundRect">
            <a:avLst/>
          </a:prstGeom>
          <a:ln w="28575">
            <a:solidFill>
              <a:srgbClr val="08F1F6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000" dirty="0">
                <a:solidFill>
                  <a:srgbClr val="009193"/>
                </a:solidFill>
              </a:rPr>
              <a:t>We have a </a:t>
            </a:r>
            <a:r>
              <a:rPr lang="en-US" sz="1000" b="1" u="sng" dirty="0">
                <a:solidFill>
                  <a:srgbClr val="009193"/>
                </a:solidFill>
              </a:rPr>
              <a:t>colonies</a:t>
            </a:r>
            <a:r>
              <a:rPr lang="en-US" sz="1000" dirty="0">
                <a:solidFill>
                  <a:srgbClr val="009193"/>
                </a:solidFill>
              </a:rPr>
              <a:t> of this </a:t>
            </a:r>
            <a:r>
              <a:rPr lang="en-US" sz="1000" b="1" u="sng" dirty="0">
                <a:solidFill>
                  <a:srgbClr val="009193"/>
                </a:solidFill>
              </a:rPr>
              <a:t>macro</a:t>
            </a:r>
            <a:r>
              <a:rPr lang="en-US" sz="1000" dirty="0">
                <a:solidFill>
                  <a:srgbClr val="009193"/>
                </a:solidFill>
              </a:rPr>
              <a:t>-organism</a:t>
            </a:r>
            <a:endParaRPr lang="ar-SA" sz="1000" dirty="0">
              <a:solidFill>
                <a:srgbClr val="009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50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6858000" cy="802433"/>
          </a:xfrm>
          <a:prstGeom prst="rect">
            <a:avLst/>
          </a:prstGeom>
          <a:solidFill>
            <a:srgbClr val="BA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</a:rPr>
              <a:t>Stimulant</a:t>
            </a:r>
            <a:r>
              <a:rPr lang="en-US" sz="4000" b="1" dirty="0"/>
              <a:t> </a:t>
            </a:r>
            <a:r>
              <a:rPr lang="en-US" sz="4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</a:rPr>
              <a:t>Laxatives</a:t>
            </a:r>
            <a:r>
              <a:rPr lang="en-US" sz="4000" b="1" dirty="0"/>
              <a:t> </a:t>
            </a:r>
            <a:endParaRPr lang="en-US" sz="4000" dirty="0">
              <a:effectLst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33538157"/>
              </p:ext>
            </p:extLst>
          </p:nvPr>
        </p:nvGraphicFramePr>
        <p:xfrm>
          <a:off x="256433" y="875923"/>
          <a:ext cx="2028073" cy="2394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 Same Side Corner Rectangle 5"/>
          <p:cNvSpPr/>
          <p:nvPr/>
        </p:nvSpPr>
        <p:spPr>
          <a:xfrm>
            <a:off x="2549583" y="1158572"/>
            <a:ext cx="3762103" cy="1828800"/>
          </a:xfrm>
          <a:prstGeom prst="snip1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Are the </a:t>
            </a:r>
            <a:r>
              <a:rPr lang="en-US" sz="1400" dirty="0">
                <a:solidFill>
                  <a:srgbClr val="FF0000"/>
                </a:solidFill>
              </a:rPr>
              <a:t>most powerful groups </a:t>
            </a:r>
            <a:r>
              <a:rPr lang="en-US" sz="1400" dirty="0"/>
              <a:t>among laxative &amp; should be used with care.</a:t>
            </a:r>
            <a:r>
              <a:rPr lang="en-US" sz="1400" dirty="0">
                <a:solidFill>
                  <a:srgbClr val="008F00"/>
                </a:solidFill>
              </a:rPr>
              <a:t> Not for prolonged use.</a:t>
            </a:r>
            <a:r>
              <a:rPr lang="en-US" sz="1400" dirty="0"/>
              <a:t> </a:t>
            </a:r>
          </a:p>
          <a:p>
            <a:pPr>
              <a:buClr>
                <a:schemeClr val="tx1"/>
              </a:buClr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Mechanism of action: </a:t>
            </a:r>
            <a:r>
              <a:rPr lang="en-US" sz="1400" dirty="0"/>
              <a:t>They act via </a:t>
            </a:r>
            <a:r>
              <a:rPr lang="en-US" sz="1400" b="1" dirty="0">
                <a:solidFill>
                  <a:srgbClr val="C00000"/>
                </a:solidFill>
              </a:rPr>
              <a:t>direct stimulation of enteric nervous system </a:t>
            </a:r>
            <a:r>
              <a:rPr lang="en-US" sz="1400" b="1" dirty="0">
                <a:solidFill>
                  <a:schemeClr val="tx1"/>
                </a:solidFill>
              </a:rPr>
              <a:t>→</a:t>
            </a:r>
            <a:r>
              <a:rPr lang="en-US" sz="1400" b="1" dirty="0"/>
              <a:t> </a:t>
            </a:r>
            <a:r>
              <a:rPr lang="en-US" sz="1400" dirty="0"/>
              <a:t>increase peristalsis &amp;  purgation. </a:t>
            </a:r>
          </a:p>
          <a:p>
            <a:pPr algn="ctr"/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958088"/>
              </p:ext>
            </p:extLst>
          </p:nvPr>
        </p:nvGraphicFramePr>
        <p:xfrm>
          <a:off x="0" y="3343512"/>
          <a:ext cx="6858000" cy="6562487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44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1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68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58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DRUG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Anthraquinone glycoside </a:t>
                      </a:r>
                    </a:p>
                    <a:p>
                      <a:pPr algn="ctr"/>
                      <a:r>
                        <a:rPr lang="en-US" sz="16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(Senna, cascara, aloe</a:t>
                      </a:r>
                      <a:r>
                        <a:rPr lang="en-US" sz="1600" b="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baseline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vera</a:t>
                      </a:r>
                      <a:r>
                        <a:rPr lang="en-US" sz="16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ctr"/>
                      <a:r>
                        <a:rPr lang="en-US" sz="1400" b="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Natural</a:t>
                      </a:r>
                      <a:r>
                        <a:rPr lang="en-US" sz="1400" b="0" kern="1200" baseline="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products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6C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Castor oil </a:t>
                      </a:r>
                    </a:p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زيت الخروع </a:t>
                      </a:r>
                      <a:endParaRPr lang="en-US" sz="14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2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Bisacodyl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06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P.K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3">
                            <a:lumMod val="50000"/>
                          </a:schemeClr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3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Delayed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 set of action </a:t>
                      </a:r>
                    </a:p>
                    <a:p>
                      <a:pPr marL="0" indent="0">
                        <a:buClr>
                          <a:schemeClr val="accent3">
                            <a:lumMod val="50000"/>
                          </a:schemeClr>
                        </a:buClr>
                        <a:buFont typeface="Courier New" charset="0"/>
                        <a:buNone/>
                      </a:pPr>
                      <a:r>
                        <a:rPr lang="en-US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(8-12h) </a:t>
                      </a:r>
                    </a:p>
                    <a:p>
                      <a:pPr marL="285750" indent="-285750">
                        <a:buClr>
                          <a:schemeClr val="accent3">
                            <a:lumMod val="50000"/>
                          </a:schemeClr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Bowel movements in 12h (orally) or </a:t>
                      </a:r>
                      <a:r>
                        <a:rPr lang="en-US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2h (rectally 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suppository</a:t>
                      </a:r>
                      <a:r>
                        <a:rPr lang="en-US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indent="-285750">
                        <a:buClr>
                          <a:schemeClr val="accent3">
                            <a:lumMod val="50000"/>
                          </a:schemeClr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Given at </a:t>
                      </a:r>
                      <a:r>
                        <a:rPr lang="en-US" sz="13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night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indent="-285750">
                        <a:buClr>
                          <a:schemeClr val="accent3">
                            <a:lumMod val="50000"/>
                          </a:schemeClr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Hydrolyzed by bacterial colon into </a:t>
                      </a:r>
                      <a:r>
                        <a:rPr lang="en-US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sugar 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emodin 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(The absorbed </a:t>
                      </a:r>
                      <a:r>
                        <a:rPr lang="en-US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emodin 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 direct </a:t>
                      </a:r>
                      <a:r>
                        <a:rPr lang="en-US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stimulant action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en-US" sz="1300" dirty="0"/>
                    </a:p>
                    <a:p>
                      <a:pPr marL="285750" indent="-285750">
                        <a:buClr>
                          <a:schemeClr val="accent3">
                            <a:lumMod val="50000"/>
                          </a:schemeClr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 on </a:t>
                      </a:r>
                      <a:r>
                        <a:rPr lang="en-US" sz="13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colon</a:t>
                      </a:r>
                    </a:p>
                    <a:p>
                      <a:pPr marL="285750" indent="-285750">
                        <a:buClr>
                          <a:schemeClr val="accent3">
                            <a:lumMod val="50000"/>
                          </a:schemeClr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Emodin may pass into </a:t>
                      </a:r>
                      <a:r>
                        <a:rPr lang="en-US" sz="13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milk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ar-SA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Clr>
                          <a:schemeClr val="accent3">
                            <a:lumMod val="50000"/>
                          </a:schemeClr>
                        </a:buClr>
                        <a:buFontTx/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Senna is useful in treating </a:t>
                      </a:r>
                      <a:endParaRPr lang="en-US" sz="1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en-US" sz="12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opioid induced constipation. </a:t>
                      </a:r>
                      <a:endParaRPr lang="en-US" sz="1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>
                        <a:buFont typeface="Courier New" charset="0"/>
                        <a:buChar char="o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Onset of action(2-6h) </a:t>
                      </a:r>
                    </a:p>
                    <a:p>
                      <a:pPr marL="171450" indent="-171450">
                        <a:buFont typeface="Courier New" charset="0"/>
                        <a:buChar char="o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Given orally,5-20ml </a:t>
                      </a:r>
                      <a:r>
                        <a:rPr lang="en-US" sz="1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empty stomach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morning</a:t>
                      </a:r>
                    </a:p>
                    <a:p>
                      <a:pPr marL="171450" indent="-171450">
                        <a:buFont typeface="Courier New" charset="0"/>
                        <a:buChar char="o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 in </a:t>
                      </a:r>
                      <a:r>
                        <a:rPr lang="en-US" sz="1400" b="1" u="sng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 intestine</a:t>
                      </a: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Vegetable oil degraded by </a:t>
                      </a:r>
                      <a:r>
                        <a:rPr lang="en-US" sz="14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lipase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→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ricinoleic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acid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glycerin.                           </a:t>
                      </a:r>
                      <a:r>
                        <a:rPr lang="en-US" sz="1400" b="0" kern="1200" baseline="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Castor change to </a:t>
                      </a:r>
                      <a:r>
                        <a:rPr lang="en-US" sz="1400" b="0" kern="1200" baseline="0" dirty="0" err="1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ricinoleic</a:t>
                      </a:r>
                      <a:r>
                        <a:rPr lang="en-US" sz="1400" b="0" kern="1200" baseline="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acid by bacterial action. </a:t>
                      </a:r>
                    </a:p>
                    <a:p>
                      <a:pPr marL="171450" indent="-171450">
                        <a:buFont typeface="Courier New" charset="0"/>
                        <a:buChar char="o"/>
                      </a:pPr>
                      <a:r>
                        <a:rPr lang="en-US" sz="1400" b="1" u="sng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Ricinoleic acid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very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irritating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mucosa. 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Courier New" charset="0"/>
                        <a:buChar char="o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Given orally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8F00"/>
                          </a:solidFill>
                        </a:rPr>
                        <a:t> </a:t>
                      </a:r>
                      <a:r>
                        <a:rPr lang="en-US" sz="1200" b="0" dirty="0">
                          <a:solidFill>
                            <a:srgbClr val="008F00"/>
                          </a:solidFill>
                        </a:rPr>
                        <a:t>Before</a:t>
                      </a:r>
                      <a:r>
                        <a:rPr lang="en-US" sz="1200" b="0" baseline="0" dirty="0">
                          <a:solidFill>
                            <a:srgbClr val="008F00"/>
                          </a:solidFill>
                        </a:rPr>
                        <a:t> sleep because the delayed onset of action.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Courier New" charset="0"/>
                        <a:buChar char="o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Onset of action (6-12h) Per rectum (1h).</a:t>
                      </a:r>
                      <a:r>
                        <a:rPr lang="en-US" sz="1400" b="0" dirty="0">
                          <a:solidFill>
                            <a:srgbClr val="008F00"/>
                          </a:solidFill>
                        </a:rPr>
                        <a:t> </a:t>
                      </a:r>
                      <a:r>
                        <a:rPr lang="en-US" sz="1200" b="0" dirty="0">
                          <a:solidFill>
                            <a:srgbClr val="008F00"/>
                          </a:solidFill>
                        </a:rPr>
                        <a:t>Rapid</a:t>
                      </a:r>
                      <a:r>
                        <a:rPr lang="en-US" sz="1200" b="0" baseline="0" dirty="0">
                          <a:solidFill>
                            <a:srgbClr val="008F00"/>
                          </a:solidFill>
                        </a:rPr>
                        <a:t> onset of action.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200" b="0" dirty="0"/>
                    </a:p>
                    <a:p>
                      <a:pPr marL="171450" indent="-171450">
                        <a:buFont typeface="Courier New" charset="0"/>
                        <a:buChar char="o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 on </a:t>
                      </a:r>
                      <a:r>
                        <a:rPr lang="en-US" sz="1400" b="1" u="sng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colon</a:t>
                      </a:r>
                      <a:r>
                        <a:rPr lang="en-US" sz="14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1450" indent="-171450">
                        <a:buFont typeface="Courier New" charset="0"/>
                        <a:buChar char="o"/>
                      </a:pPr>
                      <a:r>
                        <a:rPr lang="en-US" sz="1400" b="0" u="none" dirty="0"/>
                        <a:t>Type</a:t>
                      </a:r>
                      <a:r>
                        <a:rPr lang="en-US" sz="1400" b="0" u="none" baseline="0" dirty="0"/>
                        <a:t>: </a:t>
                      </a:r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Diphenylmethane</a:t>
                      </a:r>
                      <a:endParaRPr lang="en-US" sz="14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707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ADRS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228600" marR="0" indent="-22860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Abdominal cramps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4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Dependence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 destruction of myenteric plexus leading to 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Atonic Colon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prolonged use </a:t>
                      </a:r>
                      <a:r>
                        <a:rPr lang="en-US" sz="12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patient can’t go to the bathroom without these drugs because his/her bowel movement is Addicted to the drug!!)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40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 cause Apoptosis to the intestinal mucosal cells  </a:t>
                      </a:r>
                      <a:endParaRPr lang="en-US" sz="1400" dirty="0">
                        <a:solidFill>
                          <a:srgbClr val="008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89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Contraindication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Senna</a:t>
                      </a:r>
                      <a:r>
                        <a:rPr lang="en-US" sz="1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contraindicated </a:t>
                      </a:r>
                      <a:r>
                        <a:rPr lang="en-US" sz="14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en-US" sz="1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breast feeding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(lactation)</a:t>
                      </a:r>
                    </a:p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 we can use Lactulose is safer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en-US" sz="1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pregnancy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(causes reflex contraction of uterus this will lead to abortion!!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__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مستطيل مستدير الزوايا 6"/>
          <p:cNvSpPr/>
          <p:nvPr/>
        </p:nvSpPr>
        <p:spPr>
          <a:xfrm>
            <a:off x="2982674" y="9384854"/>
            <a:ext cx="2003811" cy="344445"/>
          </a:xfrm>
          <a:prstGeom prst="roundRect">
            <a:avLst/>
          </a:prstGeom>
          <a:ln w="28575">
            <a:solidFill>
              <a:srgbClr val="08F1F6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en-US" sz="1000" dirty="0">
                <a:solidFill>
                  <a:srgbClr val="009193"/>
                </a:solidFill>
              </a:rPr>
              <a:t>The </a:t>
            </a:r>
            <a:r>
              <a:rPr lang="en-US" sz="1000" b="1" u="sng" dirty="0">
                <a:solidFill>
                  <a:srgbClr val="009193"/>
                </a:solidFill>
              </a:rPr>
              <a:t>pregnant</a:t>
            </a:r>
            <a:r>
              <a:rPr lang="en-US" sz="1000" dirty="0">
                <a:solidFill>
                  <a:srgbClr val="009193"/>
                </a:solidFill>
              </a:rPr>
              <a:t> women should </a:t>
            </a:r>
            <a:r>
              <a:rPr lang="en-US" sz="1000" b="1" dirty="0">
                <a:solidFill>
                  <a:srgbClr val="009193"/>
                </a:solidFill>
              </a:rPr>
              <a:t>not</a:t>
            </a:r>
            <a:r>
              <a:rPr lang="en-US" sz="1000" dirty="0">
                <a:solidFill>
                  <a:srgbClr val="009193"/>
                </a:solidFill>
              </a:rPr>
              <a:t> play roller </a:t>
            </a:r>
            <a:r>
              <a:rPr lang="en-US" sz="1000" b="1" u="sng" dirty="0">
                <a:solidFill>
                  <a:srgbClr val="009193"/>
                </a:solidFill>
              </a:rPr>
              <a:t>coaster</a:t>
            </a:r>
            <a:r>
              <a:rPr lang="en-US" sz="1000" dirty="0">
                <a:solidFill>
                  <a:srgbClr val="009193"/>
                </a:solidFill>
              </a:rPr>
              <a:t> ride </a:t>
            </a:r>
            <a:endParaRPr lang="ar-SA" sz="1000" dirty="0">
              <a:solidFill>
                <a:srgbClr val="009193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38143" y="8593196"/>
            <a:ext cx="2527300" cy="191252"/>
          </a:xfrm>
          <a:prstGeom prst="roundRect">
            <a:avLst/>
          </a:prstGeom>
          <a:ln w="28575">
            <a:solidFill>
              <a:srgbClr val="08F1F6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1000" dirty="0">
                <a:solidFill>
                  <a:srgbClr val="009193"/>
                </a:solidFill>
              </a:rPr>
              <a:t>الطفل الرضيع اذا طلع </a:t>
            </a:r>
            <a:r>
              <a:rPr lang="ar-SA" sz="1000" b="1" u="sng" dirty="0">
                <a:solidFill>
                  <a:srgbClr val="009193"/>
                </a:solidFill>
              </a:rPr>
              <a:t>سنه</a:t>
            </a:r>
            <a:r>
              <a:rPr lang="ar-SA" sz="1000" dirty="0">
                <a:solidFill>
                  <a:srgbClr val="009193"/>
                </a:solidFill>
              </a:rPr>
              <a:t> يبدأ يزعج الأم وهي </a:t>
            </a:r>
            <a:r>
              <a:rPr lang="ar-SA" sz="1000" b="1" u="sng" dirty="0">
                <a:solidFill>
                  <a:srgbClr val="009193"/>
                </a:solidFill>
              </a:rPr>
              <a:t>ترضعه 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567177" y="875922"/>
            <a:ext cx="1406583" cy="203037"/>
          </a:xfrm>
          <a:prstGeom prst="roundRect">
            <a:avLst/>
          </a:prstGeom>
          <a:ln w="28575">
            <a:solidFill>
              <a:srgbClr val="08F1F6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1000" b="1" u="sng" dirty="0">
                <a:solidFill>
                  <a:srgbClr val="009193"/>
                </a:solidFill>
              </a:rPr>
              <a:t>البسكويت</a:t>
            </a:r>
            <a:r>
              <a:rPr lang="ar-SA" sz="1000" dirty="0">
                <a:solidFill>
                  <a:srgbClr val="009193"/>
                </a:solidFill>
              </a:rPr>
              <a:t> </a:t>
            </a:r>
            <a:r>
              <a:rPr lang="ar-SA" sz="1000" b="1" u="sng" dirty="0">
                <a:solidFill>
                  <a:srgbClr val="009193"/>
                </a:solidFill>
              </a:rPr>
              <a:t>يحمس</a:t>
            </a:r>
            <a:r>
              <a:rPr lang="ar-SA" sz="1000" dirty="0">
                <a:solidFill>
                  <a:srgbClr val="009193"/>
                </a:solidFill>
              </a:rPr>
              <a:t> الواحد يأكله</a:t>
            </a: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256433" y="1713287"/>
            <a:ext cx="2113460" cy="184675"/>
          </a:xfrm>
          <a:prstGeom prst="roundRect">
            <a:avLst/>
          </a:prstGeom>
          <a:ln w="28575">
            <a:solidFill>
              <a:srgbClr val="08F1F6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en-US" sz="1000" dirty="0">
                <a:solidFill>
                  <a:srgbClr val="009193"/>
                </a:solidFill>
              </a:rPr>
              <a:t>roller </a:t>
            </a:r>
            <a:r>
              <a:rPr lang="en-US" sz="1000" b="1" u="sng" dirty="0">
                <a:solidFill>
                  <a:srgbClr val="009193"/>
                </a:solidFill>
              </a:rPr>
              <a:t>coaster</a:t>
            </a:r>
            <a:r>
              <a:rPr lang="en-US" sz="1000" dirty="0">
                <a:solidFill>
                  <a:srgbClr val="009193"/>
                </a:solidFill>
              </a:rPr>
              <a:t> ride </a:t>
            </a:r>
            <a:r>
              <a:rPr lang="ar-SA" sz="1000" dirty="0">
                <a:solidFill>
                  <a:srgbClr val="009193"/>
                </a:solidFill>
              </a:rPr>
              <a:t> </a:t>
            </a:r>
            <a:r>
              <a:rPr lang="ar-SA" sz="1000" b="1" u="sng" dirty="0">
                <a:solidFill>
                  <a:srgbClr val="009193"/>
                </a:solidFill>
              </a:rPr>
              <a:t>تحمس</a:t>
            </a:r>
            <a:r>
              <a:rPr lang="ar-SA" sz="1000" dirty="0">
                <a:solidFill>
                  <a:srgbClr val="009193"/>
                </a:solidFill>
              </a:rPr>
              <a:t> الواحد يجربها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190162" y="2494969"/>
            <a:ext cx="2160612" cy="240357"/>
          </a:xfrm>
          <a:prstGeom prst="roundRect">
            <a:avLst/>
          </a:prstGeom>
          <a:ln w="28575">
            <a:solidFill>
              <a:srgbClr val="08F1F6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1000" b="1" u="sng" dirty="0">
                <a:solidFill>
                  <a:srgbClr val="009193"/>
                </a:solidFill>
              </a:rPr>
              <a:t>السنة</a:t>
            </a:r>
            <a:r>
              <a:rPr lang="ar-SA" sz="1000" dirty="0">
                <a:solidFill>
                  <a:srgbClr val="009193"/>
                </a:solidFill>
              </a:rPr>
              <a:t> النبوية </a:t>
            </a:r>
            <a:r>
              <a:rPr lang="ar-SA" sz="1000" b="1" u="sng" dirty="0">
                <a:solidFill>
                  <a:srgbClr val="009193"/>
                </a:solidFill>
              </a:rPr>
              <a:t>تحمس</a:t>
            </a:r>
            <a:r>
              <a:rPr lang="ar-SA" sz="1000" dirty="0">
                <a:solidFill>
                  <a:srgbClr val="009193"/>
                </a:solidFill>
              </a:rPr>
              <a:t> الواحد يسويها عشان الأجر</a:t>
            </a: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433152" y="3100807"/>
            <a:ext cx="1760021" cy="242705"/>
          </a:xfrm>
          <a:prstGeom prst="roundRect">
            <a:avLst/>
          </a:prstGeom>
          <a:ln w="28575">
            <a:solidFill>
              <a:srgbClr val="08F1F6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1000" dirty="0">
                <a:solidFill>
                  <a:srgbClr val="009193"/>
                </a:solidFill>
              </a:rPr>
              <a:t>هذي </a:t>
            </a:r>
            <a:r>
              <a:rPr lang="ar-SA" sz="1000" b="1" u="sng" dirty="0">
                <a:solidFill>
                  <a:srgbClr val="009193"/>
                </a:solidFill>
              </a:rPr>
              <a:t>الماسكارا</a:t>
            </a:r>
            <a:r>
              <a:rPr lang="ar-SA" sz="1000" dirty="0">
                <a:solidFill>
                  <a:srgbClr val="009193"/>
                </a:solidFill>
              </a:rPr>
              <a:t> </a:t>
            </a:r>
            <a:r>
              <a:rPr lang="ar-SA" sz="1000" b="1" u="sng" dirty="0">
                <a:solidFill>
                  <a:srgbClr val="009193"/>
                </a:solidFill>
              </a:rPr>
              <a:t>تحمس</a:t>
            </a:r>
            <a:r>
              <a:rPr lang="ar-SA" sz="1000" dirty="0">
                <a:solidFill>
                  <a:srgbClr val="009193"/>
                </a:solidFill>
              </a:rPr>
              <a:t> الواحد يجربها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2193173" y="871002"/>
            <a:ext cx="1938093" cy="191713"/>
          </a:xfrm>
          <a:prstGeom prst="roundRect">
            <a:avLst/>
          </a:prstGeom>
          <a:ln w="28575">
            <a:solidFill>
              <a:srgbClr val="08F1F6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en-US" sz="1000" dirty="0">
                <a:solidFill>
                  <a:srgbClr val="009193"/>
                </a:solidFill>
              </a:rPr>
              <a:t> = </a:t>
            </a:r>
            <a:r>
              <a:rPr lang="en-US" sz="1000">
                <a:solidFill>
                  <a:srgbClr val="009193"/>
                </a:solidFill>
              </a:rPr>
              <a:t>Stimulant Laxatives</a:t>
            </a:r>
            <a:r>
              <a:rPr lang="ar-SA" sz="1000" dirty="0">
                <a:solidFill>
                  <a:srgbClr val="009193"/>
                </a:solidFill>
              </a:rPr>
              <a:t>يحمس/ تحمس</a:t>
            </a: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5298600" y="7246575"/>
            <a:ext cx="1458609" cy="281065"/>
          </a:xfrm>
          <a:prstGeom prst="roundRect">
            <a:avLst/>
          </a:prstGeom>
          <a:ln w="28575">
            <a:solidFill>
              <a:srgbClr val="08F1F6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1000" b="1" u="sng" dirty="0">
                <a:solidFill>
                  <a:srgbClr val="009193"/>
                </a:solidFill>
              </a:rPr>
              <a:t>البسكويت </a:t>
            </a:r>
            <a:r>
              <a:rPr lang="ar-SA" sz="1000" dirty="0">
                <a:solidFill>
                  <a:srgbClr val="009193"/>
                </a:solidFill>
              </a:rPr>
              <a:t>هذا يخلي الواحد </a:t>
            </a:r>
            <a:r>
              <a:rPr lang="ar-SA" sz="1000" b="1" u="sng" dirty="0">
                <a:solidFill>
                  <a:srgbClr val="009193"/>
                </a:solidFill>
              </a:rPr>
              <a:t>يدمن</a:t>
            </a:r>
            <a:r>
              <a:rPr lang="ar-SA" sz="1000" dirty="0">
                <a:solidFill>
                  <a:srgbClr val="009193"/>
                </a:solidFill>
              </a:rPr>
              <a:t> عليه</a:t>
            </a: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3537876" y="7104057"/>
            <a:ext cx="1448609" cy="447660"/>
          </a:xfrm>
          <a:prstGeom prst="roundRect">
            <a:avLst/>
          </a:prstGeom>
          <a:ln w="28575">
            <a:solidFill>
              <a:srgbClr val="08F1F6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en-US" sz="1000" dirty="0">
                <a:solidFill>
                  <a:srgbClr val="009193"/>
                </a:solidFill>
              </a:rPr>
              <a:t>roller </a:t>
            </a:r>
            <a:r>
              <a:rPr lang="en-US" sz="1000" b="1" u="sng" dirty="0">
                <a:solidFill>
                  <a:srgbClr val="009193"/>
                </a:solidFill>
              </a:rPr>
              <a:t>coaster</a:t>
            </a:r>
            <a:r>
              <a:rPr lang="en-US" sz="1000" dirty="0">
                <a:solidFill>
                  <a:srgbClr val="009193"/>
                </a:solidFill>
              </a:rPr>
              <a:t> ride </a:t>
            </a:r>
            <a:r>
              <a:rPr lang="ar-SA" sz="1000" dirty="0">
                <a:solidFill>
                  <a:srgbClr val="009193"/>
                </a:solidFill>
              </a:rPr>
              <a:t> تحمس الواحد يجربها وتخليه </a:t>
            </a:r>
            <a:r>
              <a:rPr lang="ar-SA" sz="1000" b="1" u="sng" dirty="0">
                <a:solidFill>
                  <a:srgbClr val="009193"/>
                </a:solidFill>
              </a:rPr>
              <a:t>يدمن</a:t>
            </a:r>
            <a:r>
              <a:rPr lang="ar-SA" sz="1000" dirty="0">
                <a:solidFill>
                  <a:srgbClr val="009193"/>
                </a:solidFill>
              </a:rPr>
              <a:t> عليها</a:t>
            </a: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2289026" y="7157557"/>
            <a:ext cx="1152834" cy="392337"/>
          </a:xfrm>
          <a:prstGeom prst="roundRect">
            <a:avLst/>
          </a:prstGeom>
          <a:ln w="28575">
            <a:solidFill>
              <a:srgbClr val="08F1F6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1000" b="1" u="sng" dirty="0">
                <a:solidFill>
                  <a:srgbClr val="009193"/>
                </a:solidFill>
              </a:rPr>
              <a:t>السينما</a:t>
            </a:r>
            <a:r>
              <a:rPr lang="ar-SA" sz="1000" dirty="0">
                <a:solidFill>
                  <a:srgbClr val="009193"/>
                </a:solidFill>
              </a:rPr>
              <a:t> </a:t>
            </a:r>
            <a:r>
              <a:rPr lang="ar-SA" sz="1000" b="1" u="sng" dirty="0">
                <a:solidFill>
                  <a:srgbClr val="009193"/>
                </a:solidFill>
              </a:rPr>
              <a:t>والسكاكر</a:t>
            </a:r>
            <a:r>
              <a:rPr lang="ar-SA" sz="1000" dirty="0">
                <a:solidFill>
                  <a:srgbClr val="009193"/>
                </a:solidFill>
              </a:rPr>
              <a:t> صاروا  </a:t>
            </a:r>
            <a:r>
              <a:rPr lang="ar-SA" sz="1000" b="1" u="sng" dirty="0">
                <a:solidFill>
                  <a:srgbClr val="009193"/>
                </a:solidFill>
              </a:rPr>
              <a:t>إدمان </a:t>
            </a:r>
            <a:r>
              <a:rPr lang="ar-SA" sz="1000" dirty="0">
                <a:solidFill>
                  <a:srgbClr val="009193"/>
                </a:solidFill>
              </a:rPr>
              <a:t>هالأيام</a:t>
            </a: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571491" y="6664835"/>
            <a:ext cx="1798402" cy="204176"/>
          </a:xfrm>
          <a:prstGeom prst="roundRect">
            <a:avLst/>
          </a:prstGeom>
          <a:ln w="28575">
            <a:solidFill>
              <a:srgbClr val="08F1F6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1000" b="1" dirty="0">
                <a:solidFill>
                  <a:srgbClr val="009193"/>
                </a:solidFill>
              </a:rPr>
              <a:t>نتخيل الطفل يقول </a:t>
            </a:r>
            <a:r>
              <a:rPr lang="ar-SA" sz="1000" b="1" u="sng">
                <a:solidFill>
                  <a:srgbClr val="009193"/>
                </a:solidFill>
              </a:rPr>
              <a:t>”أمي </a:t>
            </a:r>
            <a:r>
              <a:rPr lang="ar-SA" sz="1000" b="1" u="sng" dirty="0">
                <a:solidFill>
                  <a:srgbClr val="009193"/>
                </a:solidFill>
              </a:rPr>
              <a:t>أديني الحليب”</a:t>
            </a:r>
          </a:p>
        </p:txBody>
      </p:sp>
    </p:spTree>
    <p:extLst>
      <p:ext uri="{BB962C8B-B14F-4D97-AF65-F5344CB8AC3E}">
        <p14:creationId xmlns:p14="http://schemas.microsoft.com/office/powerpoint/2010/main" val="1119965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6858000" cy="713679"/>
          </a:xfrm>
          <a:prstGeom prst="rect">
            <a:avLst/>
          </a:prstGeom>
          <a:solidFill>
            <a:srgbClr val="BA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</a:rPr>
              <a:t>Fecal</a:t>
            </a:r>
            <a:r>
              <a:rPr lang="en-US" sz="2800" b="1" dirty="0"/>
              <a:t> </a:t>
            </a:r>
            <a:r>
              <a:rPr lang="en-U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</a:rPr>
              <a:t>softeners</a:t>
            </a:r>
          </a:p>
          <a:p>
            <a:pPr algn="ctr"/>
            <a:r>
              <a:rPr lang="en-US" sz="2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</a:rPr>
              <a:t>(Lubricants)/surfactants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504701"/>
              </p:ext>
            </p:extLst>
          </p:nvPr>
        </p:nvGraphicFramePr>
        <p:xfrm>
          <a:off x="0" y="3243981"/>
          <a:ext cx="6858000" cy="6662019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3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2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3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2657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Drug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</a:t>
                      </a:r>
                      <a:r>
                        <a:rPr lang="en-US" sz="18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usate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(sodium dioctyl sulfosuccinate) 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D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Paraffin oil </a:t>
                      </a:r>
                      <a:endParaRPr lang="en-US" sz="1800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7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Glycerin 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4963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Mech. of action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Surfactant act by </a:t>
                      </a:r>
                      <a:r>
                        <a:rPr lang="en-US" sz="16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reasing surface tension of feces  </a:t>
                      </a:r>
                    </a:p>
                    <a:p>
                      <a:pPr marL="285750" marR="0" indent="-2857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water penetration into the stool thus softening of feces and make it easier to move through the G.I.T. 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Courier New" charset="0"/>
                        <a:buNone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Mineral oil , Acts as lubricant thus softening the feces and promote defecation </a:t>
                      </a:r>
                    </a:p>
                    <a:p>
                      <a:pPr marL="0" indent="0" algn="r">
                        <a:buFont typeface="Courier New" charset="0"/>
                        <a:buNone/>
                      </a:pPr>
                      <a:r>
                        <a:rPr lang="ar-SA" sz="1400" b="0" dirty="0">
                          <a:solidFill>
                            <a:srgbClr val="008F00"/>
                          </a:solidFill>
                        </a:rPr>
                        <a:t>زي</a:t>
                      </a:r>
                      <a:r>
                        <a:rPr lang="ar-SA" sz="1400" b="0" baseline="0" dirty="0">
                          <a:solidFill>
                            <a:srgbClr val="008F00"/>
                          </a:solidFill>
                        </a:rPr>
                        <a:t> الواحد لما يحط صابون ويتزحلق بس هنا يكون زيت</a:t>
                      </a:r>
                      <a:endParaRPr lang="en-US" sz="1400" b="0" dirty="0"/>
                    </a:p>
                    <a:p>
                      <a:endParaRPr lang="en-US" sz="11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Lubricant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100" b="0" dirty="0"/>
                    </a:p>
                    <a:p>
                      <a:endParaRPr lang="en-US" sz="11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1720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P.K 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Given orally(12-72h) or enema </a:t>
                      </a:r>
                      <a:r>
                        <a:rPr lang="en-US" sz="1600" b="1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rectum</a:t>
                      </a:r>
                      <a:r>
                        <a:rPr lang="en-US" sz="1600" b="1" kern="1200" baseline="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form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(5-20 min) </a:t>
                      </a:r>
                      <a:endParaRPr lang="en-US" sz="1600" b="0" dirty="0"/>
                    </a:p>
                    <a:p>
                      <a:pPr marL="171450" indent="-171450">
                        <a:buFont typeface="Courier New" charset="0"/>
                        <a:buChar char="o"/>
                      </a:pPr>
                      <a:endParaRPr lang="en-US" sz="11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Given orally</a:t>
                      </a:r>
                    </a:p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(not palatable) </a:t>
                      </a:r>
                      <a:r>
                        <a:rPr lang="ar-SA" sz="1400" b="0" kern="1200" dirty="0">
                          <a:solidFill>
                            <a:srgbClr val="008F00"/>
                          </a:solidFill>
                          <a:latin typeface="+mn-lt"/>
                          <a:ea typeface="+mn-ea"/>
                          <a:cs typeface="+mn-cs"/>
                        </a:rPr>
                        <a:t>طعمه مش حلو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Given rectally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(suppository)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ar-SA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rgbClr val="008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5118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Indications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often used as </a:t>
                      </a:r>
                      <a:r>
                        <a:rPr lang="en-US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prophylaxis </a:t>
                      </a:r>
                      <a:r>
                        <a:rPr lang="en-US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rather than acute treatment, - especially in hospitalized patients-because of delayed onset when given orally. 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 for </a:t>
                      </a:r>
                      <a:r>
                        <a:rPr lang="en-US" sz="16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radiology preparation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__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4368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ADRs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__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Courier New" charset="0"/>
                        <a:buNone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Impairs absorption of fat soluble vitamins </a:t>
                      </a:r>
                      <a:r>
                        <a:rPr lang="en-US" sz="16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A,K,E,D.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__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3193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Note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Stool softeners used for prevention of straining after rectal surgery and in acute peri-anal disease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Courier New" charset="0"/>
                        <a:buNone/>
                      </a:pPr>
                      <a:endParaRPr lang="en-US" sz="1600" b="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061766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3619D85-7BAE-447E-89B9-EB3F539291B5}"/>
              </a:ext>
            </a:extLst>
          </p:cNvPr>
          <p:cNvSpPr txBox="1"/>
          <p:nvPr/>
        </p:nvSpPr>
        <p:spPr>
          <a:xfrm>
            <a:off x="234175" y="1246714"/>
            <a:ext cx="6389649" cy="1464231"/>
          </a:xfrm>
          <a:prstGeom prst="round2DiagRect">
            <a:avLst/>
          </a:prstGeom>
          <a:noFill/>
          <a:ln w="1270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Courier New" charset="0"/>
              <a:buChar char="o"/>
            </a:pPr>
            <a:r>
              <a:rPr lang="en-US" sz="1600" dirty="0"/>
              <a:t>Non-absorbed drugs</a:t>
            </a:r>
          </a:p>
          <a:p>
            <a:pPr marL="171450" indent="-171450">
              <a:buFont typeface="Courier New" charset="0"/>
              <a:buChar char="o"/>
            </a:pPr>
            <a:r>
              <a:rPr lang="en-US" sz="1600" dirty="0"/>
              <a:t>Act by either </a:t>
            </a:r>
            <a:r>
              <a:rPr lang="en-US" sz="1600" dirty="0">
                <a:solidFill>
                  <a:srgbClr val="FF0000"/>
                </a:solidFill>
              </a:rPr>
              <a:t>decreasing surface tension </a:t>
            </a:r>
            <a:r>
              <a:rPr lang="en-US" sz="1600" dirty="0">
                <a:solidFill>
                  <a:srgbClr val="00B050"/>
                </a:solidFill>
              </a:rPr>
              <a:t>(by some chemical action) </a:t>
            </a:r>
            <a:r>
              <a:rPr lang="en-US" sz="1600" dirty="0"/>
              <a:t>or by </a:t>
            </a:r>
            <a:r>
              <a:rPr lang="en-US" sz="1600" dirty="0">
                <a:solidFill>
                  <a:srgbClr val="FF0000"/>
                </a:solidFill>
              </a:rPr>
              <a:t>softening the feces </a:t>
            </a:r>
            <a:r>
              <a:rPr lang="en-US" sz="1600" dirty="0"/>
              <a:t>thus promoting defecation.</a:t>
            </a:r>
          </a:p>
          <a:p>
            <a:pPr marL="171450" indent="-171450">
              <a:buFont typeface="Courier New" charset="0"/>
              <a:buChar char="o"/>
            </a:pPr>
            <a:r>
              <a:rPr lang="en-US" sz="1600" dirty="0"/>
              <a:t>Treat constipation in patient with hard stool or specific condition and for people who should avoid straining. 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444500" y="3882739"/>
            <a:ext cx="2806700" cy="221083"/>
          </a:xfrm>
          <a:prstGeom prst="roundRect">
            <a:avLst/>
          </a:prstGeom>
          <a:ln w="28575">
            <a:solidFill>
              <a:srgbClr val="08F1F6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algn="ctr" defTabSz="663123" rtl="1" eaLnBrk="1" latinLnBrk="0" hangingPunct="1"/>
            <a:r>
              <a:rPr lang="ar-SA" sz="1000" b="1" u="sng" dirty="0">
                <a:solidFill>
                  <a:srgbClr val="009193"/>
                </a:solidFill>
              </a:rPr>
              <a:t>صدم</a:t>
            </a:r>
            <a:r>
              <a:rPr lang="ar-SA" sz="1000" b="1" dirty="0">
                <a:solidFill>
                  <a:srgbClr val="009193"/>
                </a:solidFill>
              </a:rPr>
              <a:t>ت</a:t>
            </a:r>
            <a:r>
              <a:rPr lang="ar-SA" sz="1000" dirty="0">
                <a:solidFill>
                  <a:srgbClr val="009193"/>
                </a:solidFill>
              </a:rPr>
              <a:t> لما عرفت إن </a:t>
            </a:r>
            <a:r>
              <a:rPr lang="ar-SA" sz="1000" b="1" u="sng" dirty="0">
                <a:solidFill>
                  <a:srgbClr val="009193"/>
                </a:solidFill>
              </a:rPr>
              <a:t>دي أختك</a:t>
            </a:r>
            <a:r>
              <a:rPr lang="ar-SA" sz="1000" u="sng" dirty="0">
                <a:solidFill>
                  <a:srgbClr val="009193"/>
                </a:solidFill>
              </a:rPr>
              <a:t> </a:t>
            </a:r>
            <a:r>
              <a:rPr lang="ar-SA" sz="1000" dirty="0">
                <a:solidFill>
                  <a:srgbClr val="009193"/>
                </a:solidFill>
              </a:rPr>
              <a:t>، </a:t>
            </a:r>
            <a:r>
              <a:rPr lang="ar-SA" sz="1000" b="1" u="sng" dirty="0">
                <a:solidFill>
                  <a:srgbClr val="009193"/>
                </a:solidFill>
              </a:rPr>
              <a:t>سولفوا</a:t>
            </a:r>
            <a:r>
              <a:rPr lang="ar-SA" sz="1000" dirty="0">
                <a:solidFill>
                  <a:srgbClr val="009193"/>
                </a:solidFill>
              </a:rPr>
              <a:t> لي عنها وعن </a:t>
            </a:r>
            <a:r>
              <a:rPr lang="ar-SA" sz="1000" b="1" u="sng" dirty="0">
                <a:solidFill>
                  <a:srgbClr val="009193"/>
                </a:solidFill>
              </a:rPr>
              <a:t>نجاحاتها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162300" y="8818419"/>
            <a:ext cx="2006600" cy="193961"/>
          </a:xfrm>
          <a:prstGeom prst="roundRect">
            <a:avLst/>
          </a:prstGeom>
          <a:ln w="28575">
            <a:solidFill>
              <a:srgbClr val="08F1F6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algn="ctr" defTabSz="663123" rtl="1" eaLnBrk="1" latinLnBrk="0" hangingPunct="1"/>
            <a:r>
              <a:rPr lang="en-US" sz="1000" b="1" u="sng" dirty="0">
                <a:solidFill>
                  <a:srgbClr val="009193"/>
                </a:solidFill>
              </a:rPr>
              <a:t>AKED</a:t>
            </a:r>
            <a:r>
              <a:rPr lang="en-US" sz="1000" dirty="0">
                <a:solidFill>
                  <a:srgbClr val="009193"/>
                </a:solidFill>
              </a:rPr>
              <a:t> I like this </a:t>
            </a:r>
            <a:r>
              <a:rPr lang="en-US" sz="1000" b="1" u="sng" dirty="0">
                <a:solidFill>
                  <a:srgbClr val="009193"/>
                </a:solidFill>
              </a:rPr>
              <a:t>perfume(Paraffin) </a:t>
            </a:r>
            <a:endParaRPr lang="ar-SA" sz="1000" b="1" u="sng" dirty="0">
              <a:solidFill>
                <a:srgbClr val="009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562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6858000" cy="802433"/>
          </a:xfrm>
          <a:prstGeom prst="rect">
            <a:avLst/>
          </a:prstGeom>
          <a:solidFill>
            <a:srgbClr val="BA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</a:rPr>
              <a:t>Irritable</a:t>
            </a:r>
            <a:r>
              <a:rPr lang="en-US" sz="3600" b="1" dirty="0"/>
              <a:t> </a:t>
            </a:r>
            <a:r>
              <a:rPr lang="en-US" sz="36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</a:rPr>
              <a:t>bowel</a:t>
            </a:r>
            <a:r>
              <a:rPr lang="en-US" sz="3600" b="1" dirty="0"/>
              <a:t> </a:t>
            </a:r>
            <a:r>
              <a:rPr lang="en-US" sz="36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</a:rPr>
              <a:t>syndrome</a:t>
            </a:r>
            <a:r>
              <a:rPr lang="en-US" sz="3600" b="1" dirty="0"/>
              <a:t> </a:t>
            </a:r>
            <a:r>
              <a:rPr lang="en-US" sz="36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</a:rPr>
              <a:t>(IBS)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3679" y="950304"/>
            <a:ext cx="6063784" cy="914400"/>
          </a:xfrm>
          <a:prstGeom prst="roundRect">
            <a:avLst/>
          </a:prstGeom>
          <a:ln>
            <a:solidFill>
              <a:srgbClr val="BAEB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Chronic bowel disorder characterized by:</a:t>
            </a:r>
            <a:r>
              <a:rPr lang="en-US" sz="1400" dirty="0">
                <a:solidFill>
                  <a:srgbClr val="E7ABDA"/>
                </a:solidFill>
              </a:rPr>
              <a:t> </a:t>
            </a:r>
            <a:r>
              <a:rPr lang="en-US" sz="1400" dirty="0">
                <a:solidFill>
                  <a:srgbClr val="008F00"/>
                </a:solidFill>
              </a:rPr>
              <a:t>common in women , related to stress.</a:t>
            </a:r>
            <a:endParaRPr lang="en-US" sz="1400" dirty="0">
              <a:solidFill>
                <a:srgbClr val="E7ABDA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1400" dirty="0"/>
              <a:t>Abdominal discomfort (bloating, pain, distension, cramps) 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1400" dirty="0"/>
              <a:t>Alteration in bowel habits (</a:t>
            </a:r>
            <a:r>
              <a:rPr lang="en-US" sz="1400" u="sng" dirty="0"/>
              <a:t>diarrhea</a:t>
            </a:r>
            <a:r>
              <a:rPr lang="en-US" sz="1400" dirty="0"/>
              <a:t> or </a:t>
            </a:r>
            <a:r>
              <a:rPr lang="en-US" sz="1400" u="sng" dirty="0"/>
              <a:t>constipation</a:t>
            </a:r>
            <a:r>
              <a:rPr lang="en-US" sz="1400" dirty="0"/>
              <a:t> or both)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550597"/>
              </p:ext>
            </p:extLst>
          </p:nvPr>
        </p:nvGraphicFramePr>
        <p:xfrm>
          <a:off x="0" y="4386649"/>
          <a:ext cx="6858000" cy="55193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5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8862">
                <a:tc gridSpan="2"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accent1"/>
                          </a:solidFill>
                          <a:effectLst/>
                        </a:rPr>
                        <a:t>Alosetron</a:t>
                      </a:r>
                      <a:r>
                        <a:rPr lang="en-US" sz="2000" kern="1200" dirty="0">
                          <a:effectLst/>
                        </a:rPr>
                        <a:t> 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1289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</a:rPr>
                        <a:t>M.O.A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Courier New" charset="0"/>
                        <a:buChar char="o"/>
                      </a:pPr>
                      <a:r>
                        <a:rPr lang="en-US" sz="1400" kern="1200" dirty="0">
                          <a:effectLst/>
                        </a:rPr>
                        <a:t>Selective 5HT</a:t>
                      </a:r>
                      <a:r>
                        <a:rPr lang="en-US" sz="1400" kern="1200" baseline="-25000" dirty="0">
                          <a:effectLst/>
                        </a:rPr>
                        <a:t>3</a:t>
                      </a:r>
                      <a:r>
                        <a:rPr lang="en-US" sz="1400" kern="1200" dirty="0">
                          <a:effectLst/>
                        </a:rPr>
                        <a:t> antagonist.</a:t>
                      </a:r>
                      <a:r>
                        <a:rPr lang="en-US" sz="1400" kern="1200" baseline="0" dirty="0">
                          <a:effectLst/>
                        </a:rPr>
                        <a:t> </a:t>
                      </a:r>
                      <a:r>
                        <a:rPr lang="en-US" sz="1200" kern="1200" baseline="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Pharmacologically can be used for vomiting, but clinically it is not approved yet.  </a:t>
                      </a:r>
                    </a:p>
                    <a:p>
                      <a:pPr marL="171450" indent="-171450">
                        <a:buFont typeface="Courier New" charset="0"/>
                        <a:buChar char="o"/>
                      </a:pPr>
                      <a:r>
                        <a:rPr lang="en-US" sz="1400" kern="1200" dirty="0">
                          <a:effectLst/>
                        </a:rPr>
                        <a:t>5-HT</a:t>
                      </a:r>
                      <a:r>
                        <a:rPr lang="en-US" sz="1400" kern="1200" baseline="-25000" dirty="0">
                          <a:effectLst/>
                        </a:rPr>
                        <a:t>3</a:t>
                      </a:r>
                      <a:r>
                        <a:rPr lang="en-US" sz="1400" kern="1200" dirty="0">
                          <a:effectLst/>
                        </a:rPr>
                        <a:t> receptor antagonism of the enteric nervous system of the GIT results into:</a:t>
                      </a:r>
                    </a:p>
                    <a:p>
                      <a:pPr marL="428625" lvl="1" indent="-171450">
                        <a:buFont typeface="Arial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Inhibition of colon motility </a:t>
                      </a:r>
                      <a:r>
                        <a:rPr lang="en-US" sz="12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→ means there is time for the water to be absorbed → thus hardening of stool. </a:t>
                      </a:r>
                    </a:p>
                    <a:p>
                      <a:pPr marL="428625" lvl="1" indent="-171450">
                        <a:buFont typeface="Arial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Inhibition of unpleasant visceral afferent pain sensation (nausea, pain, bloating). </a:t>
                      </a:r>
                      <a:endParaRPr lang="en-US" sz="1200" b="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971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</a:rPr>
                        <a:t>Uses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effectLst/>
                        </a:rPr>
                        <a:t>Used in </a:t>
                      </a:r>
                      <a:r>
                        <a:rPr lang="en-US" sz="1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severe I</a:t>
                      </a:r>
                      <a:r>
                        <a:rPr lang="en-US" sz="1400" kern="1200" dirty="0">
                          <a:solidFill>
                            <a:srgbClr val="FF0000"/>
                          </a:solidFill>
                          <a:effectLst/>
                        </a:rPr>
                        <a:t>BS with diarrhea </a:t>
                      </a:r>
                      <a:r>
                        <a:rPr lang="en-US" sz="1400" kern="1200" dirty="0">
                          <a:effectLst/>
                        </a:rPr>
                        <a:t>in women</a:t>
                      </a:r>
                      <a:r>
                        <a:rPr lang="en-US" sz="1400" kern="1200" baseline="0" dirty="0">
                          <a:effectLst/>
                        </a:rPr>
                        <a:t> </a:t>
                      </a:r>
                      <a:r>
                        <a:rPr lang="en-US" sz="1400" kern="1200" dirty="0">
                          <a:effectLst/>
                        </a:rPr>
                        <a:t>who have not had success with any other treatment.</a:t>
                      </a:r>
                      <a:endParaRPr lang="en-US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9320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</a:rPr>
                        <a:t>ADRs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Courier New" charset="0"/>
                        <a:buChar char="o"/>
                      </a:pPr>
                      <a:r>
                        <a:rPr lang="en-US" sz="1400" kern="1200" dirty="0">
                          <a:effectLst/>
                        </a:rPr>
                        <a:t>Sever Constipation and </a:t>
                      </a:r>
                      <a:r>
                        <a:rPr lang="en-US" sz="1400" u="sng" kern="1200" dirty="0">
                          <a:effectLst/>
                        </a:rPr>
                        <a:t>ischemic colitis </a:t>
                      </a:r>
                      <a:r>
                        <a:rPr lang="en-US" sz="1200" kern="1200" dirty="0">
                          <a:solidFill>
                            <a:srgbClr val="00B050"/>
                          </a:solidFill>
                          <a:effectLst/>
                        </a:rPr>
                        <a:t>“high risk→</a:t>
                      </a:r>
                      <a:r>
                        <a:rPr lang="en-US" sz="1200" kern="1200" baseline="0" dirty="0">
                          <a:solidFill>
                            <a:srgbClr val="00B050"/>
                          </a:solidFill>
                          <a:effectLst/>
                        </a:rPr>
                        <a:t> not preferable” </a:t>
                      </a:r>
                      <a:r>
                        <a:rPr lang="en-US" sz="1400" kern="1200" dirty="0">
                          <a:effectLst/>
                        </a:rPr>
                        <a:t>may occur.  </a:t>
                      </a:r>
                      <a:endParaRPr lang="en-US" sz="1400" dirty="0"/>
                    </a:p>
                    <a:p>
                      <a:pPr marL="0" indent="0">
                        <a:buFont typeface="Courier New" charset="0"/>
                        <a:buNone/>
                      </a:pPr>
                      <a:r>
                        <a:rPr lang="en-US" sz="1400" kern="1200" dirty="0">
                          <a:effectLst/>
                        </a:rPr>
                        <a:t> (</a:t>
                      </a:r>
                      <a:r>
                        <a:rPr lang="en-US" sz="1100" kern="1200" dirty="0">
                          <a:effectLst/>
                        </a:rPr>
                        <a:t>People taking </a:t>
                      </a:r>
                      <a:r>
                        <a:rPr lang="en-US" sz="1100" kern="1200" dirty="0" err="1">
                          <a:effectLst/>
                        </a:rPr>
                        <a:t>alosetron</a:t>
                      </a:r>
                      <a:r>
                        <a:rPr lang="en-US" sz="1100" kern="1200" dirty="0">
                          <a:effectLst/>
                        </a:rPr>
                        <a:t> must sign a consent form before starting to take the medicine)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398">
                <a:tc gridSpan="2"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accent1"/>
                          </a:solidFill>
                          <a:effectLst/>
                        </a:rPr>
                        <a:t>Tegaserod</a:t>
                      </a:r>
                      <a:r>
                        <a:rPr lang="en-US" sz="2400" kern="1200" dirty="0">
                          <a:effectLst/>
                        </a:rPr>
                        <a:t> 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9320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</a:rPr>
                        <a:t>M.O.A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Courier New" charset="0"/>
                        <a:buChar char="o"/>
                      </a:pPr>
                      <a:r>
                        <a:rPr lang="en-US" sz="1400" kern="1200" dirty="0">
                          <a:effectLst/>
                        </a:rPr>
                        <a:t>5HT</a:t>
                      </a:r>
                      <a:r>
                        <a:rPr lang="en-US" sz="1400" kern="1200" baseline="-25000" dirty="0">
                          <a:effectLst/>
                        </a:rPr>
                        <a:t>4</a:t>
                      </a:r>
                      <a:r>
                        <a:rPr lang="en-US" sz="1400" kern="1200" dirty="0">
                          <a:effectLst/>
                        </a:rPr>
                        <a:t> agonist.</a:t>
                      </a:r>
                    </a:p>
                    <a:p>
                      <a:pPr marL="171450" indent="-171450">
                        <a:buFont typeface="Courier New" charset="0"/>
                        <a:buChar char="o"/>
                      </a:pPr>
                      <a:r>
                        <a:rPr lang="en-US" sz="1400" kern="1200" dirty="0">
                          <a:effectLst/>
                        </a:rPr>
                        <a:t>Stimulation of 5HT</a:t>
                      </a:r>
                      <a:r>
                        <a:rPr lang="en-US" sz="1400" kern="1200" baseline="-25000" dirty="0">
                          <a:effectLst/>
                        </a:rPr>
                        <a:t>4</a:t>
                      </a:r>
                      <a:r>
                        <a:rPr lang="en-US" sz="1400" kern="1200" dirty="0">
                          <a:effectLst/>
                        </a:rPr>
                        <a:t> of enteric nervous system of GIT → increase peristalsis </a:t>
                      </a:r>
                      <a:endParaRPr lang="en-US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315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</a:rPr>
                        <a:t>Uses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Courier New" charset="0"/>
                        <a:buChar char="o"/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effectLst/>
                        </a:rPr>
                        <a:t>Short term </a:t>
                      </a:r>
                      <a:r>
                        <a:rPr lang="en-US" sz="1400" kern="1200" dirty="0">
                          <a:effectLst/>
                        </a:rPr>
                        <a:t>treatment of IBS with constipation in women &lt;55 year sold with no history of heart problems. </a:t>
                      </a:r>
                      <a:endParaRPr lang="en-US" sz="1400" dirty="0"/>
                    </a:p>
                    <a:p>
                      <a:pPr marL="171450" indent="-171450">
                        <a:buFont typeface="Courier New" charset="0"/>
                        <a:buChar char="o"/>
                      </a:pPr>
                      <a:r>
                        <a:rPr lang="en-US" sz="1400" kern="1200" dirty="0">
                          <a:effectLst/>
                        </a:rPr>
                        <a:t>May still be used in </a:t>
                      </a:r>
                      <a:r>
                        <a:rPr lang="en-US" sz="1400" kern="1200" dirty="0">
                          <a:solidFill>
                            <a:srgbClr val="FF0000"/>
                          </a:solidFill>
                          <a:effectLst/>
                        </a:rPr>
                        <a:t>limited emergency situations</a:t>
                      </a:r>
                      <a:r>
                        <a:rPr lang="en-US" sz="1400" kern="1200" dirty="0">
                          <a:effectLst/>
                        </a:rPr>
                        <a:t>. 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878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</a:rPr>
                        <a:t>ADRs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effectLst/>
                        </a:rPr>
                        <a:t>CVS side effects </a:t>
                      </a:r>
                      <a:endParaRPr lang="en-US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BB3EA581-FA0A-4B01-A958-546C190BE0B1}"/>
              </a:ext>
            </a:extLst>
          </p:cNvPr>
          <p:cNvGrpSpPr/>
          <p:nvPr/>
        </p:nvGrpSpPr>
        <p:grpSpPr>
          <a:xfrm>
            <a:off x="0" y="2012576"/>
            <a:ext cx="3719385" cy="470635"/>
            <a:chOff x="1287887" y="1313645"/>
            <a:chExt cx="2150772" cy="476518"/>
          </a:xfrm>
          <a:solidFill>
            <a:srgbClr val="FDDFE6"/>
          </a:solidFill>
        </p:grpSpPr>
        <p:sp>
          <p:nvSpPr>
            <p:cNvPr id="14" name="Delay 10">
              <a:extLst>
                <a:ext uri="{FF2B5EF4-FFF2-40B4-BE49-F238E27FC236}">
                  <a16:creationId xmlns:a16="http://schemas.microsoft.com/office/drawing/2014/main" id="{2CDB6A20-9DBB-4676-9521-0E3A8EADA81D}"/>
                </a:ext>
              </a:extLst>
            </p:cNvPr>
            <p:cNvSpPr/>
            <p:nvPr/>
          </p:nvSpPr>
          <p:spPr>
            <a:xfrm>
              <a:off x="2975020" y="1313645"/>
              <a:ext cx="463639" cy="47651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rocess 11">
              <a:extLst>
                <a:ext uri="{FF2B5EF4-FFF2-40B4-BE49-F238E27FC236}">
                  <a16:creationId xmlns:a16="http://schemas.microsoft.com/office/drawing/2014/main" id="{3B46F91C-3EF0-4527-94E9-99BEF0CF9A9F}"/>
                </a:ext>
              </a:extLst>
            </p:cNvPr>
            <p:cNvSpPr/>
            <p:nvPr/>
          </p:nvSpPr>
          <p:spPr>
            <a:xfrm>
              <a:off x="1287887" y="1313645"/>
              <a:ext cx="1933600" cy="476518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n>
                    <a:solidFill>
                      <a:schemeClr val="tx1"/>
                    </a:solidFill>
                  </a:ln>
                  <a:solidFill>
                    <a:schemeClr val="tx2"/>
                  </a:solidFill>
                </a:rPr>
                <a:t>Symptomatic treatment </a:t>
              </a:r>
              <a:r>
                <a:rPr lang="en-US" sz="2400" dirty="0">
                  <a:ln>
                    <a:solidFill>
                      <a:schemeClr val="tx1"/>
                    </a:solidFill>
                  </a:ln>
                  <a:solidFill>
                    <a:schemeClr val="bg2">
                      <a:lumMod val="10000"/>
                    </a:schemeClr>
                  </a:solidFill>
                  <a:ea typeface="Century Gothic" charset="0"/>
                  <a:cs typeface="Century Gothic" charset="0"/>
                </a:rPr>
                <a:t>: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AC2A037-C4B3-4F91-93DC-EC5DB9CC4E98}"/>
              </a:ext>
            </a:extLst>
          </p:cNvPr>
          <p:cNvSpPr txBox="1"/>
          <p:nvPr/>
        </p:nvSpPr>
        <p:spPr>
          <a:xfrm>
            <a:off x="808664" y="2578948"/>
            <a:ext cx="5240672" cy="715089"/>
          </a:xfrm>
          <a:prstGeom prst="roundRect">
            <a:avLst/>
          </a:prstGeom>
          <a:noFill/>
          <a:ln>
            <a:solidFill>
              <a:srgbClr val="BAEBFF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200" dirty="0"/>
              <a:t>Low dose of tricyclic antidepressant e.g. </a:t>
            </a:r>
            <a:r>
              <a:rPr lang="en-US" sz="1200" dirty="0">
                <a:solidFill>
                  <a:srgbClr val="0070C0"/>
                </a:solidFill>
              </a:rPr>
              <a:t>amitriptyline</a:t>
            </a:r>
            <a:r>
              <a:rPr lang="en-US" sz="1200" dirty="0"/>
              <a:t> or SSRIs → TCAs acts via: 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1200" dirty="0"/>
              <a:t>↓ GI motility because of </a:t>
            </a:r>
            <a:r>
              <a:rPr lang="en-US" sz="1200" b="1" dirty="0"/>
              <a:t>anticholinergic action</a:t>
            </a:r>
            <a:r>
              <a:rPr lang="en-US" sz="1200" dirty="0"/>
              <a:t>. 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1200" b="1" dirty="0"/>
              <a:t>↓ visceral afferent sensation. </a:t>
            </a:r>
            <a:endParaRPr 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45C477-392D-4B77-9241-44C0B7B15AE5}"/>
              </a:ext>
            </a:extLst>
          </p:cNvPr>
          <p:cNvSpPr txBox="1"/>
          <p:nvPr/>
        </p:nvSpPr>
        <p:spPr>
          <a:xfrm>
            <a:off x="55699" y="3338656"/>
            <a:ext cx="2446360" cy="528655"/>
          </a:xfrm>
          <a:prstGeom prst="round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Antispasmodics </a:t>
            </a:r>
            <a:r>
              <a:rPr lang="en-US" dirty="0" err="1"/>
              <a:t>e.g.</a:t>
            </a:r>
            <a:r>
              <a:rPr lang="en-US" dirty="0" err="1">
                <a:solidFill>
                  <a:schemeClr val="accent1"/>
                </a:solidFill>
              </a:rPr>
              <a:t>Mebeverine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sz="1100" dirty="0">
                <a:solidFill>
                  <a:srgbClr val="008F00"/>
                </a:solidFill>
              </a:rPr>
              <a:t>Act by relaxing the smooth muscle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E288BD-D25B-4DDC-A363-167E96F46350}"/>
              </a:ext>
            </a:extLst>
          </p:cNvPr>
          <p:cNvSpPr txBox="1"/>
          <p:nvPr/>
        </p:nvSpPr>
        <p:spPr>
          <a:xfrm>
            <a:off x="2621021" y="3369011"/>
            <a:ext cx="2545493" cy="324344"/>
          </a:xfrm>
          <a:prstGeom prst="roundRect">
            <a:avLst/>
          </a:prstGeom>
          <a:noFill/>
          <a:ln>
            <a:solidFill>
              <a:srgbClr val="FFE79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Laxatives in IBS with constipation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BA3F6D-90D5-41BD-B6F4-293927FF7904}"/>
              </a:ext>
            </a:extLst>
          </p:cNvPr>
          <p:cNvSpPr txBox="1"/>
          <p:nvPr/>
        </p:nvSpPr>
        <p:spPr>
          <a:xfrm>
            <a:off x="2621021" y="3737142"/>
            <a:ext cx="2545493" cy="546533"/>
          </a:xfrm>
          <a:prstGeom prst="roundRect">
            <a:avLst/>
          </a:prstGeom>
          <a:noFill/>
          <a:ln>
            <a:solidFill>
              <a:srgbClr val="FFE79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Antidiarrheal in IBS with diarrhea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( diphenoxylate , loperamide)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5B367F-0EFC-46A2-9E64-F247B96545B2}"/>
              </a:ext>
            </a:extLst>
          </p:cNvPr>
          <p:cNvSpPr txBox="1"/>
          <p:nvPr/>
        </p:nvSpPr>
        <p:spPr>
          <a:xfrm>
            <a:off x="5341811" y="3862652"/>
            <a:ext cx="1025610" cy="457200"/>
          </a:xfrm>
          <a:prstGeom prst="roundRect">
            <a:avLst/>
          </a:prstGeom>
          <a:noFill/>
          <a:ln>
            <a:solidFill>
              <a:srgbClr val="FBE2D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Alosetron</a:t>
            </a:r>
            <a:r>
              <a:rPr lang="en-US" dirty="0"/>
              <a:t> in IBS-D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4161C5-258B-4432-B88A-BED7FEC594B8}"/>
              </a:ext>
            </a:extLst>
          </p:cNvPr>
          <p:cNvSpPr txBox="1"/>
          <p:nvPr/>
        </p:nvSpPr>
        <p:spPr>
          <a:xfrm>
            <a:off x="5341811" y="3338656"/>
            <a:ext cx="1025610" cy="457200"/>
          </a:xfrm>
          <a:prstGeom prst="roundRect">
            <a:avLst/>
          </a:prstGeom>
          <a:noFill/>
          <a:ln>
            <a:solidFill>
              <a:srgbClr val="FBE2D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Tegaserod</a:t>
            </a:r>
            <a:r>
              <a:rPr lang="en-US" dirty="0"/>
              <a:t> in IBS-C 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5285476" y="3682675"/>
            <a:ext cx="1138279" cy="2931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 severe case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1722712" y="8510529"/>
            <a:ext cx="3522916" cy="201671"/>
          </a:xfrm>
          <a:prstGeom prst="roundRect">
            <a:avLst/>
          </a:prstGeom>
          <a:ln w="28575">
            <a:solidFill>
              <a:srgbClr val="08F1F6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en-US" sz="1000" b="1" dirty="0">
                <a:solidFill>
                  <a:srgbClr val="009193"/>
                </a:solidFill>
              </a:rPr>
              <a:t>(Consti</a:t>
            </a:r>
            <a:r>
              <a:rPr lang="en-US" sz="1000" b="1" u="sng" dirty="0">
                <a:solidFill>
                  <a:srgbClr val="009193"/>
                </a:solidFill>
              </a:rPr>
              <a:t>pation</a:t>
            </a:r>
            <a:r>
              <a:rPr lang="en-US" sz="1000" b="1" dirty="0">
                <a:solidFill>
                  <a:srgbClr val="009193"/>
                </a:solidFill>
              </a:rPr>
              <a:t>)Patient</a:t>
            </a:r>
            <a:r>
              <a:rPr lang="en-US" sz="1000" dirty="0">
                <a:solidFill>
                  <a:srgbClr val="009193"/>
                </a:solidFill>
              </a:rPr>
              <a:t> say to his doctor ma</a:t>
            </a:r>
            <a:r>
              <a:rPr lang="en-US" sz="1000" b="1" dirty="0">
                <a:solidFill>
                  <a:srgbClr val="009193"/>
                </a:solidFill>
              </a:rPr>
              <a:t> tegaser (</a:t>
            </a:r>
            <a:r>
              <a:rPr lang="en-US" sz="1000" b="1" u="sng" dirty="0">
                <a:solidFill>
                  <a:srgbClr val="009193"/>
                </a:solidFill>
              </a:rPr>
              <a:t>Tegaser</a:t>
            </a:r>
            <a:r>
              <a:rPr lang="en-US" sz="1000" b="1" dirty="0">
                <a:solidFill>
                  <a:srgbClr val="009193"/>
                </a:solidFill>
              </a:rPr>
              <a:t>od)</a:t>
            </a:r>
            <a:endParaRPr lang="ar-SA" sz="1000" dirty="0">
              <a:solidFill>
                <a:srgbClr val="009193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1354412" y="6415915"/>
            <a:ext cx="4326624" cy="191176"/>
          </a:xfrm>
          <a:prstGeom prst="roundRect">
            <a:avLst/>
          </a:prstGeom>
          <a:ln w="28575">
            <a:solidFill>
              <a:srgbClr val="08F1F6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en-US" sz="1000" b="1" dirty="0">
                <a:solidFill>
                  <a:srgbClr val="009193"/>
                </a:solidFill>
              </a:rPr>
              <a:t>(</a:t>
            </a:r>
            <a:r>
              <a:rPr lang="en-US" sz="1000" b="1" dirty="0" err="1">
                <a:solidFill>
                  <a:srgbClr val="009193"/>
                </a:solidFill>
              </a:rPr>
              <a:t>Alo</a:t>
            </a:r>
            <a:r>
              <a:rPr lang="en-US" sz="1000" b="1" dirty="0">
                <a:solidFill>
                  <a:srgbClr val="009193"/>
                </a:solidFill>
              </a:rPr>
              <a:t>-set-</a:t>
            </a:r>
            <a:r>
              <a:rPr lang="en-US" sz="1000" b="1" dirty="0" err="1">
                <a:solidFill>
                  <a:srgbClr val="009193"/>
                </a:solidFill>
              </a:rPr>
              <a:t>ron</a:t>
            </a:r>
            <a:r>
              <a:rPr lang="en-US" sz="1000" b="1" dirty="0">
                <a:solidFill>
                  <a:srgbClr val="009193"/>
                </a:solidFill>
              </a:rPr>
              <a:t>) , (</a:t>
            </a:r>
            <a:r>
              <a:rPr lang="en-US" sz="1000" b="1" u="sng" dirty="0">
                <a:solidFill>
                  <a:srgbClr val="009193"/>
                </a:solidFill>
              </a:rPr>
              <a:t>dia</a:t>
            </a:r>
            <a:r>
              <a:rPr lang="en-US" sz="1000" b="1" dirty="0">
                <a:solidFill>
                  <a:srgbClr val="009193"/>
                </a:solidFill>
              </a:rPr>
              <a:t>rrhea)</a:t>
            </a:r>
            <a:r>
              <a:rPr lang="ar-SA" sz="1000" b="1" dirty="0">
                <a:solidFill>
                  <a:srgbClr val="009193"/>
                </a:solidFill>
              </a:rPr>
              <a:t> نتخيل أحد يتصل ويعطي خبر ويقول  “</a:t>
            </a:r>
            <a:r>
              <a:rPr lang="ar-SA" sz="1000" b="1" u="sng" dirty="0">
                <a:solidFill>
                  <a:srgbClr val="009193"/>
                </a:solidFill>
              </a:rPr>
              <a:t>آلوو، الست الحديدية ماتت</a:t>
            </a:r>
            <a:r>
              <a:rPr lang="ar-SA" sz="1000" b="1" dirty="0">
                <a:solidFill>
                  <a:srgbClr val="009193"/>
                </a:solidFill>
              </a:rPr>
              <a:t>”</a:t>
            </a:r>
            <a:endParaRPr lang="ar-SA" sz="1000" dirty="0">
              <a:solidFill>
                <a:srgbClr val="009193"/>
              </a:solidFill>
            </a:endParaRPr>
          </a:p>
        </p:txBody>
      </p:sp>
      <p:pic>
        <p:nvPicPr>
          <p:cNvPr id="2050" name="Picture 2" descr="Image result for youtub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49" y="1931500"/>
            <a:ext cx="608987" cy="60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5672859" y="2004924"/>
            <a:ext cx="1176964" cy="493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4:16 for better understanding</a:t>
            </a:r>
          </a:p>
        </p:txBody>
      </p:sp>
    </p:spTree>
    <p:extLst>
      <p:ext uri="{BB962C8B-B14F-4D97-AF65-F5344CB8AC3E}">
        <p14:creationId xmlns:p14="http://schemas.microsoft.com/office/powerpoint/2010/main" val="1539904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5095</TotalTime>
  <Words>2959</Words>
  <Application>Microsoft Office PowerPoint</Application>
  <PresentationFormat>A4 Paper (210x297 mm)</PresentationFormat>
  <Paragraphs>436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Al Tarikh</vt:lpstr>
      <vt:lpstr>Arial</vt:lpstr>
      <vt:lpstr>Bell MT</vt:lpstr>
      <vt:lpstr>Britannic Bold</vt:lpstr>
      <vt:lpstr>Calibri</vt:lpstr>
      <vt:lpstr>Calibri Light</vt:lpstr>
      <vt:lpstr>Century Gothic</vt:lpstr>
      <vt:lpstr>CenturyGothic</vt:lpstr>
      <vt:lpstr>Courier New</vt:lpstr>
      <vt:lpstr>Goudy Old Style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لين</dc:creator>
  <cp:lastModifiedBy>abdulaziz abdullah</cp:lastModifiedBy>
  <cp:revision>283</cp:revision>
  <cp:lastPrinted>2017-09-20T21:28:47Z</cp:lastPrinted>
  <dcterms:created xsi:type="dcterms:W3CDTF">2017-09-15T11:36:59Z</dcterms:created>
  <dcterms:modified xsi:type="dcterms:W3CDTF">2017-12-14T10:46:29Z</dcterms:modified>
</cp:coreProperties>
</file>