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notesMasterIdLst>
    <p:notesMasterId r:id="rId14"/>
  </p:notesMasterIdLst>
  <p:sldIdLst>
    <p:sldId id="270" r:id="rId2"/>
    <p:sldId id="258" r:id="rId3"/>
    <p:sldId id="276" r:id="rId4"/>
    <p:sldId id="275" r:id="rId5"/>
    <p:sldId id="271" r:id="rId6"/>
    <p:sldId id="274" r:id="rId7"/>
    <p:sldId id="272" r:id="rId8"/>
    <p:sldId id="265" r:id="rId9"/>
    <p:sldId id="261" r:id="rId10"/>
    <p:sldId id="277" r:id="rId11"/>
    <p:sldId id="278" r:id="rId12"/>
    <p:sldId id="257" r:id="rId13"/>
  </p:sldIdLst>
  <p:sldSz cx="6858000" cy="9906000" type="A4"/>
  <p:notesSz cx="6858000" cy="9144000"/>
  <p:defaultTextStyle>
    <a:defPPr>
      <a:defRPr lang="en-US"/>
    </a:defPPr>
    <a:lvl1pPr marL="0" algn="l" defTabSz="663123" rtl="0" eaLnBrk="1" latinLnBrk="0" hangingPunct="1">
      <a:defRPr sz="1305" kern="1200">
        <a:solidFill>
          <a:schemeClr val="tx1"/>
        </a:solidFill>
        <a:latin typeface="+mn-lt"/>
        <a:ea typeface="+mn-ea"/>
        <a:cs typeface="+mn-cs"/>
      </a:defRPr>
    </a:lvl1pPr>
    <a:lvl2pPr marL="331561" algn="l" defTabSz="663123" rtl="0" eaLnBrk="1" latinLnBrk="0" hangingPunct="1">
      <a:defRPr sz="1305" kern="1200">
        <a:solidFill>
          <a:schemeClr val="tx1"/>
        </a:solidFill>
        <a:latin typeface="+mn-lt"/>
        <a:ea typeface="+mn-ea"/>
        <a:cs typeface="+mn-cs"/>
      </a:defRPr>
    </a:lvl2pPr>
    <a:lvl3pPr marL="663123" algn="l" defTabSz="663123" rtl="0" eaLnBrk="1" latinLnBrk="0" hangingPunct="1">
      <a:defRPr sz="1305" kern="1200">
        <a:solidFill>
          <a:schemeClr val="tx1"/>
        </a:solidFill>
        <a:latin typeface="+mn-lt"/>
        <a:ea typeface="+mn-ea"/>
        <a:cs typeface="+mn-cs"/>
      </a:defRPr>
    </a:lvl3pPr>
    <a:lvl4pPr marL="994684" algn="l" defTabSz="663123" rtl="0" eaLnBrk="1" latinLnBrk="0" hangingPunct="1">
      <a:defRPr sz="1305" kern="1200">
        <a:solidFill>
          <a:schemeClr val="tx1"/>
        </a:solidFill>
        <a:latin typeface="+mn-lt"/>
        <a:ea typeface="+mn-ea"/>
        <a:cs typeface="+mn-cs"/>
      </a:defRPr>
    </a:lvl4pPr>
    <a:lvl5pPr marL="1326246" algn="l" defTabSz="663123" rtl="0" eaLnBrk="1" latinLnBrk="0" hangingPunct="1">
      <a:defRPr sz="1305" kern="1200">
        <a:solidFill>
          <a:schemeClr val="tx1"/>
        </a:solidFill>
        <a:latin typeface="+mn-lt"/>
        <a:ea typeface="+mn-ea"/>
        <a:cs typeface="+mn-cs"/>
      </a:defRPr>
    </a:lvl5pPr>
    <a:lvl6pPr marL="1657807" algn="l" defTabSz="663123" rtl="0" eaLnBrk="1" latinLnBrk="0" hangingPunct="1">
      <a:defRPr sz="1305" kern="1200">
        <a:solidFill>
          <a:schemeClr val="tx1"/>
        </a:solidFill>
        <a:latin typeface="+mn-lt"/>
        <a:ea typeface="+mn-ea"/>
        <a:cs typeface="+mn-cs"/>
      </a:defRPr>
    </a:lvl6pPr>
    <a:lvl7pPr marL="1989369" algn="l" defTabSz="663123" rtl="0" eaLnBrk="1" latinLnBrk="0" hangingPunct="1">
      <a:defRPr sz="1305" kern="1200">
        <a:solidFill>
          <a:schemeClr val="tx1"/>
        </a:solidFill>
        <a:latin typeface="+mn-lt"/>
        <a:ea typeface="+mn-ea"/>
        <a:cs typeface="+mn-cs"/>
      </a:defRPr>
    </a:lvl7pPr>
    <a:lvl8pPr marL="2320930" algn="l" defTabSz="663123" rtl="0" eaLnBrk="1" latinLnBrk="0" hangingPunct="1">
      <a:defRPr sz="1305" kern="1200">
        <a:solidFill>
          <a:schemeClr val="tx1"/>
        </a:solidFill>
        <a:latin typeface="+mn-lt"/>
        <a:ea typeface="+mn-ea"/>
        <a:cs typeface="+mn-cs"/>
      </a:defRPr>
    </a:lvl8pPr>
    <a:lvl9pPr marL="2652492" algn="l" defTabSz="663123"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FF"/>
    <a:srgbClr val="CCFFCC"/>
    <a:srgbClr val="AFABAB"/>
    <a:srgbClr val="E2F0D9"/>
    <a:srgbClr val="DEEBF7"/>
    <a:srgbClr val="3381CD"/>
    <a:srgbClr val="FFF2CC"/>
    <a:srgbClr val="FBE5D6"/>
    <a:srgbClr val="33CCCC"/>
    <a:srgbClr val="1D8D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49"/>
  </p:normalViewPr>
  <p:slideViewPr>
    <p:cSldViewPr snapToGrid="0" snapToObjects="1">
      <p:cViewPr>
        <p:scale>
          <a:sx n="48" d="100"/>
          <a:sy n="48" d="100"/>
        </p:scale>
        <p:origin x="2340" y="132"/>
      </p:cViewPr>
      <p:guideLst>
        <p:guide orient="horz" pos="3120"/>
        <p:guide pos="2160"/>
      </p:guideLst>
    </p:cSldViewPr>
  </p:slideViewPr>
  <p:notesTextViewPr>
    <p:cViewPr>
      <p:scale>
        <a:sx n="1" d="1"/>
        <a:sy n="1" d="1"/>
      </p:scale>
      <p:origin x="0" y="0"/>
    </p:cViewPr>
  </p:notesTextViewPr>
  <p:sorterViewPr>
    <p:cViewPr>
      <p:scale>
        <a:sx n="100" d="100"/>
        <a:sy n="100" d="100"/>
      </p:scale>
      <p:origin x="0" y="-6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564C6-02C2-4154-8453-AF9329CE4DBD}"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F562CC5A-BEE5-47AE-B816-5052F63430A1}">
      <dgm:prSet phldrT="[Text]"/>
      <dgm:spPr>
        <a:solidFill>
          <a:schemeClr val="accent4">
            <a:lumMod val="40000"/>
            <a:lumOff val="60000"/>
          </a:schemeClr>
        </a:solidFill>
      </dgm:spPr>
      <dgm:t>
        <a:bodyPr/>
        <a:lstStyle/>
        <a:p>
          <a:r>
            <a:rPr lang="en-US" b="1" dirty="0">
              <a:solidFill>
                <a:schemeClr val="bg1"/>
              </a:solidFill>
              <a:effectLst/>
              <a:latin typeface="+mn-lt"/>
              <a:ea typeface="Kartika" charset="0"/>
              <a:cs typeface="Kartika" charset="0"/>
            </a:rPr>
            <a:t>Oral formulations</a:t>
          </a:r>
          <a:endParaRPr lang="en-US" dirty="0"/>
        </a:p>
      </dgm:t>
    </dgm:pt>
    <dgm:pt modelId="{DAF6C848-04DB-4F12-BD89-D49D7BF9ACF7}" type="parTrans" cxnId="{DDFD0283-7260-49F7-BCDE-69962569C553}">
      <dgm:prSet/>
      <dgm:spPr/>
      <dgm:t>
        <a:bodyPr/>
        <a:lstStyle/>
        <a:p>
          <a:endParaRPr lang="en-US"/>
        </a:p>
      </dgm:t>
    </dgm:pt>
    <dgm:pt modelId="{2E79C3BB-82CA-4DB4-A730-BD6BA43A542A}" type="sibTrans" cxnId="{DDFD0283-7260-49F7-BCDE-69962569C553}">
      <dgm:prSet/>
      <dgm:spPr/>
      <dgm:t>
        <a:bodyPr/>
        <a:lstStyle/>
        <a:p>
          <a:endParaRPr lang="en-US"/>
        </a:p>
      </dgm:t>
    </dgm:pt>
    <dgm:pt modelId="{C8DF24B2-8CC0-4221-8C93-667D002CC61E}">
      <dgm:prSet phldrT="[Text]" custT="1"/>
      <dgm:spPr>
        <a:noFill/>
        <a:ln>
          <a:solidFill>
            <a:schemeClr val="accent4">
              <a:lumMod val="40000"/>
              <a:lumOff val="60000"/>
            </a:schemeClr>
          </a:solidFill>
        </a:ln>
      </dgm:spPr>
      <dgm:t>
        <a:bodyPr/>
        <a:lstStyle/>
        <a:p>
          <a:pPr algn="l">
            <a:buSzPct val="80000"/>
            <a:buFont typeface="Arial" panose="020B0604020202020204" pitchFamily="34" charset="0"/>
            <a:buChar char="•"/>
          </a:pPr>
          <a:r>
            <a:rPr lang="en-GB" sz="1400" b="0" dirty="0">
              <a:effectLst/>
              <a:latin typeface="+mn-lt"/>
              <a:sym typeface="Wingdings" panose="05000000000000000000" pitchFamily="2" charset="2"/>
            </a:rPr>
            <a:t> </a:t>
          </a:r>
          <a:r>
            <a:rPr lang="en-GB" sz="1400" b="0" dirty="0">
              <a:effectLst/>
              <a:latin typeface="+mn-lt"/>
            </a:rPr>
            <a:t>Releases </a:t>
          </a:r>
          <a:r>
            <a:rPr lang="en-GB" sz="1400" b="0" dirty="0">
              <a:solidFill>
                <a:srgbClr val="0070C0"/>
              </a:solidFill>
              <a:effectLst/>
              <a:latin typeface="+mn-lt"/>
            </a:rPr>
            <a:t>5-ASA</a:t>
          </a:r>
          <a:r>
            <a:rPr lang="en-GB" sz="1400" b="0" dirty="0">
              <a:effectLst/>
              <a:latin typeface="+mn-lt"/>
            </a:rPr>
            <a:t> in the distal </a:t>
          </a:r>
          <a:r>
            <a:rPr lang="en-GB" sz="1400" b="1" dirty="0">
              <a:effectLst/>
              <a:latin typeface="+mn-lt"/>
            </a:rPr>
            <a:t>small bowel</a:t>
          </a:r>
          <a:r>
            <a:rPr lang="en-GB" sz="1400" b="0" dirty="0">
              <a:effectLst/>
              <a:latin typeface="+mn-lt"/>
            </a:rPr>
            <a:t> secondary to pH changes.</a:t>
          </a:r>
          <a:r>
            <a:rPr lang="en-GB" sz="1200" b="0" dirty="0">
              <a:solidFill>
                <a:srgbClr val="00B050"/>
              </a:solidFill>
              <a:effectLst/>
              <a:latin typeface="+mn-lt"/>
            </a:rPr>
            <a:t> </a:t>
          </a:r>
          <a:r>
            <a:rPr lang="en-GB" sz="1200" b="0" dirty="0">
              <a:solidFill>
                <a:schemeClr val="bg1">
                  <a:lumMod val="75000"/>
                </a:schemeClr>
              </a:solidFill>
              <a:effectLst/>
              <a:latin typeface="+mn-lt"/>
            </a:rPr>
            <a:t>→ they release it in alkaline PH , stomach is acidic, therefor they wont release 5-ASA                               </a:t>
          </a:r>
          <a:r>
            <a:rPr lang="en-GB" sz="1200" b="0" dirty="0">
              <a:solidFill>
                <a:srgbClr val="00B050"/>
              </a:solidFill>
              <a:effectLst/>
              <a:latin typeface="+mn-lt"/>
            </a:rPr>
            <a:t>( coated with PH sensitive coat)</a:t>
          </a:r>
        </a:p>
        <a:p>
          <a:pPr algn="l">
            <a:buSzPct val="80000"/>
            <a:buFont typeface="Arial" panose="020B0604020202020204" pitchFamily="34" charset="0"/>
            <a:buChar char="•"/>
          </a:pPr>
          <a:endParaRPr lang="en-GB" sz="1400" b="0" dirty="0">
            <a:effectLst/>
            <a:latin typeface="+mn-lt"/>
          </a:endParaRPr>
        </a:p>
        <a:p>
          <a:pPr algn="l">
            <a:buSzPct val="80000"/>
            <a:buFont typeface="Courier New" panose="02070309020205020404" pitchFamily="49" charset="0"/>
            <a:buChar char="o"/>
          </a:pPr>
          <a:r>
            <a:rPr lang="en-GB" sz="1400" b="0" dirty="0">
              <a:effectLst/>
              <a:latin typeface="+mn-lt"/>
              <a:sym typeface="Wingdings" panose="05000000000000000000" pitchFamily="2" charset="2"/>
            </a:rPr>
            <a:t> </a:t>
          </a:r>
          <a:r>
            <a:rPr lang="en-GB" sz="1400" b="0" dirty="0">
              <a:effectLst/>
              <a:latin typeface="+mn-lt"/>
            </a:rPr>
            <a:t>Releases start at the pylorus and continues throughout the small bowel and colon.</a:t>
          </a:r>
        </a:p>
        <a:p>
          <a:pPr algn="l">
            <a:buSzPct val="80000"/>
            <a:buFont typeface="Courier New" panose="02070309020205020404" pitchFamily="49" charset="0"/>
            <a:buChar char="o"/>
          </a:pPr>
          <a:endParaRPr lang="en-GB" sz="1400" b="0" dirty="0">
            <a:effectLst/>
            <a:latin typeface="+mn-lt"/>
          </a:endParaRPr>
        </a:p>
        <a:p>
          <a:pPr algn="l">
            <a:buSzPct val="80000"/>
            <a:buFont typeface="Courier New" panose="02070309020205020404" pitchFamily="49" charset="0"/>
            <a:buChar char="o"/>
          </a:pPr>
          <a:r>
            <a:rPr lang="en-GB" sz="1400" b="0" dirty="0">
              <a:effectLst/>
              <a:latin typeface="+mn-lt"/>
              <a:sym typeface="Wingdings" panose="05000000000000000000" pitchFamily="2" charset="2"/>
            </a:rPr>
            <a:t> </a:t>
          </a:r>
          <a:r>
            <a:rPr lang="en-GB" sz="1400" b="0" i="0" dirty="0" err="1">
              <a:solidFill>
                <a:srgbClr val="0070C0"/>
              </a:solidFill>
              <a:effectLst/>
              <a:latin typeface="+mn-lt"/>
            </a:rPr>
            <a:t>Asacol</a:t>
          </a:r>
          <a:r>
            <a:rPr lang="en-GB" sz="1400" b="0" dirty="0">
              <a:effectLst/>
              <a:latin typeface="+mn-lt"/>
            </a:rPr>
            <a:t>: </a:t>
          </a:r>
          <a:r>
            <a:rPr lang="en-GB" sz="1400" b="0" dirty="0">
              <a:solidFill>
                <a:srgbClr val="0070C0"/>
              </a:solidFill>
              <a:effectLst/>
              <a:latin typeface="+mn-lt"/>
            </a:rPr>
            <a:t>5-ASA</a:t>
          </a:r>
          <a:r>
            <a:rPr lang="en-GB" sz="1400" b="0" dirty="0">
              <a:effectLst/>
              <a:latin typeface="+mn-lt"/>
            </a:rPr>
            <a:t> coated in </a:t>
          </a:r>
          <a:r>
            <a:rPr lang="en-GB" sz="1400" b="1" dirty="0">
              <a:effectLst/>
              <a:latin typeface="+mn-lt"/>
            </a:rPr>
            <a:t>pH-sensitive</a:t>
          </a:r>
          <a:r>
            <a:rPr lang="en-GB" sz="1400" b="0" dirty="0">
              <a:effectLst/>
              <a:latin typeface="+mn-lt"/>
            </a:rPr>
            <a:t> resin*** that</a:t>
          </a:r>
          <a:r>
            <a:rPr lang="en-GB" sz="1400" b="0" baseline="0" dirty="0">
              <a:effectLst/>
              <a:latin typeface="+mn-lt"/>
            </a:rPr>
            <a:t> </a:t>
          </a:r>
          <a:r>
            <a:rPr lang="en-GB" sz="1400" b="0" dirty="0">
              <a:effectLst/>
              <a:latin typeface="+mn-lt"/>
            </a:rPr>
            <a:t>dissolve at pH 7.</a:t>
          </a:r>
        </a:p>
        <a:p>
          <a:pPr algn="l">
            <a:buSzPct val="80000"/>
            <a:buFont typeface="Courier New" panose="02070309020205020404" pitchFamily="49" charset="0"/>
            <a:buChar char="o"/>
          </a:pPr>
          <a:endParaRPr lang="en-GB" sz="1400" b="0" dirty="0">
            <a:effectLst/>
            <a:latin typeface="+mn-lt"/>
          </a:endParaRPr>
        </a:p>
        <a:p>
          <a:pPr algn="l">
            <a:buSzPct val="80000"/>
            <a:buFont typeface="Courier New" panose="02070309020205020404" pitchFamily="49" charset="0"/>
            <a:buChar char="o"/>
          </a:pPr>
          <a:r>
            <a:rPr lang="en-GB" sz="1400" b="0" dirty="0">
              <a:effectLst/>
              <a:latin typeface="+mn-lt"/>
              <a:sym typeface="Wingdings" panose="05000000000000000000" pitchFamily="2" charset="2"/>
            </a:rPr>
            <a:t> </a:t>
          </a:r>
          <a:r>
            <a:rPr lang="en-GB" sz="1400" b="0" dirty="0" err="1">
              <a:solidFill>
                <a:srgbClr val="0070C0"/>
              </a:solidFill>
              <a:effectLst/>
              <a:latin typeface="+mn-lt"/>
            </a:rPr>
            <a:t>Pentasa</a:t>
          </a:r>
          <a:r>
            <a:rPr lang="en-GB" sz="1400" b="0" dirty="0">
              <a:effectLst/>
              <a:latin typeface="+mn-lt"/>
            </a:rPr>
            <a:t>: micro granules</a:t>
          </a:r>
          <a:r>
            <a:rPr lang="en-GB" sz="1100" b="0" dirty="0">
              <a:effectLst/>
              <a:latin typeface="+mn-lt"/>
            </a:rPr>
            <a:t>**** </a:t>
          </a:r>
          <a:r>
            <a:rPr lang="en-GB" sz="1400" b="0" dirty="0">
              <a:effectLst/>
              <a:latin typeface="+mn-lt"/>
            </a:rPr>
            <a:t>that release    </a:t>
          </a:r>
          <a:r>
            <a:rPr lang="en-GB" sz="1400" b="0" dirty="0">
              <a:solidFill>
                <a:srgbClr val="0070C0"/>
              </a:solidFill>
              <a:effectLst/>
              <a:latin typeface="+mn-lt"/>
            </a:rPr>
            <a:t>5-ASA</a:t>
          </a:r>
          <a:r>
            <a:rPr lang="en-GB" sz="1400" b="0" dirty="0">
              <a:effectLst/>
              <a:latin typeface="+mn-lt"/>
            </a:rPr>
            <a:t> throughout the </a:t>
          </a:r>
          <a:r>
            <a:rPr lang="en-GB" sz="1400" b="1" dirty="0">
              <a:effectLst/>
              <a:latin typeface="+mn-lt"/>
            </a:rPr>
            <a:t>small intestine </a:t>
          </a:r>
          <a:r>
            <a:rPr lang="en-GB" sz="1400" b="0" dirty="0">
              <a:solidFill>
                <a:schemeClr val="bg1">
                  <a:lumMod val="75000"/>
                </a:schemeClr>
              </a:solidFill>
              <a:effectLst/>
              <a:latin typeface="+mn-lt"/>
            </a:rPr>
            <a:t>time sensitive </a:t>
          </a:r>
          <a:endParaRPr lang="en-US" sz="1400" b="0" dirty="0">
            <a:solidFill>
              <a:schemeClr val="bg1">
                <a:lumMod val="75000"/>
              </a:schemeClr>
            </a:solidFill>
          </a:endParaRPr>
        </a:p>
      </dgm:t>
    </dgm:pt>
    <dgm:pt modelId="{FAA00ADA-22AE-442E-9F15-61D0FBB81A15}" type="parTrans" cxnId="{772DB390-4624-44D8-B059-B34A2DE78B97}">
      <dgm:prSet/>
      <dgm:spPr>
        <a:ln>
          <a:solidFill>
            <a:schemeClr val="bg1">
              <a:lumMod val="75000"/>
            </a:schemeClr>
          </a:solidFill>
        </a:ln>
      </dgm:spPr>
      <dgm:t>
        <a:bodyPr/>
        <a:lstStyle/>
        <a:p>
          <a:endParaRPr lang="en-US"/>
        </a:p>
      </dgm:t>
    </dgm:pt>
    <dgm:pt modelId="{15B0FEE7-3089-4C15-B2CB-4EDA07346392}" type="sibTrans" cxnId="{772DB390-4624-44D8-B059-B34A2DE78B97}">
      <dgm:prSet/>
      <dgm:spPr/>
      <dgm:t>
        <a:bodyPr/>
        <a:lstStyle/>
        <a:p>
          <a:endParaRPr lang="en-US"/>
        </a:p>
      </dgm:t>
    </dgm:pt>
    <dgm:pt modelId="{2CB8BBC8-0D41-44FF-8B39-C32EACE6F7C7}">
      <dgm:prSet phldrT="[Text]"/>
      <dgm:spPr>
        <a:solidFill>
          <a:schemeClr val="accent6">
            <a:lumMod val="40000"/>
            <a:lumOff val="60000"/>
          </a:schemeClr>
        </a:solidFill>
      </dgm:spPr>
      <dgm:t>
        <a:bodyPr/>
        <a:lstStyle/>
        <a:p>
          <a:pPr>
            <a:buClrTx/>
            <a:buSzTx/>
            <a:buFont typeface="Arial" panose="020B0604020202020204" pitchFamily="34" charset="0"/>
            <a:buNone/>
          </a:pPr>
          <a:r>
            <a:rPr lang="en-GB" b="1" dirty="0">
              <a:solidFill>
                <a:schemeClr val="bg1"/>
              </a:solidFill>
              <a:effectLst/>
              <a:latin typeface="+mn-lt"/>
            </a:rPr>
            <a:t> Rectal formulations </a:t>
          </a:r>
          <a:endParaRPr lang="en-US" dirty="0"/>
        </a:p>
      </dgm:t>
    </dgm:pt>
    <dgm:pt modelId="{077F0207-9DE8-4410-907E-EA7BCF4E646C}" type="parTrans" cxnId="{0BC9B82D-1B51-4220-AF9B-FB4194CE3969}">
      <dgm:prSet/>
      <dgm:spPr/>
      <dgm:t>
        <a:bodyPr/>
        <a:lstStyle/>
        <a:p>
          <a:endParaRPr lang="en-US"/>
        </a:p>
      </dgm:t>
    </dgm:pt>
    <dgm:pt modelId="{868C4EF1-0AB6-4ABE-8D24-EA37FD55C065}" type="sibTrans" cxnId="{0BC9B82D-1B51-4220-AF9B-FB4194CE3969}">
      <dgm:prSet/>
      <dgm:spPr/>
      <dgm:t>
        <a:bodyPr/>
        <a:lstStyle/>
        <a:p>
          <a:endParaRPr lang="en-US"/>
        </a:p>
      </dgm:t>
    </dgm:pt>
    <dgm:pt modelId="{3C97903C-EC7B-477C-8E86-7FF2A074CD2F}">
      <dgm:prSet phldrT="[Text]" custT="1"/>
      <dgm:spPr>
        <a:ln>
          <a:solidFill>
            <a:schemeClr val="accent6">
              <a:lumMod val="40000"/>
              <a:lumOff val="60000"/>
            </a:schemeClr>
          </a:solidFill>
        </a:ln>
      </dgm:spPr>
      <dgm:t>
        <a:bodyPr/>
        <a:lstStyle/>
        <a:p>
          <a:pPr algn="l">
            <a:buSzPct val="80000"/>
            <a:buFont typeface="Courier New" panose="02070309020205020404" pitchFamily="49" charset="0"/>
            <a:buChar char="o"/>
          </a:pPr>
          <a:r>
            <a:rPr lang="en-GB" sz="1400" b="0" dirty="0">
              <a:effectLst/>
              <a:latin typeface="+mn-lt"/>
              <a:sym typeface="Wingdings" panose="05000000000000000000" pitchFamily="2" charset="2"/>
            </a:rPr>
            <a:t> </a:t>
          </a:r>
          <a:r>
            <a:rPr lang="en-US" sz="1400" dirty="0"/>
            <a:t>Release </a:t>
          </a:r>
          <a:r>
            <a:rPr lang="en-US" sz="1400" dirty="0">
              <a:solidFill>
                <a:srgbClr val="0070C0"/>
              </a:solidFill>
            </a:rPr>
            <a:t>5-ASA</a:t>
          </a:r>
          <a:r>
            <a:rPr lang="en-US" sz="1400" dirty="0"/>
            <a:t> in the </a:t>
          </a:r>
          <a:r>
            <a:rPr lang="en-US" sz="1400" b="1" dirty="0"/>
            <a:t>distal colon. </a:t>
          </a:r>
        </a:p>
        <a:p>
          <a:pPr algn="l">
            <a:buSzPct val="80000"/>
            <a:buFont typeface="Courier New" panose="02070309020205020404" pitchFamily="49" charset="0"/>
            <a:buChar char="o"/>
          </a:pPr>
          <a:endParaRPr lang="en-US" sz="1400" b="1" dirty="0"/>
        </a:p>
        <a:p>
          <a:pPr algn="l">
            <a:buSzPct val="80000"/>
            <a:buFont typeface="Courier New" panose="02070309020205020404" pitchFamily="49" charset="0"/>
            <a:buChar char="o"/>
          </a:pPr>
          <a:r>
            <a:rPr lang="en-GB" sz="1400" b="0" dirty="0">
              <a:effectLst/>
              <a:latin typeface="+mn-lt"/>
              <a:sym typeface="Wingdings" panose="05000000000000000000" pitchFamily="2" charset="2"/>
            </a:rPr>
            <a:t> </a:t>
          </a:r>
          <a:r>
            <a:rPr lang="en-US" sz="1400" b="0" dirty="0" err="1">
              <a:solidFill>
                <a:srgbClr val="0070C0"/>
              </a:solidFill>
            </a:rPr>
            <a:t>Canasa</a:t>
          </a:r>
          <a:r>
            <a:rPr lang="en-US" sz="1400" dirty="0"/>
            <a:t> (suppositories *)</a:t>
          </a:r>
        </a:p>
        <a:p>
          <a:pPr algn="l">
            <a:buSzPct val="80000"/>
            <a:buFont typeface="Courier New" panose="02070309020205020404" pitchFamily="49" charset="0"/>
            <a:buChar char="o"/>
          </a:pPr>
          <a:endParaRPr lang="en-US" sz="1400" dirty="0"/>
        </a:p>
        <a:p>
          <a:pPr algn="l">
            <a:buSzPct val="80000"/>
            <a:buFont typeface="Courier New" panose="02070309020205020404" pitchFamily="49" charset="0"/>
            <a:buChar char="o"/>
          </a:pPr>
          <a:r>
            <a:rPr lang="en-GB" sz="1400" b="0" dirty="0">
              <a:effectLst/>
              <a:latin typeface="+mn-lt"/>
              <a:sym typeface="Wingdings" panose="05000000000000000000" pitchFamily="2" charset="2"/>
            </a:rPr>
            <a:t> </a:t>
          </a:r>
          <a:r>
            <a:rPr lang="en-US" sz="1400" dirty="0" err="1">
              <a:solidFill>
                <a:srgbClr val="0070C0"/>
              </a:solidFill>
            </a:rPr>
            <a:t>Rowasa</a:t>
          </a:r>
          <a:r>
            <a:rPr lang="en-US" sz="1400" dirty="0"/>
            <a:t> (enema **</a:t>
          </a:r>
          <a:r>
            <a:rPr lang="en-US" sz="900" dirty="0"/>
            <a:t>) </a:t>
          </a:r>
        </a:p>
      </dgm:t>
    </dgm:pt>
    <dgm:pt modelId="{DD41D788-5780-4923-92E9-17D12DC9FD9F}" type="parTrans" cxnId="{171A90C8-DADB-4D5E-A4A5-48B719CAD0E7}">
      <dgm:prSet/>
      <dgm:spPr>
        <a:ln>
          <a:solidFill>
            <a:schemeClr val="bg1">
              <a:lumMod val="65000"/>
            </a:schemeClr>
          </a:solidFill>
        </a:ln>
      </dgm:spPr>
      <dgm:t>
        <a:bodyPr/>
        <a:lstStyle/>
        <a:p>
          <a:endParaRPr lang="en-US"/>
        </a:p>
      </dgm:t>
    </dgm:pt>
    <dgm:pt modelId="{F5166BFA-E36F-43F5-8BB7-C86C5B36DB2D}" type="sibTrans" cxnId="{171A90C8-DADB-4D5E-A4A5-48B719CAD0E7}">
      <dgm:prSet/>
      <dgm:spPr/>
      <dgm:t>
        <a:bodyPr/>
        <a:lstStyle/>
        <a:p>
          <a:endParaRPr lang="en-US"/>
        </a:p>
      </dgm:t>
    </dgm:pt>
    <dgm:pt modelId="{A625F921-DC69-459A-8A49-4B990E71776F}" type="pres">
      <dgm:prSet presAssocID="{92C564C6-02C2-4154-8453-AF9329CE4DBD}" presName="diagram" presStyleCnt="0">
        <dgm:presLayoutVars>
          <dgm:chPref val="1"/>
          <dgm:dir/>
          <dgm:animOne val="branch"/>
          <dgm:animLvl val="lvl"/>
          <dgm:resizeHandles/>
        </dgm:presLayoutVars>
      </dgm:prSet>
      <dgm:spPr/>
    </dgm:pt>
    <dgm:pt modelId="{9D8D1408-180D-4577-B7A5-F3F0E8BC1342}" type="pres">
      <dgm:prSet presAssocID="{F562CC5A-BEE5-47AE-B816-5052F63430A1}" presName="root" presStyleCnt="0"/>
      <dgm:spPr/>
    </dgm:pt>
    <dgm:pt modelId="{1872B27B-4FD9-4ACF-8EF6-E72F8CD207F6}" type="pres">
      <dgm:prSet presAssocID="{F562CC5A-BEE5-47AE-B816-5052F63430A1}" presName="rootComposite" presStyleCnt="0"/>
      <dgm:spPr/>
    </dgm:pt>
    <dgm:pt modelId="{B39D3AEC-38F5-4871-9B38-0773439BAE0C}" type="pres">
      <dgm:prSet presAssocID="{F562CC5A-BEE5-47AE-B816-5052F63430A1}" presName="rootText" presStyleLbl="node1" presStyleIdx="0" presStyleCnt="2" custScaleX="113771" custScaleY="73158"/>
      <dgm:spPr/>
    </dgm:pt>
    <dgm:pt modelId="{1B59FB08-EF55-4729-A90B-3D47DEF4C570}" type="pres">
      <dgm:prSet presAssocID="{F562CC5A-BEE5-47AE-B816-5052F63430A1}" presName="rootConnector" presStyleLbl="node1" presStyleIdx="0" presStyleCnt="2"/>
      <dgm:spPr/>
    </dgm:pt>
    <dgm:pt modelId="{D5713969-7D1F-4164-9C58-3BD0FFE2C701}" type="pres">
      <dgm:prSet presAssocID="{F562CC5A-BEE5-47AE-B816-5052F63430A1}" presName="childShape" presStyleCnt="0"/>
      <dgm:spPr/>
    </dgm:pt>
    <dgm:pt modelId="{698EF6EB-1EA2-4146-97CC-34A5AF200858}" type="pres">
      <dgm:prSet presAssocID="{FAA00ADA-22AE-442E-9F15-61D0FBB81A15}" presName="Name13" presStyleLbl="parChTrans1D2" presStyleIdx="0" presStyleCnt="2"/>
      <dgm:spPr/>
    </dgm:pt>
    <dgm:pt modelId="{D3ADC7F8-73B7-4932-B077-350B9488FF5C}" type="pres">
      <dgm:prSet presAssocID="{C8DF24B2-8CC0-4221-8C93-667D002CC61E}" presName="childText" presStyleLbl="bgAcc1" presStyleIdx="0" presStyleCnt="2" custScaleX="265303" custScaleY="460395">
        <dgm:presLayoutVars>
          <dgm:bulletEnabled val="1"/>
        </dgm:presLayoutVars>
      </dgm:prSet>
      <dgm:spPr/>
    </dgm:pt>
    <dgm:pt modelId="{9B041771-A328-4A84-B243-6C023948BE97}" type="pres">
      <dgm:prSet presAssocID="{2CB8BBC8-0D41-44FF-8B39-C32EACE6F7C7}" presName="root" presStyleCnt="0"/>
      <dgm:spPr/>
    </dgm:pt>
    <dgm:pt modelId="{3E22E960-88C2-48B9-801D-D7EF25A83FD4}" type="pres">
      <dgm:prSet presAssocID="{2CB8BBC8-0D41-44FF-8B39-C32EACE6F7C7}" presName="rootComposite" presStyleCnt="0"/>
      <dgm:spPr/>
    </dgm:pt>
    <dgm:pt modelId="{1C2927A4-BC29-4D55-9C05-8D8852A02513}" type="pres">
      <dgm:prSet presAssocID="{2CB8BBC8-0D41-44FF-8B39-C32EACE6F7C7}" presName="rootText" presStyleLbl="node1" presStyleIdx="1" presStyleCnt="2" custScaleX="139051" custScaleY="77465"/>
      <dgm:spPr/>
    </dgm:pt>
    <dgm:pt modelId="{126D12E1-728A-4277-979B-30149BA71299}" type="pres">
      <dgm:prSet presAssocID="{2CB8BBC8-0D41-44FF-8B39-C32EACE6F7C7}" presName="rootConnector" presStyleLbl="node1" presStyleIdx="1" presStyleCnt="2"/>
      <dgm:spPr/>
    </dgm:pt>
    <dgm:pt modelId="{0A489DC1-F364-4C64-8A57-4466E370290A}" type="pres">
      <dgm:prSet presAssocID="{2CB8BBC8-0D41-44FF-8B39-C32EACE6F7C7}" presName="childShape" presStyleCnt="0"/>
      <dgm:spPr/>
    </dgm:pt>
    <dgm:pt modelId="{646477BB-BB4F-43E0-A57E-09872939027C}" type="pres">
      <dgm:prSet presAssocID="{DD41D788-5780-4923-92E9-17D12DC9FD9F}" presName="Name13" presStyleLbl="parChTrans1D2" presStyleIdx="1" presStyleCnt="2"/>
      <dgm:spPr/>
    </dgm:pt>
    <dgm:pt modelId="{C08B3B61-92B1-476F-BCB2-5E80B28CFE0E}" type="pres">
      <dgm:prSet presAssocID="{3C97903C-EC7B-477C-8E86-7FF2A074CD2F}" presName="childText" presStyleLbl="bgAcc1" presStyleIdx="1" presStyleCnt="2" custScaleX="208338" custScaleY="234066">
        <dgm:presLayoutVars>
          <dgm:bulletEnabled val="1"/>
        </dgm:presLayoutVars>
      </dgm:prSet>
      <dgm:spPr/>
    </dgm:pt>
  </dgm:ptLst>
  <dgm:cxnLst>
    <dgm:cxn modelId="{F5CC5623-6687-4744-BB95-FC7CB0767B28}" type="presOf" srcId="{F562CC5A-BEE5-47AE-B816-5052F63430A1}" destId="{1B59FB08-EF55-4729-A90B-3D47DEF4C570}" srcOrd="1" destOrd="0" presId="urn:microsoft.com/office/officeart/2005/8/layout/hierarchy3"/>
    <dgm:cxn modelId="{0BC9B82D-1B51-4220-AF9B-FB4194CE3969}" srcId="{92C564C6-02C2-4154-8453-AF9329CE4DBD}" destId="{2CB8BBC8-0D41-44FF-8B39-C32EACE6F7C7}" srcOrd="1" destOrd="0" parTransId="{077F0207-9DE8-4410-907E-EA7BCF4E646C}" sibTransId="{868C4EF1-0AB6-4ABE-8D24-EA37FD55C065}"/>
    <dgm:cxn modelId="{9308F32E-8758-4386-97C5-3A694A505DF5}" type="presOf" srcId="{2CB8BBC8-0D41-44FF-8B39-C32EACE6F7C7}" destId="{1C2927A4-BC29-4D55-9C05-8D8852A02513}" srcOrd="0" destOrd="0" presId="urn:microsoft.com/office/officeart/2005/8/layout/hierarchy3"/>
    <dgm:cxn modelId="{A38C8442-C1BC-4434-9544-8BD4E9A9394A}" type="presOf" srcId="{F562CC5A-BEE5-47AE-B816-5052F63430A1}" destId="{B39D3AEC-38F5-4871-9B38-0773439BAE0C}" srcOrd="0" destOrd="0" presId="urn:microsoft.com/office/officeart/2005/8/layout/hierarchy3"/>
    <dgm:cxn modelId="{C16AC242-2971-4171-9927-8D018733893B}" type="presOf" srcId="{3C97903C-EC7B-477C-8E86-7FF2A074CD2F}" destId="{C08B3B61-92B1-476F-BCB2-5E80B28CFE0E}" srcOrd="0" destOrd="0" presId="urn:microsoft.com/office/officeart/2005/8/layout/hierarchy3"/>
    <dgm:cxn modelId="{D2C3D266-A578-40DF-85D0-E8D1FA67CD79}" type="presOf" srcId="{C8DF24B2-8CC0-4221-8C93-667D002CC61E}" destId="{D3ADC7F8-73B7-4932-B077-350B9488FF5C}" srcOrd="0" destOrd="0" presId="urn:microsoft.com/office/officeart/2005/8/layout/hierarchy3"/>
    <dgm:cxn modelId="{7FC3D86D-42FC-4F40-B3A9-178A850CF864}" type="presOf" srcId="{FAA00ADA-22AE-442E-9F15-61D0FBB81A15}" destId="{698EF6EB-1EA2-4146-97CC-34A5AF200858}" srcOrd="0" destOrd="0" presId="urn:microsoft.com/office/officeart/2005/8/layout/hierarchy3"/>
    <dgm:cxn modelId="{DDFD0283-7260-49F7-BCDE-69962569C553}" srcId="{92C564C6-02C2-4154-8453-AF9329CE4DBD}" destId="{F562CC5A-BEE5-47AE-B816-5052F63430A1}" srcOrd="0" destOrd="0" parTransId="{DAF6C848-04DB-4F12-BD89-D49D7BF9ACF7}" sibTransId="{2E79C3BB-82CA-4DB4-A730-BD6BA43A542A}"/>
    <dgm:cxn modelId="{772DB390-4624-44D8-B059-B34A2DE78B97}" srcId="{F562CC5A-BEE5-47AE-B816-5052F63430A1}" destId="{C8DF24B2-8CC0-4221-8C93-667D002CC61E}" srcOrd="0" destOrd="0" parTransId="{FAA00ADA-22AE-442E-9F15-61D0FBB81A15}" sibTransId="{15B0FEE7-3089-4C15-B2CB-4EDA07346392}"/>
    <dgm:cxn modelId="{171A90C8-DADB-4D5E-A4A5-48B719CAD0E7}" srcId="{2CB8BBC8-0D41-44FF-8B39-C32EACE6F7C7}" destId="{3C97903C-EC7B-477C-8E86-7FF2A074CD2F}" srcOrd="0" destOrd="0" parTransId="{DD41D788-5780-4923-92E9-17D12DC9FD9F}" sibTransId="{F5166BFA-E36F-43F5-8BB7-C86C5B36DB2D}"/>
    <dgm:cxn modelId="{D92B02CC-4B40-431D-830A-2609855019D2}" type="presOf" srcId="{92C564C6-02C2-4154-8453-AF9329CE4DBD}" destId="{A625F921-DC69-459A-8A49-4B990E71776F}" srcOrd="0" destOrd="0" presId="urn:microsoft.com/office/officeart/2005/8/layout/hierarchy3"/>
    <dgm:cxn modelId="{569100EA-AE47-4B48-9A4E-E6072B91AAD5}" type="presOf" srcId="{DD41D788-5780-4923-92E9-17D12DC9FD9F}" destId="{646477BB-BB4F-43E0-A57E-09872939027C}" srcOrd="0" destOrd="0" presId="urn:microsoft.com/office/officeart/2005/8/layout/hierarchy3"/>
    <dgm:cxn modelId="{92AC02F2-6D49-4EE4-B7AF-1AC62372B712}" type="presOf" srcId="{2CB8BBC8-0D41-44FF-8B39-C32EACE6F7C7}" destId="{126D12E1-728A-4277-979B-30149BA71299}" srcOrd="1" destOrd="0" presId="urn:microsoft.com/office/officeart/2005/8/layout/hierarchy3"/>
    <dgm:cxn modelId="{15A67F89-CE88-444E-8A91-9D60DB5295B7}" type="presParOf" srcId="{A625F921-DC69-459A-8A49-4B990E71776F}" destId="{9D8D1408-180D-4577-B7A5-F3F0E8BC1342}" srcOrd="0" destOrd="0" presId="urn:microsoft.com/office/officeart/2005/8/layout/hierarchy3"/>
    <dgm:cxn modelId="{B2B02C25-9728-4D7F-918A-EDE103533A03}" type="presParOf" srcId="{9D8D1408-180D-4577-B7A5-F3F0E8BC1342}" destId="{1872B27B-4FD9-4ACF-8EF6-E72F8CD207F6}" srcOrd="0" destOrd="0" presId="urn:microsoft.com/office/officeart/2005/8/layout/hierarchy3"/>
    <dgm:cxn modelId="{D92CE2BE-E0E5-4699-AEE1-BA919B123697}" type="presParOf" srcId="{1872B27B-4FD9-4ACF-8EF6-E72F8CD207F6}" destId="{B39D3AEC-38F5-4871-9B38-0773439BAE0C}" srcOrd="0" destOrd="0" presId="urn:microsoft.com/office/officeart/2005/8/layout/hierarchy3"/>
    <dgm:cxn modelId="{94459538-6F67-45A7-B8B0-185A2CA587CD}" type="presParOf" srcId="{1872B27B-4FD9-4ACF-8EF6-E72F8CD207F6}" destId="{1B59FB08-EF55-4729-A90B-3D47DEF4C570}" srcOrd="1" destOrd="0" presId="urn:microsoft.com/office/officeart/2005/8/layout/hierarchy3"/>
    <dgm:cxn modelId="{08C89390-5735-48F2-975E-679C9D05C0C8}" type="presParOf" srcId="{9D8D1408-180D-4577-B7A5-F3F0E8BC1342}" destId="{D5713969-7D1F-4164-9C58-3BD0FFE2C701}" srcOrd="1" destOrd="0" presId="urn:microsoft.com/office/officeart/2005/8/layout/hierarchy3"/>
    <dgm:cxn modelId="{CF99BDB6-410A-4EFF-B84F-2CF17B3B789D}" type="presParOf" srcId="{D5713969-7D1F-4164-9C58-3BD0FFE2C701}" destId="{698EF6EB-1EA2-4146-97CC-34A5AF200858}" srcOrd="0" destOrd="0" presId="urn:microsoft.com/office/officeart/2005/8/layout/hierarchy3"/>
    <dgm:cxn modelId="{211D5CEC-E86D-4831-AA10-6A8BA7C84447}" type="presParOf" srcId="{D5713969-7D1F-4164-9C58-3BD0FFE2C701}" destId="{D3ADC7F8-73B7-4932-B077-350B9488FF5C}" srcOrd="1" destOrd="0" presId="urn:microsoft.com/office/officeart/2005/8/layout/hierarchy3"/>
    <dgm:cxn modelId="{79DF6F90-D368-4F25-86F1-E2189AD870A1}" type="presParOf" srcId="{A625F921-DC69-459A-8A49-4B990E71776F}" destId="{9B041771-A328-4A84-B243-6C023948BE97}" srcOrd="1" destOrd="0" presId="urn:microsoft.com/office/officeart/2005/8/layout/hierarchy3"/>
    <dgm:cxn modelId="{7E277603-C00F-4A35-AD78-0C52ADAC1692}" type="presParOf" srcId="{9B041771-A328-4A84-B243-6C023948BE97}" destId="{3E22E960-88C2-48B9-801D-D7EF25A83FD4}" srcOrd="0" destOrd="0" presId="urn:microsoft.com/office/officeart/2005/8/layout/hierarchy3"/>
    <dgm:cxn modelId="{8876E644-1E7F-4EB5-B06B-48BB1D7A8422}" type="presParOf" srcId="{3E22E960-88C2-48B9-801D-D7EF25A83FD4}" destId="{1C2927A4-BC29-4D55-9C05-8D8852A02513}" srcOrd="0" destOrd="0" presId="urn:microsoft.com/office/officeart/2005/8/layout/hierarchy3"/>
    <dgm:cxn modelId="{B23B818A-5846-40CC-AB0F-7B04D86952D1}" type="presParOf" srcId="{3E22E960-88C2-48B9-801D-D7EF25A83FD4}" destId="{126D12E1-728A-4277-979B-30149BA71299}" srcOrd="1" destOrd="0" presId="urn:microsoft.com/office/officeart/2005/8/layout/hierarchy3"/>
    <dgm:cxn modelId="{7EF28054-07EC-434F-9B69-31F025A4BDFA}" type="presParOf" srcId="{9B041771-A328-4A84-B243-6C023948BE97}" destId="{0A489DC1-F364-4C64-8A57-4466E370290A}" srcOrd="1" destOrd="0" presId="urn:microsoft.com/office/officeart/2005/8/layout/hierarchy3"/>
    <dgm:cxn modelId="{3538B87B-2659-4061-8933-818C84574F16}" type="presParOf" srcId="{0A489DC1-F364-4C64-8A57-4466E370290A}" destId="{646477BB-BB4F-43E0-A57E-09872939027C}" srcOrd="0" destOrd="0" presId="urn:microsoft.com/office/officeart/2005/8/layout/hierarchy3"/>
    <dgm:cxn modelId="{B10E4E97-888D-451C-B7D1-5AD474C8959E}" type="presParOf" srcId="{0A489DC1-F364-4C64-8A57-4466E370290A}" destId="{C08B3B61-92B1-476F-BCB2-5E80B28CFE0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D3AEC-38F5-4871-9B38-0773439BAE0C}">
      <dsp:nvSpPr>
        <dsp:cNvPr id="0" name=""/>
        <dsp:cNvSpPr/>
      </dsp:nvSpPr>
      <dsp:spPr>
        <a:xfrm>
          <a:off x="3418" y="1"/>
          <a:ext cx="1749868" cy="562607"/>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effectLst/>
              <a:latin typeface="+mn-lt"/>
              <a:ea typeface="Kartika" charset="0"/>
              <a:cs typeface="Kartika" charset="0"/>
            </a:rPr>
            <a:t>Oral formulations</a:t>
          </a:r>
          <a:endParaRPr lang="en-US" sz="1700" kern="1200" dirty="0"/>
        </a:p>
      </dsp:txBody>
      <dsp:txXfrm>
        <a:off x="19896" y="16479"/>
        <a:ext cx="1716912" cy="529651"/>
      </dsp:txXfrm>
    </dsp:sp>
    <dsp:sp modelId="{698EF6EB-1EA2-4146-97CC-34A5AF200858}">
      <dsp:nvSpPr>
        <dsp:cNvPr id="0" name=""/>
        <dsp:cNvSpPr/>
      </dsp:nvSpPr>
      <dsp:spPr>
        <a:xfrm>
          <a:off x="178405" y="562609"/>
          <a:ext cx="174986" cy="1962548"/>
        </a:xfrm>
        <a:custGeom>
          <a:avLst/>
          <a:gdLst/>
          <a:ahLst/>
          <a:cxnLst/>
          <a:rect l="0" t="0" r="0" b="0"/>
          <a:pathLst>
            <a:path>
              <a:moveTo>
                <a:pt x="0" y="0"/>
              </a:moveTo>
              <a:lnTo>
                <a:pt x="0" y="1962548"/>
              </a:lnTo>
              <a:lnTo>
                <a:pt x="174986" y="1962548"/>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D3ADC7F8-73B7-4932-B077-350B9488FF5C}">
      <dsp:nvSpPr>
        <dsp:cNvPr id="0" name=""/>
        <dsp:cNvSpPr/>
      </dsp:nvSpPr>
      <dsp:spPr>
        <a:xfrm>
          <a:off x="353392" y="754866"/>
          <a:ext cx="3264420" cy="3540580"/>
        </a:xfrm>
        <a:prstGeom prst="roundRect">
          <a:avLst>
            <a:gd name="adj" fmla="val 10000"/>
          </a:avLst>
        </a:prstGeom>
        <a:no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SzPct val="80000"/>
            <a:buFont typeface="Arial" panose="020B0604020202020204" pitchFamily="34" charset="0"/>
            <a:buNone/>
          </a:pPr>
          <a:r>
            <a:rPr lang="en-GB" sz="1400" b="0" kern="1200" dirty="0">
              <a:effectLst/>
              <a:latin typeface="+mn-lt"/>
              <a:sym typeface="Wingdings" panose="05000000000000000000" pitchFamily="2" charset="2"/>
            </a:rPr>
            <a:t> </a:t>
          </a:r>
          <a:r>
            <a:rPr lang="en-GB" sz="1400" b="0" kern="1200" dirty="0">
              <a:effectLst/>
              <a:latin typeface="+mn-lt"/>
            </a:rPr>
            <a:t>Releases </a:t>
          </a:r>
          <a:r>
            <a:rPr lang="en-GB" sz="1400" b="0" kern="1200" dirty="0">
              <a:solidFill>
                <a:srgbClr val="0070C0"/>
              </a:solidFill>
              <a:effectLst/>
              <a:latin typeface="+mn-lt"/>
            </a:rPr>
            <a:t>5-ASA</a:t>
          </a:r>
          <a:r>
            <a:rPr lang="en-GB" sz="1400" b="0" kern="1200" dirty="0">
              <a:effectLst/>
              <a:latin typeface="+mn-lt"/>
            </a:rPr>
            <a:t> in the distal </a:t>
          </a:r>
          <a:r>
            <a:rPr lang="en-GB" sz="1400" b="1" kern="1200" dirty="0">
              <a:effectLst/>
              <a:latin typeface="+mn-lt"/>
            </a:rPr>
            <a:t>small bowel</a:t>
          </a:r>
          <a:r>
            <a:rPr lang="en-GB" sz="1400" b="0" kern="1200" dirty="0">
              <a:effectLst/>
              <a:latin typeface="+mn-lt"/>
            </a:rPr>
            <a:t> secondary to pH changes.</a:t>
          </a:r>
          <a:r>
            <a:rPr lang="en-GB" sz="1200" b="0" kern="1200" dirty="0">
              <a:solidFill>
                <a:srgbClr val="00B050"/>
              </a:solidFill>
              <a:effectLst/>
              <a:latin typeface="+mn-lt"/>
            </a:rPr>
            <a:t> </a:t>
          </a:r>
          <a:r>
            <a:rPr lang="en-GB" sz="1200" b="0" kern="1200" dirty="0">
              <a:solidFill>
                <a:schemeClr val="bg1">
                  <a:lumMod val="75000"/>
                </a:schemeClr>
              </a:solidFill>
              <a:effectLst/>
              <a:latin typeface="+mn-lt"/>
            </a:rPr>
            <a:t>→ they release it in alkaline PH , stomach is acidic, therefor they wont release 5-ASA                               </a:t>
          </a:r>
          <a:r>
            <a:rPr lang="en-GB" sz="1200" b="0" kern="1200" dirty="0">
              <a:solidFill>
                <a:srgbClr val="00B050"/>
              </a:solidFill>
              <a:effectLst/>
              <a:latin typeface="+mn-lt"/>
            </a:rPr>
            <a:t>( coated with PH sensitive coat)</a:t>
          </a:r>
        </a:p>
        <a:p>
          <a:pPr marL="0" lvl="0" indent="0" algn="l" defTabSz="622300">
            <a:lnSpc>
              <a:spcPct val="90000"/>
            </a:lnSpc>
            <a:spcBef>
              <a:spcPct val="0"/>
            </a:spcBef>
            <a:spcAft>
              <a:spcPct val="35000"/>
            </a:spcAft>
            <a:buSzPct val="80000"/>
            <a:buFont typeface="Arial" panose="020B0604020202020204" pitchFamily="34" charset="0"/>
            <a:buNone/>
          </a:pPr>
          <a:endParaRPr lang="en-GB" sz="1400" b="0" kern="1200" dirty="0">
            <a:effectLst/>
            <a:latin typeface="+mn-lt"/>
          </a:endParaRPr>
        </a:p>
        <a:p>
          <a:pPr marL="0" lvl="0" indent="0" algn="l" defTabSz="622300">
            <a:lnSpc>
              <a:spcPct val="90000"/>
            </a:lnSpc>
            <a:spcBef>
              <a:spcPct val="0"/>
            </a:spcBef>
            <a:spcAft>
              <a:spcPct val="35000"/>
            </a:spcAft>
            <a:buSzPct val="80000"/>
            <a:buFont typeface="Courier New" panose="02070309020205020404" pitchFamily="49" charset="0"/>
            <a:buNone/>
          </a:pPr>
          <a:r>
            <a:rPr lang="en-GB" sz="1400" b="0" kern="1200" dirty="0">
              <a:effectLst/>
              <a:latin typeface="+mn-lt"/>
              <a:sym typeface="Wingdings" panose="05000000000000000000" pitchFamily="2" charset="2"/>
            </a:rPr>
            <a:t> </a:t>
          </a:r>
          <a:r>
            <a:rPr lang="en-GB" sz="1400" b="0" kern="1200" dirty="0">
              <a:effectLst/>
              <a:latin typeface="+mn-lt"/>
            </a:rPr>
            <a:t>Releases start at the pylorus and continues throughout the small bowel and colon.</a:t>
          </a:r>
        </a:p>
        <a:p>
          <a:pPr marL="0" lvl="0" indent="0" algn="l" defTabSz="622300">
            <a:lnSpc>
              <a:spcPct val="90000"/>
            </a:lnSpc>
            <a:spcBef>
              <a:spcPct val="0"/>
            </a:spcBef>
            <a:spcAft>
              <a:spcPct val="35000"/>
            </a:spcAft>
            <a:buSzPct val="80000"/>
            <a:buFont typeface="Courier New" panose="02070309020205020404" pitchFamily="49" charset="0"/>
            <a:buNone/>
          </a:pPr>
          <a:endParaRPr lang="en-GB" sz="1400" b="0" kern="1200" dirty="0">
            <a:effectLst/>
            <a:latin typeface="+mn-lt"/>
          </a:endParaRPr>
        </a:p>
        <a:p>
          <a:pPr marL="0" lvl="0" indent="0" algn="l" defTabSz="622300">
            <a:lnSpc>
              <a:spcPct val="90000"/>
            </a:lnSpc>
            <a:spcBef>
              <a:spcPct val="0"/>
            </a:spcBef>
            <a:spcAft>
              <a:spcPct val="35000"/>
            </a:spcAft>
            <a:buSzPct val="80000"/>
            <a:buFont typeface="Courier New" panose="02070309020205020404" pitchFamily="49" charset="0"/>
            <a:buNone/>
          </a:pPr>
          <a:r>
            <a:rPr lang="en-GB" sz="1400" b="0" kern="1200" dirty="0">
              <a:effectLst/>
              <a:latin typeface="+mn-lt"/>
              <a:sym typeface="Wingdings" panose="05000000000000000000" pitchFamily="2" charset="2"/>
            </a:rPr>
            <a:t> </a:t>
          </a:r>
          <a:r>
            <a:rPr lang="en-GB" sz="1400" b="0" i="0" kern="1200" dirty="0" err="1">
              <a:solidFill>
                <a:srgbClr val="0070C0"/>
              </a:solidFill>
              <a:effectLst/>
              <a:latin typeface="+mn-lt"/>
            </a:rPr>
            <a:t>Asacol</a:t>
          </a:r>
          <a:r>
            <a:rPr lang="en-GB" sz="1400" b="0" kern="1200" dirty="0">
              <a:effectLst/>
              <a:latin typeface="+mn-lt"/>
            </a:rPr>
            <a:t>: </a:t>
          </a:r>
          <a:r>
            <a:rPr lang="en-GB" sz="1400" b="0" kern="1200" dirty="0">
              <a:solidFill>
                <a:srgbClr val="0070C0"/>
              </a:solidFill>
              <a:effectLst/>
              <a:latin typeface="+mn-lt"/>
            </a:rPr>
            <a:t>5-ASA</a:t>
          </a:r>
          <a:r>
            <a:rPr lang="en-GB" sz="1400" b="0" kern="1200" dirty="0">
              <a:effectLst/>
              <a:latin typeface="+mn-lt"/>
            </a:rPr>
            <a:t> coated in </a:t>
          </a:r>
          <a:r>
            <a:rPr lang="en-GB" sz="1400" b="1" kern="1200" dirty="0">
              <a:effectLst/>
              <a:latin typeface="+mn-lt"/>
            </a:rPr>
            <a:t>pH-sensitive</a:t>
          </a:r>
          <a:r>
            <a:rPr lang="en-GB" sz="1400" b="0" kern="1200" dirty="0">
              <a:effectLst/>
              <a:latin typeface="+mn-lt"/>
            </a:rPr>
            <a:t> resin*** that</a:t>
          </a:r>
          <a:r>
            <a:rPr lang="en-GB" sz="1400" b="0" kern="1200" baseline="0" dirty="0">
              <a:effectLst/>
              <a:latin typeface="+mn-lt"/>
            </a:rPr>
            <a:t> </a:t>
          </a:r>
          <a:r>
            <a:rPr lang="en-GB" sz="1400" b="0" kern="1200" dirty="0">
              <a:effectLst/>
              <a:latin typeface="+mn-lt"/>
            </a:rPr>
            <a:t>dissolve at pH 7.</a:t>
          </a:r>
        </a:p>
        <a:p>
          <a:pPr marL="0" lvl="0" indent="0" algn="l" defTabSz="622300">
            <a:lnSpc>
              <a:spcPct val="90000"/>
            </a:lnSpc>
            <a:spcBef>
              <a:spcPct val="0"/>
            </a:spcBef>
            <a:spcAft>
              <a:spcPct val="35000"/>
            </a:spcAft>
            <a:buSzPct val="80000"/>
            <a:buFont typeface="Courier New" panose="02070309020205020404" pitchFamily="49" charset="0"/>
            <a:buNone/>
          </a:pPr>
          <a:endParaRPr lang="en-GB" sz="1400" b="0" kern="1200" dirty="0">
            <a:effectLst/>
            <a:latin typeface="+mn-lt"/>
          </a:endParaRPr>
        </a:p>
        <a:p>
          <a:pPr marL="0" lvl="0" indent="0" algn="l" defTabSz="622300">
            <a:lnSpc>
              <a:spcPct val="90000"/>
            </a:lnSpc>
            <a:spcBef>
              <a:spcPct val="0"/>
            </a:spcBef>
            <a:spcAft>
              <a:spcPct val="35000"/>
            </a:spcAft>
            <a:buSzPct val="80000"/>
            <a:buFont typeface="Courier New" panose="02070309020205020404" pitchFamily="49" charset="0"/>
            <a:buNone/>
          </a:pPr>
          <a:r>
            <a:rPr lang="en-GB" sz="1400" b="0" kern="1200" dirty="0">
              <a:effectLst/>
              <a:latin typeface="+mn-lt"/>
              <a:sym typeface="Wingdings" panose="05000000000000000000" pitchFamily="2" charset="2"/>
            </a:rPr>
            <a:t> </a:t>
          </a:r>
          <a:r>
            <a:rPr lang="en-GB" sz="1400" b="0" kern="1200" dirty="0" err="1">
              <a:solidFill>
                <a:srgbClr val="0070C0"/>
              </a:solidFill>
              <a:effectLst/>
              <a:latin typeface="+mn-lt"/>
            </a:rPr>
            <a:t>Pentasa</a:t>
          </a:r>
          <a:r>
            <a:rPr lang="en-GB" sz="1400" b="0" kern="1200" dirty="0">
              <a:effectLst/>
              <a:latin typeface="+mn-lt"/>
            </a:rPr>
            <a:t>: micro granules</a:t>
          </a:r>
          <a:r>
            <a:rPr lang="en-GB" sz="1100" b="0" kern="1200" dirty="0">
              <a:effectLst/>
              <a:latin typeface="+mn-lt"/>
            </a:rPr>
            <a:t>**** </a:t>
          </a:r>
          <a:r>
            <a:rPr lang="en-GB" sz="1400" b="0" kern="1200" dirty="0">
              <a:effectLst/>
              <a:latin typeface="+mn-lt"/>
            </a:rPr>
            <a:t>that release    </a:t>
          </a:r>
          <a:r>
            <a:rPr lang="en-GB" sz="1400" b="0" kern="1200" dirty="0">
              <a:solidFill>
                <a:srgbClr val="0070C0"/>
              </a:solidFill>
              <a:effectLst/>
              <a:latin typeface="+mn-lt"/>
            </a:rPr>
            <a:t>5-ASA</a:t>
          </a:r>
          <a:r>
            <a:rPr lang="en-GB" sz="1400" b="0" kern="1200" dirty="0">
              <a:effectLst/>
              <a:latin typeface="+mn-lt"/>
            </a:rPr>
            <a:t> throughout the </a:t>
          </a:r>
          <a:r>
            <a:rPr lang="en-GB" sz="1400" b="1" kern="1200" dirty="0">
              <a:effectLst/>
              <a:latin typeface="+mn-lt"/>
            </a:rPr>
            <a:t>small intestine </a:t>
          </a:r>
          <a:r>
            <a:rPr lang="en-GB" sz="1400" b="0" kern="1200" dirty="0">
              <a:solidFill>
                <a:schemeClr val="bg1">
                  <a:lumMod val="75000"/>
                </a:schemeClr>
              </a:solidFill>
              <a:effectLst/>
              <a:latin typeface="+mn-lt"/>
            </a:rPr>
            <a:t>time sensitive </a:t>
          </a:r>
          <a:endParaRPr lang="en-US" sz="1400" b="0" kern="1200" dirty="0">
            <a:solidFill>
              <a:schemeClr val="bg1">
                <a:lumMod val="75000"/>
              </a:schemeClr>
            </a:solidFill>
          </a:endParaRPr>
        </a:p>
      </dsp:txBody>
      <dsp:txXfrm>
        <a:off x="449004" y="850478"/>
        <a:ext cx="3073196" cy="3349356"/>
      </dsp:txXfrm>
    </dsp:sp>
    <dsp:sp modelId="{1C2927A4-BC29-4D55-9C05-8D8852A02513}">
      <dsp:nvSpPr>
        <dsp:cNvPr id="0" name=""/>
        <dsp:cNvSpPr/>
      </dsp:nvSpPr>
      <dsp:spPr>
        <a:xfrm>
          <a:off x="3574590" y="1"/>
          <a:ext cx="2138690" cy="595729"/>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ClrTx/>
            <a:buSzTx/>
            <a:buFont typeface="Arial" panose="020B0604020202020204" pitchFamily="34" charset="0"/>
            <a:buNone/>
          </a:pPr>
          <a:r>
            <a:rPr lang="en-GB" sz="1700" b="1" kern="1200" dirty="0">
              <a:solidFill>
                <a:schemeClr val="bg1"/>
              </a:solidFill>
              <a:effectLst/>
              <a:latin typeface="+mn-lt"/>
            </a:rPr>
            <a:t> Rectal formulations </a:t>
          </a:r>
          <a:endParaRPr lang="en-US" sz="1700" kern="1200" dirty="0"/>
        </a:p>
      </dsp:txBody>
      <dsp:txXfrm>
        <a:off x="3592038" y="17449"/>
        <a:ext cx="2103794" cy="560833"/>
      </dsp:txXfrm>
    </dsp:sp>
    <dsp:sp modelId="{646477BB-BB4F-43E0-A57E-09872939027C}">
      <dsp:nvSpPr>
        <dsp:cNvPr id="0" name=""/>
        <dsp:cNvSpPr/>
      </dsp:nvSpPr>
      <dsp:spPr>
        <a:xfrm>
          <a:off x="3788459" y="595731"/>
          <a:ext cx="213869" cy="1092277"/>
        </a:xfrm>
        <a:custGeom>
          <a:avLst/>
          <a:gdLst/>
          <a:ahLst/>
          <a:cxnLst/>
          <a:rect l="0" t="0" r="0" b="0"/>
          <a:pathLst>
            <a:path>
              <a:moveTo>
                <a:pt x="0" y="0"/>
              </a:moveTo>
              <a:lnTo>
                <a:pt x="0" y="1092277"/>
              </a:lnTo>
              <a:lnTo>
                <a:pt x="213869" y="1092277"/>
              </a:lnTo>
            </a:path>
          </a:pathLst>
        </a:custGeom>
        <a:noFill/>
        <a:ln w="12700" cap="flat" cmpd="sng" algn="ctr">
          <a:solidFill>
            <a:schemeClr val="bg1">
              <a:lumMod val="65000"/>
            </a:schemeClr>
          </a:solidFill>
          <a:prstDash val="solid"/>
          <a:miter lim="800000"/>
        </a:ln>
        <a:effectLst/>
      </dsp:spPr>
      <dsp:style>
        <a:lnRef idx="2">
          <a:scrgbClr r="0" g="0" b="0"/>
        </a:lnRef>
        <a:fillRef idx="0">
          <a:scrgbClr r="0" g="0" b="0"/>
        </a:fillRef>
        <a:effectRef idx="0">
          <a:scrgbClr r="0" g="0" b="0"/>
        </a:effectRef>
        <a:fontRef idx="minor"/>
      </dsp:style>
    </dsp:sp>
    <dsp:sp modelId="{C08B3B61-92B1-476F-BCB2-5E80B28CFE0E}">
      <dsp:nvSpPr>
        <dsp:cNvPr id="0" name=""/>
        <dsp:cNvSpPr/>
      </dsp:nvSpPr>
      <dsp:spPr>
        <a:xfrm>
          <a:off x="4002328" y="787989"/>
          <a:ext cx="2563494" cy="1800040"/>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SzPct val="80000"/>
            <a:buFont typeface="Courier New" panose="02070309020205020404" pitchFamily="49" charset="0"/>
            <a:buNone/>
          </a:pPr>
          <a:r>
            <a:rPr lang="en-GB" sz="1400" b="0" kern="1200" dirty="0">
              <a:effectLst/>
              <a:latin typeface="+mn-lt"/>
              <a:sym typeface="Wingdings" panose="05000000000000000000" pitchFamily="2" charset="2"/>
            </a:rPr>
            <a:t> </a:t>
          </a:r>
          <a:r>
            <a:rPr lang="en-US" sz="1400" kern="1200" dirty="0"/>
            <a:t>Release </a:t>
          </a:r>
          <a:r>
            <a:rPr lang="en-US" sz="1400" kern="1200" dirty="0">
              <a:solidFill>
                <a:srgbClr val="0070C0"/>
              </a:solidFill>
            </a:rPr>
            <a:t>5-ASA</a:t>
          </a:r>
          <a:r>
            <a:rPr lang="en-US" sz="1400" kern="1200" dirty="0"/>
            <a:t> in the </a:t>
          </a:r>
          <a:r>
            <a:rPr lang="en-US" sz="1400" b="1" kern="1200" dirty="0"/>
            <a:t>distal colon. </a:t>
          </a:r>
        </a:p>
        <a:p>
          <a:pPr marL="0" lvl="0" indent="0" algn="l" defTabSz="622300">
            <a:lnSpc>
              <a:spcPct val="90000"/>
            </a:lnSpc>
            <a:spcBef>
              <a:spcPct val="0"/>
            </a:spcBef>
            <a:spcAft>
              <a:spcPct val="35000"/>
            </a:spcAft>
            <a:buSzPct val="80000"/>
            <a:buFont typeface="Courier New" panose="02070309020205020404" pitchFamily="49" charset="0"/>
            <a:buNone/>
          </a:pPr>
          <a:endParaRPr lang="en-US" sz="1400" b="1" kern="1200" dirty="0"/>
        </a:p>
        <a:p>
          <a:pPr marL="0" lvl="0" indent="0" algn="l" defTabSz="622300">
            <a:lnSpc>
              <a:spcPct val="90000"/>
            </a:lnSpc>
            <a:spcBef>
              <a:spcPct val="0"/>
            </a:spcBef>
            <a:spcAft>
              <a:spcPct val="35000"/>
            </a:spcAft>
            <a:buSzPct val="80000"/>
            <a:buFont typeface="Courier New" panose="02070309020205020404" pitchFamily="49" charset="0"/>
            <a:buNone/>
          </a:pPr>
          <a:r>
            <a:rPr lang="en-GB" sz="1400" b="0" kern="1200" dirty="0">
              <a:effectLst/>
              <a:latin typeface="+mn-lt"/>
              <a:sym typeface="Wingdings" panose="05000000000000000000" pitchFamily="2" charset="2"/>
            </a:rPr>
            <a:t> </a:t>
          </a:r>
          <a:r>
            <a:rPr lang="en-US" sz="1400" b="0" kern="1200" dirty="0" err="1">
              <a:solidFill>
                <a:srgbClr val="0070C0"/>
              </a:solidFill>
            </a:rPr>
            <a:t>Canasa</a:t>
          </a:r>
          <a:r>
            <a:rPr lang="en-US" sz="1400" kern="1200" dirty="0"/>
            <a:t> (suppositories *)</a:t>
          </a:r>
        </a:p>
        <a:p>
          <a:pPr marL="0" lvl="0" indent="0" algn="l" defTabSz="622300">
            <a:lnSpc>
              <a:spcPct val="90000"/>
            </a:lnSpc>
            <a:spcBef>
              <a:spcPct val="0"/>
            </a:spcBef>
            <a:spcAft>
              <a:spcPct val="35000"/>
            </a:spcAft>
            <a:buSzPct val="80000"/>
            <a:buFont typeface="Courier New" panose="02070309020205020404" pitchFamily="49" charset="0"/>
            <a:buNone/>
          </a:pPr>
          <a:endParaRPr lang="en-US" sz="1400" kern="1200" dirty="0"/>
        </a:p>
        <a:p>
          <a:pPr marL="0" lvl="0" indent="0" algn="l" defTabSz="622300">
            <a:lnSpc>
              <a:spcPct val="90000"/>
            </a:lnSpc>
            <a:spcBef>
              <a:spcPct val="0"/>
            </a:spcBef>
            <a:spcAft>
              <a:spcPct val="35000"/>
            </a:spcAft>
            <a:buSzPct val="80000"/>
            <a:buFont typeface="Courier New" panose="02070309020205020404" pitchFamily="49" charset="0"/>
            <a:buNone/>
          </a:pPr>
          <a:r>
            <a:rPr lang="en-GB" sz="1400" b="0" kern="1200" dirty="0">
              <a:effectLst/>
              <a:latin typeface="+mn-lt"/>
              <a:sym typeface="Wingdings" panose="05000000000000000000" pitchFamily="2" charset="2"/>
            </a:rPr>
            <a:t> </a:t>
          </a:r>
          <a:r>
            <a:rPr lang="en-US" sz="1400" kern="1200" dirty="0" err="1">
              <a:solidFill>
                <a:srgbClr val="0070C0"/>
              </a:solidFill>
            </a:rPr>
            <a:t>Rowasa</a:t>
          </a:r>
          <a:r>
            <a:rPr lang="en-US" sz="1400" kern="1200" dirty="0"/>
            <a:t> (enema **</a:t>
          </a:r>
          <a:r>
            <a:rPr lang="en-US" sz="900" kern="1200" dirty="0"/>
            <a:t>) </a:t>
          </a:r>
        </a:p>
      </dsp:txBody>
      <dsp:txXfrm>
        <a:off x="4055049" y="840710"/>
        <a:ext cx="2458052" cy="16945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033F-8D2B-714D-8058-642D570BF57F}" type="datetimeFigureOut">
              <a:rPr lang="en-US" smtClean="0"/>
              <a:t>12/18/2017</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190A-6CD4-FB48-A6F9-593816121248}" type="slidenum">
              <a:rPr lang="en-US" smtClean="0"/>
              <a:t>‹#›</a:t>
            </a:fld>
            <a:endParaRPr lang="en-US"/>
          </a:p>
        </p:txBody>
      </p:sp>
    </p:spTree>
    <p:extLst>
      <p:ext uri="{BB962C8B-B14F-4D97-AF65-F5344CB8AC3E}">
        <p14:creationId xmlns:p14="http://schemas.microsoft.com/office/powerpoint/2010/main" val="431861055"/>
      </p:ext>
    </p:extLst>
  </p:cSld>
  <p:clrMap bg1="lt1" tx1="dk1" bg2="lt2" tx2="dk2" accent1="accent1" accent2="accent2" accent3="accent3" accent4="accent4" accent5="accent5" accent6="accent6" hlink="hlink" folHlink="folHlink"/>
  <p:notesStyle>
    <a:lvl1pPr marL="0" algn="l" defTabSz="663123" rtl="0" eaLnBrk="1" latinLnBrk="0" hangingPunct="1">
      <a:defRPr sz="870" kern="1200">
        <a:solidFill>
          <a:schemeClr val="tx1"/>
        </a:solidFill>
        <a:latin typeface="+mn-lt"/>
        <a:ea typeface="+mn-ea"/>
        <a:cs typeface="+mn-cs"/>
      </a:defRPr>
    </a:lvl1pPr>
    <a:lvl2pPr marL="331561" algn="l" defTabSz="663123" rtl="0" eaLnBrk="1" latinLnBrk="0" hangingPunct="1">
      <a:defRPr sz="870" kern="1200">
        <a:solidFill>
          <a:schemeClr val="tx1"/>
        </a:solidFill>
        <a:latin typeface="+mn-lt"/>
        <a:ea typeface="+mn-ea"/>
        <a:cs typeface="+mn-cs"/>
      </a:defRPr>
    </a:lvl2pPr>
    <a:lvl3pPr marL="663123" algn="l" defTabSz="663123" rtl="0" eaLnBrk="1" latinLnBrk="0" hangingPunct="1">
      <a:defRPr sz="870" kern="1200">
        <a:solidFill>
          <a:schemeClr val="tx1"/>
        </a:solidFill>
        <a:latin typeface="+mn-lt"/>
        <a:ea typeface="+mn-ea"/>
        <a:cs typeface="+mn-cs"/>
      </a:defRPr>
    </a:lvl3pPr>
    <a:lvl4pPr marL="994684" algn="l" defTabSz="663123" rtl="0" eaLnBrk="1" latinLnBrk="0" hangingPunct="1">
      <a:defRPr sz="870" kern="1200">
        <a:solidFill>
          <a:schemeClr val="tx1"/>
        </a:solidFill>
        <a:latin typeface="+mn-lt"/>
        <a:ea typeface="+mn-ea"/>
        <a:cs typeface="+mn-cs"/>
      </a:defRPr>
    </a:lvl4pPr>
    <a:lvl5pPr marL="1326246" algn="l" defTabSz="663123" rtl="0" eaLnBrk="1" latinLnBrk="0" hangingPunct="1">
      <a:defRPr sz="870" kern="1200">
        <a:solidFill>
          <a:schemeClr val="tx1"/>
        </a:solidFill>
        <a:latin typeface="+mn-lt"/>
        <a:ea typeface="+mn-ea"/>
        <a:cs typeface="+mn-cs"/>
      </a:defRPr>
    </a:lvl5pPr>
    <a:lvl6pPr marL="1657807" algn="l" defTabSz="663123" rtl="0" eaLnBrk="1" latinLnBrk="0" hangingPunct="1">
      <a:defRPr sz="870" kern="1200">
        <a:solidFill>
          <a:schemeClr val="tx1"/>
        </a:solidFill>
        <a:latin typeface="+mn-lt"/>
        <a:ea typeface="+mn-ea"/>
        <a:cs typeface="+mn-cs"/>
      </a:defRPr>
    </a:lvl6pPr>
    <a:lvl7pPr marL="1989369" algn="l" defTabSz="663123" rtl="0" eaLnBrk="1" latinLnBrk="0" hangingPunct="1">
      <a:defRPr sz="870" kern="1200">
        <a:solidFill>
          <a:schemeClr val="tx1"/>
        </a:solidFill>
        <a:latin typeface="+mn-lt"/>
        <a:ea typeface="+mn-ea"/>
        <a:cs typeface="+mn-cs"/>
      </a:defRPr>
    </a:lvl7pPr>
    <a:lvl8pPr marL="2320930" algn="l" defTabSz="663123" rtl="0" eaLnBrk="1" latinLnBrk="0" hangingPunct="1">
      <a:defRPr sz="870" kern="1200">
        <a:solidFill>
          <a:schemeClr val="tx1"/>
        </a:solidFill>
        <a:latin typeface="+mn-lt"/>
        <a:ea typeface="+mn-ea"/>
        <a:cs typeface="+mn-cs"/>
      </a:defRPr>
    </a:lvl8pPr>
    <a:lvl9pPr marL="2652492" algn="l" defTabSz="663123" rtl="0" eaLnBrk="1" latinLnBrk="0" hangingPunct="1">
      <a:defRPr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6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6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B9BCF2D-96DF-9347-8969-C5D349EA6356}"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BCF2D-96DF-9347-8969-C5D349EA6356}"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BCF2D-96DF-9347-8969-C5D349EA6356}"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BCF2D-96DF-9347-8969-C5D349EA6356}"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BCF2D-96DF-9347-8969-C5D349EA6356}"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CF2D-96DF-9347-8969-C5D349EA6356}"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B9BCF2D-96DF-9347-8969-C5D349EA6356}" type="datetimeFigureOut">
              <a:rPr lang="en-US" smtClean="0"/>
              <a:t>12/18/2017</a:t>
            </a:fld>
            <a:endParaRPr 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615B8D4-36A7-0F48-8B20-C0FD90121DE2}" type="slidenum">
              <a:rPr lang="en-US" smtClean="0"/>
              <a:t>‹#›</a:t>
            </a:fld>
            <a:endParaRPr lang="en-US"/>
          </a:p>
        </p:txBody>
      </p:sp>
    </p:spTree>
    <p:extLst>
      <p:ext uri="{BB962C8B-B14F-4D97-AF65-F5344CB8AC3E}">
        <p14:creationId xmlns:p14="http://schemas.microsoft.com/office/powerpoint/2010/main" val="174755788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cs.google.com/presentation/d/1_-g1vol4eBWPet5xVCkuTGFvvnhFF3PJmU0tWtEEw_o/edit?usp=sharing"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cs.google.com/presentation/d/1gVgpH1c3GBMFAGhnXqOtxv1-94TY0KYIybM1JKzrG2k/edit?usp=sharing" TargetMode="External"/><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twitter.com/pharma436" TargetMode="External"/><Relationship Id="rId3" Type="http://schemas.openxmlformats.org/officeDocument/2006/relationships/image" Target="../media/image10.jpg"/><Relationship Id="rId7" Type="http://schemas.openxmlformats.org/officeDocument/2006/relationships/hyperlink" Target="https://docs.google.com/forms/d/e/1FAIpQLSeR09YDqj3t6EipoBfWqUQ3MSK8YOB4OY5qRkg329YJBt2YZQ/viewform?usp=sf_link" TargetMode="External"/><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hyperlink" Target="https://docs.google.com/forms/d/e/1FAIpQLSc57qjDXLPcQLYftI27W91gCKD2RgH0OzQDdDxsiLYmH9DKtw/viewform" TargetMode="External"/><Relationship Id="rId4" Type="http://schemas.openxmlformats.org/officeDocument/2006/relationships/image" Target="../media/image11.tiff"/><Relationship Id="rId9"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3" t="4123" r="2846" b="6720"/>
          <a:stretch/>
        </p:blipFill>
        <p:spPr>
          <a:xfrm>
            <a:off x="5139640" y="198604"/>
            <a:ext cx="1580474" cy="1001546"/>
          </a:xfrm>
          <a:prstGeom prst="rect">
            <a:avLst/>
          </a:prstGeom>
        </p:spPr>
      </p:pic>
      <p:sp>
        <p:nvSpPr>
          <p:cNvPr id="21" name="Oval 20"/>
          <p:cNvSpPr/>
          <p:nvPr/>
        </p:nvSpPr>
        <p:spPr>
          <a:xfrm>
            <a:off x="4835299" y="4764881"/>
            <a:ext cx="1457325" cy="414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2" name="TextBox 31"/>
          <p:cNvSpPr txBox="1"/>
          <p:nvPr/>
        </p:nvSpPr>
        <p:spPr>
          <a:xfrm>
            <a:off x="75838" y="3153844"/>
            <a:ext cx="6462170" cy="830997"/>
          </a:xfrm>
          <a:prstGeom prst="rect">
            <a:avLst/>
          </a:prstGeom>
          <a:noFill/>
        </p:spPr>
        <p:txBody>
          <a:bodyPr wrap="square" rtlCol="0">
            <a:spAutoFit/>
          </a:bodyPr>
          <a:lstStyle/>
          <a:p>
            <a:pPr algn="ctr"/>
            <a:r>
              <a:rPr lang="en-US" sz="2400" b="1" dirty="0">
                <a:latin typeface="Goudy Old Style" charset="0"/>
                <a:ea typeface="Goudy Old Style" charset="0"/>
                <a:cs typeface="Goudy Old Style" charset="0"/>
              </a:rPr>
              <a:t> </a:t>
            </a:r>
            <a:r>
              <a:rPr lang="en-GB" sz="2400" b="1" dirty="0">
                <a:solidFill>
                  <a:srgbClr val="941651"/>
                </a:solidFill>
                <a:latin typeface="Goudy Old Style" charset="0"/>
                <a:ea typeface="Goudy Old Style" charset="0"/>
                <a:cs typeface="Goudy Old Style" charset="0"/>
              </a:rPr>
              <a:t>Drugs and biological and immune therapy in inflammatory bowel disease (IBD)</a:t>
            </a:r>
            <a:endParaRPr lang="en-US" sz="2400" b="1" dirty="0">
              <a:solidFill>
                <a:srgbClr val="941651"/>
              </a:solidFill>
              <a:latin typeface="Goudy Old Style" charset="0"/>
              <a:ea typeface="Goudy Old Style" charset="0"/>
              <a:cs typeface="Goudy Old Style" charset="0"/>
            </a:endParaRPr>
          </a:p>
        </p:txBody>
      </p:sp>
      <p:sp>
        <p:nvSpPr>
          <p:cNvPr id="40" name="TextBox 39"/>
          <p:cNvSpPr txBox="1"/>
          <p:nvPr/>
        </p:nvSpPr>
        <p:spPr>
          <a:xfrm>
            <a:off x="131854" y="4845030"/>
            <a:ext cx="6160770" cy="1846659"/>
          </a:xfrm>
          <a:prstGeom prst="rect">
            <a:avLst/>
          </a:prstGeom>
          <a:noFill/>
        </p:spPr>
        <p:txBody>
          <a:bodyPr wrap="square" rtlCol="0">
            <a:spAutoFit/>
          </a:bodyPr>
          <a:lstStyle/>
          <a:p>
            <a:pPr marL="285750" indent="-285750">
              <a:buClr>
                <a:srgbClr val="FFD579"/>
              </a:buClr>
              <a:buFont typeface="Wingdings" charset="2"/>
              <a:buChar char="Ø"/>
            </a:pPr>
            <a:r>
              <a:rPr lang="en-US" sz="1400" dirty="0"/>
              <a:t>Define inflammatory bowel disease.</a:t>
            </a:r>
          </a:p>
          <a:p>
            <a:pPr marL="285750" indent="-285750">
              <a:buClr>
                <a:srgbClr val="FFD579"/>
              </a:buClr>
              <a:buFont typeface="Wingdings" charset="2"/>
              <a:buChar char="Ø"/>
            </a:pPr>
            <a:r>
              <a:rPr lang="en-US" sz="1400" dirty="0"/>
              <a:t>Differentiate between ulcerative colitis and Crohn’ disease.</a:t>
            </a:r>
          </a:p>
          <a:p>
            <a:pPr marL="285750" indent="-285750">
              <a:buClr>
                <a:srgbClr val="FFD579"/>
              </a:buClr>
              <a:buFont typeface="Wingdings" charset="2"/>
              <a:buChar char="Ø"/>
            </a:pPr>
            <a:r>
              <a:rPr lang="en-US" sz="1400" dirty="0"/>
              <a:t>Define the stepwise treatment of IBD.</a:t>
            </a:r>
          </a:p>
          <a:p>
            <a:pPr marL="285750" indent="-285750">
              <a:buClr>
                <a:srgbClr val="FFD579"/>
              </a:buClr>
              <a:buFont typeface="Wingdings" charset="2"/>
              <a:buChar char="Ø"/>
            </a:pPr>
            <a:r>
              <a:rPr lang="en-US" sz="1400" dirty="0"/>
              <a:t>Discuss the pharmacokinetics, pharmacodynamics, uses and adverse effects of 5-amino salicylic acid compounds (5-ASA), glucocorticoids, immunomodulators and biological therapy (TNF-</a:t>
            </a:r>
            <a:r>
              <a:rPr lang="el-GR" sz="1400" dirty="0"/>
              <a:t>α </a:t>
            </a:r>
            <a:r>
              <a:rPr lang="en-US" sz="1400" dirty="0"/>
              <a:t>inhibitors).</a:t>
            </a:r>
          </a:p>
          <a:p>
            <a:pPr marL="285750" indent="-285750">
              <a:buClr>
                <a:srgbClr val="FFD579"/>
              </a:buClr>
              <a:buFont typeface="Wingdings" charset="2"/>
              <a:buChar char="Ø"/>
            </a:pPr>
            <a:r>
              <a:rPr lang="en-US" sz="1400" dirty="0"/>
              <a:t>Compare between drugs used for induction of remission and those used for maintenance of remission</a:t>
            </a:r>
            <a:r>
              <a:rPr lang="en-US" sz="1600" b="1" dirty="0"/>
              <a:t>.  </a:t>
            </a:r>
            <a:r>
              <a:rPr lang="en-US" sz="1600" dirty="0"/>
              <a:t> </a:t>
            </a:r>
          </a:p>
        </p:txBody>
      </p:sp>
      <p:pic>
        <p:nvPicPr>
          <p:cNvPr id="59" name="Picture 58">
            <a:hlinkClick r:id="rId3"/>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19845" y="9070209"/>
            <a:ext cx="557784" cy="557784"/>
          </a:xfrm>
          <a:prstGeom prst="rect">
            <a:avLst/>
          </a:prstGeom>
        </p:spPr>
      </p:pic>
      <p:sp>
        <p:nvSpPr>
          <p:cNvPr id="61" name="TextBox 60"/>
          <p:cNvSpPr txBox="1"/>
          <p:nvPr/>
        </p:nvSpPr>
        <p:spPr>
          <a:xfrm>
            <a:off x="777629" y="9179824"/>
            <a:ext cx="4505280" cy="307777"/>
          </a:xfrm>
          <a:prstGeom prst="rect">
            <a:avLst/>
          </a:prstGeom>
          <a:noFill/>
        </p:spPr>
        <p:txBody>
          <a:bodyPr wrap="square" rtlCol="0">
            <a:spAutoFit/>
          </a:bodyPr>
          <a:lstStyle/>
          <a:p>
            <a:r>
              <a:rPr lang="en-US" sz="1400" dirty="0">
                <a:hlinkClick r:id="rId6"/>
              </a:rPr>
              <a:t>Kindly check the editing file before studying this document  </a:t>
            </a:r>
            <a:endParaRPr lang="en-US" sz="1400" dirty="0"/>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17500" t="31944" r="17500" b="14514"/>
          <a:stretch/>
        </p:blipFill>
        <p:spPr>
          <a:xfrm>
            <a:off x="159866" y="267240"/>
            <a:ext cx="1433509" cy="1180808"/>
          </a:xfrm>
          <a:prstGeom prst="rect">
            <a:avLst/>
          </a:prstGeom>
        </p:spPr>
      </p:pic>
      <p:pic>
        <p:nvPicPr>
          <p:cNvPr id="4" name="Picture 3">
            <a:extLst>
              <a:ext uri="{FF2B5EF4-FFF2-40B4-BE49-F238E27FC236}">
                <a16:creationId xmlns:a16="http://schemas.microsoft.com/office/drawing/2014/main" id="{915F3F5A-5008-42A9-9602-C1F90DACBEA3}"/>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Sketch/>
                    </a14:imgEffect>
                  </a14:imgLayer>
                </a14:imgProps>
              </a:ext>
            </a:extLst>
          </a:blip>
          <a:srcRect l="4295" t="2663" r="3590"/>
          <a:stretch/>
        </p:blipFill>
        <p:spPr>
          <a:xfrm>
            <a:off x="2322780" y="461288"/>
            <a:ext cx="1968285" cy="2692556"/>
          </a:xfrm>
          <a:prstGeom prst="rect">
            <a:avLst/>
          </a:prstGeom>
          <a:ln>
            <a:noFill/>
          </a:ln>
          <a:effectLst>
            <a:softEdge rad="112500"/>
          </a:effectLst>
        </p:spPr>
      </p:pic>
      <p:grpSp>
        <p:nvGrpSpPr>
          <p:cNvPr id="2" name="Group 1"/>
          <p:cNvGrpSpPr/>
          <p:nvPr/>
        </p:nvGrpSpPr>
        <p:grpSpPr>
          <a:xfrm>
            <a:off x="131854" y="6768225"/>
            <a:ext cx="6242909" cy="1928428"/>
            <a:chOff x="85972" y="6323297"/>
            <a:chExt cx="6242909" cy="1928428"/>
          </a:xfrm>
        </p:grpSpPr>
        <p:sp>
          <p:nvSpPr>
            <p:cNvPr id="48" name="TextBox 47"/>
            <p:cNvSpPr txBox="1"/>
            <p:nvPr/>
          </p:nvSpPr>
          <p:spPr>
            <a:xfrm>
              <a:off x="255458" y="6543565"/>
              <a:ext cx="6073423"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1D8D03"/>
                  </a:solidFill>
                </a:rPr>
                <a:t>doctors</a:t>
              </a:r>
              <a:r>
                <a:rPr lang="en-US" sz="1400" b="1" dirty="0">
                  <a:solidFill>
                    <a:srgbClr val="008F00"/>
                  </a:solidFill>
                </a:rPr>
                <a:t>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49" name="Oval 48"/>
            <p:cNvSpPr/>
            <p:nvPr/>
          </p:nvSpPr>
          <p:spPr>
            <a:xfrm flipV="1">
              <a:off x="85972" y="6692477"/>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0" name="Oval 49"/>
            <p:cNvSpPr/>
            <p:nvPr/>
          </p:nvSpPr>
          <p:spPr>
            <a:xfrm flipV="1">
              <a:off x="92294" y="7020953"/>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flipV="1">
              <a:off x="92666" y="7600085"/>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53" name="Oval 52"/>
            <p:cNvSpPr/>
            <p:nvPr/>
          </p:nvSpPr>
          <p:spPr>
            <a:xfrm flipV="1">
              <a:off x="92294" y="7310519"/>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sp>
          <p:nvSpPr>
            <p:cNvPr id="23" name="Oval 22"/>
            <p:cNvSpPr/>
            <p:nvPr/>
          </p:nvSpPr>
          <p:spPr>
            <a:xfrm flipV="1">
              <a:off x="92666" y="794276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24" name="Arrow: Pentagon 23">
              <a:extLst>
                <a:ext uri="{FF2B5EF4-FFF2-40B4-BE49-F238E27FC236}">
                  <a16:creationId xmlns:a16="http://schemas.microsoft.com/office/drawing/2014/main" id="{D51EC571-7145-461E-AFEB-BC7AD2549CAF}"/>
                </a:ext>
              </a:extLst>
            </p:cNvPr>
            <p:cNvSpPr/>
            <p:nvPr/>
          </p:nvSpPr>
          <p:spPr>
            <a:xfrm>
              <a:off x="131854" y="6323297"/>
              <a:ext cx="1482539" cy="318504"/>
            </a:xfrm>
            <a:prstGeom prst="homePlate">
              <a:avLst/>
            </a:prstGeom>
            <a:solidFill>
              <a:srgbClr val="BAEBFF"/>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chemeClr val="bg2">
                      <a:lumMod val="25000"/>
                    </a:schemeClr>
                  </a:solidFill>
                </a:rPr>
                <a:t>Color index</a:t>
              </a:r>
              <a:endParaRPr lang="en-US" sz="1200" b="1" dirty="0">
                <a:ln/>
                <a:solidFill>
                  <a:schemeClr val="bg2">
                    <a:lumMod val="25000"/>
                  </a:schemeClr>
                </a:solidFill>
              </a:endParaRPr>
            </a:p>
          </p:txBody>
        </p:sp>
      </p:grpSp>
      <p:sp>
        <p:nvSpPr>
          <p:cNvPr id="18" name="Arrow: Pentagon 1">
            <a:extLst>
              <a:ext uri="{FF2B5EF4-FFF2-40B4-BE49-F238E27FC236}">
                <a16:creationId xmlns:a16="http://schemas.microsoft.com/office/drawing/2014/main" id="{C85CD315-5AD2-4C98-91D8-2A02256190A9}"/>
              </a:ext>
            </a:extLst>
          </p:cNvPr>
          <p:cNvSpPr/>
          <p:nvPr/>
        </p:nvSpPr>
        <p:spPr>
          <a:xfrm>
            <a:off x="131855" y="4370425"/>
            <a:ext cx="1956438" cy="40932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bg2">
                    <a:lumMod val="25000"/>
                  </a:schemeClr>
                </a:solidFill>
              </a:rPr>
              <a:t>objectives</a:t>
            </a:r>
            <a:endParaRPr lang="en-US" b="1" dirty="0">
              <a:ln/>
              <a:solidFill>
                <a:schemeClr val="bg2">
                  <a:lumMod val="25000"/>
                </a:schemeClr>
              </a:solidFill>
            </a:endParaRPr>
          </a:p>
        </p:txBody>
      </p:sp>
    </p:spTree>
    <p:extLst>
      <p:ext uri="{BB962C8B-B14F-4D97-AF65-F5344CB8AC3E}">
        <p14:creationId xmlns:p14="http://schemas.microsoft.com/office/powerpoint/2010/main" val="24378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7E9B5-D4CA-4F5A-AB6B-407AC4395E42}"/>
              </a:ext>
            </a:extLst>
          </p:cNvPr>
          <p:cNvSpPr/>
          <p:nvPr/>
        </p:nvSpPr>
        <p:spPr>
          <a:xfrm>
            <a:off x="0" y="0"/>
            <a:ext cx="6858000" cy="795130"/>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Summary </a:t>
            </a:r>
          </a:p>
        </p:txBody>
      </p:sp>
      <p:graphicFrame>
        <p:nvGraphicFramePr>
          <p:cNvPr id="5" name="Table 4">
            <a:extLst>
              <a:ext uri="{FF2B5EF4-FFF2-40B4-BE49-F238E27FC236}">
                <a16:creationId xmlns:a16="http://schemas.microsoft.com/office/drawing/2014/main" id="{3155D118-0AE1-478D-87D2-067BFEAEAFDF}"/>
              </a:ext>
            </a:extLst>
          </p:cNvPr>
          <p:cNvGraphicFramePr>
            <a:graphicFrameLocks noGrp="1"/>
          </p:cNvGraphicFramePr>
          <p:nvPr>
            <p:extLst>
              <p:ext uri="{D42A27DB-BD31-4B8C-83A1-F6EECF244321}">
                <p14:modId xmlns:p14="http://schemas.microsoft.com/office/powerpoint/2010/main" val="36202527"/>
              </p:ext>
            </p:extLst>
          </p:nvPr>
        </p:nvGraphicFramePr>
        <p:xfrm>
          <a:off x="225971" y="1509548"/>
          <a:ext cx="6458608" cy="3364650"/>
        </p:xfrm>
        <a:graphic>
          <a:graphicData uri="http://schemas.openxmlformats.org/drawingml/2006/table">
            <a:tbl>
              <a:tblPr firstRow="1" bandRow="1">
                <a:tableStyleId>{5940675A-B579-460E-94D1-54222C63F5DA}</a:tableStyleId>
              </a:tblPr>
              <a:tblGrid>
                <a:gridCol w="3184886">
                  <a:extLst>
                    <a:ext uri="{9D8B030D-6E8A-4147-A177-3AD203B41FA5}">
                      <a16:colId xmlns:a16="http://schemas.microsoft.com/office/drawing/2014/main" val="4087384479"/>
                    </a:ext>
                  </a:extLst>
                </a:gridCol>
                <a:gridCol w="1659070">
                  <a:extLst>
                    <a:ext uri="{9D8B030D-6E8A-4147-A177-3AD203B41FA5}">
                      <a16:colId xmlns:a16="http://schemas.microsoft.com/office/drawing/2014/main" val="4133225439"/>
                    </a:ext>
                  </a:extLst>
                </a:gridCol>
                <a:gridCol w="1614652">
                  <a:extLst>
                    <a:ext uri="{9D8B030D-6E8A-4147-A177-3AD203B41FA5}">
                      <a16:colId xmlns:a16="http://schemas.microsoft.com/office/drawing/2014/main" val="2654027287"/>
                    </a:ext>
                  </a:extLst>
                </a:gridCol>
              </a:tblGrid>
              <a:tr h="370840">
                <a:tc gridSpan="3">
                  <a:txBody>
                    <a:bodyPr/>
                    <a:lstStyle/>
                    <a:p>
                      <a:pPr algn="ctr"/>
                      <a:r>
                        <a:rPr lang="en-US" sz="1600" b="0" dirty="0">
                          <a:solidFill>
                            <a:schemeClr val="bg1"/>
                          </a:solidFill>
                        </a:rPr>
                        <a:t>1 .  </a:t>
                      </a:r>
                      <a:r>
                        <a:rPr lang="en-US" sz="1600" b="0" dirty="0" err="1">
                          <a:solidFill>
                            <a:schemeClr val="bg1"/>
                          </a:solidFill>
                        </a:rPr>
                        <a:t>Aminosalicylates</a:t>
                      </a:r>
                      <a:r>
                        <a:rPr lang="en-US" sz="1600" b="0" dirty="0">
                          <a:solidFill>
                            <a:schemeClr val="bg1"/>
                          </a:solidFill>
                        </a:rPr>
                        <a:t> “5-ASA”</a:t>
                      </a:r>
                    </a:p>
                  </a:txBody>
                  <a:tcPr anchor="ctr">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802434"/>
                  </a:ext>
                </a:extLst>
              </a:tr>
              <a:tr h="370840">
                <a:tc gridSpan="3">
                  <a:txBody>
                    <a:bodyPr/>
                    <a:lstStyle/>
                    <a:p>
                      <a:pPr marL="171450" indent="-171450">
                        <a:buFont typeface="Arial" panose="020B0604020202020204" pitchFamily="34" charset="0"/>
                        <a:buChar char="•"/>
                      </a:pPr>
                      <a:r>
                        <a:rPr lang="en-US" sz="1200" dirty="0"/>
                        <a:t>It has anti-inflammatory reaction. </a:t>
                      </a:r>
                    </a:p>
                    <a:p>
                      <a:pPr marL="171450" indent="-171450">
                        <a:buFont typeface="Arial" panose="020B0604020202020204" pitchFamily="34" charset="0"/>
                        <a:buChar char="•"/>
                      </a:pPr>
                      <a:r>
                        <a:rPr lang="en-US" sz="1200" dirty="0"/>
                        <a:t>Used for </a:t>
                      </a:r>
                      <a:r>
                        <a:rPr lang="en-US" sz="1200" dirty="0">
                          <a:solidFill>
                            <a:srgbClr val="FF0000"/>
                          </a:solidFill>
                        </a:rPr>
                        <a:t>induction</a:t>
                      </a:r>
                      <a:r>
                        <a:rPr lang="en-US" sz="1200" dirty="0"/>
                        <a:t> &amp; </a:t>
                      </a:r>
                      <a:r>
                        <a:rPr lang="en-US" sz="1200" dirty="0">
                          <a:solidFill>
                            <a:srgbClr val="FF0000"/>
                          </a:solidFill>
                        </a:rPr>
                        <a:t>maintenance</a:t>
                      </a:r>
                      <a:r>
                        <a:rPr lang="en-US" sz="1200" dirty="0"/>
                        <a:t> of remission   </a:t>
                      </a:r>
                    </a:p>
                    <a:p>
                      <a:pPr marL="171450" indent="-171450">
                        <a:buFont typeface="Arial" panose="020B0604020202020204" pitchFamily="34" charset="0"/>
                        <a:buChar char="•"/>
                      </a:pPr>
                      <a:r>
                        <a:rPr lang="en-US" sz="1200" dirty="0"/>
                        <a:t>1</a:t>
                      </a:r>
                      <a:r>
                        <a:rPr lang="en-US" sz="1200" baseline="30000" dirty="0"/>
                        <a:t>st</a:t>
                      </a:r>
                      <a:r>
                        <a:rPr lang="en-US" sz="1200" dirty="0"/>
                        <a:t> line of treatment mild to moderate IBD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786816"/>
                  </a:ext>
                </a:extLst>
              </a:tr>
              <a:tr h="370840">
                <a:tc>
                  <a:txBody>
                    <a:bodyPr/>
                    <a:lstStyle/>
                    <a:p>
                      <a:pPr algn="ctr"/>
                      <a:r>
                        <a:rPr lang="en-US" sz="1400" b="1" dirty="0"/>
                        <a:t>Azo</a:t>
                      </a:r>
                      <a:r>
                        <a:rPr lang="en-US" sz="1400" dirty="0"/>
                        <a:t> compounds: </a:t>
                      </a:r>
                      <a:r>
                        <a:rPr lang="en-US" sz="1400" dirty="0">
                          <a:solidFill>
                            <a:schemeClr val="accent1">
                              <a:lumMod val="75000"/>
                            </a:schemeClr>
                          </a:solidFill>
                        </a:rPr>
                        <a:t>Sulfasalazine</a:t>
                      </a:r>
                      <a:r>
                        <a:rPr lang="en-US" sz="1400" dirty="0"/>
                        <a:t> </a:t>
                      </a:r>
                    </a:p>
                  </a:txBody>
                  <a:tcPr anchor="ctr">
                    <a:solidFill>
                      <a:srgbClr val="FBE5D6"/>
                    </a:solidFill>
                  </a:tcPr>
                </a:tc>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1400" b="1" dirty="0" err="1">
                          <a:solidFill>
                            <a:schemeClr val="tx1"/>
                          </a:solidFill>
                        </a:rPr>
                        <a:t>Mesalamine</a:t>
                      </a:r>
                      <a:r>
                        <a:rPr lang="en-GB" sz="1400" dirty="0">
                          <a:solidFill>
                            <a:schemeClr val="tx1"/>
                          </a:solidFill>
                        </a:rPr>
                        <a:t> </a:t>
                      </a:r>
                      <a:r>
                        <a:rPr lang="en-US" sz="1400" dirty="0">
                          <a:ln/>
                          <a:solidFill>
                            <a:schemeClr val="bg2">
                              <a:lumMod val="25000"/>
                            </a:schemeClr>
                          </a:solidFill>
                        </a:rPr>
                        <a:t>compounds </a:t>
                      </a:r>
                    </a:p>
                  </a:txBody>
                  <a:tcPr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413898369"/>
                  </a:ext>
                </a:extLst>
              </a:tr>
              <a:tr h="489370">
                <a:tc rowSpan="3">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azo bond is cleaved by </a:t>
                      </a:r>
                      <a:r>
                        <a:rPr lang="en-US" sz="1200" dirty="0" err="1">
                          <a:solidFill>
                            <a:srgbClr val="FF0000"/>
                          </a:solidFill>
                        </a:rPr>
                        <a:t>azoreductase</a:t>
                      </a:r>
                      <a:r>
                        <a:rPr lang="en-US" sz="1200" dirty="0">
                          <a:solidFill>
                            <a:srgbClr val="FF0000"/>
                          </a:solidFill>
                        </a:rPr>
                        <a:t> </a:t>
                      </a:r>
                      <a:r>
                        <a:rPr lang="en-US" sz="1200" dirty="0"/>
                        <a:t>enzyme produced by bacterial flora releasing 5-ASA in the terminal ileum and colon</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rgbClr val="FF0000"/>
                          </a:solidFill>
                        </a:rPr>
                        <a:t>Sulphapyridine</a:t>
                      </a:r>
                      <a:r>
                        <a:rPr lang="en-US" sz="1200" dirty="0"/>
                        <a:t> is responsible for the ARDs:</a:t>
                      </a:r>
                    </a:p>
                    <a:p>
                      <a:pPr marL="285750" indent="-285750" algn="ctr">
                        <a:lnSpc>
                          <a:spcPct val="100000"/>
                        </a:lnSpc>
                        <a:buSzPct val="80000"/>
                        <a:buFont typeface="Courier New" panose="02070309020205020404" pitchFamily="49" charset="0"/>
                        <a:buChar char="o"/>
                      </a:pPr>
                      <a:r>
                        <a:rPr lang="en-GB" sz="1200" b="0" dirty="0" err="1">
                          <a:effectLst/>
                          <a:latin typeface="+mn-lt"/>
                        </a:rPr>
                        <a:t>Crystalluria</a:t>
                      </a:r>
                      <a:r>
                        <a:rPr lang="en-GB" sz="1200" b="0" dirty="0">
                          <a:effectLst/>
                          <a:latin typeface="+mn-lt"/>
                        </a:rPr>
                        <a:t>.</a:t>
                      </a:r>
                    </a:p>
                    <a:p>
                      <a:pPr marL="285750" indent="-285750" algn="ctr">
                        <a:lnSpc>
                          <a:spcPct val="100000"/>
                        </a:lnSpc>
                        <a:buSzPct val="80000"/>
                        <a:buFont typeface="Courier New" panose="02070309020205020404" pitchFamily="49" charset="0"/>
                        <a:buChar char="o"/>
                      </a:pPr>
                      <a:r>
                        <a:rPr lang="en-GB" sz="1200" b="0" dirty="0">
                          <a:effectLst/>
                          <a:latin typeface="+mn-lt"/>
                        </a:rPr>
                        <a:t>Megaloblastic anaemia.</a:t>
                      </a:r>
                    </a:p>
                    <a:p>
                      <a:pPr marL="285750" indent="-285750" algn="ctr">
                        <a:lnSpc>
                          <a:spcPct val="100000"/>
                        </a:lnSpc>
                        <a:buSzPct val="80000"/>
                        <a:buFont typeface="Courier New" panose="02070309020205020404" pitchFamily="49" charset="0"/>
                        <a:buChar char="o"/>
                      </a:pPr>
                      <a:r>
                        <a:rPr lang="en-GB" sz="1200" b="0" dirty="0">
                          <a:effectLst/>
                          <a:latin typeface="+mn-lt"/>
                        </a:rPr>
                        <a:t>Impairment of male fertility</a:t>
                      </a:r>
                    </a:p>
                    <a:p>
                      <a:pPr marL="171450" indent="-171450" algn="l">
                        <a:lnSpc>
                          <a:spcPct val="100000"/>
                        </a:lnSpc>
                        <a:buSzPct val="80000"/>
                        <a:buFont typeface="Arial" panose="020B0604020202020204" pitchFamily="34" charset="0"/>
                        <a:buChar char="•"/>
                      </a:pPr>
                      <a:r>
                        <a:rPr lang="en-GB" sz="1200" b="0" dirty="0">
                          <a:solidFill>
                            <a:schemeClr val="accent1">
                              <a:lumMod val="75000"/>
                            </a:schemeClr>
                          </a:solidFill>
                          <a:effectLst/>
                          <a:latin typeface="+mn-lt"/>
                        </a:rPr>
                        <a:t>5-ASA</a:t>
                      </a:r>
                      <a:r>
                        <a:rPr lang="en-GB" sz="1200" b="0" dirty="0">
                          <a:effectLst/>
                          <a:latin typeface="+mn-lt"/>
                        </a:rPr>
                        <a:t> ARDs: </a:t>
                      </a:r>
                      <a:r>
                        <a:rPr lang="en-GB" sz="1200" b="0" dirty="0">
                          <a:solidFill>
                            <a:srgbClr val="FF0000"/>
                          </a:solidFill>
                          <a:effectLst/>
                          <a:latin typeface="+mn-lt"/>
                        </a:rPr>
                        <a:t>Interstitial nephritis </a:t>
                      </a:r>
                      <a:endParaRPr lang="en-US" sz="1200" dirty="0"/>
                    </a:p>
                  </a:txBody>
                  <a:tcPr/>
                </a:tc>
                <a:tc gridSpan="2">
                  <a:txBody>
                    <a:bodyPr/>
                    <a:lstStyle/>
                    <a:p>
                      <a:pPr algn="ctr"/>
                      <a:r>
                        <a:rPr lang="en-GB" sz="1200" dirty="0"/>
                        <a:t>They are Formulations designed to deliver 5-ASA in terminal small bowel &amp; large colon.</a:t>
                      </a:r>
                    </a:p>
                  </a:txBody>
                  <a:tcPr/>
                </a:tc>
                <a:tc hMerge="1">
                  <a:txBody>
                    <a:bodyPr/>
                    <a:lstStyle/>
                    <a:p>
                      <a:endParaRPr lang="en-US"/>
                    </a:p>
                  </a:txBody>
                  <a:tcPr/>
                </a:tc>
                <a:extLst>
                  <a:ext uri="{0D108BD9-81ED-4DB2-BD59-A6C34878D82A}">
                    <a16:rowId xmlns:a16="http://schemas.microsoft.com/office/drawing/2014/main" val="2909585864"/>
                  </a:ext>
                </a:extLst>
              </a:tr>
              <a:tr h="207275">
                <a:tc vMerge="1">
                  <a:txBody>
                    <a:bodyPr/>
                    <a:lstStyle/>
                    <a:p>
                      <a:endParaRPr lang="en-US"/>
                    </a:p>
                  </a:txBody>
                  <a:tcPr/>
                </a:tc>
                <a:tc>
                  <a:txBody>
                    <a:bodyPr/>
                    <a:lstStyle/>
                    <a:p>
                      <a:pPr algn="ctr"/>
                      <a:r>
                        <a:rPr lang="en-US" sz="1400" dirty="0"/>
                        <a:t>Oral formulation</a:t>
                      </a:r>
                    </a:p>
                  </a:txBody>
                  <a:tcPr anchor="ctr">
                    <a:solidFill>
                      <a:schemeClr val="accent4">
                        <a:lumMod val="40000"/>
                        <a:lumOff val="60000"/>
                      </a:schemeClr>
                    </a:solidFill>
                  </a:tcPr>
                </a:tc>
                <a:tc>
                  <a:txBody>
                    <a:bodyPr/>
                    <a:lstStyle/>
                    <a:p>
                      <a:pPr algn="ctr"/>
                      <a:r>
                        <a:rPr lang="en-US" sz="1400" dirty="0"/>
                        <a:t>Rectal formulation </a:t>
                      </a:r>
                    </a:p>
                  </a:txBody>
                  <a:tcPr anchor="ctr">
                    <a:solidFill>
                      <a:schemeClr val="accent6">
                        <a:lumMod val="40000"/>
                        <a:lumOff val="60000"/>
                      </a:schemeClr>
                    </a:solidFill>
                  </a:tcPr>
                </a:tc>
                <a:extLst>
                  <a:ext uri="{0D108BD9-81ED-4DB2-BD59-A6C34878D82A}">
                    <a16:rowId xmlns:a16="http://schemas.microsoft.com/office/drawing/2014/main" val="910147246"/>
                  </a:ext>
                </a:extLst>
              </a:tr>
              <a:tr h="548640">
                <a:tc vMerge="1">
                  <a:txBody>
                    <a:bodyPr/>
                    <a:lstStyle/>
                    <a:p>
                      <a:endParaRPr 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effectLst/>
                          <a:latin typeface="+mn-lt"/>
                        </a:rPr>
                        <a:t>Releases </a:t>
                      </a:r>
                      <a:r>
                        <a:rPr lang="en-GB" sz="1200" b="0" dirty="0">
                          <a:solidFill>
                            <a:srgbClr val="0070C0"/>
                          </a:solidFill>
                          <a:effectLst/>
                          <a:latin typeface="+mn-lt"/>
                        </a:rPr>
                        <a:t>5-ASA</a:t>
                      </a:r>
                      <a:r>
                        <a:rPr lang="en-GB" sz="1200" b="0" dirty="0">
                          <a:effectLst/>
                          <a:latin typeface="+mn-lt"/>
                        </a:rPr>
                        <a:t> in the distal </a:t>
                      </a:r>
                      <a:r>
                        <a:rPr lang="en-GB" sz="1200" b="1" dirty="0">
                          <a:effectLst/>
                          <a:latin typeface="+mn-lt"/>
                        </a:rPr>
                        <a:t>small bowel</a:t>
                      </a:r>
                      <a:r>
                        <a:rPr lang="en-GB" sz="1200" b="0" dirty="0">
                          <a:effectLst/>
                          <a:latin typeface="+mn-lt"/>
                        </a:rPr>
                        <a:t> </a:t>
                      </a:r>
                      <a:endParaRPr lang="en-GB" sz="1200" b="0" i="0" dirty="0">
                        <a:solidFill>
                          <a:srgbClr val="0070C0"/>
                        </a:solidFill>
                        <a:effectLst/>
                        <a:latin typeface="+mn-lt"/>
                      </a:endParaRP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err="1">
                          <a:solidFill>
                            <a:srgbClr val="0070C0"/>
                          </a:solidFill>
                          <a:effectLst/>
                          <a:latin typeface="+mn-lt"/>
                        </a:rPr>
                        <a:t>Asacol</a:t>
                      </a:r>
                      <a:r>
                        <a:rPr lang="en-GB" sz="1200" b="0" dirty="0">
                          <a:effectLst/>
                          <a:latin typeface="+mn-lt"/>
                        </a:rPr>
                        <a:t>: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effectLst/>
                          <a:latin typeface="+mn-lt"/>
                        </a:rPr>
                        <a:t>PH sensitive coat </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err="1">
                          <a:solidFill>
                            <a:srgbClr val="0070C0"/>
                          </a:solidFill>
                          <a:effectLst/>
                          <a:latin typeface="+mn-lt"/>
                        </a:rPr>
                        <a:t>Pentasa</a:t>
                      </a:r>
                      <a:r>
                        <a:rPr lang="en-GB" sz="1200" b="0" dirty="0">
                          <a:effectLst/>
                          <a:latin typeface="+mn-lt"/>
                        </a:rPr>
                        <a:t>: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effectLst/>
                          <a:latin typeface="+mn-lt"/>
                        </a:rPr>
                        <a:t>time sensitive coat </a:t>
                      </a:r>
                      <a:endParaRPr lang="en-US" sz="1200" dirty="0"/>
                    </a:p>
                  </a:txBody>
                  <a:tcPr/>
                </a:tc>
                <a:tc>
                  <a:txBody>
                    <a:bodyPr/>
                    <a:lstStyle/>
                    <a:p>
                      <a:pPr marL="0" marR="0" lvl="0" indent="0" algn="l" defTabSz="514350" rtl="0" eaLnBrk="1" fontAlgn="auto" latinLnBrk="0" hangingPunct="1">
                        <a:lnSpc>
                          <a:spcPct val="100000"/>
                        </a:lnSpc>
                        <a:spcBef>
                          <a:spcPts val="0"/>
                        </a:spcBef>
                        <a:spcAft>
                          <a:spcPts val="0"/>
                        </a:spcAft>
                        <a:buClrTx/>
                        <a:buSzPct val="80000"/>
                        <a:buFont typeface="Courier New" panose="02070309020205020404" pitchFamily="49" charset="0"/>
                        <a:buNone/>
                        <a:tabLst/>
                        <a:defRPr/>
                      </a:pPr>
                      <a:r>
                        <a:rPr lang="en-US" sz="1050" dirty="0"/>
                        <a:t>Release </a:t>
                      </a:r>
                      <a:r>
                        <a:rPr lang="en-US" sz="1050" dirty="0">
                          <a:solidFill>
                            <a:srgbClr val="0070C0"/>
                          </a:solidFill>
                        </a:rPr>
                        <a:t>5-ASA</a:t>
                      </a:r>
                      <a:r>
                        <a:rPr lang="en-US" sz="1050" dirty="0"/>
                        <a:t> in the </a:t>
                      </a:r>
                      <a:r>
                        <a:rPr lang="en-US" sz="1050" b="1" dirty="0"/>
                        <a:t>distal colon</a:t>
                      </a:r>
                    </a:p>
                    <a:p>
                      <a:pPr lvl="0" algn="l">
                        <a:buSzPct val="80000"/>
                        <a:buFont typeface="Courier New" panose="02070309020205020404" pitchFamily="49" charset="0"/>
                        <a:buNone/>
                      </a:pPr>
                      <a:endParaRPr lang="en-GB" sz="1050" b="0" dirty="0">
                        <a:effectLst/>
                        <a:latin typeface="+mn-lt"/>
                        <a:sym typeface="Wingdings" panose="05000000000000000000" pitchFamily="2" charset="2"/>
                      </a:endParaRPr>
                    </a:p>
                    <a:p>
                      <a:pPr lvl="0" algn="l">
                        <a:buSzPct val="80000"/>
                        <a:buFont typeface="Courier New" panose="02070309020205020404" pitchFamily="49" charset="0"/>
                        <a:buNone/>
                      </a:pPr>
                      <a:r>
                        <a:rPr lang="en-GB" sz="1050" b="0" dirty="0">
                          <a:effectLst/>
                          <a:latin typeface="+mn-lt"/>
                          <a:sym typeface="Wingdings" panose="05000000000000000000" pitchFamily="2" charset="2"/>
                        </a:rPr>
                        <a:t> </a:t>
                      </a:r>
                      <a:r>
                        <a:rPr lang="en-US" sz="1050" b="0" dirty="0" err="1">
                          <a:solidFill>
                            <a:srgbClr val="0070C0"/>
                          </a:solidFill>
                        </a:rPr>
                        <a:t>Canasa</a:t>
                      </a:r>
                      <a:r>
                        <a:rPr lang="en-US" sz="1050" dirty="0"/>
                        <a:t> -suppositories </a:t>
                      </a:r>
                    </a:p>
                    <a:p>
                      <a:pPr lvl="0" algn="l">
                        <a:buSzPct val="80000"/>
                        <a:buFont typeface="Courier New" panose="02070309020205020404" pitchFamily="49" charset="0"/>
                        <a:buChar char="o"/>
                      </a:pPr>
                      <a:endParaRPr lang="en-US" sz="1050" dirty="0"/>
                    </a:p>
                    <a:p>
                      <a:pPr lvl="0" algn="l">
                        <a:buSzPct val="80000"/>
                        <a:buFont typeface="Courier New" panose="02070309020205020404" pitchFamily="49" charset="0"/>
                        <a:buNone/>
                      </a:pPr>
                      <a:r>
                        <a:rPr lang="en-US" sz="1050" dirty="0" err="1">
                          <a:solidFill>
                            <a:srgbClr val="0070C0"/>
                          </a:solidFill>
                        </a:rPr>
                        <a:t>Rowasa</a:t>
                      </a:r>
                      <a:r>
                        <a:rPr lang="en-US" sz="1050" dirty="0"/>
                        <a:t> - enema</a:t>
                      </a:r>
                      <a:endParaRPr lang="en-US" dirty="0"/>
                    </a:p>
                  </a:txBody>
                  <a:tcPr/>
                </a:tc>
                <a:extLst>
                  <a:ext uri="{0D108BD9-81ED-4DB2-BD59-A6C34878D82A}">
                    <a16:rowId xmlns:a16="http://schemas.microsoft.com/office/drawing/2014/main" val="3176721002"/>
                  </a:ext>
                </a:extLst>
              </a:tr>
            </a:tbl>
          </a:graphicData>
        </a:graphic>
      </p:graphicFrame>
      <p:graphicFrame>
        <p:nvGraphicFramePr>
          <p:cNvPr id="6" name="Table 5">
            <a:extLst>
              <a:ext uri="{FF2B5EF4-FFF2-40B4-BE49-F238E27FC236}">
                <a16:creationId xmlns:a16="http://schemas.microsoft.com/office/drawing/2014/main" id="{0D642832-C945-4EDD-88A3-6E9FD8291136}"/>
              </a:ext>
            </a:extLst>
          </p:cNvPr>
          <p:cNvGraphicFramePr>
            <a:graphicFrameLocks noGrp="1"/>
          </p:cNvGraphicFramePr>
          <p:nvPr>
            <p:extLst>
              <p:ext uri="{D42A27DB-BD31-4B8C-83A1-F6EECF244321}">
                <p14:modId xmlns:p14="http://schemas.microsoft.com/office/powerpoint/2010/main" val="3314961425"/>
              </p:ext>
            </p:extLst>
          </p:nvPr>
        </p:nvGraphicFramePr>
        <p:xfrm>
          <a:off x="225971" y="5150989"/>
          <a:ext cx="6458608" cy="2062480"/>
        </p:xfrm>
        <a:graphic>
          <a:graphicData uri="http://schemas.openxmlformats.org/drawingml/2006/table">
            <a:tbl>
              <a:tblPr firstRow="1" bandRow="1">
                <a:tableStyleId>{5940675A-B579-460E-94D1-54222C63F5DA}</a:tableStyleId>
              </a:tblPr>
              <a:tblGrid>
                <a:gridCol w="1614652">
                  <a:extLst>
                    <a:ext uri="{9D8B030D-6E8A-4147-A177-3AD203B41FA5}">
                      <a16:colId xmlns:a16="http://schemas.microsoft.com/office/drawing/2014/main" val="712438230"/>
                    </a:ext>
                  </a:extLst>
                </a:gridCol>
                <a:gridCol w="1614652">
                  <a:extLst>
                    <a:ext uri="{9D8B030D-6E8A-4147-A177-3AD203B41FA5}">
                      <a16:colId xmlns:a16="http://schemas.microsoft.com/office/drawing/2014/main" val="154535043"/>
                    </a:ext>
                  </a:extLst>
                </a:gridCol>
                <a:gridCol w="1614652">
                  <a:extLst>
                    <a:ext uri="{9D8B030D-6E8A-4147-A177-3AD203B41FA5}">
                      <a16:colId xmlns:a16="http://schemas.microsoft.com/office/drawing/2014/main" val="173636451"/>
                    </a:ext>
                  </a:extLst>
                </a:gridCol>
                <a:gridCol w="1614652">
                  <a:extLst>
                    <a:ext uri="{9D8B030D-6E8A-4147-A177-3AD203B41FA5}">
                      <a16:colId xmlns:a16="http://schemas.microsoft.com/office/drawing/2014/main" val="2510772126"/>
                    </a:ext>
                  </a:extLst>
                </a:gridCol>
              </a:tblGrid>
              <a:tr h="370840">
                <a:tc gridSpan="4">
                  <a:txBody>
                    <a:bodyPr/>
                    <a:lstStyle/>
                    <a:p>
                      <a:pPr algn="ctr"/>
                      <a:r>
                        <a:rPr lang="en-US" sz="1600" dirty="0">
                          <a:solidFill>
                            <a:schemeClr val="bg1"/>
                          </a:solidFill>
                        </a:rPr>
                        <a:t>2.  Glucocorticoids </a:t>
                      </a:r>
                    </a:p>
                  </a:txBody>
                  <a:tcPr>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6126692"/>
                  </a:ext>
                </a:extLst>
              </a:tr>
              <a:tr h="370840">
                <a:tc gridSpan="4">
                  <a:txBody>
                    <a:bodyPr/>
                    <a:lstStyle/>
                    <a:p>
                      <a:pPr marL="171450" indent="-171450">
                        <a:buFont typeface="Arial" panose="020B0604020202020204" pitchFamily="34" charset="0"/>
                        <a:buChar char="•"/>
                      </a:pPr>
                      <a:r>
                        <a:rPr lang="en-US" sz="1200" dirty="0"/>
                        <a:t>Inhibits phospholipids A2 &amp; gene transcription of NO synthesis </a:t>
                      </a:r>
                    </a:p>
                    <a:p>
                      <a:pPr marL="171450" indent="-171450">
                        <a:buFont typeface="Arial" panose="020B0604020202020204" pitchFamily="34" charset="0"/>
                        <a:buChar char="•"/>
                      </a:pPr>
                      <a:r>
                        <a:rPr lang="en-US" sz="1200" dirty="0"/>
                        <a:t>Used for </a:t>
                      </a:r>
                      <a:r>
                        <a:rPr lang="en-US" sz="1200" dirty="0">
                          <a:solidFill>
                            <a:srgbClr val="FF0000"/>
                          </a:solidFill>
                        </a:rPr>
                        <a:t>indications</a:t>
                      </a:r>
                      <a:r>
                        <a:rPr lang="en-US" sz="1200" dirty="0"/>
                        <a:t> “ treating” </a:t>
                      </a:r>
                      <a:r>
                        <a:rPr lang="en-US" sz="1200" dirty="0">
                          <a:solidFill>
                            <a:srgbClr val="FF0000"/>
                          </a:solidFill>
                        </a:rPr>
                        <a:t>ONLY</a:t>
                      </a:r>
                      <a:r>
                        <a:rPr lang="en-US" sz="1200" dirty="0"/>
                        <a:t>  → not for maintaining remission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076974"/>
                  </a:ext>
                </a:extLst>
              </a:tr>
              <a:tr h="370840">
                <a:tc>
                  <a:txBody>
                    <a:bodyPr/>
                    <a:lstStyle/>
                    <a:p>
                      <a:pPr algn="ctr"/>
                      <a:r>
                        <a:rPr lang="en-US" sz="1100" dirty="0"/>
                        <a:t>Oral glucocorticoids</a:t>
                      </a:r>
                    </a:p>
                    <a:p>
                      <a:pPr algn="ctr"/>
                      <a:r>
                        <a:rPr lang="en-US" sz="1100" dirty="0">
                          <a:solidFill>
                            <a:schemeClr val="accent1">
                              <a:lumMod val="75000"/>
                            </a:schemeClr>
                          </a:solidFill>
                        </a:rPr>
                        <a:t>Prednisone</a:t>
                      </a:r>
                      <a:r>
                        <a:rPr lang="en-US" sz="1100" dirty="0"/>
                        <a:t>  </a:t>
                      </a:r>
                      <a:r>
                        <a:rPr lang="en-US" sz="1100" dirty="0">
                          <a:solidFill>
                            <a:schemeClr val="accent1">
                              <a:lumMod val="75000"/>
                            </a:schemeClr>
                          </a:solidFill>
                        </a:rPr>
                        <a:t>Prednisolone</a:t>
                      </a:r>
                    </a:p>
                  </a:txBody>
                  <a:tcPr anchor="ctr">
                    <a:solidFill>
                      <a:srgbClr val="FFF2CC"/>
                    </a:solidFill>
                  </a:tcPr>
                </a:tc>
                <a:tc>
                  <a:txBody>
                    <a:bodyPr/>
                    <a:lstStyle/>
                    <a:p>
                      <a:pPr algn="ctr"/>
                      <a:r>
                        <a:rPr lang="en-US" sz="1100" dirty="0"/>
                        <a:t>Parenteral preparations</a:t>
                      </a:r>
                    </a:p>
                    <a:p>
                      <a:pPr algn="ctr"/>
                      <a:r>
                        <a:rPr lang="en-US" sz="1100" dirty="0">
                          <a:solidFill>
                            <a:schemeClr val="accent1">
                              <a:lumMod val="75000"/>
                            </a:schemeClr>
                          </a:solidFill>
                        </a:rPr>
                        <a:t>Hydrocortisone</a:t>
                      </a:r>
                      <a:r>
                        <a:rPr lang="en-US" sz="1100" dirty="0"/>
                        <a:t> </a:t>
                      </a:r>
                    </a:p>
                    <a:p>
                      <a:pPr algn="ctr"/>
                      <a:r>
                        <a:rPr lang="en-US" sz="1100" dirty="0">
                          <a:solidFill>
                            <a:schemeClr val="accent1">
                              <a:lumMod val="75000"/>
                            </a:schemeClr>
                          </a:solidFill>
                        </a:rPr>
                        <a:t>Methyl</a:t>
                      </a:r>
                      <a:r>
                        <a:rPr lang="en-US" sz="1100" dirty="0"/>
                        <a:t> , </a:t>
                      </a:r>
                      <a:r>
                        <a:rPr lang="en-US" sz="1100" dirty="0">
                          <a:solidFill>
                            <a:schemeClr val="accent1">
                              <a:lumMod val="75000"/>
                            </a:schemeClr>
                          </a:solidFill>
                        </a:rPr>
                        <a:t>Prednisolone</a:t>
                      </a:r>
                      <a:r>
                        <a:rPr lang="en-US" sz="1100" dirty="0"/>
                        <a:t> </a:t>
                      </a:r>
                    </a:p>
                  </a:txBody>
                  <a:tcPr>
                    <a:solidFill>
                      <a:srgbClr val="FFC1FF"/>
                    </a:solidFill>
                  </a:tcPr>
                </a:tc>
                <a:tc>
                  <a:txBody>
                    <a:bodyPr/>
                    <a:lstStyle/>
                    <a:p>
                      <a:pPr algn="ctr"/>
                      <a:r>
                        <a:rPr lang="en-US" sz="1100" dirty="0"/>
                        <a:t>Rectal glucocorticoids</a:t>
                      </a:r>
                    </a:p>
                    <a:p>
                      <a:pPr algn="ctr"/>
                      <a:r>
                        <a:rPr lang="en-US" sz="1100" dirty="0">
                          <a:solidFill>
                            <a:schemeClr val="accent1">
                              <a:lumMod val="75000"/>
                            </a:schemeClr>
                          </a:solidFill>
                        </a:rPr>
                        <a:t>Hydrocortisone</a:t>
                      </a:r>
                    </a:p>
                  </a:txBody>
                  <a:tcPr anchor="ctr">
                    <a:solidFill>
                      <a:srgbClr val="DEEBF7"/>
                    </a:solidFill>
                  </a:tcPr>
                </a:tc>
                <a:tc>
                  <a:txBody>
                    <a:bodyPr/>
                    <a:lstStyle/>
                    <a:p>
                      <a:pPr algn="ctr"/>
                      <a:r>
                        <a:rPr lang="en-US" sz="1200" dirty="0">
                          <a:solidFill>
                            <a:schemeClr val="accent1">
                              <a:lumMod val="75000"/>
                            </a:schemeClr>
                          </a:solidFill>
                        </a:rPr>
                        <a:t>Budesonide</a:t>
                      </a:r>
                      <a:r>
                        <a:rPr lang="en-US" dirty="0"/>
                        <a:t> </a:t>
                      </a:r>
                    </a:p>
                  </a:txBody>
                  <a:tcPr anchor="ctr">
                    <a:solidFill>
                      <a:srgbClr val="E2F0D9"/>
                    </a:solidFill>
                  </a:tcPr>
                </a:tc>
                <a:extLst>
                  <a:ext uri="{0D108BD9-81ED-4DB2-BD59-A6C34878D82A}">
                    <a16:rowId xmlns:a16="http://schemas.microsoft.com/office/drawing/2014/main" val="1313595767"/>
                  </a:ext>
                </a:extLst>
              </a:tr>
              <a:tr h="370840">
                <a:tc>
                  <a:txBody>
                    <a:bodyPr/>
                    <a:lstStyle/>
                    <a:p>
                      <a:pPr algn="ctr"/>
                      <a:r>
                        <a:rPr lang="en-US" sz="1200" dirty="0">
                          <a:solidFill>
                            <a:srgbClr val="FF0000"/>
                          </a:solidFill>
                          <a:latin typeface="+mn-lt"/>
                        </a:rPr>
                        <a:t>Commonly</a:t>
                      </a:r>
                      <a:r>
                        <a:rPr lang="en-US" sz="1200" dirty="0">
                          <a:latin typeface="+mn-lt"/>
                        </a:rPr>
                        <a:t> used in </a:t>
                      </a:r>
                      <a:r>
                        <a:rPr lang="en-US" sz="1200" dirty="0">
                          <a:solidFill>
                            <a:srgbClr val="FF0000"/>
                          </a:solidFill>
                          <a:latin typeface="+mn-lt"/>
                        </a:rPr>
                        <a:t>Active</a:t>
                      </a:r>
                      <a:r>
                        <a:rPr lang="en-US" sz="1200" dirty="0">
                          <a:latin typeface="+mn-lt"/>
                        </a:rPr>
                        <a:t> conditions </a:t>
                      </a:r>
                    </a:p>
                  </a:txBody>
                  <a:tcPr anchor="ctr"/>
                </a:tc>
                <a:tc>
                  <a:txBody>
                    <a:bodyPr/>
                    <a:lstStyle/>
                    <a:p>
                      <a:pPr algn="ctr"/>
                      <a:r>
                        <a:rPr lang="ar-SA" sz="1200" dirty="0">
                          <a:latin typeface="+mn-lt"/>
                        </a:rPr>
                        <a:t>ــــــــــــــــ</a:t>
                      </a:r>
                      <a:endParaRPr lang="en-US" sz="1200" dirty="0">
                        <a:latin typeface="+mn-lt"/>
                      </a:endParaRPr>
                    </a:p>
                  </a:txBody>
                  <a:tcPr anchor="ctr"/>
                </a:tc>
                <a:tc>
                  <a:txBody>
                    <a:bodyPr/>
                    <a:lstStyle/>
                    <a:p>
                      <a:pPr algn="ctr"/>
                      <a:r>
                        <a:rPr lang="en-US" sz="1200" dirty="0">
                          <a:latin typeface="+mn-lt"/>
                        </a:rPr>
                        <a:t>Used in IBD involving the rectum/sigmoid colon</a:t>
                      </a:r>
                    </a:p>
                  </a:txBody>
                  <a:tcPr anchor="ctr"/>
                </a:tc>
                <a:tc>
                  <a:txBody>
                    <a:bodyPr/>
                    <a:lstStyle/>
                    <a:p>
                      <a:pPr algn="ctr"/>
                      <a:r>
                        <a:rPr lang="en-US" sz="1200" dirty="0">
                          <a:latin typeface="+mn-lt"/>
                        </a:rPr>
                        <a:t>Used in </a:t>
                      </a:r>
                      <a:r>
                        <a:rPr lang="en-US" sz="1200" dirty="0">
                          <a:solidFill>
                            <a:srgbClr val="FF0000"/>
                          </a:solidFill>
                          <a:latin typeface="+mn-lt"/>
                        </a:rPr>
                        <a:t>active Crohn’s disease</a:t>
                      </a:r>
                      <a:r>
                        <a:rPr lang="en-US" sz="1200" dirty="0">
                          <a:latin typeface="+mn-lt"/>
                        </a:rPr>
                        <a:t> in ileum&amp; proximal colon </a:t>
                      </a:r>
                    </a:p>
                  </a:txBody>
                  <a:tcPr anchor="ctr"/>
                </a:tc>
                <a:extLst>
                  <a:ext uri="{0D108BD9-81ED-4DB2-BD59-A6C34878D82A}">
                    <a16:rowId xmlns:a16="http://schemas.microsoft.com/office/drawing/2014/main" val="1144952121"/>
                  </a:ext>
                </a:extLst>
              </a:tr>
            </a:tbl>
          </a:graphicData>
        </a:graphic>
      </p:graphicFrame>
      <p:graphicFrame>
        <p:nvGraphicFramePr>
          <p:cNvPr id="7" name="Table 6">
            <a:extLst>
              <a:ext uri="{FF2B5EF4-FFF2-40B4-BE49-F238E27FC236}">
                <a16:creationId xmlns:a16="http://schemas.microsoft.com/office/drawing/2014/main" id="{F5E99AFC-23D9-43A0-9628-07200671EB4C}"/>
              </a:ext>
            </a:extLst>
          </p:cNvPr>
          <p:cNvGraphicFramePr>
            <a:graphicFrameLocks noGrp="1"/>
          </p:cNvGraphicFramePr>
          <p:nvPr>
            <p:extLst>
              <p:ext uri="{D42A27DB-BD31-4B8C-83A1-F6EECF244321}">
                <p14:modId xmlns:p14="http://schemas.microsoft.com/office/powerpoint/2010/main" val="325820299"/>
              </p:ext>
            </p:extLst>
          </p:nvPr>
        </p:nvGraphicFramePr>
        <p:xfrm>
          <a:off x="225971" y="7490261"/>
          <a:ext cx="6458608" cy="1742440"/>
        </p:xfrm>
        <a:graphic>
          <a:graphicData uri="http://schemas.openxmlformats.org/drawingml/2006/table">
            <a:tbl>
              <a:tblPr firstRow="1" bandRow="1">
                <a:tableStyleId>{5940675A-B579-460E-94D1-54222C63F5DA}</a:tableStyleId>
              </a:tblPr>
              <a:tblGrid>
                <a:gridCol w="3229304">
                  <a:extLst>
                    <a:ext uri="{9D8B030D-6E8A-4147-A177-3AD203B41FA5}">
                      <a16:colId xmlns:a16="http://schemas.microsoft.com/office/drawing/2014/main" val="768218024"/>
                    </a:ext>
                  </a:extLst>
                </a:gridCol>
                <a:gridCol w="3229304">
                  <a:extLst>
                    <a:ext uri="{9D8B030D-6E8A-4147-A177-3AD203B41FA5}">
                      <a16:colId xmlns:a16="http://schemas.microsoft.com/office/drawing/2014/main" val="718412964"/>
                    </a:ext>
                  </a:extLst>
                </a:gridCol>
              </a:tblGrid>
              <a:tr h="370840">
                <a:tc gridSpan="2">
                  <a:txBody>
                    <a:bodyPr/>
                    <a:lstStyle/>
                    <a:p>
                      <a:pPr algn="ctr"/>
                      <a:r>
                        <a:rPr lang="en-US" sz="1600" dirty="0">
                          <a:solidFill>
                            <a:schemeClr val="bg1"/>
                          </a:solidFill>
                        </a:rPr>
                        <a:t>3.  Immunomodulators </a:t>
                      </a:r>
                    </a:p>
                  </a:txBody>
                  <a:tcPr>
                    <a:solidFill>
                      <a:schemeClr val="bg2">
                        <a:lumMod val="75000"/>
                      </a:schemeClr>
                    </a:solidFill>
                  </a:tcPr>
                </a:tc>
                <a:tc hMerge="1">
                  <a:txBody>
                    <a:bodyPr/>
                    <a:lstStyle/>
                    <a:p>
                      <a:endParaRPr lang="en-US"/>
                    </a:p>
                  </a:txBody>
                  <a:tcPr/>
                </a:tc>
                <a:extLst>
                  <a:ext uri="{0D108BD9-81ED-4DB2-BD59-A6C34878D82A}">
                    <a16:rowId xmlns:a16="http://schemas.microsoft.com/office/drawing/2014/main" val="257346509"/>
                  </a:ext>
                </a:extLst>
              </a:tr>
              <a:tr h="370840">
                <a:tc gridSpan="2">
                  <a:txBody>
                    <a:bodyPr/>
                    <a:lstStyle/>
                    <a:p>
                      <a:pPr marL="171450" indent="-171450">
                        <a:buFont typeface="Arial" panose="020B0604020202020204" pitchFamily="34" charset="0"/>
                        <a:buChar char="•"/>
                      </a:pPr>
                      <a:r>
                        <a:rPr lang="en-US" sz="1200" dirty="0"/>
                        <a:t>Used for </a:t>
                      </a:r>
                      <a:r>
                        <a:rPr lang="en-US" sz="1200" dirty="0">
                          <a:solidFill>
                            <a:srgbClr val="FF0000"/>
                          </a:solidFill>
                        </a:rPr>
                        <a:t>induction</a:t>
                      </a:r>
                      <a:r>
                        <a:rPr lang="en-US" sz="1200" dirty="0"/>
                        <a:t> &amp; </a:t>
                      </a:r>
                      <a:r>
                        <a:rPr lang="en-US" sz="1200" dirty="0">
                          <a:solidFill>
                            <a:srgbClr val="FF0000"/>
                          </a:solidFill>
                        </a:rPr>
                        <a:t>maintenance</a:t>
                      </a:r>
                      <a:r>
                        <a:rPr lang="en-US" sz="1200" dirty="0"/>
                        <a:t> of active moderate to sever IBD.</a:t>
                      </a:r>
                    </a:p>
                    <a:p>
                      <a:pPr marL="171450" indent="-171450">
                        <a:buFont typeface="Arial" panose="020B0604020202020204" pitchFamily="34" charset="0"/>
                        <a:buChar char="•"/>
                      </a:pPr>
                      <a:r>
                        <a:rPr lang="en-US" sz="1200" dirty="0"/>
                        <a:t>Used for steroid dependent &amp;  steroid resistant patients to maintain remission. </a:t>
                      </a:r>
                    </a:p>
                  </a:txBody>
                  <a:tcPr/>
                </a:tc>
                <a:tc hMerge="1">
                  <a:txBody>
                    <a:bodyPr/>
                    <a:lstStyle/>
                    <a:p>
                      <a:endParaRPr lang="en-US"/>
                    </a:p>
                  </a:txBody>
                  <a:tcPr/>
                </a:tc>
                <a:extLst>
                  <a:ext uri="{0D108BD9-81ED-4DB2-BD59-A6C34878D82A}">
                    <a16:rowId xmlns:a16="http://schemas.microsoft.com/office/drawing/2014/main" val="2295502811"/>
                  </a:ext>
                </a:extLst>
              </a:tr>
              <a:tr h="370840">
                <a:tc>
                  <a:txBody>
                    <a:bodyPr/>
                    <a:lstStyle/>
                    <a:p>
                      <a:pPr algn="ctr"/>
                      <a:r>
                        <a:rPr lang="en-US" sz="1400" dirty="0">
                          <a:solidFill>
                            <a:schemeClr val="accent1">
                              <a:lumMod val="75000"/>
                            </a:schemeClr>
                          </a:solidFill>
                        </a:rPr>
                        <a:t>Methotrexate</a:t>
                      </a:r>
                      <a:r>
                        <a:rPr lang="en-US" sz="1200" dirty="0"/>
                        <a:t> </a:t>
                      </a:r>
                    </a:p>
                  </a:txBody>
                  <a:tcPr anchor="ctr">
                    <a:solidFill>
                      <a:schemeClr val="accent6">
                        <a:lumMod val="20000"/>
                        <a:lumOff val="80000"/>
                      </a:schemeClr>
                    </a:solidFill>
                  </a:tcPr>
                </a:tc>
                <a:tc>
                  <a:txBody>
                    <a:bodyPr/>
                    <a:lstStyle/>
                    <a:p>
                      <a:pPr algn="ctr"/>
                      <a:r>
                        <a:rPr lang="en-US" sz="1200" dirty="0"/>
                        <a:t>Purine analogs : </a:t>
                      </a:r>
                    </a:p>
                    <a:p>
                      <a:pPr algn="ctr"/>
                      <a:r>
                        <a:rPr lang="en-US" sz="1200" dirty="0">
                          <a:solidFill>
                            <a:schemeClr val="accent1">
                              <a:lumMod val="75000"/>
                            </a:schemeClr>
                          </a:solidFill>
                        </a:rPr>
                        <a:t>Azathioprine</a:t>
                      </a:r>
                      <a:r>
                        <a:rPr lang="en-US" sz="1200" dirty="0"/>
                        <a:t> &amp; </a:t>
                      </a:r>
                      <a:r>
                        <a:rPr lang="en-US" sz="1200" dirty="0">
                          <a:solidFill>
                            <a:schemeClr val="accent1">
                              <a:lumMod val="75000"/>
                            </a:schemeClr>
                          </a:solidFill>
                        </a:rPr>
                        <a:t>6-mercaptopurine</a:t>
                      </a:r>
                    </a:p>
                  </a:txBody>
                  <a:tcPr anchor="ctr">
                    <a:solidFill>
                      <a:schemeClr val="accent2">
                        <a:lumMod val="20000"/>
                        <a:lumOff val="80000"/>
                      </a:schemeClr>
                    </a:solidFill>
                  </a:tcPr>
                </a:tc>
                <a:extLst>
                  <a:ext uri="{0D108BD9-81ED-4DB2-BD59-A6C34878D82A}">
                    <a16:rowId xmlns:a16="http://schemas.microsoft.com/office/drawing/2014/main" val="3478932055"/>
                  </a:ext>
                </a:extLst>
              </a:tr>
              <a:tr h="370840">
                <a:tc>
                  <a:txBody>
                    <a:bodyPr/>
                    <a:lstStyle/>
                    <a:p>
                      <a:pPr algn="ctr"/>
                      <a:r>
                        <a:rPr lang="en-US" sz="1200" dirty="0"/>
                        <a:t>Folic acid antagonist→ it inhibits Dihydrofolate reductase required for folic acid activation </a:t>
                      </a:r>
                    </a:p>
                  </a:txBody>
                  <a:tcPr/>
                </a:tc>
                <a:tc>
                  <a:txBody>
                    <a:bodyPr/>
                    <a:lstStyle/>
                    <a:p>
                      <a:pPr marL="171450" indent="-171450" algn="ctr">
                        <a:buFont typeface="Arial" panose="020B0604020202020204" pitchFamily="34" charset="0"/>
                        <a:buChar char="•"/>
                      </a:pPr>
                      <a:r>
                        <a:rPr lang="en-US" sz="1200" dirty="0"/>
                        <a:t>Inhibits purine synthesis </a:t>
                      </a:r>
                    </a:p>
                    <a:p>
                      <a:pPr marL="171450" indent="-171450" algn="ctr">
                        <a:buFont typeface="Arial" panose="020B0604020202020204" pitchFamily="34" charset="0"/>
                        <a:buChar char="•"/>
                      </a:pPr>
                      <a:r>
                        <a:rPr lang="en-US" sz="1200" dirty="0"/>
                        <a:t>Lower autoimmune activity</a:t>
                      </a:r>
                    </a:p>
                  </a:txBody>
                  <a:tcPr/>
                </a:tc>
                <a:extLst>
                  <a:ext uri="{0D108BD9-81ED-4DB2-BD59-A6C34878D82A}">
                    <a16:rowId xmlns:a16="http://schemas.microsoft.com/office/drawing/2014/main" val="469395956"/>
                  </a:ext>
                </a:extLst>
              </a:tr>
            </a:tbl>
          </a:graphicData>
        </a:graphic>
      </p:graphicFrame>
      <p:sp>
        <p:nvSpPr>
          <p:cNvPr id="8" name="TextBox 7">
            <a:extLst>
              <a:ext uri="{FF2B5EF4-FFF2-40B4-BE49-F238E27FC236}">
                <a16:creationId xmlns:a16="http://schemas.microsoft.com/office/drawing/2014/main" id="{D95A71E3-8B09-455F-967F-CC71F3EAE08B}"/>
              </a:ext>
            </a:extLst>
          </p:cNvPr>
          <p:cNvSpPr txBox="1"/>
          <p:nvPr/>
        </p:nvSpPr>
        <p:spPr>
          <a:xfrm>
            <a:off x="436098" y="900332"/>
            <a:ext cx="5922499" cy="523220"/>
          </a:xfrm>
          <a:prstGeom prst="rect">
            <a:avLst/>
          </a:prstGeom>
          <a:noFill/>
          <a:ln w="28575">
            <a:solidFill>
              <a:schemeClr val="accent4">
                <a:lumMod val="40000"/>
                <a:lumOff val="60000"/>
              </a:schemeClr>
            </a:solidFill>
            <a:prstDash val="dash"/>
          </a:ln>
        </p:spPr>
        <p:txBody>
          <a:bodyPr wrap="square" rtlCol="0">
            <a:spAutoFit/>
          </a:bodyPr>
          <a:lstStyle/>
          <a:p>
            <a:pPr algn="ctr"/>
            <a:r>
              <a:rPr lang="en-US" sz="1400" b="1" dirty="0"/>
              <a:t>Stepwise therapy of IBD </a:t>
            </a:r>
            <a:r>
              <a:rPr lang="en-US" sz="1400" dirty="0"/>
              <a:t>→ in order , we move to the next step when the previous did not work ( pt. unresponsive )</a:t>
            </a:r>
          </a:p>
        </p:txBody>
      </p:sp>
    </p:spTree>
    <p:extLst>
      <p:ext uri="{BB962C8B-B14F-4D97-AF65-F5344CB8AC3E}">
        <p14:creationId xmlns:p14="http://schemas.microsoft.com/office/powerpoint/2010/main" val="309975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30852-5EF0-46F8-A9F9-42DB78E25BF3}"/>
              </a:ext>
            </a:extLst>
          </p:cNvPr>
          <p:cNvSpPr/>
          <p:nvPr/>
        </p:nvSpPr>
        <p:spPr>
          <a:xfrm>
            <a:off x="0" y="0"/>
            <a:ext cx="6858000" cy="795130"/>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Summary </a:t>
            </a:r>
            <a:r>
              <a:rPr lang="en-US" sz="24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 cont.) </a:t>
            </a:r>
            <a:endPar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endParaRPr>
          </a:p>
        </p:txBody>
      </p:sp>
      <p:graphicFrame>
        <p:nvGraphicFramePr>
          <p:cNvPr id="5" name="Table 4">
            <a:extLst>
              <a:ext uri="{FF2B5EF4-FFF2-40B4-BE49-F238E27FC236}">
                <a16:creationId xmlns:a16="http://schemas.microsoft.com/office/drawing/2014/main" id="{FDD3C619-3A05-40AE-B978-FC772E785B7D}"/>
              </a:ext>
            </a:extLst>
          </p:cNvPr>
          <p:cNvGraphicFramePr>
            <a:graphicFrameLocks noGrp="1"/>
          </p:cNvGraphicFramePr>
          <p:nvPr>
            <p:extLst>
              <p:ext uri="{D42A27DB-BD31-4B8C-83A1-F6EECF244321}">
                <p14:modId xmlns:p14="http://schemas.microsoft.com/office/powerpoint/2010/main" val="3443973977"/>
              </p:ext>
            </p:extLst>
          </p:nvPr>
        </p:nvGraphicFramePr>
        <p:xfrm>
          <a:off x="221566" y="1118381"/>
          <a:ext cx="6414868" cy="3310613"/>
        </p:xfrm>
        <a:graphic>
          <a:graphicData uri="http://schemas.openxmlformats.org/drawingml/2006/table">
            <a:tbl>
              <a:tblPr firstRow="1" bandRow="1">
                <a:tableStyleId>{5940675A-B579-460E-94D1-54222C63F5DA}</a:tableStyleId>
              </a:tblPr>
              <a:tblGrid>
                <a:gridCol w="2324686">
                  <a:extLst>
                    <a:ext uri="{9D8B030D-6E8A-4147-A177-3AD203B41FA5}">
                      <a16:colId xmlns:a16="http://schemas.microsoft.com/office/drawing/2014/main" val="2434214831"/>
                    </a:ext>
                  </a:extLst>
                </a:gridCol>
                <a:gridCol w="1951893">
                  <a:extLst>
                    <a:ext uri="{9D8B030D-6E8A-4147-A177-3AD203B41FA5}">
                      <a16:colId xmlns:a16="http://schemas.microsoft.com/office/drawing/2014/main" val="4009314675"/>
                    </a:ext>
                  </a:extLst>
                </a:gridCol>
                <a:gridCol w="2138289">
                  <a:extLst>
                    <a:ext uri="{9D8B030D-6E8A-4147-A177-3AD203B41FA5}">
                      <a16:colId xmlns:a16="http://schemas.microsoft.com/office/drawing/2014/main" val="4120006194"/>
                    </a:ext>
                  </a:extLst>
                </a:gridCol>
              </a:tblGrid>
              <a:tr h="370840">
                <a:tc gridSpan="3">
                  <a:txBody>
                    <a:bodyPr/>
                    <a:lstStyle/>
                    <a:p>
                      <a:pPr algn="ctr"/>
                      <a:r>
                        <a:rPr lang="en-US" sz="1600" dirty="0">
                          <a:solidFill>
                            <a:schemeClr val="bg1"/>
                          </a:solidFill>
                        </a:rPr>
                        <a:t>4. </a:t>
                      </a:r>
                      <a:r>
                        <a:rPr lang="en-US" sz="1800" b="0" dirty="0">
                          <a:solidFill>
                            <a:schemeClr val="bg1"/>
                          </a:solidFill>
                          <a:effectLst/>
                          <a:latin typeface="+mn-lt"/>
                        </a:rPr>
                        <a:t>TNF-α inhibitors </a:t>
                      </a:r>
                      <a:endParaRPr lang="en-US" sz="1600" dirty="0">
                        <a:solidFill>
                          <a:schemeClr val="bg1"/>
                        </a:solidFill>
                      </a:endParaRPr>
                    </a:p>
                  </a:txBody>
                  <a:tcPr>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0958479"/>
                  </a:ext>
                </a:extLst>
              </a:tr>
              <a:tr h="311444">
                <a:tc gridSpan="3">
                  <a:txBody>
                    <a:bodyPr/>
                    <a:lstStyle/>
                    <a:p>
                      <a:pPr algn="ctr"/>
                      <a:r>
                        <a:rPr lang="en-US" sz="1400" dirty="0"/>
                        <a:t>Used for </a:t>
                      </a:r>
                      <a:r>
                        <a:rPr lang="en-US" sz="1400" dirty="0">
                          <a:solidFill>
                            <a:srgbClr val="FF0000"/>
                          </a:solidFill>
                        </a:rPr>
                        <a:t>induction “treating”</a:t>
                      </a:r>
                      <a:r>
                        <a:rPr lang="en-US" sz="1400" dirty="0"/>
                        <a:t> only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3763504"/>
                  </a:ext>
                </a:extLst>
              </a:tr>
              <a:tr h="370840">
                <a:tc>
                  <a:txBody>
                    <a:bodyPr/>
                    <a:lstStyle/>
                    <a:p>
                      <a:pPr algn="ctr"/>
                      <a:r>
                        <a:rPr lang="en-US" sz="1400" dirty="0">
                          <a:solidFill>
                            <a:schemeClr val="accent1">
                              <a:lumMod val="75000"/>
                            </a:schemeClr>
                          </a:solidFill>
                        </a:rPr>
                        <a:t>Infliximab</a:t>
                      </a:r>
                    </a:p>
                  </a:txBody>
                  <a:tcPr anchor="ctr">
                    <a:solidFill>
                      <a:schemeClr val="accent2">
                        <a:lumMod val="40000"/>
                        <a:lumOff val="60000"/>
                      </a:schemeClr>
                    </a:solidFill>
                  </a:tcPr>
                </a:tc>
                <a:tc>
                  <a:txBody>
                    <a:bodyPr/>
                    <a:lstStyle/>
                    <a:p>
                      <a:pPr algn="ctr"/>
                      <a:r>
                        <a:rPr lang="en-US" sz="1400" dirty="0">
                          <a:solidFill>
                            <a:schemeClr val="accent1">
                              <a:lumMod val="75000"/>
                            </a:schemeClr>
                          </a:solidFill>
                        </a:rPr>
                        <a:t>Adalimumab (</a:t>
                      </a:r>
                      <a:r>
                        <a:rPr lang="en-US" sz="1400" dirty="0" err="1">
                          <a:solidFill>
                            <a:schemeClr val="accent1">
                              <a:lumMod val="75000"/>
                            </a:schemeClr>
                          </a:solidFill>
                        </a:rPr>
                        <a:t>humira</a:t>
                      </a:r>
                      <a:r>
                        <a:rPr lang="en-US" sz="1400" dirty="0">
                          <a:solidFill>
                            <a:schemeClr val="accent1">
                              <a:lumMod val="75000"/>
                            </a:schemeClr>
                          </a:solidFill>
                        </a:rPr>
                        <a:t>)</a:t>
                      </a:r>
                    </a:p>
                  </a:txBody>
                  <a:tcPr anchor="ctr">
                    <a:solidFill>
                      <a:srgbClr val="CCFFCC"/>
                    </a:solidFill>
                  </a:tcPr>
                </a:tc>
                <a:tc>
                  <a:txBody>
                    <a:bodyPr/>
                    <a:lstStyle/>
                    <a:p>
                      <a:pPr algn="ctr"/>
                      <a:r>
                        <a:rPr lang="en-US" sz="1400" dirty="0">
                          <a:solidFill>
                            <a:schemeClr val="accent1">
                              <a:lumMod val="75000"/>
                            </a:schemeClr>
                          </a:solidFill>
                        </a:rPr>
                        <a:t>Certolizumab (</a:t>
                      </a:r>
                      <a:r>
                        <a:rPr lang="en-US" sz="1400" dirty="0" err="1">
                          <a:solidFill>
                            <a:schemeClr val="accent1">
                              <a:lumMod val="75000"/>
                            </a:schemeClr>
                          </a:solidFill>
                        </a:rPr>
                        <a:t>cimzia</a:t>
                      </a:r>
                      <a:r>
                        <a:rPr lang="en-US" sz="1400" dirty="0">
                          <a:solidFill>
                            <a:schemeClr val="accent1">
                              <a:lumMod val="75000"/>
                            </a:schemeClr>
                          </a:solidFill>
                        </a:rPr>
                        <a:t>)</a:t>
                      </a:r>
                    </a:p>
                  </a:txBody>
                  <a:tcPr anchor="ctr">
                    <a:solidFill>
                      <a:srgbClr val="FFC1FF"/>
                    </a:solidFill>
                  </a:tcPr>
                </a:tc>
                <a:extLst>
                  <a:ext uri="{0D108BD9-81ED-4DB2-BD59-A6C34878D82A}">
                    <a16:rowId xmlns:a16="http://schemas.microsoft.com/office/drawing/2014/main" val="2768222470"/>
                  </a:ext>
                </a:extLst>
              </a:tr>
              <a:tr h="370840">
                <a:tc>
                  <a:txBody>
                    <a:bodyPr/>
                    <a:lstStyle/>
                    <a:p>
                      <a:pPr marL="171450" indent="-171450" algn="l">
                        <a:buFont typeface="Arial" panose="020B0604020202020204" pitchFamily="34" charset="0"/>
                        <a:buChar char="•"/>
                      </a:pPr>
                      <a:r>
                        <a:rPr lang="en-US" sz="1200" dirty="0"/>
                        <a:t>Mouse-human monoclonal antibody →has 25% murine (foreign protein lead to hypersensitivity reaction).              </a:t>
                      </a:r>
                    </a:p>
                    <a:p>
                      <a:pPr marL="0" indent="0" algn="l">
                        <a:buFont typeface="Arial" panose="020B0604020202020204" pitchFamily="34" charset="0"/>
                        <a:buNone/>
                      </a:pPr>
                      <a:endParaRPr lang="en-US" sz="1200" dirty="0"/>
                    </a:p>
                    <a:p>
                      <a:pPr marL="171450" indent="-171450" algn="l">
                        <a:buFont typeface="Arial" panose="020B0604020202020204" pitchFamily="34" charset="0"/>
                        <a:buChar char="•"/>
                      </a:pPr>
                      <a:r>
                        <a:rPr lang="en-US" sz="1200" dirty="0"/>
                        <a:t>Used for moderate to sever active Crohn’s disease.</a:t>
                      </a:r>
                    </a:p>
                    <a:p>
                      <a:pPr marL="0" indent="0" algn="l">
                        <a:buFont typeface="Arial" panose="020B0604020202020204" pitchFamily="34" charset="0"/>
                        <a:buNone/>
                      </a:pPr>
                      <a:endParaRPr lang="en-US" sz="1200" dirty="0"/>
                    </a:p>
                    <a:p>
                      <a:pPr marL="171450" indent="-171450" algn="l">
                        <a:buFont typeface="Arial" panose="020B0604020202020204" pitchFamily="34" charset="0"/>
                        <a:buChar char="•"/>
                      </a:pPr>
                      <a:r>
                        <a:rPr lang="en-US" sz="1200" dirty="0"/>
                        <a:t>It lowers the immunity so it’s contraindicated for immunocompromised pts.</a:t>
                      </a:r>
                    </a:p>
                    <a:p>
                      <a:pPr marL="171450" indent="-171450" algn="l">
                        <a:buFont typeface="Arial" panose="020B0604020202020204" pitchFamily="34" charset="0"/>
                        <a:buChar char="•"/>
                      </a:pPr>
                      <a:endParaRPr lang="en-US" dirty="0"/>
                    </a:p>
                  </a:txBody>
                  <a:tcPr anchor="ctr"/>
                </a:tc>
                <a:tc>
                  <a:txBody>
                    <a:bodyPr/>
                    <a:lstStyle/>
                    <a:p>
                      <a:pPr marL="171450" indent="-171450" algn="l">
                        <a:buFont typeface="Arial" panose="020B0604020202020204" pitchFamily="34" charset="0"/>
                        <a:buChar char="•"/>
                      </a:pPr>
                      <a:r>
                        <a:rPr lang="en-US" sz="1200" dirty="0"/>
                        <a:t>Fully humanized </a:t>
                      </a:r>
                    </a:p>
                    <a:p>
                      <a:pPr marL="0" indent="0" algn="l">
                        <a:buFont typeface="Arial" panose="020B0604020202020204" pitchFamily="34" charset="0"/>
                        <a:buNone/>
                      </a:pPr>
                      <a:endParaRPr lang="en-US" sz="1200" dirty="0"/>
                    </a:p>
                    <a:p>
                      <a:pPr marL="171450" indent="-171450" algn="l">
                        <a:buFont typeface="Arial" panose="020B0604020202020204" pitchFamily="34" charset="0"/>
                        <a:buChar char="•"/>
                      </a:pPr>
                      <a:r>
                        <a:rPr lang="en-US" sz="1200" dirty="0"/>
                        <a:t>Binds </a:t>
                      </a:r>
                      <a:r>
                        <a:rPr lang="en-US" sz="1200" dirty="0">
                          <a:solidFill>
                            <a:schemeClr val="tx1"/>
                          </a:solidFill>
                        </a:rPr>
                        <a:t>to </a:t>
                      </a:r>
                      <a:r>
                        <a:rPr lang="en-US" sz="1200" b="0" dirty="0">
                          <a:solidFill>
                            <a:schemeClr val="tx1"/>
                          </a:solidFill>
                          <a:effectLst/>
                          <a:latin typeface="+mn-lt"/>
                        </a:rPr>
                        <a:t>TNF-α  preventing it from activating TNF receptors</a:t>
                      </a:r>
                    </a:p>
                    <a:p>
                      <a:pPr marL="171450" indent="-171450" algn="l">
                        <a:buFont typeface="Arial" panose="020B0604020202020204" pitchFamily="34" charset="0"/>
                        <a:buChar char="•"/>
                      </a:pPr>
                      <a:endParaRPr lang="en-US" sz="1200" b="0" dirty="0">
                        <a:solidFill>
                          <a:schemeClr val="tx1"/>
                        </a:solidFill>
                        <a:effectLst/>
                        <a:latin typeface="+mn-lt"/>
                      </a:endParaRPr>
                    </a:p>
                    <a:p>
                      <a:pPr marL="171450" indent="-171450" algn="l">
                        <a:buFont typeface="Arial" panose="020B0604020202020204" pitchFamily="34" charset="0"/>
                        <a:buChar char="•"/>
                      </a:pPr>
                      <a:r>
                        <a:rPr lang="en-US" sz="1200" b="0" dirty="0">
                          <a:solidFill>
                            <a:schemeClr val="tx1"/>
                          </a:solidFill>
                          <a:effectLst/>
                          <a:latin typeface="+mn-lt"/>
                        </a:rPr>
                        <a:t>Treat moderate to sever Crohn’s disease </a:t>
                      </a:r>
                      <a:endParaRPr lang="en-US" sz="1200" dirty="0">
                        <a:solidFill>
                          <a:schemeClr val="tx1"/>
                        </a:solidFill>
                      </a:endParaRPr>
                    </a:p>
                  </a:txBody>
                  <a:tcPr/>
                </a:tc>
                <a:tc>
                  <a:txBody>
                    <a:bodyPr/>
                    <a:lstStyle/>
                    <a:p>
                      <a:pPr marL="171450" indent="-171450" algn="l">
                        <a:buFont typeface="Arial" panose="020B0604020202020204" pitchFamily="34" charset="0"/>
                        <a:buChar char="•"/>
                      </a:pPr>
                      <a:r>
                        <a:rPr lang="en-US" sz="1200" dirty="0">
                          <a:solidFill>
                            <a:schemeClr val="tx1"/>
                          </a:solidFill>
                        </a:rPr>
                        <a:t>Fab fragment of humanized antibody directed against </a:t>
                      </a:r>
                      <a:r>
                        <a:rPr lang="en-US" sz="1200" b="0" dirty="0">
                          <a:solidFill>
                            <a:schemeClr val="tx1"/>
                          </a:solidFill>
                          <a:effectLst/>
                          <a:latin typeface="+mn-lt"/>
                        </a:rPr>
                        <a:t>TNF-α</a:t>
                      </a:r>
                    </a:p>
                    <a:p>
                      <a:pPr marL="0" indent="0" algn="l">
                        <a:buFont typeface="Arial" panose="020B0604020202020204" pitchFamily="34" charset="0"/>
                        <a:buNone/>
                      </a:pPr>
                      <a:endParaRPr lang="en-US" sz="1200" b="0" dirty="0">
                        <a:solidFill>
                          <a:schemeClr val="tx1"/>
                        </a:solidFill>
                        <a:effectLst/>
                        <a:latin typeface="+mn-lt"/>
                      </a:endParaRPr>
                    </a:p>
                    <a:p>
                      <a:pPr marL="171450" indent="-171450" algn="l">
                        <a:buFont typeface="Arial" panose="020B0604020202020204" pitchFamily="34" charset="0"/>
                        <a:buChar char="•"/>
                      </a:pPr>
                      <a:r>
                        <a:rPr lang="en-US" sz="1200" b="0" dirty="0">
                          <a:solidFill>
                            <a:schemeClr val="tx1"/>
                          </a:solidFill>
                          <a:effectLst/>
                          <a:latin typeface="+mn-lt"/>
                        </a:rPr>
                        <a:t>Treat Crohn’s disease </a:t>
                      </a:r>
                    </a:p>
                    <a:p>
                      <a:pPr marL="0" indent="0" algn="l">
                        <a:buFont typeface="Arial" panose="020B0604020202020204" pitchFamily="34" charset="0"/>
                        <a:buNone/>
                      </a:pPr>
                      <a:endParaRPr lang="en-US" sz="1200" b="0" dirty="0">
                        <a:solidFill>
                          <a:schemeClr val="tx1"/>
                        </a:solidFill>
                        <a:effectLst/>
                        <a:latin typeface="+mn-lt"/>
                      </a:endParaRPr>
                    </a:p>
                    <a:p>
                      <a:pPr marL="171450" indent="-171450" algn="l">
                        <a:buFont typeface="Arial" panose="020B0604020202020204" pitchFamily="34" charset="0"/>
                        <a:buChar char="•"/>
                      </a:pPr>
                      <a:r>
                        <a:rPr lang="en-US" sz="1200" b="0" dirty="0">
                          <a:solidFill>
                            <a:schemeClr val="tx1"/>
                          </a:solidFill>
                          <a:effectLst/>
                          <a:latin typeface="+mn-lt"/>
                        </a:rPr>
                        <a:t>Better than </a:t>
                      </a:r>
                      <a:r>
                        <a:rPr lang="en-US" sz="1200" b="0" dirty="0">
                          <a:solidFill>
                            <a:schemeClr val="accent1">
                              <a:lumMod val="75000"/>
                            </a:schemeClr>
                          </a:solidFill>
                          <a:effectLst/>
                          <a:latin typeface="+mn-lt"/>
                        </a:rPr>
                        <a:t>Adalimumab</a:t>
                      </a:r>
                      <a:r>
                        <a:rPr lang="en-US" sz="1200" b="0" dirty="0">
                          <a:solidFill>
                            <a:schemeClr val="tx1"/>
                          </a:solidFill>
                          <a:effectLst/>
                          <a:latin typeface="+mn-lt"/>
                        </a:rPr>
                        <a:t> and has a longer action</a:t>
                      </a:r>
                      <a:endParaRPr lang="en-US" sz="1200" dirty="0">
                        <a:solidFill>
                          <a:schemeClr val="tx1"/>
                        </a:solidFill>
                      </a:endParaRPr>
                    </a:p>
                  </a:txBody>
                  <a:tcPr/>
                </a:tc>
                <a:extLst>
                  <a:ext uri="{0D108BD9-81ED-4DB2-BD59-A6C34878D82A}">
                    <a16:rowId xmlns:a16="http://schemas.microsoft.com/office/drawing/2014/main" val="386675042"/>
                  </a:ext>
                </a:extLst>
              </a:tr>
            </a:tbl>
          </a:graphicData>
        </a:graphic>
      </p:graphicFrame>
      <p:sp>
        <p:nvSpPr>
          <p:cNvPr id="6" name="Rectangle 5">
            <a:extLst>
              <a:ext uri="{FF2B5EF4-FFF2-40B4-BE49-F238E27FC236}">
                <a16:creationId xmlns:a16="http://schemas.microsoft.com/office/drawing/2014/main" id="{2A8542E1-889B-4095-9828-80BF798874C4}"/>
              </a:ext>
            </a:extLst>
          </p:cNvPr>
          <p:cNvSpPr/>
          <p:nvPr/>
        </p:nvSpPr>
        <p:spPr>
          <a:xfrm>
            <a:off x="0" y="4752245"/>
            <a:ext cx="6858000" cy="649488"/>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MCQs</a:t>
            </a:r>
          </a:p>
        </p:txBody>
      </p:sp>
      <p:sp>
        <p:nvSpPr>
          <p:cNvPr id="7" name="TextBox 6">
            <a:extLst>
              <a:ext uri="{FF2B5EF4-FFF2-40B4-BE49-F238E27FC236}">
                <a16:creationId xmlns:a16="http://schemas.microsoft.com/office/drawing/2014/main" id="{B650FC71-F4BA-4D0C-B63A-9D322151BCCF}"/>
              </a:ext>
            </a:extLst>
          </p:cNvPr>
          <p:cNvSpPr txBox="1"/>
          <p:nvPr/>
        </p:nvSpPr>
        <p:spPr>
          <a:xfrm>
            <a:off x="0" y="5519830"/>
            <a:ext cx="6858000" cy="3506344"/>
          </a:xfrm>
          <a:prstGeom prst="rect">
            <a:avLst/>
          </a:prstGeom>
          <a:noFill/>
        </p:spPr>
        <p:txBody>
          <a:bodyPr wrap="square" rtlCol="0">
            <a:spAutoFit/>
          </a:bodyPr>
          <a:lstStyle/>
          <a:p>
            <a:pPr marL="342900" indent="-342900">
              <a:buAutoNum type="arabicPeriod"/>
            </a:pPr>
            <a:r>
              <a:rPr lang="en-US" b="1" dirty="0"/>
              <a:t>23 y/o man visited the physician complaining of abdominal discomfort, rectal bleeding and diarrhea for the past month. Endoscopy of the colon showed patchy inflamed areas along the colon. What drug do you recommend for him first? </a:t>
            </a:r>
          </a:p>
          <a:p>
            <a:pPr algn="ctr"/>
            <a:r>
              <a:rPr lang="en-US" dirty="0"/>
              <a:t>a) </a:t>
            </a:r>
            <a:r>
              <a:rPr lang="en-US" dirty="0" err="1"/>
              <a:t>Asacol</a:t>
            </a:r>
            <a:r>
              <a:rPr lang="en-US" dirty="0"/>
              <a:t>                                 b) Methotrexate                      c) Sulfasalazine </a:t>
            </a:r>
          </a:p>
          <a:p>
            <a:endParaRPr lang="en-US" dirty="0"/>
          </a:p>
          <a:p>
            <a:r>
              <a:rPr lang="en-US" b="1" dirty="0"/>
              <a:t>2.     Which of the following is the action of Azo structure?</a:t>
            </a:r>
          </a:p>
          <a:p>
            <a:r>
              <a:rPr lang="en-US" dirty="0"/>
              <a:t>a) Deliver 5-ASA in terminal small bowel   b) reduce absorption of 5-ASA  c) inhibits phospholipase  </a:t>
            </a:r>
          </a:p>
          <a:p>
            <a:endParaRPr lang="en-US" dirty="0"/>
          </a:p>
          <a:p>
            <a:pPr marL="342900" indent="-342900">
              <a:buAutoNum type="arabicPeriod" startAt="3"/>
            </a:pPr>
            <a:r>
              <a:rPr lang="en-US" b="1" dirty="0"/>
              <a:t>Which of the following isn’t used for maintaining remission of IBD ?</a:t>
            </a:r>
          </a:p>
          <a:p>
            <a:pPr algn="ctr"/>
            <a:r>
              <a:rPr lang="en-US" dirty="0"/>
              <a:t>a) 5-ASA                      b) Immunomodulators              c) TNF alpha inhibitors</a:t>
            </a:r>
          </a:p>
          <a:p>
            <a:pPr algn="ctr"/>
            <a:endParaRPr lang="en-US" dirty="0"/>
          </a:p>
          <a:p>
            <a:pPr marL="342900" indent="-342900">
              <a:buAutoNum type="arabicPeriod" startAt="4"/>
            </a:pPr>
            <a:r>
              <a:rPr lang="en-US" b="1" dirty="0"/>
              <a:t>Recently diagnosed pt. with IBD and was prescribed a treatment. After weeks he started                                          developing hepatic dysfunction. What drug caused this adverse reaction? </a:t>
            </a:r>
          </a:p>
          <a:p>
            <a:pPr algn="ctr"/>
            <a:r>
              <a:rPr lang="en-US" dirty="0"/>
              <a:t>a) Azathioprine               b) Methotrexate             c) certolizumab</a:t>
            </a:r>
          </a:p>
          <a:p>
            <a:endParaRPr lang="en-US" b="1" dirty="0"/>
          </a:p>
          <a:p>
            <a:r>
              <a:rPr lang="en-US" b="1" dirty="0"/>
              <a:t> 5.     Which of the following drugs id better used for Crohn’s disease pt. ?</a:t>
            </a:r>
          </a:p>
          <a:p>
            <a:pPr algn="ctr"/>
            <a:r>
              <a:rPr lang="en-US" dirty="0"/>
              <a:t>a) Infliximab                b) Certolizumab                 c) Adalimumab </a:t>
            </a:r>
          </a:p>
        </p:txBody>
      </p:sp>
      <p:sp>
        <p:nvSpPr>
          <p:cNvPr id="8" name="TextBox 7">
            <a:extLst>
              <a:ext uri="{FF2B5EF4-FFF2-40B4-BE49-F238E27FC236}">
                <a16:creationId xmlns:a16="http://schemas.microsoft.com/office/drawing/2014/main" id="{DC389493-843D-42CA-80E2-4C6CBA33A43C}"/>
              </a:ext>
            </a:extLst>
          </p:cNvPr>
          <p:cNvSpPr txBox="1"/>
          <p:nvPr/>
        </p:nvSpPr>
        <p:spPr>
          <a:xfrm rot="10800000">
            <a:off x="6009710" y="8989888"/>
            <a:ext cx="626724" cy="784830"/>
          </a:xfrm>
          <a:prstGeom prst="rect">
            <a:avLst/>
          </a:prstGeom>
          <a:noFill/>
          <a:ln w="19050">
            <a:solidFill>
              <a:schemeClr val="bg1">
                <a:lumMod val="75000"/>
              </a:schemeClr>
            </a:solidFill>
            <a:prstDash val="dash"/>
          </a:ln>
        </p:spPr>
        <p:txBody>
          <a:bodyPr wrap="square" rtlCol="0">
            <a:spAutoFit/>
          </a:bodyPr>
          <a:lstStyle/>
          <a:p>
            <a:pPr marL="342900" indent="-342900">
              <a:buAutoNum type="arabicPeriod"/>
            </a:pPr>
            <a:r>
              <a:rPr lang="en-US" sz="900" dirty="0">
                <a:solidFill>
                  <a:schemeClr val="bg1">
                    <a:lumMod val="65000"/>
                  </a:schemeClr>
                </a:solidFill>
              </a:rPr>
              <a:t>C</a:t>
            </a:r>
          </a:p>
          <a:p>
            <a:pPr marL="342900" indent="-342900">
              <a:buAutoNum type="arabicPeriod"/>
            </a:pPr>
            <a:r>
              <a:rPr lang="en-US" sz="900" dirty="0">
                <a:solidFill>
                  <a:schemeClr val="bg1">
                    <a:lumMod val="65000"/>
                  </a:schemeClr>
                </a:solidFill>
              </a:rPr>
              <a:t>B</a:t>
            </a:r>
          </a:p>
          <a:p>
            <a:pPr marL="342900" indent="-342900">
              <a:buAutoNum type="arabicPeriod"/>
            </a:pPr>
            <a:r>
              <a:rPr lang="en-US" sz="900" dirty="0">
                <a:solidFill>
                  <a:schemeClr val="bg1">
                    <a:lumMod val="65000"/>
                  </a:schemeClr>
                </a:solidFill>
              </a:rPr>
              <a:t>C</a:t>
            </a:r>
          </a:p>
          <a:p>
            <a:pPr marL="342900" indent="-342900">
              <a:buAutoNum type="arabicPeriod"/>
            </a:pPr>
            <a:r>
              <a:rPr lang="en-US" sz="900" dirty="0">
                <a:solidFill>
                  <a:schemeClr val="bg1">
                    <a:lumMod val="65000"/>
                  </a:schemeClr>
                </a:solidFill>
              </a:rPr>
              <a:t>A</a:t>
            </a:r>
          </a:p>
          <a:p>
            <a:pPr marL="342900" indent="-342900">
              <a:buAutoNum type="arabicPeriod"/>
            </a:pPr>
            <a:r>
              <a:rPr lang="en-US" sz="900" dirty="0">
                <a:solidFill>
                  <a:schemeClr val="bg1">
                    <a:lumMod val="65000"/>
                  </a:schemeClr>
                </a:solidFill>
              </a:rPr>
              <a:t>B</a:t>
            </a:r>
          </a:p>
        </p:txBody>
      </p:sp>
    </p:spTree>
    <p:extLst>
      <p:ext uri="{BB962C8B-B14F-4D97-AF65-F5344CB8AC3E}">
        <p14:creationId xmlns:p14="http://schemas.microsoft.com/office/powerpoint/2010/main" val="45779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2369880"/>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a:t>
            </a:r>
          </a:p>
          <a:p>
            <a:pPr marL="0" algn="ctr" defTabSz="663123" rtl="1" eaLnBrk="1" latinLnBrk="0" hangingPunct="1"/>
            <a:endParaRPr lang="ar-SA" sz="2400" b="1" dirty="0">
              <a:latin typeface="Al Tarikh" charset="-78"/>
              <a:ea typeface="Al Tarikh" charset="-78"/>
              <a:cs typeface="Al Tarikh" charset="-78"/>
            </a:endParaRPr>
          </a:p>
          <a:p>
            <a:pPr marL="0" algn="ctr" defTabSz="663123" rtl="1" eaLnBrk="1" latinLnBrk="0" hangingPunct="1"/>
            <a:r>
              <a:rPr lang="ar-SA" sz="2800" b="1" dirty="0">
                <a:latin typeface="Al Tarikh" charset="-78"/>
                <a:ea typeface="Al Tarikh" charset="-78"/>
                <a:cs typeface="Al Tarikh" charset="-78"/>
              </a:rPr>
              <a:t>  </a:t>
            </a:r>
            <a:endParaRPr lang="en-US" sz="2800" b="1" dirty="0">
              <a:latin typeface="Al Tarikh" charset="-78"/>
              <a:ea typeface="Al Tarikh" charset="-78"/>
              <a:cs typeface="Al Tarikh" charset="-78"/>
            </a:endParaRPr>
          </a:p>
        </p:txBody>
      </p:sp>
      <p:sp>
        <p:nvSpPr>
          <p:cNvPr id="11" name="TextBox 10"/>
          <p:cNvSpPr txBox="1"/>
          <p:nvPr/>
        </p:nvSpPr>
        <p:spPr>
          <a:xfrm>
            <a:off x="370682" y="7282868"/>
            <a:ext cx="3357256" cy="1031821"/>
          </a:xfrm>
          <a:prstGeom prst="rect">
            <a:avLst/>
          </a:prstGeom>
          <a:noFill/>
        </p:spPr>
        <p:txBody>
          <a:bodyPr wrap="square" rtlCol="0">
            <a:spAutoFit/>
          </a:bodyPr>
          <a:lstStyle/>
          <a:p>
            <a:r>
              <a:rPr lang="en-US" sz="1600" dirty="0">
                <a:solidFill>
                  <a:srgbClr val="941651"/>
                </a:solidFill>
              </a:rPr>
              <a:t>References :</a:t>
            </a:r>
          </a:p>
          <a:p>
            <a:r>
              <a:rPr lang="en-US" sz="1600" dirty="0"/>
              <a:t>1- 436 Prof. Hanan's slides and notes </a:t>
            </a:r>
          </a:p>
          <a:p>
            <a:endParaRPr lang="en-US" sz="1600" dirty="0"/>
          </a:p>
          <a:p>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4" name="TextBox 3">
            <a:extLst>
              <a:ext uri="{FF2B5EF4-FFF2-40B4-BE49-F238E27FC236}">
                <a16:creationId xmlns:a16="http://schemas.microsoft.com/office/drawing/2014/main" id="{F11175DA-032D-41CE-B4EA-DA7DE9A38E50}"/>
              </a:ext>
            </a:extLst>
          </p:cNvPr>
          <p:cNvSpPr txBox="1"/>
          <p:nvPr/>
        </p:nvSpPr>
        <p:spPr>
          <a:xfrm>
            <a:off x="3748421" y="4051590"/>
            <a:ext cx="1764438" cy="1323439"/>
          </a:xfrm>
          <a:prstGeom prst="rect">
            <a:avLst/>
          </a:prstGeom>
          <a:noFill/>
        </p:spPr>
        <p:txBody>
          <a:bodyPr wrap="square" rtlCol="0">
            <a:spAutoFit/>
          </a:bodyPr>
          <a:lstStyle/>
          <a:p>
            <a:pPr algn="ctr"/>
            <a:r>
              <a:rPr lang="ar-SA" sz="2000" b="1" dirty="0">
                <a:cs typeface="Al Tarikh"/>
              </a:rPr>
              <a:t>روان القحطاني</a:t>
            </a:r>
            <a:endParaRPr lang="en-US" sz="2000" b="1" dirty="0">
              <a:cs typeface="Al Tarikh"/>
            </a:endParaRPr>
          </a:p>
          <a:p>
            <a:pPr algn="ctr"/>
            <a:r>
              <a:rPr lang="ar-SA" sz="2000" b="1" dirty="0">
                <a:cs typeface="Al Tarikh"/>
              </a:rPr>
              <a:t>وجدان الزيد</a:t>
            </a:r>
          </a:p>
          <a:p>
            <a:pPr algn="ctr"/>
            <a:r>
              <a:rPr lang="ar-SA" sz="2000" b="1" dirty="0">
                <a:cs typeface="Al Tarikh"/>
              </a:rPr>
              <a:t>رحاب العنزي </a:t>
            </a:r>
          </a:p>
          <a:p>
            <a:pPr algn="ctr"/>
            <a:r>
              <a:rPr lang="ar-SA" sz="2000" b="1" dirty="0">
                <a:cs typeface="Al Tarikh"/>
              </a:rPr>
              <a:t>شوق الأحمري</a:t>
            </a:r>
            <a:endParaRPr lang="en-US" sz="2000" b="1" dirty="0">
              <a:cs typeface="Al Tarikh"/>
            </a:endParaRPr>
          </a:p>
        </p:txBody>
      </p:sp>
      <p:sp>
        <p:nvSpPr>
          <p:cNvPr id="2" name="TextBox 1">
            <a:extLst>
              <a:ext uri="{FF2B5EF4-FFF2-40B4-BE49-F238E27FC236}">
                <a16:creationId xmlns:a16="http://schemas.microsoft.com/office/drawing/2014/main" id="{56CBEC29-FC8D-4CF0-863E-FE959AF65056}"/>
              </a:ext>
            </a:extLst>
          </p:cNvPr>
          <p:cNvSpPr txBox="1"/>
          <p:nvPr/>
        </p:nvSpPr>
        <p:spPr>
          <a:xfrm>
            <a:off x="1322363" y="4051590"/>
            <a:ext cx="1842868" cy="400110"/>
          </a:xfrm>
          <a:prstGeom prst="rect">
            <a:avLst/>
          </a:prstGeom>
          <a:noFill/>
        </p:spPr>
        <p:txBody>
          <a:bodyPr wrap="square" rtlCol="0">
            <a:spAutoFit/>
          </a:bodyPr>
          <a:lstStyle/>
          <a:p>
            <a:r>
              <a:rPr lang="ar-SA" sz="2000" b="1" dirty="0">
                <a:cs typeface="Al Tarikh"/>
              </a:rPr>
              <a:t>عبد الكريم العتيبي</a:t>
            </a:r>
            <a:endParaRPr lang="en-US" sz="2000" b="1" dirty="0">
              <a:cs typeface="Al Tarikh"/>
            </a:endParaRPr>
          </a:p>
        </p:txBody>
      </p:sp>
    </p:spTree>
    <p:extLst>
      <p:ext uri="{BB962C8B-B14F-4D97-AF65-F5344CB8AC3E}">
        <p14:creationId xmlns:p14="http://schemas.microsoft.com/office/powerpoint/2010/main" val="17118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5867931"/>
              </p:ext>
            </p:extLst>
          </p:nvPr>
        </p:nvGraphicFramePr>
        <p:xfrm>
          <a:off x="-2" y="615462"/>
          <a:ext cx="6858002" cy="9436710"/>
        </p:xfrm>
        <a:graphic>
          <a:graphicData uri="http://schemas.openxmlformats.org/drawingml/2006/table">
            <a:tbl>
              <a:tblPr firstRow="1" bandRow="1">
                <a:tableStyleId>{17292A2E-F333-43FB-9621-5CBBE7FDCDCB}</a:tableStyleId>
              </a:tblPr>
              <a:tblGrid>
                <a:gridCol w="1066800">
                  <a:extLst>
                    <a:ext uri="{9D8B030D-6E8A-4147-A177-3AD203B41FA5}">
                      <a16:colId xmlns:a16="http://schemas.microsoft.com/office/drawing/2014/main" val="20000"/>
                    </a:ext>
                  </a:extLst>
                </a:gridCol>
                <a:gridCol w="2344059">
                  <a:extLst>
                    <a:ext uri="{9D8B030D-6E8A-4147-A177-3AD203B41FA5}">
                      <a16:colId xmlns:a16="http://schemas.microsoft.com/office/drawing/2014/main" val="931997522"/>
                    </a:ext>
                  </a:extLst>
                </a:gridCol>
                <a:gridCol w="757965">
                  <a:extLst>
                    <a:ext uri="{9D8B030D-6E8A-4147-A177-3AD203B41FA5}">
                      <a16:colId xmlns:a16="http://schemas.microsoft.com/office/drawing/2014/main" val="1434206341"/>
                    </a:ext>
                  </a:extLst>
                </a:gridCol>
                <a:gridCol w="2689178">
                  <a:extLst>
                    <a:ext uri="{9D8B030D-6E8A-4147-A177-3AD203B41FA5}">
                      <a16:colId xmlns:a16="http://schemas.microsoft.com/office/drawing/2014/main" val="3854842299"/>
                    </a:ext>
                  </a:extLst>
                </a:gridCol>
              </a:tblGrid>
              <a:tr h="334048">
                <a:tc gridSpan="4">
                  <a:txBody>
                    <a:bodyPr/>
                    <a:lstStyle/>
                    <a:p>
                      <a:pPr algn="ctr"/>
                      <a:r>
                        <a:rPr lang="en-US" sz="1600" b="1" dirty="0"/>
                        <a:t>Definition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9291">
                <a:tc gridSpan="4">
                  <a:txBody>
                    <a:bodyPr/>
                    <a:lstStyle/>
                    <a:p>
                      <a:r>
                        <a:rPr lang="en-GB" sz="1400" dirty="0"/>
                        <a:t>is a group of </a:t>
                      </a:r>
                      <a:r>
                        <a:rPr lang="en-GB" sz="1400" b="1" dirty="0"/>
                        <a:t>inflammatory</a:t>
                      </a:r>
                      <a:r>
                        <a:rPr lang="en-GB" sz="1400" dirty="0"/>
                        <a:t> conditions of the small </a:t>
                      </a:r>
                      <a:r>
                        <a:rPr lang="en-GB" sz="1400" b="1" dirty="0"/>
                        <a:t>intestine</a:t>
                      </a:r>
                      <a:r>
                        <a:rPr lang="en-GB" sz="1400" dirty="0"/>
                        <a:t>  and </a:t>
                      </a:r>
                      <a:r>
                        <a:rPr lang="en-GB" sz="1400" b="1" dirty="0"/>
                        <a:t>colon. </a:t>
                      </a:r>
                      <a:r>
                        <a:rPr lang="en-GB" sz="1400" b="1" dirty="0">
                          <a:solidFill>
                            <a:srgbClr val="1D8D03"/>
                          </a:solidFill>
                        </a:rPr>
                        <a:t>or all GIT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4416">
                <a:tc gridSpan="4">
                  <a:txBody>
                    <a:bodyPr/>
                    <a:lstStyle/>
                    <a:p>
                      <a:pPr marL="0" algn="ctr" defTabSz="514350" rtl="0" eaLnBrk="1" latinLnBrk="0" hangingPunct="1"/>
                      <a:r>
                        <a:rPr lang="en-US" sz="1800" b="1" kern="1200" dirty="0">
                          <a:solidFill>
                            <a:schemeClr val="bg1"/>
                          </a:solidFill>
                          <a:latin typeface="+mn-lt"/>
                          <a:ea typeface="+mn-ea"/>
                          <a:cs typeface="+mn-cs"/>
                        </a:rPr>
                        <a:t>Causes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87438">
                <a:tc gridSpan="4">
                  <a:txBody>
                    <a:bodyPr/>
                    <a:lstStyle/>
                    <a:p>
                      <a:pPr marL="285750" indent="-285750">
                        <a:buFont typeface="Courier New" panose="02070309020205020404" pitchFamily="49" charset="0"/>
                        <a:buChar char="o"/>
                      </a:pPr>
                      <a:r>
                        <a:rPr lang="en-GB" sz="1400" dirty="0"/>
                        <a:t>Not known.</a:t>
                      </a:r>
                    </a:p>
                    <a:p>
                      <a:pPr marL="285750" indent="-285750">
                        <a:buFont typeface="Courier New" panose="02070309020205020404" pitchFamily="49" charset="0"/>
                        <a:buChar char="o"/>
                      </a:pPr>
                      <a:r>
                        <a:rPr lang="en-GB" sz="1400" dirty="0"/>
                        <a:t>auto-immune disorder due to abnormal activation of the immune system.</a:t>
                      </a:r>
                    </a:p>
                    <a:p>
                      <a:pPr marL="285750" indent="-285750">
                        <a:buFont typeface="Courier New" panose="02070309020205020404" pitchFamily="49" charset="0"/>
                        <a:buChar char="o"/>
                      </a:pPr>
                      <a:r>
                        <a:rPr lang="en-GB" sz="1400" dirty="0"/>
                        <a:t>The susceptibility is genetically inherited.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64416">
                <a:tc gridSpan="4">
                  <a:txBody>
                    <a:bodyPr/>
                    <a:lstStyle/>
                    <a:p>
                      <a:pPr marL="0" algn="ctr" defTabSz="514350" rtl="0" eaLnBrk="1" latinLnBrk="0" hangingPunct="1"/>
                      <a:r>
                        <a:rPr lang="en-US" sz="1600" b="1" kern="1200" dirty="0">
                          <a:solidFill>
                            <a:schemeClr val="bg1"/>
                          </a:solidFill>
                          <a:latin typeface="+mn-lt"/>
                          <a:ea typeface="+mn-ea"/>
                          <a:cs typeface="+mn-cs"/>
                        </a:rPr>
                        <a:t>Types</a:t>
                      </a:r>
                      <a:r>
                        <a:rPr lang="en-US" sz="1800" b="1" kern="1200" dirty="0">
                          <a:solidFill>
                            <a:schemeClr val="bg1"/>
                          </a:solidFill>
                          <a:latin typeface="+mn-lt"/>
                          <a:ea typeface="+mn-ea"/>
                          <a:cs typeface="+mn-cs"/>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5746">
                <a:tc gridSpan="4">
                  <a:txBody>
                    <a:bodyPr/>
                    <a:lstStyle/>
                    <a:p>
                      <a:r>
                        <a:rPr lang="en-GB" sz="1400" dirty="0"/>
                        <a:t>The major types of </a:t>
                      </a:r>
                      <a:r>
                        <a:rPr lang="en-GB" sz="1400" b="1" dirty="0"/>
                        <a:t>IBD</a:t>
                      </a:r>
                      <a:r>
                        <a:rPr lang="en-GB" sz="1400" dirty="0"/>
                        <a:t> are </a:t>
                      </a:r>
                      <a:r>
                        <a:rPr lang="en-GB" sz="1400" b="1" dirty="0"/>
                        <a:t>Crohn's disease </a:t>
                      </a:r>
                      <a:r>
                        <a:rPr lang="en-GB" sz="1400" dirty="0"/>
                        <a:t>and </a:t>
                      </a:r>
                      <a:r>
                        <a:rPr lang="en-GB" sz="1400" b="1" dirty="0"/>
                        <a:t>ulcerative colitis (UC).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sz="1400" dirty="0"/>
                    </a:p>
                  </a:txBody>
                  <a:tcPr anchor="ctr"/>
                </a:tc>
                <a:tc hMerge="1">
                  <a:txBody>
                    <a:bodyPr/>
                    <a:lstStyle/>
                    <a:p>
                      <a:endParaRPr lang="en-US"/>
                    </a:p>
                  </a:txBody>
                  <a:tcPr/>
                </a:tc>
                <a:tc hMerge="1">
                  <a:txBody>
                    <a:bodyPr/>
                    <a:lstStyle/>
                    <a:p>
                      <a:endParaRPr lang="en-US" sz="1400" dirty="0"/>
                    </a:p>
                  </a:txBody>
                  <a:tcPr anchor="ctr"/>
                </a:tc>
                <a:extLst>
                  <a:ext uri="{0D108BD9-81ED-4DB2-BD59-A6C34878D82A}">
                    <a16:rowId xmlns:a16="http://schemas.microsoft.com/office/drawing/2014/main" val="10005"/>
                  </a:ext>
                </a:extLst>
              </a:tr>
              <a:tr h="391892">
                <a:tc>
                  <a:txBody>
                    <a:bodyPr/>
                    <a:lstStyle/>
                    <a:p>
                      <a:pPr algn="ctr"/>
                      <a:endParaRPr lang="en-US"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mn-lt"/>
                          <a:cs typeface="Times New Roman" pitchFamily="18" charset="0"/>
                        </a:rPr>
                        <a:t>Crohn's disease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mn-lt"/>
                          <a:cs typeface="Times New Roman" pitchFamily="18" charset="0"/>
                        </a:rPr>
                        <a:t>Ulcerative colitis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75065077"/>
                  </a:ext>
                </a:extLst>
              </a:tr>
              <a:tr h="1069183">
                <a:tc>
                  <a:txBody>
                    <a:bodyPr/>
                    <a:lstStyle/>
                    <a:p>
                      <a:pPr algn="ctr"/>
                      <a:r>
                        <a:rPr lang="en-US" sz="1050" b="1" dirty="0"/>
                        <a:t>Location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Times New Roman" pitchFamily="18" charset="0"/>
                        </a:rPr>
                        <a:t>affect any part of the GIT, </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Times New Roman" pitchFamily="18" charset="0"/>
                        </a:rPr>
                        <a:t>From </a:t>
                      </a:r>
                      <a:r>
                        <a:rPr kumimoji="0" lang="en-US" sz="1200" b="0" i="0" u="none" strike="noStrike" cap="none" normalizeH="0" baseline="0" dirty="0">
                          <a:ln>
                            <a:noFill/>
                          </a:ln>
                          <a:solidFill>
                            <a:srgbClr val="C00000"/>
                          </a:solidFill>
                          <a:effectLst/>
                          <a:latin typeface="+mn-lt"/>
                          <a:cs typeface="Times New Roman" pitchFamily="18" charset="0"/>
                        </a:rPr>
                        <a:t>mouth</a:t>
                      </a:r>
                      <a:r>
                        <a:rPr kumimoji="0" lang="en-US" sz="1200" b="0" i="0" u="none" strike="noStrike" cap="none" normalizeH="0" baseline="0" dirty="0">
                          <a:ln>
                            <a:noFill/>
                          </a:ln>
                          <a:solidFill>
                            <a:schemeClr val="tx1"/>
                          </a:solidFill>
                          <a:effectLst/>
                          <a:latin typeface="+mn-lt"/>
                          <a:cs typeface="Times New Roman" pitchFamily="18" charset="0"/>
                        </a:rPr>
                        <a:t> to </a:t>
                      </a:r>
                      <a:r>
                        <a:rPr kumimoji="0" lang="en-US" sz="1200" b="0" i="0" u="none" strike="noStrike" kern="1200" cap="none" normalizeH="0" baseline="0" dirty="0">
                          <a:ln>
                            <a:noFill/>
                          </a:ln>
                          <a:solidFill>
                            <a:srgbClr val="C00000"/>
                          </a:solidFill>
                          <a:effectLst/>
                          <a:latin typeface="+mn-lt"/>
                          <a:ea typeface="+mn-ea"/>
                          <a:cs typeface="Times New Roman" pitchFamily="18" charset="0"/>
                        </a:rPr>
                        <a:t>anus</a:t>
                      </a:r>
                    </a:p>
                    <a:p>
                      <a:pPr algn="ctr"/>
                      <a:endParaRPr lang="en-US"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Times New Roman" pitchFamily="18" charset="0"/>
                        </a:rPr>
                        <a:t>Restricted to</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Times New Roman" pitchFamily="18" charset="0"/>
                        </a:rPr>
                        <a:t> colon &amp; rectum</a:t>
                      </a:r>
                    </a:p>
                    <a:p>
                      <a:pPr algn="ctr"/>
                      <a:endParaRPr lang="en-US" sz="1200" b="0" dirty="0"/>
                    </a:p>
                  </a:txBody>
                  <a:tcPr anchor="ctr">
                    <a:lnL w="6350" cap="flat" cmpd="sng" algn="ctr">
                      <a:solidFill>
                        <a:schemeClr val="tx1"/>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46421"/>
                  </a:ext>
                </a:extLst>
              </a:tr>
              <a:tr h="332255">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b="1" dirty="0"/>
                        <a:t>Distribution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C00000"/>
                          </a:solidFill>
                          <a:effectLst/>
                          <a:latin typeface="+mn-lt"/>
                          <a:cs typeface="Times New Roman" pitchFamily="18" charset="0"/>
                        </a:rPr>
                        <a:t>Patchy </a:t>
                      </a:r>
                      <a:r>
                        <a:rPr kumimoji="0" lang="en-US" sz="1200" b="0" i="0" u="none" strike="noStrike" kern="1200" cap="none" normalizeH="0" baseline="0" dirty="0">
                          <a:ln>
                            <a:noFill/>
                          </a:ln>
                          <a:solidFill>
                            <a:srgbClr val="C00000"/>
                          </a:solidFill>
                          <a:effectLst/>
                          <a:latin typeface="+mn-lt"/>
                          <a:ea typeface="+mn-ea"/>
                          <a:cs typeface="Times New Roman" pitchFamily="18" charset="0"/>
                        </a:rPr>
                        <a:t>areas</a:t>
                      </a:r>
                      <a:r>
                        <a:rPr kumimoji="0" lang="en-US" sz="1200" b="0" i="0" u="none" strike="noStrike" cap="none" normalizeH="0" baseline="0" dirty="0">
                          <a:ln>
                            <a:noFill/>
                          </a:ln>
                          <a:solidFill>
                            <a:schemeClr val="tx1"/>
                          </a:solidFill>
                          <a:effectLst/>
                          <a:latin typeface="+mn-lt"/>
                          <a:cs typeface="Times New Roman" pitchFamily="18" charset="0"/>
                        </a:rPr>
                        <a:t> of inflammation (Skip lesions)</a:t>
                      </a:r>
                      <a:r>
                        <a:rPr kumimoji="0" lang="en-US" sz="1200" b="0" i="0" u="none" strike="noStrike" cap="none" normalizeH="0" baseline="0" dirty="0">
                          <a:ln>
                            <a:noFill/>
                          </a:ln>
                          <a:solidFill>
                            <a:schemeClr val="tx1"/>
                          </a:solidFill>
                          <a:effectLst/>
                          <a:latin typeface="+mn-lt"/>
                          <a:cs typeface="Arial" charset="0"/>
                        </a:rPr>
                        <a:t> </a:t>
                      </a:r>
                      <a:r>
                        <a:rPr kumimoji="0" lang="en-US" sz="1200" b="0" i="0" u="none" strike="noStrike" cap="none" normalizeH="0" baseline="0" dirty="0">
                          <a:ln>
                            <a:noFill/>
                          </a:ln>
                          <a:solidFill>
                            <a:srgbClr val="1D8D03"/>
                          </a:solidFill>
                          <a:effectLst/>
                          <a:latin typeface="+mn-lt"/>
                          <a:cs typeface="Arial" charset="0"/>
                        </a:rPr>
                        <a:t>not </a:t>
                      </a:r>
                      <a:r>
                        <a:rPr kumimoji="0" lang="en-US" sz="1200" b="0" i="0" u="none" strike="noStrike" kern="1200" cap="none" normalizeH="0" baseline="0" dirty="0">
                          <a:ln>
                            <a:noFill/>
                          </a:ln>
                          <a:solidFill>
                            <a:srgbClr val="1D8D03"/>
                          </a:solidFill>
                          <a:effectLst/>
                          <a:latin typeface="+mn-lt"/>
                          <a:ea typeface="+mn-ea"/>
                          <a:cs typeface="Times New Roman" pitchFamily="18" charset="0"/>
                        </a:rPr>
                        <a:t>Continuous</a:t>
                      </a:r>
                      <a:r>
                        <a:rPr kumimoji="0" lang="en-US" sz="1200" b="0" i="0" u="none" strike="noStrike" cap="none" normalizeH="0" baseline="0" dirty="0">
                          <a:ln>
                            <a:noFill/>
                          </a:ln>
                          <a:solidFill>
                            <a:srgbClr val="1D8D03"/>
                          </a:solidFill>
                          <a:effectLst/>
                          <a:latin typeface="+mn-lt"/>
                          <a:cs typeface="Arial"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a:ln>
                            <a:noFill/>
                          </a:ln>
                          <a:solidFill>
                            <a:srgbClr val="C00000"/>
                          </a:solidFill>
                          <a:effectLst/>
                          <a:latin typeface="+mn-lt"/>
                          <a:ea typeface="+mn-ea"/>
                          <a:cs typeface="Times New Roman" pitchFamily="18" charset="0"/>
                        </a:rPr>
                        <a:t>Continuous area </a:t>
                      </a:r>
                      <a:r>
                        <a:rPr kumimoji="0" lang="en-US" sz="1200" b="0" i="0" u="none" strike="noStrike" cap="none" normalizeH="0" baseline="0" dirty="0">
                          <a:ln>
                            <a:noFill/>
                          </a:ln>
                          <a:solidFill>
                            <a:schemeClr val="tx1"/>
                          </a:solidFill>
                          <a:effectLst/>
                          <a:latin typeface="+mn-lt"/>
                          <a:cs typeface="Times New Roman" pitchFamily="18" charset="0"/>
                        </a:rPr>
                        <a:t>of inflammation</a:t>
                      </a:r>
                      <a:r>
                        <a:rPr kumimoji="0" lang="en-US" sz="1200" b="0" i="0" u="none" strike="noStrike" cap="none" normalizeH="0" baseline="0" dirty="0">
                          <a:ln>
                            <a:noFill/>
                          </a:ln>
                          <a:solidFill>
                            <a:schemeClr val="tx1"/>
                          </a:solidFill>
                          <a:effectLst/>
                          <a:latin typeface="+mn-lt"/>
                          <a:cs typeface="Arial"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29277"/>
                  </a:ext>
                </a:extLst>
              </a:tr>
              <a:tr h="409968">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b="1" dirty="0"/>
                        <a:t>Depth of inflammation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r>
                        <a:rPr kumimoji="0" lang="en-US" sz="1200" b="0" i="0" u="none" strike="noStrike" cap="none" normalizeH="0" baseline="0" dirty="0">
                          <a:ln>
                            <a:noFill/>
                          </a:ln>
                          <a:solidFill>
                            <a:schemeClr val="tx1"/>
                          </a:solidFill>
                          <a:effectLst/>
                          <a:latin typeface="+mn-lt"/>
                          <a:cs typeface="Times New Roman" pitchFamily="18" charset="0"/>
                        </a:rPr>
                        <a:t>May be transmural, deep into tissues</a:t>
                      </a:r>
                      <a:endParaRPr lang="en-US"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Times New Roman" pitchFamily="18" charset="0"/>
                        </a:rPr>
                        <a:t>Shallow, mucosal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2316"/>
                  </a:ext>
                </a:extLst>
              </a:tr>
              <a:tr h="273312">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b="1" dirty="0"/>
                        <a:t>Complications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a:ln>
                            <a:noFill/>
                          </a:ln>
                          <a:solidFill>
                            <a:schemeClr val="tx1"/>
                          </a:solidFill>
                          <a:effectLst/>
                          <a:latin typeface="+mn-lt"/>
                          <a:cs typeface="Times New Roman" pitchFamily="18" charset="0"/>
                        </a:rPr>
                        <a:t>Strictures, Obstruction, Abscess, Fistula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a:ln>
                            <a:noFill/>
                          </a:ln>
                          <a:solidFill>
                            <a:schemeClr val="tx1"/>
                          </a:solidFill>
                          <a:effectLst/>
                          <a:latin typeface="+mn-lt"/>
                          <a:cs typeface="Times New Roman" pitchFamily="18" charset="0"/>
                        </a:rPr>
                        <a:t>Toxic </a:t>
                      </a:r>
                      <a:r>
                        <a:rPr kumimoji="0" lang="en-US" sz="1200" b="0" i="0" u="none" strike="noStrike" cap="none" normalizeH="0" baseline="0" dirty="0" err="1">
                          <a:ln>
                            <a:noFill/>
                          </a:ln>
                          <a:solidFill>
                            <a:schemeClr val="tx1"/>
                          </a:solidFill>
                          <a:effectLst/>
                          <a:latin typeface="+mn-lt"/>
                          <a:cs typeface="Times New Roman" pitchFamily="18" charset="0"/>
                        </a:rPr>
                        <a:t>megacolon</a:t>
                      </a:r>
                      <a:r>
                        <a:rPr kumimoji="0" lang="en-US" sz="1200" b="0" i="0" u="none" strike="noStrike" cap="none" normalizeH="0" baseline="0" dirty="0">
                          <a:ln>
                            <a:noFill/>
                          </a:ln>
                          <a:solidFill>
                            <a:schemeClr val="tx1"/>
                          </a:solidFill>
                          <a:effectLst/>
                          <a:latin typeface="+mn-lt"/>
                          <a:cs typeface="Times New Roman" pitchFamily="18" charset="0"/>
                        </a:rPr>
                        <a:t>, Colon cancer</a:t>
                      </a:r>
                      <a:r>
                        <a:rPr kumimoji="0" lang="en-US" sz="1200" b="0" i="0" u="none" strike="noStrike" cap="none" normalizeH="0" baseline="0" dirty="0">
                          <a:ln>
                            <a:noFill/>
                          </a:ln>
                          <a:solidFill>
                            <a:schemeClr val="tx1"/>
                          </a:solidFill>
                          <a:effectLst/>
                          <a:latin typeface="+mn-lt"/>
                          <a:cs typeface="Arial"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717579"/>
                  </a:ext>
                </a:extLst>
              </a:tr>
              <a:tr h="334048">
                <a:tc gridSpan="2">
                  <a:txBody>
                    <a:bodyPr/>
                    <a:lstStyle/>
                    <a:p>
                      <a:pPr marL="0" algn="ctr" defTabSz="514350" rtl="0" eaLnBrk="1" latinLnBrk="0" hangingPunct="1"/>
                      <a:r>
                        <a:rPr lang="en-US" sz="1600" b="1" kern="1200" dirty="0">
                          <a:solidFill>
                            <a:schemeClr val="bg1"/>
                          </a:solidFill>
                          <a:latin typeface="+mn-lt"/>
                          <a:ea typeface="+mn-ea"/>
                          <a:cs typeface="+mn-cs"/>
                        </a:rPr>
                        <a:t>Symptoms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grid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Complication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637728">
                <a:tc gridSpan="2">
                  <a:txBody>
                    <a:bodyPr/>
                    <a:lstStyle/>
                    <a:p>
                      <a:pPr marL="0" indent="0">
                        <a:buFontTx/>
                        <a:buNone/>
                      </a:pPr>
                      <a:r>
                        <a:rPr lang="en-GB" sz="1200" dirty="0"/>
                        <a:t>- Abdominal pain            - vomiting </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200" dirty="0"/>
                        <a:t>- Diarrhea                         - Weight loss</a:t>
                      </a:r>
                    </a:p>
                    <a:p>
                      <a:pPr marL="0" indent="0">
                        <a:buFont typeface="Arial" panose="020B0604020202020204" pitchFamily="34" charset="0"/>
                        <a:buNone/>
                      </a:pPr>
                      <a:r>
                        <a:rPr lang="en-GB" sz="1200" dirty="0"/>
                        <a:t>- Rectal bleeding.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 Anemia                   - Mega colon</a:t>
                      </a:r>
                    </a:p>
                    <a:p>
                      <a:pPr marL="0" indent="0">
                        <a:buFont typeface="Arial" panose="020B0604020202020204" pitchFamily="34" charset="0"/>
                        <a:buNone/>
                      </a:pPr>
                      <a:r>
                        <a:rPr lang="en-US" sz="1200" dirty="0"/>
                        <a:t>- Abdominal obstruction (Crohn’s disease).</a:t>
                      </a:r>
                    </a:p>
                    <a:p>
                      <a:pPr marL="0" indent="0">
                        <a:buFont typeface="Arial" panose="020B0604020202020204" pitchFamily="34" charset="0"/>
                        <a:buNone/>
                      </a:pPr>
                      <a:r>
                        <a:rPr lang="en-US" sz="1200" dirty="0"/>
                        <a:t>- Colon cancer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364416">
                <a:tc gridSpan="4">
                  <a:txBody>
                    <a:bodyPr/>
                    <a:lstStyle/>
                    <a:p>
                      <a:pPr algn="ctr"/>
                      <a:r>
                        <a:rPr lang="en-US" sz="1800" b="1" kern="1200" dirty="0">
                          <a:solidFill>
                            <a:schemeClr val="bg1"/>
                          </a:solidFill>
                          <a:latin typeface="+mn-lt"/>
                          <a:ea typeface="+mn-ea"/>
                          <a:cs typeface="+mn-cs"/>
                        </a:rPr>
                        <a:t>Treatment</a:t>
                      </a:r>
                      <a:endParaRPr lang="en-US" sz="1600" b="1" kern="1200" dirty="0">
                        <a:solidFill>
                          <a:schemeClr val="bg1"/>
                        </a:solidFill>
                        <a:latin typeface="+mn-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72382">
                <a:tc gridSpan="4">
                  <a:txBody>
                    <a:bodyPr/>
                    <a:lstStyle/>
                    <a:p>
                      <a:r>
                        <a:rPr lang="en-GB" sz="1300" b="1" dirty="0"/>
                        <a:t>There are two goals of therapy</a:t>
                      </a:r>
                    </a:p>
                    <a:p>
                      <a:pPr marL="0" indent="0">
                        <a:buFont typeface="+mj-lt"/>
                        <a:buNone/>
                      </a:pPr>
                      <a:r>
                        <a:rPr lang="en-GB" sz="1300" dirty="0"/>
                        <a:t>1- Achievement of remission </a:t>
                      </a:r>
                      <a:r>
                        <a:rPr lang="en-GB" sz="1300" b="1" dirty="0"/>
                        <a:t>(Induction). </a:t>
                      </a:r>
                      <a:r>
                        <a:rPr lang="en-GB" sz="1300" b="1" baseline="0" dirty="0"/>
                        <a:t>                </a:t>
                      </a:r>
                      <a:r>
                        <a:rPr lang="en-GB" sz="1300" baseline="0" dirty="0"/>
                        <a:t>2-</a:t>
                      </a:r>
                      <a:r>
                        <a:rPr lang="en-GB" sz="1300" dirty="0"/>
                        <a:t>Prevention of disease flares </a:t>
                      </a:r>
                      <a:r>
                        <a:rPr lang="en-GB" sz="1300" b="1" dirty="0"/>
                        <a:t>(maintenance).</a:t>
                      </a:r>
                    </a:p>
                    <a:p>
                      <a:r>
                        <a:rPr lang="en-US" sz="1400" b="1" u="sng" dirty="0"/>
                        <a:t>Stepwise therapy</a:t>
                      </a:r>
                      <a:r>
                        <a:rPr lang="en-US" sz="1400" b="1" u="none" dirty="0"/>
                        <a:t>:</a:t>
                      </a:r>
                      <a:r>
                        <a:rPr lang="en-US" sz="1400" b="0" u="none" dirty="0"/>
                        <a:t>  </a:t>
                      </a:r>
                      <a:r>
                        <a:rPr lang="en-US" sz="1200" b="0" u="none" dirty="0">
                          <a:solidFill>
                            <a:srgbClr val="00B050"/>
                          </a:solidFill>
                        </a:rPr>
                        <a:t>(in order we start from less ADRs to the ones that have more ADRs)</a:t>
                      </a:r>
                    </a:p>
                    <a:p>
                      <a:endParaRPr lang="en-US" sz="1300" b="1" dirty="0"/>
                    </a:p>
                    <a:p>
                      <a:endParaRPr lang="en-US" sz="1300" b="1" dirty="0"/>
                    </a:p>
                    <a:p>
                      <a:endParaRPr lang="en-US" sz="1300" b="1" dirty="0"/>
                    </a:p>
                    <a:p>
                      <a:endParaRPr lang="en-US" sz="1300" b="1" dirty="0"/>
                    </a:p>
                    <a:p>
                      <a:endParaRPr lang="en-US" sz="1300" b="1" dirty="0"/>
                    </a:p>
                    <a:p>
                      <a:endParaRPr lang="en-US" sz="1300" b="1" dirty="0"/>
                    </a:p>
                    <a:p>
                      <a:endParaRPr lang="en-US" sz="1300" b="1" dirty="0"/>
                    </a:p>
                    <a:p>
                      <a:endParaRPr lang="en-US" sz="1300" b="1" dirty="0"/>
                    </a:p>
                    <a:p>
                      <a:endParaRPr lang="en-US" sz="1300" b="1" dirty="0"/>
                    </a:p>
                    <a:p>
                      <a:endParaRPr lang="en-US" sz="13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 name="Rectangle 2"/>
          <p:cNvSpPr/>
          <p:nvPr/>
        </p:nvSpPr>
        <p:spPr>
          <a:xfrm>
            <a:off x="0" y="0"/>
            <a:ext cx="6858000" cy="615462"/>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Inflammatory Bowel Diseases (IBD)</a:t>
            </a:r>
          </a:p>
        </p:txBody>
      </p:sp>
      <p:pic>
        <p:nvPicPr>
          <p:cNvPr id="8" name="Picture 6" descr="humbod190infbow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985" y="3844367"/>
            <a:ext cx="1164790" cy="9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a:lum bright="2000" contrast="22000"/>
            <a:extLst>
              <a:ext uri="{28A0092B-C50C-407E-A947-70E740481C1C}">
                <a14:useLocalDpi xmlns:a14="http://schemas.microsoft.com/office/drawing/2010/main" val="0"/>
              </a:ext>
            </a:extLst>
          </a:blip>
          <a:srcRect/>
          <a:stretch>
            <a:fillRect/>
          </a:stretch>
        </p:blipFill>
        <p:spPr bwMode="auto">
          <a:xfrm>
            <a:off x="5444197" y="3844368"/>
            <a:ext cx="1314861" cy="9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98933" y="7998752"/>
            <a:ext cx="6660125" cy="1756992"/>
            <a:chOff x="374524" y="8212480"/>
            <a:chExt cx="5307408" cy="1369152"/>
          </a:xfrm>
        </p:grpSpPr>
        <p:sp>
          <p:nvSpPr>
            <p:cNvPr id="20" name="Rectangle 19"/>
            <p:cNvSpPr/>
            <p:nvPr/>
          </p:nvSpPr>
          <p:spPr>
            <a:xfrm>
              <a:off x="649856" y="8227810"/>
              <a:ext cx="5032076" cy="235065"/>
            </a:xfrm>
            <a:prstGeom prst="rect">
              <a:avLst/>
            </a:prstGeom>
            <a:solidFill>
              <a:srgbClr val="FFE9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5-amino salicylic acid compounds (5-ASA) or </a:t>
              </a:r>
              <a:r>
                <a:rPr lang="en-US" dirty="0" err="1">
                  <a:solidFill>
                    <a:schemeClr val="tx1"/>
                  </a:solidFill>
                </a:rPr>
                <a:t>aminosalicylates</a:t>
              </a:r>
              <a:r>
                <a:rPr lang="ar-SA" dirty="0">
                  <a:solidFill>
                    <a:schemeClr val="tx1"/>
                  </a:solidFill>
                </a:rPr>
                <a:t>    </a:t>
              </a:r>
              <a:r>
                <a:rPr lang="en-US" dirty="0"/>
                <a:t>.</a:t>
              </a:r>
            </a:p>
          </p:txBody>
        </p:sp>
        <p:sp>
          <p:nvSpPr>
            <p:cNvPr id="21" name="Rectangle 20"/>
            <p:cNvSpPr/>
            <p:nvPr/>
          </p:nvSpPr>
          <p:spPr>
            <a:xfrm>
              <a:off x="649856" y="8502306"/>
              <a:ext cx="5032076" cy="235065"/>
            </a:xfrm>
            <a:prstGeom prst="rect">
              <a:avLst/>
            </a:prstGeom>
            <a:solidFill>
              <a:srgbClr val="EFFC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Glucocorticoids</a:t>
              </a:r>
              <a:endParaRPr lang="en-US" dirty="0"/>
            </a:p>
          </p:txBody>
        </p:sp>
        <p:sp>
          <p:nvSpPr>
            <p:cNvPr id="23" name="Rectangle 22"/>
            <p:cNvSpPr/>
            <p:nvPr/>
          </p:nvSpPr>
          <p:spPr>
            <a:xfrm>
              <a:off x="649856" y="8782837"/>
              <a:ext cx="5032076" cy="235065"/>
            </a:xfrm>
            <a:prstGeom prst="rect">
              <a:avLst/>
            </a:prstGeom>
            <a:solidFill>
              <a:srgbClr val="D3F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   </a:t>
              </a:r>
              <a:r>
                <a:rPr lang="en-US" sz="1200" dirty="0" err="1">
                  <a:solidFill>
                    <a:schemeClr val="tx1"/>
                  </a:solidFill>
                </a:rPr>
                <a:t>Immunomodulators</a:t>
              </a:r>
              <a:r>
                <a:rPr lang="en-US" sz="1200" dirty="0"/>
                <a:t> </a:t>
              </a:r>
            </a:p>
          </p:txBody>
        </p:sp>
        <p:sp>
          <p:nvSpPr>
            <p:cNvPr id="24" name="Rectangle 23"/>
            <p:cNvSpPr/>
            <p:nvPr/>
          </p:nvSpPr>
          <p:spPr>
            <a:xfrm>
              <a:off x="649854" y="9055170"/>
              <a:ext cx="5032076" cy="235065"/>
            </a:xfrm>
            <a:prstGeom prst="rect">
              <a:avLst/>
            </a:prstGeom>
            <a:solidFill>
              <a:srgbClr val="D5F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   Biological therapy (TNF-</a:t>
              </a:r>
              <a:r>
                <a:rPr lang="el-GR" sz="1200" dirty="0">
                  <a:solidFill>
                    <a:schemeClr val="tx1"/>
                  </a:solidFill>
                </a:rPr>
                <a:t>α </a:t>
              </a:r>
              <a:r>
                <a:rPr lang="en-US" sz="1200" dirty="0">
                  <a:solidFill>
                    <a:schemeClr val="tx1"/>
                  </a:solidFill>
                </a:rPr>
                <a:t>inhibitors).</a:t>
              </a:r>
            </a:p>
          </p:txBody>
        </p:sp>
        <p:sp>
          <p:nvSpPr>
            <p:cNvPr id="25" name="Rectangle 24"/>
            <p:cNvSpPr/>
            <p:nvPr/>
          </p:nvSpPr>
          <p:spPr>
            <a:xfrm>
              <a:off x="649855" y="9323089"/>
              <a:ext cx="5032076" cy="235065"/>
            </a:xfrm>
            <a:prstGeom prst="rect">
              <a:avLst/>
            </a:prstGeom>
            <a:solidFill>
              <a:srgbClr val="D6E1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   Surgery in severe condition</a:t>
              </a:r>
              <a:endParaRPr lang="en-US" dirty="0">
                <a:solidFill>
                  <a:schemeClr val="tx1"/>
                </a:solidFill>
              </a:endParaRPr>
            </a:p>
          </p:txBody>
        </p:sp>
        <p:grpSp>
          <p:nvGrpSpPr>
            <p:cNvPr id="19" name="Group 18"/>
            <p:cNvGrpSpPr/>
            <p:nvPr/>
          </p:nvGrpSpPr>
          <p:grpSpPr>
            <a:xfrm>
              <a:off x="374524" y="8212480"/>
              <a:ext cx="377951" cy="1369152"/>
              <a:chOff x="374524" y="8212480"/>
              <a:chExt cx="377951" cy="1369152"/>
            </a:xfrm>
          </p:grpSpPr>
          <p:sp>
            <p:nvSpPr>
              <p:cNvPr id="6" name="Chevron 5"/>
              <p:cNvSpPr/>
              <p:nvPr/>
            </p:nvSpPr>
            <p:spPr>
              <a:xfrm>
                <a:off x="380144" y="8212480"/>
                <a:ext cx="372331" cy="274731"/>
              </a:xfrm>
              <a:prstGeom prst="chevron">
                <a:avLst>
                  <a:gd name="adj" fmla="val 39269"/>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5" name="Chevron 14"/>
              <p:cNvSpPr/>
              <p:nvPr/>
            </p:nvSpPr>
            <p:spPr>
              <a:xfrm>
                <a:off x="380144" y="8482708"/>
                <a:ext cx="372331" cy="274731"/>
              </a:xfrm>
              <a:prstGeom prst="chevron">
                <a:avLst>
                  <a:gd name="adj" fmla="val 43456"/>
                </a:avLst>
              </a:prstGeom>
              <a:solidFill>
                <a:srgbClr val="94F31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6" name="Chevron 15"/>
              <p:cNvSpPr/>
              <p:nvPr/>
            </p:nvSpPr>
            <p:spPr>
              <a:xfrm>
                <a:off x="374525" y="8761942"/>
                <a:ext cx="372331" cy="274731"/>
              </a:xfrm>
              <a:prstGeom prst="chevron">
                <a:avLst>
                  <a:gd name="adj" fmla="val 41362"/>
                </a:avLst>
              </a:prstGeom>
              <a:solidFill>
                <a:srgbClr val="30E84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7" name="Chevron 16"/>
              <p:cNvSpPr/>
              <p:nvPr/>
            </p:nvSpPr>
            <p:spPr>
              <a:xfrm>
                <a:off x="374524" y="9032170"/>
                <a:ext cx="372331" cy="274731"/>
              </a:xfrm>
              <a:prstGeom prst="chevron">
                <a:avLst>
                  <a:gd name="adj" fmla="val 41363"/>
                </a:avLst>
              </a:prstGeom>
              <a:solidFill>
                <a:srgbClr val="46DE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8" name="Chevron 17"/>
              <p:cNvSpPr/>
              <p:nvPr/>
            </p:nvSpPr>
            <p:spPr>
              <a:xfrm>
                <a:off x="380144" y="9306901"/>
                <a:ext cx="372331" cy="274731"/>
              </a:xfrm>
              <a:prstGeom prst="chevron">
                <a:avLst>
                  <a:gd name="adj" fmla="val 39268"/>
                </a:avLst>
              </a:prstGeom>
              <a:solidFill>
                <a:srgbClr val="5B9BD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grpSp>
      </p:grpSp>
      <p:sp>
        <p:nvSpPr>
          <p:cNvPr id="2" name="TextBox 1"/>
          <p:cNvSpPr txBox="1"/>
          <p:nvPr/>
        </p:nvSpPr>
        <p:spPr>
          <a:xfrm>
            <a:off x="5739619" y="7838006"/>
            <a:ext cx="1019440" cy="338554"/>
          </a:xfrm>
          <a:prstGeom prst="rect">
            <a:avLst/>
          </a:prstGeom>
          <a:noFill/>
        </p:spPr>
        <p:txBody>
          <a:bodyPr wrap="square" rtlCol="0">
            <a:spAutoFit/>
          </a:bodyPr>
          <a:lstStyle/>
          <a:p>
            <a:r>
              <a:rPr lang="ar-SA" sz="800" dirty="0">
                <a:solidFill>
                  <a:srgbClr val="00B050"/>
                </a:solidFill>
              </a:rPr>
              <a:t>اعالج خطوة بخطوة واذا مانفع اعالج باللي بعده</a:t>
            </a:r>
            <a:endParaRPr lang="en-GB" sz="800" b="1" dirty="0"/>
          </a:p>
        </p:txBody>
      </p:sp>
    </p:spTree>
    <p:extLst>
      <p:ext uri="{BB962C8B-B14F-4D97-AF65-F5344CB8AC3E}">
        <p14:creationId xmlns:p14="http://schemas.microsoft.com/office/powerpoint/2010/main" val="174153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05"/>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 calcmode="lin" valueType="num">
                                      <p:cBhvr>
                                        <p:cTn id="9" dur="1000" fill="hold"/>
                                        <p:tgtEl>
                                          <p:spTgt spid="8"/>
                                        </p:tgtEl>
                                        <p:attrNameLst>
                                          <p:attrName>ppt_x</p:attrName>
                                        </p:attrNameLst>
                                      </p:cBhvr>
                                      <p:tavLst>
                                        <p:tav tm="0">
                                          <p:val>
                                            <p:strVal val="#ppt_x-.2"/>
                                          </p:val>
                                        </p:tav>
                                        <p:tav tm="100000">
                                          <p:val>
                                            <p:strVal val="#ppt_x"/>
                                          </p:val>
                                        </p:tav>
                                      </p:tavLst>
                                    </p:anim>
                                    <p:anim calcmode="lin" valueType="num">
                                      <p:cBhvr>
                                        <p:cTn id="10" dur="1000" fill="hold"/>
                                        <p:tgtEl>
                                          <p:spTgt spid="8"/>
                                        </p:tgtEl>
                                        <p:attrNameLst>
                                          <p:attrName>ppt_y</p:attrName>
                                        </p:attrNameLst>
                                      </p:cBhvr>
                                      <p:tavLst>
                                        <p:tav tm="0">
                                          <p:val>
                                            <p:strVal val="#ppt_y"/>
                                          </p:val>
                                        </p:tav>
                                        <p:tav tm="100000">
                                          <p:val>
                                            <p:strVal val="#ppt_y"/>
                                          </p:val>
                                        </p:tav>
                                      </p:tavLst>
                                    </p:anim>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
                                        </p:tgtEl>
                                        <p:attrNameLst>
                                          <p:attrName>ppt_x</p:attrName>
                                          <p:attrName>ppt_y</p:attrName>
                                        </p:attrNameLst>
                                      </p:cBhvr>
                                    </p:animMotion>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8007B34-E48F-4F9B-BBBA-5D269BCC58D7}"/>
              </a:ext>
            </a:extLst>
          </p:cNvPr>
          <p:cNvPicPr>
            <a:picLocks noChangeAspect="1"/>
          </p:cNvPicPr>
          <p:nvPr/>
        </p:nvPicPr>
        <p:blipFill rotWithShape="1">
          <a:blip r:embed="rId2">
            <a:extLst>
              <a:ext uri="{28A0092B-C50C-407E-A947-70E740481C1C}">
                <a14:useLocalDpi xmlns:a14="http://schemas.microsoft.com/office/drawing/2010/main" val="0"/>
              </a:ext>
            </a:extLst>
          </a:blip>
          <a:srcRect l="2978" t="8314" r="7659" b="8527"/>
          <a:stretch/>
        </p:blipFill>
        <p:spPr>
          <a:xfrm>
            <a:off x="1" y="859316"/>
            <a:ext cx="6857999" cy="8966886"/>
          </a:xfrm>
          <a:prstGeom prst="rect">
            <a:avLst/>
          </a:prstGeom>
        </p:spPr>
      </p:pic>
      <p:sp>
        <p:nvSpPr>
          <p:cNvPr id="5" name="Rectangle 4">
            <a:extLst>
              <a:ext uri="{FF2B5EF4-FFF2-40B4-BE49-F238E27FC236}">
                <a16:creationId xmlns:a16="http://schemas.microsoft.com/office/drawing/2014/main" id="{97796A50-5D84-42E2-A264-0E7F1D098649}"/>
              </a:ext>
            </a:extLst>
          </p:cNvPr>
          <p:cNvSpPr/>
          <p:nvPr/>
        </p:nvSpPr>
        <p:spPr>
          <a:xfrm>
            <a:off x="0" y="-1"/>
            <a:ext cx="6858000" cy="859317"/>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Inflammatory Bowel Diseases treatment OVERVIEW </a:t>
            </a:r>
          </a:p>
        </p:txBody>
      </p:sp>
      <p:sp>
        <p:nvSpPr>
          <p:cNvPr id="2" name="Flowchart: Terminator 1">
            <a:extLst>
              <a:ext uri="{FF2B5EF4-FFF2-40B4-BE49-F238E27FC236}">
                <a16:creationId xmlns:a16="http://schemas.microsoft.com/office/drawing/2014/main" id="{152887EA-468D-47CB-98C3-AACB78C117F5}"/>
              </a:ext>
            </a:extLst>
          </p:cNvPr>
          <p:cNvSpPr/>
          <p:nvPr/>
        </p:nvSpPr>
        <p:spPr>
          <a:xfrm>
            <a:off x="4299154" y="4026310"/>
            <a:ext cx="936523" cy="353962"/>
          </a:xfrm>
          <a:prstGeom prst="flowChartTerminator">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a:extLst>
              <a:ext uri="{FF2B5EF4-FFF2-40B4-BE49-F238E27FC236}">
                <a16:creationId xmlns:a16="http://schemas.microsoft.com/office/drawing/2014/main" id="{31CCD5C7-4907-4100-9E75-8BB4C2711DC6}"/>
              </a:ext>
            </a:extLst>
          </p:cNvPr>
          <p:cNvSpPr/>
          <p:nvPr/>
        </p:nvSpPr>
        <p:spPr>
          <a:xfrm>
            <a:off x="2551472" y="3109453"/>
            <a:ext cx="1061884" cy="320040"/>
          </a:xfrm>
          <a:prstGeom prst="flowChartTerminator">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extLst>
              <a:ext uri="{FF2B5EF4-FFF2-40B4-BE49-F238E27FC236}">
                <a16:creationId xmlns:a16="http://schemas.microsoft.com/office/drawing/2014/main" id="{54248891-EC92-4608-A6AD-842E91C241DB}"/>
              </a:ext>
            </a:extLst>
          </p:cNvPr>
          <p:cNvSpPr/>
          <p:nvPr/>
        </p:nvSpPr>
        <p:spPr>
          <a:xfrm>
            <a:off x="1255383" y="4982352"/>
            <a:ext cx="1157749" cy="523568"/>
          </a:xfrm>
          <a:prstGeom prst="flowChartTerminator">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A70CA989-8036-4992-9802-BC58C1A3FDE6}"/>
              </a:ext>
            </a:extLst>
          </p:cNvPr>
          <p:cNvSpPr/>
          <p:nvPr/>
        </p:nvSpPr>
        <p:spPr>
          <a:xfrm>
            <a:off x="3129479" y="7239410"/>
            <a:ext cx="1161288" cy="347472"/>
          </a:xfrm>
          <a:prstGeom prst="flowChartTerminator">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8">
            <a:extLst>
              <a:ext uri="{FF2B5EF4-FFF2-40B4-BE49-F238E27FC236}">
                <a16:creationId xmlns:a16="http://schemas.microsoft.com/office/drawing/2014/main" id="{7FB7A722-D618-4E8A-B073-482584711F09}"/>
              </a:ext>
            </a:extLst>
          </p:cNvPr>
          <p:cNvSpPr/>
          <p:nvPr/>
        </p:nvSpPr>
        <p:spPr>
          <a:xfrm>
            <a:off x="3927119" y="8168795"/>
            <a:ext cx="705394" cy="338328"/>
          </a:xfrm>
          <a:prstGeom prst="flowChartTerminator">
            <a:avLst/>
          </a:prstGeom>
          <a:noFill/>
          <a:ln w="57150">
            <a:solidFill>
              <a:srgbClr val="D5F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a:extLst>
              <a:ext uri="{FF2B5EF4-FFF2-40B4-BE49-F238E27FC236}">
                <a16:creationId xmlns:a16="http://schemas.microsoft.com/office/drawing/2014/main" id="{4FC8A29B-BEAD-4073-9151-7E2BEF8F9510}"/>
              </a:ext>
            </a:extLst>
          </p:cNvPr>
          <p:cNvSpPr/>
          <p:nvPr/>
        </p:nvSpPr>
        <p:spPr>
          <a:xfrm>
            <a:off x="1718188" y="7239410"/>
            <a:ext cx="694944" cy="338328"/>
          </a:xfrm>
          <a:prstGeom prst="flowChartTerminator">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a:extLst>
              <a:ext uri="{FF2B5EF4-FFF2-40B4-BE49-F238E27FC236}">
                <a16:creationId xmlns:a16="http://schemas.microsoft.com/office/drawing/2014/main" id="{CAEABFCE-5CD2-4206-8212-D2A5EE6EC506}"/>
              </a:ext>
            </a:extLst>
          </p:cNvPr>
          <p:cNvSpPr/>
          <p:nvPr/>
        </p:nvSpPr>
        <p:spPr>
          <a:xfrm>
            <a:off x="2689411" y="5623112"/>
            <a:ext cx="1237707" cy="347472"/>
          </a:xfrm>
          <a:prstGeom prst="flowChartTerminator">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a:extLst>
              <a:ext uri="{FF2B5EF4-FFF2-40B4-BE49-F238E27FC236}">
                <a16:creationId xmlns:a16="http://schemas.microsoft.com/office/drawing/2014/main" id="{9B3396F0-3752-4061-B2F7-2E3C126F82CF}"/>
              </a:ext>
            </a:extLst>
          </p:cNvPr>
          <p:cNvSpPr/>
          <p:nvPr/>
        </p:nvSpPr>
        <p:spPr>
          <a:xfrm>
            <a:off x="2218060" y="2172303"/>
            <a:ext cx="685800" cy="338328"/>
          </a:xfrm>
          <a:prstGeom prst="flowChartTerminator">
            <a:avLst/>
          </a:prstGeom>
          <a:no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a:extLst>
              <a:ext uri="{FF2B5EF4-FFF2-40B4-BE49-F238E27FC236}">
                <a16:creationId xmlns:a16="http://schemas.microsoft.com/office/drawing/2014/main" id="{9C36F47A-6A56-4205-B6D6-A4047E128057}"/>
              </a:ext>
            </a:extLst>
          </p:cNvPr>
          <p:cNvSpPr/>
          <p:nvPr/>
        </p:nvSpPr>
        <p:spPr>
          <a:xfrm>
            <a:off x="3129479" y="2185735"/>
            <a:ext cx="685800" cy="329184"/>
          </a:xfrm>
          <a:prstGeom prst="flowChartTerminator">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13">
            <a:extLst>
              <a:ext uri="{FF2B5EF4-FFF2-40B4-BE49-F238E27FC236}">
                <a16:creationId xmlns:a16="http://schemas.microsoft.com/office/drawing/2014/main" id="{52EEBA02-AD47-406C-BB25-E09EAC427319}"/>
              </a:ext>
            </a:extLst>
          </p:cNvPr>
          <p:cNvSpPr/>
          <p:nvPr/>
        </p:nvSpPr>
        <p:spPr>
          <a:xfrm>
            <a:off x="4391696" y="5119512"/>
            <a:ext cx="751438" cy="2310042"/>
          </a:xfrm>
          <a:prstGeom prst="bentUpArrow">
            <a:avLst>
              <a:gd name="adj1" fmla="val 25000"/>
              <a:gd name="adj2" fmla="val 32229"/>
              <a:gd name="adj3" fmla="val 25000"/>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554E69C0-D3A1-41CB-B93D-885A6833FE2C}"/>
              </a:ext>
            </a:extLst>
          </p:cNvPr>
          <p:cNvSpPr/>
          <p:nvPr/>
        </p:nvSpPr>
        <p:spPr>
          <a:xfrm>
            <a:off x="3815279" y="6853473"/>
            <a:ext cx="304048" cy="289711"/>
          </a:xfrm>
          <a:prstGeom prst="flowChartConnector">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1</a:t>
            </a:r>
            <a:endParaRPr lang="en-US" dirty="0">
              <a:solidFill>
                <a:srgbClr val="FF0000"/>
              </a:solidFill>
            </a:endParaRPr>
          </a:p>
        </p:txBody>
      </p:sp>
      <p:sp>
        <p:nvSpPr>
          <p:cNvPr id="16" name="Flowchart: Connector 15">
            <a:extLst>
              <a:ext uri="{FF2B5EF4-FFF2-40B4-BE49-F238E27FC236}">
                <a16:creationId xmlns:a16="http://schemas.microsoft.com/office/drawing/2014/main" id="{F4A8CC7F-B807-4189-9AC1-87B975023E2F}"/>
              </a:ext>
            </a:extLst>
          </p:cNvPr>
          <p:cNvSpPr/>
          <p:nvPr/>
        </p:nvSpPr>
        <p:spPr>
          <a:xfrm>
            <a:off x="3927119" y="4159177"/>
            <a:ext cx="304048" cy="289711"/>
          </a:xfrm>
          <a:prstGeom prst="flowChartConnector">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2</a:t>
            </a:r>
            <a:endParaRPr lang="en-US" dirty="0">
              <a:solidFill>
                <a:srgbClr val="FF0000"/>
              </a:solidFill>
            </a:endParaRPr>
          </a:p>
        </p:txBody>
      </p:sp>
      <p:sp>
        <p:nvSpPr>
          <p:cNvPr id="17" name="Flowchart: Connector 16">
            <a:extLst>
              <a:ext uri="{FF2B5EF4-FFF2-40B4-BE49-F238E27FC236}">
                <a16:creationId xmlns:a16="http://schemas.microsoft.com/office/drawing/2014/main" id="{BDDFF4E8-2A76-47C9-BD41-45B6287A2BA2}"/>
              </a:ext>
            </a:extLst>
          </p:cNvPr>
          <p:cNvSpPr/>
          <p:nvPr/>
        </p:nvSpPr>
        <p:spPr>
          <a:xfrm>
            <a:off x="3195771" y="3504982"/>
            <a:ext cx="304048" cy="289711"/>
          </a:xfrm>
          <a:prstGeom prst="flowChartConnector">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3</a:t>
            </a:r>
            <a:endParaRPr lang="en-US" dirty="0">
              <a:solidFill>
                <a:srgbClr val="FF0000"/>
              </a:solidFill>
            </a:endParaRPr>
          </a:p>
        </p:txBody>
      </p:sp>
      <p:sp>
        <p:nvSpPr>
          <p:cNvPr id="18" name="Flowchart: Connector 17">
            <a:extLst>
              <a:ext uri="{FF2B5EF4-FFF2-40B4-BE49-F238E27FC236}">
                <a16:creationId xmlns:a16="http://schemas.microsoft.com/office/drawing/2014/main" id="{8E0BD5AD-D88A-45C4-BE09-4764BA434384}"/>
              </a:ext>
            </a:extLst>
          </p:cNvPr>
          <p:cNvSpPr/>
          <p:nvPr/>
        </p:nvSpPr>
        <p:spPr>
          <a:xfrm>
            <a:off x="2429637" y="4891145"/>
            <a:ext cx="304048" cy="289711"/>
          </a:xfrm>
          <a:prstGeom prst="flowChartConnector">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4</a:t>
            </a:r>
            <a:endParaRPr lang="en-US" dirty="0">
              <a:solidFill>
                <a:srgbClr val="FF0000"/>
              </a:solidFill>
            </a:endParaRPr>
          </a:p>
        </p:txBody>
      </p:sp>
      <p:sp>
        <p:nvSpPr>
          <p:cNvPr id="23" name="Arrow: Bent-Up 22">
            <a:extLst>
              <a:ext uri="{FF2B5EF4-FFF2-40B4-BE49-F238E27FC236}">
                <a16:creationId xmlns:a16="http://schemas.microsoft.com/office/drawing/2014/main" id="{4B71BFC8-6EFB-402B-AEF1-38FF29A3B04C}"/>
              </a:ext>
            </a:extLst>
          </p:cNvPr>
          <p:cNvSpPr/>
          <p:nvPr/>
        </p:nvSpPr>
        <p:spPr>
          <a:xfrm rot="16200000">
            <a:off x="4003247" y="3010786"/>
            <a:ext cx="595939" cy="971873"/>
          </a:xfrm>
          <a:prstGeom prst="bentUpArrow">
            <a:avLst>
              <a:gd name="adj1" fmla="val 25000"/>
              <a:gd name="adj2" fmla="val 29957"/>
              <a:gd name="adj3" fmla="val 40795"/>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Bent-Up 23">
            <a:extLst>
              <a:ext uri="{FF2B5EF4-FFF2-40B4-BE49-F238E27FC236}">
                <a16:creationId xmlns:a16="http://schemas.microsoft.com/office/drawing/2014/main" id="{AD7A0A4F-AE34-4069-8B71-5F77046766D8}"/>
              </a:ext>
            </a:extLst>
          </p:cNvPr>
          <p:cNvSpPr/>
          <p:nvPr/>
        </p:nvSpPr>
        <p:spPr>
          <a:xfrm rot="10800000">
            <a:off x="1495877" y="3231417"/>
            <a:ext cx="595939" cy="1501947"/>
          </a:xfrm>
          <a:prstGeom prst="bentUpArrow">
            <a:avLst>
              <a:gd name="adj1" fmla="val 25000"/>
              <a:gd name="adj2" fmla="val 29957"/>
              <a:gd name="adj3" fmla="val 40795"/>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34F4680-23EA-4A9D-B0EB-1A9B12C75AE1}"/>
              </a:ext>
            </a:extLst>
          </p:cNvPr>
          <p:cNvSpPr txBox="1"/>
          <p:nvPr/>
        </p:nvSpPr>
        <p:spPr>
          <a:xfrm>
            <a:off x="5143134" y="5749447"/>
            <a:ext cx="1307770" cy="895630"/>
          </a:xfrm>
          <a:prstGeom prst="rect">
            <a:avLst/>
          </a:prstGeom>
          <a:solidFill>
            <a:schemeClr val="bg1"/>
          </a:solidFill>
          <a:ln w="190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 move to the next step if the previous one is unresponsive</a:t>
            </a:r>
          </a:p>
        </p:txBody>
      </p:sp>
    </p:spTree>
    <p:extLst>
      <p:ext uri="{BB962C8B-B14F-4D97-AF65-F5344CB8AC3E}">
        <p14:creationId xmlns:p14="http://schemas.microsoft.com/office/powerpoint/2010/main" val="353526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6EFDC7-D2ED-4844-85FF-41C88CB8C09F}"/>
              </a:ext>
            </a:extLst>
          </p:cNvPr>
          <p:cNvSpPr/>
          <p:nvPr/>
        </p:nvSpPr>
        <p:spPr>
          <a:xfrm>
            <a:off x="-1" y="0"/>
            <a:ext cx="6858002"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err="1">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Aminosalicylates</a:t>
            </a:r>
            <a:endPar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graphicFrame>
        <p:nvGraphicFramePr>
          <p:cNvPr id="5" name="Table 4">
            <a:extLst>
              <a:ext uri="{FF2B5EF4-FFF2-40B4-BE49-F238E27FC236}">
                <a16:creationId xmlns:a16="http://schemas.microsoft.com/office/drawing/2014/main" id="{D66E2F41-F55B-4BE9-8984-4394E95936F5}"/>
              </a:ext>
            </a:extLst>
          </p:cNvPr>
          <p:cNvGraphicFramePr>
            <a:graphicFrameLocks noGrp="1"/>
          </p:cNvGraphicFramePr>
          <p:nvPr>
            <p:extLst>
              <p:ext uri="{D42A27DB-BD31-4B8C-83A1-F6EECF244321}">
                <p14:modId xmlns:p14="http://schemas.microsoft.com/office/powerpoint/2010/main" val="3057592701"/>
              </p:ext>
            </p:extLst>
          </p:nvPr>
        </p:nvGraphicFramePr>
        <p:xfrm>
          <a:off x="2" y="715361"/>
          <a:ext cx="6857999" cy="4975663"/>
        </p:xfrm>
        <a:graphic>
          <a:graphicData uri="http://schemas.openxmlformats.org/drawingml/2006/table">
            <a:tbl>
              <a:tblPr firstRow="1" bandRow="1">
                <a:tableStyleId>{5940675A-B579-460E-94D1-54222C63F5DA}</a:tableStyleId>
              </a:tblPr>
              <a:tblGrid>
                <a:gridCol w="488516">
                  <a:extLst>
                    <a:ext uri="{9D8B030D-6E8A-4147-A177-3AD203B41FA5}">
                      <a16:colId xmlns:a16="http://schemas.microsoft.com/office/drawing/2014/main" val="519837309"/>
                    </a:ext>
                  </a:extLst>
                </a:gridCol>
                <a:gridCol w="6369483">
                  <a:extLst>
                    <a:ext uri="{9D8B030D-6E8A-4147-A177-3AD203B41FA5}">
                      <a16:colId xmlns:a16="http://schemas.microsoft.com/office/drawing/2014/main" val="2994931806"/>
                    </a:ext>
                  </a:extLst>
                </a:gridCol>
              </a:tblGrid>
              <a:tr h="632114">
                <a:tc>
                  <a:txBody>
                    <a:bodyPr/>
                    <a:lstStyle/>
                    <a:p>
                      <a:pPr algn="ctr"/>
                      <a:r>
                        <a:rPr lang="en-US" sz="1200" b="1" dirty="0">
                          <a:solidFill>
                            <a:schemeClr val="bg1"/>
                          </a:solidFill>
                          <a:effectLst/>
                          <a:latin typeface="+mn-lt"/>
                          <a:ea typeface="Kartika" charset="0"/>
                          <a:cs typeface="Kartika" charset="0"/>
                        </a:rPr>
                        <a:t>Drug </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800" b="0" dirty="0">
                          <a:solidFill>
                            <a:srgbClr val="0070C0"/>
                          </a:solidFill>
                          <a:effectLst/>
                          <a:latin typeface="+mn-lt"/>
                        </a:rPr>
                        <a:t>5-amino salicylic acid compounds (5-ASA) </a:t>
                      </a:r>
                    </a:p>
                    <a:p>
                      <a:pPr algn="ctr"/>
                      <a:r>
                        <a:rPr lang="en-US" sz="1800" b="0" dirty="0" err="1">
                          <a:solidFill>
                            <a:srgbClr val="0070C0"/>
                          </a:solidFill>
                          <a:effectLst/>
                          <a:latin typeface="+mn-lt"/>
                        </a:rPr>
                        <a:t>Aminosalicylates</a:t>
                      </a:r>
                      <a:r>
                        <a:rPr lang="ar-SA" sz="1800" b="0" dirty="0">
                          <a:solidFill>
                            <a:srgbClr val="0070C0"/>
                          </a:solidFill>
                          <a:effectLst/>
                          <a:latin typeface="+mn-lt"/>
                        </a:rPr>
                        <a:t> </a:t>
                      </a:r>
                      <a:r>
                        <a:rPr lang="en-US" sz="900" b="0" baseline="0" dirty="0">
                          <a:solidFill>
                            <a:srgbClr val="1D8D03"/>
                          </a:solidFill>
                          <a:effectLst/>
                          <a:latin typeface="+mn-lt"/>
                        </a:rPr>
                        <a:t>aspirin- like </a:t>
                      </a:r>
                      <a:endParaRPr lang="en-US" sz="1800" b="0" dirty="0">
                        <a:solidFill>
                          <a:srgbClr val="1D8D03"/>
                        </a:solidFill>
                        <a:effectLst/>
                        <a:latin typeface="+mn-lt"/>
                      </a:endParaRP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74045889"/>
                  </a:ext>
                </a:extLst>
              </a:tr>
              <a:tr h="1321862">
                <a:tc>
                  <a:txBody>
                    <a:bodyPr/>
                    <a:lstStyle/>
                    <a:p>
                      <a:pPr algn="ctr"/>
                      <a:r>
                        <a:rPr lang="en-US" sz="1200" b="1" dirty="0">
                          <a:solidFill>
                            <a:schemeClr val="bg1"/>
                          </a:solidFill>
                          <a:effectLst/>
                          <a:latin typeface="+mn-lt"/>
                          <a:ea typeface="Kartika" charset="0"/>
                          <a:cs typeface="Kartika" charset="0"/>
                        </a:rPr>
                        <a:t>M.O.A</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indent="0" algn="l">
                        <a:lnSpc>
                          <a:spcPct val="150000"/>
                        </a:lnSpc>
                        <a:buFont typeface="Courier New" panose="02070309020205020404" pitchFamily="49" charset="0"/>
                        <a:buNone/>
                      </a:pPr>
                      <a:r>
                        <a:rPr lang="en-GB" sz="1400" b="0" dirty="0">
                          <a:effectLst/>
                          <a:latin typeface="+mn-lt"/>
                        </a:rPr>
                        <a:t>Have </a:t>
                      </a:r>
                      <a:r>
                        <a:rPr lang="en-GB" sz="1400" b="1" dirty="0">
                          <a:effectLst/>
                          <a:latin typeface="+mn-lt"/>
                        </a:rPr>
                        <a:t>topical anti-inflammatory </a:t>
                      </a:r>
                      <a:r>
                        <a:rPr lang="en-GB" sz="1400" b="0" dirty="0">
                          <a:effectLst/>
                          <a:latin typeface="+mn-lt"/>
                        </a:rPr>
                        <a:t>action due to</a:t>
                      </a:r>
                      <a:endParaRPr lang="en-GB" sz="1200" b="0" dirty="0">
                        <a:solidFill>
                          <a:srgbClr val="1D8D03"/>
                        </a:solidFill>
                        <a:effectLst/>
                        <a:latin typeface="+mn-lt"/>
                      </a:endParaRPr>
                    </a:p>
                    <a:p>
                      <a:pPr marL="0" indent="0" algn="l">
                        <a:lnSpc>
                          <a:spcPct val="150000"/>
                        </a:lnSpc>
                        <a:buFont typeface="Courier New" panose="02070309020205020404" pitchFamily="49" charset="0"/>
                        <a:buNone/>
                      </a:pPr>
                      <a:r>
                        <a:rPr lang="en-GB" sz="1400" b="0" dirty="0">
                          <a:effectLst/>
                          <a:latin typeface="+mn-lt"/>
                        </a:rPr>
                        <a:t>inhibition of prostaglandins and leukotrienes.</a:t>
                      </a:r>
                    </a:p>
                    <a:p>
                      <a:pPr marL="285750" indent="-285750" algn="l">
                        <a:lnSpc>
                          <a:spcPct val="150000"/>
                        </a:lnSpc>
                        <a:buFont typeface="Courier New" panose="02070309020205020404" pitchFamily="49" charset="0"/>
                        <a:buChar char="o"/>
                      </a:pPr>
                      <a:r>
                        <a:rPr lang="en-GB" sz="1400" b="0" dirty="0">
                          <a:effectLst/>
                          <a:latin typeface="+mn-lt"/>
                        </a:rPr>
                        <a:t>decrease neutrophil chemotaxis.</a:t>
                      </a:r>
                    </a:p>
                    <a:p>
                      <a:pPr marL="285750" indent="-285750" algn="l">
                        <a:lnSpc>
                          <a:spcPct val="150000"/>
                        </a:lnSpc>
                        <a:buFont typeface="Courier New" panose="02070309020205020404" pitchFamily="49" charset="0"/>
                        <a:buChar char="o"/>
                      </a:pPr>
                      <a:r>
                        <a:rPr lang="en-GB" sz="1400" b="0" dirty="0">
                          <a:effectLst/>
                          <a:latin typeface="+mn-lt"/>
                        </a:rPr>
                        <a:t>Antioxidant activity (scavenging free radical production).</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0540956"/>
                  </a:ext>
                </a:extLst>
              </a:tr>
              <a:tr h="1321862">
                <a:tc>
                  <a:txBody>
                    <a:bodyPr/>
                    <a:lstStyle/>
                    <a:p>
                      <a:pPr algn="ctr"/>
                      <a:r>
                        <a:rPr lang="en-US" sz="1200" b="1" dirty="0">
                          <a:solidFill>
                            <a:schemeClr val="bg1"/>
                          </a:solidFill>
                          <a:effectLst/>
                          <a:latin typeface="+mn-lt"/>
                          <a:ea typeface="Kartika" charset="0"/>
                          <a:cs typeface="Kartika" charset="0"/>
                        </a:rPr>
                        <a:t>P.K</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285750" indent="-285750" algn="l">
                        <a:lnSpc>
                          <a:spcPct val="150000"/>
                        </a:lnSpc>
                        <a:buFont typeface="Courier New" panose="02070309020205020404" pitchFamily="49" charset="0"/>
                        <a:buChar char="o"/>
                      </a:pPr>
                      <a:r>
                        <a:rPr lang="en-GB" sz="1400" b="0" dirty="0">
                          <a:effectLst/>
                          <a:latin typeface="+mn-lt"/>
                        </a:rPr>
                        <a:t>5-ASA itself is absorbed from the proximal small intestine. </a:t>
                      </a:r>
                    </a:p>
                    <a:p>
                      <a:pPr marL="285750" indent="-285750" algn="l">
                        <a:lnSpc>
                          <a:spcPct val="150000"/>
                        </a:lnSpc>
                        <a:buFont typeface="Courier New" panose="02070309020205020404" pitchFamily="49" charset="0"/>
                        <a:buChar char="o"/>
                      </a:pPr>
                      <a:r>
                        <a:rPr lang="en-GB" sz="1400" b="0" dirty="0">
                          <a:effectLst/>
                          <a:latin typeface="+mn-lt"/>
                        </a:rPr>
                        <a:t>Different formulations are used to overcome rapid absorption of 5-ASA from the proximal small intestine. </a:t>
                      </a:r>
                    </a:p>
                    <a:p>
                      <a:pPr marL="285750" indent="-285750" algn="l">
                        <a:lnSpc>
                          <a:spcPct val="150000"/>
                        </a:lnSpc>
                        <a:buFont typeface="Courier New" panose="02070309020205020404" pitchFamily="49" charset="0"/>
                        <a:buChar char="o"/>
                      </a:pPr>
                      <a:r>
                        <a:rPr lang="en-GB" sz="1400" b="0" dirty="0">
                          <a:effectLst/>
                          <a:latin typeface="+mn-lt"/>
                        </a:rPr>
                        <a:t>All </a:t>
                      </a:r>
                      <a:r>
                        <a:rPr lang="en-GB" sz="1400" b="0" dirty="0" err="1">
                          <a:effectLst/>
                          <a:latin typeface="+mn-lt"/>
                        </a:rPr>
                        <a:t>aminosalicylates</a:t>
                      </a:r>
                      <a:r>
                        <a:rPr lang="en-GB" sz="1400" b="0" dirty="0">
                          <a:effectLst/>
                          <a:latin typeface="+mn-lt"/>
                        </a:rPr>
                        <a:t> are used for induction and maintenance of remission</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344983"/>
                  </a:ext>
                </a:extLst>
              </a:tr>
              <a:tr h="1321862">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mn-lt"/>
                        </a:rPr>
                        <a:t>Clinical uses </a:t>
                      </a:r>
                      <a:endParaRPr lang="en-US" sz="1400" b="1" dirty="0">
                        <a:solidFill>
                          <a:schemeClr val="bg1"/>
                        </a:solidFill>
                        <a:effectLst/>
                        <a:latin typeface="+mn-lt"/>
                        <a:ea typeface="Kartika" charset="0"/>
                        <a:cs typeface="Kartika" charset="0"/>
                      </a:endParaRP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285750" indent="-285750">
                        <a:lnSpc>
                          <a:spcPct val="150000"/>
                        </a:lnSpc>
                        <a:buFont typeface="Courier New" panose="02070309020205020404" pitchFamily="49" charset="0"/>
                        <a:buChar char="o"/>
                      </a:pPr>
                      <a:r>
                        <a:rPr lang="en-US" sz="1400" b="0" dirty="0">
                          <a:effectLst/>
                          <a:latin typeface="+mn-lt"/>
                          <a:ea typeface="Kartika" charset="0"/>
                          <a:cs typeface="Kartika" charset="0"/>
                        </a:rPr>
                        <a:t> </a:t>
                      </a:r>
                      <a:r>
                        <a:rPr lang="en-US" sz="1400" dirty="0">
                          <a:solidFill>
                            <a:srgbClr val="FF0000"/>
                          </a:solidFill>
                        </a:rPr>
                        <a:t>Induction</a:t>
                      </a:r>
                      <a:r>
                        <a:rPr lang="en-US" sz="1400" dirty="0"/>
                        <a:t> and </a:t>
                      </a:r>
                      <a:r>
                        <a:rPr lang="en-US" sz="1400" dirty="0">
                          <a:solidFill>
                            <a:srgbClr val="FF0000"/>
                          </a:solidFill>
                        </a:rPr>
                        <a:t>maintenance</a:t>
                      </a:r>
                      <a:r>
                        <a:rPr lang="en-US" sz="1400" dirty="0"/>
                        <a:t> of remission in mild to moderate IBD (First line of treatment).</a:t>
                      </a:r>
                    </a:p>
                    <a:p>
                      <a:pPr marL="285750" indent="-285750">
                        <a:lnSpc>
                          <a:spcPct val="150000"/>
                        </a:lnSpc>
                        <a:buFont typeface="Courier New" panose="02070309020205020404" pitchFamily="49" charset="0"/>
                        <a:buChar char="o"/>
                      </a:pPr>
                      <a:r>
                        <a:rPr lang="en-US" sz="1400" dirty="0"/>
                        <a:t>Rheumatoid arthritis (</a:t>
                      </a:r>
                      <a:r>
                        <a:rPr lang="en-US" sz="1400" b="1" dirty="0">
                          <a:solidFill>
                            <a:srgbClr val="0070C0"/>
                          </a:solidFill>
                        </a:rPr>
                        <a:t>Sulfasalazine</a:t>
                      </a:r>
                      <a:r>
                        <a:rPr lang="en-US" sz="1400" b="1" dirty="0">
                          <a:solidFill>
                            <a:srgbClr val="FF0000"/>
                          </a:solidFill>
                        </a:rPr>
                        <a:t> only</a:t>
                      </a:r>
                      <a:r>
                        <a:rPr lang="en-US" sz="1400" b="1" dirty="0">
                          <a:solidFill>
                            <a:schemeClr val="tx1"/>
                          </a:solidFill>
                        </a:rPr>
                        <a:t>).</a:t>
                      </a:r>
                    </a:p>
                    <a:p>
                      <a:pPr marL="285750" indent="-285750">
                        <a:lnSpc>
                          <a:spcPct val="150000"/>
                        </a:lnSpc>
                        <a:buFont typeface="Courier New" panose="02070309020205020404" pitchFamily="49" charset="0"/>
                        <a:buChar char="o"/>
                      </a:pPr>
                      <a:r>
                        <a:rPr lang="en-US" sz="1400" dirty="0"/>
                        <a:t>Rectal formulations are used in distal ulcerative colitis,  </a:t>
                      </a:r>
                      <a:r>
                        <a:rPr lang="en-US" sz="1400" b="1" dirty="0">
                          <a:solidFill>
                            <a:srgbClr val="FF0000"/>
                          </a:solidFill>
                        </a:rPr>
                        <a:t>ulcerative </a:t>
                      </a:r>
                      <a:r>
                        <a:rPr lang="en-US" sz="1400" b="1" dirty="0" err="1">
                          <a:solidFill>
                            <a:srgbClr val="FF0000"/>
                          </a:solidFill>
                        </a:rPr>
                        <a:t>proctitis</a:t>
                      </a:r>
                      <a:r>
                        <a:rPr lang="en-US" sz="1400" b="1" dirty="0">
                          <a:solidFill>
                            <a:srgbClr val="FF0000"/>
                          </a:solidFill>
                        </a:rPr>
                        <a:t> and proctosigmoiditis</a:t>
                      </a:r>
                      <a:endParaRPr lang="en-US" sz="1400" b="1" dirty="0">
                        <a:solidFill>
                          <a:srgbClr val="FF0000"/>
                        </a:solidFill>
                        <a:effectLst/>
                        <a:latin typeface="+mn-lt"/>
                        <a:ea typeface="Kartika" charset="0"/>
                        <a:cs typeface="Kartika" charset="0"/>
                      </a:endParaRPr>
                    </a:p>
                  </a:txBody>
                  <a:tcPr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349817"/>
                  </a:ext>
                </a:extLst>
              </a:tr>
            </a:tbl>
          </a:graphicData>
        </a:graphic>
      </p:graphicFrame>
      <p:sp>
        <p:nvSpPr>
          <p:cNvPr id="6" name="Arrow: Pentagon 1">
            <a:extLst>
              <a:ext uri="{FF2B5EF4-FFF2-40B4-BE49-F238E27FC236}">
                <a16:creationId xmlns:a16="http://schemas.microsoft.com/office/drawing/2014/main" id="{BF4FC0B1-2FB8-44E9-813A-0C93EB092279}"/>
              </a:ext>
            </a:extLst>
          </p:cNvPr>
          <p:cNvSpPr/>
          <p:nvPr/>
        </p:nvSpPr>
        <p:spPr>
          <a:xfrm>
            <a:off x="140677" y="5980312"/>
            <a:ext cx="3840480" cy="426073"/>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1800" b="1" dirty="0">
              <a:ln/>
              <a:solidFill>
                <a:schemeClr val="bg2">
                  <a:lumMod val="25000"/>
                </a:schemeClr>
              </a:solidFill>
            </a:endParaRPr>
          </a:p>
          <a:p>
            <a:pPr algn="ctr"/>
            <a:r>
              <a:rPr lang="en-GB" sz="2000" dirty="0">
                <a:solidFill>
                  <a:schemeClr val="tx1"/>
                </a:solidFill>
                <a:ea typeface="Kartika" charset="0"/>
                <a:cs typeface="Kartika" charset="0"/>
              </a:rPr>
              <a:t>formulations of </a:t>
            </a:r>
            <a:r>
              <a:rPr lang="en-GB" sz="2000" dirty="0" err="1">
                <a:solidFill>
                  <a:schemeClr val="tx1"/>
                </a:solidFill>
                <a:ea typeface="Kartika" charset="0"/>
                <a:cs typeface="Kartika" charset="0"/>
              </a:rPr>
              <a:t>aminosalicylates</a:t>
            </a:r>
            <a:r>
              <a:rPr lang="en-GB" sz="2000" dirty="0">
                <a:solidFill>
                  <a:schemeClr val="tx1"/>
                </a:solidFill>
                <a:ea typeface="Kartika" charset="0"/>
                <a:cs typeface="Kartika" charset="0"/>
              </a:rPr>
              <a:t> </a:t>
            </a:r>
            <a:endParaRPr lang="en-US" sz="2000" b="1" dirty="0">
              <a:ln/>
              <a:solidFill>
                <a:schemeClr val="tx1"/>
              </a:solidFill>
            </a:endParaRPr>
          </a:p>
          <a:p>
            <a:pPr algn="ctr"/>
            <a:endParaRPr lang="en-US" b="1" dirty="0">
              <a:ln/>
              <a:solidFill>
                <a:schemeClr val="bg2">
                  <a:lumMod val="25000"/>
                </a:schemeClr>
              </a:solidFill>
            </a:endParaRPr>
          </a:p>
        </p:txBody>
      </p:sp>
      <p:sp>
        <p:nvSpPr>
          <p:cNvPr id="7" name="TextBox 6">
            <a:extLst>
              <a:ext uri="{FF2B5EF4-FFF2-40B4-BE49-F238E27FC236}">
                <a16:creationId xmlns:a16="http://schemas.microsoft.com/office/drawing/2014/main" id="{565A5A71-07DD-4ECA-90AE-18188FC6A498}"/>
              </a:ext>
            </a:extLst>
          </p:cNvPr>
          <p:cNvSpPr txBox="1"/>
          <p:nvPr/>
        </p:nvSpPr>
        <p:spPr>
          <a:xfrm>
            <a:off x="553723" y="7122695"/>
            <a:ext cx="2730860" cy="1940957"/>
          </a:xfrm>
          <a:prstGeom prst="roundRect">
            <a:avLst/>
          </a:prstGeom>
          <a:solidFill>
            <a:schemeClr val="accent2">
              <a:lumMod val="20000"/>
              <a:lumOff val="80000"/>
            </a:schemeClr>
          </a:solidFill>
          <a:ln>
            <a:solidFill>
              <a:schemeClr val="bg1">
                <a:lumMod val="75000"/>
              </a:schemeClr>
            </a:solidFill>
          </a:ln>
        </p:spPr>
        <p:txBody>
          <a:bodyPr wrap="square" rtlCol="0">
            <a:spAutoFit/>
          </a:bodyPr>
          <a:lstStyle/>
          <a:p>
            <a:pPr marL="346075" algn="ctr">
              <a:lnSpc>
                <a:spcPct val="150000"/>
              </a:lnSpc>
            </a:pPr>
            <a:r>
              <a:rPr lang="en-US" sz="2400" b="1" u="sng" dirty="0">
                <a:solidFill>
                  <a:schemeClr val="bg1"/>
                </a:solidFill>
              </a:rPr>
              <a:t>Azo compounds</a:t>
            </a:r>
          </a:p>
          <a:p>
            <a:pPr marL="346075">
              <a:lnSpc>
                <a:spcPct val="150000"/>
              </a:lnSpc>
              <a:buSzPct val="85000"/>
            </a:pPr>
            <a:r>
              <a:rPr lang="en-US" sz="1600" dirty="0">
                <a:sym typeface="Wingdings" panose="05000000000000000000" pitchFamily="2" charset="2"/>
              </a:rPr>
              <a:t> </a:t>
            </a:r>
            <a:r>
              <a:rPr lang="en-US" sz="1600" dirty="0" err="1">
                <a:solidFill>
                  <a:srgbClr val="0070C0"/>
                </a:solidFill>
              </a:rPr>
              <a:t>Bal</a:t>
            </a:r>
            <a:r>
              <a:rPr lang="en-US" sz="1600" b="1" u="sng" dirty="0" err="1">
                <a:solidFill>
                  <a:srgbClr val="0070C0"/>
                </a:solidFill>
              </a:rPr>
              <a:t>salazide</a:t>
            </a:r>
            <a:endParaRPr lang="ar-SA" sz="1600" dirty="0">
              <a:sym typeface="Wingdings" panose="05000000000000000000" pitchFamily="2" charset="2"/>
            </a:endParaRPr>
          </a:p>
          <a:p>
            <a:pPr marL="346075">
              <a:lnSpc>
                <a:spcPct val="150000"/>
              </a:lnSpc>
              <a:buSzPct val="85000"/>
            </a:pPr>
            <a:r>
              <a:rPr lang="en-US" sz="1600" dirty="0">
                <a:sym typeface="Wingdings" panose="05000000000000000000" pitchFamily="2" charset="2"/>
              </a:rPr>
              <a:t> </a:t>
            </a:r>
            <a:r>
              <a:rPr lang="en-US" sz="1600" dirty="0">
                <a:solidFill>
                  <a:srgbClr val="0070C0"/>
                </a:solidFill>
              </a:rPr>
              <a:t>Sulfa</a:t>
            </a:r>
            <a:r>
              <a:rPr lang="en-US" sz="1600" b="1" u="sng" dirty="0">
                <a:solidFill>
                  <a:srgbClr val="0070C0"/>
                </a:solidFill>
              </a:rPr>
              <a:t>salazine</a:t>
            </a:r>
          </a:p>
          <a:p>
            <a:pPr marL="346075">
              <a:lnSpc>
                <a:spcPct val="150000"/>
              </a:lnSpc>
              <a:buSzPct val="85000"/>
            </a:pPr>
            <a:r>
              <a:rPr lang="en-US" sz="1600" dirty="0">
                <a:sym typeface="Wingdings" panose="05000000000000000000" pitchFamily="2" charset="2"/>
              </a:rPr>
              <a:t></a:t>
            </a:r>
            <a:r>
              <a:rPr lang="en-US" sz="1600" dirty="0"/>
              <a:t> </a:t>
            </a:r>
            <a:r>
              <a:rPr lang="en-US" sz="1600" dirty="0">
                <a:solidFill>
                  <a:srgbClr val="0070C0"/>
                </a:solidFill>
              </a:rPr>
              <a:t>Ol</a:t>
            </a:r>
            <a:r>
              <a:rPr lang="en-US" sz="1600" b="1" u="sng" dirty="0">
                <a:solidFill>
                  <a:srgbClr val="0070C0"/>
                </a:solidFill>
              </a:rPr>
              <a:t>salazine</a:t>
            </a:r>
          </a:p>
        </p:txBody>
      </p:sp>
      <p:sp>
        <p:nvSpPr>
          <p:cNvPr id="8" name="TextBox 7">
            <a:extLst>
              <a:ext uri="{FF2B5EF4-FFF2-40B4-BE49-F238E27FC236}">
                <a16:creationId xmlns:a16="http://schemas.microsoft.com/office/drawing/2014/main" id="{6B0C7646-EB21-4BA9-AE16-90C3B4D5724B}"/>
              </a:ext>
            </a:extLst>
          </p:cNvPr>
          <p:cNvSpPr txBox="1"/>
          <p:nvPr/>
        </p:nvSpPr>
        <p:spPr>
          <a:xfrm>
            <a:off x="3449608" y="7122821"/>
            <a:ext cx="2790554" cy="1634490"/>
          </a:xfrm>
          <a:prstGeom prst="roundRect">
            <a:avLst/>
          </a:prstGeom>
          <a:solidFill>
            <a:schemeClr val="tx2">
              <a:lumMod val="20000"/>
              <a:lumOff val="80000"/>
            </a:schemeClr>
          </a:solidFill>
          <a:ln>
            <a:solidFill>
              <a:schemeClr val="bg1">
                <a:lumMod val="75000"/>
              </a:schemeClr>
            </a:solidFill>
          </a:ln>
        </p:spPr>
        <p:txBody>
          <a:bodyPr wrap="square" rtlCol="0">
            <a:spAutoFit/>
          </a:bodyPr>
          <a:lstStyle/>
          <a:p>
            <a:pPr marL="346075" algn="ctr">
              <a:lnSpc>
                <a:spcPct val="150000"/>
              </a:lnSpc>
            </a:pPr>
            <a:r>
              <a:rPr lang="en-US" sz="2400" b="1" u="sng" dirty="0" err="1">
                <a:solidFill>
                  <a:schemeClr val="bg1"/>
                </a:solidFill>
              </a:rPr>
              <a:t>Mesalamines</a:t>
            </a:r>
            <a:endParaRPr lang="en-US" sz="2000" b="1" u="sng" dirty="0">
              <a:solidFill>
                <a:schemeClr val="bg1"/>
              </a:solidFill>
            </a:endParaRPr>
          </a:p>
          <a:p>
            <a:pPr marL="346075">
              <a:lnSpc>
                <a:spcPct val="150000"/>
              </a:lnSpc>
            </a:pPr>
            <a:r>
              <a:rPr lang="en-US" sz="1800" dirty="0">
                <a:sym typeface="Wingdings" panose="05000000000000000000" pitchFamily="2" charset="2"/>
              </a:rPr>
              <a:t></a:t>
            </a:r>
            <a:r>
              <a:rPr lang="en-US" sz="1800" dirty="0">
                <a:solidFill>
                  <a:srgbClr val="0070C0"/>
                </a:solidFill>
                <a:sym typeface="Wingdings" panose="05000000000000000000" pitchFamily="2" charset="2"/>
              </a:rPr>
              <a:t>  </a:t>
            </a:r>
            <a:r>
              <a:rPr lang="en-US" sz="1800" b="1" u="sng" dirty="0" err="1">
                <a:solidFill>
                  <a:srgbClr val="0070C0"/>
                </a:solidFill>
              </a:rPr>
              <a:t>Asa</a:t>
            </a:r>
            <a:r>
              <a:rPr lang="en-US" sz="1800" dirty="0" err="1">
                <a:solidFill>
                  <a:srgbClr val="0070C0"/>
                </a:solidFill>
              </a:rPr>
              <a:t>col</a:t>
            </a:r>
            <a:r>
              <a:rPr lang="en-US" sz="1800" dirty="0"/>
              <a:t>       </a:t>
            </a:r>
            <a:r>
              <a:rPr lang="en-US" sz="1800" dirty="0">
                <a:sym typeface="Wingdings" panose="05000000000000000000" pitchFamily="2" charset="2"/>
              </a:rPr>
              <a:t> </a:t>
            </a:r>
            <a:r>
              <a:rPr lang="en-US" sz="1800" dirty="0" err="1">
                <a:solidFill>
                  <a:srgbClr val="0070C0"/>
                </a:solidFill>
              </a:rPr>
              <a:t>Pent</a:t>
            </a:r>
            <a:r>
              <a:rPr lang="en-US" sz="1800" b="1" u="sng" dirty="0" err="1">
                <a:solidFill>
                  <a:srgbClr val="0070C0"/>
                </a:solidFill>
              </a:rPr>
              <a:t>asa</a:t>
            </a:r>
            <a:endParaRPr lang="en-US" sz="1800" b="1" u="sng" dirty="0">
              <a:solidFill>
                <a:srgbClr val="0070C0"/>
              </a:solidFill>
            </a:endParaRPr>
          </a:p>
          <a:p>
            <a:pPr marL="346075">
              <a:lnSpc>
                <a:spcPct val="150000"/>
              </a:lnSpc>
              <a:buSzPct val="90000"/>
            </a:pPr>
            <a:r>
              <a:rPr lang="en-US" sz="1800" dirty="0">
                <a:sym typeface="Wingdings" panose="05000000000000000000" pitchFamily="2" charset="2"/>
              </a:rPr>
              <a:t></a:t>
            </a:r>
            <a:r>
              <a:rPr lang="en-US" sz="1800" dirty="0">
                <a:solidFill>
                  <a:srgbClr val="0070C0"/>
                </a:solidFill>
                <a:sym typeface="Wingdings" panose="05000000000000000000" pitchFamily="2" charset="2"/>
              </a:rPr>
              <a:t> </a:t>
            </a:r>
            <a:r>
              <a:rPr lang="en-US" sz="1800" dirty="0" err="1">
                <a:solidFill>
                  <a:srgbClr val="0070C0"/>
                </a:solidFill>
              </a:rPr>
              <a:t>Can</a:t>
            </a:r>
            <a:r>
              <a:rPr lang="en-US" sz="1800" b="1" u="sng" dirty="0" err="1">
                <a:solidFill>
                  <a:srgbClr val="0070C0"/>
                </a:solidFill>
              </a:rPr>
              <a:t>asa</a:t>
            </a:r>
            <a:r>
              <a:rPr lang="en-US" sz="1800" dirty="0"/>
              <a:t>      </a:t>
            </a:r>
            <a:r>
              <a:rPr lang="en-US" sz="1800" dirty="0">
                <a:sym typeface="Wingdings" panose="05000000000000000000" pitchFamily="2" charset="2"/>
              </a:rPr>
              <a:t> </a:t>
            </a:r>
            <a:r>
              <a:rPr lang="en-US" sz="1800" dirty="0" err="1">
                <a:solidFill>
                  <a:srgbClr val="0070C0"/>
                </a:solidFill>
              </a:rPr>
              <a:t>Row</a:t>
            </a:r>
            <a:r>
              <a:rPr lang="en-US" sz="1800" b="1" u="sng" dirty="0" err="1">
                <a:solidFill>
                  <a:srgbClr val="0070C0"/>
                </a:solidFill>
              </a:rPr>
              <a:t>asa</a:t>
            </a:r>
            <a:endParaRPr lang="en-US" sz="1800" b="1" u="sng" dirty="0">
              <a:solidFill>
                <a:srgbClr val="0070C0"/>
              </a:solidFill>
            </a:endParaRPr>
          </a:p>
        </p:txBody>
      </p:sp>
      <p:sp>
        <p:nvSpPr>
          <p:cNvPr id="10" name="TextBox 9">
            <a:extLst>
              <a:ext uri="{FF2B5EF4-FFF2-40B4-BE49-F238E27FC236}">
                <a16:creationId xmlns:a16="http://schemas.microsoft.com/office/drawing/2014/main" id="{2F112F18-95A4-4B51-A643-217A7544B290}"/>
              </a:ext>
            </a:extLst>
          </p:cNvPr>
          <p:cNvSpPr txBox="1"/>
          <p:nvPr/>
        </p:nvSpPr>
        <p:spPr>
          <a:xfrm>
            <a:off x="440937" y="6595263"/>
            <a:ext cx="5976126" cy="338554"/>
          </a:xfrm>
          <a:prstGeom prst="rect">
            <a:avLst/>
          </a:prstGeom>
          <a:noFill/>
        </p:spPr>
        <p:txBody>
          <a:bodyPr wrap="square" rtlCol="0">
            <a:spAutoFit/>
          </a:bodyPr>
          <a:lstStyle/>
          <a:p>
            <a:pPr algn="ctr"/>
            <a:r>
              <a:rPr lang="en-US" sz="1600" dirty="0"/>
              <a:t>The major differences are in the </a:t>
            </a:r>
            <a:r>
              <a:rPr lang="en-US" sz="1600" b="1" dirty="0">
                <a:solidFill>
                  <a:srgbClr val="FF0000"/>
                </a:solidFill>
              </a:rPr>
              <a:t>mechanism</a:t>
            </a:r>
            <a:r>
              <a:rPr lang="en-US" sz="1600" dirty="0"/>
              <a:t> and the </a:t>
            </a:r>
            <a:r>
              <a:rPr lang="en-US" sz="1600" b="1" dirty="0">
                <a:solidFill>
                  <a:srgbClr val="FF0000"/>
                </a:solidFill>
              </a:rPr>
              <a:t>site</a:t>
            </a:r>
            <a:r>
              <a:rPr lang="en-US" sz="1600" dirty="0"/>
              <a:t> of</a:t>
            </a:r>
            <a:r>
              <a:rPr lang="ar-SA" sz="1600" dirty="0"/>
              <a:t> </a:t>
            </a:r>
            <a:r>
              <a:rPr lang="en-US" sz="1600" dirty="0"/>
              <a:t>delivery. </a:t>
            </a:r>
          </a:p>
        </p:txBody>
      </p:sp>
      <p:sp>
        <p:nvSpPr>
          <p:cNvPr id="2" name="TextBox 1"/>
          <p:cNvSpPr txBox="1"/>
          <p:nvPr/>
        </p:nvSpPr>
        <p:spPr>
          <a:xfrm>
            <a:off x="4383277" y="1520351"/>
            <a:ext cx="2394092" cy="715089"/>
          </a:xfrm>
          <a:prstGeom prst="roundRect">
            <a:avLst/>
          </a:prstGeom>
          <a:noFill/>
          <a:ln>
            <a:solidFill>
              <a:schemeClr val="accent5">
                <a:lumMod val="20000"/>
                <a:lumOff val="80000"/>
              </a:schemeClr>
            </a:solidFill>
          </a:ln>
        </p:spPr>
        <p:txBody>
          <a:bodyPr wrap="square" rtlCol="0">
            <a:spAutoFit/>
          </a:bodyPr>
          <a:lstStyle/>
          <a:p>
            <a:pPr marL="171450" indent="-171450">
              <a:buFont typeface="Arial" panose="020B0604020202020204" pitchFamily="34" charset="0"/>
              <a:buChar char="•"/>
            </a:pPr>
            <a:r>
              <a:rPr lang="en-GB" sz="1200" dirty="0">
                <a:solidFill>
                  <a:srgbClr val="1D8D03"/>
                </a:solidFill>
              </a:rPr>
              <a:t>it has to applied topically . </a:t>
            </a:r>
          </a:p>
          <a:p>
            <a:pPr marL="171450" indent="-171450">
              <a:buFont typeface="Arial" panose="020B0604020202020204" pitchFamily="34" charset="0"/>
              <a:buChar char="•"/>
            </a:pPr>
            <a:r>
              <a:rPr lang="en-GB" sz="1200" dirty="0">
                <a:solidFill>
                  <a:srgbClr val="1D8D03"/>
                </a:solidFill>
              </a:rPr>
              <a:t>Should come in contact with the inflamed area  directly.</a:t>
            </a:r>
            <a:endParaRPr lang="en-GB" sz="1400" dirty="0">
              <a:solidFill>
                <a:srgbClr val="1D8D03"/>
              </a:solidFill>
            </a:endParaRPr>
          </a:p>
        </p:txBody>
      </p:sp>
      <p:sp>
        <p:nvSpPr>
          <p:cNvPr id="3" name="TextBox 2"/>
          <p:cNvSpPr txBox="1"/>
          <p:nvPr/>
        </p:nvSpPr>
        <p:spPr>
          <a:xfrm>
            <a:off x="5213029" y="2440501"/>
            <a:ext cx="1564340" cy="612934"/>
          </a:xfrm>
          <a:prstGeom prst="wedgeRoundRectCallout">
            <a:avLst>
              <a:gd name="adj1" fmla="val -43221"/>
              <a:gd name="adj2" fmla="val 69248"/>
              <a:gd name="adj3" fmla="val 16667"/>
            </a:avLst>
          </a:prstGeom>
          <a:solidFill>
            <a:schemeClr val="bg1"/>
          </a:solidFill>
          <a:ln>
            <a:solidFill>
              <a:schemeClr val="accent6">
                <a:lumMod val="40000"/>
                <a:lumOff val="60000"/>
              </a:schemeClr>
            </a:solidFill>
          </a:ln>
        </p:spPr>
        <p:txBody>
          <a:bodyPr wrap="square" rtlCol="0">
            <a:spAutoFit/>
          </a:bodyPr>
          <a:lstStyle/>
          <a:p>
            <a:r>
              <a:rPr lang="en-US" sz="1000" dirty="0">
                <a:solidFill>
                  <a:srgbClr val="1D8D03"/>
                </a:solidFill>
              </a:rPr>
              <a:t>we have to keep the drug unabsorbed until it reach the inflamed area</a:t>
            </a:r>
          </a:p>
        </p:txBody>
      </p:sp>
      <p:sp>
        <p:nvSpPr>
          <p:cNvPr id="9" name="مستطيل مستدير الزوايا 8"/>
          <p:cNvSpPr/>
          <p:nvPr/>
        </p:nvSpPr>
        <p:spPr>
          <a:xfrm>
            <a:off x="3513442" y="8911504"/>
            <a:ext cx="2903621" cy="304799"/>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algn="ctr"/>
            <a:r>
              <a:rPr lang="en-US" sz="1200" b="1" u="sng" dirty="0">
                <a:solidFill>
                  <a:srgbClr val="009193"/>
                </a:solidFill>
              </a:rPr>
              <a:t>Asa</a:t>
            </a:r>
            <a:r>
              <a:rPr lang="en-US" sz="1200" b="1" dirty="0">
                <a:solidFill>
                  <a:srgbClr val="009193"/>
                </a:solidFill>
              </a:rPr>
              <a:t> .. </a:t>
            </a:r>
            <a:r>
              <a:rPr lang="en-US" sz="1200" b="1" u="sng" dirty="0" err="1">
                <a:solidFill>
                  <a:srgbClr val="009193"/>
                </a:solidFill>
              </a:rPr>
              <a:t>Mesala</a:t>
            </a:r>
            <a:r>
              <a:rPr lang="en-US" sz="1200" b="1" u="sng" dirty="0">
                <a:solidFill>
                  <a:srgbClr val="009193"/>
                </a:solidFill>
              </a:rPr>
              <a:t>-mine</a:t>
            </a:r>
            <a:r>
              <a:rPr lang="ar-SA" sz="1200" b="1" dirty="0">
                <a:solidFill>
                  <a:srgbClr val="009193"/>
                </a:solidFill>
              </a:rPr>
              <a:t> آصه.. هذي مسألة مين؟! </a:t>
            </a:r>
            <a:endParaRPr lang="ar-SA" dirty="0"/>
          </a:p>
        </p:txBody>
      </p:sp>
      <p:sp>
        <p:nvSpPr>
          <p:cNvPr id="11" name="مستطيل مستدير الزوايا 10"/>
          <p:cNvSpPr/>
          <p:nvPr/>
        </p:nvSpPr>
        <p:spPr>
          <a:xfrm>
            <a:off x="833326" y="9107978"/>
            <a:ext cx="1825098" cy="290111"/>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algn="ctr"/>
            <a:r>
              <a:rPr lang="en-US" sz="1200" b="1" u="sng" dirty="0">
                <a:solidFill>
                  <a:srgbClr val="009193"/>
                </a:solidFill>
              </a:rPr>
              <a:t>Azo</a:t>
            </a:r>
            <a:r>
              <a:rPr lang="en-US" sz="1200" b="1" dirty="0">
                <a:solidFill>
                  <a:srgbClr val="009193"/>
                </a:solidFill>
              </a:rPr>
              <a:t>.. </a:t>
            </a:r>
            <a:r>
              <a:rPr lang="en-US" sz="1200" b="1" u="sng" dirty="0" err="1">
                <a:solidFill>
                  <a:srgbClr val="009193"/>
                </a:solidFill>
              </a:rPr>
              <a:t>alazine</a:t>
            </a:r>
            <a:r>
              <a:rPr lang="ar-SA" sz="1200" b="1" dirty="0">
                <a:solidFill>
                  <a:srgbClr val="009193"/>
                </a:solidFill>
              </a:rPr>
              <a:t>آذوا الزين ؟  </a:t>
            </a:r>
            <a:endParaRPr lang="ar-SA" dirty="0"/>
          </a:p>
        </p:txBody>
      </p:sp>
      <p:sp>
        <p:nvSpPr>
          <p:cNvPr id="12" name="مستطيل مستدير الزوايا 11"/>
          <p:cNvSpPr/>
          <p:nvPr/>
        </p:nvSpPr>
        <p:spPr>
          <a:xfrm rot="16200000">
            <a:off x="-545791" y="8092268"/>
            <a:ext cx="1741309" cy="290111"/>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ar-SA" sz="1200" b="1" u="sng" dirty="0">
                <a:solidFill>
                  <a:srgbClr val="009193"/>
                </a:solidFill>
              </a:rPr>
              <a:t>بلاش</a:t>
            </a:r>
            <a:r>
              <a:rPr lang="ar-SA" sz="1200" b="1" dirty="0">
                <a:solidFill>
                  <a:srgbClr val="009193"/>
                </a:solidFill>
              </a:rPr>
              <a:t> </a:t>
            </a:r>
            <a:r>
              <a:rPr lang="ar-SA" sz="1200" b="1" u="sng" dirty="0">
                <a:solidFill>
                  <a:srgbClr val="009193"/>
                </a:solidFill>
              </a:rPr>
              <a:t>تسولف</a:t>
            </a:r>
            <a:r>
              <a:rPr lang="ar-SA" sz="1200" b="1" dirty="0">
                <a:solidFill>
                  <a:srgbClr val="009193"/>
                </a:solidFill>
              </a:rPr>
              <a:t> لي عن </a:t>
            </a:r>
            <a:r>
              <a:rPr lang="ar-SA" sz="1200" b="1" u="sng" dirty="0">
                <a:solidFill>
                  <a:srgbClr val="009193"/>
                </a:solidFill>
              </a:rPr>
              <a:t>علا </a:t>
            </a:r>
          </a:p>
        </p:txBody>
      </p:sp>
    </p:spTree>
    <p:extLst>
      <p:ext uri="{BB962C8B-B14F-4D97-AF65-F5344CB8AC3E}">
        <p14:creationId xmlns:p14="http://schemas.microsoft.com/office/powerpoint/2010/main" val="31181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err="1">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Aminosalicylates</a:t>
            </a:r>
            <a:endPar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95304154"/>
              </p:ext>
            </p:extLst>
          </p:nvPr>
        </p:nvGraphicFramePr>
        <p:xfrm>
          <a:off x="0" y="4076610"/>
          <a:ext cx="6858001" cy="5820191"/>
        </p:xfrm>
        <a:graphic>
          <a:graphicData uri="http://schemas.openxmlformats.org/drawingml/2006/table">
            <a:tbl>
              <a:tblPr firstRow="1" bandRow="1">
                <a:tableStyleId>{5940675A-B579-460E-94D1-54222C63F5DA}</a:tableStyleId>
              </a:tblPr>
              <a:tblGrid>
                <a:gridCol w="349625">
                  <a:extLst>
                    <a:ext uri="{9D8B030D-6E8A-4147-A177-3AD203B41FA5}">
                      <a16:colId xmlns:a16="http://schemas.microsoft.com/office/drawing/2014/main" val="20000"/>
                    </a:ext>
                  </a:extLst>
                </a:gridCol>
                <a:gridCol w="3070232">
                  <a:extLst>
                    <a:ext uri="{9D8B030D-6E8A-4147-A177-3AD203B41FA5}">
                      <a16:colId xmlns:a16="http://schemas.microsoft.com/office/drawing/2014/main" val="20001"/>
                    </a:ext>
                  </a:extLst>
                </a:gridCol>
                <a:gridCol w="3438144">
                  <a:extLst>
                    <a:ext uri="{9D8B030D-6E8A-4147-A177-3AD203B41FA5}">
                      <a16:colId xmlns:a16="http://schemas.microsoft.com/office/drawing/2014/main" val="2158926109"/>
                    </a:ext>
                  </a:extLst>
                </a:gridCol>
              </a:tblGrid>
              <a:tr h="483803">
                <a:tc>
                  <a:txBody>
                    <a:bodyPr/>
                    <a:lstStyle/>
                    <a:p>
                      <a:pPr algn="ctr"/>
                      <a:r>
                        <a:rPr lang="en-US" sz="1400" b="0" dirty="0">
                          <a:solidFill>
                            <a:schemeClr val="bg1"/>
                          </a:solidFill>
                          <a:effectLst/>
                          <a:latin typeface="+mn-lt"/>
                          <a:ea typeface="Kartika" charset="0"/>
                          <a:cs typeface="Kartika" charset="0"/>
                        </a:rPr>
                        <a:t>Drug </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a:r>
                        <a:rPr lang="en-US" sz="2000" b="0" dirty="0">
                          <a:solidFill>
                            <a:srgbClr val="0070C0"/>
                          </a:solidFill>
                          <a:effectLst/>
                          <a:latin typeface="+mn-lt"/>
                        </a:rPr>
                        <a:t>Sulfasalazine (</a:t>
                      </a:r>
                      <a:r>
                        <a:rPr lang="en-US" sz="2000" b="0" dirty="0" err="1">
                          <a:solidFill>
                            <a:srgbClr val="0070C0"/>
                          </a:solidFill>
                          <a:effectLst/>
                          <a:latin typeface="+mn-lt"/>
                        </a:rPr>
                        <a:t>Azulfidine</a:t>
                      </a:r>
                      <a:r>
                        <a:rPr lang="en-US" sz="2000" b="0" dirty="0">
                          <a:solidFill>
                            <a:srgbClr val="0070C0"/>
                          </a:solidFill>
                          <a:effectLst/>
                          <a:latin typeface="+mn-lt"/>
                        </a:rPr>
                        <a:t>)</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hMerge="1">
                  <a:txBody>
                    <a:bodyPr/>
                    <a:lstStyle/>
                    <a:p>
                      <a:endParaRPr lang="en-US"/>
                    </a:p>
                  </a:txBody>
                  <a:tcPr/>
                </a:tc>
                <a:extLst>
                  <a:ext uri="{0D108BD9-81ED-4DB2-BD59-A6C34878D82A}">
                    <a16:rowId xmlns:a16="http://schemas.microsoft.com/office/drawing/2014/main" val="10000"/>
                  </a:ext>
                </a:extLst>
              </a:tr>
              <a:tr h="434159">
                <a:tc rowSpan="2">
                  <a:txBody>
                    <a:bodyPr/>
                    <a:lstStyle/>
                    <a:p>
                      <a:pPr algn="ctr"/>
                      <a:r>
                        <a:rPr lang="en-US" sz="1400" b="0" dirty="0">
                          <a:solidFill>
                            <a:schemeClr val="bg1"/>
                          </a:solidFill>
                          <a:effectLst/>
                          <a:latin typeface="+mn-lt"/>
                          <a:ea typeface="Kartika" charset="0"/>
                          <a:cs typeface="Kartika" charset="0"/>
                        </a:rPr>
                        <a:t>M.O.A</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indent="0" algn="l">
                        <a:buFont typeface="Arial" panose="020B0604020202020204" pitchFamily="34" charset="0"/>
                        <a:buNone/>
                      </a:pPr>
                      <a:r>
                        <a:rPr lang="en-GB" sz="1400" b="0" dirty="0">
                          <a:solidFill>
                            <a:srgbClr val="FF3399"/>
                          </a:solidFill>
                          <a:effectLst/>
                          <a:latin typeface="+mn-lt"/>
                        </a:rPr>
                        <a:t> </a:t>
                      </a:r>
                      <a:r>
                        <a:rPr lang="en-GB" sz="1400" b="0" dirty="0">
                          <a:solidFill>
                            <a:schemeClr val="tx1"/>
                          </a:solidFill>
                          <a:effectLst/>
                          <a:latin typeface="+mn-lt"/>
                        </a:rPr>
                        <a:t>○</a:t>
                      </a:r>
                      <a:r>
                        <a:rPr lang="en-GB" sz="1400" b="0" dirty="0">
                          <a:solidFill>
                            <a:srgbClr val="FF3399"/>
                          </a:solidFill>
                          <a:effectLst/>
                          <a:latin typeface="+mn-lt"/>
                        </a:rPr>
                        <a:t> </a:t>
                      </a:r>
                      <a:r>
                        <a:rPr lang="en-GB" sz="1400" b="0" dirty="0">
                          <a:solidFill>
                            <a:schemeClr val="tx1"/>
                          </a:solidFill>
                          <a:effectLst/>
                          <a:latin typeface="+mn-lt"/>
                        </a:rPr>
                        <a:t>Pro-drug</a:t>
                      </a:r>
                      <a:r>
                        <a:rPr lang="en-GB" sz="1400" b="0" baseline="0" dirty="0">
                          <a:solidFill>
                            <a:srgbClr val="FF3399"/>
                          </a:solidFill>
                          <a:effectLst/>
                          <a:latin typeface="+mn-lt"/>
                        </a:rPr>
                        <a:t>  </a:t>
                      </a:r>
                      <a:r>
                        <a:rPr lang="en-GB" sz="1100" b="0" baseline="0" dirty="0">
                          <a:solidFill>
                            <a:srgbClr val="1D8D03"/>
                          </a:solidFill>
                          <a:effectLst/>
                          <a:latin typeface="+mn-lt"/>
                        </a:rPr>
                        <a:t>activated by enzyme                                        </a:t>
                      </a:r>
                      <a:r>
                        <a:rPr lang="en-GB" sz="1400" b="0" baseline="0" dirty="0">
                          <a:solidFill>
                            <a:schemeClr val="tx1"/>
                          </a:solidFill>
                          <a:effectLst/>
                          <a:latin typeface="+mn-lt"/>
                        </a:rPr>
                        <a:t>○</a:t>
                      </a:r>
                      <a:r>
                        <a:rPr lang="en-GB" sz="1400" b="0" dirty="0">
                          <a:solidFill>
                            <a:schemeClr val="tx1"/>
                          </a:solidFill>
                          <a:effectLst/>
                          <a:latin typeface="+mn-lt"/>
                        </a:rPr>
                        <a:t> A combination of 5-ASA + </a:t>
                      </a:r>
                      <a:r>
                        <a:rPr lang="en-GB" sz="1400" b="0" dirty="0" err="1">
                          <a:solidFill>
                            <a:schemeClr val="tx1"/>
                          </a:solidFill>
                          <a:effectLst/>
                          <a:latin typeface="+mn-lt"/>
                        </a:rPr>
                        <a:t>sulfapyridine</a:t>
                      </a:r>
                      <a:endParaRPr lang="en-GB" sz="1400" b="0" dirty="0">
                        <a:solidFill>
                          <a:schemeClr val="tx1"/>
                        </a:solidFill>
                        <a:effectLst/>
                        <a:latin typeface="+mn-lt"/>
                      </a:endParaRP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389478">
                <a:tc vMerge="1">
                  <a:txBody>
                    <a:bodyPr/>
                    <a:lstStyle/>
                    <a:p>
                      <a:endParaRPr lang="en-US"/>
                    </a:p>
                  </a:txBody>
                  <a:tcPr/>
                </a:tc>
                <a:tc gridSpan="2">
                  <a:txBody>
                    <a:bodyPr/>
                    <a:lstStyle/>
                    <a:p>
                      <a:pPr marL="0" indent="0">
                        <a:lnSpc>
                          <a:spcPct val="150000"/>
                        </a:lnSpc>
                        <a:buFont typeface="Arial" panose="020B0604020202020204" pitchFamily="34" charset="0"/>
                        <a:buNone/>
                      </a:pPr>
                      <a:r>
                        <a:rPr lang="en-GB" sz="1400" b="0" dirty="0">
                          <a:effectLst/>
                          <a:latin typeface="+mn-lt"/>
                        </a:rPr>
                        <a:t>5-ASA has anti-inflammatory action due to:</a:t>
                      </a:r>
                    </a:p>
                    <a:p>
                      <a:pPr marL="342900" indent="-342900">
                        <a:lnSpc>
                          <a:spcPct val="150000"/>
                        </a:lnSpc>
                        <a:buSzPct val="80000"/>
                        <a:buFont typeface="Courier New" panose="02070309020205020404" pitchFamily="49" charset="0"/>
                        <a:buChar char="o"/>
                      </a:pPr>
                      <a:r>
                        <a:rPr lang="en-GB" sz="1400" b="0" dirty="0">
                          <a:effectLst/>
                          <a:latin typeface="+mn-lt"/>
                        </a:rPr>
                        <a:t>inhibition of prostaglandins and leukotrienes.</a:t>
                      </a:r>
                    </a:p>
                    <a:p>
                      <a:pPr marL="342900" indent="-342900">
                        <a:lnSpc>
                          <a:spcPct val="150000"/>
                        </a:lnSpc>
                        <a:buSzPct val="80000"/>
                        <a:buFont typeface="Courier New" panose="02070309020205020404" pitchFamily="49" charset="0"/>
                        <a:buChar char="o"/>
                      </a:pPr>
                      <a:r>
                        <a:rPr lang="en-GB" sz="1400" b="0" dirty="0">
                          <a:effectLst/>
                          <a:latin typeface="+mn-lt"/>
                        </a:rPr>
                        <a:t>decrease neutrophil chemotaxis.</a:t>
                      </a:r>
                    </a:p>
                    <a:p>
                      <a:pPr marL="342900" indent="-342900">
                        <a:lnSpc>
                          <a:spcPct val="150000"/>
                        </a:lnSpc>
                        <a:buSzPct val="80000"/>
                        <a:buFont typeface="Courier New" panose="02070309020205020404" pitchFamily="49" charset="0"/>
                        <a:buChar char="o"/>
                      </a:pPr>
                      <a:r>
                        <a:rPr lang="en-GB" sz="1400" b="0" dirty="0">
                          <a:effectLst/>
                          <a:latin typeface="+mn-lt"/>
                        </a:rPr>
                        <a:t>Antioxidant activity (scavenging free radical production).</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17891982"/>
                  </a:ext>
                </a:extLst>
              </a:tr>
              <a:tr h="1815144">
                <a:tc>
                  <a:txBody>
                    <a:bodyPr/>
                    <a:lstStyle/>
                    <a:p>
                      <a:pPr algn="ctr"/>
                      <a:r>
                        <a:rPr lang="en-US" sz="1400" b="0" dirty="0">
                          <a:solidFill>
                            <a:schemeClr val="bg1"/>
                          </a:solidFill>
                          <a:effectLst/>
                          <a:latin typeface="+mn-lt"/>
                          <a:ea typeface="Kartika" charset="0"/>
                          <a:cs typeface="Kartika" charset="0"/>
                        </a:rPr>
                        <a:t>P.K</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285750" indent="-285750">
                        <a:lnSpc>
                          <a:spcPct val="150000"/>
                        </a:lnSpc>
                        <a:buSzPct val="80000"/>
                        <a:buFont typeface="Courier New" panose="02070309020205020404" pitchFamily="49" charset="0"/>
                        <a:buChar char="o"/>
                      </a:pPr>
                      <a:r>
                        <a:rPr lang="en-GB" sz="1400" b="0" dirty="0">
                          <a:effectLst/>
                          <a:latin typeface="+mn-lt"/>
                        </a:rPr>
                        <a:t>Is given orally (enteric coated tablets).</a:t>
                      </a:r>
                    </a:p>
                    <a:p>
                      <a:pPr marL="285750" indent="-285750">
                        <a:lnSpc>
                          <a:spcPct val="150000"/>
                        </a:lnSpc>
                        <a:buSzPct val="80000"/>
                        <a:buFont typeface="Courier New" panose="02070309020205020404" pitchFamily="49" charset="0"/>
                        <a:buChar char="o"/>
                      </a:pPr>
                      <a:r>
                        <a:rPr lang="en-GB" sz="1400" b="0" dirty="0">
                          <a:effectLst/>
                          <a:latin typeface="+mn-lt"/>
                        </a:rPr>
                        <a:t>Little amount is absorbed </a:t>
                      </a:r>
                      <a:r>
                        <a:rPr lang="en-GB" sz="1400" b="1" dirty="0">
                          <a:effectLst/>
                          <a:latin typeface="+mn-lt"/>
                        </a:rPr>
                        <a:t>(10%)  </a:t>
                      </a:r>
                      <a:r>
                        <a:rPr lang="en-GB" sz="1100" b="1" dirty="0">
                          <a:solidFill>
                            <a:srgbClr val="1D8D03"/>
                          </a:solidFill>
                          <a:effectLst/>
                          <a:latin typeface="+mn-lt"/>
                        </a:rPr>
                        <a:t>the 90% left is saved until it reaches the terminal ileum </a:t>
                      </a:r>
                    </a:p>
                    <a:p>
                      <a:pPr marL="285750" indent="-285750">
                        <a:lnSpc>
                          <a:spcPct val="150000"/>
                        </a:lnSpc>
                        <a:buSzPct val="80000"/>
                        <a:buFont typeface="Courier New" panose="02070309020205020404" pitchFamily="49" charset="0"/>
                        <a:buChar char="o"/>
                      </a:pPr>
                      <a:r>
                        <a:rPr lang="en-GB" sz="1400" b="1" dirty="0">
                          <a:effectLst/>
                          <a:latin typeface="+mn-lt"/>
                        </a:rPr>
                        <a:t>In the terminal ileum and colon</a:t>
                      </a:r>
                      <a:r>
                        <a:rPr lang="en-GB" sz="1400" b="0" dirty="0">
                          <a:effectLst/>
                          <a:latin typeface="+mn-lt"/>
                        </a:rPr>
                        <a:t>, sulfasalazine is broken by azoreductase into:</a:t>
                      </a:r>
                    </a:p>
                    <a:p>
                      <a:pPr marL="285750" indent="-285750" algn="ctr">
                        <a:lnSpc>
                          <a:spcPct val="150000"/>
                        </a:lnSpc>
                        <a:buFont typeface="Arial" panose="020B0604020202020204" pitchFamily="34" charset="0"/>
                        <a:buChar char="•"/>
                      </a:pPr>
                      <a:r>
                        <a:rPr lang="en-GB" sz="1400" b="1" dirty="0">
                          <a:solidFill>
                            <a:srgbClr val="FF0000"/>
                          </a:solidFill>
                          <a:effectLst/>
                          <a:latin typeface="+mn-lt"/>
                        </a:rPr>
                        <a:t>5-ASA</a:t>
                      </a:r>
                      <a:r>
                        <a:rPr lang="en-GB" sz="1400" b="0" dirty="0">
                          <a:effectLst/>
                          <a:latin typeface="+mn-lt"/>
                        </a:rPr>
                        <a:t> (not absorbed, active moiety acting locally).  </a:t>
                      </a:r>
                    </a:p>
                    <a:p>
                      <a:pPr marL="285750" indent="-285750" algn="ctr">
                        <a:lnSpc>
                          <a:spcPct val="150000"/>
                        </a:lnSpc>
                        <a:buFont typeface="Arial" panose="020B0604020202020204" pitchFamily="34" charset="0"/>
                        <a:buChar char="•"/>
                      </a:pPr>
                      <a:r>
                        <a:rPr lang="en-GB" sz="1400" b="1" dirty="0">
                          <a:solidFill>
                            <a:srgbClr val="FF0000"/>
                          </a:solidFill>
                          <a:effectLst/>
                          <a:latin typeface="+mn-lt"/>
                        </a:rPr>
                        <a:t>Sulphapyridine</a:t>
                      </a:r>
                      <a:r>
                        <a:rPr lang="en-GB" sz="1400" b="0" dirty="0">
                          <a:effectLst/>
                          <a:latin typeface="+mn-lt"/>
                        </a:rPr>
                        <a:t> (absorbed, </a:t>
                      </a:r>
                      <a:r>
                        <a:rPr lang="en-GB" sz="1400" b="0" u="sng" dirty="0">
                          <a:effectLst/>
                          <a:latin typeface="+mn-lt"/>
                        </a:rPr>
                        <a:t>causes most of side effects</a:t>
                      </a:r>
                      <a:r>
                        <a:rPr lang="en-GB" sz="1400" b="0" dirty="0">
                          <a:effectLst/>
                          <a:latin typeface="+mn-lt"/>
                        </a:rPr>
                        <a:t>)</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1697607">
                <a:tc>
                  <a:txBody>
                    <a:bodyPr/>
                    <a:lstStyle/>
                    <a:p>
                      <a:pPr algn="ctr"/>
                      <a:r>
                        <a:rPr lang="en-US" sz="1400" b="0" dirty="0">
                          <a:solidFill>
                            <a:schemeClr val="bg1"/>
                          </a:solidFill>
                          <a:effectLst/>
                          <a:latin typeface="+mn-lt"/>
                          <a:ea typeface="Kartika" charset="0"/>
                          <a:cs typeface="Kartika" charset="0"/>
                        </a:rPr>
                        <a:t>ADRs</a:t>
                      </a:r>
                    </a:p>
                  </a:txBody>
                  <a:tcPr marT="45719" marB="45719"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marL="285750" indent="-285750">
                        <a:lnSpc>
                          <a:spcPct val="150000"/>
                        </a:lnSpc>
                        <a:buSzPct val="80000"/>
                        <a:buFont typeface="Courier New" panose="02070309020205020404" pitchFamily="49" charset="0"/>
                        <a:buChar char="o"/>
                      </a:pPr>
                      <a:r>
                        <a:rPr lang="en-GB" sz="1400" b="0" dirty="0">
                          <a:effectLst/>
                          <a:latin typeface="+mn-lt"/>
                        </a:rPr>
                        <a:t>Crystalluria.</a:t>
                      </a:r>
                    </a:p>
                    <a:p>
                      <a:pPr marL="285750" indent="-285750">
                        <a:lnSpc>
                          <a:spcPct val="150000"/>
                        </a:lnSpc>
                        <a:buSzPct val="80000"/>
                        <a:buFont typeface="Courier New" panose="02070309020205020404" pitchFamily="49" charset="0"/>
                        <a:buChar char="o"/>
                      </a:pPr>
                      <a:r>
                        <a:rPr lang="en-GB" sz="1400" b="0" dirty="0">
                          <a:effectLst/>
                          <a:latin typeface="+mn-lt"/>
                        </a:rPr>
                        <a:t>Megaloblastic anaemia.</a:t>
                      </a:r>
                    </a:p>
                    <a:p>
                      <a:pPr marL="285750" indent="-285750">
                        <a:lnSpc>
                          <a:spcPct val="150000"/>
                        </a:lnSpc>
                        <a:buSzPct val="80000"/>
                        <a:buFont typeface="Courier New" panose="02070309020205020404" pitchFamily="49" charset="0"/>
                        <a:buChar char="o"/>
                      </a:pPr>
                      <a:r>
                        <a:rPr lang="en-GB" sz="1400" b="0" dirty="0">
                          <a:effectLst/>
                          <a:latin typeface="+mn-lt"/>
                        </a:rPr>
                        <a:t>Impairment of male fertility </a:t>
                      </a:r>
                      <a:r>
                        <a:rPr lang="en-GB" sz="1400" b="1" dirty="0">
                          <a:effectLst/>
                          <a:latin typeface="+mn-lt"/>
                        </a:rPr>
                        <a:t>(Oligospermia</a:t>
                      </a:r>
                      <a:r>
                        <a:rPr lang="en-GB" sz="1400" b="0" dirty="0">
                          <a:effectLst/>
                          <a:latin typeface="+mn-lt"/>
                        </a:rPr>
                        <a:t>).</a:t>
                      </a:r>
                    </a:p>
                  </a:txBody>
                  <a:tcPr marT="45719" marB="45719">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85750" indent="-285750">
                        <a:lnSpc>
                          <a:spcPct val="150000"/>
                        </a:lnSpc>
                        <a:buSzPct val="80000"/>
                        <a:buFont typeface="Courier New" panose="02070309020205020404" pitchFamily="49" charset="0"/>
                        <a:buChar char="o"/>
                      </a:pPr>
                      <a:r>
                        <a:rPr lang="en-GB" sz="1400" b="0" dirty="0">
                          <a:effectLst/>
                          <a:latin typeface="+mn-lt"/>
                        </a:rPr>
                        <a:t>Bone marrow depression </a:t>
                      </a:r>
                    </a:p>
                    <a:p>
                      <a:pPr marL="285750" indent="-285750">
                        <a:lnSpc>
                          <a:spcPct val="150000"/>
                        </a:lnSpc>
                        <a:buSzPct val="80000"/>
                        <a:buFont typeface="Courier New" panose="02070309020205020404" pitchFamily="49" charset="0"/>
                        <a:buChar char="o"/>
                      </a:pPr>
                      <a:r>
                        <a:rPr lang="en-GB" sz="1400" b="0" dirty="0">
                          <a:effectLst/>
                          <a:latin typeface="+mn-lt"/>
                        </a:rPr>
                        <a:t>Folic acid deficiency (should be provided).</a:t>
                      </a:r>
                    </a:p>
                    <a:p>
                      <a:pPr marL="285750" indent="-285750">
                        <a:lnSpc>
                          <a:spcPct val="150000"/>
                        </a:lnSpc>
                        <a:buSzPct val="80000"/>
                        <a:buFont typeface="Courier New" panose="02070309020205020404" pitchFamily="49" charset="0"/>
                        <a:buChar char="o"/>
                      </a:pPr>
                      <a:r>
                        <a:rPr lang="en-GB" sz="1400" b="0" dirty="0">
                          <a:solidFill>
                            <a:srgbClr val="FF0000"/>
                          </a:solidFill>
                          <a:effectLst/>
                          <a:latin typeface="+mn-lt"/>
                        </a:rPr>
                        <a:t>Interstitial nephritis </a:t>
                      </a:r>
                      <a:r>
                        <a:rPr lang="en-GB" sz="1400" b="0" u="sng" dirty="0">
                          <a:effectLst/>
                          <a:latin typeface="+mn-lt"/>
                        </a:rPr>
                        <a:t>due to </a:t>
                      </a:r>
                      <a:r>
                        <a:rPr lang="en-GB" sz="1400" b="0" u="sng" dirty="0">
                          <a:solidFill>
                            <a:srgbClr val="0070C0"/>
                          </a:solidFill>
                          <a:effectLst/>
                          <a:latin typeface="+mn-lt"/>
                        </a:rPr>
                        <a:t>5-ASA</a:t>
                      </a:r>
                      <a:r>
                        <a:rPr lang="en-GB" sz="1400" b="0" dirty="0">
                          <a:effectLst/>
                          <a:latin typeface="+mn-lt"/>
                        </a:rPr>
                        <a:t>.</a:t>
                      </a:r>
                    </a:p>
                  </a:txBody>
                  <a:tcPr marT="45719" marB="45719">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87607BAB-928B-4F28-92D3-6BA1B0AA4B84}"/>
              </a:ext>
            </a:extLst>
          </p:cNvPr>
          <p:cNvSpPr txBox="1"/>
          <p:nvPr/>
        </p:nvSpPr>
        <p:spPr>
          <a:xfrm>
            <a:off x="121195" y="1347616"/>
            <a:ext cx="6609805" cy="2383631"/>
          </a:xfrm>
          <a:prstGeom prst="roundRect">
            <a:avLst/>
          </a:prstGeom>
          <a:noFill/>
          <a:ln>
            <a:solidFill>
              <a:schemeClr val="accent5">
                <a:lumMod val="20000"/>
                <a:lumOff val="80000"/>
              </a:schemeClr>
            </a:solidFill>
          </a:ln>
        </p:spPr>
        <p:txBody>
          <a:bodyPr wrap="square" rtlCol="0">
            <a:spAutoFit/>
          </a:bodyPr>
          <a:lstStyle/>
          <a:p>
            <a:pPr marL="285750" indent="-285750">
              <a:buFont typeface="Courier New" panose="02070309020205020404" pitchFamily="49" charset="0"/>
              <a:buChar char="o"/>
            </a:pPr>
            <a:r>
              <a:rPr lang="en-US" sz="1400" dirty="0">
                <a:ea typeface="Kartika" charset="0"/>
                <a:cs typeface="Kartika" charset="0"/>
              </a:rPr>
              <a:t>These compounds contain (5-ASA) that is connected by azo bond (N=N)  :</a:t>
            </a:r>
          </a:p>
          <a:p>
            <a:pPr lvl="0" defTabSz="514350">
              <a:lnSpc>
                <a:spcPct val="150000"/>
              </a:lnSpc>
              <a:defRPr/>
            </a:pPr>
            <a:r>
              <a:rPr lang="en-US" sz="1400" dirty="0">
                <a:ea typeface="Kartika" charset="0"/>
                <a:cs typeface="Kartika" charset="0"/>
              </a:rPr>
              <a:t>           </a:t>
            </a:r>
            <a:r>
              <a:rPr lang="en-US" sz="1200" dirty="0">
                <a:ea typeface="Kartika" charset="0"/>
                <a:cs typeface="Kartika" charset="0"/>
              </a:rPr>
              <a:t>1- to sulfapyridine moiety </a:t>
            </a:r>
            <a:r>
              <a:rPr lang="en-US" sz="1200" dirty="0">
                <a:solidFill>
                  <a:srgbClr val="0070C0"/>
                </a:solidFill>
                <a:ea typeface="Kartika" charset="0"/>
                <a:cs typeface="Kartika" charset="0"/>
              </a:rPr>
              <a:t>(Sulfasalazine)   </a:t>
            </a:r>
            <a:r>
              <a:rPr lang="en-US" sz="1200" b="1" dirty="0">
                <a:ea typeface="Kartika" charset="0"/>
                <a:cs typeface="Kartika" charset="0"/>
              </a:rPr>
              <a:t>→ “ </a:t>
            </a:r>
            <a:r>
              <a:rPr lang="en-US" sz="1200" b="1" dirty="0">
                <a:solidFill>
                  <a:srgbClr val="0070C0"/>
                </a:solidFill>
                <a:ea typeface="Kartika" charset="0"/>
                <a:cs typeface="Kartika" charset="0"/>
              </a:rPr>
              <a:t>Sulfasalazine</a:t>
            </a:r>
            <a:r>
              <a:rPr lang="en-US" sz="1200" b="1" dirty="0">
                <a:ea typeface="Kartika" charset="0"/>
                <a:cs typeface="Kartika" charset="0"/>
              </a:rPr>
              <a:t> = </a:t>
            </a:r>
            <a:r>
              <a:rPr lang="en-US" sz="1200" dirty="0">
                <a:ea typeface="Kartika" charset="0"/>
                <a:cs typeface="Kartika" charset="0"/>
              </a:rPr>
              <a:t>5-ASA + sulphapyridine” </a:t>
            </a:r>
          </a:p>
          <a:p>
            <a:pPr lvl="0" defTabSz="514350">
              <a:lnSpc>
                <a:spcPct val="150000"/>
              </a:lnSpc>
              <a:defRPr/>
            </a:pPr>
            <a:r>
              <a:rPr lang="en-US" sz="1200" dirty="0">
                <a:ea typeface="Kartika" charset="0"/>
                <a:cs typeface="Kartika" charset="0"/>
              </a:rPr>
              <a:t>            2- to another molecule of 5-ASA </a:t>
            </a:r>
            <a:r>
              <a:rPr lang="en-US" sz="1200" dirty="0">
                <a:solidFill>
                  <a:srgbClr val="0070C0"/>
                </a:solidFill>
                <a:ea typeface="Kartika" charset="0"/>
                <a:cs typeface="Kartika" charset="0"/>
              </a:rPr>
              <a:t>(Olsalazine)  </a:t>
            </a:r>
            <a:r>
              <a:rPr lang="en-US" sz="1200" b="1" dirty="0">
                <a:ea typeface="Kartika" charset="0"/>
                <a:cs typeface="Kartika" charset="0"/>
              </a:rPr>
              <a:t>→  “</a:t>
            </a:r>
            <a:r>
              <a:rPr lang="en-US" sz="1200" b="1" dirty="0">
                <a:solidFill>
                  <a:srgbClr val="0070C0"/>
                </a:solidFill>
                <a:ea typeface="Kartika" charset="0"/>
                <a:cs typeface="Kartika" charset="0"/>
              </a:rPr>
              <a:t>Olsalazine</a:t>
            </a:r>
            <a:r>
              <a:rPr lang="en-US" sz="1200" b="1" dirty="0">
                <a:ea typeface="Kartika" charset="0"/>
                <a:cs typeface="Kartika" charset="0"/>
              </a:rPr>
              <a:t> =</a:t>
            </a:r>
            <a:r>
              <a:rPr lang="en-US" sz="1200" dirty="0">
                <a:ea typeface="Kartika" charset="0"/>
                <a:cs typeface="Kartika" charset="0"/>
              </a:rPr>
              <a:t>  5-ASA + 5-ASA”</a:t>
            </a:r>
          </a:p>
          <a:p>
            <a:pPr defTabSz="514350">
              <a:lnSpc>
                <a:spcPct val="150000"/>
              </a:lnSpc>
              <a:defRPr/>
            </a:pPr>
            <a:r>
              <a:rPr lang="en-US" sz="1200" dirty="0">
                <a:ea typeface="Kartika" charset="0"/>
                <a:cs typeface="Kartika" charset="0"/>
              </a:rPr>
              <a:t>            3- to inert compound </a:t>
            </a:r>
            <a:r>
              <a:rPr lang="en-US" sz="1200" dirty="0">
                <a:solidFill>
                  <a:srgbClr val="0070C0"/>
                </a:solidFill>
                <a:ea typeface="Kartika" charset="0"/>
                <a:cs typeface="Kartika" charset="0"/>
              </a:rPr>
              <a:t>(Balsalazide)  </a:t>
            </a:r>
            <a:r>
              <a:rPr lang="en-US" sz="1200" b="1" dirty="0">
                <a:ea typeface="Kartika" charset="0"/>
                <a:cs typeface="Kartika" charset="0"/>
              </a:rPr>
              <a:t>→   “</a:t>
            </a:r>
            <a:r>
              <a:rPr lang="en-US" sz="1200" b="1" dirty="0">
                <a:solidFill>
                  <a:srgbClr val="0070C0"/>
                </a:solidFill>
                <a:ea typeface="Kartika" charset="0"/>
                <a:cs typeface="Kartika" charset="0"/>
              </a:rPr>
              <a:t>Balsalazide</a:t>
            </a:r>
            <a:r>
              <a:rPr lang="en-US" sz="1200" b="1" dirty="0">
                <a:ea typeface="Kartika" charset="0"/>
                <a:cs typeface="Kartika" charset="0"/>
              </a:rPr>
              <a:t> =</a:t>
            </a:r>
            <a:r>
              <a:rPr lang="en-US" sz="1200" dirty="0">
                <a:ea typeface="Kartika" charset="0"/>
                <a:cs typeface="Kartika" charset="0"/>
              </a:rPr>
              <a:t> 5-ASA +  inert carrier” </a:t>
            </a:r>
            <a:r>
              <a:rPr lang="en-US" sz="1100" dirty="0">
                <a:solidFill>
                  <a:srgbClr val="1D8D03"/>
                </a:solidFill>
                <a:ea typeface="Kartika" charset="0"/>
                <a:cs typeface="Kartika" charset="0"/>
              </a:rPr>
              <a:t>has</a:t>
            </a:r>
            <a:r>
              <a:rPr lang="en-US" sz="1100" dirty="0">
                <a:solidFill>
                  <a:srgbClr val="1D8D03"/>
                </a:solidFill>
              </a:rPr>
              <a:t> no ADR</a:t>
            </a:r>
            <a:endParaRPr lang="ar-SA" sz="1100" dirty="0">
              <a:ea typeface="Kartika" charset="0"/>
              <a:cs typeface="Kartika" charset="0"/>
            </a:endParaRPr>
          </a:p>
          <a:p>
            <a:pPr marL="285750" indent="-285750">
              <a:lnSpc>
                <a:spcPct val="150000"/>
              </a:lnSpc>
              <a:buSzPct val="85000"/>
              <a:buFont typeface="Courier New" panose="02070309020205020404" pitchFamily="49" charset="0"/>
              <a:buChar char="o"/>
            </a:pPr>
            <a:r>
              <a:rPr lang="en-GB" sz="1400" dirty="0">
                <a:ea typeface="Kartika" charset="0"/>
                <a:cs typeface="Kartika" charset="0"/>
              </a:rPr>
              <a:t>Azo structure </a:t>
            </a:r>
            <a:r>
              <a:rPr lang="en-GB" sz="1400" dirty="0">
                <a:solidFill>
                  <a:srgbClr val="FF0000"/>
                </a:solidFill>
                <a:ea typeface="Kartika" charset="0"/>
                <a:cs typeface="Kartika" charset="0"/>
              </a:rPr>
              <a:t>reduces absorption of 5-ASA in small intestine</a:t>
            </a:r>
            <a:r>
              <a:rPr lang="en-GB" sz="1400" dirty="0">
                <a:ea typeface="Kartika" charset="0"/>
                <a:cs typeface="Kartika" charset="0"/>
              </a:rPr>
              <a:t>.</a:t>
            </a:r>
          </a:p>
          <a:p>
            <a:pPr marL="285750" indent="-285750">
              <a:lnSpc>
                <a:spcPct val="150000"/>
              </a:lnSpc>
              <a:buSzPct val="85000"/>
              <a:buFont typeface="Courier New" panose="02070309020205020404" pitchFamily="49" charset="0"/>
              <a:buChar char="o"/>
            </a:pPr>
            <a:r>
              <a:rPr lang="en-GB" sz="1400" dirty="0">
                <a:ea typeface="Kartika" charset="0"/>
                <a:cs typeface="Kartika" charset="0"/>
              </a:rPr>
              <a:t>In the terminal ileum and colon, azo bond is cleaved by azoreductase enzyme produced by bacterial flora releasing 5-ASA in the terminal ileum and colon.</a:t>
            </a:r>
          </a:p>
        </p:txBody>
      </p:sp>
      <p:grpSp>
        <p:nvGrpSpPr>
          <p:cNvPr id="9" name="Group 17">
            <a:extLst>
              <a:ext uri="{FF2B5EF4-FFF2-40B4-BE49-F238E27FC236}">
                <a16:creationId xmlns:a16="http://schemas.microsoft.com/office/drawing/2014/main" id="{F37A8128-8E1C-48E9-9D5C-CB21EBC0CF85}"/>
              </a:ext>
            </a:extLst>
          </p:cNvPr>
          <p:cNvGrpSpPr/>
          <p:nvPr/>
        </p:nvGrpSpPr>
        <p:grpSpPr>
          <a:xfrm>
            <a:off x="0" y="825981"/>
            <a:ext cx="2987900" cy="457200"/>
            <a:chOff x="1287887" y="1313645"/>
            <a:chExt cx="2150772" cy="476518"/>
          </a:xfrm>
          <a:solidFill>
            <a:srgbClr val="FDDFE6"/>
          </a:solidFill>
        </p:grpSpPr>
        <p:sp>
          <p:nvSpPr>
            <p:cNvPr id="10" name="Delay 10">
              <a:extLst>
                <a:ext uri="{FF2B5EF4-FFF2-40B4-BE49-F238E27FC236}">
                  <a16:creationId xmlns:a16="http://schemas.microsoft.com/office/drawing/2014/main" id="{DC3F217F-2F30-4C9A-B5AA-33F272017173}"/>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cess 11">
              <a:extLst>
                <a:ext uri="{FF2B5EF4-FFF2-40B4-BE49-F238E27FC236}">
                  <a16:creationId xmlns:a16="http://schemas.microsoft.com/office/drawing/2014/main" id="{A4214CD8-7FE8-4F22-BD28-4D6769A72BDC}"/>
                </a:ext>
              </a:extLst>
            </p:cNvPr>
            <p:cNvSpPr/>
            <p:nvPr/>
          </p:nvSpPr>
          <p:spPr>
            <a:xfrm>
              <a:off x="1287887" y="1313645"/>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2">
                      <a:lumMod val="25000"/>
                    </a:schemeClr>
                  </a:solidFill>
                </a:rPr>
                <a:t>Azo compounds </a:t>
              </a:r>
            </a:p>
          </p:txBody>
        </p:sp>
      </p:grpSp>
      <p:sp>
        <p:nvSpPr>
          <p:cNvPr id="7" name="TextBox 6">
            <a:extLst>
              <a:ext uri="{FF2B5EF4-FFF2-40B4-BE49-F238E27FC236}">
                <a16:creationId xmlns:a16="http://schemas.microsoft.com/office/drawing/2014/main" id="{AB579661-2B24-4961-8C3C-239E344ACADD}"/>
              </a:ext>
            </a:extLst>
          </p:cNvPr>
          <p:cNvSpPr txBox="1"/>
          <p:nvPr/>
        </p:nvSpPr>
        <p:spPr>
          <a:xfrm>
            <a:off x="114845" y="3421577"/>
            <a:ext cx="6673065" cy="246221"/>
          </a:xfrm>
          <a:prstGeom prst="rect">
            <a:avLst/>
          </a:prstGeom>
          <a:noFill/>
        </p:spPr>
        <p:txBody>
          <a:bodyPr wrap="square" rtlCol="0">
            <a:spAutoFit/>
          </a:bodyPr>
          <a:lstStyle/>
          <a:p>
            <a:r>
              <a:rPr lang="en-US" sz="1000" dirty="0">
                <a:solidFill>
                  <a:schemeClr val="bg1">
                    <a:lumMod val="65000"/>
                  </a:schemeClr>
                </a:solidFill>
              </a:rPr>
              <a:t>This enzyme exist only in the terminal ileum &amp; colon → it cleaves the double bond of nitrogen thus releasing its components </a:t>
            </a:r>
          </a:p>
        </p:txBody>
      </p:sp>
      <p:sp>
        <p:nvSpPr>
          <p:cNvPr id="8" name="Rectangle: Rounded Corners 7">
            <a:extLst>
              <a:ext uri="{FF2B5EF4-FFF2-40B4-BE49-F238E27FC236}">
                <a16:creationId xmlns:a16="http://schemas.microsoft.com/office/drawing/2014/main" id="{D586F6AC-06DD-4134-804C-E769D2F87B9F}"/>
              </a:ext>
            </a:extLst>
          </p:cNvPr>
          <p:cNvSpPr/>
          <p:nvPr/>
        </p:nvSpPr>
        <p:spPr>
          <a:xfrm>
            <a:off x="1906545" y="9472773"/>
            <a:ext cx="1582220" cy="381855"/>
          </a:xfrm>
          <a:prstGeom prst="roundRect">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rgbClr val="1D8D03"/>
                </a:solidFill>
              </a:rPr>
              <a:t>Most of the ADRs are caused by </a:t>
            </a:r>
            <a:r>
              <a:rPr lang="en-US" sz="1050" u="sng" dirty="0" err="1">
                <a:solidFill>
                  <a:srgbClr val="1D8D03"/>
                </a:solidFill>
              </a:rPr>
              <a:t>Sulfapyridine</a:t>
            </a:r>
            <a:endParaRPr lang="en-US" sz="1050" u="sng" dirty="0">
              <a:solidFill>
                <a:srgbClr val="1D8D03"/>
              </a:solidFill>
            </a:endParaRPr>
          </a:p>
        </p:txBody>
      </p:sp>
      <p:sp>
        <p:nvSpPr>
          <p:cNvPr id="12" name="مستطيل مستدير الزوايا 11"/>
          <p:cNvSpPr/>
          <p:nvPr/>
        </p:nvSpPr>
        <p:spPr>
          <a:xfrm>
            <a:off x="121195" y="2114789"/>
            <a:ext cx="596900" cy="199841"/>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algn="ctr"/>
            <a:r>
              <a:rPr lang="en-US" sz="1000" b="1" u="sng" dirty="0" err="1">
                <a:solidFill>
                  <a:srgbClr val="009193"/>
                </a:solidFill>
              </a:rPr>
              <a:t>Ol</a:t>
            </a:r>
            <a:r>
              <a:rPr lang="en-US" sz="1000" b="1" u="sng" dirty="0">
                <a:solidFill>
                  <a:srgbClr val="009193"/>
                </a:solidFill>
              </a:rPr>
              <a:t> = all </a:t>
            </a:r>
            <a:endParaRPr lang="ar-SA" sz="1000" b="1" u="sng" dirty="0">
              <a:solidFill>
                <a:srgbClr val="009193"/>
              </a:solidFill>
            </a:endParaRPr>
          </a:p>
        </p:txBody>
      </p:sp>
      <p:sp>
        <p:nvSpPr>
          <p:cNvPr id="13" name="مستطيل مستدير الزوايا 12"/>
          <p:cNvSpPr/>
          <p:nvPr/>
        </p:nvSpPr>
        <p:spPr>
          <a:xfrm>
            <a:off x="5676901" y="2033435"/>
            <a:ext cx="1054099" cy="362550"/>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ar-SA" sz="1000" b="1" u="sng" dirty="0">
                <a:solidFill>
                  <a:srgbClr val="009193"/>
                </a:solidFill>
              </a:rPr>
              <a:t>علا</a:t>
            </a:r>
            <a:r>
              <a:rPr lang="ar-SA" sz="1000" b="1" dirty="0">
                <a:solidFill>
                  <a:srgbClr val="009193"/>
                </a:solidFill>
              </a:rPr>
              <a:t> دايم تسكتني وتقول لي </a:t>
            </a:r>
            <a:r>
              <a:rPr lang="ar-SA" sz="1000" b="1" u="sng" dirty="0">
                <a:solidFill>
                  <a:srgbClr val="009193"/>
                </a:solidFill>
              </a:rPr>
              <a:t>آصه آصه</a:t>
            </a:r>
          </a:p>
        </p:txBody>
      </p:sp>
      <p:sp>
        <p:nvSpPr>
          <p:cNvPr id="14" name="مستطيل مستدير الزوايا 13"/>
          <p:cNvSpPr/>
          <p:nvPr/>
        </p:nvSpPr>
        <p:spPr>
          <a:xfrm>
            <a:off x="5282103" y="2596779"/>
            <a:ext cx="1300654" cy="245710"/>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ar-SA" sz="1000" b="1" u="sng" dirty="0">
                <a:solidFill>
                  <a:srgbClr val="009193"/>
                </a:solidFill>
              </a:rPr>
              <a:t>بلاش</a:t>
            </a:r>
            <a:r>
              <a:rPr lang="ar-SA" sz="1000" b="1" dirty="0">
                <a:solidFill>
                  <a:srgbClr val="009193"/>
                </a:solidFill>
              </a:rPr>
              <a:t> </a:t>
            </a:r>
            <a:r>
              <a:rPr lang="ar-SA" sz="1000" b="1" u="sng" dirty="0">
                <a:solidFill>
                  <a:srgbClr val="009193"/>
                </a:solidFill>
              </a:rPr>
              <a:t>إضافات</a:t>
            </a:r>
            <a:r>
              <a:rPr lang="ar-SA" sz="1000" b="1" dirty="0">
                <a:solidFill>
                  <a:srgbClr val="009193"/>
                </a:solidFill>
              </a:rPr>
              <a:t> ووجع راس</a:t>
            </a:r>
          </a:p>
        </p:txBody>
      </p:sp>
    </p:spTree>
    <p:extLst>
      <p:ext uri="{BB962C8B-B14F-4D97-AF65-F5344CB8AC3E}">
        <p14:creationId xmlns:p14="http://schemas.microsoft.com/office/powerpoint/2010/main" val="169010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err="1">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Aminosalicylates</a:t>
            </a:r>
            <a:endPar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grpSp>
        <p:nvGrpSpPr>
          <p:cNvPr id="6" name="Group 17">
            <a:extLst>
              <a:ext uri="{FF2B5EF4-FFF2-40B4-BE49-F238E27FC236}">
                <a16:creationId xmlns:a16="http://schemas.microsoft.com/office/drawing/2014/main" id="{D7366DC2-5F5A-400D-9D38-C3FB53F98038}"/>
              </a:ext>
            </a:extLst>
          </p:cNvPr>
          <p:cNvGrpSpPr/>
          <p:nvPr/>
        </p:nvGrpSpPr>
        <p:grpSpPr>
          <a:xfrm>
            <a:off x="-1" y="983276"/>
            <a:ext cx="3543301" cy="457200"/>
            <a:chOff x="1287887" y="1313645"/>
            <a:chExt cx="1837471" cy="476518"/>
          </a:xfrm>
          <a:solidFill>
            <a:srgbClr val="FDDFE6"/>
          </a:solidFill>
        </p:grpSpPr>
        <p:sp>
          <p:nvSpPr>
            <p:cNvPr id="7" name="Delay 10">
              <a:extLst>
                <a:ext uri="{FF2B5EF4-FFF2-40B4-BE49-F238E27FC236}">
                  <a16:creationId xmlns:a16="http://schemas.microsoft.com/office/drawing/2014/main" id="{24338E03-B500-4B00-91EB-51DAEF1A45EF}"/>
                </a:ext>
              </a:extLst>
            </p:cNvPr>
            <p:cNvSpPr/>
            <p:nvPr/>
          </p:nvSpPr>
          <p:spPr>
            <a:xfrm>
              <a:off x="2975020" y="1313645"/>
              <a:ext cx="150338"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cess 11">
              <a:extLst>
                <a:ext uri="{FF2B5EF4-FFF2-40B4-BE49-F238E27FC236}">
                  <a16:creationId xmlns:a16="http://schemas.microsoft.com/office/drawing/2014/main" id="{C209CEF4-3D3F-4780-965D-C1BD9203154D}"/>
                </a:ext>
              </a:extLst>
            </p:cNvPr>
            <p:cNvSpPr/>
            <p:nvPr/>
          </p:nvSpPr>
          <p:spPr>
            <a:xfrm>
              <a:off x="1287887" y="1313645"/>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Mesalamine </a:t>
              </a:r>
              <a:r>
                <a:rPr lang="en-US" sz="2400" dirty="0">
                  <a:ln/>
                  <a:solidFill>
                    <a:schemeClr val="bg2">
                      <a:lumMod val="25000"/>
                    </a:schemeClr>
                  </a:solidFill>
                </a:rPr>
                <a:t>compounds </a:t>
              </a:r>
            </a:p>
          </p:txBody>
        </p:sp>
      </p:grpSp>
      <p:sp>
        <p:nvSpPr>
          <p:cNvPr id="2" name="TextBox 1">
            <a:extLst>
              <a:ext uri="{FF2B5EF4-FFF2-40B4-BE49-F238E27FC236}">
                <a16:creationId xmlns:a16="http://schemas.microsoft.com/office/drawing/2014/main" id="{9E972778-2014-4945-9B96-118A98334247}"/>
              </a:ext>
            </a:extLst>
          </p:cNvPr>
          <p:cNvSpPr txBox="1"/>
          <p:nvPr/>
        </p:nvSpPr>
        <p:spPr>
          <a:xfrm>
            <a:off x="157802" y="1704829"/>
            <a:ext cx="6451600" cy="2843332"/>
          </a:xfrm>
          <a:prstGeom prst="roundRect">
            <a:avLst/>
          </a:prstGeom>
          <a:noFill/>
          <a:ln>
            <a:solidFill>
              <a:schemeClr val="accent5">
                <a:lumMod val="20000"/>
                <a:lumOff val="80000"/>
              </a:schemeClr>
            </a:solidFill>
          </a:ln>
        </p:spPr>
        <p:txBody>
          <a:bodyPr wrap="square" rtlCol="0">
            <a:spAutoFit/>
          </a:bodyPr>
          <a:lstStyle/>
          <a:p>
            <a:pPr algn="ctr"/>
            <a:r>
              <a:rPr lang="en-GB" sz="1400" dirty="0"/>
              <a:t>They are Formulations (oral &amp; rectal) that have been designed to deliver 5-ASA in </a:t>
            </a:r>
          </a:p>
          <a:p>
            <a:pPr algn="ctr"/>
            <a:r>
              <a:rPr lang="en-GB" sz="1400" dirty="0"/>
              <a:t>terminal small bowel &amp; large colon.</a:t>
            </a:r>
          </a:p>
          <a:p>
            <a:pPr algn="ctr"/>
            <a:endParaRPr lang="en-GB" sz="1400" dirty="0"/>
          </a:p>
          <a:p>
            <a:r>
              <a:rPr lang="en-GB" sz="1400" dirty="0"/>
              <a:t> These formulations have the</a:t>
            </a:r>
            <a:r>
              <a:rPr lang="en-GB" sz="1400" b="1" dirty="0"/>
              <a:t> following characteristics:</a:t>
            </a:r>
          </a:p>
          <a:p>
            <a:pPr marL="285750" indent="-285750">
              <a:lnSpc>
                <a:spcPct val="150000"/>
              </a:lnSpc>
              <a:buSzPct val="80000"/>
              <a:buFont typeface="Courier New" panose="02070309020205020404" pitchFamily="49" charset="0"/>
              <a:buChar char="o"/>
            </a:pPr>
            <a:r>
              <a:rPr lang="en-GB" sz="1400" dirty="0" err="1"/>
              <a:t>Sulfa</a:t>
            </a:r>
            <a:r>
              <a:rPr lang="en-GB" sz="1400" dirty="0"/>
              <a:t> free </a:t>
            </a:r>
          </a:p>
          <a:p>
            <a:pPr marL="285750" indent="-285750">
              <a:lnSpc>
                <a:spcPct val="150000"/>
              </a:lnSpc>
              <a:buSzPct val="80000"/>
              <a:buFont typeface="Courier New" panose="02070309020205020404" pitchFamily="49" charset="0"/>
              <a:buChar char="o"/>
            </a:pPr>
            <a:r>
              <a:rPr lang="en-GB" sz="1400" dirty="0"/>
              <a:t>well tolerated</a:t>
            </a:r>
          </a:p>
          <a:p>
            <a:pPr marL="285750" indent="-285750">
              <a:lnSpc>
                <a:spcPct val="150000"/>
              </a:lnSpc>
              <a:buSzPct val="80000"/>
              <a:buFont typeface="Courier New" panose="02070309020205020404" pitchFamily="49" charset="0"/>
              <a:buChar char="o"/>
            </a:pPr>
            <a:r>
              <a:rPr lang="en-GB" sz="1400" dirty="0"/>
              <a:t>have less side effects compared to </a:t>
            </a:r>
            <a:r>
              <a:rPr lang="en-GB" sz="1400" dirty="0">
                <a:solidFill>
                  <a:srgbClr val="0070C0"/>
                </a:solidFill>
              </a:rPr>
              <a:t>sulfasalazine</a:t>
            </a:r>
          </a:p>
          <a:p>
            <a:pPr marL="285750" indent="-285750">
              <a:lnSpc>
                <a:spcPct val="150000"/>
              </a:lnSpc>
              <a:buSzPct val="80000"/>
              <a:buFont typeface="Courier New" panose="02070309020205020404" pitchFamily="49" charset="0"/>
              <a:buChar char="o"/>
            </a:pPr>
            <a:r>
              <a:rPr lang="en-GB" sz="1400" dirty="0"/>
              <a:t>useful in patient sensitive to </a:t>
            </a:r>
            <a:r>
              <a:rPr lang="en-GB" sz="1400" dirty="0" err="1"/>
              <a:t>sulfa</a:t>
            </a:r>
            <a:r>
              <a:rPr lang="en-GB" sz="1400" dirty="0"/>
              <a:t> drugs</a:t>
            </a:r>
            <a:endParaRPr lang="ar-SA" sz="1400" dirty="0"/>
          </a:p>
          <a:p>
            <a:pPr marL="285750" indent="-285750">
              <a:lnSpc>
                <a:spcPct val="150000"/>
              </a:lnSpc>
              <a:buSzPct val="80000"/>
              <a:buFont typeface="Courier New" panose="02070309020205020404" pitchFamily="49" charset="0"/>
              <a:buChar char="o"/>
            </a:pPr>
            <a:r>
              <a:rPr lang="en-US" sz="1200" dirty="0">
                <a:solidFill>
                  <a:srgbClr val="1D8D03"/>
                </a:solidFill>
              </a:rPr>
              <a:t>Coated with material that is sensitive to </a:t>
            </a:r>
            <a:r>
              <a:rPr lang="en-US" sz="1200" u="sng" dirty="0">
                <a:solidFill>
                  <a:srgbClr val="1D8D03"/>
                </a:solidFill>
              </a:rPr>
              <a:t>PH</a:t>
            </a:r>
            <a:r>
              <a:rPr lang="en-US" sz="1200" dirty="0">
                <a:solidFill>
                  <a:srgbClr val="1D8D03"/>
                </a:solidFill>
              </a:rPr>
              <a:t> or </a:t>
            </a:r>
            <a:r>
              <a:rPr lang="en-US" sz="1200" u="sng" dirty="0">
                <a:solidFill>
                  <a:srgbClr val="1D8D03"/>
                </a:solidFill>
              </a:rPr>
              <a:t>time</a:t>
            </a:r>
            <a:r>
              <a:rPr lang="en-US" sz="1200" dirty="0">
                <a:solidFill>
                  <a:srgbClr val="1D8D03"/>
                </a:solidFill>
              </a:rPr>
              <a:t> </a:t>
            </a:r>
          </a:p>
        </p:txBody>
      </p:sp>
      <p:graphicFrame>
        <p:nvGraphicFramePr>
          <p:cNvPr id="3" name="Diagram 2">
            <a:extLst>
              <a:ext uri="{FF2B5EF4-FFF2-40B4-BE49-F238E27FC236}">
                <a16:creationId xmlns:a16="http://schemas.microsoft.com/office/drawing/2014/main" id="{62FCEC1A-FA94-4345-BB2B-18060384F6BC}"/>
              </a:ext>
            </a:extLst>
          </p:cNvPr>
          <p:cNvGraphicFramePr/>
          <p:nvPr>
            <p:extLst>
              <p:ext uri="{D42A27DB-BD31-4B8C-83A1-F6EECF244321}">
                <p14:modId xmlns:p14="http://schemas.microsoft.com/office/powerpoint/2010/main" val="1488759573"/>
              </p:ext>
            </p:extLst>
          </p:nvPr>
        </p:nvGraphicFramePr>
        <p:xfrm>
          <a:off x="54905" y="4672484"/>
          <a:ext cx="6569242" cy="4295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A4F1D57-51CF-479A-84A6-264DC57C40EB}"/>
              </a:ext>
            </a:extLst>
          </p:cNvPr>
          <p:cNvSpPr txBox="1"/>
          <p:nvPr/>
        </p:nvSpPr>
        <p:spPr>
          <a:xfrm>
            <a:off x="10829" y="8967933"/>
            <a:ext cx="6657394" cy="923330"/>
          </a:xfrm>
          <a:prstGeom prst="rect">
            <a:avLst/>
          </a:prstGeom>
          <a:noFill/>
        </p:spPr>
        <p:txBody>
          <a:bodyPr wrap="square" rtlCol="0">
            <a:spAutoFit/>
          </a:bodyPr>
          <a:lstStyle/>
          <a:p>
            <a:r>
              <a:rPr lang="en-US" sz="1050" dirty="0">
                <a:solidFill>
                  <a:schemeClr val="bg1">
                    <a:lumMod val="75000"/>
                  </a:schemeClr>
                </a:solidFill>
              </a:rPr>
              <a:t>*Suppository → a solid, conical mass of medicinal substance that melts upon insertion into the rectum or vagina </a:t>
            </a:r>
          </a:p>
          <a:p>
            <a:r>
              <a:rPr lang="en-US" sz="1050" dirty="0">
                <a:solidFill>
                  <a:schemeClr val="bg1">
                    <a:lumMod val="75000"/>
                  </a:schemeClr>
                </a:solidFill>
              </a:rPr>
              <a:t>**enema → the injection of a fluid into the rectum to cause a bowel movement.</a:t>
            </a:r>
          </a:p>
          <a:p>
            <a:pPr lvl="0"/>
            <a:r>
              <a:rPr lang="en-GB" sz="1050" dirty="0">
                <a:solidFill>
                  <a:schemeClr val="bg1">
                    <a:lumMod val="75000"/>
                  </a:schemeClr>
                </a:solidFill>
              </a:rPr>
              <a:t>*** resin is </a:t>
            </a:r>
            <a:r>
              <a:rPr lang="en-US" sz="1100" dirty="0">
                <a:solidFill>
                  <a:schemeClr val="bg1">
                    <a:lumMod val="75000"/>
                  </a:schemeClr>
                </a:solidFill>
              </a:rPr>
              <a:t>not an absorbable molecule </a:t>
            </a:r>
            <a:r>
              <a:rPr lang="ar-SA" sz="1100" dirty="0">
                <a:solidFill>
                  <a:schemeClr val="bg1">
                    <a:lumMod val="75000"/>
                  </a:schemeClr>
                </a:solidFill>
              </a:rPr>
              <a:t>يمسك حاجات على سطحه بس</a:t>
            </a:r>
            <a:endParaRPr lang="en-US" sz="1100" dirty="0">
              <a:solidFill>
                <a:schemeClr val="bg1">
                  <a:lumMod val="75000"/>
                </a:schemeClr>
              </a:solidFill>
            </a:endParaRPr>
          </a:p>
          <a:p>
            <a:r>
              <a:rPr lang="en-GB" sz="1100" dirty="0">
                <a:solidFill>
                  <a:schemeClr val="bg1">
                    <a:lumMod val="75000"/>
                  </a:schemeClr>
                </a:solidFill>
              </a:rPr>
              <a:t>**** each granule has a different coat that releases its components on different </a:t>
            </a:r>
            <a:r>
              <a:rPr lang="en-GB" sz="1100" b="1" dirty="0">
                <a:solidFill>
                  <a:schemeClr val="bg1">
                    <a:lumMod val="75000"/>
                  </a:schemeClr>
                </a:solidFill>
              </a:rPr>
              <a:t>time intervals to </a:t>
            </a:r>
            <a:r>
              <a:rPr lang="en-GB" sz="1100" dirty="0">
                <a:solidFill>
                  <a:schemeClr val="bg1">
                    <a:lumMod val="75000"/>
                  </a:schemeClr>
                </a:solidFill>
              </a:rPr>
              <a:t>sustain/prolong  the action </a:t>
            </a:r>
            <a:endParaRPr lang="en-US" sz="1100" dirty="0">
              <a:solidFill>
                <a:schemeClr val="bg1">
                  <a:lumMod val="75000"/>
                </a:schemeClr>
              </a:solidFill>
            </a:endParaRPr>
          </a:p>
        </p:txBody>
      </p:sp>
      <p:sp>
        <p:nvSpPr>
          <p:cNvPr id="9" name="Speech Bubble: Rectangle with Corners Rounded 8">
            <a:extLst>
              <a:ext uri="{FF2B5EF4-FFF2-40B4-BE49-F238E27FC236}">
                <a16:creationId xmlns:a16="http://schemas.microsoft.com/office/drawing/2014/main" id="{13A76F69-5794-4425-A459-7D9B710A5C9A}"/>
              </a:ext>
            </a:extLst>
          </p:cNvPr>
          <p:cNvSpPr/>
          <p:nvPr/>
        </p:nvSpPr>
        <p:spPr>
          <a:xfrm>
            <a:off x="1986455" y="4855779"/>
            <a:ext cx="1266940" cy="430924"/>
          </a:xfrm>
          <a:prstGeom prst="wedgeRoundRectCallout">
            <a:avLst>
              <a:gd name="adj1" fmla="val -67290"/>
              <a:gd name="adj2" fmla="val -18418"/>
              <a:gd name="adj3" fmla="val 16667"/>
            </a:avLst>
          </a:prstGeom>
          <a:ln>
            <a:solidFill>
              <a:schemeClr val="accent5">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solidFill>
                  <a:srgbClr val="1D8D03"/>
                </a:solidFill>
              </a:rPr>
              <a:t>Control the release either by </a:t>
            </a:r>
            <a:r>
              <a:rPr lang="en-US" sz="1000" u="sng" dirty="0">
                <a:solidFill>
                  <a:srgbClr val="1D8D03"/>
                </a:solidFill>
              </a:rPr>
              <a:t>time</a:t>
            </a:r>
            <a:r>
              <a:rPr lang="en-US" sz="1000" dirty="0">
                <a:solidFill>
                  <a:srgbClr val="1D8D03"/>
                </a:solidFill>
              </a:rPr>
              <a:t> or </a:t>
            </a:r>
            <a:r>
              <a:rPr lang="en-US" sz="1000" u="sng" dirty="0">
                <a:solidFill>
                  <a:srgbClr val="1D8D03"/>
                </a:solidFill>
              </a:rPr>
              <a:t>PH</a:t>
            </a:r>
            <a:r>
              <a:rPr lang="en-US" sz="1000" dirty="0">
                <a:solidFill>
                  <a:srgbClr val="1D8D03"/>
                </a:solidFill>
              </a:rPr>
              <a:t> </a:t>
            </a:r>
          </a:p>
        </p:txBody>
      </p:sp>
      <p:sp>
        <p:nvSpPr>
          <p:cNvPr id="10" name="مستطيل مستدير الزوايا 9"/>
          <p:cNvSpPr/>
          <p:nvPr/>
        </p:nvSpPr>
        <p:spPr>
          <a:xfrm>
            <a:off x="4191001" y="6554943"/>
            <a:ext cx="2057400" cy="201765"/>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ar-SA" sz="1000" b="1" u="sng" dirty="0">
                <a:solidFill>
                  <a:srgbClr val="009193"/>
                </a:solidFill>
              </a:rPr>
              <a:t>كان</a:t>
            </a:r>
            <a:r>
              <a:rPr lang="en-US" sz="1000" b="1" u="sng" dirty="0">
                <a:solidFill>
                  <a:srgbClr val="009193"/>
                </a:solidFill>
              </a:rPr>
              <a:t>(can) </a:t>
            </a:r>
            <a:r>
              <a:rPr lang="ar-SA" sz="1000" b="1" u="sng" dirty="0">
                <a:solidFill>
                  <a:srgbClr val="009193"/>
                </a:solidFill>
              </a:rPr>
              <a:t> يدعمني </a:t>
            </a:r>
            <a:r>
              <a:rPr lang="en-US" sz="1000" b="1" u="sng" dirty="0">
                <a:solidFill>
                  <a:srgbClr val="009193"/>
                </a:solidFill>
              </a:rPr>
              <a:t>  (support me) </a:t>
            </a:r>
            <a:r>
              <a:rPr lang="ar-SA" sz="1000" b="1" dirty="0">
                <a:solidFill>
                  <a:srgbClr val="009193"/>
                </a:solidFill>
              </a:rPr>
              <a:t>دائماً</a:t>
            </a:r>
          </a:p>
        </p:txBody>
      </p:sp>
      <p:sp>
        <p:nvSpPr>
          <p:cNvPr id="11" name="مستطيل مستدير الزوايا 10"/>
          <p:cNvSpPr/>
          <p:nvPr/>
        </p:nvSpPr>
        <p:spPr>
          <a:xfrm>
            <a:off x="4305301" y="7104791"/>
            <a:ext cx="1244599" cy="197710"/>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en-US" sz="1000" b="1" u="sng" dirty="0" err="1">
                <a:solidFill>
                  <a:srgbClr val="009193"/>
                </a:solidFill>
              </a:rPr>
              <a:t>Rawan</a:t>
            </a:r>
            <a:r>
              <a:rPr lang="en-US" sz="1000" b="1" u="sng" dirty="0">
                <a:solidFill>
                  <a:srgbClr val="009193"/>
                </a:solidFill>
              </a:rPr>
              <a:t> </a:t>
            </a:r>
            <a:r>
              <a:rPr lang="en-US" sz="1000" b="1" dirty="0">
                <a:solidFill>
                  <a:srgbClr val="009193"/>
                </a:solidFill>
              </a:rPr>
              <a:t>has</a:t>
            </a:r>
            <a:r>
              <a:rPr lang="en-US" sz="1000" b="1" u="sng" dirty="0">
                <a:solidFill>
                  <a:srgbClr val="009193"/>
                </a:solidFill>
              </a:rPr>
              <a:t> anemia</a:t>
            </a:r>
            <a:endParaRPr lang="ar-SA" sz="1000" b="1" dirty="0">
              <a:solidFill>
                <a:srgbClr val="009193"/>
              </a:solidFill>
            </a:endParaRPr>
          </a:p>
        </p:txBody>
      </p:sp>
    </p:spTree>
    <p:extLst>
      <p:ext uri="{BB962C8B-B14F-4D97-AF65-F5344CB8AC3E}">
        <p14:creationId xmlns:p14="http://schemas.microsoft.com/office/powerpoint/2010/main" val="124588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Glucocorticoids</a:t>
            </a:r>
          </a:p>
        </p:txBody>
      </p:sp>
      <p:graphicFrame>
        <p:nvGraphicFramePr>
          <p:cNvPr id="2" name="Table 1"/>
          <p:cNvGraphicFramePr>
            <a:graphicFrameLocks noGrp="1"/>
          </p:cNvGraphicFramePr>
          <p:nvPr>
            <p:extLst>
              <p:ext uri="{D42A27DB-BD31-4B8C-83A1-F6EECF244321}">
                <p14:modId xmlns:p14="http://schemas.microsoft.com/office/powerpoint/2010/main" val="995346134"/>
              </p:ext>
            </p:extLst>
          </p:nvPr>
        </p:nvGraphicFramePr>
        <p:xfrm>
          <a:off x="-1" y="715361"/>
          <a:ext cx="6858001" cy="9211663"/>
        </p:xfrm>
        <a:graphic>
          <a:graphicData uri="http://schemas.openxmlformats.org/drawingml/2006/table">
            <a:tbl>
              <a:tblPr firstRow="1" bandRow="1">
                <a:tableStyleId>{5940675A-B579-460E-94D1-54222C63F5DA}</a:tableStyleId>
              </a:tblPr>
              <a:tblGrid>
                <a:gridCol w="374074">
                  <a:extLst>
                    <a:ext uri="{9D8B030D-6E8A-4147-A177-3AD203B41FA5}">
                      <a16:colId xmlns:a16="http://schemas.microsoft.com/office/drawing/2014/main" val="20000"/>
                    </a:ext>
                  </a:extLst>
                </a:gridCol>
                <a:gridCol w="1475509">
                  <a:extLst>
                    <a:ext uri="{9D8B030D-6E8A-4147-A177-3AD203B41FA5}">
                      <a16:colId xmlns:a16="http://schemas.microsoft.com/office/drawing/2014/main" val="20001"/>
                    </a:ext>
                  </a:extLst>
                </a:gridCol>
                <a:gridCol w="131618">
                  <a:extLst>
                    <a:ext uri="{9D8B030D-6E8A-4147-A177-3AD203B41FA5}">
                      <a16:colId xmlns:a16="http://schemas.microsoft.com/office/drawing/2014/main" val="3732787395"/>
                    </a:ext>
                  </a:extLst>
                </a:gridCol>
                <a:gridCol w="1123950">
                  <a:extLst>
                    <a:ext uri="{9D8B030D-6E8A-4147-A177-3AD203B41FA5}">
                      <a16:colId xmlns:a16="http://schemas.microsoft.com/office/drawing/2014/main" val="20002"/>
                    </a:ext>
                  </a:extLst>
                </a:gridCol>
                <a:gridCol w="192232">
                  <a:extLst>
                    <a:ext uri="{9D8B030D-6E8A-4147-A177-3AD203B41FA5}">
                      <a16:colId xmlns:a16="http://schemas.microsoft.com/office/drawing/2014/main" val="20003"/>
                    </a:ext>
                  </a:extLst>
                </a:gridCol>
                <a:gridCol w="1636568">
                  <a:extLst>
                    <a:ext uri="{9D8B030D-6E8A-4147-A177-3AD203B41FA5}">
                      <a16:colId xmlns:a16="http://schemas.microsoft.com/office/drawing/2014/main" val="4065045529"/>
                    </a:ext>
                  </a:extLst>
                </a:gridCol>
                <a:gridCol w="1924050">
                  <a:extLst>
                    <a:ext uri="{9D8B030D-6E8A-4147-A177-3AD203B41FA5}">
                      <a16:colId xmlns:a16="http://schemas.microsoft.com/office/drawing/2014/main" val="20004"/>
                    </a:ext>
                  </a:extLst>
                </a:gridCol>
              </a:tblGrid>
              <a:tr h="1295315">
                <a:tc>
                  <a:txBody>
                    <a:bodyPr/>
                    <a:lstStyle/>
                    <a:p>
                      <a:pPr algn="ctr"/>
                      <a:r>
                        <a:rPr lang="en-US" sz="1400" b="1" dirty="0">
                          <a:solidFill>
                            <a:schemeClr val="bg1"/>
                          </a:solidFill>
                        </a:rPr>
                        <a:t>Drug </a:t>
                      </a:r>
                    </a:p>
                  </a:txBody>
                  <a:tcPr marT="45719" marB="45719" vert="vert2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600" b="0" dirty="0">
                          <a:solidFill>
                            <a:schemeClr val="tx1"/>
                          </a:solidFill>
                        </a:rPr>
                        <a:t>Oral preparation</a:t>
                      </a:r>
                      <a:r>
                        <a:rPr lang="en-US" sz="1400" b="0" dirty="0">
                          <a:solidFill>
                            <a:schemeClr val="bg1"/>
                          </a:solidFill>
                        </a:rPr>
                        <a:t> </a:t>
                      </a:r>
                      <a:r>
                        <a:rPr lang="en-US" sz="1600" dirty="0">
                          <a:solidFill>
                            <a:srgbClr val="0070C0"/>
                          </a:solidFill>
                        </a:rPr>
                        <a:t>predni</a:t>
                      </a:r>
                      <a:r>
                        <a:rPr lang="en-US" sz="1600" u="sng" dirty="0">
                          <a:solidFill>
                            <a:srgbClr val="0070C0"/>
                          </a:solidFill>
                        </a:rPr>
                        <a:t>sone</a:t>
                      </a:r>
                      <a:r>
                        <a:rPr lang="en-US" sz="1600" dirty="0">
                          <a:solidFill>
                            <a:srgbClr val="0070C0"/>
                          </a:solidFill>
                        </a:rPr>
                        <a:t>, predni</a:t>
                      </a:r>
                      <a:r>
                        <a:rPr lang="en-US" sz="1600" u="sng" dirty="0">
                          <a:solidFill>
                            <a:srgbClr val="0070C0"/>
                          </a:solidFill>
                        </a:rPr>
                        <a:t>solone</a:t>
                      </a:r>
                    </a:p>
                  </a:txBody>
                  <a:tcPr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gridSpan="3">
                  <a:txBody>
                    <a:bodyPr/>
                    <a:lstStyle/>
                    <a:p>
                      <a:pPr algn="ctr"/>
                      <a:r>
                        <a:rPr lang="en-US" sz="1600" b="0" dirty="0">
                          <a:solidFill>
                            <a:schemeClr val="tx1"/>
                          </a:solidFill>
                        </a:rPr>
                        <a:t>Parentera</a:t>
                      </a:r>
                      <a:r>
                        <a:rPr lang="en-US" sz="1400" b="0" dirty="0">
                          <a:solidFill>
                            <a:schemeClr val="tx1"/>
                          </a:solidFill>
                        </a:rPr>
                        <a:t>l preparation </a:t>
                      </a:r>
                      <a:r>
                        <a:rPr lang="en-US" sz="1200" b="0" dirty="0">
                          <a:solidFill>
                            <a:schemeClr val="tx1"/>
                          </a:solidFill>
                        </a:rPr>
                        <a:t> </a:t>
                      </a:r>
                      <a:r>
                        <a:rPr lang="en-US" sz="1600" b="0" dirty="0">
                          <a:solidFill>
                            <a:srgbClr val="0070C0"/>
                          </a:solidFill>
                        </a:rPr>
                        <a:t>hydrocorti</a:t>
                      </a:r>
                      <a:r>
                        <a:rPr lang="en-US" sz="1600" b="0" u="sng" dirty="0">
                          <a:solidFill>
                            <a:srgbClr val="0070C0"/>
                          </a:solidFill>
                        </a:rPr>
                        <a:t>sone</a:t>
                      </a:r>
                      <a:r>
                        <a:rPr lang="en-US" sz="1600" b="0" dirty="0">
                          <a:solidFill>
                            <a:srgbClr val="0070C0"/>
                          </a:solidFill>
                        </a:rPr>
                        <a:t>, methyl predni</a:t>
                      </a:r>
                      <a:r>
                        <a:rPr lang="en-US" sz="1600" b="0" u="sng" dirty="0">
                          <a:solidFill>
                            <a:srgbClr val="0070C0"/>
                          </a:solidFill>
                        </a:rPr>
                        <a:t>solone</a:t>
                      </a:r>
                    </a:p>
                  </a:txBody>
                  <a:tcPr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1FF"/>
                    </a:solidFill>
                  </a:tcPr>
                </a:tc>
                <a:tc hMerge="1">
                  <a:txBody>
                    <a:bodyPr/>
                    <a:lstStyle/>
                    <a:p>
                      <a:endParaRPr lang="en-US" sz="1400" dirty="0">
                        <a:solidFill>
                          <a:schemeClr val="bg1"/>
                        </a:solidFill>
                      </a:endParaRPr>
                    </a:p>
                  </a:txBody>
                  <a:tcPr marT="45719" marB="45719">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FF"/>
                    </a:solidFill>
                  </a:tcPr>
                </a:tc>
                <a:tc hMerge="1">
                  <a:txBody>
                    <a:bodyPr/>
                    <a:lstStyle/>
                    <a:p>
                      <a:pPr algn="ctr"/>
                      <a:endParaRPr lang="en-US" sz="1600" dirty="0"/>
                    </a:p>
                  </a:txBody>
                  <a:tcPr marT="45719" marB="45719">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ABDA"/>
                    </a:solidFill>
                  </a:tcPr>
                </a:tc>
                <a:tc>
                  <a:txBody>
                    <a:bodyPr/>
                    <a:lstStyle/>
                    <a:p>
                      <a:pPr algn="ctr"/>
                      <a:r>
                        <a:rPr lang="en-US" sz="1800" b="0" dirty="0">
                          <a:solidFill>
                            <a:schemeClr val="tx1"/>
                          </a:solidFill>
                        </a:rPr>
                        <a:t>Rectal preparation </a:t>
                      </a:r>
                    </a:p>
                    <a:p>
                      <a:pPr algn="ctr"/>
                      <a:r>
                        <a:rPr lang="en-US" sz="1200" dirty="0">
                          <a:solidFill>
                            <a:schemeClr val="bg1"/>
                          </a:solidFill>
                        </a:rPr>
                        <a:t> </a:t>
                      </a:r>
                      <a:r>
                        <a:rPr lang="en-US" sz="1600" dirty="0">
                          <a:solidFill>
                            <a:srgbClr val="0070C0"/>
                          </a:solidFill>
                        </a:rPr>
                        <a:t>Hydrocorti</a:t>
                      </a:r>
                      <a:r>
                        <a:rPr lang="en-US" sz="1600" u="sng" dirty="0">
                          <a:solidFill>
                            <a:srgbClr val="0070C0"/>
                          </a:solidFill>
                        </a:rPr>
                        <a:t>sone</a:t>
                      </a:r>
                    </a:p>
                  </a:txBody>
                  <a:tcPr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algn="ctr" defTabSz="514350" rtl="0" eaLnBrk="1" latinLnBrk="0" hangingPunct="1"/>
                      <a:r>
                        <a:rPr lang="en-US" altLang="en-US" sz="1800" b="0" dirty="0">
                          <a:solidFill>
                            <a:srgbClr val="0070C0"/>
                          </a:solidFill>
                        </a:rPr>
                        <a:t>Budesonide</a:t>
                      </a:r>
                      <a:endParaRPr lang="en-US" sz="1800" b="0" dirty="0">
                        <a:solidFill>
                          <a:srgbClr val="0070C0"/>
                        </a:solidFill>
                      </a:endParaRP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10000"/>
                  </a:ext>
                </a:extLst>
              </a:tr>
              <a:tr h="1030534">
                <a:tc>
                  <a:txBody>
                    <a:bodyPr/>
                    <a:lstStyle/>
                    <a:p>
                      <a:pPr algn="ctr"/>
                      <a:r>
                        <a:rPr lang="en-US" sz="1100" b="1" dirty="0">
                          <a:solidFill>
                            <a:schemeClr val="bg1"/>
                          </a:solidFill>
                        </a:rPr>
                        <a:t>M.O.A</a:t>
                      </a:r>
                    </a:p>
                  </a:txBody>
                  <a:tcPr marT="45719" marB="45719" vert="vert2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6">
                  <a:txBody>
                    <a:bodyPr/>
                    <a:lstStyle/>
                    <a:p>
                      <a:pPr marL="171450" indent="-171450" algn="l">
                        <a:lnSpc>
                          <a:spcPct val="150000"/>
                        </a:lnSpc>
                        <a:buFont typeface="Arial" panose="020B0604020202020204" pitchFamily="34" charset="0"/>
                        <a:buChar char="•"/>
                      </a:pPr>
                      <a:r>
                        <a:rPr lang="en-US" sz="1400" dirty="0"/>
                        <a:t>Inhibits phospholipase A2</a:t>
                      </a:r>
                    </a:p>
                    <a:p>
                      <a:pPr marL="171450" indent="-171450" algn="l">
                        <a:lnSpc>
                          <a:spcPct val="150000"/>
                        </a:lnSpc>
                        <a:buFont typeface="Arial" panose="020B0604020202020204" pitchFamily="34" charset="0"/>
                        <a:buChar char="•"/>
                      </a:pPr>
                      <a:r>
                        <a:rPr lang="en-US" sz="1400" dirty="0"/>
                        <a:t>Inhibits gene transcription of NO synthase, cyclo-oxygenase-2 (COX-2)</a:t>
                      </a:r>
                    </a:p>
                    <a:p>
                      <a:pPr marL="171450" indent="-171450" algn="l">
                        <a:lnSpc>
                          <a:spcPct val="150000"/>
                        </a:lnSpc>
                        <a:buFont typeface="Arial" panose="020B0604020202020204" pitchFamily="34" charset="0"/>
                        <a:buChar char="•"/>
                      </a:pPr>
                      <a:r>
                        <a:rPr lang="en-US" sz="1400" dirty="0"/>
                        <a:t>Inhibit production of inflammatory cytokines</a:t>
                      </a:r>
                      <a:endParaRPr lang="en-US" sz="1200" dirty="0"/>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sz="700" b="0" dirty="0">
                        <a:effectLst/>
                        <a:latin typeface="Calisto MT" panose="02040603050505030304" pitchFamily="18" charset="0"/>
                      </a:endParaRPr>
                    </a:p>
                  </a:txBody>
                  <a:tcPr marT="45719" marB="45719"/>
                </a:tc>
                <a:tc hMerge="1">
                  <a:txBody>
                    <a:bodyPr/>
                    <a:lstStyle/>
                    <a:p>
                      <a:endParaRPr lang="en-US" sz="700" b="0" dirty="0">
                        <a:effectLst/>
                        <a:latin typeface="Calisto MT" panose="02040603050505030304" pitchFamily="18" charset="0"/>
                      </a:endParaRPr>
                    </a:p>
                  </a:txBody>
                  <a:tcPr marT="45719" marB="45719"/>
                </a:tc>
                <a:tc hMerge="1">
                  <a:txBody>
                    <a:bodyPr/>
                    <a:lstStyle/>
                    <a:p>
                      <a:endParaRPr lang="en-US"/>
                    </a:p>
                  </a:txBody>
                  <a:tcPr/>
                </a:tc>
                <a:tc hMerge="1">
                  <a:txBody>
                    <a:bodyPr/>
                    <a:lstStyle/>
                    <a:p>
                      <a:endParaRPr lang="en-US" sz="700" b="0" dirty="0">
                        <a:effectLst/>
                        <a:latin typeface="Calisto MT" panose="02040603050505030304" pitchFamily="18" charset="0"/>
                      </a:endParaRPr>
                    </a:p>
                  </a:txBody>
                  <a:tcPr marT="45719" marB="45719"/>
                </a:tc>
                <a:extLst>
                  <a:ext uri="{0D108BD9-81ED-4DB2-BD59-A6C34878D82A}">
                    <a16:rowId xmlns:a16="http://schemas.microsoft.com/office/drawing/2014/main" val="10001"/>
                  </a:ext>
                </a:extLst>
              </a:tr>
              <a:tr h="2187102">
                <a:tc rowSpan="2">
                  <a:txBody>
                    <a:bodyPr/>
                    <a:lstStyle/>
                    <a:p>
                      <a:pPr algn="ctr"/>
                      <a:r>
                        <a:rPr lang="en-US" sz="1600" b="1" dirty="0">
                          <a:solidFill>
                            <a:schemeClr val="bg1"/>
                          </a:solidFill>
                        </a:rPr>
                        <a:t>Indications</a:t>
                      </a:r>
                    </a:p>
                  </a:txBody>
                  <a:tcPr marT="45719" marB="45719" vert="vert2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6">
                  <a:txBody>
                    <a:bodyPr/>
                    <a:lstStyle/>
                    <a:p>
                      <a:pPr marL="171450" indent="-171450" algn="l">
                        <a:lnSpc>
                          <a:spcPct val="150000"/>
                        </a:lnSpc>
                        <a:buFont typeface="Arial" panose="020B0604020202020204" pitchFamily="34" charset="0"/>
                        <a:buChar char="•"/>
                      </a:pPr>
                      <a:r>
                        <a:rPr lang="en-US" sz="1400" dirty="0">
                          <a:solidFill>
                            <a:srgbClr val="FF0000"/>
                          </a:solidFill>
                        </a:rPr>
                        <a:t>Indicated</a:t>
                      </a:r>
                      <a:r>
                        <a:rPr lang="en-US" sz="1400" dirty="0"/>
                        <a:t> for acute flares of disease (moderate –to- severe </a:t>
                      </a:r>
                      <a:r>
                        <a:rPr lang="en-US" sz="1400" dirty="0">
                          <a:solidFill>
                            <a:srgbClr val="FF0000"/>
                          </a:solidFill>
                        </a:rPr>
                        <a:t>active</a:t>
                      </a:r>
                      <a:r>
                        <a:rPr lang="en-US" sz="1400" dirty="0"/>
                        <a:t> IBD).</a:t>
                      </a:r>
                    </a:p>
                    <a:p>
                      <a:pPr marL="171450" indent="-171450" algn="l">
                        <a:lnSpc>
                          <a:spcPct val="150000"/>
                        </a:lnSpc>
                        <a:buFont typeface="Arial" panose="020B0604020202020204" pitchFamily="34" charset="0"/>
                        <a:buChar char="•"/>
                      </a:pPr>
                      <a:r>
                        <a:rPr lang="en-US" sz="1400" dirty="0"/>
                        <a:t>Are </a:t>
                      </a:r>
                      <a:r>
                        <a:rPr lang="en-US" sz="1400" dirty="0">
                          <a:solidFill>
                            <a:srgbClr val="FF0000"/>
                          </a:solidFill>
                        </a:rPr>
                        <a:t>NOT useful in maintaining</a:t>
                      </a:r>
                      <a:r>
                        <a:rPr lang="en-US" sz="1400" dirty="0"/>
                        <a:t> remission (not effective as prophylactic therapy).</a:t>
                      </a:r>
                    </a:p>
                    <a:p>
                      <a:pPr marL="171450" indent="-171450" algn="l">
                        <a:lnSpc>
                          <a:spcPct val="150000"/>
                        </a:lnSpc>
                        <a:buFont typeface="Arial" panose="020B0604020202020204" pitchFamily="34" charset="0"/>
                        <a:buChar char="•"/>
                      </a:pPr>
                      <a:r>
                        <a:rPr lang="en-US" sz="1400" dirty="0"/>
                        <a:t>Asthma</a:t>
                      </a:r>
                    </a:p>
                    <a:p>
                      <a:pPr marL="171450" indent="-171450" algn="l">
                        <a:lnSpc>
                          <a:spcPct val="150000"/>
                        </a:lnSpc>
                        <a:buFont typeface="Arial" panose="020B0604020202020204" pitchFamily="34" charset="0"/>
                        <a:buChar char="•"/>
                      </a:pPr>
                      <a:r>
                        <a:rPr lang="en-US" sz="1400" dirty="0"/>
                        <a:t>Rheumatoid arthritis</a:t>
                      </a:r>
                    </a:p>
                    <a:p>
                      <a:pPr marL="171450" indent="-171450" algn="l">
                        <a:lnSpc>
                          <a:spcPct val="150000"/>
                        </a:lnSpc>
                        <a:buFont typeface="Arial" panose="020B0604020202020204" pitchFamily="34" charset="0"/>
                        <a:buChar char="•"/>
                      </a:pPr>
                      <a:r>
                        <a:rPr lang="en-US" sz="1400" dirty="0"/>
                        <a:t>immunosuppressive drug for organ transplants</a:t>
                      </a:r>
                    </a:p>
                    <a:p>
                      <a:pPr marL="171450" indent="-171450" algn="l">
                        <a:lnSpc>
                          <a:spcPct val="150000"/>
                        </a:lnSpc>
                        <a:buFont typeface="Arial" panose="020B0604020202020204" pitchFamily="34" charset="0"/>
                        <a:buChar char="•"/>
                      </a:pPr>
                      <a:r>
                        <a:rPr lang="en-US" sz="1400" dirty="0"/>
                        <a:t>Antiemetic during cancer chemotherapy </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sz="700" b="0">
                        <a:effectLst/>
                        <a:latin typeface="Calisto MT" panose="02040603050505030304" pitchFamily="18" charset="0"/>
                      </a:endParaRPr>
                    </a:p>
                  </a:txBody>
                  <a:tcPr marT="45719" marB="45719"/>
                </a:tc>
                <a:tc hMerge="1">
                  <a:txBody>
                    <a:bodyPr/>
                    <a:lstStyle/>
                    <a:p>
                      <a:endParaRPr lang="en-US" sz="700" b="0" dirty="0">
                        <a:effectLst/>
                        <a:latin typeface="Calisto MT" panose="02040603050505030304" pitchFamily="18" charset="0"/>
                      </a:endParaRPr>
                    </a:p>
                  </a:txBody>
                  <a:tcPr marT="45719" marB="45719"/>
                </a:tc>
                <a:tc hMerge="1">
                  <a:txBody>
                    <a:bodyPr/>
                    <a:lstStyle/>
                    <a:p>
                      <a:endParaRPr lang="en-US"/>
                    </a:p>
                  </a:txBody>
                  <a:tcPr/>
                </a:tc>
                <a:tc hMerge="1">
                  <a:txBody>
                    <a:bodyPr/>
                    <a:lstStyle/>
                    <a:p>
                      <a:pPr algn="l"/>
                      <a:endParaRPr lang="en-US" sz="1200" dirty="0"/>
                    </a:p>
                  </a:txBody>
                  <a:tcPr marT="45719" marB="4571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741175">
                <a:tc vMerge="1">
                  <a:txBody>
                    <a:bodyPr/>
                    <a:lstStyle/>
                    <a:p>
                      <a:endParaRPr lang="en-US"/>
                    </a:p>
                  </a:txBody>
                  <a:tcPr/>
                </a:tc>
                <a:tc gridSpan="2">
                  <a:txBody>
                    <a:bodyPr/>
                    <a:lstStyle/>
                    <a:p>
                      <a:pPr algn="ctr"/>
                      <a:r>
                        <a:rPr lang="en-US" sz="1400" b="1" dirty="0"/>
                        <a:t>Oral glucocorticoids </a:t>
                      </a:r>
                    </a:p>
                    <a:p>
                      <a:pPr algn="l"/>
                      <a:endParaRPr lang="en-US" sz="1400" dirty="0"/>
                    </a:p>
                    <a:p>
                      <a:pPr marL="0" marR="0" indent="0" algn="l" defTabSz="514350" rtl="0" eaLnBrk="1" fontAlgn="auto" latinLnBrk="0" hangingPunct="1">
                        <a:lnSpc>
                          <a:spcPct val="100000"/>
                        </a:lnSpc>
                        <a:spcBef>
                          <a:spcPts val="0"/>
                        </a:spcBef>
                        <a:spcAft>
                          <a:spcPts val="0"/>
                        </a:spcAft>
                        <a:buClrTx/>
                        <a:buSzTx/>
                        <a:buFontTx/>
                        <a:buNone/>
                        <a:tabLst/>
                        <a:defRPr/>
                      </a:pPr>
                      <a:r>
                        <a:rPr lang="en-US" sz="1400" dirty="0"/>
                        <a:t>is commonly used in </a:t>
                      </a:r>
                      <a:r>
                        <a:rPr lang="en-US" sz="1400" dirty="0">
                          <a:solidFill>
                            <a:srgbClr val="FF0000"/>
                          </a:solidFill>
                        </a:rPr>
                        <a:t>active condition</a:t>
                      </a:r>
                      <a:r>
                        <a:rPr lang="en-US" sz="1400" dirty="0"/>
                        <a:t>. </a:t>
                      </a:r>
                    </a:p>
                    <a:p>
                      <a:pPr algn="l"/>
                      <a:endParaRPr lang="en-US" sz="1400" dirty="0"/>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400" dirty="0"/>
                        <a:t>_________</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lang="en-US" sz="1400" b="1" dirty="0"/>
                        <a:t>Rectal glucocorticoids </a:t>
                      </a:r>
                    </a:p>
                    <a:p>
                      <a:pPr algn="l"/>
                      <a:r>
                        <a:rPr lang="en-US" sz="1400" dirty="0"/>
                        <a:t>are preferred in IBD involving </a:t>
                      </a:r>
                      <a:r>
                        <a:rPr lang="en-US" sz="1400" dirty="0">
                          <a:solidFill>
                            <a:srgbClr val="FF0000"/>
                          </a:solidFill>
                        </a:rPr>
                        <a:t>rectum</a:t>
                      </a:r>
                      <a:r>
                        <a:rPr lang="en-US" sz="1400" dirty="0"/>
                        <a:t> or </a:t>
                      </a:r>
                      <a:r>
                        <a:rPr lang="en-US" sz="1400" dirty="0">
                          <a:solidFill>
                            <a:srgbClr val="FF0000"/>
                          </a:solidFill>
                        </a:rPr>
                        <a:t>sigmoid colon</a:t>
                      </a:r>
                      <a:r>
                        <a:rPr lang="en-US" sz="1400" dirty="0"/>
                        <a:t>.</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dirty="0"/>
                        <a:t>Used in treatment of </a:t>
                      </a:r>
                      <a:r>
                        <a:rPr lang="en-US" sz="1400" dirty="0">
                          <a:solidFill>
                            <a:srgbClr val="FF0000"/>
                          </a:solidFill>
                        </a:rPr>
                        <a:t>active</a:t>
                      </a:r>
                      <a:r>
                        <a:rPr lang="en-US" sz="1400" dirty="0"/>
                        <a:t> mild to moderate </a:t>
                      </a:r>
                      <a:r>
                        <a:rPr lang="en-US" sz="1400" dirty="0">
                          <a:solidFill>
                            <a:srgbClr val="FF0000"/>
                          </a:solidFill>
                        </a:rPr>
                        <a:t>Crohn’s disease </a:t>
                      </a:r>
                      <a:r>
                        <a:rPr lang="en-US" sz="1400" dirty="0"/>
                        <a:t>involving ileum and proximal colon. </a:t>
                      </a:r>
                      <a:r>
                        <a:rPr lang="en-US" sz="1100" dirty="0">
                          <a:solidFill>
                            <a:srgbClr val="1D8D03"/>
                          </a:solidFill>
                        </a:rPr>
                        <a:t>Not use in prophylactic </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522451"/>
                  </a:ext>
                </a:extLst>
              </a:tr>
              <a:tr h="2936513">
                <a:tc>
                  <a:txBody>
                    <a:bodyPr/>
                    <a:lstStyle/>
                    <a:p>
                      <a:pPr algn="ctr"/>
                      <a:r>
                        <a:rPr lang="en-US" sz="1600" b="1" dirty="0">
                          <a:solidFill>
                            <a:schemeClr val="bg1"/>
                          </a:solidFill>
                        </a:rPr>
                        <a:t>Notes </a:t>
                      </a:r>
                    </a:p>
                  </a:txBody>
                  <a:tcPr marT="45719" marB="45719" vert="vert2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marL="285750" indent="-285750" algn="l">
                        <a:buFont typeface="Arial" panose="020B0604020202020204" pitchFamily="34" charset="0"/>
                        <a:buChar char="•"/>
                      </a:pPr>
                      <a:r>
                        <a:rPr lang="en-US" sz="1400" dirty="0"/>
                        <a:t>Higher rate of absorption  </a:t>
                      </a:r>
                    </a:p>
                    <a:p>
                      <a:pPr marL="285750" indent="-285750" algn="l">
                        <a:buFont typeface="Arial" panose="020B0604020202020204" pitchFamily="34" charset="0"/>
                        <a:buChar char="•"/>
                      </a:pPr>
                      <a:r>
                        <a:rPr lang="en-US" sz="1400" dirty="0"/>
                        <a:t>More adverse effects compared to rectal administration</a:t>
                      </a:r>
                    </a:p>
                    <a:p>
                      <a:pPr marL="285750" indent="-285750" algn="l">
                        <a:buFont typeface="Arial" panose="020B0604020202020204" pitchFamily="34" charset="0"/>
                        <a:buChar char="•"/>
                      </a:pPr>
                      <a:r>
                        <a:rPr lang="en-US" sz="1200" dirty="0">
                          <a:solidFill>
                            <a:srgbClr val="00B050"/>
                          </a:solidFill>
                        </a:rPr>
                        <a:t>Gradually given</a:t>
                      </a:r>
                    </a:p>
                  </a:txBody>
                  <a:tcPr marT="45719" marB="45719" anchor="ctr">
                    <a:lnL w="63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700" b="0" dirty="0">
                        <a:effectLst/>
                        <a:latin typeface="Calisto MT" panose="02040603050505030304" pitchFamily="18" charset="0"/>
                      </a:endParaRPr>
                    </a:p>
                  </a:txBody>
                  <a:tcPr marT="45719" marB="45719"/>
                </a:tc>
                <a:tc gridSpan="2">
                  <a:txBody>
                    <a:bodyPr/>
                    <a:lstStyle/>
                    <a:p>
                      <a:pPr marL="171450" indent="-171450" algn="l">
                        <a:buFont typeface="Arial" panose="020B0604020202020204" pitchFamily="34" charset="0"/>
                        <a:buChar char="•"/>
                      </a:pPr>
                      <a:r>
                        <a:rPr lang="en-US" sz="1400" dirty="0"/>
                        <a:t>As enema or suppository, give topical effect.</a:t>
                      </a:r>
                    </a:p>
                    <a:p>
                      <a:pPr marL="171450" indent="-171450" algn="l">
                        <a:buFont typeface="Arial" panose="020B0604020202020204" pitchFamily="34" charset="0"/>
                        <a:buChar char="•"/>
                      </a:pPr>
                      <a:r>
                        <a:rPr lang="en-US" sz="1400" dirty="0"/>
                        <a:t>Less absorption rate than oral.</a:t>
                      </a:r>
                    </a:p>
                    <a:p>
                      <a:pPr marL="171450" indent="-171450" algn="l">
                        <a:buFont typeface="Arial" panose="020B0604020202020204" pitchFamily="34" charset="0"/>
                        <a:buChar char="•"/>
                      </a:pPr>
                      <a:r>
                        <a:rPr lang="en-US" sz="1400" dirty="0"/>
                        <a:t>Minimal side effects &amp; maximum tissue effects</a:t>
                      </a:r>
                    </a:p>
                  </a:txBody>
                  <a:tcPr marT="45719" marB="45719">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pPr marL="171450" indent="-171450" algn="l">
                        <a:buFont typeface="Arial" panose="020B0604020202020204" pitchFamily="34" charset="0"/>
                        <a:buChar char="•"/>
                      </a:pPr>
                      <a:r>
                        <a:rPr lang="en-US" sz="1400" dirty="0"/>
                        <a:t>A potent synthetic prednisolone analog</a:t>
                      </a:r>
                    </a:p>
                    <a:p>
                      <a:pPr marL="171450" indent="-171450" algn="l">
                        <a:buFont typeface="Arial" panose="020B0604020202020204" pitchFamily="34" charset="0"/>
                        <a:buChar char="•"/>
                      </a:pPr>
                      <a:r>
                        <a:rPr lang="en-US" sz="1400" dirty="0"/>
                        <a:t>Given orally (controlled release tablets) so release drug in ileum and colon.</a:t>
                      </a:r>
                    </a:p>
                    <a:p>
                      <a:pPr marL="171450" indent="-171450" algn="l">
                        <a:buFont typeface="Arial" panose="020B0604020202020204" pitchFamily="34" charset="0"/>
                        <a:buChar char="•"/>
                      </a:pPr>
                      <a:r>
                        <a:rPr lang="en-US" sz="1400" dirty="0"/>
                        <a:t>Low oral bioavailability (10%).</a:t>
                      </a:r>
                    </a:p>
                    <a:p>
                      <a:pPr marL="171450" indent="-171450" algn="l">
                        <a:buFont typeface="Arial" panose="020B0604020202020204" pitchFamily="34" charset="0"/>
                        <a:buChar char="•"/>
                      </a:pPr>
                      <a:r>
                        <a:rPr lang="en-US" sz="1400" dirty="0"/>
                        <a:t>Is subject to extensive </a:t>
                      </a:r>
                      <a:r>
                        <a:rPr lang="en-US" sz="1400" b="1" dirty="0"/>
                        <a:t>first pass metabolism</a:t>
                      </a:r>
                    </a:p>
                  </a:txBody>
                  <a:tcPr marT="45719" marB="4571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Box 3"/>
          <p:cNvSpPr txBox="1"/>
          <p:nvPr/>
        </p:nvSpPr>
        <p:spPr>
          <a:xfrm>
            <a:off x="2619910" y="8881861"/>
            <a:ext cx="2069321" cy="783193"/>
          </a:xfrm>
          <a:prstGeom prst="wedgeRoundRectCallout">
            <a:avLst>
              <a:gd name="adj1" fmla="val 68254"/>
              <a:gd name="adj2" fmla="val -45491"/>
              <a:gd name="adj3" fmla="val 16667"/>
            </a:avLst>
          </a:prstGeom>
          <a:solidFill>
            <a:schemeClr val="bg1"/>
          </a:solidFill>
          <a:ln>
            <a:solidFill>
              <a:schemeClr val="accent5">
                <a:lumMod val="40000"/>
                <a:lumOff val="60000"/>
              </a:schemeClr>
            </a:solidFill>
          </a:ln>
        </p:spPr>
        <p:txBody>
          <a:bodyPr wrap="square" rtlCol="0">
            <a:spAutoFit/>
          </a:bodyPr>
          <a:lstStyle/>
          <a:p>
            <a:pPr marL="171450" indent="-171450">
              <a:buFont typeface="Arial" panose="020B0604020202020204" pitchFamily="34" charset="0"/>
              <a:buChar char="•"/>
            </a:pPr>
            <a:r>
              <a:rPr lang="en-US" sz="1000" dirty="0">
                <a:solidFill>
                  <a:srgbClr val="1D8D03"/>
                </a:solidFill>
              </a:rPr>
              <a:t>90% will reach the site of inflammation</a:t>
            </a:r>
          </a:p>
          <a:p>
            <a:pPr marL="171450" indent="-171450">
              <a:buFont typeface="Arial" panose="020B0604020202020204" pitchFamily="34" charset="0"/>
              <a:buChar char="•"/>
            </a:pPr>
            <a:r>
              <a:rPr lang="en-US" sz="1000" dirty="0">
                <a:solidFill>
                  <a:srgbClr val="1D8D03"/>
                </a:solidFill>
              </a:rPr>
              <a:t> the 10% absorbed percentage is the cause of ADRs</a:t>
            </a:r>
          </a:p>
        </p:txBody>
      </p:sp>
      <p:sp>
        <p:nvSpPr>
          <p:cNvPr id="5" name="مستطيل مستدير الزوايا 4"/>
          <p:cNvSpPr/>
          <p:nvPr/>
        </p:nvSpPr>
        <p:spPr>
          <a:xfrm>
            <a:off x="5029199" y="1525743"/>
            <a:ext cx="1679331" cy="214157"/>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ar-SA" sz="1000" b="1" dirty="0">
                <a:solidFill>
                  <a:srgbClr val="009193"/>
                </a:solidFill>
              </a:rPr>
              <a:t>حامل </a:t>
            </a:r>
            <a:r>
              <a:rPr lang="ar-SA" sz="1000" b="1">
                <a:solidFill>
                  <a:srgbClr val="009193"/>
                </a:solidFill>
              </a:rPr>
              <a:t>تقول أبغى(بدي) أجيب (ولد)</a:t>
            </a:r>
            <a:endParaRPr lang="ar-SA" sz="1000" b="1" dirty="0">
              <a:solidFill>
                <a:srgbClr val="009193"/>
              </a:solidFill>
            </a:endParaRPr>
          </a:p>
        </p:txBody>
      </p:sp>
    </p:spTree>
    <p:extLst>
      <p:ext uri="{BB962C8B-B14F-4D97-AF65-F5344CB8AC3E}">
        <p14:creationId xmlns:p14="http://schemas.microsoft.com/office/powerpoint/2010/main" val="78638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95130"/>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Immunomodulators</a:t>
            </a: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 </a:t>
            </a:r>
          </a:p>
        </p:txBody>
      </p:sp>
      <p:graphicFrame>
        <p:nvGraphicFramePr>
          <p:cNvPr id="2" name="جدول 1"/>
          <p:cNvGraphicFramePr>
            <a:graphicFrameLocks noGrp="1"/>
          </p:cNvGraphicFramePr>
          <p:nvPr>
            <p:extLst>
              <p:ext uri="{D42A27DB-BD31-4B8C-83A1-F6EECF244321}">
                <p14:modId xmlns:p14="http://schemas.microsoft.com/office/powerpoint/2010/main" val="923508632"/>
              </p:ext>
            </p:extLst>
          </p:nvPr>
        </p:nvGraphicFramePr>
        <p:xfrm>
          <a:off x="-1" y="795130"/>
          <a:ext cx="6858001" cy="9110870"/>
        </p:xfrm>
        <a:graphic>
          <a:graphicData uri="http://schemas.openxmlformats.org/drawingml/2006/table">
            <a:tbl>
              <a:tblPr firstRow="1" bandRow="1">
                <a:tableStyleId>{5940675A-B579-460E-94D1-54222C63F5DA}</a:tableStyleId>
              </a:tblPr>
              <a:tblGrid>
                <a:gridCol w="661183">
                  <a:extLst>
                    <a:ext uri="{9D8B030D-6E8A-4147-A177-3AD203B41FA5}">
                      <a16:colId xmlns:a16="http://schemas.microsoft.com/office/drawing/2014/main" val="2554998037"/>
                    </a:ext>
                  </a:extLst>
                </a:gridCol>
                <a:gridCol w="2996417">
                  <a:extLst>
                    <a:ext uri="{9D8B030D-6E8A-4147-A177-3AD203B41FA5}">
                      <a16:colId xmlns:a16="http://schemas.microsoft.com/office/drawing/2014/main" val="235061966"/>
                    </a:ext>
                  </a:extLst>
                </a:gridCol>
                <a:gridCol w="3200401">
                  <a:extLst>
                    <a:ext uri="{9D8B030D-6E8A-4147-A177-3AD203B41FA5}">
                      <a16:colId xmlns:a16="http://schemas.microsoft.com/office/drawing/2014/main" val="3726955721"/>
                    </a:ext>
                  </a:extLst>
                </a:gridCol>
              </a:tblGrid>
              <a:tr h="619665">
                <a:tc>
                  <a:txBody>
                    <a:bodyPr/>
                    <a:lstStyle/>
                    <a:p>
                      <a:pPr algn="ctr"/>
                      <a:r>
                        <a:rPr lang="en-US" sz="1400" b="0" dirty="0">
                          <a:solidFill>
                            <a:schemeClr val="bg1"/>
                          </a:solidFill>
                          <a:effectLst/>
                          <a:latin typeface="+mn-lt"/>
                          <a:ea typeface="Kartika" charset="0"/>
                          <a:cs typeface="Kartika" charset="0"/>
                        </a:rPr>
                        <a:t>Drug </a:t>
                      </a:r>
                    </a:p>
                  </a:txBody>
                  <a:tcPr marT="45719" marB="45719"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600" b="0" dirty="0">
                          <a:solidFill>
                            <a:srgbClr val="0070C0"/>
                          </a:solidFill>
                          <a:effectLst/>
                          <a:latin typeface="+mn-lt"/>
                        </a:rPr>
                        <a:t>Methotrexate</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0" dirty="0">
                          <a:solidFill>
                            <a:schemeClr val="tx1"/>
                          </a:solidFill>
                          <a:effectLst/>
                          <a:latin typeface="+mn-lt"/>
                        </a:rPr>
                        <a:t>Purine analogs:</a:t>
                      </a:r>
                    </a:p>
                    <a:p>
                      <a:pPr algn="ctr"/>
                      <a:r>
                        <a:rPr lang="en-US" sz="1600" b="0" dirty="0">
                          <a:solidFill>
                            <a:srgbClr val="0070C0"/>
                          </a:solidFill>
                          <a:effectLst/>
                          <a:latin typeface="+mn-lt"/>
                        </a:rPr>
                        <a:t>azathioprine &amp; 6-mercaptopurine</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3595103"/>
                  </a:ext>
                </a:extLst>
              </a:tr>
              <a:tr h="5001505">
                <a:tc>
                  <a:txBody>
                    <a:bodyPr/>
                    <a:lstStyle/>
                    <a:p>
                      <a:pPr algn="ctr"/>
                      <a:r>
                        <a:rPr lang="en-US" sz="1400" b="0" dirty="0">
                          <a:solidFill>
                            <a:schemeClr val="bg1"/>
                          </a:solidFill>
                          <a:effectLst/>
                          <a:latin typeface="+mn-lt"/>
                          <a:ea typeface="Kartika" charset="0"/>
                          <a:cs typeface="Kartika" charset="0"/>
                        </a:rPr>
                        <a:t>Action/Mech.</a:t>
                      </a:r>
                      <a:r>
                        <a:rPr lang="en-US" sz="1400" b="0" baseline="0" dirty="0">
                          <a:solidFill>
                            <a:schemeClr val="bg1"/>
                          </a:solidFill>
                          <a:effectLst/>
                          <a:latin typeface="+mn-lt"/>
                          <a:ea typeface="Kartika" charset="0"/>
                          <a:cs typeface="Kartika" charset="0"/>
                        </a:rPr>
                        <a:t> of action</a:t>
                      </a:r>
                      <a:endParaRPr lang="en-US" sz="1400" b="0" dirty="0">
                        <a:solidFill>
                          <a:schemeClr val="bg1"/>
                        </a:solidFill>
                        <a:effectLst/>
                        <a:latin typeface="+mn-lt"/>
                        <a:ea typeface="Kartika" charset="0"/>
                        <a:cs typeface="Kartika" charset="0"/>
                      </a:endParaRPr>
                    </a:p>
                  </a:txBody>
                  <a:tcPr marT="45719" marB="45719" vert="vert27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marL="285750" indent="-285750">
                        <a:buFont typeface="Arial" panose="020B0604020202020204" pitchFamily="34" charset="0"/>
                        <a:buChar char="•"/>
                      </a:pPr>
                      <a:r>
                        <a:rPr lang="en-US" sz="1400" b="0" dirty="0">
                          <a:effectLst/>
                          <a:latin typeface="+mn-lt"/>
                        </a:rPr>
                        <a:t>a folic acid antagonist </a:t>
                      </a:r>
                    </a:p>
                    <a:p>
                      <a:pPr marL="285750" indent="-285750">
                        <a:buFont typeface="Arial" panose="020B0604020202020204" pitchFamily="34" charset="0"/>
                        <a:buChar char="•"/>
                      </a:pPr>
                      <a:r>
                        <a:rPr lang="en-US" sz="1400" b="0" dirty="0">
                          <a:effectLst/>
                          <a:latin typeface="+mn-lt"/>
                        </a:rPr>
                        <a:t>Inhibits </a:t>
                      </a:r>
                      <a:r>
                        <a:rPr lang="en-US" sz="1400" b="0" dirty="0">
                          <a:solidFill>
                            <a:srgbClr val="FF0000"/>
                          </a:solidFill>
                          <a:effectLst/>
                          <a:latin typeface="+mn-lt"/>
                        </a:rPr>
                        <a:t>dihydrofolate reductase </a:t>
                      </a:r>
                      <a:r>
                        <a:rPr lang="en-US" sz="1400" b="0" dirty="0">
                          <a:effectLst/>
                          <a:latin typeface="+mn-lt"/>
                        </a:rPr>
                        <a:t>required for folic acid activation (tetrahydrofolate) </a:t>
                      </a:r>
                      <a:endParaRPr lang="en-US" sz="1400" b="0" dirty="0">
                        <a:solidFill>
                          <a:srgbClr val="1D8D03"/>
                        </a:solidFill>
                        <a:effectLst/>
                        <a:latin typeface="+mn-lt"/>
                      </a:endParaRPr>
                    </a:p>
                    <a:p>
                      <a:pPr marL="285750" indent="-285750">
                        <a:buFont typeface="Arial" panose="020B0604020202020204" pitchFamily="34" charset="0"/>
                        <a:buChar char="•"/>
                      </a:pPr>
                      <a:r>
                        <a:rPr lang="en-US" sz="1400" b="0" dirty="0">
                          <a:effectLst/>
                          <a:latin typeface="+mn-lt"/>
                        </a:rPr>
                        <a:t>Impairs DNA synthesis</a:t>
                      </a:r>
                    </a:p>
                    <a:p>
                      <a:pPr marL="285750" marR="0" lvl="0" indent="-2857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rgbClr val="FF0000"/>
                          </a:solidFill>
                          <a:effectLst/>
                          <a:latin typeface="+mn-lt"/>
                        </a:rPr>
                        <a:t>Induction</a:t>
                      </a:r>
                      <a:r>
                        <a:rPr lang="en-GB" sz="1400" b="0" dirty="0">
                          <a:effectLst/>
                          <a:latin typeface="+mn-lt"/>
                        </a:rPr>
                        <a:t> and </a:t>
                      </a:r>
                      <a:r>
                        <a:rPr lang="en-GB" sz="1400" b="0" dirty="0">
                          <a:solidFill>
                            <a:srgbClr val="FF0000"/>
                          </a:solidFill>
                          <a:effectLst/>
                          <a:latin typeface="+mn-lt"/>
                        </a:rPr>
                        <a:t>maintenance</a:t>
                      </a:r>
                      <a:r>
                        <a:rPr lang="en-GB" sz="1400" b="0" dirty="0">
                          <a:effectLst/>
                          <a:latin typeface="+mn-lt"/>
                        </a:rPr>
                        <a:t> of remission in IBD</a:t>
                      </a:r>
                    </a:p>
                    <a:p>
                      <a:pPr marL="0" indent="0">
                        <a:buFont typeface="Arial" panose="020B0604020202020204" pitchFamily="34" charset="0"/>
                        <a:buNone/>
                      </a:pPr>
                      <a:endParaRPr lang="en-US" sz="1400" b="0" dirty="0">
                        <a:effectLst/>
                        <a:latin typeface="+mn-lt"/>
                      </a:endParaRPr>
                    </a:p>
                    <a:p>
                      <a:pPr marL="285750" indent="-285750">
                        <a:buFont typeface="Arial" panose="020B0604020202020204" pitchFamily="34" charset="0"/>
                        <a:buChar char="•"/>
                      </a:pPr>
                      <a:endParaRPr lang="en-US" sz="1400" b="0" dirty="0">
                        <a:effectLst/>
                        <a:latin typeface="+mn-lt"/>
                      </a:endParaRP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0" dirty="0">
                          <a:effectLst/>
                          <a:latin typeface="+mn-lt"/>
                        </a:rPr>
                        <a:t>Azathioprine is </a:t>
                      </a:r>
                      <a:r>
                        <a:rPr lang="en-US" sz="1400" b="1" dirty="0">
                          <a:effectLst/>
                          <a:latin typeface="+mn-lt"/>
                        </a:rPr>
                        <a:t>pro-drug</a:t>
                      </a:r>
                      <a:r>
                        <a:rPr lang="en-US" sz="1400" b="0" dirty="0">
                          <a:effectLst/>
                          <a:latin typeface="+mn-lt"/>
                        </a:rPr>
                        <a:t> of 6-mercaptopurine. </a:t>
                      </a:r>
                      <a:r>
                        <a:rPr lang="en-US" sz="1200" b="0" dirty="0">
                          <a:solidFill>
                            <a:srgbClr val="1D8D03"/>
                          </a:solidFill>
                          <a:effectLst/>
                          <a:latin typeface="+mn-lt"/>
                        </a:rPr>
                        <a:t>In the body it become active which is 6-mercaptopurine</a:t>
                      </a:r>
                      <a:endParaRPr lang="en-US" sz="1600" b="0" dirty="0">
                        <a:solidFill>
                          <a:srgbClr val="1D8D03"/>
                        </a:solidFill>
                        <a:effectLst/>
                        <a:latin typeface="+mn-lt"/>
                      </a:endParaRPr>
                    </a:p>
                    <a:p>
                      <a:pPr marL="0" indent="0">
                        <a:buFont typeface="Arial" panose="020B0604020202020204" pitchFamily="34" charset="0"/>
                        <a:buNone/>
                      </a:pPr>
                      <a:endParaRPr lang="en-US" sz="1400" b="0" dirty="0">
                        <a:effectLst/>
                        <a:latin typeface="+mn-lt"/>
                      </a:endParaRPr>
                    </a:p>
                    <a:p>
                      <a:pPr marL="285750" indent="-285750">
                        <a:buFont typeface="Arial" panose="020B0604020202020204" pitchFamily="34" charset="0"/>
                        <a:buChar char="•"/>
                      </a:pPr>
                      <a:r>
                        <a:rPr lang="en-US" sz="1400" b="0" dirty="0">
                          <a:effectLst/>
                          <a:latin typeface="+mn-lt"/>
                        </a:rPr>
                        <a:t>Inhibit purine synthesis and inhibits synthesis of DNA, RNA, and proteins. </a:t>
                      </a:r>
                    </a:p>
                    <a:p>
                      <a:pPr marL="285750" indent="-285750">
                        <a:buFont typeface="Arial" panose="020B0604020202020204" pitchFamily="34" charset="0"/>
                        <a:buChar char="•"/>
                      </a:pPr>
                      <a:r>
                        <a:rPr lang="en-US" sz="1400" b="0" dirty="0">
                          <a:effectLst/>
                          <a:latin typeface="+mn-lt"/>
                        </a:rPr>
                        <a:t>It may decrease proliferation of immune cells, which lowers autoimmune activity. </a:t>
                      </a:r>
                      <a:r>
                        <a:rPr lang="en-US" sz="1200" b="0" dirty="0">
                          <a:solidFill>
                            <a:srgbClr val="00B050"/>
                          </a:solidFill>
                          <a:effectLst/>
                          <a:latin typeface="+mn-lt"/>
                        </a:rPr>
                        <a:t>Suppress the inflamed cells</a:t>
                      </a:r>
                      <a:r>
                        <a:rPr lang="en-US" sz="1400" b="0" dirty="0">
                          <a:effectLst/>
                          <a:latin typeface="+mn-lt"/>
                        </a:rPr>
                        <a:t> </a:t>
                      </a:r>
                    </a:p>
                    <a:p>
                      <a:pPr marL="285750" indent="-285750">
                        <a:buFont typeface="Arial" panose="020B0604020202020204" pitchFamily="34" charset="0"/>
                        <a:buChar char="•"/>
                      </a:pPr>
                      <a:r>
                        <a:rPr lang="en-GB" sz="1400" b="0" dirty="0">
                          <a:solidFill>
                            <a:srgbClr val="FF0000"/>
                          </a:solidFill>
                          <a:effectLst/>
                          <a:latin typeface="+mn-lt"/>
                        </a:rPr>
                        <a:t>Induction</a:t>
                      </a:r>
                      <a:r>
                        <a:rPr lang="en-GB" sz="1400" b="0" dirty="0">
                          <a:effectLst/>
                          <a:latin typeface="+mn-lt"/>
                        </a:rPr>
                        <a:t> and </a:t>
                      </a:r>
                      <a:r>
                        <a:rPr lang="en-GB" sz="1400" b="0" dirty="0">
                          <a:solidFill>
                            <a:srgbClr val="FF0000"/>
                          </a:solidFill>
                          <a:effectLst/>
                          <a:latin typeface="+mn-lt"/>
                        </a:rPr>
                        <a:t>maintenance</a:t>
                      </a:r>
                      <a:r>
                        <a:rPr lang="en-GB" sz="1400" b="0" dirty="0">
                          <a:effectLst/>
                          <a:latin typeface="+mn-lt"/>
                        </a:rPr>
                        <a:t> of remission in IBD</a:t>
                      </a:r>
                    </a:p>
                    <a:p>
                      <a:pPr marL="0" indent="0">
                        <a:buFont typeface="Arial" panose="020B0604020202020204" pitchFamily="34" charset="0"/>
                        <a:buNone/>
                      </a:pPr>
                      <a:endParaRPr lang="en-US" sz="1400" b="0" dirty="0">
                        <a:effectLst/>
                        <a:latin typeface="+mn-lt"/>
                      </a:endParaRP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533328"/>
                  </a:ext>
                </a:extLst>
              </a:tr>
              <a:tr h="782736">
                <a:tc rowSpan="2">
                  <a:txBody>
                    <a:bodyPr/>
                    <a:lstStyle/>
                    <a:p>
                      <a:pPr algn="ctr"/>
                      <a:r>
                        <a:rPr lang="en-US" sz="1400" b="0" dirty="0">
                          <a:solidFill>
                            <a:schemeClr val="bg1"/>
                          </a:solidFill>
                          <a:effectLst/>
                          <a:latin typeface="+mn-lt"/>
                          <a:ea typeface="Kartika" charset="0"/>
                          <a:cs typeface="Kartika" charset="0"/>
                        </a:rPr>
                        <a:t>indications</a:t>
                      </a:r>
                    </a:p>
                  </a:txBody>
                  <a:tcPr marT="45719" marB="45719" vert="vert2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indent="0" algn="l" rtl="0" eaLnBrk="1" hangingPunct="1">
                        <a:buFont typeface="Wingdings" panose="05000000000000000000" pitchFamily="2" charset="2"/>
                        <a:buNone/>
                      </a:pPr>
                      <a:r>
                        <a:rPr lang="en-US" altLang="en-US" sz="1400" dirty="0"/>
                        <a:t>Are used to </a:t>
                      </a:r>
                      <a:r>
                        <a:rPr lang="en-US" altLang="en-US" sz="1400" dirty="0">
                          <a:solidFill>
                            <a:srgbClr val="FF0000"/>
                          </a:solidFill>
                        </a:rPr>
                        <a:t>induce</a:t>
                      </a:r>
                      <a:r>
                        <a:rPr lang="en-US" altLang="en-US" sz="1400" dirty="0"/>
                        <a:t> remission in IBD in </a:t>
                      </a:r>
                      <a:r>
                        <a:rPr lang="en-US" altLang="en-US" sz="1400" b="1" dirty="0"/>
                        <a:t>active</a:t>
                      </a:r>
                      <a:r>
                        <a:rPr lang="en-US" altLang="en-US" sz="1400" b="1" baseline="0" dirty="0"/>
                        <a:t> </a:t>
                      </a:r>
                      <a:r>
                        <a:rPr lang="en-US" altLang="en-US" sz="1400" b="1" dirty="0"/>
                        <a:t>moderate-to-severe conditions </a:t>
                      </a:r>
                      <a:r>
                        <a:rPr lang="en-US" altLang="en-US" sz="1400" dirty="0"/>
                        <a:t>or</a:t>
                      </a:r>
                      <a:r>
                        <a:rPr lang="en-US" altLang="en-US" sz="1400" baseline="0" dirty="0"/>
                        <a:t> </a:t>
                      </a:r>
                      <a:r>
                        <a:rPr lang="en-US" altLang="en-US" sz="1400" b="1" dirty="0"/>
                        <a:t>steroid</a:t>
                      </a:r>
                      <a:r>
                        <a:rPr lang="en-US" altLang="en-US" sz="1400" b="1" baseline="0" dirty="0"/>
                        <a:t> </a:t>
                      </a:r>
                      <a:r>
                        <a:rPr lang="en-US" altLang="en-US" sz="1400" b="1" dirty="0"/>
                        <a:t>dependent  </a:t>
                      </a:r>
                      <a:r>
                        <a:rPr lang="en-US" altLang="en-US" sz="1400" dirty="0"/>
                        <a:t>or </a:t>
                      </a:r>
                      <a:r>
                        <a:rPr lang="en-US" altLang="en-US" sz="1400" b="1" dirty="0"/>
                        <a:t>steroid resistant </a:t>
                      </a:r>
                      <a:r>
                        <a:rPr lang="en-US" altLang="en-US" sz="1400" dirty="0"/>
                        <a:t>(refractory)</a:t>
                      </a:r>
                      <a:r>
                        <a:rPr lang="en-US" altLang="en-US" sz="1400" baseline="0" dirty="0"/>
                        <a:t> </a:t>
                      </a:r>
                      <a:r>
                        <a:rPr lang="en-US" altLang="en-US" sz="1400" dirty="0"/>
                        <a:t>Patients and to </a:t>
                      </a:r>
                      <a:r>
                        <a:rPr lang="en-US" altLang="en-US" sz="1400" dirty="0">
                          <a:solidFill>
                            <a:srgbClr val="FF0000"/>
                          </a:solidFill>
                        </a:rPr>
                        <a:t>maintain remission. </a:t>
                      </a:r>
                      <a:r>
                        <a:rPr lang="en-US" altLang="en-US" sz="1100" dirty="0">
                          <a:solidFill>
                            <a:srgbClr val="1D8D03"/>
                          </a:solidFill>
                        </a:rPr>
                        <a:t>Prophylactic  therapy</a:t>
                      </a:r>
                      <a:r>
                        <a:rPr lang="en-US" altLang="en-US" sz="1400" dirty="0"/>
                        <a:t> </a:t>
                      </a:r>
                      <a:endParaRPr lang="en-US" altLang="en-US" sz="1400" b="1" dirty="0">
                        <a:latin typeface="Times New Roman" panose="02020603050405020304" pitchFamily="18" charset="0"/>
                        <a:cs typeface="Times New Roman" panose="02020603050405020304" pitchFamily="18" charset="0"/>
                      </a:endParaRPr>
                    </a:p>
                  </a:txBody>
                  <a:tcPr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3457664"/>
                  </a:ext>
                </a:extLst>
              </a:tr>
              <a:tr h="1011034">
                <a:tc vMerge="1">
                  <a:txBody>
                    <a:bodyPr/>
                    <a:lstStyle/>
                    <a:p>
                      <a:endParaRPr lang="en-US"/>
                    </a:p>
                  </a:txBody>
                  <a:tcPr/>
                </a:tc>
                <a:tc>
                  <a:txBody>
                    <a:bodyPr/>
                    <a:lstStyle/>
                    <a:p>
                      <a:pPr marL="285750" indent="-285750" algn="l" rtl="0" eaLnBrk="1" hangingPunct="1">
                        <a:buFont typeface="Arial" panose="020B0604020202020204" pitchFamily="34" charset="0"/>
                        <a:buChar char="•"/>
                      </a:pPr>
                      <a:r>
                        <a:rPr lang="en-US" altLang="en-US" sz="1400" dirty="0"/>
                        <a:t>Inflammatory bowel disease  </a:t>
                      </a:r>
                    </a:p>
                    <a:p>
                      <a:pPr marL="285750" indent="-285750" algn="l" rtl="0" eaLnBrk="1" hangingPunct="1">
                        <a:buFont typeface="Arial" panose="020B0604020202020204" pitchFamily="34" charset="0"/>
                        <a:buChar char="•"/>
                      </a:pPr>
                      <a:r>
                        <a:rPr lang="en-US" altLang="en-US" sz="1400" dirty="0"/>
                        <a:t>Rheumatoid arthritis</a:t>
                      </a:r>
                    </a:p>
                    <a:p>
                      <a:pPr marL="285750" indent="-285750" algn="l" rtl="0" eaLnBrk="1" hangingPunct="1">
                        <a:buFont typeface="Arial" panose="020B0604020202020204" pitchFamily="34" charset="0"/>
                        <a:buChar char="•"/>
                      </a:pPr>
                      <a:r>
                        <a:rPr lang="en-US" altLang="en-US" sz="1400" dirty="0"/>
                        <a:t>Cancer</a:t>
                      </a:r>
                    </a:p>
                    <a:p>
                      <a:pPr marL="285750" marR="0" lvl="0" indent="-2857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effectLst/>
                          <a:latin typeface="+mn-lt"/>
                        </a:rPr>
                        <a:t>Given Orally, S.C., I.M.</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t>_________________</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535214"/>
                  </a:ext>
                </a:extLst>
              </a:tr>
              <a:tr h="1695930">
                <a:tc>
                  <a:txBody>
                    <a:bodyPr/>
                    <a:lstStyle/>
                    <a:p>
                      <a:pPr algn="ctr"/>
                      <a:r>
                        <a:rPr lang="en-US" sz="1400" b="0" dirty="0">
                          <a:solidFill>
                            <a:schemeClr val="bg1"/>
                          </a:solidFill>
                          <a:effectLst/>
                          <a:latin typeface="+mn-lt"/>
                          <a:ea typeface="Kartika" charset="0"/>
                          <a:cs typeface="Kartika" charset="0"/>
                        </a:rPr>
                        <a:t>ADRs</a:t>
                      </a:r>
                    </a:p>
                  </a:txBody>
                  <a:tcPr marT="45719" marB="45719" vert="vert2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marL="285750" indent="-285750">
                        <a:buFont typeface="Arial" panose="020B0604020202020204" pitchFamily="34" charset="0"/>
                        <a:buChar char="•"/>
                      </a:pPr>
                      <a:r>
                        <a:rPr lang="en-GB" sz="1400" b="0" dirty="0">
                          <a:effectLst/>
                          <a:latin typeface="+mn-lt"/>
                        </a:rPr>
                        <a:t>Megaloblastic </a:t>
                      </a:r>
                      <a:r>
                        <a:rPr lang="en-GB" sz="1400" b="0" dirty="0" err="1">
                          <a:effectLst/>
                          <a:latin typeface="+mn-lt"/>
                        </a:rPr>
                        <a:t>anemia</a:t>
                      </a:r>
                      <a:r>
                        <a:rPr lang="en-GB" sz="1400" b="0" dirty="0">
                          <a:effectLst/>
                          <a:latin typeface="+mn-lt"/>
                        </a:rPr>
                        <a:t>.</a:t>
                      </a:r>
                    </a:p>
                    <a:p>
                      <a:pPr marL="285750" indent="-285750">
                        <a:buFont typeface="Arial" panose="020B0604020202020204" pitchFamily="34" charset="0"/>
                        <a:buChar char="•"/>
                      </a:pPr>
                      <a:r>
                        <a:rPr lang="en-GB" sz="1400" b="0" dirty="0">
                          <a:effectLst/>
                          <a:latin typeface="+mn-lt"/>
                        </a:rPr>
                        <a:t>Bone marrow depression</a:t>
                      </a:r>
                    </a:p>
                    <a:p>
                      <a:pPr marL="0" indent="0">
                        <a:buFont typeface="Arial" panose="020B0604020202020204" pitchFamily="34" charset="0"/>
                        <a:buNone/>
                      </a:pPr>
                      <a:endParaRPr lang="en-GB" sz="1400" b="0" dirty="0">
                        <a:effectLst/>
                        <a:latin typeface="+mn-lt"/>
                      </a:endParaRP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0" dirty="0">
                          <a:solidFill>
                            <a:srgbClr val="FF0000"/>
                          </a:solidFill>
                          <a:effectLst/>
                          <a:latin typeface="+mn-lt"/>
                        </a:rPr>
                        <a:t>Bone marrow depression</a:t>
                      </a:r>
                      <a:r>
                        <a:rPr lang="en-US" sz="1400" b="0" dirty="0">
                          <a:effectLst/>
                          <a:latin typeface="+mn-lt"/>
                        </a:rPr>
                        <a:t>: leucopenia, thrombocytopenia. </a:t>
                      </a:r>
                    </a:p>
                    <a:p>
                      <a:pPr marL="285750" indent="-285750">
                        <a:buFont typeface="Arial" panose="020B0604020202020204" pitchFamily="34" charset="0"/>
                        <a:buChar char="•"/>
                      </a:pPr>
                      <a:r>
                        <a:rPr lang="en-US" sz="1400" b="0" dirty="0">
                          <a:effectLst/>
                          <a:latin typeface="+mn-lt"/>
                        </a:rPr>
                        <a:t>Gastrointestinal toxicity.</a:t>
                      </a:r>
                    </a:p>
                    <a:p>
                      <a:pPr marL="285750" indent="-285750">
                        <a:buFont typeface="Arial" panose="020B0604020202020204" pitchFamily="34" charset="0"/>
                        <a:buChar char="•"/>
                      </a:pPr>
                      <a:r>
                        <a:rPr lang="en-US" sz="1400" b="0" dirty="0">
                          <a:solidFill>
                            <a:srgbClr val="FF0000"/>
                          </a:solidFill>
                          <a:effectLst/>
                          <a:latin typeface="+mn-lt"/>
                        </a:rPr>
                        <a:t>Hepatic dysfunction.</a:t>
                      </a:r>
                    </a:p>
                    <a:p>
                      <a:pPr marL="285750" indent="-285750">
                        <a:buFont typeface="Arial" panose="020B0604020202020204" pitchFamily="34" charset="0"/>
                        <a:buChar char="•"/>
                      </a:pPr>
                      <a:r>
                        <a:rPr lang="en-US" sz="1400" b="0" dirty="0">
                          <a:effectLst/>
                          <a:latin typeface="+mn-lt"/>
                        </a:rPr>
                        <a:t>Complete blood count &amp; liver function tests are required in all patients</a:t>
                      </a:r>
                    </a:p>
                  </a:txBody>
                  <a:tcPr marT="45719" marB="4571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32730"/>
                  </a:ext>
                </a:extLst>
              </a:tr>
            </a:tbl>
          </a:graphicData>
        </a:graphic>
      </p:graphicFrame>
      <p:pic>
        <p:nvPicPr>
          <p:cNvPr id="4" name="Picture 2"/>
          <p:cNvPicPr>
            <a:picLocks noGrp="1" noChangeAspect="1" noChangeArrowheads="1"/>
          </p:cNvPicPr>
          <p:nvPr>
            <p:ph idx="1"/>
          </p:nvPr>
        </p:nvPicPr>
        <p:blipFill rotWithShape="1">
          <a:blip r:embed="rId2">
            <a:lum bright="-1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4724" b="2498"/>
          <a:stretch/>
        </p:blipFill>
        <p:spPr>
          <a:xfrm>
            <a:off x="857250" y="3295441"/>
            <a:ext cx="2666999" cy="2898530"/>
          </a:xfrm>
          <a:noFill/>
        </p:spPr>
      </p:pic>
      <p:sp>
        <p:nvSpPr>
          <p:cNvPr id="6" name="TextBox 5">
            <a:extLst>
              <a:ext uri="{FF2B5EF4-FFF2-40B4-BE49-F238E27FC236}">
                <a16:creationId xmlns:a16="http://schemas.microsoft.com/office/drawing/2014/main" id="{3A54A1BA-F64D-425F-986B-0713E401820E}"/>
              </a:ext>
            </a:extLst>
          </p:cNvPr>
          <p:cNvSpPr txBox="1"/>
          <p:nvPr/>
        </p:nvSpPr>
        <p:spPr>
          <a:xfrm>
            <a:off x="4010892" y="1231322"/>
            <a:ext cx="883226" cy="246221"/>
          </a:xfrm>
          <a:prstGeom prst="rect">
            <a:avLst/>
          </a:prstGeom>
          <a:noFill/>
        </p:spPr>
        <p:txBody>
          <a:bodyPr wrap="square" rtlCol="0">
            <a:spAutoFit/>
          </a:bodyPr>
          <a:lstStyle/>
          <a:p>
            <a:r>
              <a:rPr lang="en-US" sz="1000" dirty="0">
                <a:solidFill>
                  <a:srgbClr val="00B050"/>
                </a:solidFill>
              </a:rPr>
              <a:t>Inactive form</a:t>
            </a:r>
          </a:p>
        </p:txBody>
      </p:sp>
      <p:sp>
        <p:nvSpPr>
          <p:cNvPr id="7" name="TextBox 6">
            <a:extLst>
              <a:ext uri="{FF2B5EF4-FFF2-40B4-BE49-F238E27FC236}">
                <a16:creationId xmlns:a16="http://schemas.microsoft.com/office/drawing/2014/main" id="{2E5D2A0B-7E06-4A57-9046-7E85D8756052}"/>
              </a:ext>
            </a:extLst>
          </p:cNvPr>
          <p:cNvSpPr txBox="1"/>
          <p:nvPr/>
        </p:nvSpPr>
        <p:spPr>
          <a:xfrm>
            <a:off x="5545283" y="1231323"/>
            <a:ext cx="865908" cy="246221"/>
          </a:xfrm>
          <a:prstGeom prst="rect">
            <a:avLst/>
          </a:prstGeom>
          <a:noFill/>
        </p:spPr>
        <p:txBody>
          <a:bodyPr wrap="square" rtlCol="0">
            <a:spAutoFit/>
          </a:bodyPr>
          <a:lstStyle/>
          <a:p>
            <a:r>
              <a:rPr lang="en-US" sz="1000" dirty="0">
                <a:solidFill>
                  <a:srgbClr val="00B050"/>
                </a:solidFill>
              </a:rPr>
              <a:t>Active form</a:t>
            </a:r>
          </a:p>
        </p:txBody>
      </p:sp>
    </p:spTree>
    <p:extLst>
      <p:ext uri="{BB962C8B-B14F-4D97-AF65-F5344CB8AC3E}">
        <p14:creationId xmlns:p14="http://schemas.microsoft.com/office/powerpoint/2010/main" val="182158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55374"/>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6600">
                  <a:solidFill>
                    <a:schemeClr val="tx1"/>
                  </a:solidFill>
                  <a:prstDash val="solid"/>
                </a:ln>
                <a:solidFill>
                  <a:schemeClr val="bg1"/>
                </a:solidFill>
                <a:effectLst>
                  <a:outerShdw blurRad="38100" dist="38100" dir="2700000" algn="tl">
                    <a:srgbClr val="000000">
                      <a:alpha val="43137"/>
                    </a:srgbClr>
                  </a:outerShdw>
                </a:effectLst>
                <a:latin typeface="Bell MT" charset="0"/>
                <a:ea typeface="Bell MT" charset="0"/>
                <a:cs typeface="Bell MT" charset="0"/>
              </a:rPr>
              <a:t>Monoclonal antibodies used in IBD</a:t>
            </a:r>
            <a:br>
              <a:rPr lang="en-US" sz="2400" b="1" dirty="0">
                <a:ln w="6600">
                  <a:solidFill>
                    <a:schemeClr val="tx1"/>
                  </a:solidFill>
                  <a:prstDash val="solid"/>
                </a:ln>
                <a:solidFill>
                  <a:schemeClr val="bg1"/>
                </a:solidFill>
                <a:effectLst>
                  <a:outerShdw blurRad="38100" dist="38100" dir="2700000" algn="tl">
                    <a:srgbClr val="000000">
                      <a:alpha val="43137"/>
                    </a:srgbClr>
                  </a:outerShdw>
                </a:effectLst>
                <a:latin typeface="Bell MT" charset="0"/>
                <a:ea typeface="Bell MT" charset="0"/>
                <a:cs typeface="Bell MT" charset="0"/>
              </a:rPr>
            </a:br>
            <a:r>
              <a:rPr lang="en-US" sz="2400" b="1" dirty="0">
                <a:ln w="6600">
                  <a:solidFill>
                    <a:schemeClr val="tx1"/>
                  </a:solidFill>
                  <a:prstDash val="solid"/>
                </a:ln>
                <a:solidFill>
                  <a:schemeClr val="bg1"/>
                </a:solidFill>
                <a:effectLst>
                  <a:outerShdw blurRad="38100" dist="38100" dir="2700000" algn="tl">
                    <a:srgbClr val="000000">
                      <a:alpha val="43137"/>
                    </a:srgbClr>
                  </a:outerShdw>
                </a:effectLst>
                <a:latin typeface="Bell MT" charset="0"/>
                <a:ea typeface="Bell MT" charset="0"/>
                <a:cs typeface="Bell MT" charset="0"/>
              </a:rPr>
              <a:t>(TNF-α inhibitors)</a:t>
            </a:r>
          </a:p>
        </p:txBody>
      </p:sp>
      <p:graphicFrame>
        <p:nvGraphicFramePr>
          <p:cNvPr id="4" name="جدول 3"/>
          <p:cNvGraphicFramePr>
            <a:graphicFrameLocks noGrp="1"/>
          </p:cNvGraphicFramePr>
          <p:nvPr>
            <p:extLst>
              <p:ext uri="{D42A27DB-BD31-4B8C-83A1-F6EECF244321}">
                <p14:modId xmlns:p14="http://schemas.microsoft.com/office/powerpoint/2010/main" val="1462995253"/>
              </p:ext>
            </p:extLst>
          </p:nvPr>
        </p:nvGraphicFramePr>
        <p:xfrm>
          <a:off x="-1" y="755374"/>
          <a:ext cx="6858000" cy="9150627"/>
        </p:xfrm>
        <a:graphic>
          <a:graphicData uri="http://schemas.openxmlformats.org/drawingml/2006/table">
            <a:tbl>
              <a:tblPr firstRow="1" bandRow="1">
                <a:tableStyleId>{5940675A-B579-460E-94D1-54222C63F5DA}</a:tableStyleId>
              </a:tblPr>
              <a:tblGrid>
                <a:gridCol w="585956">
                  <a:extLst>
                    <a:ext uri="{9D8B030D-6E8A-4147-A177-3AD203B41FA5}">
                      <a16:colId xmlns:a16="http://schemas.microsoft.com/office/drawing/2014/main" val="2554998037"/>
                    </a:ext>
                  </a:extLst>
                </a:gridCol>
                <a:gridCol w="3154772">
                  <a:extLst>
                    <a:ext uri="{9D8B030D-6E8A-4147-A177-3AD203B41FA5}">
                      <a16:colId xmlns:a16="http://schemas.microsoft.com/office/drawing/2014/main" val="235061966"/>
                    </a:ext>
                  </a:extLst>
                </a:gridCol>
                <a:gridCol w="1482437">
                  <a:extLst>
                    <a:ext uri="{9D8B030D-6E8A-4147-A177-3AD203B41FA5}">
                      <a16:colId xmlns:a16="http://schemas.microsoft.com/office/drawing/2014/main" val="2237928250"/>
                    </a:ext>
                  </a:extLst>
                </a:gridCol>
                <a:gridCol w="1634835">
                  <a:extLst>
                    <a:ext uri="{9D8B030D-6E8A-4147-A177-3AD203B41FA5}">
                      <a16:colId xmlns:a16="http://schemas.microsoft.com/office/drawing/2014/main" val="2656967906"/>
                    </a:ext>
                  </a:extLst>
                </a:gridCol>
              </a:tblGrid>
              <a:tr h="581536">
                <a:tc>
                  <a:txBody>
                    <a:bodyPr/>
                    <a:lstStyle/>
                    <a:p>
                      <a:pPr algn="ctr"/>
                      <a:r>
                        <a:rPr lang="en-US" sz="1400" b="0" dirty="0">
                          <a:solidFill>
                            <a:schemeClr val="bg1"/>
                          </a:solidFill>
                          <a:effectLst/>
                          <a:latin typeface="+mn-lt"/>
                          <a:ea typeface="Kartika" charset="0"/>
                          <a:cs typeface="Kartika" charset="0"/>
                        </a:rPr>
                        <a:t>Drug </a:t>
                      </a:r>
                    </a:p>
                  </a:txBody>
                  <a:tcPr marT="45719" marB="45719"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600" b="0" dirty="0">
                          <a:solidFill>
                            <a:srgbClr val="0070C0"/>
                          </a:solidFill>
                          <a:effectLst/>
                          <a:latin typeface="+mn-lt"/>
                        </a:rPr>
                        <a:t>Infliximab</a:t>
                      </a:r>
                      <a:endParaRPr lang="en-US" sz="1400" b="0" dirty="0">
                        <a:solidFill>
                          <a:srgbClr val="0070C0"/>
                        </a:solidFill>
                        <a:effectLst/>
                        <a:latin typeface="+mn-lt"/>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0" dirty="0">
                          <a:solidFill>
                            <a:srgbClr val="0070C0"/>
                          </a:solidFill>
                          <a:effectLst/>
                          <a:latin typeface="+mn-lt"/>
                        </a:rPr>
                        <a:t>Adalimumab</a:t>
                      </a:r>
                    </a:p>
                    <a:p>
                      <a:pPr algn="ctr"/>
                      <a:r>
                        <a:rPr lang="en-US" sz="1600" b="0" dirty="0">
                          <a:solidFill>
                            <a:srgbClr val="0070C0"/>
                          </a:solidFill>
                          <a:effectLst/>
                          <a:latin typeface="+mn-lt"/>
                        </a:rPr>
                        <a:t>( Humira )</a:t>
                      </a:r>
                      <a:endParaRPr lang="en-US" sz="1400" b="0" dirty="0">
                        <a:solidFill>
                          <a:srgbClr val="0070C0"/>
                        </a:solidFill>
                        <a:effectLst/>
                        <a:latin typeface="+mn-lt"/>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US" sz="1600" b="0" dirty="0">
                          <a:solidFill>
                            <a:srgbClr val="0070C0"/>
                          </a:solidFill>
                          <a:effectLst/>
                          <a:latin typeface="+mn-lt"/>
                        </a:rPr>
                        <a:t>Certolizumab</a:t>
                      </a:r>
                    </a:p>
                    <a:p>
                      <a:pPr algn="ctr"/>
                      <a:r>
                        <a:rPr lang="en-US" sz="1600" b="0" dirty="0">
                          <a:solidFill>
                            <a:srgbClr val="0070C0"/>
                          </a:solidFill>
                          <a:effectLst/>
                          <a:latin typeface="+mn-lt"/>
                        </a:rPr>
                        <a:t>( </a:t>
                      </a:r>
                      <a:r>
                        <a:rPr lang="en-US" sz="1600" b="0" dirty="0" err="1">
                          <a:solidFill>
                            <a:srgbClr val="0070C0"/>
                          </a:solidFill>
                          <a:effectLst/>
                          <a:latin typeface="+mn-lt"/>
                        </a:rPr>
                        <a:t>Cimzia</a:t>
                      </a:r>
                      <a:r>
                        <a:rPr lang="en-US" sz="1600" b="0" dirty="0">
                          <a:solidFill>
                            <a:srgbClr val="0070C0"/>
                          </a:solidFill>
                          <a:effectLst/>
                          <a:latin typeface="+mn-lt"/>
                        </a:rPr>
                        <a:t> )</a:t>
                      </a:r>
                      <a:endParaRPr lang="en-US" sz="1400" b="0" dirty="0">
                        <a:solidFill>
                          <a:srgbClr val="0070C0"/>
                        </a:solidFill>
                        <a:effectLst/>
                        <a:latin typeface="+mn-lt"/>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FF"/>
                    </a:solidFill>
                  </a:tcPr>
                </a:tc>
                <a:extLst>
                  <a:ext uri="{0D108BD9-81ED-4DB2-BD59-A6C34878D82A}">
                    <a16:rowId xmlns:a16="http://schemas.microsoft.com/office/drawing/2014/main" val="2513595103"/>
                  </a:ext>
                </a:extLst>
              </a:tr>
              <a:tr h="2020077">
                <a:tc>
                  <a:txBody>
                    <a:bodyPr/>
                    <a:lstStyle/>
                    <a:p>
                      <a:pPr algn="ctr"/>
                      <a:r>
                        <a:rPr lang="en-US" sz="1600" b="0" dirty="0">
                          <a:solidFill>
                            <a:schemeClr val="bg1"/>
                          </a:solidFill>
                          <a:effectLst/>
                          <a:latin typeface="+mn-lt"/>
                          <a:ea typeface="Kartika" charset="0"/>
                          <a:cs typeface="Kartika" charset="0"/>
                        </a:rPr>
                        <a:t>Mech.</a:t>
                      </a:r>
                      <a:r>
                        <a:rPr lang="en-US" sz="1600" b="0" baseline="0" dirty="0">
                          <a:solidFill>
                            <a:schemeClr val="bg1"/>
                          </a:solidFill>
                          <a:effectLst/>
                          <a:latin typeface="+mn-lt"/>
                          <a:ea typeface="Kartika" charset="0"/>
                          <a:cs typeface="Kartika" charset="0"/>
                        </a:rPr>
                        <a:t> of action</a:t>
                      </a:r>
                      <a:endParaRPr lang="en-US" sz="1600" b="0" dirty="0">
                        <a:solidFill>
                          <a:schemeClr val="bg1"/>
                        </a:solidFill>
                        <a:effectLst/>
                        <a:latin typeface="+mn-lt"/>
                        <a:ea typeface="Kartika" charset="0"/>
                        <a:cs typeface="Kartika" charset="0"/>
                      </a:endParaRPr>
                    </a:p>
                  </a:txBody>
                  <a:tcPr marT="45719" marB="45719" vert="vert27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indent="0">
                        <a:buFont typeface="Arial" panose="020B0604020202020204" pitchFamily="34" charset="0"/>
                        <a:buNone/>
                      </a:pPr>
                      <a:r>
                        <a:rPr lang="en-GB" sz="1400" b="0" dirty="0">
                          <a:effectLst/>
                          <a:latin typeface="+mn-lt"/>
                        </a:rPr>
                        <a:t>- a chimeric mouse-human monoclonal antibody </a:t>
                      </a:r>
                    </a:p>
                    <a:p>
                      <a:pPr marL="0" indent="0">
                        <a:buFontTx/>
                        <a:buNone/>
                      </a:pPr>
                      <a:r>
                        <a:rPr lang="en-GB" sz="1400" b="0" dirty="0">
                          <a:effectLst/>
                          <a:latin typeface="+mn-lt"/>
                        </a:rPr>
                        <a:t>- 25% murine – 75% human.</a:t>
                      </a:r>
                    </a:p>
                    <a:p>
                      <a:pPr marL="0" indent="0">
                        <a:buFontTx/>
                        <a:buNone/>
                      </a:pPr>
                      <a:r>
                        <a:rPr lang="en-US" sz="1400" b="0" dirty="0">
                          <a:effectLst/>
                          <a:latin typeface="+mn-lt"/>
                        </a:rPr>
                        <a:t>- </a:t>
                      </a:r>
                      <a:r>
                        <a:rPr lang="en-US" sz="1400" b="0" dirty="0">
                          <a:solidFill>
                            <a:srgbClr val="7030A0"/>
                          </a:solidFill>
                          <a:effectLst/>
                          <a:latin typeface="+mn-lt"/>
                        </a:rPr>
                        <a:t>TNF-</a:t>
                      </a:r>
                      <a:r>
                        <a:rPr lang="el-GR" sz="1400" b="0" dirty="0">
                          <a:solidFill>
                            <a:srgbClr val="7030A0"/>
                          </a:solidFill>
                          <a:effectLst/>
                          <a:latin typeface="+mn-lt"/>
                        </a:rPr>
                        <a:t>α </a:t>
                      </a:r>
                      <a:r>
                        <a:rPr lang="en-US" sz="1400" b="0" dirty="0">
                          <a:effectLst/>
                          <a:latin typeface="+mn-lt"/>
                        </a:rPr>
                        <a:t>inhibitors </a:t>
                      </a:r>
                    </a:p>
                    <a:p>
                      <a:pPr marL="0" indent="0">
                        <a:buFont typeface="Arial" panose="020B0604020202020204" pitchFamily="34" charset="0"/>
                        <a:buNone/>
                      </a:pPr>
                      <a:r>
                        <a:rPr lang="en-US" sz="1400" b="0" dirty="0">
                          <a:effectLst/>
                          <a:latin typeface="+mn-lt"/>
                        </a:rPr>
                        <a:t>- Inhibits soluble or membrane –bound  TNF-α located on activated T lymphocytes. </a:t>
                      </a:r>
                    </a:p>
                  </a:txBody>
                  <a:tcPr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effectLst/>
                          <a:latin typeface="+mn-lt"/>
                        </a:rPr>
                        <a:t>- </a:t>
                      </a:r>
                      <a:r>
                        <a:rPr lang="en-US" sz="1400" b="0" u="sng" dirty="0">
                          <a:effectLst/>
                          <a:latin typeface="+mn-lt"/>
                        </a:rPr>
                        <a:t>Fully humanized </a:t>
                      </a:r>
                      <a:r>
                        <a:rPr lang="en-US" sz="1400" b="0" dirty="0">
                          <a:effectLst/>
                          <a:latin typeface="+mn-lt"/>
                        </a:rPr>
                        <a:t>IgG antibody to </a:t>
                      </a:r>
                      <a:r>
                        <a:rPr lang="en-US" sz="1400" b="0" dirty="0">
                          <a:solidFill>
                            <a:srgbClr val="7030A0"/>
                          </a:solidFill>
                          <a:effectLst/>
                          <a:latin typeface="+mn-lt"/>
                        </a:rPr>
                        <a:t>TNF-α</a:t>
                      </a:r>
                    </a:p>
                    <a:p>
                      <a:pPr marL="0" indent="0">
                        <a:buFont typeface="Arial" panose="020B0604020202020204" pitchFamily="34" charset="0"/>
                        <a:buNone/>
                      </a:pPr>
                      <a:r>
                        <a:rPr lang="en-US" sz="1400" b="0" dirty="0">
                          <a:effectLst/>
                          <a:latin typeface="+mn-lt"/>
                        </a:rPr>
                        <a:t>-it binds to </a:t>
                      </a:r>
                      <a:r>
                        <a:rPr lang="en-US" sz="1400" b="0" dirty="0">
                          <a:solidFill>
                            <a:srgbClr val="7030A0"/>
                          </a:solidFill>
                          <a:effectLst/>
                          <a:latin typeface="+mn-lt"/>
                        </a:rPr>
                        <a:t>TNFα</a:t>
                      </a:r>
                      <a:r>
                        <a:rPr lang="en-US" sz="1400" b="0" dirty="0">
                          <a:effectLst/>
                          <a:latin typeface="+mn-lt"/>
                        </a:rPr>
                        <a:t>,</a:t>
                      </a:r>
                    </a:p>
                    <a:p>
                      <a:pPr marL="0" indent="0">
                        <a:buFont typeface="Arial" panose="020B0604020202020204" pitchFamily="34" charset="0"/>
                        <a:buNone/>
                      </a:pPr>
                      <a:r>
                        <a:rPr lang="en-US" sz="1400" b="0" dirty="0">
                          <a:effectLst/>
                          <a:latin typeface="+mn-lt"/>
                        </a:rPr>
                        <a:t> preventing it from activating TNF receptors.</a:t>
                      </a:r>
                    </a:p>
                    <a:p>
                      <a:pPr marL="171450" indent="-171450" algn="ctr">
                        <a:buFont typeface="Arial" panose="020B0604020202020204" pitchFamily="34" charset="0"/>
                        <a:buChar char="•"/>
                      </a:pPr>
                      <a:r>
                        <a:rPr lang="en-US" sz="1100" b="0" dirty="0">
                          <a:solidFill>
                            <a:srgbClr val="00B050"/>
                          </a:solidFill>
                          <a:effectLst/>
                          <a:latin typeface="+mn-lt"/>
                        </a:rPr>
                        <a:t>(Better than </a:t>
                      </a:r>
                      <a:r>
                        <a:rPr lang="en-US" sz="1100" b="0" dirty="0">
                          <a:solidFill>
                            <a:schemeClr val="accent1"/>
                          </a:solidFill>
                          <a:effectLst/>
                          <a:latin typeface="+mn-lt"/>
                        </a:rPr>
                        <a:t>Infliximab)</a:t>
                      </a:r>
                      <a:r>
                        <a:rPr lang="en-US" sz="1100" b="0" dirty="0">
                          <a:solidFill>
                            <a:srgbClr val="00B050"/>
                          </a:solidFill>
                          <a:effectLst/>
                          <a:latin typeface="+mn-lt"/>
                        </a:rPr>
                        <a:t> </a:t>
                      </a:r>
                      <a:endParaRPr lang="en-US" sz="1200" b="0" dirty="0">
                        <a:solidFill>
                          <a:srgbClr val="00B050"/>
                        </a:solidFill>
                        <a:effectLst/>
                        <a:latin typeface="+mn-lt"/>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effectLst/>
                          <a:latin typeface="+mn-lt"/>
                        </a:rPr>
                        <a:t>- </a:t>
                      </a:r>
                      <a:r>
                        <a:rPr lang="en-US" sz="1400" b="1" u="sng" dirty="0">
                          <a:effectLst/>
                          <a:latin typeface="+mn-lt"/>
                        </a:rPr>
                        <a:t>Fab</a:t>
                      </a:r>
                      <a:r>
                        <a:rPr lang="en-US" sz="1400" b="0" dirty="0">
                          <a:effectLst/>
                          <a:latin typeface="+mn-lt"/>
                        </a:rPr>
                        <a:t> fragment of a humanized antibody directed against </a:t>
                      </a:r>
                      <a:r>
                        <a:rPr lang="en-US" sz="1400" b="0" dirty="0">
                          <a:solidFill>
                            <a:srgbClr val="7030A0"/>
                          </a:solidFill>
                          <a:effectLst/>
                          <a:latin typeface="+mn-lt"/>
                        </a:rPr>
                        <a:t>TNF-α</a:t>
                      </a:r>
                      <a:r>
                        <a:rPr lang="en-US" sz="1400" b="0" dirty="0">
                          <a:effectLst/>
                          <a:latin typeface="+mn-lt"/>
                        </a:rPr>
                        <a:t> </a:t>
                      </a:r>
                    </a:p>
                    <a:p>
                      <a:pPr marL="0" indent="0">
                        <a:buFont typeface="Arial" panose="020B0604020202020204" pitchFamily="34" charset="0"/>
                        <a:buNone/>
                      </a:pPr>
                      <a:r>
                        <a:rPr lang="en-US" sz="1400" b="0" dirty="0">
                          <a:effectLst/>
                          <a:latin typeface="+mn-lt"/>
                        </a:rPr>
                        <a:t>- </a:t>
                      </a:r>
                      <a:r>
                        <a:rPr lang="en-US" sz="1400" b="0" dirty="0" err="1">
                          <a:solidFill>
                            <a:srgbClr val="0070C0"/>
                          </a:solidFill>
                          <a:effectLst/>
                          <a:latin typeface="+mn-lt"/>
                        </a:rPr>
                        <a:t>Certolizumab</a:t>
                      </a:r>
                      <a:r>
                        <a:rPr lang="en-US" sz="1400" b="0" dirty="0">
                          <a:effectLst/>
                          <a:latin typeface="+mn-lt"/>
                        </a:rPr>
                        <a:t> is attached to </a:t>
                      </a:r>
                      <a:r>
                        <a:rPr lang="en-US" sz="1400" b="0" dirty="0">
                          <a:solidFill>
                            <a:srgbClr val="7030A0"/>
                          </a:solidFill>
                          <a:effectLst/>
                          <a:latin typeface="+mn-lt"/>
                        </a:rPr>
                        <a:t>polyethylene glycol </a:t>
                      </a:r>
                      <a:r>
                        <a:rPr lang="en-US" sz="1400" b="0" dirty="0">
                          <a:effectLst/>
                          <a:latin typeface="+mn-lt"/>
                        </a:rPr>
                        <a:t>to increase its half-life in circulation.</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533328"/>
                  </a:ext>
                </a:extLst>
              </a:tr>
              <a:tr h="1160236">
                <a:tc>
                  <a:txBody>
                    <a:bodyPr/>
                    <a:lstStyle/>
                    <a:p>
                      <a:pPr algn="ctr"/>
                      <a:r>
                        <a:rPr lang="en-US" sz="1600" b="0" dirty="0">
                          <a:solidFill>
                            <a:schemeClr val="bg1"/>
                          </a:solidFill>
                          <a:effectLst/>
                          <a:latin typeface="+mn-lt"/>
                          <a:ea typeface="Kartika" charset="0"/>
                          <a:cs typeface="Kartika" charset="0"/>
                        </a:rPr>
                        <a:t>P.K</a:t>
                      </a:r>
                    </a:p>
                  </a:txBody>
                  <a:tcPr marT="45719" marB="45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166688" indent="-166688">
                        <a:buFont typeface="Arial" panose="020B0604020202020204" pitchFamily="34" charset="0"/>
                        <a:buChar char="•"/>
                      </a:pPr>
                      <a:r>
                        <a:rPr lang="en-US" sz="1400" b="0" dirty="0">
                          <a:effectLst/>
                          <a:latin typeface="+mn-lt"/>
                        </a:rPr>
                        <a:t>Given </a:t>
                      </a:r>
                      <a:r>
                        <a:rPr lang="en-US" sz="1400" b="1" dirty="0">
                          <a:effectLst/>
                          <a:latin typeface="+mn-lt"/>
                        </a:rPr>
                        <a:t>intravenously as infusion </a:t>
                      </a:r>
                      <a:r>
                        <a:rPr lang="en-US" sz="1400" b="0" dirty="0">
                          <a:effectLst/>
                          <a:latin typeface="+mn-lt"/>
                        </a:rPr>
                        <a:t>(5-10 mg/kg). </a:t>
                      </a:r>
                      <a:r>
                        <a:rPr lang="en-US" sz="1100" b="0" dirty="0">
                          <a:solidFill>
                            <a:srgbClr val="1D8D03"/>
                          </a:solidFill>
                          <a:effectLst/>
                          <a:latin typeface="+mn-lt"/>
                        </a:rPr>
                        <a:t>Not given orally </a:t>
                      </a:r>
                      <a:endParaRPr lang="en-US" sz="1400" b="0" dirty="0">
                        <a:solidFill>
                          <a:srgbClr val="1D8D03"/>
                        </a:solidFill>
                        <a:effectLst/>
                        <a:latin typeface="+mn-lt"/>
                      </a:endParaRPr>
                    </a:p>
                    <a:p>
                      <a:pPr marL="166688" indent="-166688">
                        <a:buFont typeface="Arial" panose="020B0604020202020204" pitchFamily="34" charset="0"/>
                        <a:buChar char="•"/>
                      </a:pPr>
                      <a:r>
                        <a:rPr lang="en-US" sz="1400" b="0" dirty="0">
                          <a:effectLst/>
                          <a:latin typeface="+mn-lt"/>
                        </a:rPr>
                        <a:t> has long half life (8-10 days) </a:t>
                      </a:r>
                    </a:p>
                    <a:p>
                      <a:pPr marL="166688" indent="-166688">
                        <a:buFont typeface="Arial" panose="020B0604020202020204" pitchFamily="34" charset="0"/>
                        <a:buChar char="•"/>
                      </a:pPr>
                      <a:r>
                        <a:rPr lang="en-US" sz="1400" b="0" dirty="0">
                          <a:effectLst/>
                          <a:latin typeface="+mn-lt"/>
                        </a:rPr>
                        <a:t>2 weeks to give clinical response. </a:t>
                      </a:r>
                      <a:r>
                        <a:rPr lang="en-US" sz="1100" b="0" dirty="0">
                          <a:solidFill>
                            <a:srgbClr val="00B050"/>
                          </a:solidFill>
                          <a:effectLst/>
                          <a:latin typeface="+mn-lt"/>
                        </a:rPr>
                        <a:t>Delayed action</a:t>
                      </a:r>
                      <a:endParaRPr lang="en-US" sz="1400" b="0" dirty="0">
                        <a:solidFill>
                          <a:srgbClr val="00B050"/>
                        </a:solidFill>
                        <a:effectLst/>
                        <a:latin typeface="+mn-lt"/>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1400" b="0" dirty="0">
                          <a:effectLst/>
                          <a:latin typeface="+mn-lt"/>
                        </a:rPr>
                        <a:t>Has an advantage that it is given by </a:t>
                      </a:r>
                      <a:r>
                        <a:rPr lang="en-US" sz="1400" b="0" dirty="0">
                          <a:solidFill>
                            <a:srgbClr val="FF0000"/>
                          </a:solidFill>
                          <a:effectLst/>
                          <a:latin typeface="+mn-lt"/>
                        </a:rPr>
                        <a:t>subcutaneous injection </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altLang="en-US" sz="1400" dirty="0"/>
                        <a:t>Given subcutaneously </a:t>
                      </a:r>
                      <a:endParaRPr lang="en-US" sz="1400" dirty="0"/>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29254"/>
                  </a:ext>
                </a:extLst>
              </a:tr>
              <a:tr h="1805826">
                <a:tc>
                  <a:txBody>
                    <a:bodyPr/>
                    <a:lstStyle/>
                    <a:p>
                      <a:pPr algn="ctr"/>
                      <a:r>
                        <a:rPr lang="en-US" sz="1600" b="0" dirty="0">
                          <a:solidFill>
                            <a:schemeClr val="bg1"/>
                          </a:solidFill>
                          <a:effectLst/>
                          <a:latin typeface="+mn-lt"/>
                          <a:ea typeface="Kartika" charset="0"/>
                          <a:cs typeface="Kartika" charset="0"/>
                        </a:rPr>
                        <a:t>indications</a:t>
                      </a:r>
                    </a:p>
                  </a:txBody>
                  <a:tcPr marT="45719" marB="45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166688" indent="-166688" algn="l" rtl="0" eaLnBrk="1" hangingPunct="1">
                        <a:buFont typeface="Arial" panose="020B0604020202020204" pitchFamily="34" charset="0"/>
                        <a:buChar char="•"/>
                      </a:pPr>
                      <a:r>
                        <a:rPr lang="en-US" altLang="en-US" sz="1400" dirty="0"/>
                        <a:t>In moderate to severe </a:t>
                      </a:r>
                      <a:r>
                        <a:rPr lang="en-US" altLang="en-US" sz="1400" dirty="0">
                          <a:solidFill>
                            <a:srgbClr val="FF0000"/>
                          </a:solidFill>
                        </a:rPr>
                        <a:t>active Crohn’s disease </a:t>
                      </a:r>
                      <a:r>
                        <a:rPr lang="en-US" altLang="en-US" sz="1400" dirty="0"/>
                        <a:t>and </a:t>
                      </a:r>
                      <a:r>
                        <a:rPr lang="en-US" altLang="en-US" sz="1400" dirty="0">
                          <a:solidFill>
                            <a:srgbClr val="FF0000"/>
                          </a:solidFill>
                        </a:rPr>
                        <a:t>ulcerative colitis. </a:t>
                      </a:r>
                    </a:p>
                    <a:p>
                      <a:pPr marL="166688" indent="-166688" algn="l" rtl="0" eaLnBrk="1" hangingPunct="1">
                        <a:buFont typeface="Arial" panose="020B0604020202020204" pitchFamily="34" charset="0"/>
                        <a:buChar char="•"/>
                      </a:pPr>
                      <a:r>
                        <a:rPr lang="en-US" altLang="en-US" sz="1400" dirty="0"/>
                        <a:t>Patients not responding to immunomodulators or glucocorticoids.</a:t>
                      </a:r>
                    </a:p>
                    <a:p>
                      <a:pPr marL="166688" indent="-166688" algn="l" rtl="0" eaLnBrk="1" hangingPunct="1">
                        <a:buFont typeface="Arial" panose="020B0604020202020204" pitchFamily="34" charset="0"/>
                        <a:buChar char="•"/>
                      </a:pPr>
                      <a:r>
                        <a:rPr lang="en-US" altLang="en-US" sz="1400" dirty="0"/>
                        <a:t>Treatment of rheumatoid arthritis</a:t>
                      </a:r>
                    </a:p>
                    <a:p>
                      <a:pPr marL="166688" indent="-166688" algn="l" rtl="0" eaLnBrk="1" hangingPunct="1">
                        <a:buFont typeface="Arial" panose="020B0604020202020204" pitchFamily="34" charset="0"/>
                        <a:buChar char="•"/>
                      </a:pPr>
                      <a:r>
                        <a:rPr lang="en-US" altLang="en-US" sz="1400" dirty="0"/>
                        <a:t>Psoriasis </a:t>
                      </a:r>
                      <a:r>
                        <a:rPr lang="ar-SA" altLang="en-US" sz="1400" dirty="0">
                          <a:solidFill>
                            <a:srgbClr val="00B050"/>
                          </a:solidFill>
                        </a:rPr>
                        <a:t>الصدفية</a:t>
                      </a:r>
                      <a:endParaRPr lang="en-US" altLang="en-US" sz="1400" dirty="0">
                        <a:solidFill>
                          <a:srgbClr val="00B050"/>
                        </a:solidFill>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effectLst/>
                          <a:latin typeface="+mn-lt"/>
                        </a:rPr>
                        <a:t>is approved for treatment of, moderate to severe </a:t>
                      </a:r>
                      <a:r>
                        <a:rPr lang="en-US" sz="1400" b="0" dirty="0">
                          <a:solidFill>
                            <a:srgbClr val="FF0000"/>
                          </a:solidFill>
                          <a:effectLst/>
                          <a:latin typeface="+mn-lt"/>
                        </a:rPr>
                        <a:t>Crohn’s disease</a:t>
                      </a:r>
                      <a:r>
                        <a:rPr lang="en-US" sz="1400" b="0" dirty="0">
                          <a:effectLst/>
                          <a:latin typeface="+mn-lt"/>
                        </a:rPr>
                        <a:t>, rheumatoid arthritis, psoriasis. </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effectLst/>
                          <a:latin typeface="+mn-lt"/>
                        </a:rPr>
                        <a:t>for the treatment of </a:t>
                      </a:r>
                      <a:r>
                        <a:rPr lang="en-US" sz="1400" b="0" dirty="0">
                          <a:solidFill>
                            <a:srgbClr val="FF0000"/>
                          </a:solidFill>
                          <a:effectLst/>
                          <a:latin typeface="+mn-lt"/>
                        </a:rPr>
                        <a:t>Crohn's disease </a:t>
                      </a:r>
                      <a:r>
                        <a:rPr lang="en-US" sz="1400" b="0" dirty="0">
                          <a:effectLst/>
                          <a:latin typeface="+mn-lt"/>
                        </a:rPr>
                        <a:t>&amp; rheumatoid arthritis </a:t>
                      </a:r>
                    </a:p>
                    <a:p>
                      <a:endParaRPr lang="en-US" sz="1400" b="0" dirty="0">
                        <a:effectLst/>
                        <a:latin typeface="+mn-lt"/>
                      </a:endParaRPr>
                    </a:p>
                    <a:p>
                      <a:endParaRPr lang="en-US" sz="1400" b="0" dirty="0">
                        <a:effectLst/>
                        <a:latin typeface="+mn-lt"/>
                      </a:endParaRP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3457664"/>
                  </a:ext>
                </a:extLst>
              </a:tr>
              <a:tr h="3582952">
                <a:tc>
                  <a:txBody>
                    <a:bodyPr/>
                    <a:lstStyle/>
                    <a:p>
                      <a:pPr algn="ctr"/>
                      <a:r>
                        <a:rPr lang="en-US" sz="1600" b="0" dirty="0">
                          <a:solidFill>
                            <a:schemeClr val="bg1"/>
                          </a:solidFill>
                          <a:effectLst/>
                          <a:latin typeface="+mn-lt"/>
                          <a:ea typeface="Kartika" charset="0"/>
                          <a:cs typeface="Kartika" charset="0"/>
                        </a:rPr>
                        <a:t>ADRs</a:t>
                      </a:r>
                    </a:p>
                  </a:txBody>
                  <a:tcPr marT="45719" marB="45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166688" indent="-166688">
                        <a:buFont typeface="Arial" panose="020B0604020202020204" pitchFamily="34" charset="0"/>
                        <a:buChar char="•"/>
                      </a:pPr>
                      <a:r>
                        <a:rPr lang="en-US" sz="1400" b="0" u="sng" dirty="0">
                          <a:effectLst/>
                          <a:latin typeface="+mn-lt"/>
                        </a:rPr>
                        <a:t>Acute</a:t>
                      </a:r>
                      <a:r>
                        <a:rPr lang="en-US" sz="1400" b="0" dirty="0">
                          <a:effectLst/>
                          <a:latin typeface="+mn-lt"/>
                        </a:rPr>
                        <a:t> or </a:t>
                      </a:r>
                      <a:r>
                        <a:rPr lang="en-US" sz="1400" b="0" u="sng" dirty="0">
                          <a:effectLst/>
                          <a:latin typeface="+mn-lt"/>
                        </a:rPr>
                        <a:t>early</a:t>
                      </a:r>
                      <a:r>
                        <a:rPr lang="en-US" sz="1400" b="0" dirty="0">
                          <a:effectLst/>
                          <a:latin typeface="+mn-lt"/>
                        </a:rPr>
                        <a:t> adverse infusion reactions </a:t>
                      </a:r>
                      <a:r>
                        <a:rPr lang="en-US" sz="1400" b="0" dirty="0">
                          <a:solidFill>
                            <a:srgbClr val="7030A0"/>
                          </a:solidFill>
                          <a:effectLst/>
                          <a:latin typeface="+mn-lt"/>
                        </a:rPr>
                        <a:t>(Allergic reactions or anaphylaxis in 10% of patients).</a:t>
                      </a:r>
                    </a:p>
                    <a:p>
                      <a:pPr marL="166688" indent="-166688">
                        <a:buFont typeface="Arial" panose="020B0604020202020204" pitchFamily="34" charset="0"/>
                        <a:buChar char="•"/>
                      </a:pPr>
                      <a:r>
                        <a:rPr lang="en-US" sz="1400" b="0" u="sng" dirty="0">
                          <a:effectLst/>
                          <a:latin typeface="+mn-lt"/>
                        </a:rPr>
                        <a:t>Delayed</a:t>
                      </a:r>
                      <a:r>
                        <a:rPr lang="en-US" sz="1400" b="0" dirty="0">
                          <a:effectLst/>
                          <a:latin typeface="+mn-lt"/>
                        </a:rPr>
                        <a:t> infusion reaction </a:t>
                      </a:r>
                      <a:r>
                        <a:rPr lang="en-US" sz="1400" b="0" dirty="0">
                          <a:solidFill>
                            <a:srgbClr val="7030A0"/>
                          </a:solidFill>
                          <a:effectLst/>
                          <a:latin typeface="+mn-lt"/>
                        </a:rPr>
                        <a:t>(serum sickness-like reaction,  in 5% of patients).</a:t>
                      </a:r>
                    </a:p>
                    <a:p>
                      <a:pPr marL="0" indent="0" algn="ctr">
                        <a:buFont typeface="Arial" panose="020B0604020202020204" pitchFamily="34" charset="0"/>
                        <a:buNone/>
                      </a:pPr>
                      <a:r>
                        <a:rPr lang="en-US" sz="1400" b="1" dirty="0">
                          <a:effectLst/>
                          <a:latin typeface="+mn-lt"/>
                        </a:rPr>
                        <a:t>Pre</a:t>
                      </a:r>
                      <a:r>
                        <a:rPr lang="ar-SA" sz="1400" b="1" dirty="0">
                          <a:effectLst/>
                          <a:latin typeface="+mn-lt"/>
                        </a:rPr>
                        <a:t>-</a:t>
                      </a:r>
                      <a:r>
                        <a:rPr lang="en-US" sz="1400" b="1" dirty="0">
                          <a:effectLst/>
                          <a:latin typeface="+mn-lt"/>
                        </a:rPr>
                        <a:t>treatment </a:t>
                      </a:r>
                      <a:r>
                        <a:rPr lang="en-US" sz="1400" b="0" dirty="0">
                          <a:effectLst/>
                          <a:latin typeface="+mn-lt"/>
                        </a:rPr>
                        <a:t>with </a:t>
                      </a:r>
                      <a:r>
                        <a:rPr lang="en-US" sz="1400" b="0" dirty="0">
                          <a:solidFill>
                            <a:srgbClr val="0070C0"/>
                          </a:solidFill>
                          <a:effectLst/>
                          <a:latin typeface="+mn-lt"/>
                        </a:rPr>
                        <a:t>diphenhydramine</a:t>
                      </a:r>
                      <a:r>
                        <a:rPr lang="en-US" sz="1400" b="0" dirty="0">
                          <a:effectLst/>
                          <a:latin typeface="+mn-lt"/>
                        </a:rPr>
                        <a:t>, </a:t>
                      </a:r>
                      <a:r>
                        <a:rPr lang="en-US" sz="1400" b="0" dirty="0">
                          <a:solidFill>
                            <a:srgbClr val="0070C0"/>
                          </a:solidFill>
                          <a:effectLst/>
                          <a:latin typeface="+mn-lt"/>
                        </a:rPr>
                        <a:t>acetaminophen</a:t>
                      </a:r>
                      <a:r>
                        <a:rPr lang="en-US" sz="1400" b="0" dirty="0">
                          <a:effectLst/>
                          <a:latin typeface="+mn-lt"/>
                        </a:rPr>
                        <a:t>, </a:t>
                      </a:r>
                      <a:r>
                        <a:rPr lang="en-US" sz="1400" b="0" dirty="0">
                          <a:solidFill>
                            <a:srgbClr val="0070C0"/>
                          </a:solidFill>
                          <a:effectLst/>
                          <a:latin typeface="+mn-lt"/>
                        </a:rPr>
                        <a:t>corticosteroids</a:t>
                      </a:r>
                      <a:r>
                        <a:rPr lang="en-US" sz="1400" b="0" dirty="0">
                          <a:effectLst/>
                          <a:latin typeface="+mn-lt"/>
                        </a:rPr>
                        <a:t> is recommended.</a:t>
                      </a:r>
                    </a:p>
                    <a:p>
                      <a:pPr marL="166688" indent="-166688">
                        <a:buFont typeface="Arial" panose="020B0604020202020204" pitchFamily="34" charset="0"/>
                        <a:buChar char="•"/>
                      </a:pPr>
                      <a:r>
                        <a:rPr lang="en-US" sz="1400" b="0" dirty="0">
                          <a:effectLst/>
                          <a:latin typeface="+mn-lt"/>
                        </a:rPr>
                        <a:t>Infection complication </a:t>
                      </a:r>
                      <a:r>
                        <a:rPr lang="en-US" sz="1400" b="0" dirty="0">
                          <a:solidFill>
                            <a:srgbClr val="7030A0"/>
                          </a:solidFill>
                          <a:effectLst/>
                          <a:latin typeface="+mn-lt"/>
                        </a:rPr>
                        <a:t>(Latent tuberculosis, sepsis, hepatitis B).</a:t>
                      </a:r>
                    </a:p>
                    <a:p>
                      <a:pPr marL="166688" indent="-166688">
                        <a:buFont typeface="Arial" panose="020B0604020202020204" pitchFamily="34" charset="0"/>
                        <a:buChar char="•"/>
                      </a:pPr>
                      <a:r>
                        <a:rPr lang="en-US" sz="1400" b="0" dirty="0">
                          <a:effectLst/>
                          <a:latin typeface="+mn-lt"/>
                        </a:rPr>
                        <a:t>Loss of response to </a:t>
                      </a:r>
                      <a:r>
                        <a:rPr lang="en-US" sz="1400" b="0" dirty="0">
                          <a:solidFill>
                            <a:schemeClr val="accent1"/>
                          </a:solidFill>
                          <a:effectLst/>
                          <a:latin typeface="+mn-lt"/>
                        </a:rPr>
                        <a:t>infliximab</a:t>
                      </a:r>
                      <a:r>
                        <a:rPr lang="en-US" sz="1400" b="0" dirty="0">
                          <a:effectLst/>
                          <a:latin typeface="+mn-lt"/>
                        </a:rPr>
                        <a:t> over time due to the development of antibodies to infliximab.</a:t>
                      </a:r>
                    </a:p>
                    <a:p>
                      <a:pPr marL="166688" indent="-166688">
                        <a:buFont typeface="Arial" panose="020B0604020202020204" pitchFamily="34" charset="0"/>
                        <a:buChar char="•"/>
                      </a:pPr>
                      <a:r>
                        <a:rPr lang="en-US" sz="1400" b="0" dirty="0">
                          <a:effectLst/>
                          <a:latin typeface="+mn-lt"/>
                        </a:rPr>
                        <a:t>Severe hepatic failure.</a:t>
                      </a:r>
                    </a:p>
                    <a:p>
                      <a:pPr marL="166688" indent="-166688">
                        <a:buFont typeface="Arial" panose="020B0604020202020204" pitchFamily="34" charset="0"/>
                        <a:buChar char="•"/>
                      </a:pPr>
                      <a:r>
                        <a:rPr lang="en-US" sz="1400" b="0" dirty="0">
                          <a:effectLst/>
                          <a:latin typeface="+mn-lt"/>
                        </a:rPr>
                        <a:t>Rare risk of lymphoma. </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400" b="0" dirty="0">
                          <a:effectLst/>
                          <a:latin typeface="+mn-lt"/>
                        </a:rPr>
                        <a:t>____</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400" b="0" dirty="0">
                          <a:effectLst/>
                          <a:latin typeface="+mn-lt"/>
                        </a:rPr>
                        <a:t>____</a:t>
                      </a:r>
                    </a:p>
                  </a:txBody>
                  <a:tcPr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32730"/>
                  </a:ext>
                </a:extLst>
              </a:tr>
            </a:tbl>
          </a:graphicData>
        </a:graphic>
      </p:graphicFrame>
      <p:sp>
        <p:nvSpPr>
          <p:cNvPr id="2" name="TextBox 1"/>
          <p:cNvSpPr txBox="1"/>
          <p:nvPr/>
        </p:nvSpPr>
        <p:spPr>
          <a:xfrm>
            <a:off x="1789611" y="2693767"/>
            <a:ext cx="1881436" cy="627311"/>
          </a:xfrm>
          <a:prstGeom prst="snip1Rect">
            <a:avLst/>
          </a:prstGeom>
          <a:solidFill>
            <a:schemeClr val="bg1"/>
          </a:solidFill>
          <a:ln>
            <a:solidFill>
              <a:schemeClr val="accent5">
                <a:lumMod val="40000"/>
                <a:lumOff val="60000"/>
              </a:schemeClr>
            </a:solidFill>
          </a:ln>
        </p:spPr>
        <p:txBody>
          <a:bodyPr wrap="square" rtlCol="0">
            <a:spAutoFit/>
          </a:bodyPr>
          <a:lstStyle/>
          <a:p>
            <a:r>
              <a:rPr lang="en-US" sz="1050" dirty="0">
                <a:solidFill>
                  <a:srgbClr val="1D8D03"/>
                </a:solidFill>
              </a:rPr>
              <a:t>The foreign protein (</a:t>
            </a:r>
            <a:r>
              <a:rPr lang="en-US" sz="1050" u="sng" dirty="0">
                <a:solidFill>
                  <a:srgbClr val="1D8D03"/>
                </a:solidFill>
              </a:rPr>
              <a:t>murine</a:t>
            </a:r>
            <a:r>
              <a:rPr lang="en-US" sz="1050" dirty="0">
                <a:solidFill>
                  <a:srgbClr val="1D8D03"/>
                </a:solidFill>
              </a:rPr>
              <a:t>) lead to hypersensitivity reaction </a:t>
            </a:r>
          </a:p>
        </p:txBody>
      </p:sp>
      <p:sp>
        <p:nvSpPr>
          <p:cNvPr id="5" name="TextBox 4"/>
          <p:cNvSpPr txBox="1"/>
          <p:nvPr/>
        </p:nvSpPr>
        <p:spPr>
          <a:xfrm>
            <a:off x="3420323" y="8368836"/>
            <a:ext cx="1685365" cy="280928"/>
          </a:xfrm>
          <a:prstGeom prst="wedgeRoundRectCallout">
            <a:avLst>
              <a:gd name="adj1" fmla="val -68962"/>
              <a:gd name="adj2" fmla="val -18873"/>
              <a:gd name="adj3" fmla="val 16667"/>
            </a:avLst>
          </a:prstGeom>
          <a:solidFill>
            <a:schemeClr val="bg1"/>
          </a:solidFill>
          <a:ln>
            <a:solidFill>
              <a:schemeClr val="accent2">
                <a:lumMod val="20000"/>
                <a:lumOff val="80000"/>
              </a:schemeClr>
            </a:solidFill>
          </a:ln>
        </p:spPr>
        <p:txBody>
          <a:bodyPr wrap="square" rtlCol="0">
            <a:spAutoFit/>
          </a:bodyPr>
          <a:lstStyle/>
          <a:p>
            <a:r>
              <a:rPr lang="ar-SA" sz="1050" dirty="0">
                <a:solidFill>
                  <a:srgbClr val="1D8D03"/>
                </a:solidFill>
              </a:rPr>
              <a:t>لاني اتعامل مع دواء يقلل المناعه </a:t>
            </a:r>
            <a:endParaRPr lang="en-US" sz="1050" dirty="0">
              <a:solidFill>
                <a:srgbClr val="1D8D03"/>
              </a:solidFill>
            </a:endParaRPr>
          </a:p>
        </p:txBody>
      </p:sp>
      <p:sp>
        <p:nvSpPr>
          <p:cNvPr id="6" name="TextBox 5">
            <a:extLst>
              <a:ext uri="{FF2B5EF4-FFF2-40B4-BE49-F238E27FC236}">
                <a16:creationId xmlns:a16="http://schemas.microsoft.com/office/drawing/2014/main" id="{49D540F6-F269-45D9-8E27-98DFF05A51BA}"/>
              </a:ext>
            </a:extLst>
          </p:cNvPr>
          <p:cNvSpPr txBox="1"/>
          <p:nvPr/>
        </p:nvSpPr>
        <p:spPr>
          <a:xfrm>
            <a:off x="5355773" y="5717511"/>
            <a:ext cx="1376624" cy="702588"/>
          </a:xfrm>
          <a:prstGeom prst="snip1Rect">
            <a:avLst/>
          </a:prstGeom>
          <a:solidFill>
            <a:schemeClr val="bg1"/>
          </a:solidFill>
          <a:ln>
            <a:solidFill>
              <a:schemeClr val="accent2">
                <a:lumMod val="20000"/>
                <a:lumOff val="80000"/>
              </a:schemeClr>
            </a:solidFill>
          </a:ln>
        </p:spPr>
        <p:txBody>
          <a:bodyPr wrap="square" rtlCol="0">
            <a:spAutoFit/>
          </a:bodyPr>
          <a:lstStyle/>
          <a:p>
            <a:pPr algn="ctr"/>
            <a:r>
              <a:rPr lang="en-US" sz="1200" dirty="0">
                <a:solidFill>
                  <a:srgbClr val="1D8D03"/>
                </a:solidFill>
              </a:rPr>
              <a:t>Longer action than</a:t>
            </a:r>
            <a:r>
              <a:rPr lang="en-US" sz="1200" dirty="0"/>
              <a:t> </a:t>
            </a:r>
            <a:r>
              <a:rPr lang="en-US" sz="1200" dirty="0">
                <a:solidFill>
                  <a:schemeClr val="accent1"/>
                </a:solidFill>
              </a:rPr>
              <a:t>adalimumab </a:t>
            </a:r>
            <a:r>
              <a:rPr lang="en-US" sz="1200" dirty="0">
                <a:solidFill>
                  <a:srgbClr val="1D8D03"/>
                </a:solidFill>
              </a:rPr>
              <a:t>and BETTER </a:t>
            </a:r>
          </a:p>
        </p:txBody>
      </p:sp>
      <p:sp>
        <p:nvSpPr>
          <p:cNvPr id="7" name="مستطيل مستدير الزوايا 6"/>
          <p:cNvSpPr/>
          <p:nvPr/>
        </p:nvSpPr>
        <p:spPr>
          <a:xfrm>
            <a:off x="3671047" y="1068753"/>
            <a:ext cx="368301" cy="209826"/>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ar-SA" sz="1000" b="1" u="sng">
                <a:solidFill>
                  <a:srgbClr val="009193"/>
                </a:solidFill>
              </a:rPr>
              <a:t>آدم</a:t>
            </a:r>
            <a:endParaRPr lang="ar-SA" sz="1000" b="1" dirty="0">
              <a:solidFill>
                <a:srgbClr val="009193"/>
              </a:solidFill>
            </a:endParaRPr>
          </a:p>
        </p:txBody>
      </p:sp>
      <p:sp>
        <p:nvSpPr>
          <p:cNvPr id="8" name="مستطيل مستدير الزوايا 7"/>
          <p:cNvSpPr/>
          <p:nvPr/>
        </p:nvSpPr>
        <p:spPr>
          <a:xfrm>
            <a:off x="5355773" y="622106"/>
            <a:ext cx="1434812" cy="215735"/>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0" eaLnBrk="1" latinLnBrk="0" hangingPunct="1"/>
            <a:r>
              <a:rPr lang="en-US" sz="1000" b="1" u="sng" dirty="0" err="1">
                <a:solidFill>
                  <a:srgbClr val="009193"/>
                </a:solidFill>
              </a:rPr>
              <a:t>Certo</a:t>
            </a:r>
            <a:r>
              <a:rPr lang="en-US" sz="1000" b="1" u="sng" dirty="0">
                <a:solidFill>
                  <a:srgbClr val="009193"/>
                </a:solidFill>
              </a:rPr>
              <a:t>=certain</a:t>
            </a:r>
            <a:r>
              <a:rPr lang="en-US" sz="1000" b="1" dirty="0">
                <a:solidFill>
                  <a:srgbClr val="009193"/>
                </a:solidFill>
              </a:rPr>
              <a:t> target</a:t>
            </a:r>
            <a:endParaRPr lang="ar-SA" sz="1000" b="1" dirty="0">
              <a:solidFill>
                <a:srgbClr val="009193"/>
              </a:solidFill>
            </a:endParaRPr>
          </a:p>
        </p:txBody>
      </p:sp>
      <p:sp>
        <p:nvSpPr>
          <p:cNvPr id="9" name="مستطيل مستدير الزوايا 8"/>
          <p:cNvSpPr/>
          <p:nvPr/>
        </p:nvSpPr>
        <p:spPr>
          <a:xfrm>
            <a:off x="2426448" y="3664753"/>
            <a:ext cx="1244599" cy="225985"/>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en-US" sz="1000" b="1">
                <a:solidFill>
                  <a:srgbClr val="009193"/>
                </a:solidFill>
              </a:rPr>
              <a:t>Infinity (   ) </a:t>
            </a:r>
            <a:r>
              <a:rPr lang="en-US" sz="1000" b="1" dirty="0">
                <a:solidFill>
                  <a:srgbClr val="009193"/>
                </a:solidFill>
              </a:rPr>
              <a:t>=</a:t>
            </a:r>
            <a:r>
              <a:rPr lang="en-US" sz="1000" b="1" dirty="0" err="1">
                <a:solidFill>
                  <a:srgbClr val="009193"/>
                </a:solidFill>
              </a:rPr>
              <a:t>inflixi</a:t>
            </a:r>
            <a:r>
              <a:rPr lang="en-US" sz="1000" b="1" dirty="0">
                <a:solidFill>
                  <a:srgbClr val="009193"/>
                </a:solidFill>
              </a:rPr>
              <a:t> </a:t>
            </a:r>
            <a:endParaRPr lang="ar-SA" sz="1000" b="1" dirty="0">
              <a:solidFill>
                <a:srgbClr val="009193"/>
              </a:solidFill>
            </a:endParaRPr>
          </a:p>
        </p:txBody>
      </p:sp>
      <p:sp>
        <p:nvSpPr>
          <p:cNvPr id="10" name="مربع نص 9"/>
          <p:cNvSpPr txBox="1"/>
          <p:nvPr/>
        </p:nvSpPr>
        <p:spPr>
          <a:xfrm rot="16200000">
            <a:off x="2877298" y="3596177"/>
            <a:ext cx="342900" cy="246221"/>
          </a:xfrm>
          <a:prstGeom prst="rect">
            <a:avLst/>
          </a:prstGeom>
          <a:noFill/>
        </p:spPr>
        <p:txBody>
          <a:bodyPr wrap="square" rtlCol="1">
            <a:spAutoFit/>
          </a:bodyPr>
          <a:lstStyle/>
          <a:p>
            <a:r>
              <a:rPr lang="en-US" sz="1000" b="1" dirty="0">
                <a:solidFill>
                  <a:srgbClr val="009193"/>
                </a:solidFill>
              </a:rPr>
              <a:t>8</a:t>
            </a:r>
            <a:endParaRPr lang="ar-SA" sz="1000" b="1" dirty="0">
              <a:solidFill>
                <a:srgbClr val="009193"/>
              </a:solidFill>
            </a:endParaRPr>
          </a:p>
        </p:txBody>
      </p:sp>
      <p:sp>
        <p:nvSpPr>
          <p:cNvPr id="11" name="مستطيل مستدير الزوايا 10"/>
          <p:cNvSpPr/>
          <p:nvPr/>
        </p:nvSpPr>
        <p:spPr>
          <a:xfrm>
            <a:off x="816545" y="377687"/>
            <a:ext cx="1164772" cy="176057"/>
          </a:xfrm>
          <a:prstGeom prst="roundRect">
            <a:avLst/>
          </a:prstGeom>
          <a:ln w="19050">
            <a:solidFill>
              <a:srgbClr val="33CCCC"/>
            </a:solidFill>
            <a:prstDash val="sysDash"/>
          </a:ln>
        </p:spPr>
        <p:style>
          <a:lnRef idx="2">
            <a:schemeClr val="accent4"/>
          </a:lnRef>
          <a:fillRef idx="1">
            <a:schemeClr val="lt1"/>
          </a:fillRef>
          <a:effectRef idx="0">
            <a:schemeClr val="accent4"/>
          </a:effectRef>
          <a:fontRef idx="minor">
            <a:schemeClr val="dk1"/>
          </a:fontRef>
        </p:style>
        <p:txBody>
          <a:bodyPr rtlCol="1" anchor="ctr"/>
          <a:lstStyle/>
          <a:p>
            <a:pPr marL="0" algn="ctr" defTabSz="663123" rtl="1" eaLnBrk="1" latinLnBrk="0" hangingPunct="1"/>
            <a:r>
              <a:rPr lang="en-US" sz="1000" b="1" u="sng" dirty="0">
                <a:solidFill>
                  <a:srgbClr val="009193"/>
                </a:solidFill>
              </a:rPr>
              <a:t>Mab </a:t>
            </a:r>
            <a:r>
              <a:rPr lang="en-US" sz="1000" b="1" u="sng">
                <a:solidFill>
                  <a:srgbClr val="009193"/>
                </a:solidFill>
              </a:rPr>
              <a:t>=Monoclonal</a:t>
            </a:r>
            <a:endParaRPr lang="ar-SA" sz="1000" b="1" dirty="0">
              <a:solidFill>
                <a:srgbClr val="009193"/>
              </a:solidFill>
            </a:endParaRPr>
          </a:p>
        </p:txBody>
      </p:sp>
    </p:spTree>
    <p:extLst>
      <p:ext uri="{BB962C8B-B14F-4D97-AF65-F5344CB8AC3E}">
        <p14:creationId xmlns:p14="http://schemas.microsoft.com/office/powerpoint/2010/main" val="87951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4042</TotalTime>
  <Words>2414</Words>
  <Application>Microsoft Office PowerPoint</Application>
  <PresentationFormat>A4 Paper (210x297 mm)</PresentationFormat>
  <Paragraphs>404</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Al Tarikh</vt:lpstr>
      <vt:lpstr>Arial</vt:lpstr>
      <vt:lpstr>Bell MT</vt:lpstr>
      <vt:lpstr>Calibri</vt:lpstr>
      <vt:lpstr>Calibri Light</vt:lpstr>
      <vt:lpstr>Courier New</vt:lpstr>
      <vt:lpstr>Goudy Old Style</vt:lpstr>
      <vt:lpstr>Kartika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لين</dc:creator>
  <cp:lastModifiedBy>Jumana Alqhtani</cp:lastModifiedBy>
  <cp:revision>207</cp:revision>
  <cp:lastPrinted>2017-09-20T21:28:47Z</cp:lastPrinted>
  <dcterms:created xsi:type="dcterms:W3CDTF">2017-09-15T11:36:59Z</dcterms:created>
  <dcterms:modified xsi:type="dcterms:W3CDTF">2017-12-18T22:14:47Z</dcterms:modified>
</cp:coreProperties>
</file>