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7"/>
  </p:notesMasterIdLst>
  <p:sldIdLst>
    <p:sldId id="270" r:id="rId2"/>
    <p:sldId id="289" r:id="rId3"/>
    <p:sldId id="288" r:id="rId4"/>
    <p:sldId id="272" r:id="rId5"/>
    <p:sldId id="277" r:id="rId6"/>
    <p:sldId id="278" r:id="rId7"/>
    <p:sldId id="279" r:id="rId8"/>
    <p:sldId id="284" r:id="rId9"/>
    <p:sldId id="285" r:id="rId10"/>
    <p:sldId id="282" r:id="rId11"/>
    <p:sldId id="283" r:id="rId12"/>
    <p:sldId id="290" r:id="rId13"/>
    <p:sldId id="287" r:id="rId14"/>
    <p:sldId id="286" r:id="rId15"/>
    <p:sldId id="257" r:id="rId16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BAEBFF"/>
    <a:srgbClr val="01FBFE"/>
    <a:srgbClr val="FCCCEE"/>
    <a:srgbClr val="FF99CC"/>
    <a:srgbClr val="F6E2E1"/>
    <a:srgbClr val="009193"/>
    <a:srgbClr val="FFC000"/>
    <a:srgbClr val="942093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 autoAdjust="0"/>
    <p:restoredTop sz="94693"/>
  </p:normalViewPr>
  <p:slideViewPr>
    <p:cSldViewPr snapToGrid="0" snapToObjects="1">
      <p:cViewPr>
        <p:scale>
          <a:sx n="67" d="100"/>
          <a:sy n="67" d="100"/>
        </p:scale>
        <p:origin x="2872" y="-2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dirty="0" smtClean="0">
                <a:solidFill>
                  <a:srgbClr val="595959"/>
                </a:solidFill>
              </a:rPr>
              <a:t>Relative </a:t>
            </a:r>
            <a:r>
              <a:rPr lang="en-US" b="0" cap="none" dirty="0" smtClean="0"/>
              <a:t>Quantities Of P450s In Liver</a:t>
            </a:r>
            <a:endParaRPr lang="en-US" b="0" cap="none" dirty="0"/>
          </a:p>
        </c:rich>
      </c:tx>
      <c:layout>
        <c:manualLayout>
          <c:xMode val="edge"/>
          <c:yMode val="edge"/>
          <c:x val="0.144943280395035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0175274700832"/>
          <c:y val="0.289419165799667"/>
          <c:w val="0.502248320654833"/>
          <c:h val="0.5707557709826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Rlative Quantities of P440s in liver</c:v>
                </c:pt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DC6AD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C5D4ED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BAEBFF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CCCEE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73E627-3A0A-9F4E-9924-112A5CF13A66}" type="CATEGORYNAME">
                      <a:rPr lang="ru-RU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C7F978-71DF-4D43-980D-8DB97415B001}" type="CATEGORYNAME">
                      <a:rPr lang="en-US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BF3F6D-BCE5-9A42-AB9A-41789E069BE9}" type="CATEGORYNAME">
                      <a:rPr lang="en-US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8E4D97-BD88-1C45-B2E7-DF9130276B33}" type="CATEGORYNAME">
                      <a:rPr lang="en-US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4A0694-1392-014F-AADC-55D8C04C7C62}" type="CATEGORYNAME">
                      <a:rPr lang="en-US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spc="0" baseline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0B76D2-4E95-4042-B083-598BE18F6001}" type="CATEGORYNAME">
                      <a:rPr lang="en-US" b="0">
                        <a:solidFill>
                          <a:srgbClr val="595959"/>
                        </a:solidFill>
                      </a:rPr>
                      <a:pPr>
                        <a:defRPr b="0">
                          <a:solidFill>
                            <a:srgbClr val="595959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?</c:v>
                </c:pt>
                <c:pt idx="1">
                  <c:v>CYP2E1</c:v>
                </c:pt>
                <c:pt idx="2">
                  <c:v>CYP3A</c:v>
                </c:pt>
                <c:pt idx="3">
                  <c:v>CYP2D6</c:v>
                </c:pt>
                <c:pt idx="4">
                  <c:v>CYP2C</c:v>
                </c:pt>
                <c:pt idx="5">
                  <c:v>CYP1A2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</c:v>
                </c:pt>
                <c:pt idx="1">
                  <c:v>1.4</c:v>
                </c:pt>
                <c:pt idx="2">
                  <c:v>2.5</c:v>
                </c:pt>
                <c:pt idx="3">
                  <c:v>0.6</c:v>
                </c:pt>
                <c:pt idx="4">
                  <c:v>1.6</c:v>
                </c:pt>
                <c:pt idx="5">
                  <c:v>1.4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BAEBF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595959"/>
                </a:solidFill>
              </a:rPr>
              <a:t>Relative Importance </a:t>
            </a:r>
            <a:r>
              <a:rPr lang="en-US" dirty="0" smtClean="0">
                <a:solidFill>
                  <a:srgbClr val="595959"/>
                </a:solidFill>
              </a:rPr>
              <a:t>Of P450s In Drug Metabolism</a:t>
            </a:r>
            <a:endParaRPr lang="en-US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126329404259372"/>
          <c:y val="0.0169838319269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8331545304445"/>
          <c:y val="0.29573565401126"/>
          <c:w val="0.476050930712064"/>
          <c:h val="0.5548444040279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Importance of P450 in DrugMetabolism</c:v>
                </c:pt>
              </c:strCache>
            </c:strRef>
          </c:tx>
          <c:spPr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DC6AD"/>
              </a:solidFill>
              <a:ln w="19050">
                <a:solidFill>
                  <a:srgbClr val="FDC6AD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5D4ED"/>
              </a:solidFill>
              <a:ln w="19050">
                <a:solidFill>
                  <a:srgbClr val="C5D4ED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BAEBFF"/>
              </a:solidFill>
              <a:ln w="19050">
                <a:solidFill>
                  <a:srgbClr val="BAEBFF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CCCEE"/>
              </a:solidFill>
              <a:ln w="19050">
                <a:solidFill>
                  <a:srgbClr val="FCCCEE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CYP3A</c:v>
                </c:pt>
                <c:pt idx="1">
                  <c:v>CYP2D6</c:v>
                </c:pt>
                <c:pt idx="2">
                  <c:v>CYP2C</c:v>
                </c:pt>
                <c:pt idx="3">
                  <c:v>CYP1A2</c:v>
                </c:pt>
                <c:pt idx="4">
                  <c:v>CYP2E1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2.5</c:v>
                </c:pt>
                <c:pt idx="2">
                  <c:v>1.0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BAEBF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3C24-1907-D446-9595-44EAE2B9D651}" type="doc">
      <dgm:prSet loTypeId="urn:microsoft.com/office/officeart/2005/8/layout/hierarchy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EF8281-F058-C549-985D-F5343C1995B2}">
      <dgm:prSet phldrT="[Text]"/>
      <dgm:spPr>
        <a:solidFill>
          <a:srgbClr val="FDADAD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</a:rPr>
            <a:t>Route of Elimination </a:t>
          </a:r>
          <a:endParaRPr lang="en-US" dirty="0">
            <a:solidFill>
              <a:schemeClr val="tx1"/>
            </a:solidFill>
          </a:endParaRPr>
        </a:p>
      </dgm:t>
    </dgm:pt>
    <dgm:pt modelId="{B545375F-E26F-9B42-8562-B8D2BB901CA8}" type="parTrans" cxnId="{54F949B1-46BF-574F-B2E1-9863583221CA}">
      <dgm:prSet/>
      <dgm:spPr/>
      <dgm:t>
        <a:bodyPr/>
        <a:lstStyle/>
        <a:p>
          <a:endParaRPr lang="en-US"/>
        </a:p>
      </dgm:t>
    </dgm:pt>
    <dgm:pt modelId="{8F4ED986-0CAF-5440-9B26-500085079247}" type="sibTrans" cxnId="{54F949B1-46BF-574F-B2E1-9863583221CA}">
      <dgm:prSet/>
      <dgm:spPr/>
      <dgm:t>
        <a:bodyPr/>
        <a:lstStyle/>
        <a:p>
          <a:endParaRPr lang="en-US"/>
        </a:p>
      </dgm:t>
    </dgm:pt>
    <dgm:pt modelId="{C16632DB-B8EE-1641-BC2C-9C434E96B6C1}">
      <dgm:prSet/>
      <dgm:spPr>
        <a:solidFill>
          <a:srgbClr val="C5D4ED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Hydrophilic (Polar) product </a:t>
          </a:r>
          <a:endParaRPr lang="en-US" b="0" dirty="0">
            <a:solidFill>
              <a:schemeClr val="tx1"/>
            </a:solidFill>
          </a:endParaRPr>
        </a:p>
      </dgm:t>
    </dgm:pt>
    <dgm:pt modelId="{DC87BFE8-0974-2442-A5AB-AE126ACFBB29}" type="parTrans" cxnId="{445F9676-EF2C-334B-86A9-7CBCD4F0D760}">
      <dgm:prSet/>
      <dgm:spPr>
        <a:ln>
          <a:solidFill>
            <a:srgbClr val="FBBDCC"/>
          </a:solidFill>
        </a:ln>
      </dgm:spPr>
      <dgm:t>
        <a:bodyPr/>
        <a:lstStyle/>
        <a:p>
          <a:endParaRPr lang="en-US"/>
        </a:p>
      </dgm:t>
    </dgm:pt>
    <dgm:pt modelId="{FB26FCD1-4650-F14F-B10E-56BBAD53FA71}" type="sibTrans" cxnId="{445F9676-EF2C-334B-86A9-7CBCD4F0D760}">
      <dgm:prSet/>
      <dgm:spPr/>
      <dgm:t>
        <a:bodyPr/>
        <a:lstStyle/>
        <a:p>
          <a:endParaRPr lang="en-US"/>
        </a:p>
      </dgm:t>
    </dgm:pt>
    <dgm:pt modelId="{ECC9FF91-0678-F543-9388-FF0BA2BF36BD}">
      <dgm:prSet/>
      <dgm:spPr>
        <a:solidFill>
          <a:srgbClr val="FDDFE6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Liver Metabolism </a:t>
          </a:r>
          <a:endParaRPr lang="en-US" b="0" dirty="0">
            <a:solidFill>
              <a:schemeClr val="tx1"/>
            </a:solidFill>
          </a:endParaRPr>
        </a:p>
      </dgm:t>
    </dgm:pt>
    <dgm:pt modelId="{9B606846-7C28-774F-A5F0-693134CD6A46}" type="parTrans" cxnId="{EFF2E61A-54C6-DD43-B11D-70E87541B88E}">
      <dgm:prSet/>
      <dgm:spPr>
        <a:ln>
          <a:solidFill>
            <a:srgbClr val="FDADAD"/>
          </a:solidFill>
        </a:ln>
      </dgm:spPr>
      <dgm:t>
        <a:bodyPr/>
        <a:lstStyle/>
        <a:p>
          <a:endParaRPr lang="en-US"/>
        </a:p>
      </dgm:t>
    </dgm:pt>
    <dgm:pt modelId="{A8BCE231-389C-AA40-BF59-49695B4B91F8}" type="sibTrans" cxnId="{EFF2E61A-54C6-DD43-B11D-70E87541B88E}">
      <dgm:prSet/>
      <dgm:spPr/>
      <dgm:t>
        <a:bodyPr/>
        <a:lstStyle/>
        <a:p>
          <a:endParaRPr lang="en-US"/>
        </a:p>
      </dgm:t>
    </dgm:pt>
    <dgm:pt modelId="{23B3EA1E-5A58-084C-99D4-37D12A4A182D}">
      <dgm:prSet/>
      <dgm:spPr>
        <a:solidFill>
          <a:srgbClr val="E7ABDA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Renal elimination </a:t>
          </a:r>
          <a:endParaRPr lang="en-US" b="0" dirty="0">
            <a:solidFill>
              <a:schemeClr val="tx1"/>
            </a:solidFill>
          </a:endParaRPr>
        </a:p>
      </dgm:t>
    </dgm:pt>
    <dgm:pt modelId="{DB3ABFFC-3419-5A4D-852B-7102D43D6AD3}" type="parTrans" cxnId="{AB94A57D-7952-BB47-B3F6-9E488AAE031E}">
      <dgm:prSet/>
      <dgm:spPr>
        <a:ln>
          <a:solidFill>
            <a:srgbClr val="FBBDCC"/>
          </a:solidFill>
        </a:ln>
      </dgm:spPr>
      <dgm:t>
        <a:bodyPr/>
        <a:lstStyle/>
        <a:p>
          <a:endParaRPr lang="en-US"/>
        </a:p>
      </dgm:t>
    </dgm:pt>
    <dgm:pt modelId="{F924464F-9CBD-574D-9C95-84B4CB99D6BB}" type="sibTrans" cxnId="{AB94A57D-7952-BB47-B3F6-9E488AAE031E}">
      <dgm:prSet/>
      <dgm:spPr/>
      <dgm:t>
        <a:bodyPr/>
        <a:lstStyle/>
        <a:p>
          <a:endParaRPr lang="en-US"/>
        </a:p>
      </dgm:t>
    </dgm:pt>
    <dgm:pt modelId="{9EA2BE94-5FC4-A94C-A728-2C04F5D30B3E}">
      <dgm:prSet/>
      <dgm:spPr>
        <a:solidFill>
          <a:srgbClr val="C5D4ED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Lipophilic (Non-polar) product </a:t>
          </a:r>
          <a:endParaRPr lang="en-US" b="0" dirty="0">
            <a:solidFill>
              <a:schemeClr val="tx1"/>
            </a:solidFill>
          </a:endParaRPr>
        </a:p>
      </dgm:t>
    </dgm:pt>
    <dgm:pt modelId="{79B3CF4B-1B57-2D41-806A-BB7048D28850}" type="parTrans" cxnId="{F4F777F1-C316-4041-848E-F51F0C2B6362}">
      <dgm:prSet/>
      <dgm:spPr>
        <a:ln>
          <a:solidFill>
            <a:srgbClr val="FBBDCC"/>
          </a:solidFill>
        </a:ln>
      </dgm:spPr>
      <dgm:t>
        <a:bodyPr/>
        <a:lstStyle/>
        <a:p>
          <a:endParaRPr lang="en-US"/>
        </a:p>
      </dgm:t>
    </dgm:pt>
    <dgm:pt modelId="{51A35C95-8E81-DA40-88CF-6F3F8C2EF234}" type="sibTrans" cxnId="{F4F777F1-C316-4041-848E-F51F0C2B6362}">
      <dgm:prSet/>
      <dgm:spPr/>
      <dgm:t>
        <a:bodyPr/>
        <a:lstStyle/>
        <a:p>
          <a:endParaRPr lang="en-US"/>
        </a:p>
      </dgm:t>
    </dgm:pt>
    <dgm:pt modelId="{994B43F4-6B83-164B-9EB9-45EF9A84A063}">
      <dgm:prSet/>
      <dgm:spPr>
        <a:solidFill>
          <a:srgbClr val="E7ABDA"/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Biliary elimination </a:t>
          </a:r>
          <a:endParaRPr lang="en-US" b="0" dirty="0">
            <a:solidFill>
              <a:schemeClr val="tx1"/>
            </a:solidFill>
          </a:endParaRPr>
        </a:p>
      </dgm:t>
    </dgm:pt>
    <dgm:pt modelId="{3211CFCA-FC03-7D44-8838-FA0A0805232D}" type="parTrans" cxnId="{2BFB7D87-19A5-FC4E-8C30-32822A63D846}">
      <dgm:prSet/>
      <dgm:spPr>
        <a:ln>
          <a:solidFill>
            <a:srgbClr val="FBBDCC"/>
          </a:solidFill>
        </a:ln>
      </dgm:spPr>
      <dgm:t>
        <a:bodyPr/>
        <a:lstStyle/>
        <a:p>
          <a:endParaRPr lang="en-US"/>
        </a:p>
      </dgm:t>
    </dgm:pt>
    <dgm:pt modelId="{07C85716-5790-1649-8A60-0D2D8A818553}" type="sibTrans" cxnId="{2BFB7D87-19A5-FC4E-8C30-32822A63D846}">
      <dgm:prSet/>
      <dgm:spPr/>
      <dgm:t>
        <a:bodyPr/>
        <a:lstStyle/>
        <a:p>
          <a:endParaRPr lang="en-US"/>
        </a:p>
      </dgm:t>
    </dgm:pt>
    <dgm:pt modelId="{0B31F8F0-6D5D-744C-AD30-00E42595FE1D}" type="pres">
      <dgm:prSet presAssocID="{8B743C24-1907-D446-9595-44EAE2B9D6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12CB8-981A-7C49-B224-DCE18C5F7FE7}" type="pres">
      <dgm:prSet presAssocID="{F4EF8281-F058-C549-985D-F5343C1995B2}" presName="root1" presStyleCnt="0"/>
      <dgm:spPr/>
    </dgm:pt>
    <dgm:pt modelId="{62247A6E-5067-2747-B9CC-D99D08B46952}" type="pres">
      <dgm:prSet presAssocID="{F4EF8281-F058-C549-985D-F5343C1995B2}" presName="LevelOneTextNode" presStyleLbl="node0" presStyleIdx="0" presStyleCnt="1" custLinFactNeighborX="19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150FC-2E0C-6843-B015-A49C118E5385}" type="pres">
      <dgm:prSet presAssocID="{F4EF8281-F058-C549-985D-F5343C1995B2}" presName="level2hierChild" presStyleCnt="0"/>
      <dgm:spPr/>
    </dgm:pt>
    <dgm:pt modelId="{18DE7B1D-4D01-3F46-9C74-BF9D88425CA1}" type="pres">
      <dgm:prSet presAssocID="{9B606846-7C28-774F-A5F0-693134CD6A46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305ECD1-3EC9-7A40-8E72-AADA90497B58}" type="pres">
      <dgm:prSet presAssocID="{9B606846-7C28-774F-A5F0-693134CD6A46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D811FB4-F983-9F49-B5AD-1FE659C7F775}" type="pres">
      <dgm:prSet presAssocID="{ECC9FF91-0678-F543-9388-FF0BA2BF36BD}" presName="root2" presStyleCnt="0"/>
      <dgm:spPr/>
    </dgm:pt>
    <dgm:pt modelId="{55C929F2-06F3-4D4C-91CF-22107DF56648}" type="pres">
      <dgm:prSet presAssocID="{ECC9FF91-0678-F543-9388-FF0BA2BF36B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0D85F-8446-DB40-A4B1-C246099E7462}" type="pres">
      <dgm:prSet presAssocID="{ECC9FF91-0678-F543-9388-FF0BA2BF36BD}" presName="level3hierChild" presStyleCnt="0"/>
      <dgm:spPr/>
    </dgm:pt>
    <dgm:pt modelId="{6E7F1EEE-A900-BC4C-8C5C-1BF3BC1DE358}" type="pres">
      <dgm:prSet presAssocID="{DC87BFE8-0974-2442-A5AB-AE126ACFBB2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BFE7767E-C42A-554C-8A6D-E7F6065BD9E3}" type="pres">
      <dgm:prSet presAssocID="{DC87BFE8-0974-2442-A5AB-AE126ACFBB2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50BF34E-637A-B647-9ED9-DF71FC90B878}" type="pres">
      <dgm:prSet presAssocID="{C16632DB-B8EE-1641-BC2C-9C434E96B6C1}" presName="root2" presStyleCnt="0"/>
      <dgm:spPr/>
    </dgm:pt>
    <dgm:pt modelId="{0013328D-FDDA-934C-B60C-759286296058}" type="pres">
      <dgm:prSet presAssocID="{C16632DB-B8EE-1641-BC2C-9C434E96B6C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4ACE0-1D1D-AE45-8E9F-024E12A32BB4}" type="pres">
      <dgm:prSet presAssocID="{C16632DB-B8EE-1641-BC2C-9C434E96B6C1}" presName="level3hierChild" presStyleCnt="0"/>
      <dgm:spPr/>
    </dgm:pt>
    <dgm:pt modelId="{99513387-9A6F-674D-A324-0C42CEE228D3}" type="pres">
      <dgm:prSet presAssocID="{DB3ABFFC-3419-5A4D-852B-7102D43D6AD3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134750E4-C2D2-9840-950E-5C3E10A5D050}" type="pres">
      <dgm:prSet presAssocID="{DB3ABFFC-3419-5A4D-852B-7102D43D6AD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BA5D8222-A77D-974D-BF92-2E97C32D7E6E}" type="pres">
      <dgm:prSet presAssocID="{23B3EA1E-5A58-084C-99D4-37D12A4A182D}" presName="root2" presStyleCnt="0"/>
      <dgm:spPr/>
    </dgm:pt>
    <dgm:pt modelId="{911E2B1A-FBBC-C64B-B2E8-5259BFC982E9}" type="pres">
      <dgm:prSet presAssocID="{23B3EA1E-5A58-084C-99D4-37D12A4A182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F917B-3F70-DF47-B2C5-D87473FD36BD}" type="pres">
      <dgm:prSet presAssocID="{23B3EA1E-5A58-084C-99D4-37D12A4A182D}" presName="level3hierChild" presStyleCnt="0"/>
      <dgm:spPr/>
    </dgm:pt>
    <dgm:pt modelId="{10A67BFA-D115-2946-AE9B-3EB4B5942671}" type="pres">
      <dgm:prSet presAssocID="{79B3CF4B-1B57-2D41-806A-BB7048D2885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DF7BE9B-26A9-4240-85F6-AFC56F5B53AE}" type="pres">
      <dgm:prSet presAssocID="{79B3CF4B-1B57-2D41-806A-BB7048D2885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BCDCE5E-C11C-874C-8F57-01ED6D109986}" type="pres">
      <dgm:prSet presAssocID="{9EA2BE94-5FC4-A94C-A728-2C04F5D30B3E}" presName="root2" presStyleCnt="0"/>
      <dgm:spPr/>
    </dgm:pt>
    <dgm:pt modelId="{46A3D9F2-B210-CF4C-8266-1029DCB95895}" type="pres">
      <dgm:prSet presAssocID="{9EA2BE94-5FC4-A94C-A728-2C04F5D30B3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222F9-2850-064B-9F69-50BA5AFCCC2D}" type="pres">
      <dgm:prSet presAssocID="{9EA2BE94-5FC4-A94C-A728-2C04F5D30B3E}" presName="level3hierChild" presStyleCnt="0"/>
      <dgm:spPr/>
    </dgm:pt>
    <dgm:pt modelId="{91B28098-CBD0-C74C-8AAC-8B940A2DF702}" type="pres">
      <dgm:prSet presAssocID="{3211CFCA-FC03-7D44-8838-FA0A0805232D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591EAD11-94A7-C642-BCE5-997DD98816F6}" type="pres">
      <dgm:prSet presAssocID="{3211CFCA-FC03-7D44-8838-FA0A0805232D}" presName="connTx" presStyleLbl="parChTrans1D4" presStyleIdx="1" presStyleCnt="2"/>
      <dgm:spPr/>
      <dgm:t>
        <a:bodyPr/>
        <a:lstStyle/>
        <a:p>
          <a:endParaRPr lang="en-US"/>
        </a:p>
      </dgm:t>
    </dgm:pt>
    <dgm:pt modelId="{D5367DD2-3C46-4D4B-A351-E7330884D900}" type="pres">
      <dgm:prSet presAssocID="{994B43F4-6B83-164B-9EB9-45EF9A84A063}" presName="root2" presStyleCnt="0"/>
      <dgm:spPr/>
    </dgm:pt>
    <dgm:pt modelId="{6BDD783E-16C9-EE4B-B1ED-FD8AE92EBF33}" type="pres">
      <dgm:prSet presAssocID="{994B43F4-6B83-164B-9EB9-45EF9A84A063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89C50-AAEC-BA48-807D-AD6C1598DD28}" type="pres">
      <dgm:prSet presAssocID="{994B43F4-6B83-164B-9EB9-45EF9A84A063}" presName="level3hierChild" presStyleCnt="0"/>
      <dgm:spPr/>
    </dgm:pt>
  </dgm:ptLst>
  <dgm:cxnLst>
    <dgm:cxn modelId="{3D36B1C5-97B1-5344-8AA9-8D889BDF66E1}" type="presOf" srcId="{9EA2BE94-5FC4-A94C-A728-2C04F5D30B3E}" destId="{46A3D9F2-B210-CF4C-8266-1029DCB95895}" srcOrd="0" destOrd="0" presId="urn:microsoft.com/office/officeart/2005/8/layout/hierarchy2"/>
    <dgm:cxn modelId="{2BFB7D87-19A5-FC4E-8C30-32822A63D846}" srcId="{9EA2BE94-5FC4-A94C-A728-2C04F5D30B3E}" destId="{994B43F4-6B83-164B-9EB9-45EF9A84A063}" srcOrd="0" destOrd="0" parTransId="{3211CFCA-FC03-7D44-8838-FA0A0805232D}" sibTransId="{07C85716-5790-1649-8A60-0D2D8A818553}"/>
    <dgm:cxn modelId="{F4F777F1-C316-4041-848E-F51F0C2B6362}" srcId="{ECC9FF91-0678-F543-9388-FF0BA2BF36BD}" destId="{9EA2BE94-5FC4-A94C-A728-2C04F5D30B3E}" srcOrd="1" destOrd="0" parTransId="{79B3CF4B-1B57-2D41-806A-BB7048D28850}" sibTransId="{51A35C95-8E81-DA40-88CF-6F3F8C2EF234}"/>
    <dgm:cxn modelId="{EFF2E61A-54C6-DD43-B11D-70E87541B88E}" srcId="{F4EF8281-F058-C549-985D-F5343C1995B2}" destId="{ECC9FF91-0678-F543-9388-FF0BA2BF36BD}" srcOrd="0" destOrd="0" parTransId="{9B606846-7C28-774F-A5F0-693134CD6A46}" sibTransId="{A8BCE231-389C-AA40-BF59-49695B4B91F8}"/>
    <dgm:cxn modelId="{1B2AF8BD-DE5B-B14D-A5D1-8E66F405EF79}" type="presOf" srcId="{DC87BFE8-0974-2442-A5AB-AE126ACFBB29}" destId="{BFE7767E-C42A-554C-8A6D-E7F6065BD9E3}" srcOrd="1" destOrd="0" presId="urn:microsoft.com/office/officeart/2005/8/layout/hierarchy2"/>
    <dgm:cxn modelId="{44BF9090-87FC-8D4C-84A7-74D613DA3A67}" type="presOf" srcId="{ECC9FF91-0678-F543-9388-FF0BA2BF36BD}" destId="{55C929F2-06F3-4D4C-91CF-22107DF56648}" srcOrd="0" destOrd="0" presId="urn:microsoft.com/office/officeart/2005/8/layout/hierarchy2"/>
    <dgm:cxn modelId="{C08C6021-30AA-A14B-AAE3-906055B0D222}" type="presOf" srcId="{9B606846-7C28-774F-A5F0-693134CD6A46}" destId="{18DE7B1D-4D01-3F46-9C74-BF9D88425CA1}" srcOrd="0" destOrd="0" presId="urn:microsoft.com/office/officeart/2005/8/layout/hierarchy2"/>
    <dgm:cxn modelId="{AB94A57D-7952-BB47-B3F6-9E488AAE031E}" srcId="{C16632DB-B8EE-1641-BC2C-9C434E96B6C1}" destId="{23B3EA1E-5A58-084C-99D4-37D12A4A182D}" srcOrd="0" destOrd="0" parTransId="{DB3ABFFC-3419-5A4D-852B-7102D43D6AD3}" sibTransId="{F924464F-9CBD-574D-9C95-84B4CB99D6BB}"/>
    <dgm:cxn modelId="{DFDA3E8D-1FBC-0B49-AF2B-BA0EAD999002}" type="presOf" srcId="{F4EF8281-F058-C549-985D-F5343C1995B2}" destId="{62247A6E-5067-2747-B9CC-D99D08B46952}" srcOrd="0" destOrd="0" presId="urn:microsoft.com/office/officeart/2005/8/layout/hierarchy2"/>
    <dgm:cxn modelId="{049479DE-B180-2D4E-9914-E27DF1729583}" type="presOf" srcId="{994B43F4-6B83-164B-9EB9-45EF9A84A063}" destId="{6BDD783E-16C9-EE4B-B1ED-FD8AE92EBF33}" srcOrd="0" destOrd="0" presId="urn:microsoft.com/office/officeart/2005/8/layout/hierarchy2"/>
    <dgm:cxn modelId="{A803A80F-3751-AB46-B667-96A627B2A501}" type="presOf" srcId="{C16632DB-B8EE-1641-BC2C-9C434E96B6C1}" destId="{0013328D-FDDA-934C-B60C-759286296058}" srcOrd="0" destOrd="0" presId="urn:microsoft.com/office/officeart/2005/8/layout/hierarchy2"/>
    <dgm:cxn modelId="{F7AF0661-F564-204C-8EF0-87212374EF3E}" type="presOf" srcId="{3211CFCA-FC03-7D44-8838-FA0A0805232D}" destId="{591EAD11-94A7-C642-BCE5-997DD98816F6}" srcOrd="1" destOrd="0" presId="urn:microsoft.com/office/officeart/2005/8/layout/hierarchy2"/>
    <dgm:cxn modelId="{445F9676-EF2C-334B-86A9-7CBCD4F0D760}" srcId="{ECC9FF91-0678-F543-9388-FF0BA2BF36BD}" destId="{C16632DB-B8EE-1641-BC2C-9C434E96B6C1}" srcOrd="0" destOrd="0" parTransId="{DC87BFE8-0974-2442-A5AB-AE126ACFBB29}" sibTransId="{FB26FCD1-4650-F14F-B10E-56BBAD53FA71}"/>
    <dgm:cxn modelId="{98DE84BC-5BB9-9E48-A09D-B637FCBFAE35}" type="presOf" srcId="{9B606846-7C28-774F-A5F0-693134CD6A46}" destId="{D305ECD1-3EC9-7A40-8E72-AADA90497B58}" srcOrd="1" destOrd="0" presId="urn:microsoft.com/office/officeart/2005/8/layout/hierarchy2"/>
    <dgm:cxn modelId="{A173A77A-F6B0-2D45-8165-92FA53AC4CDC}" type="presOf" srcId="{DB3ABFFC-3419-5A4D-852B-7102D43D6AD3}" destId="{99513387-9A6F-674D-A324-0C42CEE228D3}" srcOrd="0" destOrd="0" presId="urn:microsoft.com/office/officeart/2005/8/layout/hierarchy2"/>
    <dgm:cxn modelId="{4A473984-F044-D144-8BE9-444AE48E5CFE}" type="presOf" srcId="{3211CFCA-FC03-7D44-8838-FA0A0805232D}" destId="{91B28098-CBD0-C74C-8AAC-8B940A2DF702}" srcOrd="0" destOrd="0" presId="urn:microsoft.com/office/officeart/2005/8/layout/hierarchy2"/>
    <dgm:cxn modelId="{8D074D5E-8101-7C49-9A2E-CF2F32F3DE7C}" type="presOf" srcId="{DC87BFE8-0974-2442-A5AB-AE126ACFBB29}" destId="{6E7F1EEE-A900-BC4C-8C5C-1BF3BC1DE358}" srcOrd="0" destOrd="0" presId="urn:microsoft.com/office/officeart/2005/8/layout/hierarchy2"/>
    <dgm:cxn modelId="{54F949B1-46BF-574F-B2E1-9863583221CA}" srcId="{8B743C24-1907-D446-9595-44EAE2B9D651}" destId="{F4EF8281-F058-C549-985D-F5343C1995B2}" srcOrd="0" destOrd="0" parTransId="{B545375F-E26F-9B42-8562-B8D2BB901CA8}" sibTransId="{8F4ED986-0CAF-5440-9B26-500085079247}"/>
    <dgm:cxn modelId="{F5DCBEFB-62BC-3143-AC05-284A0F294CF5}" type="presOf" srcId="{DB3ABFFC-3419-5A4D-852B-7102D43D6AD3}" destId="{134750E4-C2D2-9840-950E-5C3E10A5D050}" srcOrd="1" destOrd="0" presId="urn:microsoft.com/office/officeart/2005/8/layout/hierarchy2"/>
    <dgm:cxn modelId="{BB74C0D7-0FF1-B446-B5BE-E2BA5C3D3B71}" type="presOf" srcId="{23B3EA1E-5A58-084C-99D4-37D12A4A182D}" destId="{911E2B1A-FBBC-C64B-B2E8-5259BFC982E9}" srcOrd="0" destOrd="0" presId="urn:microsoft.com/office/officeart/2005/8/layout/hierarchy2"/>
    <dgm:cxn modelId="{8A845800-DC9F-0F40-96A8-02774C7FBB5C}" type="presOf" srcId="{79B3CF4B-1B57-2D41-806A-BB7048D28850}" destId="{9DF7BE9B-26A9-4240-85F6-AFC56F5B53AE}" srcOrd="1" destOrd="0" presId="urn:microsoft.com/office/officeart/2005/8/layout/hierarchy2"/>
    <dgm:cxn modelId="{39EB93DD-3A2A-A946-B2C7-C731547E6CA2}" type="presOf" srcId="{8B743C24-1907-D446-9595-44EAE2B9D651}" destId="{0B31F8F0-6D5D-744C-AD30-00E42595FE1D}" srcOrd="0" destOrd="0" presId="urn:microsoft.com/office/officeart/2005/8/layout/hierarchy2"/>
    <dgm:cxn modelId="{9178C4AA-D120-C74D-8F35-A414C4BC0624}" type="presOf" srcId="{79B3CF4B-1B57-2D41-806A-BB7048D28850}" destId="{10A67BFA-D115-2946-AE9B-3EB4B5942671}" srcOrd="0" destOrd="0" presId="urn:microsoft.com/office/officeart/2005/8/layout/hierarchy2"/>
    <dgm:cxn modelId="{C2658105-513F-9346-9294-A19C162D4070}" type="presParOf" srcId="{0B31F8F0-6D5D-744C-AD30-00E42595FE1D}" destId="{47412CB8-981A-7C49-B224-DCE18C5F7FE7}" srcOrd="0" destOrd="0" presId="urn:microsoft.com/office/officeart/2005/8/layout/hierarchy2"/>
    <dgm:cxn modelId="{71D756E4-8A3D-6844-9D3C-5F27B67F9ACA}" type="presParOf" srcId="{47412CB8-981A-7C49-B224-DCE18C5F7FE7}" destId="{62247A6E-5067-2747-B9CC-D99D08B46952}" srcOrd="0" destOrd="0" presId="urn:microsoft.com/office/officeart/2005/8/layout/hierarchy2"/>
    <dgm:cxn modelId="{E84649EE-4CD6-3249-8AC8-32B1A48CFF44}" type="presParOf" srcId="{47412CB8-981A-7C49-B224-DCE18C5F7FE7}" destId="{EAB150FC-2E0C-6843-B015-A49C118E5385}" srcOrd="1" destOrd="0" presId="urn:microsoft.com/office/officeart/2005/8/layout/hierarchy2"/>
    <dgm:cxn modelId="{980AD44D-FFB9-1744-A02B-3B1BDAEB1DDE}" type="presParOf" srcId="{EAB150FC-2E0C-6843-B015-A49C118E5385}" destId="{18DE7B1D-4D01-3F46-9C74-BF9D88425CA1}" srcOrd="0" destOrd="0" presId="urn:microsoft.com/office/officeart/2005/8/layout/hierarchy2"/>
    <dgm:cxn modelId="{30AA8ECE-4DEA-D941-B636-97435B69596D}" type="presParOf" srcId="{18DE7B1D-4D01-3F46-9C74-BF9D88425CA1}" destId="{D305ECD1-3EC9-7A40-8E72-AADA90497B58}" srcOrd="0" destOrd="0" presId="urn:microsoft.com/office/officeart/2005/8/layout/hierarchy2"/>
    <dgm:cxn modelId="{E2360EE7-C5A4-C842-89ED-A51A07AEF4DE}" type="presParOf" srcId="{EAB150FC-2E0C-6843-B015-A49C118E5385}" destId="{7D811FB4-F983-9F49-B5AD-1FE659C7F775}" srcOrd="1" destOrd="0" presId="urn:microsoft.com/office/officeart/2005/8/layout/hierarchy2"/>
    <dgm:cxn modelId="{0839F1AB-AB42-6244-8013-C3165081E97C}" type="presParOf" srcId="{7D811FB4-F983-9F49-B5AD-1FE659C7F775}" destId="{55C929F2-06F3-4D4C-91CF-22107DF56648}" srcOrd="0" destOrd="0" presId="urn:microsoft.com/office/officeart/2005/8/layout/hierarchy2"/>
    <dgm:cxn modelId="{25299921-3185-394F-B2DB-12FB6F33E879}" type="presParOf" srcId="{7D811FB4-F983-9F49-B5AD-1FE659C7F775}" destId="{13F0D85F-8446-DB40-A4B1-C246099E7462}" srcOrd="1" destOrd="0" presId="urn:microsoft.com/office/officeart/2005/8/layout/hierarchy2"/>
    <dgm:cxn modelId="{9171E992-38C6-E743-92AD-FC1811FDC62A}" type="presParOf" srcId="{13F0D85F-8446-DB40-A4B1-C246099E7462}" destId="{6E7F1EEE-A900-BC4C-8C5C-1BF3BC1DE358}" srcOrd="0" destOrd="0" presId="urn:microsoft.com/office/officeart/2005/8/layout/hierarchy2"/>
    <dgm:cxn modelId="{65A03C0F-3C99-294C-8C00-282C5950E792}" type="presParOf" srcId="{6E7F1EEE-A900-BC4C-8C5C-1BF3BC1DE358}" destId="{BFE7767E-C42A-554C-8A6D-E7F6065BD9E3}" srcOrd="0" destOrd="0" presId="urn:microsoft.com/office/officeart/2005/8/layout/hierarchy2"/>
    <dgm:cxn modelId="{21EF2C49-1568-1242-8084-59D32C506823}" type="presParOf" srcId="{13F0D85F-8446-DB40-A4B1-C246099E7462}" destId="{650BF34E-637A-B647-9ED9-DF71FC90B878}" srcOrd="1" destOrd="0" presId="urn:microsoft.com/office/officeart/2005/8/layout/hierarchy2"/>
    <dgm:cxn modelId="{63A9640F-9904-BE43-B23A-8CC2378FF74E}" type="presParOf" srcId="{650BF34E-637A-B647-9ED9-DF71FC90B878}" destId="{0013328D-FDDA-934C-B60C-759286296058}" srcOrd="0" destOrd="0" presId="urn:microsoft.com/office/officeart/2005/8/layout/hierarchy2"/>
    <dgm:cxn modelId="{85740432-0392-4248-8D88-FE5278846D8D}" type="presParOf" srcId="{650BF34E-637A-B647-9ED9-DF71FC90B878}" destId="{B354ACE0-1D1D-AE45-8E9F-024E12A32BB4}" srcOrd="1" destOrd="0" presId="urn:microsoft.com/office/officeart/2005/8/layout/hierarchy2"/>
    <dgm:cxn modelId="{B80A37E9-4E8E-944A-807D-949A91F9D798}" type="presParOf" srcId="{B354ACE0-1D1D-AE45-8E9F-024E12A32BB4}" destId="{99513387-9A6F-674D-A324-0C42CEE228D3}" srcOrd="0" destOrd="0" presId="urn:microsoft.com/office/officeart/2005/8/layout/hierarchy2"/>
    <dgm:cxn modelId="{53A2182E-9F30-6E4D-BA03-A18BF4B4B30E}" type="presParOf" srcId="{99513387-9A6F-674D-A324-0C42CEE228D3}" destId="{134750E4-C2D2-9840-950E-5C3E10A5D050}" srcOrd="0" destOrd="0" presId="urn:microsoft.com/office/officeart/2005/8/layout/hierarchy2"/>
    <dgm:cxn modelId="{A6180F32-AE3A-3845-A2C7-6F1A565F8233}" type="presParOf" srcId="{B354ACE0-1D1D-AE45-8E9F-024E12A32BB4}" destId="{BA5D8222-A77D-974D-BF92-2E97C32D7E6E}" srcOrd="1" destOrd="0" presId="urn:microsoft.com/office/officeart/2005/8/layout/hierarchy2"/>
    <dgm:cxn modelId="{AA7ED629-7ECF-9E40-AB85-4734A82802D8}" type="presParOf" srcId="{BA5D8222-A77D-974D-BF92-2E97C32D7E6E}" destId="{911E2B1A-FBBC-C64B-B2E8-5259BFC982E9}" srcOrd="0" destOrd="0" presId="urn:microsoft.com/office/officeart/2005/8/layout/hierarchy2"/>
    <dgm:cxn modelId="{8263E677-1BA6-8048-8ACA-E72CB5083F76}" type="presParOf" srcId="{BA5D8222-A77D-974D-BF92-2E97C32D7E6E}" destId="{B7DF917B-3F70-DF47-B2C5-D87473FD36BD}" srcOrd="1" destOrd="0" presId="urn:microsoft.com/office/officeart/2005/8/layout/hierarchy2"/>
    <dgm:cxn modelId="{6C2ADC6B-CB95-9741-8946-AE48F894437C}" type="presParOf" srcId="{13F0D85F-8446-DB40-A4B1-C246099E7462}" destId="{10A67BFA-D115-2946-AE9B-3EB4B5942671}" srcOrd="2" destOrd="0" presId="urn:microsoft.com/office/officeart/2005/8/layout/hierarchy2"/>
    <dgm:cxn modelId="{DC36A517-4A1B-1147-A4B6-99B8EDF881FD}" type="presParOf" srcId="{10A67BFA-D115-2946-AE9B-3EB4B5942671}" destId="{9DF7BE9B-26A9-4240-85F6-AFC56F5B53AE}" srcOrd="0" destOrd="0" presId="urn:microsoft.com/office/officeart/2005/8/layout/hierarchy2"/>
    <dgm:cxn modelId="{4AE6F26C-A960-C344-BB0B-1390B75C8237}" type="presParOf" srcId="{13F0D85F-8446-DB40-A4B1-C246099E7462}" destId="{7BCDCE5E-C11C-874C-8F57-01ED6D109986}" srcOrd="3" destOrd="0" presId="urn:microsoft.com/office/officeart/2005/8/layout/hierarchy2"/>
    <dgm:cxn modelId="{9F4DC2B2-FF98-3E40-93A2-EB0E228529A5}" type="presParOf" srcId="{7BCDCE5E-C11C-874C-8F57-01ED6D109986}" destId="{46A3D9F2-B210-CF4C-8266-1029DCB95895}" srcOrd="0" destOrd="0" presId="urn:microsoft.com/office/officeart/2005/8/layout/hierarchy2"/>
    <dgm:cxn modelId="{DD3AEE6B-70B0-254C-9D59-0E7589526DA4}" type="presParOf" srcId="{7BCDCE5E-C11C-874C-8F57-01ED6D109986}" destId="{130222F9-2850-064B-9F69-50BA5AFCCC2D}" srcOrd="1" destOrd="0" presId="urn:microsoft.com/office/officeart/2005/8/layout/hierarchy2"/>
    <dgm:cxn modelId="{E9F31689-C7D4-764D-8FB1-CB9B82F94B2F}" type="presParOf" srcId="{130222F9-2850-064B-9F69-50BA5AFCCC2D}" destId="{91B28098-CBD0-C74C-8AAC-8B940A2DF702}" srcOrd="0" destOrd="0" presId="urn:microsoft.com/office/officeart/2005/8/layout/hierarchy2"/>
    <dgm:cxn modelId="{969936B3-12F2-F14E-9BD8-BABA620C5AE7}" type="presParOf" srcId="{91B28098-CBD0-C74C-8AAC-8B940A2DF702}" destId="{591EAD11-94A7-C642-BCE5-997DD98816F6}" srcOrd="0" destOrd="0" presId="urn:microsoft.com/office/officeart/2005/8/layout/hierarchy2"/>
    <dgm:cxn modelId="{A39C047A-232C-1644-AC65-26E3D55A9B65}" type="presParOf" srcId="{130222F9-2850-064B-9F69-50BA5AFCCC2D}" destId="{D5367DD2-3C46-4D4B-A351-E7330884D900}" srcOrd="1" destOrd="0" presId="urn:microsoft.com/office/officeart/2005/8/layout/hierarchy2"/>
    <dgm:cxn modelId="{E6FDF596-C668-194F-B5D2-8F7B53B51E20}" type="presParOf" srcId="{D5367DD2-3C46-4D4B-A351-E7330884D900}" destId="{6BDD783E-16C9-EE4B-B1ED-FD8AE92EBF33}" srcOrd="0" destOrd="0" presId="urn:microsoft.com/office/officeart/2005/8/layout/hierarchy2"/>
    <dgm:cxn modelId="{D043D627-BD3B-D045-A4F1-7D39484D9EEA}" type="presParOf" srcId="{D5367DD2-3C46-4D4B-A351-E7330884D900}" destId="{A9989C50-AAEC-BA48-807D-AD6C1598DD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E1E7A-BCB3-0348-B3D5-FA6362E90051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42A7A-A338-674F-8EA2-7B3F10AEAA82}">
      <dgm:prSet phldrT="[Text]" custT="1"/>
      <dgm:spPr>
        <a:solidFill>
          <a:schemeClr val="accent4">
            <a:lumMod val="60000"/>
            <a:lumOff val="40000"/>
            <a:alpha val="34118"/>
          </a:schemeClr>
        </a:solidFill>
      </dgm:spPr>
      <dgm:t>
        <a:bodyPr/>
        <a:lstStyle/>
        <a:p>
          <a:r>
            <a:rPr lang="en-US" sz="2800" b="0" dirty="0" smtClean="0">
              <a:ln w="6600">
                <a:noFill/>
                <a:prstDash val="solid"/>
              </a:ln>
              <a:solidFill>
                <a:schemeClr val="tx1"/>
              </a:solidFill>
              <a:effectLst/>
              <a:latin typeface="+mn-lt"/>
              <a:ea typeface="Bell MT" charset="0"/>
              <a:cs typeface="Bell MT" charset="0"/>
            </a:rPr>
            <a:t>CYP1A2</a:t>
          </a:r>
          <a:endParaRPr lang="en-US" sz="2800" b="0" dirty="0">
            <a:ln w="6600">
              <a:noFill/>
              <a:prstDash val="solid"/>
            </a:ln>
            <a:solidFill>
              <a:schemeClr val="tx1"/>
            </a:solidFill>
            <a:effectLst/>
            <a:latin typeface="+mn-lt"/>
          </a:endParaRPr>
        </a:p>
      </dgm:t>
    </dgm:pt>
    <dgm:pt modelId="{9782D4AA-3E41-224B-9D97-93E62820F6DC}" type="parTrans" cxnId="{6A18F28D-F136-A34F-9688-EDBEB16A2EA0}">
      <dgm:prSet/>
      <dgm:spPr/>
      <dgm:t>
        <a:bodyPr/>
        <a:lstStyle/>
        <a:p>
          <a:endParaRPr lang="en-US"/>
        </a:p>
      </dgm:t>
    </dgm:pt>
    <dgm:pt modelId="{C4F7E2C5-FF46-7244-80C3-0370C5236EFB}" type="sibTrans" cxnId="{6A18F28D-F136-A34F-9688-EDBEB16A2EA0}">
      <dgm:prSet/>
      <dgm:spPr/>
      <dgm:t>
        <a:bodyPr/>
        <a:lstStyle/>
        <a:p>
          <a:endParaRPr lang="en-US"/>
        </a:p>
      </dgm:t>
    </dgm:pt>
    <dgm:pt modelId="{5072B462-48D4-1E4D-99BF-A2B3BA1DF81B}">
      <dgm:prSet phldrT="[Text]" custT="1"/>
      <dgm:spPr>
        <a:ln>
          <a:solidFill>
            <a:schemeClr val="accent4">
              <a:lumMod val="60000"/>
              <a:lumOff val="40000"/>
              <a:alpha val="34118"/>
            </a:schemeClr>
          </a:solidFill>
        </a:ln>
      </dgm:spPr>
      <dgm:t>
        <a:bodyPr/>
        <a:lstStyle/>
        <a:p>
          <a:pPr algn="l" rtl="0"/>
          <a:r>
            <a:rPr lang="en-US" sz="1800" b="1" dirty="0" smtClean="0">
              <a:solidFill>
                <a:schemeClr val="accent4"/>
              </a:solidFill>
            </a:rPr>
            <a:t>Induced by: </a:t>
          </a:r>
          <a:r>
            <a:rPr lang="en-US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smoking </a:t>
          </a:r>
          <a:r>
            <a:rPr lang="en-US" sz="1600" u="sng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tobacco</a:t>
          </a:r>
        </a:p>
        <a:p>
          <a:pPr algn="l" rtl="0"/>
          <a:r>
            <a:rPr lang="en-US" sz="1800" b="1" dirty="0" smtClean="0">
              <a:solidFill>
                <a:schemeClr val="accent4"/>
              </a:solidFill>
              <a:effectLst/>
            </a:rPr>
            <a:t>Catalyzes</a:t>
          </a:r>
          <a:r>
            <a:rPr lang="en-US" sz="1800" b="1" baseline="0" dirty="0" smtClean="0">
              <a:solidFill>
                <a:schemeClr val="accent4"/>
              </a:solidFill>
              <a:effectLst/>
            </a:rPr>
            <a:t> primary </a:t>
          </a:r>
          <a:r>
            <a:rPr lang="en-US" sz="1800" b="1" dirty="0" smtClean="0">
              <a:solidFill>
                <a:schemeClr val="accent4"/>
              </a:solidFill>
              <a:effectLst/>
            </a:rPr>
            <a:t>metabolism of: 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Theophylline, Imipramine, Propranolol, Clozapine</a:t>
          </a:r>
        </a:p>
        <a:p>
          <a:pPr algn="l" rtl="0"/>
          <a:r>
            <a:rPr lang="en-US" sz="1800" b="1" dirty="0" smtClean="0">
              <a:solidFill>
                <a:schemeClr val="accent4"/>
              </a:solidFill>
              <a:effectLst/>
            </a:rPr>
            <a:t>Inhibited by: </a:t>
          </a:r>
          <a:r>
            <a:rPr lang="en-US" sz="1800" dirty="0" smtClean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fluoroquinol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one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antibiotics, Fluvoxamine, Cimetidine </a:t>
          </a:r>
        </a:p>
      </dgm:t>
    </dgm:pt>
    <dgm:pt modelId="{2BAC23EB-ED7C-A449-BE34-AAE99797BC59}" type="parTrans" cxnId="{BD48BE3A-1458-B34A-80B9-202A6DB848E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F91A6A1A-853B-7B4C-8CB2-3A4EBF36146F}" type="sibTrans" cxnId="{BD48BE3A-1458-B34A-80B9-202A6DB848E5}">
      <dgm:prSet/>
      <dgm:spPr/>
      <dgm:t>
        <a:bodyPr/>
        <a:lstStyle/>
        <a:p>
          <a:endParaRPr lang="en-US"/>
        </a:p>
      </dgm:t>
    </dgm:pt>
    <dgm:pt modelId="{F1970A3F-28A4-ED4B-ABD2-F711E6BBBE3D}" type="pres">
      <dgm:prSet presAssocID="{4F4E1E7A-BCB3-0348-B3D5-FA6362E900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5E7AA0-49AB-9043-A0E7-42585987083F}" type="pres">
      <dgm:prSet presAssocID="{8E542A7A-A338-674F-8EA2-7B3F10AEAA82}" presName="root" presStyleCnt="0"/>
      <dgm:spPr/>
    </dgm:pt>
    <dgm:pt modelId="{4F9CCFBE-4158-8547-A10A-4EF62113D0E2}" type="pres">
      <dgm:prSet presAssocID="{8E542A7A-A338-674F-8EA2-7B3F10AEAA82}" presName="rootComposite" presStyleCnt="0"/>
      <dgm:spPr/>
    </dgm:pt>
    <dgm:pt modelId="{F013AC0B-003B-8549-AAD8-B8038E82A484}" type="pres">
      <dgm:prSet presAssocID="{8E542A7A-A338-674F-8EA2-7B3F10AEAA82}" presName="rootText" presStyleLbl="node1" presStyleIdx="0" presStyleCnt="1" custScaleY="32909"/>
      <dgm:spPr/>
      <dgm:t>
        <a:bodyPr/>
        <a:lstStyle/>
        <a:p>
          <a:endParaRPr lang="en-US"/>
        </a:p>
      </dgm:t>
    </dgm:pt>
    <dgm:pt modelId="{05E449CB-5ACB-8E40-B9BB-B365A79E01DE}" type="pres">
      <dgm:prSet presAssocID="{8E542A7A-A338-674F-8EA2-7B3F10AEAA82}" presName="rootConnector" presStyleLbl="node1" presStyleIdx="0" presStyleCnt="1"/>
      <dgm:spPr/>
      <dgm:t>
        <a:bodyPr/>
        <a:lstStyle/>
        <a:p>
          <a:endParaRPr lang="en-US"/>
        </a:p>
      </dgm:t>
    </dgm:pt>
    <dgm:pt modelId="{FF32B24C-2728-F946-98A6-4233623B4202}" type="pres">
      <dgm:prSet presAssocID="{8E542A7A-A338-674F-8EA2-7B3F10AEAA82}" presName="childShape" presStyleCnt="0"/>
      <dgm:spPr/>
    </dgm:pt>
    <dgm:pt modelId="{F1EE25CF-4EB7-3049-8A3A-82E9109C02BA}" type="pres">
      <dgm:prSet presAssocID="{2BAC23EB-ED7C-A449-BE34-AAE99797BC59}" presName="Name13" presStyleLbl="parChTrans1D2" presStyleIdx="0" presStyleCnt="1"/>
      <dgm:spPr/>
      <dgm:t>
        <a:bodyPr/>
        <a:lstStyle/>
        <a:p>
          <a:endParaRPr lang="en-US"/>
        </a:p>
      </dgm:t>
    </dgm:pt>
    <dgm:pt modelId="{DAE7CF36-D447-9548-945E-52C35BA80592}" type="pres">
      <dgm:prSet presAssocID="{5072B462-48D4-1E4D-99BF-A2B3BA1DF81B}" presName="childText" presStyleLbl="bgAcc1" presStyleIdx="0" presStyleCnt="1" custScaleX="244321" custScaleY="101038" custLinFactNeighborX="76" custLinFactNeighborY="-6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628EE-7892-894F-BD65-12219AFF67C4}" type="presOf" srcId="{5072B462-48D4-1E4D-99BF-A2B3BA1DF81B}" destId="{DAE7CF36-D447-9548-945E-52C35BA80592}" srcOrd="0" destOrd="0" presId="urn:microsoft.com/office/officeart/2005/8/layout/hierarchy3"/>
    <dgm:cxn modelId="{A8689234-8139-A84F-A1AC-11E4707BE37D}" type="presOf" srcId="{8E542A7A-A338-674F-8EA2-7B3F10AEAA82}" destId="{05E449CB-5ACB-8E40-B9BB-B365A79E01DE}" srcOrd="1" destOrd="0" presId="urn:microsoft.com/office/officeart/2005/8/layout/hierarchy3"/>
    <dgm:cxn modelId="{0D2F0CE4-0388-2A4A-BF12-D50108F7A6B7}" type="presOf" srcId="{2BAC23EB-ED7C-A449-BE34-AAE99797BC59}" destId="{F1EE25CF-4EB7-3049-8A3A-82E9109C02BA}" srcOrd="0" destOrd="0" presId="urn:microsoft.com/office/officeart/2005/8/layout/hierarchy3"/>
    <dgm:cxn modelId="{39AFA569-D768-0E46-814F-880AB3671376}" type="presOf" srcId="{4F4E1E7A-BCB3-0348-B3D5-FA6362E90051}" destId="{F1970A3F-28A4-ED4B-ABD2-F711E6BBBE3D}" srcOrd="0" destOrd="0" presId="urn:microsoft.com/office/officeart/2005/8/layout/hierarchy3"/>
    <dgm:cxn modelId="{BD48BE3A-1458-B34A-80B9-202A6DB848E5}" srcId="{8E542A7A-A338-674F-8EA2-7B3F10AEAA82}" destId="{5072B462-48D4-1E4D-99BF-A2B3BA1DF81B}" srcOrd="0" destOrd="0" parTransId="{2BAC23EB-ED7C-A449-BE34-AAE99797BC59}" sibTransId="{F91A6A1A-853B-7B4C-8CB2-3A4EBF36146F}"/>
    <dgm:cxn modelId="{827E5C0D-CE22-5F43-984A-051B6B08B69F}" type="presOf" srcId="{8E542A7A-A338-674F-8EA2-7B3F10AEAA82}" destId="{F013AC0B-003B-8549-AAD8-B8038E82A484}" srcOrd="0" destOrd="0" presId="urn:microsoft.com/office/officeart/2005/8/layout/hierarchy3"/>
    <dgm:cxn modelId="{6A18F28D-F136-A34F-9688-EDBEB16A2EA0}" srcId="{4F4E1E7A-BCB3-0348-B3D5-FA6362E90051}" destId="{8E542A7A-A338-674F-8EA2-7B3F10AEAA82}" srcOrd="0" destOrd="0" parTransId="{9782D4AA-3E41-224B-9D97-93E62820F6DC}" sibTransId="{C4F7E2C5-FF46-7244-80C3-0370C5236EFB}"/>
    <dgm:cxn modelId="{89DD1E31-C90F-3D42-B1F2-3A3C64EE8EF9}" type="presParOf" srcId="{F1970A3F-28A4-ED4B-ABD2-F711E6BBBE3D}" destId="{355E7AA0-49AB-9043-A0E7-42585987083F}" srcOrd="0" destOrd="0" presId="urn:microsoft.com/office/officeart/2005/8/layout/hierarchy3"/>
    <dgm:cxn modelId="{E57233F8-D97D-2148-8D35-50A772972027}" type="presParOf" srcId="{355E7AA0-49AB-9043-A0E7-42585987083F}" destId="{4F9CCFBE-4158-8547-A10A-4EF62113D0E2}" srcOrd="0" destOrd="0" presId="urn:microsoft.com/office/officeart/2005/8/layout/hierarchy3"/>
    <dgm:cxn modelId="{18499EAF-FEB6-7C46-B213-F6F631B5AF32}" type="presParOf" srcId="{4F9CCFBE-4158-8547-A10A-4EF62113D0E2}" destId="{F013AC0B-003B-8549-AAD8-B8038E82A484}" srcOrd="0" destOrd="0" presId="urn:microsoft.com/office/officeart/2005/8/layout/hierarchy3"/>
    <dgm:cxn modelId="{22088FD8-BD37-5C43-A66B-24613E496556}" type="presParOf" srcId="{4F9CCFBE-4158-8547-A10A-4EF62113D0E2}" destId="{05E449CB-5ACB-8E40-B9BB-B365A79E01DE}" srcOrd="1" destOrd="0" presId="urn:microsoft.com/office/officeart/2005/8/layout/hierarchy3"/>
    <dgm:cxn modelId="{78C2760D-01D0-FF44-8346-9E3585216C43}" type="presParOf" srcId="{355E7AA0-49AB-9043-A0E7-42585987083F}" destId="{FF32B24C-2728-F946-98A6-4233623B4202}" srcOrd="1" destOrd="0" presId="urn:microsoft.com/office/officeart/2005/8/layout/hierarchy3"/>
    <dgm:cxn modelId="{B511D7FB-0244-A94D-BBF1-DC44FE43C38E}" type="presParOf" srcId="{FF32B24C-2728-F946-98A6-4233623B4202}" destId="{F1EE25CF-4EB7-3049-8A3A-82E9109C02BA}" srcOrd="0" destOrd="0" presId="urn:microsoft.com/office/officeart/2005/8/layout/hierarchy3"/>
    <dgm:cxn modelId="{780DBFFD-DD70-4441-8B6B-437B73DD6254}" type="presParOf" srcId="{FF32B24C-2728-F946-98A6-4233623B4202}" destId="{DAE7CF36-D447-9548-945E-52C35BA805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555B6-FCE1-4A45-948D-1E75C6270D51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5D5CC-FA14-CE45-A421-88A17B2C3C57}">
      <dgm:prSet phldrT="[Text]"/>
      <dgm:spPr>
        <a:solidFill>
          <a:srgbClr val="FCCCEE"/>
        </a:solidFill>
      </dgm:spPr>
      <dgm:t>
        <a:bodyPr/>
        <a:lstStyle/>
        <a:p>
          <a:r>
            <a:rPr lang="en-US" b="0" dirty="0" smtClean="0">
              <a:ln w="6600">
                <a:noFill/>
                <a:prstDash val="solid"/>
              </a:ln>
              <a:solidFill>
                <a:schemeClr val="tx1"/>
              </a:solidFill>
              <a:effectLst/>
              <a:latin typeface="+mn-lt"/>
              <a:ea typeface="Bell MT" charset="0"/>
              <a:cs typeface="Bell MT" charset="0"/>
            </a:rPr>
            <a:t>CYP2D6</a:t>
          </a:r>
          <a:endParaRPr lang="en-US" dirty="0"/>
        </a:p>
      </dgm:t>
    </dgm:pt>
    <dgm:pt modelId="{D326F919-62CD-4A49-8AD9-4BCB2A555004}" type="parTrans" cxnId="{F9496C0D-A819-BE41-9246-ED56BEF03F9C}">
      <dgm:prSet/>
      <dgm:spPr/>
      <dgm:t>
        <a:bodyPr/>
        <a:lstStyle/>
        <a:p>
          <a:endParaRPr lang="en-US"/>
        </a:p>
      </dgm:t>
    </dgm:pt>
    <dgm:pt modelId="{BA5125DC-21B5-A848-88B4-EE1D68146789}" type="sibTrans" cxnId="{F9496C0D-A819-BE41-9246-ED56BEF03F9C}">
      <dgm:prSet/>
      <dgm:spPr/>
      <dgm:t>
        <a:bodyPr/>
        <a:lstStyle/>
        <a:p>
          <a:endParaRPr lang="en-US"/>
        </a:p>
      </dgm:t>
    </dgm:pt>
    <dgm:pt modelId="{C03EF4CE-3577-AD4B-A684-5687978382BE}">
      <dgm:prSet phldrT="[Text]" custT="1"/>
      <dgm:spPr>
        <a:ln>
          <a:solidFill>
            <a:srgbClr val="FF99CC"/>
          </a:solidFill>
        </a:ln>
      </dgm:spPr>
      <dgm:t>
        <a:bodyPr/>
        <a:lstStyle/>
        <a:p>
          <a:pPr algn="l"/>
          <a:r>
            <a:rPr lang="en-US" sz="1600" b="1" dirty="0" smtClean="0">
              <a:solidFill>
                <a:srgbClr val="FF99CC"/>
              </a:solidFill>
              <a:effectLst/>
            </a:rPr>
            <a:t>Catalyzes primary metabolism of: 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Code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ine,</a:t>
          </a:r>
          <a:r>
            <a:rPr lang="en-US" sz="16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B-block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ers</a:t>
          </a:r>
          <a:r>
            <a:rPr lang="en-US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b="1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ricyclic an</a:t>
          </a:r>
          <a:r>
            <a:rPr lang="en-US" sz="1600" b="1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</a:t>
          </a:r>
          <a:r>
            <a:rPr lang="en-US" sz="1600" b="1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d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epressants </a:t>
          </a:r>
        </a:p>
        <a:p>
          <a:pPr algn="l"/>
          <a:r>
            <a:rPr lang="en-US" sz="1600" b="1" dirty="0" smtClean="0">
              <a:solidFill>
                <a:srgbClr val="FF99CC"/>
              </a:solidFill>
              <a:effectLst/>
            </a:rPr>
            <a:t>Inhibited by</a:t>
          </a:r>
          <a:r>
            <a:rPr lang="en-US" sz="1600" b="1" dirty="0" smtClean="0">
              <a:solidFill>
                <a:srgbClr val="FF99CC"/>
              </a:solidFill>
              <a:effectLst/>
            </a:rPr>
            <a:t>: 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Haloperidol,</a:t>
          </a:r>
          <a:r>
            <a:rPr lang="ar-SA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ox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tine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Par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ox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</a:t>
          </a:r>
          <a:r>
            <a:rPr lang="en-US" sz="16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tine</a:t>
          </a:r>
          <a:r>
            <a:rPr lang="en-US" sz="16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u="sng" dirty="0" smtClean="0">
              <a:solidFill>
                <a:srgbClr val="0432FF"/>
              </a:solidFill>
            </a:rPr>
            <a:t>Quin</a:t>
          </a:r>
          <a:r>
            <a:rPr lang="en-US" sz="1600" dirty="0" smtClean="0">
              <a:solidFill>
                <a:srgbClr val="0432FF"/>
              </a:solidFill>
            </a:rPr>
            <a:t>i</a:t>
          </a:r>
          <a:r>
            <a:rPr lang="en-US" sz="1600" u="sng" dirty="0" smtClean="0">
              <a:solidFill>
                <a:srgbClr val="0432FF"/>
              </a:solidFill>
            </a:rPr>
            <a:t>di</a:t>
          </a:r>
          <a:r>
            <a:rPr lang="en-US" sz="1600" dirty="0" smtClean="0">
              <a:solidFill>
                <a:srgbClr val="0432FF"/>
              </a:solidFill>
            </a:rPr>
            <a:t>ne</a:t>
          </a:r>
          <a:endParaRPr lang="en-US" sz="1600" b="1" dirty="0" smtClean="0">
            <a:solidFill>
              <a:srgbClr val="FF99CC"/>
            </a:solidFill>
          </a:endParaRPr>
        </a:p>
        <a:p>
          <a:pPr algn="l"/>
          <a:r>
            <a:rPr lang="en-US" sz="1600" b="1" dirty="0" smtClean="0">
              <a:solidFill>
                <a:srgbClr val="FF99CC"/>
              </a:solidFill>
            </a:rPr>
            <a:t>Genetic variation:</a:t>
          </a:r>
          <a:r>
            <a:rPr lang="en-US" sz="1800" b="1" dirty="0" smtClean="0">
              <a:solidFill>
                <a:srgbClr val="FF99CC"/>
              </a:solidFill>
            </a:rPr>
            <a:t> </a:t>
          </a:r>
          <a:r>
            <a:rPr lang="en-US" sz="1400" dirty="0" smtClean="0">
              <a:effectLst/>
            </a:rPr>
            <a:t>This isoenzyme has the most frequent polymorphisms in all CYT P450 and When polymorphism occurs→ ↓</a:t>
          </a:r>
          <a:r>
            <a:rPr lang="en-US" sz="14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400" dirty="0" smtClean="0">
              <a:effectLst/>
            </a:rPr>
            <a:t>metabolizing capacity of CYP2D6 </a:t>
          </a:r>
          <a:r>
            <a:rPr lang="en-US" sz="1400" dirty="0" err="1" smtClean="0">
              <a:effectLst/>
            </a:rPr>
            <a:t>i.e</a:t>
          </a:r>
          <a:r>
            <a:rPr lang="en-US" sz="1400" dirty="0" smtClean="0">
              <a:effectLst/>
            </a:rPr>
            <a:t> those who exhibit the polymorphism become poor metabolizers: </a:t>
          </a:r>
        </a:p>
        <a:p>
          <a:pPr algn="l" rtl="0"/>
          <a:r>
            <a:rPr lang="en-US" sz="1400" dirty="0" smtClean="0">
              <a:solidFill>
                <a:srgbClr val="FF99CC"/>
              </a:solidFill>
              <a:effectLst/>
            </a:rPr>
            <a:t>1-</a:t>
          </a:r>
          <a:r>
            <a:rPr lang="en-US" sz="1400" dirty="0" smtClean="0">
              <a:effectLst/>
            </a:rPr>
            <a:t> Metabolism of some neuroleptics, tricyclic antidepressants, antianginals agent (</a:t>
          </a:r>
          <a:r>
            <a:rPr lang="en-US" sz="14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peri</a:t>
          </a:r>
          <a:r>
            <a:rPr lang="en-US" sz="1400" u="sng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hex</a:t>
          </a:r>
          <a:r>
            <a:rPr lang="en-US" sz="14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iline</a:t>
          </a:r>
          <a:r>
            <a:rPr lang="en-US" sz="1400" dirty="0" smtClean="0">
              <a:effectLst/>
            </a:rPr>
            <a:t>), </a:t>
          </a:r>
          <a:r>
            <a:rPr lang="en-US" sz="1400" dirty="0" err="1" smtClean="0">
              <a:effectLst/>
            </a:rPr>
            <a:t>antiarrhythmics</a:t>
          </a:r>
          <a:r>
            <a:rPr lang="en-US" sz="1400" dirty="0" smtClean="0">
              <a:effectLst/>
            </a:rPr>
            <a:t> (</a:t>
          </a:r>
          <a:r>
            <a:rPr lang="en-US" sz="14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propafenone</a:t>
          </a:r>
          <a:r>
            <a:rPr lang="en-US" sz="1400" dirty="0" smtClean="0">
              <a:solidFill>
                <a:srgbClr val="0432FF"/>
              </a:solidFill>
              <a:effectLst/>
            </a:rPr>
            <a:t> </a:t>
          </a:r>
          <a:r>
            <a:rPr lang="en-US" sz="1400" dirty="0" smtClean="0">
              <a:effectLst/>
            </a:rPr>
            <a:t>&amp; </a:t>
          </a:r>
          <a:r>
            <a:rPr lang="en-US" sz="14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metoprolol</a:t>
          </a:r>
          <a:r>
            <a:rPr lang="en-US" sz="1400" dirty="0" smtClean="0">
              <a:effectLst/>
            </a:rPr>
            <a:t>) is suppressed → so side effects &amp; toxicity develop. i.e.: </a:t>
          </a:r>
        </a:p>
        <a:p>
          <a:pPr algn="l"/>
          <a:r>
            <a:rPr lang="en-US" sz="1400" dirty="0" smtClean="0">
              <a:effectLst/>
            </a:rPr>
            <a:t>       </a:t>
          </a:r>
          <a:r>
            <a:rPr lang="en-US" sz="1400" dirty="0" smtClean="0">
              <a:solidFill>
                <a:srgbClr val="FF99CC"/>
              </a:solidFill>
              <a:effectLst/>
            </a:rPr>
            <a:t>*</a:t>
          </a:r>
          <a:r>
            <a:rPr lang="en-US" sz="1400" dirty="0" smtClean="0">
              <a:effectLst/>
            </a:rPr>
            <a:t> Neuropathy after therapeutic doses of </a:t>
          </a:r>
          <a:r>
            <a:rPr lang="en-US" sz="14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perihexiline</a:t>
          </a:r>
          <a:r>
            <a:rPr lang="en-US" sz="14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</a:p>
        <a:p>
          <a:pPr algn="l"/>
          <a:r>
            <a:rPr lang="en-US" sz="1400" baseline="0" dirty="0" smtClean="0">
              <a:effectLst/>
            </a:rPr>
            <a:t>       </a:t>
          </a:r>
          <a:r>
            <a:rPr lang="en-US" sz="1400" baseline="0" dirty="0" smtClean="0">
              <a:solidFill>
                <a:srgbClr val="FF99CC"/>
              </a:solidFill>
              <a:effectLst/>
            </a:rPr>
            <a:t>*</a:t>
          </a:r>
          <a:r>
            <a:rPr lang="en-US" sz="1400" baseline="0" dirty="0" smtClean="0">
              <a:effectLst/>
            </a:rPr>
            <a:t> </a:t>
          </a:r>
          <a:r>
            <a:rPr lang="en-US" sz="1400" dirty="0" smtClean="0">
              <a:effectLst/>
            </a:rPr>
            <a:t>Bradycardia &amp; </a:t>
          </a:r>
          <a:r>
            <a:rPr lang="en-US" sz="1400" dirty="0" err="1" smtClean="0">
              <a:effectLst/>
            </a:rPr>
            <a:t>arhythmias</a:t>
          </a:r>
          <a:r>
            <a:rPr lang="en-US" sz="1400" dirty="0" smtClean="0">
              <a:effectLst/>
            </a:rPr>
            <a:t> on therapeutic dose of </a:t>
          </a:r>
          <a:r>
            <a:rPr lang="en-US" sz="14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propafenone</a:t>
          </a:r>
          <a:r>
            <a:rPr lang="en-US" sz="1400" dirty="0" smtClean="0">
              <a:solidFill>
                <a:srgbClr val="0432FF"/>
              </a:solidFill>
              <a:effectLst/>
            </a:rPr>
            <a:t> </a:t>
          </a:r>
          <a:r>
            <a:rPr lang="en-US" sz="1400" dirty="0" smtClean="0">
              <a:effectLst/>
            </a:rPr>
            <a:t>or    </a:t>
          </a:r>
          <a:r>
            <a:rPr lang="en-US" sz="14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metoprolol</a:t>
          </a:r>
          <a:r>
            <a:rPr lang="en-US" sz="1400" dirty="0" smtClean="0">
              <a:effectLst/>
            </a:rPr>
            <a:t>.</a:t>
          </a:r>
        </a:p>
        <a:p>
          <a:pPr algn="l"/>
          <a:r>
            <a:rPr lang="en-US" sz="1400" dirty="0" smtClean="0">
              <a:solidFill>
                <a:srgbClr val="FF99CC"/>
              </a:solidFill>
              <a:effectLst/>
            </a:rPr>
            <a:t>2-</a:t>
          </a:r>
          <a:r>
            <a:rPr lang="en-US" sz="1400" dirty="0" smtClean="0">
              <a:effectLst/>
            </a:rPr>
            <a:t> The pro-drugs cannot be converted to their therapeutically active metabolite; e.g. poor analgesia with </a:t>
          </a:r>
          <a:r>
            <a:rPr lang="en-US" sz="14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code</a:t>
          </a:r>
          <a:r>
            <a:rPr lang="en-US" sz="14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ine</a:t>
          </a:r>
          <a:r>
            <a:rPr lang="en-US" sz="1400" dirty="0" smtClean="0">
              <a:solidFill>
                <a:srgbClr val="0432FF"/>
              </a:solidFill>
              <a:effectLst/>
            </a:rPr>
            <a:t> </a:t>
          </a:r>
          <a:r>
            <a:rPr lang="en-US" sz="1400" dirty="0" smtClean="0">
              <a:effectLst/>
            </a:rPr>
            <a:t>&amp; </a:t>
          </a:r>
          <a:r>
            <a:rPr lang="en-US" sz="1400" dirty="0" err="1" smtClean="0">
              <a:solidFill>
                <a:srgbClr val="0432FF"/>
              </a:solidFill>
              <a:effectLst/>
            </a:rPr>
            <a:t>tramadole</a:t>
          </a:r>
          <a:r>
            <a:rPr lang="en-US" sz="1400" dirty="0" smtClean="0">
              <a:solidFill>
                <a:srgbClr val="0432FF"/>
              </a:solidFill>
              <a:effectLst/>
            </a:rPr>
            <a:t> </a:t>
          </a:r>
          <a:r>
            <a:rPr lang="en-US" sz="1400" dirty="0" smtClean="0">
              <a:effectLst/>
            </a:rPr>
            <a:t>because they are not transformed into active forms.</a:t>
          </a:r>
        </a:p>
        <a:p>
          <a:pPr algn="l"/>
          <a:r>
            <a:rPr lang="en-US" sz="1400" b="1" dirty="0" smtClean="0">
              <a:solidFill>
                <a:srgbClr val="FF99CC"/>
              </a:solidFill>
              <a:effectLst/>
            </a:rPr>
            <a:t>*</a:t>
          </a:r>
          <a:r>
            <a:rPr lang="en-US" sz="1400" dirty="0" smtClean="0">
              <a:effectLst/>
            </a:rPr>
            <a:t> Absent in 7% of Caucasians, 1-2% non-Caucasians</a:t>
          </a:r>
        </a:p>
        <a:p>
          <a:pPr algn="l"/>
          <a:r>
            <a:rPr lang="en-US" sz="1400" b="1" dirty="0" smtClean="0">
              <a:solidFill>
                <a:srgbClr val="FF99CC"/>
              </a:solidFill>
              <a:effectLst/>
            </a:rPr>
            <a:t>*</a:t>
          </a:r>
          <a:r>
            <a:rPr lang="en-US" sz="1400" baseline="0" dirty="0" smtClean="0">
              <a:effectLst/>
            </a:rPr>
            <a:t> </a:t>
          </a:r>
          <a:r>
            <a:rPr lang="en-US" sz="1400" dirty="0" smtClean="0">
              <a:effectLst/>
            </a:rPr>
            <a:t>Hyperactive in up to 30% of East Africans. </a:t>
          </a:r>
          <a:r>
            <a:rPr lang="en-US" sz="1400" baseline="0" dirty="0" smtClean="0">
              <a:solidFill>
                <a:schemeClr val="tx1"/>
              </a:solidFill>
            </a:rPr>
            <a:t> </a:t>
          </a:r>
          <a:r>
            <a:rPr lang="en-US" sz="1400" dirty="0" smtClean="0">
              <a:solidFill>
                <a:srgbClr val="0432FF"/>
              </a:solidFill>
            </a:rPr>
            <a:t> </a:t>
          </a:r>
          <a:endParaRPr lang="en-US" sz="1400" dirty="0"/>
        </a:p>
      </dgm:t>
    </dgm:pt>
    <dgm:pt modelId="{103E0FE4-C078-104D-9CC4-DCB05A518CA1}" type="parTrans" cxnId="{22121163-5855-004F-978B-CFC15EEAE25F}">
      <dgm:prSet/>
      <dgm:spPr>
        <a:ln>
          <a:solidFill>
            <a:srgbClr val="FF99CC"/>
          </a:solidFill>
        </a:ln>
      </dgm:spPr>
      <dgm:t>
        <a:bodyPr/>
        <a:lstStyle/>
        <a:p>
          <a:endParaRPr lang="en-US"/>
        </a:p>
      </dgm:t>
    </dgm:pt>
    <dgm:pt modelId="{C37F85E6-761A-5E40-98CA-6E16C40C3A27}" type="sibTrans" cxnId="{22121163-5855-004F-978B-CFC15EEAE25F}">
      <dgm:prSet/>
      <dgm:spPr/>
      <dgm:t>
        <a:bodyPr/>
        <a:lstStyle/>
        <a:p>
          <a:endParaRPr lang="en-US"/>
        </a:p>
      </dgm:t>
    </dgm:pt>
    <dgm:pt modelId="{69FD9804-7867-464E-A1C2-CB56D83F35D7}" type="pres">
      <dgm:prSet presAssocID="{3EB555B6-FCE1-4A45-948D-1E75C6270D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13F0E9-E0E7-554E-BCF5-0B0A5D559398}" type="pres">
      <dgm:prSet presAssocID="{4D95D5CC-FA14-CE45-A421-88A17B2C3C57}" presName="root" presStyleCnt="0"/>
      <dgm:spPr/>
    </dgm:pt>
    <dgm:pt modelId="{E780D533-9513-FD46-8E64-E535A9183C07}" type="pres">
      <dgm:prSet presAssocID="{4D95D5CC-FA14-CE45-A421-88A17B2C3C57}" presName="rootComposite" presStyleCnt="0"/>
      <dgm:spPr/>
    </dgm:pt>
    <dgm:pt modelId="{A93BD716-B118-4141-A293-DB09EB152204}" type="pres">
      <dgm:prSet presAssocID="{4D95D5CC-FA14-CE45-A421-88A17B2C3C57}" presName="rootText" presStyleLbl="node1" presStyleIdx="0" presStyleCnt="1" custScaleY="27157"/>
      <dgm:spPr/>
      <dgm:t>
        <a:bodyPr/>
        <a:lstStyle/>
        <a:p>
          <a:endParaRPr lang="en-US"/>
        </a:p>
      </dgm:t>
    </dgm:pt>
    <dgm:pt modelId="{4FF15D8A-9A96-C94C-B5C3-798206371ECD}" type="pres">
      <dgm:prSet presAssocID="{4D95D5CC-FA14-CE45-A421-88A17B2C3C57}" presName="rootConnector" presStyleLbl="node1" presStyleIdx="0" presStyleCnt="1"/>
      <dgm:spPr/>
      <dgm:t>
        <a:bodyPr/>
        <a:lstStyle/>
        <a:p>
          <a:endParaRPr lang="en-US"/>
        </a:p>
      </dgm:t>
    </dgm:pt>
    <dgm:pt modelId="{85E6CC65-03AF-0143-945A-8358703B8039}" type="pres">
      <dgm:prSet presAssocID="{4D95D5CC-FA14-CE45-A421-88A17B2C3C57}" presName="childShape" presStyleCnt="0"/>
      <dgm:spPr/>
    </dgm:pt>
    <dgm:pt modelId="{EB504078-2124-A043-A772-D0C60A0FDC07}" type="pres">
      <dgm:prSet presAssocID="{103E0FE4-C078-104D-9CC4-DCB05A518CA1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B47D70D-8E83-0E4C-AAA7-F35C09213CC0}" type="pres">
      <dgm:prSet presAssocID="{C03EF4CE-3577-AD4B-A684-5687978382BE}" presName="childText" presStyleLbl="bgAcc1" presStyleIdx="0" presStyleCnt="1" custScaleX="178658" custScaleY="226046" custLinFactNeighborX="244" custLinFactNeighborY="-1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712F4-D613-E345-899E-4DCEBD41E614}" type="presOf" srcId="{3EB555B6-FCE1-4A45-948D-1E75C6270D51}" destId="{69FD9804-7867-464E-A1C2-CB56D83F35D7}" srcOrd="0" destOrd="0" presId="urn:microsoft.com/office/officeart/2005/8/layout/hierarchy3"/>
    <dgm:cxn modelId="{B1B3AECD-2749-2247-8352-37742CFBD514}" type="presOf" srcId="{4D95D5CC-FA14-CE45-A421-88A17B2C3C57}" destId="{4FF15D8A-9A96-C94C-B5C3-798206371ECD}" srcOrd="1" destOrd="0" presId="urn:microsoft.com/office/officeart/2005/8/layout/hierarchy3"/>
    <dgm:cxn modelId="{22121163-5855-004F-978B-CFC15EEAE25F}" srcId="{4D95D5CC-FA14-CE45-A421-88A17B2C3C57}" destId="{C03EF4CE-3577-AD4B-A684-5687978382BE}" srcOrd="0" destOrd="0" parTransId="{103E0FE4-C078-104D-9CC4-DCB05A518CA1}" sibTransId="{C37F85E6-761A-5E40-98CA-6E16C40C3A27}"/>
    <dgm:cxn modelId="{F9496C0D-A819-BE41-9246-ED56BEF03F9C}" srcId="{3EB555B6-FCE1-4A45-948D-1E75C6270D51}" destId="{4D95D5CC-FA14-CE45-A421-88A17B2C3C57}" srcOrd="0" destOrd="0" parTransId="{D326F919-62CD-4A49-8AD9-4BCB2A555004}" sibTransId="{BA5125DC-21B5-A848-88B4-EE1D68146789}"/>
    <dgm:cxn modelId="{7A894E19-AB23-2342-9CC4-5B9E0BAF86CB}" type="presOf" srcId="{C03EF4CE-3577-AD4B-A684-5687978382BE}" destId="{0B47D70D-8E83-0E4C-AAA7-F35C09213CC0}" srcOrd="0" destOrd="0" presId="urn:microsoft.com/office/officeart/2005/8/layout/hierarchy3"/>
    <dgm:cxn modelId="{BBDFBE7E-F849-DD49-B1BE-60A22F43D6BB}" type="presOf" srcId="{4D95D5CC-FA14-CE45-A421-88A17B2C3C57}" destId="{A93BD716-B118-4141-A293-DB09EB152204}" srcOrd="0" destOrd="0" presId="urn:microsoft.com/office/officeart/2005/8/layout/hierarchy3"/>
    <dgm:cxn modelId="{399BB0B7-260C-F84D-B025-9EED73EC8DA6}" type="presOf" srcId="{103E0FE4-C078-104D-9CC4-DCB05A518CA1}" destId="{EB504078-2124-A043-A772-D0C60A0FDC07}" srcOrd="0" destOrd="0" presId="urn:microsoft.com/office/officeart/2005/8/layout/hierarchy3"/>
    <dgm:cxn modelId="{AE421648-C98B-B14C-AEAC-95E721589CCE}" type="presParOf" srcId="{69FD9804-7867-464E-A1C2-CB56D83F35D7}" destId="{1213F0E9-E0E7-554E-BCF5-0B0A5D559398}" srcOrd="0" destOrd="0" presId="urn:microsoft.com/office/officeart/2005/8/layout/hierarchy3"/>
    <dgm:cxn modelId="{3620D0F8-701E-8040-AEBE-79EA2CDE3A9B}" type="presParOf" srcId="{1213F0E9-E0E7-554E-BCF5-0B0A5D559398}" destId="{E780D533-9513-FD46-8E64-E535A9183C07}" srcOrd="0" destOrd="0" presId="urn:microsoft.com/office/officeart/2005/8/layout/hierarchy3"/>
    <dgm:cxn modelId="{075A0FE1-2FB3-FC40-88E0-B3F3DF9F1E8B}" type="presParOf" srcId="{E780D533-9513-FD46-8E64-E535A9183C07}" destId="{A93BD716-B118-4141-A293-DB09EB152204}" srcOrd="0" destOrd="0" presId="urn:microsoft.com/office/officeart/2005/8/layout/hierarchy3"/>
    <dgm:cxn modelId="{2E262E67-1C46-B54B-9D1C-4DD552611695}" type="presParOf" srcId="{E780D533-9513-FD46-8E64-E535A9183C07}" destId="{4FF15D8A-9A96-C94C-B5C3-798206371ECD}" srcOrd="1" destOrd="0" presId="urn:microsoft.com/office/officeart/2005/8/layout/hierarchy3"/>
    <dgm:cxn modelId="{D86EEFF8-1C36-5B40-9468-099F3E920C55}" type="presParOf" srcId="{1213F0E9-E0E7-554E-BCF5-0B0A5D559398}" destId="{85E6CC65-03AF-0143-945A-8358703B8039}" srcOrd="1" destOrd="0" presId="urn:microsoft.com/office/officeart/2005/8/layout/hierarchy3"/>
    <dgm:cxn modelId="{F5072F70-50A2-9C4F-B457-2CD62AA464F5}" type="presParOf" srcId="{85E6CC65-03AF-0143-945A-8358703B8039}" destId="{EB504078-2124-A043-A772-D0C60A0FDC07}" srcOrd="0" destOrd="0" presId="urn:microsoft.com/office/officeart/2005/8/layout/hierarchy3"/>
    <dgm:cxn modelId="{3CF69FFD-482C-9343-9BD2-D407D485AB3F}" type="presParOf" srcId="{85E6CC65-03AF-0143-945A-8358703B8039}" destId="{0B47D70D-8E83-0E4C-AAA7-F35C09213CC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B96AD-B30D-634E-BD5A-CDC92AAABAE8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7CCD3-AD11-9540-A595-022D203C615E}">
      <dgm:prSet custT="1"/>
      <dgm:spPr>
        <a:solidFill>
          <a:srgbClr val="92D050">
            <a:alpha val="50196"/>
          </a:srgbClr>
        </a:solidFill>
      </dgm:spPr>
      <dgm:t>
        <a:bodyPr/>
        <a:lstStyle/>
        <a:p>
          <a:pPr rtl="0"/>
          <a:r>
            <a:rPr lang="en-US" sz="3200" b="0" dirty="0" smtClean="0">
              <a:solidFill>
                <a:schemeClr val="tx1"/>
              </a:solidFill>
              <a:effectLst/>
            </a:rPr>
            <a:t>CYP2C9</a:t>
          </a:r>
          <a:endParaRPr lang="en-US" sz="3200" b="0" dirty="0"/>
        </a:p>
      </dgm:t>
    </dgm:pt>
    <dgm:pt modelId="{9FE42809-7D81-4649-B819-EB25BF47DE8E}" type="parTrans" cxnId="{1A0ACDB5-D887-0E45-81DD-823A83DAB6F8}">
      <dgm:prSet/>
      <dgm:spPr/>
      <dgm:t>
        <a:bodyPr/>
        <a:lstStyle/>
        <a:p>
          <a:endParaRPr lang="en-US"/>
        </a:p>
      </dgm:t>
    </dgm:pt>
    <dgm:pt modelId="{75D74A1A-1CEF-B44B-B683-BF98EE9F90C2}" type="sibTrans" cxnId="{1A0ACDB5-D887-0E45-81DD-823A83DAB6F8}">
      <dgm:prSet/>
      <dgm:spPr/>
      <dgm:t>
        <a:bodyPr/>
        <a:lstStyle/>
        <a:p>
          <a:endParaRPr lang="en-US"/>
        </a:p>
      </dgm:t>
    </dgm:pt>
    <dgm:pt modelId="{22FE8A6B-26BF-6F4E-8811-B1A22E461ECE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rgbClr val="92D050"/>
              </a:solidFill>
            </a:rPr>
            <a:t>* </a:t>
          </a:r>
          <a:r>
            <a:rPr lang="en-US" sz="1800" b="0" dirty="0" smtClean="0">
              <a:solidFill>
                <a:schemeClr val="tx1"/>
              </a:solidFill>
            </a:rPr>
            <a:t>Absent in 1% Caucasians</a:t>
          </a:r>
          <a:r>
            <a:rPr lang="en-US" sz="1800" b="0" baseline="0" dirty="0" smtClean="0">
              <a:solidFill>
                <a:schemeClr val="tx1"/>
              </a:solidFill>
            </a:rPr>
            <a:t> and African-Americans</a:t>
          </a:r>
          <a:endParaRPr lang="en-US" sz="1800" b="1" dirty="0" smtClean="0">
            <a:solidFill>
              <a:srgbClr val="92D050"/>
            </a:solidFill>
            <a:effectLst/>
          </a:endParaRPr>
        </a:p>
        <a:p>
          <a:pPr algn="l"/>
          <a:r>
            <a:rPr lang="en-US" sz="1800" b="1" dirty="0" smtClean="0">
              <a:solidFill>
                <a:srgbClr val="92D050"/>
              </a:solidFill>
              <a:effectLst/>
            </a:rPr>
            <a:t>Primary metabolism of:  </a:t>
          </a:r>
          <a:r>
            <a:rPr lang="en-US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Most </a:t>
          </a:r>
          <a:r>
            <a:rPr lang="en-US" sz="18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NSAIDs </a:t>
          </a:r>
          <a:r>
            <a:rPr lang="en-US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(including </a:t>
          </a:r>
          <a:r>
            <a:rPr lang="en-US" sz="1800" b="1" u="sng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</a:t>
          </a:r>
          <a:r>
            <a:rPr lang="en-US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OX-</a:t>
          </a:r>
          <a:r>
            <a:rPr lang="en-US" sz="1800" u="sng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</a:t>
          </a:r>
          <a:r>
            <a:rPr lang="en-US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 ,</a:t>
          </a:r>
          <a:r>
            <a:rPr lang="en-US" sz="18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8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S-warfarin </a:t>
          </a:r>
          <a:r>
            <a:rPr lang="en-US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(the active form) ,</a:t>
          </a:r>
          <a:r>
            <a:rPr lang="en-US" sz="18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8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Phenytoin</a:t>
          </a:r>
        </a:p>
        <a:p>
          <a:pPr algn="l"/>
          <a:r>
            <a:rPr lang="en-US" sz="1800" b="1" dirty="0" smtClean="0">
              <a:solidFill>
                <a:srgbClr val="92D050"/>
              </a:solidFill>
              <a:effectLst/>
            </a:rPr>
            <a:t>Inhibited by: </a:t>
          </a:r>
          <a:r>
            <a:rPr lang="en-US" sz="1800" baseline="0" dirty="0" smtClean="0">
              <a:solidFill>
                <a:srgbClr val="92D050"/>
              </a:solidFill>
            </a:rPr>
            <a:t> </a:t>
          </a:r>
          <a:r>
            <a:rPr lang="en-US" sz="18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Fluconazole </a:t>
          </a:r>
          <a:endParaRPr lang="en-US" sz="1800" b="1" dirty="0" smtClean="0">
            <a:solidFill>
              <a:srgbClr val="92D050"/>
            </a:solidFill>
          </a:endParaRPr>
        </a:p>
        <a:p>
          <a:pPr algn="l"/>
          <a:r>
            <a:rPr lang="en-US" sz="1800" b="1" dirty="0" smtClean="0">
              <a:solidFill>
                <a:srgbClr val="92D050"/>
              </a:solidFill>
            </a:rPr>
            <a:t>Genetic</a:t>
          </a:r>
          <a:r>
            <a:rPr lang="en-US" sz="1800" b="1" baseline="0" dirty="0" smtClean="0">
              <a:solidFill>
                <a:srgbClr val="92D050"/>
              </a:solidFill>
            </a:rPr>
            <a:t> variation: </a:t>
          </a:r>
          <a:r>
            <a:rPr lang="en-US" sz="1600" dirty="0" smtClean="0">
              <a:solidFill>
                <a:srgbClr val="0432FF"/>
              </a:solidFill>
              <a:effectLst/>
            </a:rPr>
            <a:t>Warfarin</a:t>
          </a:r>
          <a:r>
            <a:rPr lang="en-US" sz="1600" dirty="0" smtClean="0">
              <a:effectLst/>
            </a:rPr>
            <a:t>, </a:t>
          </a:r>
          <a:r>
            <a:rPr lang="en-US" sz="1600" dirty="0" smtClean="0">
              <a:solidFill>
                <a:srgbClr val="0432FF"/>
              </a:solidFill>
              <a:effectLst/>
            </a:rPr>
            <a:t>phenytoin</a:t>
          </a:r>
          <a:r>
            <a:rPr lang="en-US" sz="1600" dirty="0" smtClean="0">
              <a:effectLst/>
            </a:rPr>
            <a:t>, &amp; </a:t>
          </a:r>
          <a:r>
            <a:rPr lang="en-US" sz="1600" dirty="0" err="1" smtClean="0">
              <a:solidFill>
                <a:srgbClr val="0432FF"/>
              </a:solidFill>
              <a:effectLst/>
            </a:rPr>
            <a:t>tolbutamide</a:t>
          </a:r>
          <a:r>
            <a:rPr lang="en-US" sz="1600" dirty="0" smtClean="0">
              <a:solidFill>
                <a:srgbClr val="0432FF"/>
              </a:solidFill>
              <a:effectLst/>
            </a:rPr>
            <a:t> </a:t>
          </a:r>
          <a:r>
            <a:rPr lang="en-US" sz="1600" dirty="0" smtClean="0">
              <a:effectLst/>
            </a:rPr>
            <a:t>are examples of drugs with </a:t>
          </a:r>
          <a:r>
            <a:rPr lang="en-US" sz="1600" u="sng" dirty="0" smtClean="0">
              <a:effectLst/>
            </a:rPr>
            <a:t>narrow therapeutic index </a:t>
          </a:r>
          <a:r>
            <a:rPr lang="en-US" sz="1600" dirty="0" smtClean="0">
              <a:effectLst/>
            </a:rPr>
            <a:t>that are metabolized by CYP2C9. Clearance of these drugs is impaired in genetic variation of the enzyme 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effectLst/>
            </a:rPr>
            <a:t>this will</a:t>
          </a:r>
          <a:r>
            <a:rPr lang="en-US" sz="1600" baseline="0" dirty="0" smtClean="0">
              <a:solidFill>
                <a:schemeClr val="bg1">
                  <a:lumMod val="50000"/>
                </a:schemeClr>
              </a:solidFill>
              <a:effectLst/>
            </a:rPr>
            <a:t> ↑ </a:t>
          </a:r>
          <a:r>
            <a:rPr lang="en-US" sz="1600" dirty="0" smtClean="0">
              <a:solidFill>
                <a:schemeClr val="bg1">
                  <a:lumMod val="50000"/>
                </a:schemeClr>
              </a:solidFill>
              <a:effectLst/>
            </a:rPr>
            <a:t>toxicity</a:t>
          </a:r>
        </a:p>
      </dgm:t>
    </dgm:pt>
    <dgm:pt modelId="{15EAAEDD-7CA9-9944-AF1C-97D6B4857AA8}" type="parTrans" cxnId="{422E7202-A26E-F74C-A076-F0BB81B28C2D}">
      <dgm:prSet/>
      <dgm:spPr>
        <a:solidFill>
          <a:srgbClr val="FFC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74360EA9-7C3B-394B-9C53-2F5C845B4F5A}" type="sibTrans" cxnId="{422E7202-A26E-F74C-A076-F0BB81B28C2D}">
      <dgm:prSet/>
      <dgm:spPr/>
      <dgm:t>
        <a:bodyPr/>
        <a:lstStyle/>
        <a:p>
          <a:endParaRPr lang="en-US"/>
        </a:p>
      </dgm:t>
    </dgm:pt>
    <dgm:pt modelId="{EB4A4345-AD7D-B744-9E4F-B88BCDCFAA9C}" type="pres">
      <dgm:prSet presAssocID="{4DDB96AD-B30D-634E-BD5A-CDC92AAABA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9B8FDB-1A03-CE41-B0AD-EE8216575B19}" type="pres">
      <dgm:prSet presAssocID="{E237CCD3-AD11-9540-A595-022D203C615E}" presName="root" presStyleCnt="0"/>
      <dgm:spPr/>
    </dgm:pt>
    <dgm:pt modelId="{8CD010DF-0C36-4340-AB87-4F96C2ED47F6}" type="pres">
      <dgm:prSet presAssocID="{E237CCD3-AD11-9540-A595-022D203C615E}" presName="rootComposite" presStyleCnt="0"/>
      <dgm:spPr/>
    </dgm:pt>
    <dgm:pt modelId="{A65B07D8-D151-234A-A37C-A6301AA9D35C}" type="pres">
      <dgm:prSet presAssocID="{E237CCD3-AD11-9540-A595-022D203C615E}" presName="rootText" presStyleLbl="node1" presStyleIdx="0" presStyleCnt="1" custScaleY="36995"/>
      <dgm:spPr/>
      <dgm:t>
        <a:bodyPr/>
        <a:lstStyle/>
        <a:p>
          <a:endParaRPr lang="en-US"/>
        </a:p>
      </dgm:t>
    </dgm:pt>
    <dgm:pt modelId="{A0ABF96A-7B68-E04F-896A-A0E77F6C2115}" type="pres">
      <dgm:prSet presAssocID="{E237CCD3-AD11-9540-A595-022D203C615E}" presName="rootConnector" presStyleLbl="node1" presStyleIdx="0" presStyleCnt="1"/>
      <dgm:spPr/>
      <dgm:t>
        <a:bodyPr/>
        <a:lstStyle/>
        <a:p>
          <a:endParaRPr lang="en-US"/>
        </a:p>
      </dgm:t>
    </dgm:pt>
    <dgm:pt modelId="{7E66C18C-3A88-134E-B9D4-07A645492639}" type="pres">
      <dgm:prSet presAssocID="{E237CCD3-AD11-9540-A595-022D203C615E}" presName="childShape" presStyleCnt="0"/>
      <dgm:spPr/>
    </dgm:pt>
    <dgm:pt modelId="{F77F8D54-02B5-1E43-B362-3223FD04FF4C}" type="pres">
      <dgm:prSet presAssocID="{15EAAEDD-7CA9-9944-AF1C-97D6B4857AA8}" presName="Name13" presStyleLbl="parChTrans1D2" presStyleIdx="0" presStyleCnt="1"/>
      <dgm:spPr/>
      <dgm:t>
        <a:bodyPr/>
        <a:lstStyle/>
        <a:p>
          <a:endParaRPr lang="en-US"/>
        </a:p>
      </dgm:t>
    </dgm:pt>
    <dgm:pt modelId="{2968C5DF-211E-DF46-815B-35837C6218F7}" type="pres">
      <dgm:prSet presAssocID="{22FE8A6B-26BF-6F4E-8811-B1A22E461ECE}" presName="childText" presStyleLbl="bgAcc1" presStyleIdx="0" presStyleCnt="1" custScaleX="254312" custScaleY="171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014D2-4014-114D-9A43-90ABF23DFBE7}" type="presOf" srcId="{15EAAEDD-7CA9-9944-AF1C-97D6B4857AA8}" destId="{F77F8D54-02B5-1E43-B362-3223FD04FF4C}" srcOrd="0" destOrd="0" presId="urn:microsoft.com/office/officeart/2005/8/layout/hierarchy3"/>
    <dgm:cxn modelId="{D940A5AC-FEAF-EC4B-B49F-30D324A0C304}" type="presOf" srcId="{E237CCD3-AD11-9540-A595-022D203C615E}" destId="{A0ABF96A-7B68-E04F-896A-A0E77F6C2115}" srcOrd="1" destOrd="0" presId="urn:microsoft.com/office/officeart/2005/8/layout/hierarchy3"/>
    <dgm:cxn modelId="{1A0ACDB5-D887-0E45-81DD-823A83DAB6F8}" srcId="{4DDB96AD-B30D-634E-BD5A-CDC92AAABAE8}" destId="{E237CCD3-AD11-9540-A595-022D203C615E}" srcOrd="0" destOrd="0" parTransId="{9FE42809-7D81-4649-B819-EB25BF47DE8E}" sibTransId="{75D74A1A-1CEF-B44B-B683-BF98EE9F90C2}"/>
    <dgm:cxn modelId="{422E7202-A26E-F74C-A076-F0BB81B28C2D}" srcId="{E237CCD3-AD11-9540-A595-022D203C615E}" destId="{22FE8A6B-26BF-6F4E-8811-B1A22E461ECE}" srcOrd="0" destOrd="0" parTransId="{15EAAEDD-7CA9-9944-AF1C-97D6B4857AA8}" sibTransId="{74360EA9-7C3B-394B-9C53-2F5C845B4F5A}"/>
    <dgm:cxn modelId="{BD0EC099-2FDA-3346-A321-7C9A4D8D5CD9}" type="presOf" srcId="{E237CCD3-AD11-9540-A595-022D203C615E}" destId="{A65B07D8-D151-234A-A37C-A6301AA9D35C}" srcOrd="0" destOrd="0" presId="urn:microsoft.com/office/officeart/2005/8/layout/hierarchy3"/>
    <dgm:cxn modelId="{BBA5220C-3E64-6E47-8B82-66A1A4FFDA28}" type="presOf" srcId="{22FE8A6B-26BF-6F4E-8811-B1A22E461ECE}" destId="{2968C5DF-211E-DF46-815B-35837C6218F7}" srcOrd="0" destOrd="0" presId="urn:microsoft.com/office/officeart/2005/8/layout/hierarchy3"/>
    <dgm:cxn modelId="{FF9E9FB6-AE02-1043-8FF8-9B0B2062DE18}" type="presOf" srcId="{4DDB96AD-B30D-634E-BD5A-CDC92AAABAE8}" destId="{EB4A4345-AD7D-B744-9E4F-B88BCDCFAA9C}" srcOrd="0" destOrd="0" presId="urn:microsoft.com/office/officeart/2005/8/layout/hierarchy3"/>
    <dgm:cxn modelId="{F6B29FB1-3AD4-8343-BF5B-C28A5B9A8412}" type="presParOf" srcId="{EB4A4345-AD7D-B744-9E4F-B88BCDCFAA9C}" destId="{D19B8FDB-1A03-CE41-B0AD-EE8216575B19}" srcOrd="0" destOrd="0" presId="urn:microsoft.com/office/officeart/2005/8/layout/hierarchy3"/>
    <dgm:cxn modelId="{5511B22B-9481-7A40-8888-61F6D5FB49D7}" type="presParOf" srcId="{D19B8FDB-1A03-CE41-B0AD-EE8216575B19}" destId="{8CD010DF-0C36-4340-AB87-4F96C2ED47F6}" srcOrd="0" destOrd="0" presId="urn:microsoft.com/office/officeart/2005/8/layout/hierarchy3"/>
    <dgm:cxn modelId="{45112C5C-CD37-8A4C-B66D-B40264DE8892}" type="presParOf" srcId="{8CD010DF-0C36-4340-AB87-4F96C2ED47F6}" destId="{A65B07D8-D151-234A-A37C-A6301AA9D35C}" srcOrd="0" destOrd="0" presId="urn:microsoft.com/office/officeart/2005/8/layout/hierarchy3"/>
    <dgm:cxn modelId="{2ED2014B-566F-3B48-9531-251F4494B925}" type="presParOf" srcId="{8CD010DF-0C36-4340-AB87-4F96C2ED47F6}" destId="{A0ABF96A-7B68-E04F-896A-A0E77F6C2115}" srcOrd="1" destOrd="0" presId="urn:microsoft.com/office/officeart/2005/8/layout/hierarchy3"/>
    <dgm:cxn modelId="{4C13FD9B-CA81-FD47-97D3-170D24124CB2}" type="presParOf" srcId="{D19B8FDB-1A03-CE41-B0AD-EE8216575B19}" destId="{7E66C18C-3A88-134E-B9D4-07A645492639}" srcOrd="1" destOrd="0" presId="urn:microsoft.com/office/officeart/2005/8/layout/hierarchy3"/>
    <dgm:cxn modelId="{EB3FD0F5-61C7-7045-8FFE-A555A2B3875A}" type="presParOf" srcId="{7E66C18C-3A88-134E-B9D4-07A645492639}" destId="{F77F8D54-02B5-1E43-B362-3223FD04FF4C}" srcOrd="0" destOrd="0" presId="urn:microsoft.com/office/officeart/2005/8/layout/hierarchy3"/>
    <dgm:cxn modelId="{E9D50955-803F-984C-8577-0C5AA6BA4399}" type="presParOf" srcId="{7E66C18C-3A88-134E-B9D4-07A645492639}" destId="{2968C5DF-211E-DF46-815B-35837C6218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1FC171-33EC-8145-BF8F-ABC4FA00B10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D83ED-56FF-4E4B-A254-825F75C45FBF}">
      <dgm:prSet phldrT="[Text]" custT="1"/>
      <dgm:spPr>
        <a:solidFill>
          <a:srgbClr val="FFC000">
            <a:alpha val="80000"/>
          </a:srgbClr>
        </a:solidFill>
      </dgm:spPr>
      <dgm:t>
        <a:bodyPr/>
        <a:lstStyle/>
        <a:p>
          <a:pPr rtl="0"/>
          <a:r>
            <a:rPr lang="en-US" sz="3200" b="0" dirty="0" smtClean="0">
              <a:solidFill>
                <a:sysClr val="windowText" lastClr="000000"/>
              </a:solidFill>
              <a:effectLst/>
            </a:rPr>
            <a:t>CYP2C19</a:t>
          </a:r>
          <a:endParaRPr lang="en-US" sz="3200" b="0" dirty="0">
            <a:solidFill>
              <a:sysClr val="windowText" lastClr="000000"/>
            </a:solidFill>
          </a:endParaRPr>
        </a:p>
      </dgm:t>
    </dgm:pt>
    <dgm:pt modelId="{5459D196-4448-AE46-AC84-136120CA4ECC}" type="parTrans" cxnId="{02B22D12-993E-D94F-9952-B1B5EB688D55}">
      <dgm:prSet/>
      <dgm:spPr/>
      <dgm:t>
        <a:bodyPr/>
        <a:lstStyle/>
        <a:p>
          <a:endParaRPr lang="en-US"/>
        </a:p>
      </dgm:t>
    </dgm:pt>
    <dgm:pt modelId="{CFD81275-CA6D-3A40-8B84-76FE4D1F44EA}" type="sibTrans" cxnId="{02B22D12-993E-D94F-9952-B1B5EB688D55}">
      <dgm:prSet/>
      <dgm:spPr/>
      <dgm:t>
        <a:bodyPr/>
        <a:lstStyle/>
        <a:p>
          <a:endParaRPr lang="en-US"/>
        </a:p>
      </dgm:t>
    </dgm:pt>
    <dgm:pt modelId="{A0CE5432-A6F6-5C4A-88BC-C37EC108EA91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2000" b="1" baseline="0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*</a:t>
          </a:r>
          <a:r>
            <a:rPr lang="en-US" sz="2000" b="1" baseline="0" dirty="0" smtClean="0">
              <a:solidFill>
                <a:srgbClr val="CC3399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b="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Absent in 20%-30% of Asians, 3-5% Caucasians </a:t>
          </a:r>
        </a:p>
        <a:p>
          <a:pPr algn="l"/>
          <a:r>
            <a:rPr lang="en-US" sz="2000" b="1" dirty="0" smtClean="0">
              <a:solidFill>
                <a:schemeClr val="accent2"/>
              </a:solidFill>
              <a:effectLst/>
            </a:rPr>
            <a:t>Primary metabolism</a:t>
          </a:r>
          <a:r>
            <a:rPr lang="en-US" sz="2000" b="1" baseline="0" dirty="0" smtClean="0">
              <a:solidFill>
                <a:schemeClr val="accent2"/>
              </a:solidFill>
              <a:effectLst/>
            </a:rPr>
            <a:t> </a:t>
          </a:r>
          <a:r>
            <a:rPr lang="en-US" sz="2000" b="1" dirty="0" smtClean="0">
              <a:solidFill>
                <a:schemeClr val="accent2"/>
              </a:solidFill>
              <a:effectLst/>
            </a:rPr>
            <a:t>of: </a:t>
          </a:r>
          <a:r>
            <a:rPr lang="en-US" sz="2000" u="sng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Dia</a:t>
          </a:r>
          <a:r>
            <a:rPr lang="en-US" sz="20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zepam,</a:t>
          </a:r>
          <a:r>
            <a:rPr lang="en-US" sz="20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Omeprazole, Phenytoin </a:t>
          </a:r>
        </a:p>
        <a:p>
          <a:pPr algn="l"/>
          <a:r>
            <a:rPr lang="en-US" sz="2000" b="1" dirty="0" smtClean="0">
              <a:solidFill>
                <a:schemeClr val="accent2"/>
              </a:solidFill>
              <a:effectLst/>
            </a:rPr>
            <a:t>Inhibited by: </a:t>
          </a:r>
          <a:r>
            <a:rPr lang="en-US" sz="20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Omeprazole, Isoniazid, Paroxetine,</a:t>
          </a:r>
          <a:r>
            <a:rPr lang="en-US" sz="20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Ketoconazole</a:t>
          </a:r>
          <a:endParaRPr lang="en-US" sz="2000" b="1" dirty="0" smtClean="0">
            <a:solidFill>
              <a:schemeClr val="accent2"/>
            </a:solidFill>
            <a:effectLst/>
            <a:latin typeface="+mn-lt"/>
            <a:ea typeface="+mn-ea"/>
            <a:cs typeface="+mn-cs"/>
          </a:endParaRPr>
        </a:p>
        <a:p>
          <a:pPr algn="l"/>
          <a:r>
            <a:rPr lang="en-US" sz="2000" b="1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Genetic</a:t>
          </a:r>
          <a:r>
            <a:rPr lang="en-US" sz="2000" b="1" baseline="0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 variation: </a:t>
          </a:r>
          <a:r>
            <a:rPr lang="en-US" sz="1800" dirty="0" smtClean="0">
              <a:effectLst/>
            </a:rPr>
            <a:t>Polymorphism in CYP2C19 shows increased &amp; prolonged action of its substrates as </a:t>
          </a:r>
          <a:r>
            <a:rPr lang="en-US" sz="1800" dirty="0" smtClean="0">
              <a:solidFill>
                <a:srgbClr val="0432FF"/>
              </a:solidFill>
              <a:effectLst/>
            </a:rPr>
            <a:t>omeprazole</a:t>
          </a:r>
          <a:r>
            <a:rPr lang="en-US" sz="1800" dirty="0" smtClean="0">
              <a:effectLst/>
            </a:rPr>
            <a:t>.</a:t>
          </a:r>
          <a:r>
            <a:rPr lang="en-US" sz="1800" baseline="0" dirty="0" smtClean="0">
              <a:effectLst/>
            </a:rPr>
            <a:t> </a:t>
          </a:r>
          <a:r>
            <a:rPr lang="en-US" sz="1800" dirty="0" smtClean="0">
              <a:effectLst/>
            </a:rPr>
            <a:t>This has been an advantage as in those variants → </a:t>
          </a:r>
          <a:r>
            <a:rPr lang="en-US" sz="1800" baseline="0" dirty="0" smtClean="0">
              <a:effectLst/>
            </a:rPr>
            <a:t>↑ </a:t>
          </a:r>
          <a:r>
            <a:rPr lang="en-US" sz="1800" dirty="0" smtClean="0">
              <a:effectLst/>
            </a:rPr>
            <a:t>cure rates in peptic ulcer patient with Helicobacter pylori Benefit. </a:t>
          </a:r>
        </a:p>
      </dgm:t>
    </dgm:pt>
    <dgm:pt modelId="{9641D644-8F89-F24D-A15C-E17C52CCE812}" type="parTrans" cxnId="{B8356AD9-CA6F-F245-95BE-8502D5041D9E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6381A434-14B2-3A49-BDE5-44E8565AB2DE}" type="sibTrans" cxnId="{B8356AD9-CA6F-F245-95BE-8502D5041D9E}">
      <dgm:prSet/>
      <dgm:spPr/>
      <dgm:t>
        <a:bodyPr/>
        <a:lstStyle/>
        <a:p>
          <a:endParaRPr lang="en-US"/>
        </a:p>
      </dgm:t>
    </dgm:pt>
    <dgm:pt modelId="{056B7067-A688-3C47-AD27-7A13DBB28F4A}" type="pres">
      <dgm:prSet presAssocID="{B01FC171-33EC-8145-BF8F-ABC4FA00B1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0A9A1E-BABB-E641-BFF9-10E935759FB2}" type="pres">
      <dgm:prSet presAssocID="{E34D83ED-56FF-4E4B-A254-825F75C45FBF}" presName="root" presStyleCnt="0"/>
      <dgm:spPr/>
    </dgm:pt>
    <dgm:pt modelId="{38C8F881-EB25-D541-977B-4606F11EEA03}" type="pres">
      <dgm:prSet presAssocID="{E34D83ED-56FF-4E4B-A254-825F75C45FBF}" presName="rootComposite" presStyleCnt="0"/>
      <dgm:spPr/>
    </dgm:pt>
    <dgm:pt modelId="{F4CE115A-C66A-9740-A767-A9B7DC8113A8}" type="pres">
      <dgm:prSet presAssocID="{E34D83ED-56FF-4E4B-A254-825F75C45FBF}" presName="rootText" presStyleLbl="node1" presStyleIdx="0" presStyleCnt="1" custScaleY="40112"/>
      <dgm:spPr/>
      <dgm:t>
        <a:bodyPr/>
        <a:lstStyle/>
        <a:p>
          <a:endParaRPr lang="en-US"/>
        </a:p>
      </dgm:t>
    </dgm:pt>
    <dgm:pt modelId="{3E7F0FDC-5608-5848-B1B1-E2E9B1400150}" type="pres">
      <dgm:prSet presAssocID="{E34D83ED-56FF-4E4B-A254-825F75C45FB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1E211F4-FB95-1048-8ED9-33C453386041}" type="pres">
      <dgm:prSet presAssocID="{E34D83ED-56FF-4E4B-A254-825F75C45FBF}" presName="childShape" presStyleCnt="0"/>
      <dgm:spPr/>
    </dgm:pt>
    <dgm:pt modelId="{FD176A09-CACB-F549-8DAF-015C238B42B1}" type="pres">
      <dgm:prSet presAssocID="{9641D644-8F89-F24D-A15C-E17C52CCE812}" presName="Name13" presStyleLbl="parChTrans1D2" presStyleIdx="0" presStyleCnt="1"/>
      <dgm:spPr/>
      <dgm:t>
        <a:bodyPr/>
        <a:lstStyle/>
        <a:p>
          <a:endParaRPr lang="en-US"/>
        </a:p>
      </dgm:t>
    </dgm:pt>
    <dgm:pt modelId="{2DF1D6A7-C776-7240-9C00-8B01F0D79C74}" type="pres">
      <dgm:prSet presAssocID="{A0CE5432-A6F6-5C4A-88BC-C37EC108EA91}" presName="childText" presStyleLbl="bgAcc1" presStyleIdx="0" presStyleCnt="1" custScaleX="241100" custScaleY="213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E4E12-EC0E-E842-90D4-EA1C955BB54C}" type="presOf" srcId="{E34D83ED-56FF-4E4B-A254-825F75C45FBF}" destId="{F4CE115A-C66A-9740-A767-A9B7DC8113A8}" srcOrd="0" destOrd="0" presId="urn:microsoft.com/office/officeart/2005/8/layout/hierarchy3"/>
    <dgm:cxn modelId="{A13AE15B-83DA-2048-900A-11C691E60F80}" type="presOf" srcId="{E34D83ED-56FF-4E4B-A254-825F75C45FBF}" destId="{3E7F0FDC-5608-5848-B1B1-E2E9B1400150}" srcOrd="1" destOrd="0" presId="urn:microsoft.com/office/officeart/2005/8/layout/hierarchy3"/>
    <dgm:cxn modelId="{0FBD47D6-3912-5F4F-B161-7409169D1AAC}" type="presOf" srcId="{9641D644-8F89-F24D-A15C-E17C52CCE812}" destId="{FD176A09-CACB-F549-8DAF-015C238B42B1}" srcOrd="0" destOrd="0" presId="urn:microsoft.com/office/officeart/2005/8/layout/hierarchy3"/>
    <dgm:cxn modelId="{D85CB09F-20BF-BF42-8487-7904C3F0B8A9}" type="presOf" srcId="{B01FC171-33EC-8145-BF8F-ABC4FA00B10D}" destId="{056B7067-A688-3C47-AD27-7A13DBB28F4A}" srcOrd="0" destOrd="0" presId="urn:microsoft.com/office/officeart/2005/8/layout/hierarchy3"/>
    <dgm:cxn modelId="{02B22D12-993E-D94F-9952-B1B5EB688D55}" srcId="{B01FC171-33EC-8145-BF8F-ABC4FA00B10D}" destId="{E34D83ED-56FF-4E4B-A254-825F75C45FBF}" srcOrd="0" destOrd="0" parTransId="{5459D196-4448-AE46-AC84-136120CA4ECC}" sibTransId="{CFD81275-CA6D-3A40-8B84-76FE4D1F44EA}"/>
    <dgm:cxn modelId="{B8356AD9-CA6F-F245-95BE-8502D5041D9E}" srcId="{E34D83ED-56FF-4E4B-A254-825F75C45FBF}" destId="{A0CE5432-A6F6-5C4A-88BC-C37EC108EA91}" srcOrd="0" destOrd="0" parTransId="{9641D644-8F89-F24D-A15C-E17C52CCE812}" sibTransId="{6381A434-14B2-3A49-BDE5-44E8565AB2DE}"/>
    <dgm:cxn modelId="{CB8AD66E-75B4-EF4D-ACD0-1E47DF09BA0E}" type="presOf" srcId="{A0CE5432-A6F6-5C4A-88BC-C37EC108EA91}" destId="{2DF1D6A7-C776-7240-9C00-8B01F0D79C74}" srcOrd="0" destOrd="0" presId="urn:microsoft.com/office/officeart/2005/8/layout/hierarchy3"/>
    <dgm:cxn modelId="{201A7B78-A321-C34A-909E-162ABC0A18F7}" type="presParOf" srcId="{056B7067-A688-3C47-AD27-7A13DBB28F4A}" destId="{BD0A9A1E-BABB-E641-BFF9-10E935759FB2}" srcOrd="0" destOrd="0" presId="urn:microsoft.com/office/officeart/2005/8/layout/hierarchy3"/>
    <dgm:cxn modelId="{510BCDBD-5633-324A-95F5-B9A28E4F2156}" type="presParOf" srcId="{BD0A9A1E-BABB-E641-BFF9-10E935759FB2}" destId="{38C8F881-EB25-D541-977B-4606F11EEA03}" srcOrd="0" destOrd="0" presId="urn:microsoft.com/office/officeart/2005/8/layout/hierarchy3"/>
    <dgm:cxn modelId="{7532186E-BB37-2041-BBC2-792252A2FD22}" type="presParOf" srcId="{38C8F881-EB25-D541-977B-4606F11EEA03}" destId="{F4CE115A-C66A-9740-A767-A9B7DC8113A8}" srcOrd="0" destOrd="0" presId="urn:microsoft.com/office/officeart/2005/8/layout/hierarchy3"/>
    <dgm:cxn modelId="{7206C7BA-47B8-9643-99F6-A78B0B3104B7}" type="presParOf" srcId="{38C8F881-EB25-D541-977B-4606F11EEA03}" destId="{3E7F0FDC-5608-5848-B1B1-E2E9B1400150}" srcOrd="1" destOrd="0" presId="urn:microsoft.com/office/officeart/2005/8/layout/hierarchy3"/>
    <dgm:cxn modelId="{C1F39BD4-8520-0840-AE7D-6021F3E28E57}" type="presParOf" srcId="{BD0A9A1E-BABB-E641-BFF9-10E935759FB2}" destId="{F1E211F4-FB95-1048-8ED9-33C453386041}" srcOrd="1" destOrd="0" presId="urn:microsoft.com/office/officeart/2005/8/layout/hierarchy3"/>
    <dgm:cxn modelId="{76C79B4E-FB90-7147-8444-1DAD787502D1}" type="presParOf" srcId="{F1E211F4-FB95-1048-8ED9-33C453386041}" destId="{FD176A09-CACB-F549-8DAF-015C238B42B1}" srcOrd="0" destOrd="0" presId="urn:microsoft.com/office/officeart/2005/8/layout/hierarchy3"/>
    <dgm:cxn modelId="{1D534530-39F0-F14A-8C1B-14F793303629}" type="presParOf" srcId="{F1E211F4-FB95-1048-8ED9-33C453386041}" destId="{2DF1D6A7-C776-7240-9C00-8B01F0D79C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7A6E-5067-2747-B9CC-D99D08B46952}">
      <dsp:nvSpPr>
        <dsp:cNvPr id="0" name=""/>
        <dsp:cNvSpPr/>
      </dsp:nvSpPr>
      <dsp:spPr>
        <a:xfrm>
          <a:off x="246835" y="359902"/>
          <a:ext cx="1226141" cy="613070"/>
        </a:xfrm>
        <a:prstGeom prst="roundRect">
          <a:avLst>
            <a:gd name="adj" fmla="val 10000"/>
          </a:avLst>
        </a:prstGeom>
        <a:solidFill>
          <a:srgbClr val="FDADA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Route of Elimination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4791" y="377858"/>
        <a:ext cx="1190229" cy="577158"/>
      </dsp:txXfrm>
    </dsp:sp>
    <dsp:sp modelId="{18DE7B1D-4D01-3F46-9C74-BF9D88425CA1}">
      <dsp:nvSpPr>
        <dsp:cNvPr id="0" name=""/>
        <dsp:cNvSpPr/>
      </dsp:nvSpPr>
      <dsp:spPr>
        <a:xfrm>
          <a:off x="1472977" y="625041"/>
          <a:ext cx="246626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246626" y="41396"/>
              </a:lnTo>
            </a:path>
          </a:pathLst>
        </a:custGeom>
        <a:noFill/>
        <a:ln w="6350" cap="flat" cmpd="sng" algn="ctr">
          <a:solidFill>
            <a:srgbClr val="FDADA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0124" y="660272"/>
        <a:ext cx="12331" cy="12331"/>
      </dsp:txXfrm>
    </dsp:sp>
    <dsp:sp modelId="{55C929F2-06F3-4D4C-91CF-22107DF56648}">
      <dsp:nvSpPr>
        <dsp:cNvPr id="0" name=""/>
        <dsp:cNvSpPr/>
      </dsp:nvSpPr>
      <dsp:spPr>
        <a:xfrm>
          <a:off x="1719603" y="359902"/>
          <a:ext cx="1226141" cy="613070"/>
        </a:xfrm>
        <a:prstGeom prst="roundRect">
          <a:avLst>
            <a:gd name="adj" fmla="val 10000"/>
          </a:avLst>
        </a:prstGeom>
        <a:solidFill>
          <a:srgbClr val="FDDFE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Liver Metabolism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1737559" y="377858"/>
        <a:ext cx="1190229" cy="577158"/>
      </dsp:txXfrm>
    </dsp:sp>
    <dsp:sp modelId="{6E7F1EEE-A900-BC4C-8C5C-1BF3BC1DE358}">
      <dsp:nvSpPr>
        <dsp:cNvPr id="0" name=""/>
        <dsp:cNvSpPr/>
      </dsp:nvSpPr>
      <dsp:spPr>
        <a:xfrm rot="19457599">
          <a:off x="2888973" y="448783"/>
          <a:ext cx="603999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603999" y="41396"/>
              </a:lnTo>
            </a:path>
          </a:pathLst>
        </a:custGeom>
        <a:noFill/>
        <a:ln w="6350" cap="flat" cmpd="sng" algn="ctr">
          <a:solidFill>
            <a:srgbClr val="FBBD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5873" y="475080"/>
        <a:ext cx="30199" cy="30199"/>
      </dsp:txXfrm>
    </dsp:sp>
    <dsp:sp modelId="{0013328D-FDDA-934C-B60C-759286296058}">
      <dsp:nvSpPr>
        <dsp:cNvPr id="0" name=""/>
        <dsp:cNvSpPr/>
      </dsp:nvSpPr>
      <dsp:spPr>
        <a:xfrm>
          <a:off x="3436201" y="7386"/>
          <a:ext cx="1226141" cy="613070"/>
        </a:xfrm>
        <a:prstGeom prst="roundRect">
          <a:avLst>
            <a:gd name="adj" fmla="val 10000"/>
          </a:avLst>
        </a:prstGeom>
        <a:solidFill>
          <a:srgbClr val="C5D4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Hydrophilic (Polar) product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454157" y="25342"/>
        <a:ext cx="1190229" cy="577158"/>
      </dsp:txXfrm>
    </dsp:sp>
    <dsp:sp modelId="{99513387-9A6F-674D-A324-0C42CEE228D3}">
      <dsp:nvSpPr>
        <dsp:cNvPr id="0" name=""/>
        <dsp:cNvSpPr/>
      </dsp:nvSpPr>
      <dsp:spPr>
        <a:xfrm>
          <a:off x="4662343" y="272525"/>
          <a:ext cx="490456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490456" y="41396"/>
              </a:lnTo>
            </a:path>
          </a:pathLst>
        </a:custGeom>
        <a:noFill/>
        <a:ln w="6350" cap="flat" cmpd="sng" algn="ctr">
          <a:solidFill>
            <a:srgbClr val="FBBD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5310" y="301660"/>
        <a:ext cx="24522" cy="24522"/>
      </dsp:txXfrm>
    </dsp:sp>
    <dsp:sp modelId="{911E2B1A-FBBC-C64B-B2E8-5259BFC982E9}">
      <dsp:nvSpPr>
        <dsp:cNvPr id="0" name=""/>
        <dsp:cNvSpPr/>
      </dsp:nvSpPr>
      <dsp:spPr>
        <a:xfrm>
          <a:off x="5152800" y="7386"/>
          <a:ext cx="1226141" cy="613070"/>
        </a:xfrm>
        <a:prstGeom prst="roundRect">
          <a:avLst>
            <a:gd name="adj" fmla="val 10000"/>
          </a:avLst>
        </a:prstGeom>
        <a:solidFill>
          <a:srgbClr val="E7ABD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Renal elimination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170756" y="25342"/>
        <a:ext cx="1190229" cy="577158"/>
      </dsp:txXfrm>
    </dsp:sp>
    <dsp:sp modelId="{10A67BFA-D115-2946-AE9B-3EB4B5942671}">
      <dsp:nvSpPr>
        <dsp:cNvPr id="0" name=""/>
        <dsp:cNvSpPr/>
      </dsp:nvSpPr>
      <dsp:spPr>
        <a:xfrm rot="2142401">
          <a:off x="2888973" y="801299"/>
          <a:ext cx="603999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603999" y="41396"/>
              </a:lnTo>
            </a:path>
          </a:pathLst>
        </a:custGeom>
        <a:noFill/>
        <a:ln w="6350" cap="flat" cmpd="sng" algn="ctr">
          <a:solidFill>
            <a:srgbClr val="FBBD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5873" y="827595"/>
        <a:ext cx="30199" cy="30199"/>
      </dsp:txXfrm>
    </dsp:sp>
    <dsp:sp modelId="{46A3D9F2-B210-CF4C-8266-1029DCB95895}">
      <dsp:nvSpPr>
        <dsp:cNvPr id="0" name=""/>
        <dsp:cNvSpPr/>
      </dsp:nvSpPr>
      <dsp:spPr>
        <a:xfrm>
          <a:off x="3436201" y="712418"/>
          <a:ext cx="1226141" cy="613070"/>
        </a:xfrm>
        <a:prstGeom prst="roundRect">
          <a:avLst>
            <a:gd name="adj" fmla="val 10000"/>
          </a:avLst>
        </a:prstGeom>
        <a:solidFill>
          <a:srgbClr val="C5D4E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Lipophilic (Non-polar) product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454157" y="730374"/>
        <a:ext cx="1190229" cy="577158"/>
      </dsp:txXfrm>
    </dsp:sp>
    <dsp:sp modelId="{91B28098-CBD0-C74C-8AAC-8B940A2DF702}">
      <dsp:nvSpPr>
        <dsp:cNvPr id="0" name=""/>
        <dsp:cNvSpPr/>
      </dsp:nvSpPr>
      <dsp:spPr>
        <a:xfrm>
          <a:off x="4662343" y="977557"/>
          <a:ext cx="490456" cy="82792"/>
        </a:xfrm>
        <a:custGeom>
          <a:avLst/>
          <a:gdLst/>
          <a:ahLst/>
          <a:cxnLst/>
          <a:rect l="0" t="0" r="0" b="0"/>
          <a:pathLst>
            <a:path>
              <a:moveTo>
                <a:pt x="0" y="41396"/>
              </a:moveTo>
              <a:lnTo>
                <a:pt x="490456" y="41396"/>
              </a:lnTo>
            </a:path>
          </a:pathLst>
        </a:custGeom>
        <a:noFill/>
        <a:ln w="6350" cap="flat" cmpd="sng" algn="ctr">
          <a:solidFill>
            <a:srgbClr val="FBBD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5310" y="1006692"/>
        <a:ext cx="24522" cy="24522"/>
      </dsp:txXfrm>
    </dsp:sp>
    <dsp:sp modelId="{6BDD783E-16C9-EE4B-B1ED-FD8AE92EBF33}">
      <dsp:nvSpPr>
        <dsp:cNvPr id="0" name=""/>
        <dsp:cNvSpPr/>
      </dsp:nvSpPr>
      <dsp:spPr>
        <a:xfrm>
          <a:off x="5152800" y="712418"/>
          <a:ext cx="1226141" cy="613070"/>
        </a:xfrm>
        <a:prstGeom prst="roundRect">
          <a:avLst>
            <a:gd name="adj" fmla="val 10000"/>
          </a:avLst>
        </a:prstGeom>
        <a:solidFill>
          <a:srgbClr val="E7ABD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Biliary elimination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170756" y="730374"/>
        <a:ext cx="1190229" cy="577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3AC0B-003B-8549-AAD8-B8038E82A484}">
      <dsp:nvSpPr>
        <dsp:cNvPr id="0" name=""/>
        <dsp:cNvSpPr/>
      </dsp:nvSpPr>
      <dsp:spPr>
        <a:xfrm>
          <a:off x="1847" y="90270"/>
          <a:ext cx="3024446" cy="49765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34118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n w="6600">
                <a:noFill/>
                <a:prstDash val="solid"/>
              </a:ln>
              <a:solidFill>
                <a:schemeClr val="tx1"/>
              </a:solidFill>
              <a:effectLst/>
              <a:latin typeface="+mn-lt"/>
              <a:ea typeface="Bell MT" charset="0"/>
              <a:cs typeface="Bell MT" charset="0"/>
            </a:rPr>
            <a:t>CYP1A2</a:t>
          </a:r>
          <a:endParaRPr lang="en-US" sz="2800" b="0" kern="1200" dirty="0">
            <a:ln w="6600">
              <a:noFill/>
              <a:prstDash val="solid"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16423" y="104846"/>
        <a:ext cx="2995294" cy="468505"/>
      </dsp:txXfrm>
    </dsp:sp>
    <dsp:sp modelId="{F1EE25CF-4EB7-3049-8A3A-82E9109C02BA}">
      <dsp:nvSpPr>
        <dsp:cNvPr id="0" name=""/>
        <dsp:cNvSpPr/>
      </dsp:nvSpPr>
      <dsp:spPr>
        <a:xfrm>
          <a:off x="304291" y="587927"/>
          <a:ext cx="304283" cy="104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409"/>
              </a:lnTo>
              <a:lnTo>
                <a:pt x="304283" y="1040409"/>
              </a:lnTo>
            </a:path>
          </a:pathLst>
        </a:custGeom>
        <a:noFill/>
        <a:ln w="63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AE7CF36-D447-9548-945E-52C35BA80592}">
      <dsp:nvSpPr>
        <dsp:cNvPr id="0" name=""/>
        <dsp:cNvSpPr/>
      </dsp:nvSpPr>
      <dsp:spPr>
        <a:xfrm>
          <a:off x="608575" y="864377"/>
          <a:ext cx="5911485" cy="1527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lumMod val="60000"/>
              <a:lumOff val="40000"/>
              <a:alpha val="34118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4"/>
              </a:solidFill>
            </a:rPr>
            <a:t>Induced by: </a:t>
          </a:r>
          <a:r>
            <a: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smoking </a:t>
          </a:r>
          <a:r>
            <a:rPr lang="en-US" sz="16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tobacco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4"/>
              </a:solidFill>
              <a:effectLst/>
            </a:rPr>
            <a:t>Catalyzes</a:t>
          </a:r>
          <a:r>
            <a:rPr lang="en-US" sz="1800" b="1" kern="1200" baseline="0" dirty="0" smtClean="0">
              <a:solidFill>
                <a:schemeClr val="accent4"/>
              </a:solidFill>
              <a:effectLst/>
            </a:rPr>
            <a:t> primary </a:t>
          </a:r>
          <a:r>
            <a:rPr lang="en-US" sz="1800" b="1" kern="1200" dirty="0" smtClean="0">
              <a:solidFill>
                <a:schemeClr val="accent4"/>
              </a:solidFill>
              <a:effectLst/>
            </a:rPr>
            <a:t>metabolism of: 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Theophylline, Imipramine, Propranolol, Clozapine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4"/>
              </a:solidFill>
              <a:effectLst/>
            </a:rPr>
            <a:t>Inhibited by: </a:t>
          </a:r>
          <a:r>
            <a:rPr lang="en-US" sz="1800" kern="1200" dirty="0" smtClean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fluoroquinol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one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antibiotics, Fluvoxamine, Cimetidine </a:t>
          </a:r>
        </a:p>
      </dsp:txBody>
      <dsp:txXfrm>
        <a:off x="653326" y="909128"/>
        <a:ext cx="5821983" cy="1438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BD716-B118-4141-A293-DB09EB152204}">
      <dsp:nvSpPr>
        <dsp:cNvPr id="0" name=""/>
        <dsp:cNvSpPr/>
      </dsp:nvSpPr>
      <dsp:spPr>
        <a:xfrm>
          <a:off x="129042" y="1998"/>
          <a:ext cx="3904447" cy="530165"/>
        </a:xfrm>
        <a:prstGeom prst="roundRect">
          <a:avLst>
            <a:gd name="adj" fmla="val 10000"/>
          </a:avLst>
        </a:prstGeom>
        <a:solidFill>
          <a:srgbClr val="FCCCE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ln w="6600">
                <a:noFill/>
                <a:prstDash val="solid"/>
              </a:ln>
              <a:solidFill>
                <a:schemeClr val="tx1"/>
              </a:solidFill>
              <a:effectLst/>
              <a:latin typeface="+mn-lt"/>
              <a:ea typeface="Bell MT" charset="0"/>
              <a:cs typeface="Bell MT" charset="0"/>
            </a:rPr>
            <a:t>CYP2D6</a:t>
          </a:r>
          <a:endParaRPr lang="en-US" sz="3000" kern="1200" dirty="0"/>
        </a:p>
      </dsp:txBody>
      <dsp:txXfrm>
        <a:off x="144570" y="17526"/>
        <a:ext cx="3873391" cy="499109"/>
      </dsp:txXfrm>
    </dsp:sp>
    <dsp:sp modelId="{EB504078-2124-A043-A772-D0C60A0FDC07}">
      <dsp:nvSpPr>
        <dsp:cNvPr id="0" name=""/>
        <dsp:cNvSpPr/>
      </dsp:nvSpPr>
      <dsp:spPr>
        <a:xfrm>
          <a:off x="519487" y="532164"/>
          <a:ext cx="398066" cy="2425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618"/>
              </a:lnTo>
              <a:lnTo>
                <a:pt x="398066" y="2425618"/>
              </a:lnTo>
            </a:path>
          </a:pathLst>
        </a:custGeom>
        <a:noFill/>
        <a:ln w="6350" cap="flat" cmpd="sng" algn="ctr">
          <a:solidFill>
            <a:srgbClr val="FF99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7D70D-8E83-0E4C-AAA7-F35C09213CC0}">
      <dsp:nvSpPr>
        <dsp:cNvPr id="0" name=""/>
        <dsp:cNvSpPr/>
      </dsp:nvSpPr>
      <dsp:spPr>
        <a:xfrm>
          <a:off x="917553" y="751320"/>
          <a:ext cx="5580486" cy="4412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99C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99CC"/>
              </a:solidFill>
              <a:effectLst/>
            </a:rPr>
            <a:t>Catalyzes primary metabolism of: 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Code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ine,</a:t>
          </a:r>
          <a:r>
            <a:rPr lang="en-US" sz="1600" kern="12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B-block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ers</a:t>
          </a:r>
          <a:r>
            <a: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Many </a:t>
          </a:r>
          <a:r>
            <a:rPr lang="en-US" sz="1600" b="1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ricyclic an</a:t>
          </a:r>
          <a:r>
            <a:rPr lang="en-US" sz="1600" b="1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</a:t>
          </a:r>
          <a:r>
            <a:rPr lang="en-US" sz="1600" b="1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d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epressants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99CC"/>
              </a:solidFill>
              <a:effectLst/>
            </a:rPr>
            <a:t>Inhibited by</a:t>
          </a:r>
          <a:r>
            <a:rPr lang="en-US" sz="1600" b="1" kern="1200" dirty="0" smtClean="0">
              <a:solidFill>
                <a:srgbClr val="FF99CC"/>
              </a:solidFill>
              <a:effectLst/>
            </a:rPr>
            <a:t>: 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Haloperidol,</a:t>
          </a:r>
          <a:r>
            <a:rPr lang="ar-SA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ox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tine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kern="12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Par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ox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e</a:t>
          </a:r>
          <a:r>
            <a:rPr lang="en-US" sz="16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tine</a:t>
          </a:r>
          <a:r>
            <a:rPr lang="en-US" sz="16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,</a:t>
          </a:r>
          <a:r>
            <a:rPr lang="en-US" sz="1600" kern="12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600" u="sng" kern="1200" dirty="0" smtClean="0">
              <a:solidFill>
                <a:srgbClr val="0432FF"/>
              </a:solidFill>
            </a:rPr>
            <a:t>Quin</a:t>
          </a:r>
          <a:r>
            <a:rPr lang="en-US" sz="1600" kern="1200" dirty="0" smtClean="0">
              <a:solidFill>
                <a:srgbClr val="0432FF"/>
              </a:solidFill>
            </a:rPr>
            <a:t>i</a:t>
          </a:r>
          <a:r>
            <a:rPr lang="en-US" sz="1600" u="sng" kern="1200" dirty="0" smtClean="0">
              <a:solidFill>
                <a:srgbClr val="0432FF"/>
              </a:solidFill>
            </a:rPr>
            <a:t>di</a:t>
          </a:r>
          <a:r>
            <a:rPr lang="en-US" sz="1600" kern="1200" dirty="0" smtClean="0">
              <a:solidFill>
                <a:srgbClr val="0432FF"/>
              </a:solidFill>
            </a:rPr>
            <a:t>ne</a:t>
          </a:r>
          <a:endParaRPr lang="en-US" sz="1600" b="1" kern="1200" dirty="0" smtClean="0">
            <a:solidFill>
              <a:srgbClr val="FF99CC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99CC"/>
              </a:solidFill>
            </a:rPr>
            <a:t>Genetic variation:</a:t>
          </a:r>
          <a:r>
            <a:rPr lang="en-US" sz="1800" b="1" kern="1200" dirty="0" smtClean="0">
              <a:solidFill>
                <a:srgbClr val="FF99CC"/>
              </a:solidFill>
            </a:rPr>
            <a:t> </a:t>
          </a:r>
          <a:r>
            <a:rPr lang="en-US" sz="1400" kern="1200" dirty="0" smtClean="0">
              <a:effectLst/>
            </a:rPr>
            <a:t>This isoenzyme has the most frequent polymorphisms in all CYT P450 and When polymorphism occurs→ ↓</a:t>
          </a:r>
          <a:r>
            <a: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400" kern="1200" dirty="0" smtClean="0">
              <a:effectLst/>
            </a:rPr>
            <a:t>metabolizing capacity of CYP2D6 </a:t>
          </a:r>
          <a:r>
            <a:rPr lang="en-US" sz="1400" kern="1200" dirty="0" err="1" smtClean="0">
              <a:effectLst/>
            </a:rPr>
            <a:t>i.e</a:t>
          </a:r>
          <a:r>
            <a:rPr lang="en-US" sz="1400" kern="1200" dirty="0" smtClean="0">
              <a:effectLst/>
            </a:rPr>
            <a:t> those who exhibit the polymorphism become poor metabolizers: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99CC"/>
              </a:solidFill>
              <a:effectLst/>
            </a:rPr>
            <a:t>1-</a:t>
          </a:r>
          <a:r>
            <a:rPr lang="en-US" sz="1400" kern="1200" dirty="0" smtClean="0">
              <a:effectLst/>
            </a:rPr>
            <a:t> Metabolism of some neuroleptics, tricyclic antidepressants, antianginals agent (</a:t>
          </a:r>
          <a:r>
            <a:rPr lang="en-US" sz="1400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peri</a:t>
          </a:r>
          <a:r>
            <a:rPr lang="en-US" sz="1400" u="sng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hex</a:t>
          </a:r>
          <a:r>
            <a:rPr lang="en-US" sz="1400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iline</a:t>
          </a:r>
          <a:r>
            <a:rPr lang="en-US" sz="1400" kern="1200" dirty="0" smtClean="0">
              <a:effectLst/>
            </a:rPr>
            <a:t>), </a:t>
          </a:r>
          <a:r>
            <a:rPr lang="en-US" sz="1400" kern="1200" dirty="0" err="1" smtClean="0">
              <a:effectLst/>
            </a:rPr>
            <a:t>antiarrhythmics</a:t>
          </a:r>
          <a:r>
            <a:rPr lang="en-US" sz="1400" kern="1200" dirty="0" smtClean="0">
              <a:effectLst/>
            </a:rPr>
            <a:t> (</a:t>
          </a:r>
          <a:r>
            <a:rPr lang="en-US" sz="1400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propafenone</a:t>
          </a:r>
          <a:r>
            <a:rPr lang="en-US" sz="1400" kern="1200" dirty="0" smtClean="0">
              <a:solidFill>
                <a:srgbClr val="0432FF"/>
              </a:solidFill>
              <a:effectLst/>
            </a:rPr>
            <a:t> </a:t>
          </a:r>
          <a:r>
            <a:rPr lang="en-US" sz="1400" kern="1200" dirty="0" smtClean="0">
              <a:effectLst/>
            </a:rPr>
            <a:t>&amp; </a:t>
          </a:r>
          <a:r>
            <a:rPr lang="en-US" sz="14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metoprolol</a:t>
          </a:r>
          <a:r>
            <a:rPr lang="en-US" sz="1400" kern="1200" dirty="0" smtClean="0">
              <a:effectLst/>
            </a:rPr>
            <a:t>) is suppressed → so side effects &amp; toxicity develop. i.e.: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/>
            </a:rPr>
            <a:t>       </a:t>
          </a:r>
          <a:r>
            <a:rPr lang="en-US" sz="1400" kern="1200" dirty="0" smtClean="0">
              <a:solidFill>
                <a:srgbClr val="FF99CC"/>
              </a:solidFill>
              <a:effectLst/>
            </a:rPr>
            <a:t>*</a:t>
          </a:r>
          <a:r>
            <a:rPr lang="en-US" sz="1400" kern="1200" dirty="0" smtClean="0">
              <a:effectLst/>
            </a:rPr>
            <a:t> Neuropathy after therapeutic doses of </a:t>
          </a:r>
          <a:r>
            <a:rPr lang="en-US" sz="1400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perihexiline</a:t>
          </a:r>
          <a:r>
            <a:rPr lang="en-US" sz="14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effectLst/>
            </a:rPr>
            <a:t>       </a:t>
          </a:r>
          <a:r>
            <a:rPr lang="en-US" sz="1400" kern="1200" baseline="0" dirty="0" smtClean="0">
              <a:solidFill>
                <a:srgbClr val="FF99CC"/>
              </a:solidFill>
              <a:effectLst/>
            </a:rPr>
            <a:t>*</a:t>
          </a:r>
          <a:r>
            <a:rPr lang="en-US" sz="1400" kern="1200" baseline="0" dirty="0" smtClean="0">
              <a:effectLst/>
            </a:rPr>
            <a:t> </a:t>
          </a:r>
          <a:r>
            <a:rPr lang="en-US" sz="1400" kern="1200" dirty="0" smtClean="0">
              <a:effectLst/>
            </a:rPr>
            <a:t>Bradycardia &amp; </a:t>
          </a:r>
          <a:r>
            <a:rPr lang="en-US" sz="1400" kern="1200" dirty="0" err="1" smtClean="0">
              <a:effectLst/>
            </a:rPr>
            <a:t>arhythmias</a:t>
          </a:r>
          <a:r>
            <a:rPr lang="en-US" sz="1400" kern="1200" dirty="0" smtClean="0">
              <a:effectLst/>
            </a:rPr>
            <a:t> on therapeutic dose of </a:t>
          </a:r>
          <a:r>
            <a:rPr lang="en-US" sz="1400" kern="1200" dirty="0" err="1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propafenone</a:t>
          </a:r>
          <a:r>
            <a:rPr lang="en-US" sz="1400" kern="1200" dirty="0" smtClean="0">
              <a:solidFill>
                <a:srgbClr val="0432FF"/>
              </a:solidFill>
              <a:effectLst/>
            </a:rPr>
            <a:t> </a:t>
          </a:r>
          <a:r>
            <a:rPr lang="en-US" sz="1400" kern="1200" dirty="0" smtClean="0">
              <a:effectLst/>
            </a:rPr>
            <a:t>or    </a:t>
          </a:r>
          <a:r>
            <a:rPr lang="en-US" sz="14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metoprolol</a:t>
          </a:r>
          <a:r>
            <a:rPr lang="en-US" sz="1400" kern="1200" dirty="0" smtClean="0">
              <a:effectLst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99CC"/>
              </a:solidFill>
              <a:effectLst/>
            </a:rPr>
            <a:t>2-</a:t>
          </a:r>
          <a:r>
            <a:rPr lang="en-US" sz="1400" kern="1200" dirty="0" smtClean="0">
              <a:effectLst/>
            </a:rPr>
            <a:t> The pro-drugs cannot be converted to their therapeutically active metabolite; e.g. poor analgesia with </a:t>
          </a:r>
          <a:r>
            <a:rPr lang="en-US" sz="14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code</a:t>
          </a:r>
          <a:r>
            <a:rPr lang="en-US" sz="14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ine</a:t>
          </a:r>
          <a:r>
            <a:rPr lang="en-US" sz="1400" kern="1200" dirty="0" smtClean="0">
              <a:solidFill>
                <a:srgbClr val="0432FF"/>
              </a:solidFill>
              <a:effectLst/>
            </a:rPr>
            <a:t> </a:t>
          </a:r>
          <a:r>
            <a:rPr lang="en-US" sz="1400" kern="1200" dirty="0" smtClean="0">
              <a:effectLst/>
            </a:rPr>
            <a:t>&amp; </a:t>
          </a:r>
          <a:r>
            <a:rPr lang="en-US" sz="1400" kern="1200" dirty="0" err="1" smtClean="0">
              <a:solidFill>
                <a:srgbClr val="0432FF"/>
              </a:solidFill>
              <a:effectLst/>
            </a:rPr>
            <a:t>tramadole</a:t>
          </a:r>
          <a:r>
            <a:rPr lang="en-US" sz="1400" kern="1200" dirty="0" smtClean="0">
              <a:solidFill>
                <a:srgbClr val="0432FF"/>
              </a:solidFill>
              <a:effectLst/>
            </a:rPr>
            <a:t> </a:t>
          </a:r>
          <a:r>
            <a:rPr lang="en-US" sz="1400" kern="1200" dirty="0" smtClean="0">
              <a:effectLst/>
            </a:rPr>
            <a:t>because they are not transformed into active forms.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99CC"/>
              </a:solidFill>
              <a:effectLst/>
            </a:rPr>
            <a:t>*</a:t>
          </a:r>
          <a:r>
            <a:rPr lang="en-US" sz="1400" kern="1200" dirty="0" smtClean="0">
              <a:effectLst/>
            </a:rPr>
            <a:t> Absent in 7% of Caucasians, 1-2% non-Caucasians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99CC"/>
              </a:solidFill>
              <a:effectLst/>
            </a:rPr>
            <a:t>*</a:t>
          </a:r>
          <a:r>
            <a:rPr lang="en-US" sz="1400" kern="1200" baseline="0" dirty="0" smtClean="0">
              <a:effectLst/>
            </a:rPr>
            <a:t> </a:t>
          </a:r>
          <a:r>
            <a:rPr lang="en-US" sz="1400" kern="1200" dirty="0" smtClean="0">
              <a:effectLst/>
            </a:rPr>
            <a:t>Hyperactive in up to 30% of East Africans. </a:t>
          </a:r>
          <a:r>
            <a:rPr lang="en-US" sz="1400" kern="1200" baseline="0" dirty="0" smtClean="0">
              <a:solidFill>
                <a:schemeClr val="tx1"/>
              </a:solidFill>
            </a:rPr>
            <a:t> </a:t>
          </a:r>
          <a:r>
            <a:rPr lang="en-US" sz="1400" kern="1200" dirty="0" smtClean="0">
              <a:solidFill>
                <a:srgbClr val="0432FF"/>
              </a:solidFill>
            </a:rPr>
            <a:t> </a:t>
          </a:r>
          <a:endParaRPr lang="en-US" sz="1400" kern="1200" dirty="0"/>
        </a:p>
      </dsp:txBody>
      <dsp:txXfrm>
        <a:off x="1046803" y="880570"/>
        <a:ext cx="5321986" cy="4154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B07D8-D151-234A-A37C-A6301AA9D35C}">
      <dsp:nvSpPr>
        <dsp:cNvPr id="0" name=""/>
        <dsp:cNvSpPr/>
      </dsp:nvSpPr>
      <dsp:spPr>
        <a:xfrm>
          <a:off x="1924" y="340010"/>
          <a:ext cx="2933984" cy="542713"/>
        </a:xfrm>
        <a:prstGeom prst="roundRect">
          <a:avLst>
            <a:gd name="adj" fmla="val 10000"/>
          </a:avLst>
        </a:prstGeom>
        <a:solidFill>
          <a:srgbClr val="92D05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tx1"/>
              </a:solidFill>
              <a:effectLst/>
            </a:rPr>
            <a:t>CYP2C9</a:t>
          </a:r>
          <a:endParaRPr lang="en-US" sz="3200" b="0" kern="1200" dirty="0"/>
        </a:p>
      </dsp:txBody>
      <dsp:txXfrm>
        <a:off x="17820" y="355906"/>
        <a:ext cx="2902192" cy="510921"/>
      </dsp:txXfrm>
    </dsp:sp>
    <dsp:sp modelId="{F77F8D54-02B5-1E43-B362-3223FD04FF4C}">
      <dsp:nvSpPr>
        <dsp:cNvPr id="0" name=""/>
        <dsp:cNvSpPr/>
      </dsp:nvSpPr>
      <dsp:spPr>
        <a:xfrm>
          <a:off x="295322" y="882724"/>
          <a:ext cx="293398" cy="16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385"/>
              </a:lnTo>
              <a:lnTo>
                <a:pt x="293398" y="1627385"/>
              </a:lnTo>
            </a:path>
          </a:pathLst>
        </a:custGeom>
        <a:noFill/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8C5DF-211E-DF46-815B-35837C6218F7}">
      <dsp:nvSpPr>
        <dsp:cNvPr id="0" name=""/>
        <dsp:cNvSpPr/>
      </dsp:nvSpPr>
      <dsp:spPr>
        <a:xfrm>
          <a:off x="588721" y="1249472"/>
          <a:ext cx="5969180" cy="252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92D050"/>
              </a:solidFill>
            </a:rPr>
            <a:t>* </a:t>
          </a:r>
          <a:r>
            <a:rPr lang="en-US" sz="1800" b="0" kern="1200" dirty="0" smtClean="0">
              <a:solidFill>
                <a:schemeClr val="tx1"/>
              </a:solidFill>
            </a:rPr>
            <a:t>Absent in 1% Caucasians</a:t>
          </a:r>
          <a:r>
            <a:rPr lang="en-US" sz="1800" b="0" kern="1200" baseline="0" dirty="0" smtClean="0">
              <a:solidFill>
                <a:schemeClr val="tx1"/>
              </a:solidFill>
            </a:rPr>
            <a:t> and African-Americans</a:t>
          </a:r>
          <a:endParaRPr lang="en-US" sz="1800" b="1" kern="1200" dirty="0" smtClean="0">
            <a:solidFill>
              <a:srgbClr val="92D050"/>
            </a:solidFill>
            <a:effectLst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92D050"/>
              </a:solidFill>
              <a:effectLst/>
            </a:rPr>
            <a:t>Primary metabolism of:  </a:t>
          </a:r>
          <a:r>
            <a: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Most </a:t>
          </a:r>
          <a:r>
            <a:rPr lang="en-US" sz="18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NSAIDs </a:t>
          </a:r>
          <a:r>
            <a: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(including </a:t>
          </a:r>
          <a:r>
            <a:rPr lang="en-US" sz="18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</a:t>
          </a:r>
          <a:r>
            <a: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OX-</a:t>
          </a:r>
          <a:r>
            <a:rPr lang="en-US" sz="18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</a:t>
          </a:r>
          <a:r>
            <a: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 ,</a:t>
          </a:r>
          <a:r>
            <a:rPr lang="en-US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8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S-warfarin </a:t>
          </a:r>
          <a:r>
            <a: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(the active form) ,</a:t>
          </a:r>
          <a:r>
            <a:rPr lang="en-US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8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Phenytoin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92D050"/>
              </a:solidFill>
              <a:effectLst/>
            </a:rPr>
            <a:t>Inhibited by: </a:t>
          </a:r>
          <a:r>
            <a:rPr lang="en-US" sz="1800" kern="1200" baseline="0" dirty="0" smtClean="0">
              <a:solidFill>
                <a:srgbClr val="92D050"/>
              </a:solidFill>
            </a:rPr>
            <a:t> </a:t>
          </a:r>
          <a:r>
            <a:rPr lang="en-US" sz="18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Fluconazole </a:t>
          </a:r>
          <a:endParaRPr lang="en-US" sz="1800" b="1" kern="1200" dirty="0" smtClean="0">
            <a:solidFill>
              <a:srgbClr val="92D05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92D050"/>
              </a:solidFill>
            </a:rPr>
            <a:t>Genetic</a:t>
          </a:r>
          <a:r>
            <a:rPr lang="en-US" sz="1800" b="1" kern="1200" baseline="0" dirty="0" smtClean="0">
              <a:solidFill>
                <a:srgbClr val="92D050"/>
              </a:solidFill>
            </a:rPr>
            <a:t> variation: </a:t>
          </a:r>
          <a:r>
            <a:rPr lang="en-US" sz="1600" kern="1200" dirty="0" smtClean="0">
              <a:solidFill>
                <a:srgbClr val="0432FF"/>
              </a:solidFill>
              <a:effectLst/>
            </a:rPr>
            <a:t>Warfarin</a:t>
          </a:r>
          <a:r>
            <a:rPr lang="en-US" sz="1600" kern="1200" dirty="0" smtClean="0">
              <a:effectLst/>
            </a:rPr>
            <a:t>, </a:t>
          </a:r>
          <a:r>
            <a:rPr lang="en-US" sz="1600" kern="1200" dirty="0" smtClean="0">
              <a:solidFill>
                <a:srgbClr val="0432FF"/>
              </a:solidFill>
              <a:effectLst/>
            </a:rPr>
            <a:t>phenytoin</a:t>
          </a:r>
          <a:r>
            <a:rPr lang="en-US" sz="1600" kern="1200" dirty="0" smtClean="0">
              <a:effectLst/>
            </a:rPr>
            <a:t>, &amp; </a:t>
          </a:r>
          <a:r>
            <a:rPr lang="en-US" sz="1600" kern="1200" dirty="0" err="1" smtClean="0">
              <a:solidFill>
                <a:srgbClr val="0432FF"/>
              </a:solidFill>
              <a:effectLst/>
            </a:rPr>
            <a:t>tolbutamide</a:t>
          </a:r>
          <a:r>
            <a:rPr lang="en-US" sz="1600" kern="1200" dirty="0" smtClean="0">
              <a:solidFill>
                <a:srgbClr val="0432FF"/>
              </a:solidFill>
              <a:effectLst/>
            </a:rPr>
            <a:t> </a:t>
          </a:r>
          <a:r>
            <a:rPr lang="en-US" sz="1600" kern="1200" dirty="0" smtClean="0">
              <a:effectLst/>
            </a:rPr>
            <a:t>are examples of drugs with </a:t>
          </a:r>
          <a:r>
            <a:rPr lang="en-US" sz="1600" u="sng" kern="1200" dirty="0" smtClean="0">
              <a:effectLst/>
            </a:rPr>
            <a:t>narrow therapeutic index </a:t>
          </a:r>
          <a:r>
            <a:rPr lang="en-US" sz="1600" kern="1200" dirty="0" smtClean="0">
              <a:effectLst/>
            </a:rPr>
            <a:t>that are metabolized by CYP2C9. Clearance of these drugs is impaired in genetic variation of the enzyme 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effectLst/>
            </a:rPr>
            <a:t>this will</a:t>
          </a:r>
          <a:r>
            <a:rPr lang="en-US" sz="1600" kern="1200" baseline="0" dirty="0" smtClean="0">
              <a:solidFill>
                <a:schemeClr val="bg1">
                  <a:lumMod val="50000"/>
                </a:schemeClr>
              </a:solidFill>
              <a:effectLst/>
            </a:rPr>
            <a:t> ↑ 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  <a:effectLst/>
            </a:rPr>
            <a:t>toxicity</a:t>
          </a:r>
        </a:p>
      </dsp:txBody>
      <dsp:txXfrm>
        <a:off x="662567" y="1323318"/>
        <a:ext cx="5821488" cy="2373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E115A-C66A-9740-A767-A9B7DC8113A8}">
      <dsp:nvSpPr>
        <dsp:cNvPr id="0" name=""/>
        <dsp:cNvSpPr/>
      </dsp:nvSpPr>
      <dsp:spPr>
        <a:xfrm>
          <a:off x="58813" y="201"/>
          <a:ext cx="3063562" cy="614428"/>
        </a:xfrm>
        <a:prstGeom prst="roundRect">
          <a:avLst>
            <a:gd name="adj" fmla="val 10000"/>
          </a:avLst>
        </a:prstGeom>
        <a:solidFill>
          <a:srgbClr val="FFC000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ysClr val="windowText" lastClr="000000"/>
              </a:solidFill>
              <a:effectLst/>
            </a:rPr>
            <a:t>CYP2C19</a:t>
          </a:r>
          <a:endParaRPr lang="en-US" sz="3200" b="0" kern="1200" dirty="0">
            <a:solidFill>
              <a:sysClr val="windowText" lastClr="000000"/>
            </a:solidFill>
          </a:endParaRPr>
        </a:p>
      </dsp:txBody>
      <dsp:txXfrm>
        <a:off x="76809" y="18197"/>
        <a:ext cx="3027570" cy="578436"/>
      </dsp:txXfrm>
    </dsp:sp>
    <dsp:sp modelId="{FD176A09-CACB-F549-8DAF-015C238B42B1}">
      <dsp:nvSpPr>
        <dsp:cNvPr id="0" name=""/>
        <dsp:cNvSpPr/>
      </dsp:nvSpPr>
      <dsp:spPr>
        <a:xfrm>
          <a:off x="365170" y="614629"/>
          <a:ext cx="306356" cy="202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197"/>
              </a:lnTo>
              <a:lnTo>
                <a:pt x="306356" y="2020197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1D6A7-C776-7240-9C00-8B01F0D79C74}">
      <dsp:nvSpPr>
        <dsp:cNvPr id="0" name=""/>
        <dsp:cNvSpPr/>
      </dsp:nvSpPr>
      <dsp:spPr>
        <a:xfrm>
          <a:off x="671526" y="997574"/>
          <a:ext cx="5908998" cy="327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*</a:t>
          </a:r>
          <a:r>
            <a:rPr lang="en-US" sz="2000" b="1" kern="1200" baseline="0" dirty="0" smtClean="0">
              <a:solidFill>
                <a:srgbClr val="CC3399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Absent in 20%-30% of Asians, 3-5% Caucasians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  <a:effectLst/>
            </a:rPr>
            <a:t>Primary metabolism</a:t>
          </a:r>
          <a:r>
            <a:rPr lang="en-US" sz="2000" b="1" kern="1200" baseline="0" dirty="0" smtClean="0">
              <a:solidFill>
                <a:schemeClr val="accent2"/>
              </a:solidFill>
              <a:effectLst/>
            </a:rPr>
            <a:t> </a:t>
          </a:r>
          <a:r>
            <a:rPr lang="en-US" sz="2000" b="1" kern="1200" dirty="0" smtClean="0">
              <a:solidFill>
                <a:schemeClr val="accent2"/>
              </a:solidFill>
              <a:effectLst/>
            </a:rPr>
            <a:t>of: </a:t>
          </a:r>
          <a:r>
            <a:rPr lang="en-US" sz="2000" u="sng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Dia</a:t>
          </a:r>
          <a:r>
            <a:rPr lang="en-US" sz="20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zepam,</a:t>
          </a:r>
          <a:r>
            <a:rPr lang="en-US" sz="2000" kern="12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Omeprazole, Phenytoin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  <a:effectLst/>
            </a:rPr>
            <a:t>Inhibited by: </a:t>
          </a:r>
          <a:r>
            <a:rPr lang="en-US" sz="20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Omeprazole, Isoniazid, Paroxetine,</a:t>
          </a:r>
          <a:r>
            <a:rPr lang="en-US" sz="2000" kern="1200" baseline="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2000" kern="1200" dirty="0" smtClean="0">
              <a:solidFill>
                <a:srgbClr val="0432FF"/>
              </a:solidFill>
              <a:effectLst/>
              <a:latin typeface="+mn-lt"/>
              <a:ea typeface="+mn-ea"/>
              <a:cs typeface="+mn-cs"/>
            </a:rPr>
            <a:t>Ketoconazole</a:t>
          </a:r>
          <a:endParaRPr lang="en-US" sz="2000" b="1" kern="1200" dirty="0" smtClean="0">
            <a:solidFill>
              <a:schemeClr val="accent2"/>
            </a:solidFill>
            <a:effectLst/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Genetic</a:t>
          </a:r>
          <a:r>
            <a:rPr lang="en-US" sz="2000" b="1" kern="1200" baseline="0" dirty="0" smtClean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 variation: </a:t>
          </a:r>
          <a:r>
            <a:rPr lang="en-US" sz="1800" kern="1200" dirty="0" smtClean="0">
              <a:effectLst/>
            </a:rPr>
            <a:t>Polymorphism in CYP2C19 shows increased &amp; prolonged action of its substrates as </a:t>
          </a:r>
          <a:r>
            <a:rPr lang="en-US" sz="1800" kern="1200" dirty="0" smtClean="0">
              <a:solidFill>
                <a:srgbClr val="0432FF"/>
              </a:solidFill>
              <a:effectLst/>
            </a:rPr>
            <a:t>omeprazole</a:t>
          </a:r>
          <a:r>
            <a:rPr lang="en-US" sz="1800" kern="1200" dirty="0" smtClean="0">
              <a:effectLst/>
            </a:rPr>
            <a:t>.</a:t>
          </a:r>
          <a:r>
            <a:rPr lang="en-US" sz="1800" kern="1200" baseline="0" dirty="0" smtClean="0">
              <a:effectLst/>
            </a:rPr>
            <a:t> </a:t>
          </a:r>
          <a:r>
            <a:rPr lang="en-US" sz="1800" kern="1200" dirty="0" smtClean="0">
              <a:effectLst/>
            </a:rPr>
            <a:t>This has been an advantage as in those variants → </a:t>
          </a:r>
          <a:r>
            <a:rPr lang="en-US" sz="1800" kern="1200" baseline="0" dirty="0" smtClean="0">
              <a:effectLst/>
            </a:rPr>
            <a:t>↑ </a:t>
          </a:r>
          <a:r>
            <a:rPr lang="en-US" sz="1800" kern="1200" dirty="0" smtClean="0">
              <a:effectLst/>
            </a:rPr>
            <a:t>cure rates in peptic ulcer patient with Helicobacter pylori Benefit. </a:t>
          </a:r>
        </a:p>
      </dsp:txBody>
      <dsp:txXfrm>
        <a:off x="767433" y="1093481"/>
        <a:ext cx="5717184" cy="308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663123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9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-g1vol4eBWPet5xVCkuTGFvvnhFF3PJmU0tWtEEw_o/edit?usp=sharing" TargetMode="External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hyperlink" Target="https://docs.google.com/presentation/d/1gVgpH1c3GBMFAGhnXqOtxv1-94TY0KYIybM1JKzrG2k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25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microsoft.com/office/2007/relationships/hdphoto" Target="../media/hdphoto4.wdp"/><Relationship Id="rId13" Type="http://schemas.openxmlformats.org/officeDocument/2006/relationships/image" Target="../media/image9.jpg"/><Relationship Id="rId1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s://www.youtube.com/watch?v=oCPRi5JFMdg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389" y="4760744"/>
            <a:ext cx="5816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Revise </a:t>
            </a:r>
            <a:r>
              <a:rPr lang="en-US" sz="1400" dirty="0"/>
              <a:t>the intent of drug metabolism and its different </a:t>
            </a:r>
            <a:r>
              <a:rPr lang="en-US" sz="1400" dirty="0" smtClean="0"/>
              <a:t>phases.</a:t>
            </a:r>
            <a:endParaRPr lang="ar-SA" sz="1400" dirty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Define </a:t>
            </a:r>
            <a:r>
              <a:rPr lang="en-US" sz="1400" dirty="0"/>
              <a:t>the role of cytochrome system in relation to drug metabolism</a:t>
            </a:r>
            <a:r>
              <a:rPr lang="en-US" sz="1400" dirty="0" smtClean="0"/>
              <a:t>.</a:t>
            </a:r>
            <a:endParaRPr lang="ar-SA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Expand </a:t>
            </a:r>
            <a:r>
              <a:rPr lang="en-US" sz="1400" dirty="0"/>
              <a:t>on the nature, location, nomenclature, structure, distribution &amp; function of CYT P450</a:t>
            </a:r>
            <a:r>
              <a:rPr lang="en-US" sz="1400" dirty="0" smtClean="0"/>
              <a:t>.</a:t>
            </a:r>
            <a:endParaRPr lang="ar-SA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Focus </a:t>
            </a:r>
            <a:r>
              <a:rPr lang="en-US" sz="1400" dirty="0"/>
              <a:t>on its regulation; directly &amp; indirectly, its induction &amp; inhibition in relevance to drug interactions</a:t>
            </a:r>
            <a:r>
              <a:rPr lang="en-US" sz="1400" dirty="0" smtClean="0"/>
              <a:t>.</a:t>
            </a:r>
            <a:endParaRPr lang="ar-SA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Interpret </a:t>
            </a:r>
            <a:r>
              <a:rPr lang="en-US" sz="1400" dirty="0"/>
              <a:t>the molecular mechanism of interactions by CYT P450. </a:t>
            </a:r>
            <a:endParaRPr lang="ar-SA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Classify </a:t>
            </a:r>
            <a:r>
              <a:rPr lang="en-US" sz="1400" dirty="0"/>
              <a:t>its different isoforms, their substrates, inducers &amp; </a:t>
            </a:r>
            <a:r>
              <a:rPr lang="en-US" sz="1400" dirty="0" smtClean="0"/>
              <a:t>inhibitors.</a:t>
            </a:r>
            <a:endParaRPr lang="ar-SA" sz="1400" dirty="0" smtClean="0"/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 smtClean="0"/>
              <a:t>Delineate </a:t>
            </a:r>
            <a:r>
              <a:rPr lang="en-US" sz="1400" dirty="0"/>
              <a:t>some of its genetic variations.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9363" y="7135949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417" y="7286348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85417" y="7596672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389" y="8227238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85971" y="7920698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59" name="Picture 5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45" y="9070209"/>
            <a:ext cx="557784" cy="557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77629" y="9179824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Kindly check the editing file before studying this document 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389" y="8533778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5F3F5A-5008-42A9-9602-C1F90DACBE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4295" t="2663" r="3590"/>
          <a:stretch/>
        </p:blipFill>
        <p:spPr>
          <a:xfrm>
            <a:off x="2322780" y="461288"/>
            <a:ext cx="1968285" cy="26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w: Pentagon 23">
            <a:extLst>
              <a:ext uri="{FF2B5EF4-FFF2-40B4-BE49-F238E27FC236}">
                <a16:creationId xmlns="" xmlns:a16="http://schemas.microsoft.com/office/drawing/2014/main" id="{D51EC571-7145-461E-AFEB-BC7AD2549CAF}"/>
              </a:ext>
            </a:extLst>
          </p:cNvPr>
          <p:cNvSpPr/>
          <p:nvPr/>
        </p:nvSpPr>
        <p:spPr>
          <a:xfrm>
            <a:off x="0" y="6850661"/>
            <a:ext cx="1482539" cy="318504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bg2">
                    <a:lumMod val="25000"/>
                  </a:schemeClr>
                </a:solidFill>
              </a:rPr>
              <a:t>Color index</a:t>
            </a:r>
            <a:endParaRPr lang="en-US" sz="12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Arrow: Pentagon 1">
            <a:extLst>
              <a:ext uri="{FF2B5EF4-FFF2-40B4-BE49-F238E27FC236}">
                <a16:creationId xmlns=""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0" y="4156992"/>
            <a:ext cx="2092037" cy="568036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objectives</a:t>
            </a:r>
            <a:endParaRPr lang="en-US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38" y="3210039"/>
            <a:ext cx="6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193"/>
                </a:solidFill>
                <a:latin typeface="Goudy Old Style" charset="0"/>
                <a:ea typeface="Goudy Old Style" charset="0"/>
                <a:cs typeface="Goudy Old Style" charset="0"/>
              </a:rPr>
              <a:t>6:</a:t>
            </a:r>
            <a:r>
              <a:rPr lang="en-US" sz="2800" b="1" dirty="0" smtClean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GB" sz="2800" b="1" dirty="0" smtClean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cytochrome system &amp; drug metabolism</a:t>
            </a:r>
            <a:endParaRPr lang="en-US" sz="2800" b="1" dirty="0">
              <a:solidFill>
                <a:srgbClr val="94165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2" y="7600181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6408640"/>
              </p:ext>
            </p:extLst>
          </p:nvPr>
        </p:nvGraphicFramePr>
        <p:xfrm>
          <a:off x="139148" y="750679"/>
          <a:ext cx="6559826" cy="411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1190525"/>
              </p:ext>
            </p:extLst>
          </p:nvPr>
        </p:nvGraphicFramePr>
        <p:xfrm>
          <a:off x="65996" y="4871720"/>
          <a:ext cx="6639339" cy="427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4321702" y="1545809"/>
            <a:ext cx="2456785" cy="24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63123" rtl="1" eaLnBrk="1" latinLnBrk="0" hangingPunct="1"/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اللون الأخضر هو عنوان، مب ملاحظات </a:t>
            </a:r>
            <a:r>
              <a:rPr lang="ar-SA" sz="1100" dirty="0" err="1" smtClean="0">
                <a:solidFill>
                  <a:schemeClr val="bg1">
                    <a:lumMod val="50000"/>
                  </a:schemeClr>
                </a:solidFill>
              </a:rPr>
              <a:t>الدكاتره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Cytochromes P450 (CYPs) 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con.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86326" y="1520504"/>
            <a:ext cx="1874326" cy="19050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dirty="0">
                <a:solidFill>
                  <a:srgbClr val="009193"/>
                </a:solidFill>
              </a:rPr>
              <a:t>نربط هالمجموعة </a:t>
            </a:r>
            <a:r>
              <a:rPr lang="ar-SA" sz="800" dirty="0" smtClean="0">
                <a:solidFill>
                  <a:srgbClr val="009193"/>
                </a:solidFill>
              </a:rPr>
              <a:t>بجملة</a:t>
            </a:r>
            <a:r>
              <a:rPr lang="en-US" sz="800" dirty="0" smtClean="0">
                <a:solidFill>
                  <a:srgbClr val="009193"/>
                </a:solidFill>
              </a:rPr>
              <a:t>     “ </a:t>
            </a:r>
            <a:r>
              <a:rPr lang="en-US" sz="800" b="1" u="sng" dirty="0" smtClean="0">
                <a:solidFill>
                  <a:srgbClr val="009193"/>
                </a:solidFill>
              </a:rPr>
              <a:t>To see </a:t>
            </a:r>
            <a:r>
              <a:rPr lang="en-US" sz="800" dirty="0" smtClean="0">
                <a:solidFill>
                  <a:srgbClr val="009193"/>
                </a:solidFill>
              </a:rPr>
              <a:t>you at </a:t>
            </a:r>
            <a:r>
              <a:rPr lang="en-US" sz="800" b="1" u="sng" dirty="0" smtClean="0">
                <a:solidFill>
                  <a:srgbClr val="009193"/>
                </a:solidFill>
              </a:rPr>
              <a:t>9 “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605241" y="3738756"/>
            <a:ext cx="687571" cy="13938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b="1" u="sng" dirty="0" smtClean="0">
                <a:solidFill>
                  <a:srgbClr val="009193"/>
                </a:solidFill>
              </a:rPr>
              <a:t>Too</a:t>
            </a:r>
            <a:r>
              <a:rPr lang="en-US" sz="600" dirty="0" smtClean="0">
                <a:solidFill>
                  <a:srgbClr val="009193"/>
                </a:solidFill>
              </a:rPr>
              <a:t> </a:t>
            </a:r>
            <a:r>
              <a:rPr lang="en-US" sz="600" smtClean="0">
                <a:solidFill>
                  <a:srgbClr val="009193"/>
                </a:solidFill>
              </a:rPr>
              <a:t>toxi</a:t>
            </a:r>
            <a:r>
              <a:rPr lang="en-US" sz="600" b="1" u="sng" smtClean="0">
                <a:solidFill>
                  <a:srgbClr val="009193"/>
                </a:solidFill>
              </a:rPr>
              <a:t>c</a:t>
            </a:r>
            <a:r>
              <a:rPr lang="en-US" sz="600" smtClean="0">
                <a:solidFill>
                  <a:srgbClr val="009193"/>
                </a:solidFill>
              </a:rPr>
              <a:t> =(2C)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385665" y="3349125"/>
            <a:ext cx="926694" cy="13126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smtClean="0">
                <a:solidFill>
                  <a:srgbClr val="009193"/>
                </a:solidFill>
              </a:rPr>
              <a:t>فين أشوفك ؟</a:t>
            </a:r>
            <a:r>
              <a:rPr lang="en-US" sz="600" dirty="0" smtClean="0">
                <a:solidFill>
                  <a:srgbClr val="009193"/>
                </a:solidFill>
              </a:rPr>
              <a:t>To see you /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957358" y="6769266"/>
            <a:ext cx="926694" cy="13126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smtClean="0">
                <a:solidFill>
                  <a:srgbClr val="009193"/>
                </a:solidFill>
              </a:rPr>
              <a:t>فين أشوفك ؟</a:t>
            </a:r>
            <a:r>
              <a:rPr lang="en-US" sz="600" dirty="0" smtClean="0">
                <a:solidFill>
                  <a:srgbClr val="009193"/>
                </a:solidFill>
              </a:rPr>
              <a:t>To see you /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59714" y="5330512"/>
            <a:ext cx="1527549" cy="19050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dirty="0">
                <a:solidFill>
                  <a:srgbClr val="009193"/>
                </a:solidFill>
              </a:rPr>
              <a:t>نربط هالمجموعة </a:t>
            </a:r>
            <a:r>
              <a:rPr lang="ar-SA" sz="800" dirty="0" smtClean="0">
                <a:solidFill>
                  <a:srgbClr val="009193"/>
                </a:solidFill>
              </a:rPr>
              <a:t>بجملة</a:t>
            </a:r>
            <a:r>
              <a:rPr lang="en-US" sz="800" dirty="0">
                <a:solidFill>
                  <a:srgbClr val="009193"/>
                </a:solidFill>
              </a:rPr>
              <a:t> </a:t>
            </a:r>
            <a:r>
              <a:rPr lang="en-US" sz="800" dirty="0" smtClean="0">
                <a:solidFill>
                  <a:srgbClr val="009193"/>
                </a:solidFill>
              </a:rPr>
              <a:t>(2019=2C19)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212937" y="4815366"/>
            <a:ext cx="1874326" cy="19050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dirty="0">
                <a:solidFill>
                  <a:srgbClr val="009193"/>
                </a:solidFill>
              </a:rPr>
              <a:t>نربط هالمجموعة </a:t>
            </a:r>
            <a:r>
              <a:rPr lang="ar-SA" sz="800" dirty="0" smtClean="0">
                <a:solidFill>
                  <a:srgbClr val="009193"/>
                </a:solidFill>
              </a:rPr>
              <a:t>بجملة</a:t>
            </a:r>
            <a:r>
              <a:rPr lang="en-US" sz="800" dirty="0" smtClean="0">
                <a:solidFill>
                  <a:srgbClr val="009193"/>
                </a:solidFill>
              </a:rPr>
              <a:t>     “ </a:t>
            </a:r>
            <a:r>
              <a:rPr lang="en-US" sz="800" b="1" u="sng" dirty="0" smtClean="0">
                <a:solidFill>
                  <a:srgbClr val="009193"/>
                </a:solidFill>
              </a:rPr>
              <a:t>To see </a:t>
            </a:r>
            <a:r>
              <a:rPr lang="en-US" sz="800" dirty="0" smtClean="0">
                <a:solidFill>
                  <a:srgbClr val="009193"/>
                </a:solidFill>
              </a:rPr>
              <a:t>you </a:t>
            </a:r>
            <a:r>
              <a:rPr lang="en-US" sz="800" b="1" u="sng" dirty="0" smtClean="0">
                <a:solidFill>
                  <a:srgbClr val="009193"/>
                </a:solidFill>
              </a:rPr>
              <a:t>“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385665" y="6283581"/>
            <a:ext cx="926694" cy="13126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شخص ما مات عام </a:t>
            </a:r>
            <a:r>
              <a:rPr lang="en-US" sz="700" dirty="0">
                <a:solidFill>
                  <a:srgbClr val="009193"/>
                </a:solidFill>
              </a:rPr>
              <a:t>2019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47067" y="6295678"/>
            <a:ext cx="1923559" cy="119169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عام  </a:t>
            </a:r>
            <a:r>
              <a:rPr lang="en-US" sz="600" b="1" u="sng" dirty="0" smtClean="0">
                <a:solidFill>
                  <a:srgbClr val="009193"/>
                </a:solidFill>
              </a:rPr>
              <a:t>2019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بيصير الأطفال وقحين ويطردون أمهم فيقولون “ </a:t>
            </a:r>
            <a:r>
              <a:rPr lang="ar-SA" sz="600" b="1" u="sng" dirty="0" smtClean="0">
                <a:solidFill>
                  <a:srgbClr val="009193"/>
                </a:solidFill>
              </a:rPr>
              <a:t>أمي برا</a:t>
            </a:r>
            <a:r>
              <a:rPr lang="ar-SA" sz="600" dirty="0" smtClean="0">
                <a:solidFill>
                  <a:srgbClr val="009193"/>
                </a:solidFill>
              </a:rPr>
              <a:t>”!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85469" y="7319411"/>
            <a:ext cx="2509283" cy="14478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عام  </a:t>
            </a:r>
            <a:r>
              <a:rPr lang="en-US" sz="600" b="1" u="sng" dirty="0" smtClean="0">
                <a:solidFill>
                  <a:srgbClr val="009193"/>
                </a:solidFill>
              </a:rPr>
              <a:t>2019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بيصير الأطفال وقحين ويطردون أمهم فيقولون “ </a:t>
            </a:r>
            <a:r>
              <a:rPr lang="ar-SA" sz="600" b="1" u="sng" dirty="0" smtClean="0">
                <a:solidFill>
                  <a:srgbClr val="009193"/>
                </a:solidFill>
              </a:rPr>
              <a:t>أمي برا</a:t>
            </a:r>
            <a:r>
              <a:rPr lang="ar-SA" sz="600" dirty="0" smtClean="0">
                <a:solidFill>
                  <a:srgbClr val="009193"/>
                </a:solidFill>
              </a:rPr>
              <a:t>”! ، </a:t>
            </a:r>
            <a:r>
              <a:rPr lang="ar-SA" sz="600" b="1" u="sng" dirty="0" smtClean="0">
                <a:solidFill>
                  <a:srgbClr val="009193"/>
                </a:solidFill>
              </a:rPr>
              <a:t>فتتحطم</a:t>
            </a:r>
            <a:r>
              <a:rPr lang="ar-SA" sz="600" dirty="0" smtClean="0">
                <a:solidFill>
                  <a:srgbClr val="009193"/>
                </a:solidFill>
              </a:rPr>
              <a:t> الأم وتزعل.</a:t>
            </a:r>
            <a:endParaRPr lang="ar-SA" sz="6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993" y="-2"/>
            <a:ext cx="6861153" cy="9906002"/>
            <a:chOff x="-15993" y="-2"/>
            <a:chExt cx="6861153" cy="9906002"/>
          </a:xfrm>
        </p:grpSpPr>
        <p:sp>
          <p:nvSpPr>
            <p:cNvPr id="28" name="Rectangle 27"/>
            <p:cNvSpPr/>
            <p:nvPr/>
          </p:nvSpPr>
          <p:spPr>
            <a:xfrm rot="16200000">
              <a:off x="1252747" y="4313584"/>
              <a:ext cx="9905998" cy="1278829"/>
            </a:xfrm>
            <a:prstGeom prst="rect">
              <a:avLst/>
            </a:prstGeom>
            <a:solidFill>
              <a:srgbClr val="E9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293229" y="4626328"/>
              <a:ext cx="9905998" cy="653346"/>
            </a:xfrm>
            <a:prstGeom prst="rect">
              <a:avLst/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-4391502" y="4378488"/>
              <a:ext cx="9899979" cy="1143000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http://molinterv.aspetjournals.org/content/3/4/194/F2.lar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 rot="16200000">
              <a:off x="-1431032" y="1688993"/>
              <a:ext cx="9681695" cy="6521989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-388515" y="9127341"/>
              <a:ext cx="1145154" cy="40011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Substrate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4591172" y="9228172"/>
              <a:ext cx="1005048" cy="338554"/>
            </a:xfrm>
            <a:prstGeom prst="rect">
              <a:avLst/>
            </a:prstGeom>
            <a:solidFill>
              <a:srgbClr val="BC79FF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5272329" y="9198478"/>
              <a:ext cx="976438" cy="369332"/>
            </a:xfrm>
            <a:prstGeom prst="rect">
              <a:avLst/>
            </a:prstGeom>
            <a:solidFill>
              <a:srgbClr val="C8FF2D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Bernard MT Condensed" pitchFamily="18" charset="0"/>
                </a:rPr>
                <a:t>Inducers</a:t>
              </a:r>
              <a:endParaRPr lang="en-US" sz="2000" dirty="0">
                <a:solidFill>
                  <a:schemeClr val="tx2"/>
                </a:solidFill>
                <a:latin typeface="Bernard MT Condensed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604950" y="1822078"/>
              <a:ext cx="992467" cy="2923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Arial" panose="020B0604020202020204" pitchFamily="34" charset="0"/>
                  <a:cs typeface="Arial" panose="020B0604020202020204" pitchFamily="34" charset="0"/>
                </a:rPr>
                <a:t>Disulfiram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7" name="Explosion 1 36"/>
            <p:cNvSpPr/>
            <p:nvPr/>
          </p:nvSpPr>
          <p:spPr>
            <a:xfrm>
              <a:off x="5042163" y="5326373"/>
              <a:ext cx="229031" cy="2227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losion 1 37"/>
            <p:cNvSpPr/>
            <p:nvPr/>
          </p:nvSpPr>
          <p:spPr>
            <a:xfrm>
              <a:off x="4870914" y="2378326"/>
              <a:ext cx="229031" cy="2227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xplosion 1 38"/>
            <p:cNvSpPr/>
            <p:nvPr/>
          </p:nvSpPr>
          <p:spPr>
            <a:xfrm>
              <a:off x="5292339" y="3743266"/>
              <a:ext cx="229031" cy="2227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xplosion 1 39"/>
            <p:cNvSpPr/>
            <p:nvPr/>
          </p:nvSpPr>
          <p:spPr>
            <a:xfrm>
              <a:off x="5065942" y="7957824"/>
              <a:ext cx="229031" cy="2227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5746162" y="6778983"/>
              <a:ext cx="137537" cy="198918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xplosion 1 41"/>
            <p:cNvSpPr/>
            <p:nvPr/>
          </p:nvSpPr>
          <p:spPr>
            <a:xfrm>
              <a:off x="5700415" y="8008871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xplosion 1 42"/>
            <p:cNvSpPr/>
            <p:nvPr/>
          </p:nvSpPr>
          <p:spPr>
            <a:xfrm>
              <a:off x="5941640" y="2378326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xplosion 1 43"/>
            <p:cNvSpPr/>
            <p:nvPr/>
          </p:nvSpPr>
          <p:spPr>
            <a:xfrm>
              <a:off x="5954130" y="5326373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xplosion 1 44"/>
            <p:cNvSpPr/>
            <p:nvPr/>
          </p:nvSpPr>
          <p:spPr>
            <a:xfrm>
              <a:off x="5941641" y="6778983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xplosion 1 45"/>
            <p:cNvSpPr/>
            <p:nvPr/>
          </p:nvSpPr>
          <p:spPr>
            <a:xfrm>
              <a:off x="5982505" y="8008871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xplosion 1 46"/>
            <p:cNvSpPr/>
            <p:nvPr/>
          </p:nvSpPr>
          <p:spPr>
            <a:xfrm>
              <a:off x="5695511" y="3655780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xplosion 1 47"/>
            <p:cNvSpPr/>
            <p:nvPr/>
          </p:nvSpPr>
          <p:spPr>
            <a:xfrm>
              <a:off x="5969503" y="3544409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xplosion 1 48"/>
            <p:cNvSpPr/>
            <p:nvPr/>
          </p:nvSpPr>
          <p:spPr>
            <a:xfrm>
              <a:off x="5695511" y="5326373"/>
              <a:ext cx="229031" cy="222742"/>
            </a:xfrm>
            <a:prstGeom prst="irregularSeal1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xplosion 1 49"/>
            <p:cNvSpPr/>
            <p:nvPr/>
          </p:nvSpPr>
          <p:spPr>
            <a:xfrm>
              <a:off x="5307184" y="1570547"/>
              <a:ext cx="229031" cy="2227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78860" y="-6026"/>
            <a:ext cx="861774" cy="1248229"/>
          </a:xfrm>
          <a:prstGeom prst="rect">
            <a:avLst/>
          </a:prstGeom>
          <a:solidFill>
            <a:srgbClr val="F6E2E1"/>
          </a:solidFill>
          <a:ln>
            <a:solidFill>
              <a:srgbClr val="FF2600"/>
            </a:solidFill>
            <a:prstDash val="sysDash"/>
          </a:ln>
        </p:spPr>
        <p:txBody>
          <a:bodyPr vert="vert270" wrap="square" rtlCol="0">
            <a:spAutoFit/>
          </a:bodyPr>
          <a:lstStyle/>
          <a:p>
            <a:pPr marL="0" algn="r" defTabSz="663123" rtl="1" eaLnBrk="1" latinLnBrk="0" hangingPunct="1"/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الدكتورة قالت لنا نركز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على الأدوية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اللي عليها نجوم وتشتغل على أي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cytochrome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 rot="16200000">
            <a:off x="4719845" y="6369612"/>
            <a:ext cx="711894" cy="38513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err="1" smtClean="0">
                <a:solidFill>
                  <a:srgbClr val="009193"/>
                </a:solidFill>
              </a:rPr>
              <a:t>ليش</a:t>
            </a:r>
            <a:r>
              <a:rPr lang="ar-SA" sz="600" dirty="0" smtClean="0">
                <a:solidFill>
                  <a:srgbClr val="009193"/>
                </a:solidFill>
              </a:rPr>
              <a:t> إذا أحد قال لا </a:t>
            </a:r>
            <a:r>
              <a:rPr lang="ar-SA" sz="600" b="1" u="sng" dirty="0" smtClean="0">
                <a:solidFill>
                  <a:srgbClr val="009193"/>
                </a:solidFill>
              </a:rPr>
              <a:t>تكون زول </a:t>
            </a:r>
            <a:r>
              <a:rPr lang="ar-SA" sz="600" dirty="0" smtClean="0">
                <a:solidFill>
                  <a:srgbClr val="009193"/>
                </a:solidFill>
              </a:rPr>
              <a:t>يخطر ببالنا معنى </a:t>
            </a:r>
            <a:r>
              <a:rPr lang="ar-SA" sz="600" b="1" u="sng" dirty="0" smtClean="0">
                <a:solidFill>
                  <a:srgbClr val="009193"/>
                </a:solidFill>
              </a:rPr>
              <a:t>سلبي</a:t>
            </a:r>
            <a:r>
              <a:rPr lang="ar-SA" sz="600" dirty="0" smtClean="0">
                <a:solidFill>
                  <a:srgbClr val="009193"/>
                </a:solidFill>
              </a:rPr>
              <a:t> !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 rot="16200000">
            <a:off x="5468579" y="8432302"/>
            <a:ext cx="694660" cy="16514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dirty="0" smtClean="0">
                <a:solidFill>
                  <a:srgbClr val="009193"/>
                </a:solidFill>
              </a:rPr>
              <a:t>باربي</a:t>
            </a:r>
            <a:r>
              <a:rPr lang="ar-SA" sz="600" dirty="0" smtClean="0">
                <a:solidFill>
                  <a:srgbClr val="009193"/>
                </a:solidFill>
              </a:rPr>
              <a:t> 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متحمسة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 rot="16200000">
            <a:off x="6113062" y="5774463"/>
            <a:ext cx="863180" cy="150109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500" b="1" u="sng" dirty="0" smtClean="0">
                <a:solidFill>
                  <a:srgbClr val="009193"/>
                </a:solidFill>
              </a:rPr>
              <a:t>باين </a:t>
            </a:r>
            <a:r>
              <a:rPr lang="ar-SA" sz="500" dirty="0" smtClean="0">
                <a:solidFill>
                  <a:srgbClr val="009193"/>
                </a:solidFill>
              </a:rPr>
              <a:t>إنه</a:t>
            </a:r>
            <a:r>
              <a:rPr lang="ar-SA" sz="500" b="1" u="sng" dirty="0" smtClean="0">
                <a:solidFill>
                  <a:srgbClr val="009193"/>
                </a:solidFill>
              </a:rPr>
              <a:t> يحمس</a:t>
            </a:r>
            <a:r>
              <a:rPr lang="en-US" sz="500" b="1" u="sng" dirty="0" smtClean="0">
                <a:solidFill>
                  <a:srgbClr val="009193"/>
                </a:solidFill>
              </a:rPr>
              <a:t> (Amazing)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51" name="مستطيل مستدير الزوايا 50"/>
          <p:cNvSpPr/>
          <p:nvPr/>
        </p:nvSpPr>
        <p:spPr>
          <a:xfrm rot="16200000">
            <a:off x="5939801" y="5770662"/>
            <a:ext cx="743833" cy="12961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500" dirty="0" smtClean="0">
                <a:solidFill>
                  <a:srgbClr val="009193"/>
                </a:solidFill>
              </a:rPr>
              <a:t>دي </a:t>
            </a:r>
            <a:r>
              <a:rPr lang="ar-SA" sz="500" b="1" u="sng" dirty="0" smtClean="0">
                <a:solidFill>
                  <a:srgbClr val="009193"/>
                </a:solidFill>
              </a:rPr>
              <a:t>متحمسة</a:t>
            </a:r>
            <a:r>
              <a:rPr lang="ar-SA" sz="500" dirty="0" smtClean="0">
                <a:solidFill>
                  <a:srgbClr val="009193"/>
                </a:solidFill>
              </a:rPr>
              <a:t> </a:t>
            </a:r>
            <a:r>
              <a:rPr lang="ar-SA" sz="500" b="1" u="sng" dirty="0" smtClean="0">
                <a:solidFill>
                  <a:srgbClr val="009193"/>
                </a:solidFill>
              </a:rPr>
              <a:t>للاختبار</a:t>
            </a:r>
            <a:r>
              <a:rPr lang="ar-SA" sz="500" dirty="0" smtClean="0">
                <a:solidFill>
                  <a:srgbClr val="009193"/>
                </a:solidFill>
              </a:rPr>
              <a:t> ليه ؟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52" name="مستطيل مستدير الزوايا 51"/>
          <p:cNvSpPr/>
          <p:nvPr/>
        </p:nvSpPr>
        <p:spPr>
          <a:xfrm rot="16200000">
            <a:off x="5726702" y="8453876"/>
            <a:ext cx="694660" cy="16514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smtClean="0">
                <a:solidFill>
                  <a:srgbClr val="009193"/>
                </a:solidFill>
              </a:rPr>
              <a:t>رفيف </a:t>
            </a:r>
            <a:r>
              <a:rPr lang="ar-SA" sz="600" smtClean="0">
                <a:solidFill>
                  <a:srgbClr val="009193"/>
                </a:solidFill>
              </a:rPr>
              <a:t>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متحمسة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54" name="مستطيل مستدير الزوايا 53"/>
          <p:cNvSpPr/>
          <p:nvPr/>
        </p:nvSpPr>
        <p:spPr>
          <a:xfrm rot="16200000">
            <a:off x="4429675" y="688806"/>
            <a:ext cx="1501564" cy="171228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The </a:t>
            </a:r>
            <a:r>
              <a:rPr lang="en-US" sz="600" b="1" u="sng" dirty="0" smtClean="0">
                <a:solidFill>
                  <a:srgbClr val="009193"/>
                </a:solidFill>
              </a:rPr>
              <a:t>queen</a:t>
            </a:r>
            <a:r>
              <a:rPr lang="en-US" sz="600" dirty="0" smtClean="0">
                <a:solidFill>
                  <a:srgbClr val="009193"/>
                </a:solidFill>
              </a:rPr>
              <a:t> </a:t>
            </a:r>
            <a:r>
              <a:rPr lang="en-US" sz="600" b="1" u="sng" dirty="0" smtClean="0">
                <a:solidFill>
                  <a:srgbClr val="009193"/>
                </a:solidFill>
              </a:rPr>
              <a:t>inhibit</a:t>
            </a:r>
            <a:r>
              <a:rPr lang="en-US" sz="600" dirty="0" smtClean="0">
                <a:solidFill>
                  <a:srgbClr val="009193"/>
                </a:solidFill>
              </a:rPr>
              <a:t> us </a:t>
            </a:r>
            <a:r>
              <a:rPr lang="en-US" sz="600" b="1" u="sng" dirty="0" smtClean="0">
                <a:solidFill>
                  <a:srgbClr val="009193"/>
                </a:solidFill>
              </a:rPr>
              <a:t>to do </a:t>
            </a:r>
            <a:r>
              <a:rPr lang="en-US" sz="600" dirty="0" smtClean="0">
                <a:solidFill>
                  <a:srgbClr val="009193"/>
                </a:solidFill>
              </a:rPr>
              <a:t>a lot of things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55" name="مستطيل مستدير الزوايا 54"/>
          <p:cNvSpPr/>
          <p:nvPr/>
        </p:nvSpPr>
        <p:spPr>
          <a:xfrm rot="16200000">
            <a:off x="5930914" y="2992383"/>
            <a:ext cx="1244073" cy="238701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يتحمس</a:t>
            </a:r>
            <a:r>
              <a:rPr lang="ar-SA" sz="600" dirty="0" smtClean="0">
                <a:solidFill>
                  <a:srgbClr val="009193"/>
                </a:solidFill>
              </a:rPr>
              <a:t>  الواحد ويبدأ </a:t>
            </a:r>
            <a:r>
              <a:rPr lang="ar-SA" sz="600" b="1" u="sng" dirty="0" smtClean="0">
                <a:solidFill>
                  <a:srgbClr val="009193"/>
                </a:solidFill>
              </a:rPr>
              <a:t>التدخين</a:t>
            </a:r>
            <a:r>
              <a:rPr lang="ar-SA" sz="600" dirty="0" smtClean="0">
                <a:solidFill>
                  <a:srgbClr val="009193"/>
                </a:solidFill>
              </a:rPr>
              <a:t>  بتجربة  مره </a:t>
            </a:r>
            <a:r>
              <a:rPr lang="ar-SA" sz="600" b="1" u="sng" dirty="0" smtClean="0">
                <a:solidFill>
                  <a:srgbClr val="009193"/>
                </a:solidFill>
              </a:rPr>
              <a:t>وحده</a:t>
            </a:r>
            <a:r>
              <a:rPr lang="ar-SA" sz="600" dirty="0" smtClean="0">
                <a:solidFill>
                  <a:srgbClr val="009193"/>
                </a:solidFill>
              </a:rPr>
              <a:t> وبعدها تصير </a:t>
            </a:r>
            <a:r>
              <a:rPr lang="ar-SA" sz="600" b="1" u="sng" dirty="0" smtClean="0">
                <a:solidFill>
                  <a:srgbClr val="009193"/>
                </a:solidFill>
              </a:rPr>
              <a:t>ثانية</a:t>
            </a:r>
            <a:r>
              <a:rPr lang="ar-SA" sz="600" dirty="0" smtClean="0">
                <a:solidFill>
                  <a:srgbClr val="009193"/>
                </a:solidFill>
              </a:rPr>
              <a:t> وثالثة ....</a:t>
            </a:r>
            <a:endParaRPr lang="ar-SA" sz="6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Summary  </a:t>
            </a:r>
            <a:endParaRPr lang="en-US" sz="2799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66346"/>
              </p:ext>
            </p:extLst>
          </p:nvPr>
        </p:nvGraphicFramePr>
        <p:xfrm>
          <a:off x="0" y="715361"/>
          <a:ext cx="6858000" cy="539045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34529"/>
                <a:gridCol w="5523471"/>
              </a:tblGrid>
              <a:tr h="26241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Cytochrome System 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91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Clr>
                          <a:schemeClr val="accent2"/>
                        </a:buClr>
                        <a:buFont typeface="Wingdings" charset="2"/>
                        <a:buNone/>
                      </a:pPr>
                      <a:r>
                        <a:rPr lang="en-US" sz="1200" dirty="0" smtClean="0"/>
                        <a:t>Oxidation,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Reduction,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Hydrolysis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Clr>
                          <a:srgbClr val="009193"/>
                        </a:buClr>
                        <a:buFont typeface="Wingdings" charset="2"/>
                        <a:buNone/>
                      </a:pPr>
                      <a:r>
                        <a:rPr lang="en-US" sz="1200" dirty="0" smtClean="0"/>
                        <a:t>It</a:t>
                      </a:r>
                      <a:r>
                        <a:rPr lang="en-US" sz="1200" baseline="0" dirty="0" smtClean="0"/>
                        <a:t> deals with: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Inactive metabolite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Active metabolite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Metabolite similar to parent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Metabolite more active than parent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A product with different effect</a:t>
                      </a:r>
                    </a:p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Toxic metabolite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Highly concentrated in hepatocytes</a:t>
                      </a:r>
                      <a:endParaRPr lang="en-US" sz="135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Enterocytes of the small intestine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65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Responsible for most of the OXIDATIVE METABOLISM Endogenously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Exogenously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204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Regulation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000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000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dirty="0" smtClean="0"/>
                        <a:t>Activation or Inactivation can be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processed by any food, intrinsic products or extrinsic xenobiotics as drugs.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000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dirty="0" smtClean="0"/>
                        <a:t>Either</a:t>
                      </a:r>
                      <a:r>
                        <a:rPr lang="en-US" sz="1200" baseline="0" dirty="0" smtClean="0"/>
                        <a:t> directly or </a:t>
                      </a:r>
                      <a:r>
                        <a:rPr lang="en-US" sz="1200" dirty="0" smtClean="0"/>
                        <a:t>by expression or repression of its relevant </a:t>
                      </a:r>
                      <a:r>
                        <a:rPr lang="en-US" sz="1200" b="1" dirty="0" smtClean="0"/>
                        <a:t>genes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78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9000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dirty="0" smtClean="0"/>
                        <a:t>The orphan nuclear receptor PXR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pregnane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X receptor) </a:t>
                      </a:r>
                      <a:r>
                        <a:rPr lang="en-US" sz="1200" dirty="0" smtClean="0"/>
                        <a:t>is a TRANSCRIPTION FACTOR that regulates the expression of the CYP P450 genes.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 smtClean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 smtClean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Classification and isoforms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0FF"/>
                    </a:solidFill>
                  </a:tcPr>
                </a:tc>
                <a:tc>
                  <a:txBody>
                    <a:bodyPr/>
                    <a:lstStyle/>
                    <a:p>
                      <a:pPr marL="320223" lvl="0" indent="-171450" algn="l">
                        <a:buClr>
                          <a:srgbClr val="FDC6AD"/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CYP3A4/5 : 36%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(most abundant)</a:t>
                      </a:r>
                    </a:p>
                    <a:p>
                      <a:pPr marL="320223" lvl="0" indent="-171450" algn="l">
                        <a:buClr>
                          <a:srgbClr val="C5D4ED"/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CYP2D6: 19%</a:t>
                      </a:r>
                    </a:p>
                    <a:p>
                      <a:pPr marL="320223" lvl="0" indent="-171450" algn="l">
                        <a:buClr>
                          <a:srgbClr val="BAEBFF"/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CYP2C8/9: 16%</a:t>
                      </a:r>
                    </a:p>
                    <a:p>
                      <a:pPr marL="320223" lvl="0" indent="-171450" algn="l">
                        <a:buClr>
                          <a:srgbClr val="FCCCEE"/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CYP1A/2 : 11%</a:t>
                      </a:r>
                    </a:p>
                    <a:p>
                      <a:pPr marL="320223" lvl="0" indent="-171450" algn="l">
                        <a:buClr>
                          <a:srgbClr val="E7ABDA"/>
                        </a:buClr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CYP2C19: 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2501900" y="4512255"/>
            <a:ext cx="2451100" cy="550013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graphicFrame>
        <p:nvGraphicFramePr>
          <p:cNvPr id="17" name="جدول 16"/>
          <p:cNvGraphicFramePr>
            <a:graphicFrameLocks noGrp="1"/>
          </p:cNvGraphicFramePr>
          <p:nvPr>
            <p:extLst/>
          </p:nvPr>
        </p:nvGraphicFramePr>
        <p:xfrm>
          <a:off x="0" y="6115423"/>
          <a:ext cx="6858001" cy="378728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85093"/>
                <a:gridCol w="1085093"/>
                <a:gridCol w="1085093"/>
                <a:gridCol w="1475299"/>
                <a:gridCol w="865936"/>
                <a:gridCol w="1261487"/>
              </a:tblGrid>
              <a:tr h="33976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CYP3A4 (MOST COMMON)</a:t>
                      </a:r>
                      <a:endParaRPr lang="en-US" dirty="0"/>
                    </a:p>
                  </a:txBody>
                  <a:tcPr anchor="ctr">
                    <a:solidFill>
                      <a:srgbClr val="BA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ell MT" charset="0"/>
                          <a:cs typeface="Bell MT" charset="0"/>
                        </a:rPr>
                        <a:t>CYP2D6</a:t>
                      </a:r>
                      <a:endParaRPr lang="en-US" b="1" dirty="0" smtClean="0"/>
                    </a:p>
                  </a:txBody>
                  <a:tcPr anchor="ctr">
                    <a:solidFill>
                      <a:srgbClr val="FCC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ell MT" charset="0"/>
                          <a:cs typeface="Bell MT" charset="0"/>
                        </a:rPr>
                        <a:t>CYP1A2</a:t>
                      </a:r>
                      <a:endParaRPr lang="en-US" b="1" dirty="0" smtClean="0"/>
                    </a:p>
                  </a:txBody>
                  <a:tcPr anchor="ctr">
                    <a:solidFill>
                      <a:srgbClr val="FFD966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CYP2C9</a:t>
                      </a:r>
                      <a:endParaRPr lang="en-US" b="1" dirty="0" smtClean="0"/>
                    </a:p>
                  </a:txBody>
                  <a:tcPr anchor="ctr">
                    <a:solidFill>
                      <a:srgbClr val="92D050">
                        <a:alpha val="43137"/>
                      </a:srgbClr>
                    </a:solidFill>
                  </a:tcPr>
                </a:tc>
              </a:tr>
              <a:tr h="1369872">
                <a:tc rowSpan="3"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Substrate:</a:t>
                      </a:r>
                    </a:p>
                    <a:p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Immunosuppressant: </a:t>
                      </a:r>
                      <a:endParaRPr lang="en-US" sz="800" dirty="0" smtClean="0"/>
                    </a:p>
                    <a:p>
                      <a:pPr mar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Cyclosporine 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Azole Antifungals: </a:t>
                      </a:r>
                    </a:p>
                    <a:p>
                      <a:pPr mar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Fluconazole 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Antibiotics:</a:t>
                      </a:r>
                    </a:p>
                    <a:p>
                      <a:pPr mar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Erythromycin</a:t>
                      </a:r>
                    </a:p>
                    <a:p>
                      <a:pPr mar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Clarithromycin </a:t>
                      </a:r>
                    </a:p>
                    <a:p>
                      <a:pPr marL="0" indent="0" algn="l" defTabSz="514350" rtl="0" eaLnBrk="1" latinLnBrk="0" hangingPunct="1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blockers:</a:t>
                      </a:r>
                    </a:p>
                    <a:p>
                      <a:pPr marL="0" lv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Amlodepine</a:t>
                      </a:r>
                      <a:endParaRPr lang="en-US" sz="8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Verapamil </a:t>
                      </a:r>
                    </a:p>
                    <a:p>
                      <a:pPr marL="0" indent="0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Statins:</a:t>
                      </a:r>
                    </a:p>
                    <a:p>
                      <a:pPr marL="0" lv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8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Atorvastatin </a:t>
                      </a:r>
                    </a:p>
                    <a:p>
                      <a:pPr marL="0" indent="0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Chemotherapy:</a:t>
                      </a:r>
                    </a:p>
                    <a:p>
                      <a:pPr marL="0" lv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9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Cyclophosphamide</a:t>
                      </a:r>
                      <a:endParaRPr lang="en-US" sz="900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0" lvl="0" indent="0">
                        <a:buClr>
                          <a:schemeClr val="accent4"/>
                        </a:buClr>
                        <a:buFont typeface="Arial" charset="0"/>
                        <a:buNone/>
                      </a:pPr>
                      <a:r>
                        <a:rPr lang="en-US" sz="9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Tamoxifen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Non-Sedating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Antihistaminics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Astamizole</a:t>
                      </a:r>
                      <a:endParaRPr lang="en-US" sz="900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Benzodiazipines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Midazolam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Clonazepam </a:t>
                      </a:r>
                    </a:p>
                  </a:txBody>
                  <a:tcPr marT="45719" marB="45719"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100" kern="1200" dirty="0" smtClean="0">
                          <a:effectLst/>
                        </a:rPr>
                        <a:t>Inhibitors :</a:t>
                      </a:r>
                    </a:p>
                    <a:p>
                      <a:pPr marL="0" indent="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None/>
                      </a:pPr>
                      <a:r>
                        <a:rPr lang="en-US" sz="800" kern="1200" dirty="0" smtClean="0">
                          <a:effectLst/>
                        </a:rPr>
                        <a:t>Immunosuppressant</a:t>
                      </a:r>
                      <a:endParaRPr lang="en-US" sz="1050" kern="1200" dirty="0" smtClean="0">
                        <a:effectLst/>
                      </a:endParaRPr>
                    </a:p>
                    <a:p>
                      <a:pPr marL="0" indent="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Cyclosporine </a:t>
                      </a:r>
                    </a:p>
                    <a:p>
                      <a:pPr marL="0" indent="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effectLst/>
                        </a:rPr>
                        <a:t>Azole Antifungals:</a:t>
                      </a:r>
                    </a:p>
                    <a:p>
                      <a:pPr marL="0" lvl="0" indent="0">
                        <a:buClr>
                          <a:srgbClr val="FF7E79"/>
                        </a:buClr>
                        <a:buFont typeface="Arial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Fluconazole</a:t>
                      </a:r>
                    </a:p>
                    <a:p>
                      <a:pPr marL="0" indent="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effectLst/>
                        </a:rPr>
                        <a:t>Antibiotics:</a:t>
                      </a:r>
                    </a:p>
                    <a:p>
                      <a:pPr marL="0" lvl="0" indent="0">
                        <a:buClr>
                          <a:srgbClr val="FF7E79"/>
                        </a:buClr>
                        <a:buFont typeface="Arial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Erythromycin</a:t>
                      </a:r>
                    </a:p>
                    <a:p>
                      <a:pPr marL="0" lvl="0" indent="0">
                        <a:buClr>
                          <a:srgbClr val="FF7E79"/>
                        </a:buClr>
                        <a:buFont typeface="Arial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Clarithromycin</a:t>
                      </a:r>
                    </a:p>
                    <a:p>
                      <a:pPr marL="0" lvl="0" indent="0">
                        <a:buClr>
                          <a:srgbClr val="FF7E79"/>
                        </a:buClr>
                        <a:buFont typeface="Arial" charset="0"/>
                        <a:buNone/>
                      </a:pPr>
                      <a:r>
                        <a:rPr lang="en-US" sz="1050" kern="1200" dirty="0" err="1" smtClean="0">
                          <a:solidFill>
                            <a:srgbClr val="0432FF"/>
                          </a:solidFill>
                          <a:effectLst/>
                        </a:rPr>
                        <a:t>Troleandomycin</a:t>
                      </a: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1050" dirty="0" smtClean="0">
                          <a:solidFill>
                            <a:srgbClr val="0432FF"/>
                          </a:solidFill>
                        </a:rPr>
                        <a:t>-</a:t>
                      </a: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Ritonavir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-Grape</a:t>
                      </a:r>
                      <a:r>
                        <a:rPr lang="ar-SA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Fruits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-Cimetidine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rgbClr val="0432FF"/>
                          </a:solidFill>
                          <a:effectLst/>
                        </a:rPr>
                        <a:t>Chloramphenicol</a:t>
                      </a: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-</a:t>
                      </a:r>
                      <a:r>
                        <a:rPr lang="en-US" sz="1050" kern="1200" dirty="0" err="1" smtClean="0">
                          <a:solidFill>
                            <a:srgbClr val="0432FF"/>
                          </a:solidFill>
                          <a:effectLst/>
                        </a:rPr>
                        <a:t>Nefazadone</a:t>
                      </a: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100" kern="1200" dirty="0" smtClean="0">
                          <a:effectLst/>
                        </a:rPr>
                        <a:t>Inducers: 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Rifampicin / Rifampin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err="1" smtClean="0">
                          <a:solidFill>
                            <a:srgbClr val="0432FF"/>
                          </a:solidFill>
                          <a:effectLst/>
                        </a:rPr>
                        <a:t>Rifabutin</a:t>
                      </a: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/>
                      </a:r>
                      <a:b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</a:b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Phenytoin</a:t>
                      </a:r>
                      <a:b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</a:b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Carbamazepine 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Barbiturates</a:t>
                      </a:r>
                      <a:b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</a:b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Dexamethasone 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endParaRPr lang="en-US" sz="1050" kern="1200" dirty="0" smtClean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marL="0" indent="0" algn="l" defTabSz="514350" rtl="0" eaLnBrk="1" latinLnBrk="0" hangingPunct="1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r>
                        <a:rPr lang="en-US" sz="1050" kern="1200" dirty="0" err="1" smtClean="0">
                          <a:solidFill>
                            <a:srgbClr val="0432FF"/>
                          </a:solidFill>
                          <a:effectLst/>
                        </a:rPr>
                        <a:t>Progestins</a:t>
                      </a:r>
                      <a:r>
                        <a:rPr lang="en-US" sz="1050" kern="1200" dirty="0" smtClean="0"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</a:p>
                    <a:p>
                      <a:endParaRPr lang="en-GB" sz="900" dirty="0" smtClean="0"/>
                    </a:p>
                    <a:p>
                      <a:r>
                        <a:rPr lang="en-GB" sz="1100" b="1" dirty="0" smtClean="0">
                          <a:solidFill>
                            <a:srgbClr val="009193"/>
                          </a:solidFill>
                        </a:rPr>
                        <a:t>BCD RR PP </a:t>
                      </a:r>
                      <a:endParaRPr lang="en-US" sz="1100" b="1" dirty="0">
                        <a:solidFill>
                          <a:srgbClr val="009193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has the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most frequent polymorphisms </a:t>
                      </a:r>
                      <a:r>
                        <a:rPr lang="en-US" sz="900" dirty="0" smtClean="0">
                          <a:effectLst/>
                        </a:rPr>
                        <a:t>in all CYT P450 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Therefore the metabolism</a:t>
                      </a:r>
                      <a:r>
                        <a:rPr lang="en-GB" sz="1000" baseline="0" dirty="0" smtClean="0"/>
                        <a:t> will decrease then: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 dirty="0" smtClean="0"/>
                        <a:t> side effects will appear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The pro-drugs cannot be converted to their therapeutically active metabolite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/>
                        </a:rPr>
                        <a:t>Catalyzes primary metabolism of:</a:t>
                      </a:r>
                      <a:r>
                        <a:rPr lang="en-US" sz="1050" b="1" dirty="0" smtClean="0">
                          <a:solidFill>
                            <a:srgbClr val="FF99CC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Codeine,</a:t>
                      </a:r>
                      <a:r>
                        <a:rPr lang="en-US" sz="10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β-blockers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tricyclic antidepressants 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/>
                        </a:rPr>
                        <a:t>Inhibited by: 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Fluoxetine,</a:t>
                      </a:r>
                      <a:r>
                        <a:rPr lang="en-US" sz="10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Haloperido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Paroxetine,</a:t>
                      </a:r>
                      <a:r>
                        <a:rPr lang="en-US" sz="10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432FF"/>
                          </a:solidFill>
                        </a:rPr>
                        <a:t>Quinidine </a:t>
                      </a:r>
                      <a:endParaRPr lang="en-US" sz="10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900" dirty="0" smtClean="0"/>
                        <a:t>Induced by: </a:t>
                      </a:r>
                      <a:r>
                        <a:rPr lang="en-US" sz="900" b="1" u="sng" dirty="0" smtClean="0"/>
                        <a:t>smoking tobacco</a:t>
                      </a:r>
                    </a:p>
                    <a:p>
                      <a:endParaRPr lang="en-US" sz="900" b="1" u="sng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effectLst/>
                        </a:rPr>
                        <a:t>Catalyzes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primary 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effectLst/>
                        </a:rPr>
                        <a:t>metabolism of: </a:t>
                      </a:r>
                      <a:r>
                        <a:rPr lang="en-US" sz="8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Theophylline, Imipramine, Propranolol, Clozapine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effectLst/>
                        </a:rPr>
                        <a:t>Inhibited by: </a:t>
                      </a:r>
                      <a:r>
                        <a:rPr lang="en-US" sz="9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fluoroquinolone antibiotics, Fluvoxamine, Cimetidine </a:t>
                      </a:r>
                    </a:p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Primary metabolism of:</a:t>
                      </a:r>
                      <a:r>
                        <a:rPr lang="en-US" sz="1000" b="1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NSAIDs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(including COX-2) 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S-warfarin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 active form) 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Phenytoin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92D050"/>
                        </a:solidFill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Inhibited by: </a:t>
                      </a:r>
                      <a:r>
                        <a:rPr lang="en-US" sz="1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Fluconazole </a:t>
                      </a:r>
                      <a:endParaRPr lang="en-US" sz="900" dirty="0" smtClean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82660">
                <a:tc v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CYP2C19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000">
                        <a:alpha val="56078"/>
                      </a:srgbClr>
                    </a:solidFill>
                  </a:tcPr>
                </a:tc>
              </a:tr>
              <a:tr h="1494993">
                <a:tc vMerge="1">
                  <a:txBody>
                    <a:bodyPr/>
                    <a:lstStyle/>
                    <a:p>
                      <a:pPr marL="0" algn="l" defTabSz="514350" rtl="0" eaLnBrk="1" latinLnBrk="0" hangingPunct="1"/>
                      <a:endParaRPr lang="en-US" sz="12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Primary metabolism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of: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Diazepam,</a:t>
                      </a:r>
                      <a:r>
                        <a:rPr lang="en-US" sz="9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Omeprazole, Phenytoin </a:t>
                      </a:r>
                    </a:p>
                    <a:p>
                      <a:endParaRPr lang="en-GB" sz="10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Inhibited by: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Omeprazole, Isoniazid, Paroxetine,</a:t>
                      </a:r>
                      <a:r>
                        <a:rPr lang="en-US" sz="9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Ketoconazole</a:t>
                      </a:r>
                      <a:endParaRPr lang="en-US" sz="900" dirty="0" smtClean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38400" y="6115423"/>
            <a:ext cx="812798" cy="343434"/>
          </a:xfrm>
          <a:prstGeom prst="rect">
            <a:avLst/>
          </a:prstGeom>
          <a:solidFill>
            <a:srgbClr val="F6E2E1"/>
          </a:solidFill>
          <a:ln>
            <a:solidFill>
              <a:srgbClr val="FF2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600" dirty="0">
                <a:solidFill>
                  <a:schemeClr val="bg1">
                    <a:lumMod val="50000"/>
                  </a:schemeClr>
                </a:solidFill>
              </a:rPr>
              <a:t>هذا الجدول الدكتورة نبهت </a:t>
            </a:r>
            <a:r>
              <a:rPr lang="ar-SA" sz="600" dirty="0" smtClean="0">
                <a:solidFill>
                  <a:schemeClr val="bg1">
                    <a:lumMod val="50000"/>
                  </a:schemeClr>
                </a:solidFill>
              </a:rPr>
              <a:t>عليه كثير </a:t>
            </a:r>
            <a:r>
              <a:rPr lang="ar-SA" sz="600" dirty="0">
                <a:solidFill>
                  <a:schemeClr val="bg1">
                    <a:lumMod val="50000"/>
                  </a:schemeClr>
                </a:solidFill>
              </a:rPr>
              <a:t>وقالت إنه أهم جدول بالمحاضرة</a:t>
            </a:r>
            <a:r>
              <a:rPr lang="ar-SA" sz="6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6858000" cy="895601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MCQ</a:t>
            </a:r>
            <a:endParaRPr lang="en-U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312692"/>
            <a:ext cx="6857999" cy="75713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/>
              <a:t>Q1:A 50 years old, patient was treated for the last 3 years by the </a:t>
            </a:r>
            <a:r>
              <a:rPr lang="en-US" sz="1600" b="1" u="sng" dirty="0" err="1"/>
              <a:t>hypocholestrolemic</a:t>
            </a:r>
            <a:r>
              <a:rPr lang="en-US" sz="1600" b="1" u="sng" dirty="0"/>
              <a:t> agent; atorvastatin. Yesterday he began to complain of severe muscle pains, weakness &amp; reddish discoloration of urine He receives daily multivitamins &amp; his lab results last week, proved that he has become diabetic, for which he was prescribed metformin. He was also started on a course of fluconazole for a concomitant fungal infection. From drug history, the diagnosis of his current state was likely </a:t>
            </a:r>
            <a:r>
              <a:rPr lang="en-US" sz="1600" b="1" u="sng" dirty="0" err="1"/>
              <a:t>rhabdo</a:t>
            </a:r>
            <a:r>
              <a:rPr lang="en-US" sz="1600" b="1" u="sng" dirty="0"/>
              <a:t>-myositis (severe musculoskeletal toxicity) &amp; was verified by the lab finding of severe elevation in creatinine phosphokinase. “ Which one of the following drug-drug interaction on CYT 3A4 is the likely cause of his current state?</a:t>
            </a:r>
          </a:p>
          <a:p>
            <a:pPr marL="342900" indent="-342900">
              <a:buAutoNum type="alphaUcPeriod"/>
            </a:pPr>
            <a:r>
              <a:rPr lang="en-US" sz="1400" dirty="0"/>
              <a:t>Metformin + </a:t>
            </a:r>
            <a:r>
              <a:rPr lang="en-US" sz="1400" dirty="0" err="1"/>
              <a:t>Atrovastatin</a:t>
            </a:r>
            <a:r>
              <a:rPr lang="en-US" sz="1400" dirty="0"/>
              <a:t> </a:t>
            </a:r>
          </a:p>
          <a:p>
            <a:pPr marL="342900" indent="-342900">
              <a:buAutoNum type="alphaUcPeriod"/>
            </a:pPr>
            <a:r>
              <a:rPr lang="en-US" sz="1400" dirty="0" err="1"/>
              <a:t>Atrovastatin</a:t>
            </a:r>
            <a:r>
              <a:rPr lang="en-US" sz="1400" dirty="0"/>
              <a:t> + Fluconazole </a:t>
            </a:r>
          </a:p>
          <a:p>
            <a:pPr marL="342900" indent="-342900">
              <a:buAutoNum type="alphaUcPeriod"/>
            </a:pPr>
            <a:r>
              <a:rPr lang="en-US" sz="1400" dirty="0"/>
              <a:t>Metformin + Fluconazole</a:t>
            </a:r>
          </a:p>
          <a:p>
            <a:pPr marL="342900" indent="-342900">
              <a:buAutoNum type="alphaUcPeriod"/>
            </a:pPr>
            <a:endParaRPr lang="en-US" sz="1600" b="1" dirty="0" smtClean="0"/>
          </a:p>
          <a:p>
            <a:r>
              <a:rPr lang="en-US" sz="1600" b="1" u="sng" dirty="0" smtClean="0"/>
              <a:t>Q2: The cytochrome P435 are mainly responsible for metabolism of many drugs , In </a:t>
            </a:r>
            <a:r>
              <a:rPr lang="en-US" sz="1600" b="1" u="sng" dirty="0"/>
              <a:t>which </a:t>
            </a:r>
            <a:r>
              <a:rPr lang="en-US" sz="1600" b="1" u="sng" dirty="0" smtClean="0"/>
              <a:t>phase they act ? 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Phase I                    </a:t>
            </a:r>
            <a:r>
              <a:rPr lang="en-US" sz="1400" dirty="0"/>
              <a:t> </a:t>
            </a:r>
            <a:r>
              <a:rPr lang="en-US" sz="1400" dirty="0" smtClean="0"/>
              <a:t>                  B. Phase II           </a:t>
            </a:r>
            <a:r>
              <a:rPr lang="en-US" sz="1400" dirty="0"/>
              <a:t> </a:t>
            </a:r>
            <a:r>
              <a:rPr lang="en-US" sz="1400" dirty="0" smtClean="0"/>
              <a:t>                   C. Both of them </a:t>
            </a:r>
          </a:p>
          <a:p>
            <a:pPr marL="342900" indent="-342900">
              <a:buAutoNum type="alphaUcPeriod"/>
            </a:pPr>
            <a:endParaRPr lang="en-US" sz="1400" dirty="0"/>
          </a:p>
          <a:p>
            <a:r>
              <a:rPr lang="en-US" sz="1600" b="1" u="sng" dirty="0" smtClean="0"/>
              <a:t>Q3: Which one of the following cytochrome P450 isoenzymes is involved in the metabolism of largest number of drugs in human's liver ? </a:t>
            </a:r>
          </a:p>
          <a:p>
            <a:pPr marL="342900" indent="-342900">
              <a:buAutoNum type="alphaUcPeriod"/>
            </a:pPr>
            <a:r>
              <a:rPr lang="en-US" sz="1400" dirty="0" smtClean="0"/>
              <a:t>CYP1A2                                         </a:t>
            </a:r>
            <a:r>
              <a:rPr lang="en-US" sz="1400" dirty="0"/>
              <a:t>B. CYP2D6  </a:t>
            </a:r>
            <a:r>
              <a:rPr lang="en-US" sz="1400" dirty="0" smtClean="0"/>
              <a:t>                            </a:t>
            </a:r>
            <a:r>
              <a:rPr lang="en-US" sz="1400" dirty="0"/>
              <a:t>C. CYP3A4 </a:t>
            </a:r>
            <a:endParaRPr lang="en-US" sz="1400" dirty="0" smtClean="0"/>
          </a:p>
          <a:p>
            <a:pPr marL="342900" indent="-342900">
              <a:buAutoNum type="alphaUcPeriod"/>
            </a:pPr>
            <a:endParaRPr lang="en-US" sz="1400" dirty="0"/>
          </a:p>
          <a:p>
            <a:r>
              <a:rPr lang="en-US" sz="1600" b="1" u="sng" dirty="0" smtClean="0"/>
              <a:t>Q4: </a:t>
            </a:r>
            <a:r>
              <a:rPr lang="en-US" sz="1600" b="1" u="sng" dirty="0"/>
              <a:t>Which one of the following cytochrome P450 isoenzymes is </a:t>
            </a:r>
            <a:r>
              <a:rPr lang="en-US" sz="1600" b="1" u="sng" dirty="0" smtClean="0"/>
              <a:t>the most common to Genetic variation in human? </a:t>
            </a:r>
            <a:endParaRPr lang="en-US" sz="1600" b="1" u="sng" dirty="0"/>
          </a:p>
          <a:p>
            <a:pPr marL="228600" indent="-228600">
              <a:buAutoNum type="alphaUcPeriod"/>
            </a:pPr>
            <a:r>
              <a:rPr lang="en-US" sz="1400" dirty="0" smtClean="0"/>
              <a:t>CYP1A2                                         </a:t>
            </a:r>
            <a:r>
              <a:rPr lang="en-US" sz="1400" dirty="0"/>
              <a:t>B. CYP2D6                              C. CYP3A4  </a:t>
            </a:r>
            <a:endParaRPr lang="en-US" sz="1400" dirty="0" smtClean="0"/>
          </a:p>
          <a:p>
            <a:pPr marL="228600" indent="-228600">
              <a:buAutoNum type="alphaUcPeriod"/>
            </a:pPr>
            <a:endParaRPr lang="en-US" sz="1200" dirty="0"/>
          </a:p>
          <a:p>
            <a:r>
              <a:rPr lang="en-US" sz="1600" b="1" dirty="0" smtClean="0"/>
              <a:t>Q5: An epileptic patient who use phenytoin as antiepileptic drugs, he also use Astamizole  to treat his</a:t>
            </a:r>
            <a:r>
              <a:rPr lang="en-US" sz="1600" b="1" dirty="0"/>
              <a:t> urticaria and </a:t>
            </a:r>
            <a:r>
              <a:rPr lang="en-US" sz="1600" b="1" dirty="0" smtClean="0"/>
              <a:t>allergy. If he develop drug-drug interaction, what may happen in his case ? </a:t>
            </a:r>
            <a:endParaRPr lang="en-US" sz="1600" b="1" dirty="0"/>
          </a:p>
          <a:p>
            <a:pPr marL="228600" indent="-228600">
              <a:buAutoNum type="alphaUcPeriod"/>
            </a:pPr>
            <a:r>
              <a:rPr lang="en-US" sz="1400" dirty="0"/>
              <a:t>Sub-therapeutic effect of Astamizole</a:t>
            </a:r>
            <a:r>
              <a:rPr lang="en-US" sz="1400" b="1" dirty="0"/>
              <a:t> </a:t>
            </a:r>
            <a:r>
              <a:rPr lang="en-US" sz="1400" dirty="0" smtClean="0"/>
              <a:t>.                             </a:t>
            </a:r>
            <a:endParaRPr lang="en-US" sz="1400" dirty="0"/>
          </a:p>
          <a:p>
            <a:pPr marL="228600" indent="-228600">
              <a:buAutoNum type="alphaUcPeriod"/>
            </a:pPr>
            <a:r>
              <a:rPr lang="en-US" sz="1400" dirty="0"/>
              <a:t>Increase the risk of  tolerance for phenytoin .</a:t>
            </a:r>
          </a:p>
          <a:p>
            <a:pPr marL="228600" indent="-228600">
              <a:buAutoNum type="alphaUcPeriod"/>
            </a:pPr>
            <a:r>
              <a:rPr lang="en-US" sz="1400" dirty="0"/>
              <a:t>Both of them. </a:t>
            </a:r>
            <a:r>
              <a:rPr lang="en-US" sz="1400" dirty="0" smtClean="0"/>
              <a:t>             </a:t>
            </a:r>
            <a:endParaRPr lang="ar-SA" sz="1400" dirty="0"/>
          </a:p>
        </p:txBody>
      </p:sp>
      <p:sp>
        <p:nvSpPr>
          <p:cNvPr id="6" name="مستطيل مستدير الزوايا 5"/>
          <p:cNvSpPr/>
          <p:nvPr/>
        </p:nvSpPr>
        <p:spPr>
          <a:xfrm rot="5400000">
            <a:off x="5638800" y="8720820"/>
            <a:ext cx="898358" cy="1283368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 smtClean="0"/>
              <a:t>A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 smtClean="0"/>
              <a:t>C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dirty="0" smtClean="0"/>
              <a:t>C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924926"/>
            <a:ext cx="1973179" cy="360947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mtClean="0"/>
              <a:t>Q1 </a:t>
            </a:r>
            <a:r>
              <a:rPr lang="en-US" dirty="0" smtClean="0"/>
              <a:t>was in doctors’ slides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63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6858000" cy="895601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MCQ</a:t>
            </a:r>
            <a:endParaRPr lang="en-U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090863"/>
            <a:ext cx="6857999" cy="720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Q6: </a:t>
            </a:r>
            <a:r>
              <a:rPr lang="en-US" sz="1600" b="1" dirty="0"/>
              <a:t>A</a:t>
            </a:r>
            <a:r>
              <a:rPr lang="en-US" sz="1600" b="1" dirty="0" smtClean="0"/>
              <a:t>n patient </a:t>
            </a:r>
            <a:r>
              <a:rPr lang="en-US" sz="1600" b="1" dirty="0"/>
              <a:t>who use </a:t>
            </a:r>
            <a:r>
              <a:rPr lang="en-US" sz="1600" b="1" dirty="0" smtClean="0"/>
              <a:t>Cimetidine as antiulcer drug. , </a:t>
            </a:r>
            <a:r>
              <a:rPr lang="en-US" sz="1600" b="1" dirty="0"/>
              <a:t>he </a:t>
            </a:r>
            <a:r>
              <a:rPr lang="en-US" sz="1600" b="1" dirty="0" smtClean="0"/>
              <a:t>travelled to endemic area with fungal infection, so he was given fluconazole as antifungal. </a:t>
            </a:r>
            <a:r>
              <a:rPr lang="en-US" sz="1600" b="1" dirty="0"/>
              <a:t>If he develop drug-drug interaction, what </a:t>
            </a:r>
            <a:r>
              <a:rPr lang="en-US" sz="1600" b="1" dirty="0" smtClean="0"/>
              <a:t>may happen </a:t>
            </a:r>
            <a:r>
              <a:rPr lang="en-US" sz="1600" b="1" dirty="0"/>
              <a:t>in his case ? </a:t>
            </a:r>
          </a:p>
          <a:p>
            <a:pPr marL="228600" indent="-228600">
              <a:buAutoNum type="alphaUcPeriod"/>
            </a:pPr>
            <a:r>
              <a:rPr lang="en-US" sz="1400" dirty="0"/>
              <a:t>Sub-therapeutic effect of Cimetidine .                             </a:t>
            </a:r>
          </a:p>
          <a:p>
            <a:pPr marL="228600" indent="-228600">
              <a:buAutoNum type="alphaUcPeriod"/>
            </a:pPr>
            <a:r>
              <a:rPr lang="en-US" sz="1400" dirty="0"/>
              <a:t>Increase the risk of  toxicity by Cimetidine 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lphaUcPeriod"/>
            </a:pPr>
            <a:r>
              <a:rPr lang="en-US" sz="1400" dirty="0"/>
              <a:t>Both of them. </a:t>
            </a:r>
          </a:p>
          <a:p>
            <a:pPr marL="228600" indent="-228600">
              <a:buAutoNum type="alphaUcPeriod"/>
            </a:pPr>
            <a:endParaRPr lang="ar-SA" sz="1200" dirty="0"/>
          </a:p>
          <a:p>
            <a:r>
              <a:rPr lang="en-US" sz="1600" b="1" dirty="0" smtClean="0"/>
              <a:t>Q7: </a:t>
            </a:r>
            <a:r>
              <a:rPr lang="en-US" sz="1600" b="1" dirty="0"/>
              <a:t>Patient with cardiac diseases who is on many medications to control his case. These drug are: Amiodarone as antiarrhythmic drugs,  &amp; Verapamil as antihypertensive/ antianginal/ antiarrhythmic drug, Atorvastatin as antihyperlipidemia. Later, he had infected by TB and was given Clarithromycin and Rifampicin  as anti-TB drugs. 6 </a:t>
            </a:r>
            <a:r>
              <a:rPr lang="en-US" sz="1600" b="1" dirty="0" smtClean="0"/>
              <a:t>weeks later</a:t>
            </a:r>
            <a:r>
              <a:rPr lang="en-US" sz="1600" b="1" dirty="0"/>
              <a:t>, he develop arrhythmia even he did not stop any of his antiarrhythmic drugs. Which one of the following drug-drug interaction on CYT 3A4 is the likely cause of his current state</a:t>
            </a:r>
            <a:r>
              <a:rPr lang="en-US" sz="1600" b="1" dirty="0" smtClean="0"/>
              <a:t>?</a:t>
            </a:r>
          </a:p>
          <a:p>
            <a:pPr marL="342900" indent="-342900">
              <a:buAutoNum type="alphaUcPeriod"/>
            </a:pPr>
            <a:r>
              <a:rPr lang="en-US" sz="1400" dirty="0"/>
              <a:t>Amiodarone &amp; Clarithromycin </a:t>
            </a:r>
          </a:p>
          <a:p>
            <a:pPr marL="342900" indent="-342900">
              <a:buFontTx/>
              <a:buAutoNum type="alphaUcPeriod"/>
            </a:pPr>
            <a:r>
              <a:rPr lang="en-US" sz="1400" dirty="0"/>
              <a:t>Amiodarone &amp; Rifampicin </a:t>
            </a:r>
          </a:p>
          <a:p>
            <a:pPr marL="342900" indent="-342900">
              <a:buFontTx/>
              <a:buAutoNum type="alphaUcPeriod"/>
            </a:pPr>
            <a:r>
              <a:rPr lang="en-US" sz="1400" dirty="0"/>
              <a:t>Both of them </a:t>
            </a:r>
          </a:p>
          <a:p>
            <a:pPr marL="342900" indent="-342900">
              <a:buAutoNum type="alphaUcPeriod"/>
            </a:pPr>
            <a:endParaRPr lang="en-US" sz="1600" b="1" dirty="0"/>
          </a:p>
          <a:p>
            <a:r>
              <a:rPr lang="en-US" sz="1600" b="1" dirty="0" smtClean="0"/>
              <a:t>Q8: </a:t>
            </a:r>
            <a:r>
              <a:rPr lang="en-US" sz="1600" b="1" dirty="0"/>
              <a:t>Patient with cardiac diseases who is on many medications to control his case. These drug are: Amiodarone as antiarrhythmic drugs,  &amp; Verapamil as antihypertensive/ antianginal/ antiarrhythmic drug, Atorvastatin as antihyperlipidemia. Later, he had infected by TB and was given Clarithromycin and Rifampicin  as anti-TB drugs. </a:t>
            </a:r>
            <a:r>
              <a:rPr lang="en-US" sz="1600" b="1" dirty="0" smtClean="0"/>
              <a:t>6 weeks later</a:t>
            </a:r>
            <a:r>
              <a:rPr lang="en-US" sz="1600" b="1" dirty="0"/>
              <a:t>, he develop statin-induced myopathy including severe muscle </a:t>
            </a:r>
            <a:r>
              <a:rPr lang="en-US" sz="1600" b="1" dirty="0" smtClean="0"/>
              <a:t>pains and weakness </a:t>
            </a:r>
            <a:r>
              <a:rPr lang="en-US" sz="1600" b="1" dirty="0"/>
              <a:t>. Which one of the following drug-drug interaction on CYT 3A4 is the likely cause of his current state?</a:t>
            </a:r>
          </a:p>
          <a:p>
            <a:pPr marL="342900" indent="-342900">
              <a:buAutoNum type="alphaUcPeriod"/>
            </a:pPr>
            <a:r>
              <a:rPr lang="en-US" sz="1400" dirty="0"/>
              <a:t>Atorvastatin &amp; Clarithromycin </a:t>
            </a:r>
          </a:p>
          <a:p>
            <a:pPr marL="342900" indent="-342900">
              <a:buFontTx/>
              <a:buAutoNum type="alphaUcPeriod"/>
            </a:pPr>
            <a:r>
              <a:rPr lang="en-US" sz="1400" dirty="0"/>
              <a:t>Atorvastatin &amp; Rifampicin </a:t>
            </a:r>
          </a:p>
          <a:p>
            <a:pPr marL="342900" indent="-342900">
              <a:buFontTx/>
              <a:buAutoNum type="alphaUcPeriod"/>
            </a:pPr>
            <a:r>
              <a:rPr lang="en-US" sz="1400" dirty="0"/>
              <a:t>Both of them </a:t>
            </a:r>
          </a:p>
          <a:p>
            <a:endParaRPr lang="ar-SA" sz="1200" dirty="0"/>
          </a:p>
          <a:p>
            <a:r>
              <a:rPr lang="en-US" sz="1200" dirty="0"/>
              <a:t>             </a:t>
            </a:r>
            <a:endParaRPr lang="ar-SA" sz="1200" dirty="0"/>
          </a:p>
        </p:txBody>
      </p:sp>
      <p:sp>
        <p:nvSpPr>
          <p:cNvPr id="46" name="مستطيل مستدير الزوايا 45"/>
          <p:cNvSpPr/>
          <p:nvPr/>
        </p:nvSpPr>
        <p:spPr>
          <a:xfrm rot="5400000">
            <a:off x="5911515" y="8954594"/>
            <a:ext cx="842211" cy="803929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arenR" startAt="6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arenR" startAt="6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arenR" startAt="6"/>
            </a:pPr>
            <a:r>
              <a:rPr lang="en-US" dirty="0"/>
              <a:t>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93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جومانا القحطاني  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اللولو الصليهم</a:t>
            </a:r>
          </a:p>
          <a:p>
            <a:pPr algn="ctr" rtl="1"/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فارس النفيسة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ريم </a:t>
            </a:r>
            <a:r>
              <a:rPr lang="ar-SA" sz="2800" b="1" dirty="0" err="1" smtClean="0">
                <a:latin typeface="Al Tarikh" charset="-78"/>
                <a:ea typeface="Al Tarikh" charset="-78"/>
                <a:cs typeface="Al Tarikh" charset="-78"/>
              </a:rPr>
              <a:t>الشثري</a:t>
            </a:r>
            <a:endParaRPr lang="ar-SA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شذ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ى</a:t>
            </a:r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 الغيهب  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غادة المزروع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6027950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</a:t>
            </a:r>
            <a:r>
              <a:rPr lang="en-US" sz="1600" dirty="0" smtClean="0"/>
              <a:t>Dr. Alia and Dr. Saeed’s</a:t>
            </a:r>
            <a:r>
              <a:rPr lang="en-US" sz="1600" dirty="0" smtClean="0"/>
              <a:t> </a:t>
            </a:r>
            <a:r>
              <a:rPr lang="en-US" sz="1600" dirty="0" smtClean="0"/>
              <a:t>slides and notes</a:t>
            </a:r>
          </a:p>
          <a:p>
            <a:r>
              <a:rPr lang="en-US" sz="1600" dirty="0" smtClean="0"/>
              <a:t>2- 435 teamwork 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8" y="9146688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9101771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0" y="9146688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2" y="9039979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8" y="911818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025"/>
            <a:ext cx="573552" cy="448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97AC73-75DE-4D7B-8BDB-22927A7271C1}"/>
              </a:ext>
            </a:extLst>
          </p:cNvPr>
          <p:cNvSpPr txBox="1"/>
          <p:nvPr/>
        </p:nvSpPr>
        <p:spPr>
          <a:xfrm>
            <a:off x="2999627" y="9573869"/>
            <a:ext cx="3749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b="1" dirty="0">
                <a:solidFill>
                  <a:srgbClr val="941651"/>
                </a:solidFill>
                <a:cs typeface="Al Tarikh" charset="-78"/>
              </a:rPr>
              <a:t>* الشعار و القالب الأساسي من تصميم </a:t>
            </a:r>
            <a:r>
              <a:rPr lang="ar-SA" sz="1600" b="1" dirty="0"/>
              <a:t>لين التميمي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7501696"/>
              </p:ext>
            </p:extLst>
          </p:nvPr>
        </p:nvGraphicFramePr>
        <p:xfrm>
          <a:off x="149945" y="2997207"/>
          <a:ext cx="6381947" cy="133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-1"/>
            <a:ext cx="6858000" cy="895601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Metabolism and elimination of a substance</a:t>
            </a:r>
            <a:endParaRPr lang="en-U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pic>
        <p:nvPicPr>
          <p:cNvPr id="1026" name="Picture 2" descr="Image result for youtub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79" y="871366"/>
            <a:ext cx="648698" cy="6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994477" y="973578"/>
            <a:ext cx="1195068" cy="493981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Pages 2-4 in 8 minutes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4157" y="4416470"/>
            <a:ext cx="6569684" cy="3389033"/>
            <a:chOff x="94129" y="5004910"/>
            <a:chExt cx="6569684" cy="3389033"/>
          </a:xfrm>
        </p:grpSpPr>
        <p:grpSp>
          <p:nvGrpSpPr>
            <p:cNvPr id="48" name="Group 47"/>
            <p:cNvGrpSpPr/>
            <p:nvPr/>
          </p:nvGrpSpPr>
          <p:grpSpPr>
            <a:xfrm>
              <a:off x="327159" y="5004910"/>
              <a:ext cx="6154704" cy="3389033"/>
              <a:chOff x="246095" y="4366957"/>
              <a:chExt cx="6154704" cy="338903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205" b="83590" l="8333" r="755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741" b="14684"/>
              <a:stretch/>
            </p:blipFill>
            <p:spPr>
              <a:xfrm>
                <a:off x="407762" y="4442853"/>
                <a:ext cx="1027049" cy="558856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7533" b="65092" l="1625" r="317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t="34346" r="67101" b="32222"/>
              <a:stretch/>
            </p:blipFill>
            <p:spPr>
              <a:xfrm>
                <a:off x="3093735" y="4366957"/>
                <a:ext cx="932780" cy="71165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3" t="67981" r="29761" b="1576"/>
              <a:stretch/>
            </p:blipFill>
            <p:spPr>
              <a:xfrm>
                <a:off x="5534511" y="4442853"/>
                <a:ext cx="866288" cy="639597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495442" y="5078611"/>
                <a:ext cx="817852" cy="261610"/>
              </a:xfrm>
              <a:prstGeom prst="rect">
                <a:avLst/>
              </a:prstGeom>
              <a:solidFill>
                <a:srgbClr val="F6E2E1"/>
              </a:solidFill>
              <a:ln>
                <a:solidFill>
                  <a:srgbClr val="FF000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Absorption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368768" y="5088127"/>
                <a:ext cx="2273378" cy="261610"/>
              </a:xfrm>
              <a:prstGeom prst="rect">
                <a:avLst/>
              </a:prstGeom>
              <a:solidFill>
                <a:srgbClr val="945200">
                  <a:alpha val="18824"/>
                </a:srgbClr>
              </a:solidFill>
              <a:ln>
                <a:solidFill>
                  <a:srgbClr val="94520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Metabolism (by cytochrome system)</a:t>
                </a:r>
                <a:endParaRPr lang="en-US" sz="11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14388" y="5082450"/>
                <a:ext cx="829073" cy="261610"/>
              </a:xfrm>
              <a:prstGeom prst="rect">
                <a:avLst/>
              </a:prstGeom>
              <a:solidFill>
                <a:srgbClr val="945200">
                  <a:alpha val="18824"/>
                </a:srgbClr>
              </a:solidFill>
              <a:ln>
                <a:solidFill>
                  <a:srgbClr val="94520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Elimination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5432633" y="4683577"/>
                <a:ext cx="0" cy="2878667"/>
              </a:xfrm>
              <a:prstGeom prst="line">
                <a:avLst/>
              </a:prstGeom>
              <a:ln w="12700">
                <a:solidFill>
                  <a:srgbClr val="BAEB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918710" y="4683577"/>
                <a:ext cx="0" cy="2878667"/>
              </a:xfrm>
              <a:prstGeom prst="line">
                <a:avLst/>
              </a:prstGeom>
              <a:ln w="12700">
                <a:solidFill>
                  <a:srgbClr val="BAEB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82" idx="1"/>
              </p:cNvCxnSpPr>
              <p:nvPr/>
            </p:nvCxnSpPr>
            <p:spPr>
              <a:xfrm>
                <a:off x="1492240" y="6112858"/>
                <a:ext cx="2598323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75" idx="1"/>
              </p:cNvCxnSpPr>
              <p:nvPr/>
            </p:nvCxnSpPr>
            <p:spPr>
              <a:xfrm>
                <a:off x="1492240" y="6529950"/>
                <a:ext cx="542662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77" idx="1"/>
              </p:cNvCxnSpPr>
              <p:nvPr/>
            </p:nvCxnSpPr>
            <p:spPr>
              <a:xfrm>
                <a:off x="1492240" y="7188434"/>
                <a:ext cx="55741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ounded Rectangle 68"/>
              <p:cNvSpPr/>
              <p:nvPr/>
            </p:nvSpPr>
            <p:spPr>
              <a:xfrm>
                <a:off x="2283036" y="5649357"/>
                <a:ext cx="914400" cy="2994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Phase I*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091625" y="5649357"/>
                <a:ext cx="914400" cy="2994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Phase II**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3599906" y="5627028"/>
                <a:ext cx="0" cy="1935216"/>
              </a:xfrm>
              <a:prstGeom prst="line">
                <a:avLst/>
              </a:prstGeom>
              <a:ln w="12700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2034902" y="6340657"/>
                <a:ext cx="1322314" cy="400110"/>
              </a:xfrm>
              <a:prstGeom prst="rect">
                <a:avLst/>
              </a:prstGeom>
              <a:solidFill>
                <a:srgbClr val="E1F0FF"/>
              </a:solidFill>
              <a:ln>
                <a:solidFill>
                  <a:srgbClr val="00B0F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Drug metabolite with modified activity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049657" y="6975893"/>
                <a:ext cx="1322314" cy="430887"/>
              </a:xfrm>
              <a:prstGeom prst="rect">
                <a:avLst/>
              </a:prstGeom>
              <a:solidFill>
                <a:srgbClr val="F0F0F0"/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>
                        <a:lumMod val="50000"/>
                      </a:schemeClr>
                    </a:solidFill>
                  </a:rPr>
                  <a:t>Inactive drug metabolism</a:t>
                </a:r>
                <a:endParaRPr lang="en-US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9" name="Straight Arrow Connector 78"/>
              <p:cNvCxnSpPr>
                <a:stCxn id="75" idx="3"/>
                <a:endCxn id="83" idx="1"/>
              </p:cNvCxnSpPr>
              <p:nvPr/>
            </p:nvCxnSpPr>
            <p:spPr>
              <a:xfrm>
                <a:off x="3357216" y="6540712"/>
                <a:ext cx="771177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7" idx="3"/>
                <a:endCxn id="85" idx="1"/>
              </p:cNvCxnSpPr>
              <p:nvPr/>
            </p:nvCxnSpPr>
            <p:spPr>
              <a:xfrm>
                <a:off x="3371971" y="7191337"/>
                <a:ext cx="79474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4090563" y="5949041"/>
                <a:ext cx="1025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Conjugate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28393" y="6380145"/>
                <a:ext cx="1025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Conjugate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166718" y="7027296"/>
                <a:ext cx="10250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Conjugate</a:t>
                </a:r>
                <a:endParaRPr lang="en-US" dirty="0"/>
              </a:p>
            </p:txBody>
          </p:sp>
          <p:cxnSp>
            <p:nvCxnSpPr>
              <p:cNvPr id="86" name="Straight Arrow Connector 85"/>
              <p:cNvCxnSpPr>
                <a:stCxn id="82" idx="3"/>
              </p:cNvCxnSpPr>
              <p:nvPr/>
            </p:nvCxnSpPr>
            <p:spPr>
              <a:xfrm>
                <a:off x="5115587" y="6118318"/>
                <a:ext cx="732326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3" idx="3"/>
              </p:cNvCxnSpPr>
              <p:nvPr/>
            </p:nvCxnSpPr>
            <p:spPr>
              <a:xfrm>
                <a:off x="5153417" y="6549422"/>
                <a:ext cx="694496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5" idx="3"/>
              </p:cNvCxnSpPr>
              <p:nvPr/>
            </p:nvCxnSpPr>
            <p:spPr>
              <a:xfrm>
                <a:off x="5191742" y="7196573"/>
                <a:ext cx="656171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 rot="5400000">
                <a:off x="5035482" y="6572812"/>
                <a:ext cx="2058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Inactive </a:t>
                </a:r>
                <a:r>
                  <a:rPr lang="en-US" sz="1400" dirty="0" smtClean="0"/>
                  <a:t>(hydrophilic)</a:t>
                </a:r>
                <a:endParaRPr lang="en-US" sz="1400" dirty="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246095" y="6019941"/>
                <a:ext cx="1249701" cy="1319452"/>
                <a:chOff x="246095" y="6019941"/>
                <a:chExt cx="1249701" cy="1319452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04" t="39999" r="-4501" b="35220"/>
                <a:stretch/>
              </p:blipFill>
              <p:spPr>
                <a:xfrm>
                  <a:off x="260453" y="6019941"/>
                  <a:ext cx="1235343" cy="776427"/>
                </a:xfrm>
                <a:prstGeom prst="rect">
                  <a:avLst/>
                </a:prstGeom>
                <a:ln w="9525">
                  <a:solidFill>
                    <a:srgbClr val="FF0000"/>
                  </a:solidFill>
                  <a:prstDash val="sysDash"/>
                </a:ln>
              </p:spPr>
            </p:pic>
            <p:sp>
              <p:nvSpPr>
                <p:cNvPr id="92" name="Rectangle 91"/>
                <p:cNvSpPr/>
                <p:nvPr/>
              </p:nvSpPr>
              <p:spPr>
                <a:xfrm>
                  <a:off x="246095" y="6781396"/>
                  <a:ext cx="1249701" cy="557997"/>
                </a:xfrm>
                <a:prstGeom prst="rect">
                  <a:avLst/>
                </a:prstGeom>
                <a:solidFill>
                  <a:srgbClr val="F6E2E1"/>
                </a:solidFill>
                <a:ln w="952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Drug</a:t>
                  </a:r>
                </a:p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(lipophilic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0" name="Round Same Side Corner Rectangle 49"/>
            <p:cNvSpPr/>
            <p:nvPr/>
          </p:nvSpPr>
          <p:spPr>
            <a:xfrm>
              <a:off x="94129" y="5005383"/>
              <a:ext cx="6569684" cy="3247225"/>
            </a:xfrm>
            <a:prstGeom prst="round2SameRect">
              <a:avLst/>
            </a:prstGeom>
            <a:noFill/>
            <a:ln w="12700">
              <a:solidFill>
                <a:srgbClr val="EA2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142910" y="7805503"/>
            <a:ext cx="1456837" cy="199068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*Phase </a:t>
            </a:r>
            <a:r>
              <a:rPr lang="en-US" sz="1200" dirty="0">
                <a:solidFill>
                  <a:schemeClr val="tx1"/>
                </a:solidFill>
              </a:rPr>
              <a:t>I:</a:t>
            </a:r>
          </a:p>
          <a:p>
            <a:pPr marL="285750" lvl="0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Oxidation</a:t>
            </a:r>
          </a:p>
          <a:p>
            <a:pPr marL="285750" lvl="0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Reduction</a:t>
            </a:r>
          </a:p>
          <a:p>
            <a:pPr marL="285750" lvl="0" indent="-285750">
              <a:buClr>
                <a:schemeClr val="accent2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Hydrolysis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810034" y="7805503"/>
            <a:ext cx="1739768" cy="1990684"/>
          </a:xfrm>
          <a:prstGeom prst="roundRect">
            <a:avLst/>
          </a:prstGeom>
          <a:solidFill>
            <a:schemeClr val="bg1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9193"/>
              </a:buClr>
            </a:pPr>
            <a:r>
              <a:rPr lang="en-US" sz="1100" dirty="0" smtClean="0">
                <a:solidFill>
                  <a:schemeClr val="tx1"/>
                </a:solidFill>
              </a:rPr>
              <a:t>**Phase II:</a:t>
            </a:r>
          </a:p>
          <a:p>
            <a:pPr lvl="0">
              <a:buClr>
                <a:srgbClr val="009193"/>
              </a:buClr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deals with: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Inactive metabolite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Active metabolite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Metabolite </a:t>
            </a:r>
            <a:r>
              <a:rPr lang="en-US" sz="1100" dirty="0">
                <a:solidFill>
                  <a:schemeClr val="tx1"/>
                </a:solidFill>
              </a:rPr>
              <a:t>similar to parent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Metabolite </a:t>
            </a:r>
            <a:r>
              <a:rPr lang="en-US" sz="1100" dirty="0">
                <a:solidFill>
                  <a:schemeClr val="tx1"/>
                </a:solidFill>
              </a:rPr>
              <a:t>more active than parent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A product with different effect</a:t>
            </a:r>
          </a:p>
          <a:p>
            <a:pPr marL="285750" lvl="0" indent="-285750">
              <a:buClr>
                <a:srgbClr val="009193"/>
              </a:buClr>
              <a:buFont typeface="Wingdings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Toxic metabolite</a:t>
            </a:r>
          </a:p>
        </p:txBody>
      </p:sp>
      <p:sp>
        <p:nvSpPr>
          <p:cNvPr id="40" name="Round Single Corner Rectangle 39"/>
          <p:cNvSpPr/>
          <p:nvPr/>
        </p:nvSpPr>
        <p:spPr>
          <a:xfrm>
            <a:off x="244104" y="1529581"/>
            <a:ext cx="6369791" cy="1320800"/>
          </a:xfrm>
          <a:prstGeom prst="round1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Wingdings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When a </a:t>
            </a:r>
            <a:r>
              <a:rPr lang="en-US" dirty="0">
                <a:solidFill>
                  <a:schemeClr val="tx1"/>
                </a:solidFill>
              </a:rPr>
              <a:t>substance is identified by the body as a foreign substance (drugs,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toxins, etc.)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body will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try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metabolize (change)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eliminate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substance out, this process occurs mainly (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NOT always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in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liver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Drugs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being mostly lipophilic, the liver </a:t>
            </a:r>
            <a:r>
              <a:rPr lang="en-US" sz="1200" dirty="0" smtClean="0">
                <a:solidFill>
                  <a:schemeClr val="tx1"/>
                </a:solidFill>
              </a:rPr>
              <a:t>subjects </a:t>
            </a:r>
            <a:r>
              <a:rPr lang="en-US" sz="1200" dirty="0">
                <a:solidFill>
                  <a:schemeClr val="tx1"/>
                </a:solidFill>
              </a:rPr>
              <a:t>them to chemical transformation (metabolism) to become inactive &amp; easily excreted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Metabolism </a:t>
            </a:r>
            <a:r>
              <a:rPr lang="en-US" sz="1200" dirty="0">
                <a:solidFill>
                  <a:schemeClr val="tx1"/>
                </a:solidFill>
              </a:rPr>
              <a:t>occurs mainly in the “METABOLIC CLEARING HOUSE</a:t>
            </a:r>
            <a:r>
              <a:rPr lang="en-US" sz="1200" dirty="0" smtClean="0">
                <a:solidFill>
                  <a:schemeClr val="tx1"/>
                </a:solidFill>
              </a:rPr>
              <a:t>”</a:t>
            </a:r>
            <a:endParaRPr lang="en-US" sz="1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05633"/>
              </p:ext>
            </p:extLst>
          </p:nvPr>
        </p:nvGraphicFramePr>
        <p:xfrm>
          <a:off x="1" y="820081"/>
          <a:ext cx="6858000" cy="632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"/>
                <a:gridCol w="6315075"/>
              </a:tblGrid>
              <a:tr h="2065319">
                <a:tc gridSpan="2">
                  <a:txBody>
                    <a:bodyPr/>
                    <a:lstStyle/>
                    <a:p>
                      <a:pPr marL="0" algn="l" defTabSz="514350" rtl="0" eaLnBrk="1" latinLnBrk="0" hangingPunct="1"/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 algn="l">
                        <a:buClr>
                          <a:srgbClr val="009193"/>
                        </a:buClr>
                        <a:buFont typeface="Wingdings" charset="2"/>
                        <a:buChar char="§"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023">
                <a:tc gridSpan="2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cycle of </a:t>
                      </a:r>
                      <a:r>
                        <a:rPr lang="en-US" sz="1800" dirty="0" smtClean="0"/>
                        <a:t>Cytochrome P450</a:t>
                      </a:r>
                      <a:r>
                        <a:rPr lang="en-US" sz="1800" baseline="0" dirty="0" smtClean="0"/>
                        <a:t> in drug oxidations:</a:t>
                      </a:r>
                      <a:endParaRPr lang="en-US" sz="1800" dirty="0" smtClean="0"/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Microsomal drug oxidations require P450,P450 reductase, NADPH, and molecular oxygen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1</a:t>
                      </a:r>
                      <a:endParaRPr lang="en-US" sz="1400" dirty="0"/>
                    </a:p>
                  </a:txBody>
                  <a:tcPr vert="vert270" anchor="ctr">
                    <a:solidFill>
                      <a:srgbClr val="E8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Briefly, oxidized (Fe</a:t>
                      </a:r>
                      <a:r>
                        <a:rPr lang="en-US" sz="1400" baseline="30000" dirty="0" smtClean="0"/>
                        <a:t>3+</a:t>
                      </a:r>
                      <a:r>
                        <a:rPr lang="en-US" sz="1400" baseline="0" dirty="0" smtClean="0"/>
                        <a:t>) P450 combines with a drug substrate to form a binary complex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666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2</a:t>
                      </a:r>
                      <a:endParaRPr lang="en-US" sz="1400" dirty="0"/>
                    </a:p>
                  </a:txBody>
                  <a:tcPr vert="vert270" anchor="ctr">
                    <a:solidFill>
                      <a:srgbClr val="D5FC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NADPH donates</a:t>
                      </a:r>
                      <a:r>
                        <a:rPr lang="en-US" sz="1400" baseline="0" dirty="0" smtClean="0"/>
                        <a:t> an electron to the flavoprotein P450 reductase, which in turn reduces the oxidized P450 drug complex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728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3</a:t>
                      </a:r>
                      <a:endParaRPr lang="en-US" sz="1400" dirty="0"/>
                    </a:p>
                  </a:txBody>
                  <a:tcPr vert="vert270" anchor="ctr">
                    <a:solidFill>
                      <a:srgbClr val="BAE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second electron is introduced from NADPH via the same P450 reductase,</a:t>
                      </a:r>
                      <a:r>
                        <a:rPr lang="en-US" sz="1400" baseline="0" dirty="0" smtClean="0"/>
                        <a:t> which serves to reduce molecular oxygen &amp; to form an activated oxygen-P450-substrate complex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663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4</a:t>
                      </a:r>
                      <a:endParaRPr lang="en-US" sz="1400" dirty="0"/>
                    </a:p>
                  </a:txBody>
                  <a:tcPr vert="vert270" anchor="ctr">
                    <a:solidFill>
                      <a:srgbClr val="FCC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This complex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oxygen-P450-substrate complex) </a:t>
                      </a:r>
                      <a:r>
                        <a:rPr lang="en-US" sz="1400" baseline="0" dirty="0" smtClean="0"/>
                        <a:t>in turn transfer activated oxygen to the drug substrate to form the oxidize product</a:t>
                      </a:r>
                      <a:endParaRPr lang="en-US" sz="1400" dirty="0" smtClean="0"/>
                    </a:p>
                  </a:txBody>
                  <a:tcPr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1017295">
                <a:tc gridSpan="2">
                  <a:txBody>
                    <a:bodyPr/>
                    <a:lstStyle/>
                    <a:p>
                      <a:pPr>
                        <a:buClr>
                          <a:srgbClr val="CC3399"/>
                        </a:buClr>
                      </a:pP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6E2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6858000" cy="802586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Cytochrome 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System</a:t>
            </a:r>
            <a:r>
              <a:rPr lang="ar-SA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More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explanation in the next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</a:t>
            </a:r>
            <a:r>
              <a:rPr lang="en-US" sz="11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endParaRPr lang="en-US" sz="11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23900" y="7299702"/>
            <a:ext cx="5486400" cy="1593485"/>
            <a:chOff x="807115" y="6855011"/>
            <a:chExt cx="6050885" cy="18815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t="18542" r="61667" b="51968"/>
            <a:stretch/>
          </p:blipFill>
          <p:spPr>
            <a:xfrm>
              <a:off x="2172074" y="7364941"/>
              <a:ext cx="774956" cy="6172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t="18106" r="31334" b="52403"/>
            <a:stretch/>
          </p:blipFill>
          <p:spPr>
            <a:xfrm>
              <a:off x="4137659" y="7333887"/>
              <a:ext cx="750955" cy="743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9684" y="6896065"/>
              <a:ext cx="896564" cy="341195"/>
            </a:xfrm>
            <a:prstGeom prst="rect">
              <a:avLst/>
            </a:prstGeom>
            <a:solidFill>
              <a:srgbClr val="E42880">
                <a:alpha val="9804"/>
              </a:srgbClr>
            </a:solidFill>
            <a:ln>
              <a:solidFill>
                <a:srgbClr val="E4288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Reduced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9684" y="8348820"/>
              <a:ext cx="896564" cy="341195"/>
            </a:xfrm>
            <a:prstGeom prst="rect">
              <a:avLst/>
            </a:prstGeom>
            <a:solidFill>
              <a:srgbClr val="E8E0FF"/>
            </a:solidFill>
            <a:ln>
              <a:solidFill>
                <a:srgbClr val="7030A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Oxidized</a:t>
              </a:r>
              <a:endParaRPr lang="en-US" sz="1050" dirty="0"/>
            </a:p>
          </p:txBody>
        </p:sp>
        <p:cxnSp>
          <p:nvCxnSpPr>
            <p:cNvPr id="17" name="Curved Connector 16"/>
            <p:cNvCxnSpPr/>
            <p:nvPr/>
          </p:nvCxnSpPr>
          <p:spPr>
            <a:xfrm rot="10800000">
              <a:off x="3636906" y="7042641"/>
              <a:ext cx="12700" cy="1456979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flipV="1">
              <a:off x="3196718" y="7042642"/>
              <a:ext cx="12700" cy="1452755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>
              <a:off x="5144642" y="7084980"/>
              <a:ext cx="12700" cy="1456979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rot="10800000" flipV="1">
              <a:off x="5591229" y="7089204"/>
              <a:ext cx="12700" cy="1452755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>
              <a:off x="1460559" y="7001590"/>
              <a:ext cx="12700" cy="1456979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0800000" flipV="1">
              <a:off x="1908741" y="7005814"/>
              <a:ext cx="12700" cy="1452755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37772" y="8353042"/>
              <a:ext cx="896564" cy="341195"/>
            </a:xfrm>
            <a:prstGeom prst="rect">
              <a:avLst/>
            </a:prstGeom>
            <a:solidFill>
              <a:srgbClr val="E42880">
                <a:alpha val="9804"/>
              </a:srgbClr>
            </a:solidFill>
            <a:ln>
              <a:solidFill>
                <a:srgbClr val="E4288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Reduced</a:t>
              </a:r>
              <a:endParaRPr lang="en-US" sz="10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7772" y="6896065"/>
              <a:ext cx="896564" cy="341195"/>
            </a:xfrm>
            <a:prstGeom prst="rect">
              <a:avLst/>
            </a:prstGeom>
            <a:solidFill>
              <a:srgbClr val="E8E0FF"/>
            </a:solidFill>
            <a:ln>
              <a:solidFill>
                <a:srgbClr val="7030A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Oxidized</a:t>
              </a:r>
              <a:endParaRPr lang="en-US" sz="10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76314" y="6964938"/>
              <a:ext cx="1051561" cy="34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mtClean="0"/>
                <a:t>Drug + O</a:t>
              </a:r>
              <a:r>
                <a:rPr lang="en-US" sz="1050" baseline="-25000" smtClean="0"/>
                <a:t>2</a:t>
              </a:r>
              <a:endParaRPr lang="en-US" sz="105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82665" y="8395379"/>
              <a:ext cx="1275335" cy="34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mtClean="0"/>
                <a:t>Drug-OH + H</a:t>
              </a:r>
              <a:r>
                <a:rPr lang="en-US" sz="1050" baseline="-25000" smtClean="0"/>
                <a:t>2</a:t>
              </a:r>
              <a:r>
                <a:rPr lang="en-US" sz="1050" smtClean="0"/>
                <a:t>O</a:t>
              </a:r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115" y="6855011"/>
              <a:ext cx="1026219" cy="34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NADP</a:t>
              </a:r>
              <a:r>
                <a:rPr lang="en-US" sz="1050" baseline="30000" dirty="0" smtClean="0"/>
                <a:t>+</a:t>
              </a:r>
              <a:endParaRPr lang="en-US" sz="10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5854" y="8271661"/>
              <a:ext cx="1026219" cy="341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NADP</a:t>
              </a:r>
              <a:r>
                <a:rPr lang="en-US" sz="1050" dirty="0"/>
                <a:t>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86117" y="7895094"/>
              <a:ext cx="868952" cy="31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Reductase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52973" y="8006395"/>
              <a:ext cx="774958" cy="31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P450</a:t>
              </a:r>
              <a:endParaRPr lang="en-US" sz="9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608600" y="7304184"/>
            <a:ext cx="899600" cy="158900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1450" y="8892212"/>
            <a:ext cx="6515100" cy="857610"/>
          </a:xfrm>
          <a:prstGeom prst="roundRect">
            <a:avLst/>
          </a:prstGeom>
          <a:solidFill>
            <a:schemeClr val="bg1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CC3399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Cytochrome P450 “CYT450”: superfamily is the terminal rate limiting oxidase of this system</a:t>
            </a:r>
          </a:p>
          <a:p>
            <a:pPr marL="285750" indent="-285750">
              <a:buClr>
                <a:srgbClr val="CC3399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Its enzymes are part of a cascade → transfers electrons from molecular oxygen to oxidize the drugs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032" y="830980"/>
            <a:ext cx="1454244" cy="2931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Only in male slides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89010" y="6138210"/>
            <a:ext cx="1454244" cy="2931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Only in male slides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50867"/>
            <a:ext cx="5253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3399"/>
              </a:buClr>
            </a:pPr>
            <a:r>
              <a:rPr lang="en-US" sz="1200" dirty="0" smtClean="0"/>
              <a:t>In </a:t>
            </a:r>
            <a:r>
              <a:rPr lang="en-US" sz="1200" dirty="0"/>
              <a:t>this oxidation – reduction process, two microsomal enzymes play a key role. </a:t>
            </a:r>
          </a:p>
          <a:p>
            <a:pPr marL="342900" indent="-342900">
              <a:buClr>
                <a:srgbClr val="FF0000"/>
              </a:buClr>
              <a:buFont typeface="Arial" charset="0"/>
              <a:buChar char="•"/>
            </a:pPr>
            <a:r>
              <a:rPr lang="en-US" sz="1200" dirty="0"/>
              <a:t>The first is a flavoprotein, NADPH-cytochrome P450 reductase (Flavin mono nucleotide and Flavin dinucleotide) </a:t>
            </a:r>
          </a:p>
          <a:p>
            <a:pPr marL="342900" indent="-342900">
              <a:buClr>
                <a:srgbClr val="FF0000"/>
              </a:buClr>
              <a:buFont typeface="Arial" charset="0"/>
              <a:buChar char="•"/>
            </a:pPr>
            <a:r>
              <a:rPr lang="en-US" sz="1200" dirty="0"/>
              <a:t>The second is a hemoprotein called cytochrome P450 which serves as a terminal oxidase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46437"/>
            <a:ext cx="5403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smooth microsomes rich in enzyme responsible for oxidative drug metabolism. in particular they contain the enzyme known as mixed function oxidases or </a:t>
            </a:r>
            <a:r>
              <a:rPr lang="en-US" sz="1400" b="1" dirty="0"/>
              <a:t>monooxygenases</a:t>
            </a:r>
            <a:r>
              <a:rPr lang="en-US" sz="1400" dirty="0"/>
              <a:t>.</a:t>
            </a:r>
          </a:p>
          <a:p>
            <a:r>
              <a:rPr lang="en-US" sz="1400" dirty="0"/>
              <a:t> The activity of these enzymes requires both: 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400" dirty="0" smtClean="0"/>
              <a:t>a </a:t>
            </a:r>
            <a:r>
              <a:rPr lang="en-US" sz="1400" dirty="0"/>
              <a:t>reducing agent (</a:t>
            </a:r>
            <a:r>
              <a:rPr lang="en-US" sz="1400" b="1" dirty="0"/>
              <a:t>NADPH)</a:t>
            </a:r>
            <a:r>
              <a:rPr lang="en-US" sz="1400" dirty="0"/>
              <a:t> 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en-US" sz="1400" dirty="0" smtClean="0"/>
              <a:t>and </a:t>
            </a:r>
            <a:r>
              <a:rPr lang="en-US" sz="1400" dirty="0"/>
              <a:t>molecular </a:t>
            </a:r>
            <a:r>
              <a:rPr lang="en-US" sz="1400" b="1" dirty="0"/>
              <a:t>oxygen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(2atoms)</a:t>
            </a:r>
          </a:p>
          <a:p>
            <a:r>
              <a:rPr lang="en-US" sz="1400" dirty="0"/>
              <a:t> in a typical reaction, one molecule of oxygen is consumed(reduced) per substrate molecule, </a:t>
            </a:r>
            <a:r>
              <a:rPr lang="en-US" sz="1400" dirty="0" smtClean="0"/>
              <a:t>with </a:t>
            </a:r>
            <a:r>
              <a:rPr lang="en-US" sz="1400" dirty="0"/>
              <a:t>one oxygen </a:t>
            </a:r>
            <a:r>
              <a:rPr lang="en-US" sz="1400" u="sng" dirty="0"/>
              <a:t>atom</a:t>
            </a:r>
            <a:r>
              <a:rPr lang="en-US" sz="1400" dirty="0"/>
              <a:t> appearing in the product </a:t>
            </a:r>
            <a:r>
              <a:rPr lang="en-US" sz="1400" dirty="0" smtClean="0"/>
              <a:t>and </a:t>
            </a:r>
            <a:r>
              <a:rPr lang="en-US" sz="1400" dirty="0"/>
              <a:t>other in the form of </a:t>
            </a:r>
            <a:r>
              <a:rPr lang="en-US" sz="1400" u="sng" dirty="0"/>
              <a:t>water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75762" y="-6724"/>
            <a:ext cx="3583033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algn="l" defTabSz="663123" rtl="0" eaLnBrk="1" latinLnBrk="0" hangingPunct="1"/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</a:rPr>
              <a:t>الدكتورة قالت مب مهمه، يعني مروا عليها على السريع لا تعقدون نفسكم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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Extra explanation (phase I &amp; II) 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986" r="665" b="703"/>
          <a:stretch/>
        </p:blipFill>
        <p:spPr>
          <a:xfrm>
            <a:off x="0" y="867266"/>
            <a:ext cx="6858000" cy="6928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7853"/>
            <a:ext cx="6858000" cy="2198147"/>
          </a:xfrm>
          <a:prstGeom prst="rect">
            <a:avLst/>
          </a:prstGeom>
        </p:spPr>
      </p:pic>
      <p:pic>
        <p:nvPicPr>
          <p:cNvPr id="7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4" t="26004" r="16667" b="67998"/>
          <a:stretch/>
        </p:blipFill>
        <p:spPr>
          <a:xfrm>
            <a:off x="5086805" y="9469593"/>
            <a:ext cx="1771195" cy="423707"/>
          </a:xfrm>
          <a:prstGeom prst="rect">
            <a:avLst/>
          </a:prstGeom>
        </p:spPr>
      </p:pic>
      <p:sp>
        <p:nvSpPr>
          <p:cNvPr id="3" name="يساوي 2"/>
          <p:cNvSpPr/>
          <p:nvPr/>
        </p:nvSpPr>
        <p:spPr>
          <a:xfrm rot="16200000">
            <a:off x="2922987" y="2423715"/>
            <a:ext cx="272254" cy="21590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55530" y="2205622"/>
            <a:ext cx="575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Step 1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637590" y="2477704"/>
            <a:ext cx="575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Step 2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637590" y="4438601"/>
            <a:ext cx="575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Step 3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785528" y="4910309"/>
            <a:ext cx="575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Step 3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384903" y="2230960"/>
            <a:ext cx="575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520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Cytochromes P450 (CYPs)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17538"/>
              </p:ext>
            </p:extLst>
          </p:nvPr>
        </p:nvGraphicFramePr>
        <p:xfrm>
          <a:off x="0" y="795130"/>
          <a:ext cx="6858001" cy="9107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597"/>
                <a:gridCol w="6243404"/>
              </a:tblGrid>
              <a:tr h="1869646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Cytochrome P450</a:t>
                      </a:r>
                    </a:p>
                  </a:txBody>
                  <a:tcPr vert="vert270" anchor="ctr">
                    <a:solidFill>
                      <a:srgbClr val="FFFD7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chemeClr val="accent4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There are family of enzymes located mainly attached to the smooth endoplasmic reticulum (SER) of hepatocytes</a:t>
                      </a:r>
                    </a:p>
                    <a:p>
                      <a:pPr marL="285750" lvl="0" indent="-285750">
                        <a:buClr>
                          <a:schemeClr val="accent4"/>
                        </a:buClr>
                        <a:buFont typeface="ZapfDingbatsITC" charset="0"/>
                        <a:buChar char="✤"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Cyto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= cells. chromes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colored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Clr>
                          <a:schemeClr val="accent4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They color the liver cells dark red as they contain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iron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Clr>
                          <a:schemeClr val="accent4"/>
                        </a:buClr>
                        <a:buFont typeface="ZapfDingbatsITC" charset="0"/>
                        <a:buChar char="✤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P450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absorbs a very characteristic wavelength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450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nm) of UV light when it is exposed to carbon monoxide.</a:t>
                      </a:r>
                    </a:p>
                    <a:p>
                      <a:pPr marL="285750" lvl="0" indent="-285750">
                        <a:buClr>
                          <a:schemeClr val="accent4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are isolated in the subcellular fraction termed the MICROSOMES = liver microsomal enzymes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29171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Structure</a:t>
                      </a:r>
                      <a:endParaRPr lang="en-US" sz="1100" b="1" dirty="0" smtClean="0"/>
                    </a:p>
                  </a:txBody>
                  <a:tcPr vert="vert27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They are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heme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-containing isoenzymes</a:t>
                      </a:r>
                      <a:r>
                        <a:rPr lang="ar-SA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21398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Distribution</a:t>
                      </a:r>
                      <a:endParaRPr lang="en-US" sz="1600" b="1" dirty="0" smtClean="0"/>
                    </a:p>
                  </a:txBody>
                  <a:tcPr vert="vert270" anchor="ctr"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>
                        <a:buClr>
                          <a:srgbClr val="FFC000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/>
                        <a:t>Highly concentrated in hepatocytes</a:t>
                      </a:r>
                    </a:p>
                    <a:p>
                      <a:pPr marL="400050" indent="-400050">
                        <a:buClr>
                          <a:srgbClr val="FFC000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/>
                        <a:t>Enterocytes of the small intestine present their principal </a:t>
                      </a:r>
                      <a:r>
                        <a:rPr lang="en-US" sz="1400" b="1" dirty="0" smtClean="0"/>
                        <a:t>extra-hepatic source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pPr marL="400050" indent="-400050">
                        <a:buClr>
                          <a:srgbClr val="FFC000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/>
                        <a:t>Very small quantities in kidneys, lungs, &amp;  brain.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7689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Function</a:t>
                      </a:r>
                      <a:endParaRPr lang="en-US" sz="1400" b="1" dirty="0" smtClean="0"/>
                    </a:p>
                  </a:txBody>
                  <a:tcPr vert="vert270" anchor="ctr">
                    <a:solidFill>
                      <a:schemeClr val="bg1">
                        <a:lumMod val="6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10224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Classification and isoforms</a:t>
                      </a:r>
                    </a:p>
                  </a:txBody>
                  <a:tcPr vert="vert270" anchor="ctr">
                    <a:solidFill>
                      <a:srgbClr val="D5FC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CYT P450 has been classified into:</a:t>
                      </a: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smtClean="0"/>
                        <a:t>Families designated</a:t>
                      </a:r>
                      <a:r>
                        <a:rPr lang="en-US" sz="1400" baseline="0" dirty="0" smtClean="0"/>
                        <a:t> by number</a:t>
                      </a: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ZapfDingbatsITC" charset="0"/>
                        <a:buChar char="✤"/>
                      </a:pPr>
                      <a:r>
                        <a:rPr lang="en-US" sz="1400" baseline="0" dirty="0" smtClean="0"/>
                        <a:t>Sub families designated by letter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148773" lvl="0" indent="0" algn="l"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Isoforms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their distribution in the liver: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20223" lvl="0" indent="-171450" algn="l">
                        <a:buClr>
                          <a:srgbClr val="FDC6AD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CYP3A4/5 : 36% </a:t>
                      </a:r>
                    </a:p>
                    <a:p>
                      <a:pPr marL="320223" lvl="0" indent="-171450" algn="l">
                        <a:buClr>
                          <a:srgbClr val="C5D4ED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CYP2D6: 19%</a:t>
                      </a:r>
                    </a:p>
                    <a:p>
                      <a:pPr marL="320223" lvl="0" indent="-171450" algn="l">
                        <a:buClr>
                          <a:srgbClr val="BAEBFF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CYP2C8/9: 16%</a:t>
                      </a:r>
                    </a:p>
                    <a:p>
                      <a:pPr marL="320223" lvl="0" indent="-171450" algn="l">
                        <a:buClr>
                          <a:srgbClr val="FCCCEE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CYP1A/2 : 11%</a:t>
                      </a:r>
                    </a:p>
                    <a:p>
                      <a:pPr marL="320223" lvl="0" indent="-171450" algn="l">
                        <a:buClr>
                          <a:srgbClr val="E7ABDA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CYP2C19: 8%</a:t>
                      </a:r>
                    </a:p>
                    <a:p>
                      <a:pPr marL="320223" lvl="0" indent="-171450" algn="l">
                        <a:buClr>
                          <a:srgbClr val="FFC000"/>
                        </a:buClr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CYPE1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2" cstate="print"/>
          <a:srcRect l="8511" t="2290" r="8085" b="19542"/>
          <a:stretch>
            <a:fillRect/>
          </a:stretch>
        </p:blipFill>
        <p:spPr bwMode="auto">
          <a:xfrm>
            <a:off x="5521121" y="2723708"/>
            <a:ext cx="1233899" cy="1206633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3715166" y="2723709"/>
            <a:ext cx="1702974" cy="1206633"/>
            <a:chOff x="3730531" y="2538480"/>
            <a:chExt cx="1363851" cy="948639"/>
          </a:xfrm>
        </p:grpSpPr>
        <p:grpSp>
          <p:nvGrpSpPr>
            <p:cNvPr id="10" name="Group 9"/>
            <p:cNvGrpSpPr/>
            <p:nvPr/>
          </p:nvGrpSpPr>
          <p:grpSpPr>
            <a:xfrm>
              <a:off x="3730531" y="2538480"/>
              <a:ext cx="1363851" cy="948639"/>
              <a:chOff x="2713880" y="4351782"/>
              <a:chExt cx="2316439" cy="1857715"/>
            </a:xfrm>
          </p:grpSpPr>
          <p:sp>
            <p:nvSpPr>
              <p:cNvPr id="6" name="Hexagon 5"/>
              <p:cNvSpPr/>
              <p:nvPr/>
            </p:nvSpPr>
            <p:spPr>
              <a:xfrm>
                <a:off x="2713880" y="4351782"/>
                <a:ext cx="2316439" cy="1857715"/>
              </a:xfrm>
              <a:prstGeom prst="hexagon">
                <a:avLst>
                  <a:gd name="adj" fmla="val 22825"/>
                  <a:gd name="vf" fmla="val 115470"/>
                </a:avLst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890572" y="4439732"/>
                <a:ext cx="1989853" cy="16987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229306" y="2877316"/>
              <a:ext cx="6371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heme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0907" y="6114473"/>
            <a:ext cx="2392648" cy="1322576"/>
            <a:chOff x="228600" y="191016"/>
            <a:chExt cx="8686800" cy="4149072"/>
          </a:xfrm>
        </p:grpSpPr>
        <p:sp>
          <p:nvSpPr>
            <p:cNvPr id="19" name="Parallelogram 18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647698" y="191016"/>
              <a:ext cx="8153401" cy="413254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82917" y="225285"/>
              <a:ext cx="2176092" cy="387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 smtClean="0">
                  <a:solidFill>
                    <a:schemeClr val="accent4"/>
                  </a:solidFill>
                  <a:latin typeface="Bernard MT Condensed" pitchFamily="18" charset="0"/>
                </a:rPr>
                <a:t>P450 </a:t>
              </a:r>
              <a:r>
                <a:rPr lang="en-US" sz="400" dirty="0" err="1" smtClean="0">
                  <a:solidFill>
                    <a:schemeClr val="accent4"/>
                  </a:solidFill>
                  <a:latin typeface="Bernard MT Condensed" pitchFamily="18" charset="0"/>
                </a:rPr>
                <a:t>Reductase</a:t>
              </a:r>
              <a:endParaRPr lang="en-US" sz="400" dirty="0">
                <a:solidFill>
                  <a:schemeClr val="accent4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1646" y="1552655"/>
              <a:ext cx="1894305" cy="387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 smtClean="0">
                  <a:solidFill>
                    <a:schemeClr val="accent4"/>
                  </a:solidFill>
                  <a:latin typeface="Bernard MT Condensed" pitchFamily="18" charset="0"/>
                </a:rPr>
                <a:t>CYT P450 </a:t>
              </a:r>
              <a:r>
                <a:rPr lang="en-US" sz="400" dirty="0" err="1" smtClean="0">
                  <a:solidFill>
                    <a:schemeClr val="accent4"/>
                  </a:solidFill>
                  <a:latin typeface="Bernard MT Condensed" pitchFamily="18" charset="0"/>
                </a:rPr>
                <a:t>Oxidase</a:t>
              </a:r>
              <a:endParaRPr lang="en-US" sz="400" dirty="0">
                <a:solidFill>
                  <a:schemeClr val="accent4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480569" y="8376902"/>
            <a:ext cx="323165" cy="1452757"/>
            <a:chOff x="2480569" y="8376902"/>
            <a:chExt cx="323165" cy="145275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480569" y="8420887"/>
              <a:ext cx="0" cy="140877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80569" y="8376902"/>
              <a:ext cx="323165" cy="1452757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From more abundant to less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60414" y="5084976"/>
            <a:ext cx="5894606" cy="953783"/>
            <a:chOff x="682709" y="4728559"/>
            <a:chExt cx="5894606" cy="953783"/>
          </a:xfrm>
        </p:grpSpPr>
        <p:sp>
          <p:nvSpPr>
            <p:cNvPr id="13" name="Rectangle 12"/>
            <p:cNvSpPr/>
            <p:nvPr/>
          </p:nvSpPr>
          <p:spPr>
            <a:xfrm>
              <a:off x="1797803" y="4728559"/>
              <a:ext cx="3737086" cy="3282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200" dirty="0">
                  <a:solidFill>
                    <a:schemeClr val="tx1"/>
                  </a:solidFill>
                </a:rPr>
                <a:t>Responsible for most of the OXIDATIVE METABOLISM of</a:t>
              </a:r>
              <a:r>
                <a:rPr lang="en-US" sz="1200" dirty="0" smtClean="0">
                  <a:solidFill>
                    <a:schemeClr val="tx1"/>
                  </a:solidFill>
                </a:rPr>
                <a:t>: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flipH="1">
              <a:off x="3663738" y="5056816"/>
              <a:ext cx="2608" cy="85917"/>
            </a:xfrm>
            <a:prstGeom prst="line">
              <a:avLst/>
            </a:prstGeom>
            <a:ln w="28575">
              <a:solidFill>
                <a:srgbClr val="FCCC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114223" y="5142733"/>
              <a:ext cx="3031200" cy="0"/>
            </a:xfrm>
            <a:prstGeom prst="line">
              <a:avLst/>
            </a:prstGeom>
            <a:ln w="28575">
              <a:solidFill>
                <a:srgbClr val="FCCC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51" idx="0"/>
            </p:cNvCxnSpPr>
            <p:nvPr/>
          </p:nvCxnSpPr>
          <p:spPr>
            <a:xfrm>
              <a:off x="5130237" y="5142733"/>
              <a:ext cx="3318" cy="184545"/>
            </a:xfrm>
            <a:prstGeom prst="straightConnector1">
              <a:avLst/>
            </a:prstGeom>
            <a:ln w="28575">
              <a:solidFill>
                <a:srgbClr val="FCCC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689795" y="5327278"/>
              <a:ext cx="2887520" cy="355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/>
              <a:r>
                <a:rPr lang="en-US" sz="1100" dirty="0">
                  <a:solidFill>
                    <a:schemeClr val="tx1"/>
                  </a:solidFill>
                </a:rPr>
                <a:t>Exogenous compounds: diet (food &amp; beverages), Drugs, environmental xenobiotics</a:t>
              </a:r>
              <a:r>
                <a:rPr lang="en-US" sz="1100" dirty="0" smtClean="0">
                  <a:solidFill>
                    <a:schemeClr val="tx1"/>
                  </a:solidFill>
                </a:rPr>
                <a:t>.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2709" y="5313404"/>
              <a:ext cx="2887520" cy="3689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/>
              <a:r>
                <a:rPr lang="en-US" sz="1100" dirty="0">
                  <a:solidFill>
                    <a:schemeClr val="tx1"/>
                  </a:solidFill>
                </a:rPr>
                <a:t>Endogenous substances: steroid hormones, prostaglandins, lipids and fatty acids. </a:t>
              </a:r>
            </a:p>
          </p:txBody>
        </p:sp>
        <p:cxnSp>
          <p:nvCxnSpPr>
            <p:cNvPr id="54" name="Straight Arrow Connector 53"/>
            <p:cNvCxnSpPr>
              <a:endCxn id="53" idx="0"/>
            </p:cNvCxnSpPr>
            <p:nvPr/>
          </p:nvCxnSpPr>
          <p:spPr>
            <a:xfrm>
              <a:off x="2126469" y="5142733"/>
              <a:ext cx="0" cy="170671"/>
            </a:xfrm>
            <a:prstGeom prst="straightConnector1">
              <a:avLst/>
            </a:prstGeom>
            <a:ln w="28575">
              <a:solidFill>
                <a:srgbClr val="FCCCE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4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Cytochromes P450 (CYPs)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52465"/>
              </p:ext>
            </p:extLst>
          </p:nvPr>
        </p:nvGraphicFramePr>
        <p:xfrm>
          <a:off x="0" y="795130"/>
          <a:ext cx="6858001" cy="911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960"/>
                <a:gridCol w="563705"/>
                <a:gridCol w="2961168"/>
                <a:gridCol w="2961168"/>
              </a:tblGrid>
              <a:tr h="1491062">
                <a:tc rowSpan="3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Regulation</a:t>
                      </a:r>
                    </a:p>
                  </a:txBody>
                  <a:tcPr vert="vert270" anchor="ctr">
                    <a:solidFill>
                      <a:srgbClr val="942093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General info.</a:t>
                      </a:r>
                    </a:p>
                  </a:txBody>
                  <a:tcPr vert="vert270" anchor="ctr">
                    <a:solidFill>
                      <a:srgbClr val="929292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Activation or Inactivation can be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processed by any food, intrinsic products or extrinsic </a:t>
                      </a:r>
                      <a:r>
                        <a:rPr lang="en-US" sz="1600" dirty="0" err="1" smtClean="0"/>
                        <a:t>xenobiotics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l"/>
                      <a:r>
                        <a:rPr lang="en-US" sz="1600" dirty="0" smtClean="0"/>
                        <a:t>as drugs (usually the </a:t>
                      </a:r>
                      <a:r>
                        <a:rPr lang="en-US" sz="1600" dirty="0" err="1" smtClean="0"/>
                        <a:t>lipophylic</a:t>
                      </a:r>
                      <a:r>
                        <a:rPr lang="en-US" sz="1600" dirty="0" smtClean="0"/>
                        <a:t>) that have to be metabolized.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7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Direct</a:t>
                      </a:r>
                    </a:p>
                  </a:txBody>
                  <a:tcPr vert="vert270" anchor="ctr">
                    <a:solidFill>
                      <a:srgbClr val="D5FC79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 anchor="ctr"/>
                </a:tc>
              </a:tr>
              <a:tr h="2047317">
                <a:tc vMerge="1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 vert="vert270" anchor="ctr">
                    <a:solidFill>
                      <a:srgbClr val="942093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Indirect</a:t>
                      </a:r>
                    </a:p>
                  </a:txBody>
                  <a:tcPr vert="vert270" anchor="ctr">
                    <a:solidFill>
                      <a:srgbClr val="73FE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Indirectly by expression or repression of its relevant genes by activation or inhibition of the responsible transcription factors </a:t>
                      </a:r>
                      <a:r>
                        <a:rPr lang="en-US" sz="1400" dirty="0" smtClean="0">
                          <a:solidFill>
                            <a:srgbClr val="008F00"/>
                          </a:solidFill>
                        </a:rPr>
                        <a:t>(affect on </a:t>
                      </a:r>
                      <a:r>
                        <a:rPr lang="en-US" sz="1400" dirty="0" smtClean="0">
                          <a:solidFill>
                            <a:srgbClr val="008F00"/>
                          </a:solidFill>
                        </a:rPr>
                        <a:t>the gene transcription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</a:rPr>
                        <a:t> of specific cytochrome enzyme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–either decrease or increase transcription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→ less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 more synthesis of the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enzyme → less or high number of enzymes-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</a:rPr>
                        <a:t>)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/>
                    </a:p>
                  </a:txBody>
                  <a:tcPr anchor="ctr"/>
                </a:tc>
              </a:tr>
              <a:tr h="3525174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Pharmacokinetic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drug-drug-interaction</a:t>
                      </a:r>
                    </a:p>
                  </a:txBody>
                  <a:tcPr vert="vert270" anchor="ctr">
                    <a:solidFill>
                      <a:srgbClr val="FFC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>
                        <a:buClr>
                          <a:schemeClr val="accent2"/>
                        </a:buClr>
                        <a:buFont typeface=".PingFangSC-Regular" charset="-122"/>
                        <a:buNone/>
                      </a:pPr>
                      <a:r>
                        <a:rPr lang="en-US" sz="1800" dirty="0" smtClean="0"/>
                        <a:t>When drugs play a role in regulation of the CYT P450, they are termed: </a:t>
                      </a:r>
                    </a:p>
                    <a:p>
                      <a:pPr marL="342900" indent="-342900" algn="l">
                        <a:buClr>
                          <a:schemeClr val="accent2"/>
                        </a:buClr>
                        <a:buFont typeface=".PingFangSC-Regular" charset="-122"/>
                        <a:buChar char="★"/>
                      </a:pPr>
                      <a:r>
                        <a:rPr lang="en-US" sz="1800" dirty="0" smtClean="0"/>
                        <a:t> Enzyme Inducers if </a:t>
                      </a:r>
                      <a:r>
                        <a:rPr lang="en-US" sz="1800" b="1" dirty="0" smtClean="0"/>
                        <a:t>Activate</a:t>
                      </a:r>
                      <a:r>
                        <a:rPr lang="en-US" sz="1800" dirty="0" smtClean="0"/>
                        <a:t> the enzyme</a:t>
                      </a:r>
                    </a:p>
                    <a:p>
                      <a:pPr marL="342900" indent="-342900" algn="l">
                        <a:buClr>
                          <a:schemeClr val="accent2"/>
                        </a:buClr>
                        <a:buFont typeface=".PingFangSC-Regular" charset="-122"/>
                        <a:buChar char="★"/>
                      </a:pPr>
                      <a:r>
                        <a:rPr lang="en-US" sz="1800" dirty="0" smtClean="0"/>
                        <a:t> Enzyme Inhibitors if </a:t>
                      </a:r>
                      <a:r>
                        <a:rPr lang="en-US" sz="1800" b="1" dirty="0" smtClean="0"/>
                        <a:t>Inactivate</a:t>
                      </a:r>
                      <a:r>
                        <a:rPr lang="en-US" sz="1800" dirty="0" smtClean="0"/>
                        <a:t> the enzyme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342173" y="2376234"/>
            <a:ext cx="3274827" cy="166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3979587" y="4383087"/>
            <a:ext cx="2758440" cy="194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3" cstate="print"/>
          <a:srcRect t="21052"/>
          <a:stretch>
            <a:fillRect/>
          </a:stretch>
        </p:blipFill>
        <p:spPr bwMode="auto">
          <a:xfrm>
            <a:off x="2342174" y="7824888"/>
            <a:ext cx="2679183" cy="170761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flipH="1">
            <a:off x="4381125" y="2648825"/>
            <a:ext cx="860611" cy="35858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Cytochrome enzyme</a:t>
            </a:r>
            <a:endParaRPr lang="en-US" sz="600" dirty="0"/>
          </a:p>
        </p:txBody>
      </p:sp>
      <p:sp>
        <p:nvSpPr>
          <p:cNvPr id="8" name="Oval 7"/>
          <p:cNvSpPr/>
          <p:nvPr/>
        </p:nvSpPr>
        <p:spPr>
          <a:xfrm>
            <a:off x="5707752" y="5216094"/>
            <a:ext cx="806824" cy="30725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Cytochrome enzyme</a:t>
            </a:r>
            <a:endParaRPr lang="en-US" sz="600" dirty="0"/>
          </a:p>
        </p:txBody>
      </p:sp>
      <p:sp>
        <p:nvSpPr>
          <p:cNvPr id="9" name="Rectangle 8"/>
          <p:cNvSpPr/>
          <p:nvPr/>
        </p:nvSpPr>
        <p:spPr>
          <a:xfrm>
            <a:off x="1706102" y="3751907"/>
            <a:ext cx="249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8F00"/>
                </a:solidFill>
              </a:rPr>
              <a:t>Ex. Antagonistic action</a:t>
            </a:r>
          </a:p>
          <a:p>
            <a:pPr algn="ctr"/>
            <a:r>
              <a:rPr lang="en-US" sz="1200" dirty="0" smtClean="0">
                <a:solidFill>
                  <a:srgbClr val="008F00"/>
                </a:solidFill>
              </a:rPr>
              <a:t>(Not related to cytochrome enzyme)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94520" y="7626028"/>
            <a:ext cx="174350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8F00"/>
                </a:solidFill>
              </a:rPr>
              <a:t>Erythromycin is an enzyme inhibitor (inhibit CYP3A4).</a:t>
            </a:r>
          </a:p>
          <a:p>
            <a:r>
              <a:rPr lang="en-US" sz="1100" dirty="0" smtClean="0">
                <a:solidFill>
                  <a:srgbClr val="008F00"/>
                </a:solidFill>
              </a:rPr>
              <a:t>If we combined Erythromycin and </a:t>
            </a:r>
            <a:r>
              <a:rPr lang="en-US" sz="1100" dirty="0">
                <a:solidFill>
                  <a:srgbClr val="008F00"/>
                </a:solidFill>
              </a:rPr>
              <a:t> 60mg of </a:t>
            </a:r>
            <a:r>
              <a:rPr lang="en-US" sz="1100" dirty="0" err="1" smtClean="0">
                <a:solidFill>
                  <a:srgbClr val="008F00"/>
                </a:solidFill>
              </a:rPr>
              <a:t>terfenadine</a:t>
            </a:r>
            <a:r>
              <a:rPr lang="en-US" sz="1100" dirty="0" smtClean="0">
                <a:solidFill>
                  <a:srgbClr val="008F00"/>
                </a:solidFill>
              </a:rPr>
              <a:t>.</a:t>
            </a:r>
          </a:p>
          <a:p>
            <a:r>
              <a:rPr lang="en-US" sz="1100" dirty="0" smtClean="0">
                <a:solidFill>
                  <a:srgbClr val="008F00"/>
                </a:solidFill>
              </a:rPr>
              <a:t>The </a:t>
            </a:r>
            <a:r>
              <a:rPr lang="en-US" sz="1100" dirty="0" err="1" smtClean="0">
                <a:solidFill>
                  <a:srgbClr val="008F00"/>
                </a:solidFill>
              </a:rPr>
              <a:t>terfenadine</a:t>
            </a:r>
            <a:r>
              <a:rPr lang="en-US" sz="1100" dirty="0" smtClean="0">
                <a:solidFill>
                  <a:srgbClr val="008F00"/>
                </a:solidFill>
              </a:rPr>
              <a:t> won’t be </a:t>
            </a:r>
            <a:r>
              <a:rPr lang="en-US" sz="1100" dirty="0">
                <a:solidFill>
                  <a:srgbClr val="008F00"/>
                </a:solidFill>
              </a:rPr>
              <a:t>metabolized </a:t>
            </a:r>
            <a:r>
              <a:rPr lang="en-US" sz="1100" dirty="0" smtClean="0">
                <a:solidFill>
                  <a:srgbClr val="008F00"/>
                </a:solidFill>
              </a:rPr>
              <a:t>since CYP3A4 is inhibited and the </a:t>
            </a:r>
            <a:r>
              <a:rPr lang="en-US" sz="1100" dirty="0" err="1" smtClean="0">
                <a:solidFill>
                  <a:srgbClr val="008F00"/>
                </a:solidFill>
              </a:rPr>
              <a:t>avlibelity</a:t>
            </a:r>
            <a:r>
              <a:rPr lang="en-US" sz="1100" dirty="0" smtClean="0">
                <a:solidFill>
                  <a:srgbClr val="008F00"/>
                </a:solidFill>
              </a:rPr>
              <a:t> of </a:t>
            </a:r>
            <a:r>
              <a:rPr lang="en-US" sz="1100" dirty="0" err="1">
                <a:solidFill>
                  <a:srgbClr val="008F00"/>
                </a:solidFill>
              </a:rPr>
              <a:t>terfenadine</a:t>
            </a:r>
            <a:r>
              <a:rPr lang="en-US" sz="1100" dirty="0">
                <a:solidFill>
                  <a:srgbClr val="008F00"/>
                </a:solidFill>
              </a:rPr>
              <a:t>  </a:t>
            </a:r>
            <a:r>
              <a:rPr lang="en-US" sz="1100" dirty="0" smtClean="0">
                <a:solidFill>
                  <a:srgbClr val="008F00"/>
                </a:solidFill>
              </a:rPr>
              <a:t>will be high in the blood (overdose)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710763" y="7626028"/>
            <a:ext cx="3027264" cy="2030819"/>
          </a:xfrm>
          <a:prstGeom prst="rect">
            <a:avLst/>
          </a:prstGeom>
          <a:noFill/>
          <a:ln w="12700"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1992" y="7626028"/>
            <a:ext cx="2668772" cy="2030819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1992" y="7626028"/>
            <a:ext cx="122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F00"/>
                </a:solidFill>
              </a:rPr>
              <a:t>The dose of 60mg of </a:t>
            </a:r>
            <a:r>
              <a:rPr lang="en-US" sz="1200" dirty="0" err="1" smtClean="0">
                <a:solidFill>
                  <a:srgbClr val="008F00"/>
                </a:solidFill>
              </a:rPr>
              <a:t>terfenadine</a:t>
            </a:r>
            <a:r>
              <a:rPr lang="en-US" sz="1200" dirty="0" smtClean="0">
                <a:solidFill>
                  <a:srgbClr val="008F00"/>
                </a:solidFill>
              </a:rPr>
              <a:t> will metabolized normally by CYP3A4 and only 6ng/ml will remains in the blood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CYPs: Drug-Drug </a:t>
            </a:r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interaction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93634"/>
              </p:ext>
            </p:extLst>
          </p:nvPr>
        </p:nvGraphicFramePr>
        <p:xfrm>
          <a:off x="0" y="795129"/>
          <a:ext cx="6858001" cy="911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/>
                <a:gridCol w="6134101"/>
              </a:tblGrid>
              <a:tr h="130357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Molecular Basis Of Drug–drug Interaction</a:t>
                      </a:r>
                    </a:p>
                  </a:txBody>
                  <a:tcPr vert="vert270" anchor="ctr">
                    <a:solidFill>
                      <a:srgbClr val="009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193"/>
                        </a:buClr>
                        <a:buSzTx/>
                        <a:buFont typeface="ZapfDingbatsITC" charset="0"/>
                        <a:buChar char="✿"/>
                        <a:tabLst/>
                        <a:defRPr/>
                      </a:pPr>
                      <a:r>
                        <a:rPr lang="en-US" sz="1600" dirty="0" smtClean="0"/>
                        <a:t>The orphan nuclear receptor PXR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(pregnane X receptor) </a:t>
                      </a:r>
                      <a:r>
                        <a:rPr lang="en-US" sz="1600" dirty="0" smtClean="0"/>
                        <a:t>is a </a:t>
                      </a:r>
                      <a:r>
                        <a:rPr lang="en-US" sz="1600" b="1" dirty="0" smtClean="0"/>
                        <a:t>TRANSCRIPTION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FACTOR</a:t>
                      </a:r>
                      <a:r>
                        <a:rPr lang="en-US" sz="1600" dirty="0" smtClean="0"/>
                        <a:t> that regulates the expression of the CYP P450 genes</a:t>
                      </a:r>
                    </a:p>
                  </a:txBody>
                  <a:tcPr anchor="ctr"/>
                </a:tc>
              </a:tr>
              <a:tr h="2211123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vert="vert270" anchor="ctr">
                    <a:solidFill>
                      <a:schemeClr val="bg1">
                        <a:alpha val="50196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1846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Drug A-inducer</a:t>
                      </a:r>
                    </a:p>
                  </a:txBody>
                  <a:tcPr vert="vert27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 enzyme inducer that: </a:t>
                      </a:r>
                    </a:p>
                    <a:p>
                      <a:pPr marL="342900" marR="0" indent="-3429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Binds and activates PXR </a:t>
                      </a:r>
                      <a:r>
                        <a:rPr lang="en-US" sz="1600" dirty="0" smtClean="0">
                          <a:solidFill>
                            <a:srgbClr val="008F00"/>
                          </a:solidFill>
                        </a:rPr>
                        <a:t>(Transcription factors)</a:t>
                      </a:r>
                      <a:endParaRPr lang="en-US" sz="1600" dirty="0" smtClean="0"/>
                    </a:p>
                    <a:p>
                      <a:pPr marL="342900" indent="-342900">
                        <a:buClr>
                          <a:srgbClr val="FF99CC"/>
                        </a:buClr>
                        <a:buFont typeface="+mj-lt"/>
                        <a:buAutoNum type="arabicParenR"/>
                      </a:pP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PXR</a:t>
                      </a:r>
                      <a:r>
                        <a:rPr lang="en-US" sz="1600" dirty="0" smtClean="0"/>
                        <a:t> translocate in nucleus </a:t>
                      </a:r>
                    </a:p>
                    <a:p>
                      <a:pPr marL="342900" indent="-342900">
                        <a:buClr>
                          <a:srgbClr val="FF99CC"/>
                        </a:buClr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dimerize (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joins up</a:t>
                      </a:r>
                      <a:r>
                        <a:rPr lang="en-US" sz="1600" dirty="0" smtClean="0"/>
                        <a:t>) with RXR (retinoid X receptor)</a:t>
                      </a:r>
                    </a:p>
                    <a:p>
                      <a:pPr marL="342900" indent="-342900">
                        <a:buClr>
                          <a:srgbClr val="FF99CC"/>
                        </a:buClr>
                        <a:buFont typeface="+mj-lt"/>
                        <a:buAutoNum type="arabicParenR"/>
                      </a:pPr>
                      <a:r>
                        <a:rPr lang="en-US" sz="1600" dirty="0" smtClean="0"/>
                        <a:t>The heterodimer PXR/RXR will induce expression of CYT P450 isoenzymes to increase metabolism of drug B.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Outcome: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Increase metabolism of the inducer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itself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which will </a:t>
                      </a:r>
                      <a:r>
                        <a:rPr lang="en-US" sz="1600" b="1" dirty="0" smtClean="0"/>
                        <a:t>decrease </a:t>
                      </a:r>
                      <a:r>
                        <a:rPr lang="en-US" sz="1600" dirty="0" smtClean="0"/>
                        <a:t>its pharmacological actions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leading to </a:t>
                      </a:r>
                      <a:r>
                        <a:rPr lang="en-US" sz="1600" b="1" dirty="0" smtClean="0"/>
                        <a:t>tolerance or 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even</a:t>
                      </a:r>
                      <a:r>
                        <a:rPr lang="en-US" sz="1600" b="1" dirty="0" smtClean="0"/>
                        <a:t> complete nullification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and also it will </a:t>
                      </a:r>
                      <a:r>
                        <a:rPr lang="en-US" sz="1600" dirty="0" smtClean="0"/>
                        <a:t>increase co-administrated drugs metabolism. </a:t>
                      </a:r>
                      <a:r>
                        <a:rPr lang="en-US" sz="1600" b="1" dirty="0" smtClean="0"/>
                        <a:t>(Decreased EFFICACY) </a:t>
                      </a:r>
                      <a:endParaRPr lang="en-US" sz="1600" dirty="0" smtClean="0"/>
                    </a:p>
                  </a:txBody>
                  <a:tcPr/>
                </a:tc>
              </a:tr>
              <a:tr h="2774331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Drug B-inhibitor</a:t>
                      </a:r>
                    </a:p>
                  </a:txBody>
                  <a:tcPr vert="vert270" anchor="ctr">
                    <a:solidFill>
                      <a:srgbClr val="FFFD7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enzyme inhibitor that: </a:t>
                      </a:r>
                    </a:p>
                    <a:p>
                      <a:pPr marL="400050" indent="-400050">
                        <a:buClr>
                          <a:schemeClr val="accent4"/>
                        </a:buClr>
                        <a:buFont typeface="+mj-lt"/>
                        <a:buAutoNum type="romanL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Binds and prevents activates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PXR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400050" indent="-400050">
                        <a:buClr>
                          <a:schemeClr val="accent4"/>
                        </a:buClr>
                        <a:buFont typeface="+mj-lt"/>
                        <a:buAutoNum type="romanL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Repression of CYPs P450 isoenzymes  </a:t>
                      </a:r>
                    </a:p>
                    <a:p>
                      <a:pPr marL="400050" indent="-400050">
                        <a:buClr>
                          <a:schemeClr val="accent4"/>
                        </a:buClr>
                        <a:buFont typeface="+mj-lt"/>
                        <a:buAutoNum type="romanL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Decrease in Drug B metabolism.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Outcome: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Retard </a:t>
                      </a:r>
                      <a:r>
                        <a:rPr lang="en-US" sz="1600" dirty="0" smtClean="0"/>
                        <a:t>(decreased) </a:t>
                      </a:r>
                      <a:r>
                        <a:rPr lang="en-US" sz="1600" b="1" dirty="0" smtClean="0"/>
                        <a:t>metabolism and excretion </a:t>
                      </a:r>
                      <a:r>
                        <a:rPr lang="en-US" sz="1600" dirty="0" smtClean="0"/>
                        <a:t>of inhibitor and co- administrated drugs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leading 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prolong </a:t>
                      </a:r>
                      <a:r>
                        <a:rPr lang="en-US" sz="1600" dirty="0" smtClean="0"/>
                        <a:t>action of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those drugs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(inhibitors and co-administered drugs)</a:t>
                      </a:r>
                      <a:endParaRPr 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(Increased TOXICITY) </a:t>
                      </a: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152769" y="2172618"/>
            <a:ext cx="6552462" cy="2073259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Rectangle 5"/>
          <p:cNvSpPr/>
          <p:nvPr/>
        </p:nvSpPr>
        <p:spPr>
          <a:xfrm>
            <a:off x="1296054" y="2097934"/>
            <a:ext cx="1458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8F00"/>
                </a:solidFill>
              </a:rPr>
              <a:t>Transcription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mr-IN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 </a:t>
            </a:r>
            <a:r>
              <a:rPr lang="mr-IN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P450 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3A4/5</a:t>
            </a:r>
            <a:endParaRPr lang="mr-IN" sz="4000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539" y="3756971"/>
            <a:ext cx="6570921" cy="830997"/>
          </a:xfrm>
          <a:prstGeom prst="rect">
            <a:avLst/>
          </a:prstGeom>
          <a:noFill/>
          <a:ln w="12700">
            <a:solidFill>
              <a:srgbClr val="FF2F9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Most </a:t>
            </a:r>
            <a:r>
              <a:rPr lang="en-US" sz="1200" dirty="0"/>
              <a:t>common, 30% of CYP</a:t>
            </a:r>
            <a:endParaRPr lang="en-US" sz="1200" dirty="0" smtClean="0"/>
          </a:p>
          <a:p>
            <a:r>
              <a:rPr lang="en-US" sz="1200" dirty="0" smtClean="0"/>
              <a:t>Found </a:t>
            </a:r>
            <a:r>
              <a:rPr lang="en-US" sz="1200" dirty="0"/>
              <a:t>in the liver &amp; GIT. Responsible for the metabolism of:</a:t>
            </a:r>
            <a:br>
              <a:rPr lang="en-US" sz="1200" dirty="0"/>
            </a:br>
            <a:r>
              <a:rPr lang="en-US" sz="1200" dirty="0"/>
              <a:t>- Most </a:t>
            </a:r>
            <a:r>
              <a:rPr lang="en-US" sz="1200" dirty="0">
                <a:solidFill>
                  <a:srgbClr val="0432FF"/>
                </a:solidFill>
              </a:rPr>
              <a:t>calcium channel blockers</a:t>
            </a:r>
            <a:r>
              <a:rPr lang="en-US" sz="1200" dirty="0"/>
              <a:t>, Most </a:t>
            </a:r>
            <a:r>
              <a:rPr lang="en-US" sz="1200" dirty="0">
                <a:solidFill>
                  <a:srgbClr val="0432FF"/>
                </a:solidFill>
              </a:rPr>
              <a:t>benzodiazepines</a:t>
            </a:r>
            <a:r>
              <a:rPr lang="en-US" sz="1200" dirty="0"/>
              <a:t>, Most </a:t>
            </a:r>
            <a:r>
              <a:rPr lang="en-US" sz="1200" dirty="0">
                <a:solidFill>
                  <a:srgbClr val="0432FF"/>
                </a:solidFill>
              </a:rPr>
              <a:t>HIV protease inhibitors</a:t>
            </a:r>
            <a:r>
              <a:rPr lang="en-US" sz="1200" dirty="0"/>
              <a:t>, Most </a:t>
            </a:r>
            <a:r>
              <a:rPr lang="en-US" sz="1200" dirty="0">
                <a:solidFill>
                  <a:srgbClr val="0432FF"/>
                </a:solidFill>
              </a:rPr>
              <a:t>HMG-CoA-reductase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432FF"/>
                </a:solidFill>
              </a:rPr>
              <a:t>inhibitors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432FF"/>
                </a:solidFill>
              </a:rPr>
              <a:t>Cyclosporine</a:t>
            </a:r>
            <a:r>
              <a:rPr lang="en-US" sz="1200" dirty="0"/>
              <a:t>, Most </a:t>
            </a:r>
            <a:r>
              <a:rPr lang="en-US" sz="1200" dirty="0">
                <a:solidFill>
                  <a:srgbClr val="0432FF"/>
                </a:solidFill>
              </a:rPr>
              <a:t>non-sedating antihistamines, </a:t>
            </a:r>
            <a:r>
              <a:rPr lang="en-US" sz="1200" dirty="0" err="1">
                <a:solidFill>
                  <a:srgbClr val="0432FF"/>
                </a:solidFill>
              </a:rPr>
              <a:t>Cisapride</a:t>
            </a:r>
            <a:r>
              <a:rPr lang="en-US" sz="1200" dirty="0">
                <a:solidFill>
                  <a:srgbClr val="0432FF"/>
                </a:solidFill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49098"/>
              </p:ext>
            </p:extLst>
          </p:nvPr>
        </p:nvGraphicFramePr>
        <p:xfrm>
          <a:off x="1" y="4827202"/>
          <a:ext cx="6857998" cy="5078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1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5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2007"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Substrates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r>
                        <a:rPr lang="en-US" sz="1050" b="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metabolize by CYP3A4/5</a:t>
                      </a:r>
                      <a:endParaRPr lang="en-US" sz="900" b="0" dirty="0" smtClean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marT="45719" marB="45719" anchor="ctr">
                    <a:solidFill>
                      <a:srgbClr val="FFFD7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Inhibitors 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Dugs</a:t>
                      </a:r>
                      <a:r>
                        <a:rPr lang="en-US" sz="1600" b="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inhibit CYP3A4/5</a:t>
                      </a:r>
                      <a:endParaRPr lang="en-US" sz="1200" b="0" dirty="0" smtClean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marT="45719" marB="45719"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Inducers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r>
                        <a:rPr lang="en-US" sz="1600" b="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induce CYP3A4/5</a:t>
                      </a:r>
                      <a:endParaRPr lang="en-US" sz="1200" b="0" dirty="0" smtClean="0">
                        <a:solidFill>
                          <a:srgbClr val="008F00"/>
                        </a:solidFill>
                        <a:effectLst/>
                      </a:endParaRPr>
                    </a:p>
                  </a:txBody>
                  <a:tcPr marT="45719" marB="45719" anchor="ctr">
                    <a:solidFill>
                      <a:srgbClr val="942093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74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Immunosuppressant: </a:t>
                      </a:r>
                      <a:endParaRPr lang="en-US" sz="1200" dirty="0" smtClean="0"/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</a:t>
                      </a: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sporine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-17145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Immunosuppressant: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Cyclosporine </a:t>
                      </a:r>
                    </a:p>
                    <a:p>
                      <a:pPr marL="0" indent="-17145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AzoleAntifungals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conazole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Keto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conazole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Itra</a:t>
                      </a:r>
                      <a:r>
                        <a:rPr lang="en-US" sz="1400" u="sng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conazole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0" indent="-171450" algn="l" defTabSz="514350" rtl="0" eaLnBrk="1" latinLnBrk="0" hangingPunct="1">
                        <a:buClr>
                          <a:srgbClr val="FF7E79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Antibiotics: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Erythromycin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Clarithromycin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Troleandomycin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Clr>
                          <a:srgbClr val="FF7E79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Protease Inhibitors :</a:t>
                      </a:r>
                    </a:p>
                    <a:p>
                      <a:pPr marL="428625" lvl="1" indent="-171450">
                        <a:buClr>
                          <a:srgbClr val="FF7E79"/>
                        </a:buClr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Rito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navir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etidine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Chlora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mphe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 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u="sng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Nefaz</a:t>
                      </a:r>
                      <a:r>
                        <a:rPr lang="en-US" sz="14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adone</a:t>
                      </a:r>
                      <a:endParaRPr 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Grape</a:t>
                      </a:r>
                      <a:r>
                        <a:rPr lang="ar-SA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Fruits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b="1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Barbi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turates</a:t>
                      </a: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amaze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pine </a:t>
                      </a: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b="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Dexam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ethasone 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Courier New" charset="0"/>
                        <a:buNone/>
                      </a:pP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mpicin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mpin</a:t>
                      </a: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u="sng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Rifa</a:t>
                      </a:r>
                      <a:r>
                        <a:rPr lang="en-US" sz="14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butin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Phenytoin</a:t>
                      </a:r>
                      <a:b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171450" algn="l" defTabSz="514350" rtl="0" eaLnBrk="1" latinLnBrk="0" hangingPunct="1">
                        <a:buClr>
                          <a:srgbClr val="7030A0"/>
                        </a:buClr>
                        <a:buFont typeface="Courier New" charset="0"/>
                        <a:buChar char="o"/>
                      </a:pPr>
                      <a:r>
                        <a:rPr lang="en-US" sz="14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Progestins</a:t>
                      </a:r>
                      <a:r>
                        <a:rPr lang="en-US" sz="14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374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Azole Antifungals: 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Fluconazole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700" b="0" dirty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en-US" sz="700" b="0" dirty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324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Antibiotics: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Erythromycin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Clarithromycin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700" b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en-US" sz="700" b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324"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channel blockers:</a:t>
                      </a:r>
                    </a:p>
                    <a:p>
                      <a:pPr marL="428625" lvl="1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u="sng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Aml</a:t>
                      </a:r>
                      <a:r>
                        <a:rPr lang="en-US" sz="12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odepine</a:t>
                      </a:r>
                      <a:endParaRPr lang="en-US" sz="1200" kern="12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28625" lvl="1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u="none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Verap</a:t>
                      </a:r>
                      <a:r>
                        <a:rPr lang="en-US" sz="12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amil</a:t>
                      </a:r>
                      <a:r>
                        <a:rPr lang="en-US" sz="1200" u="none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700" b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tc vMerge="1">
                  <a:txBody>
                    <a:bodyPr/>
                    <a:lstStyle/>
                    <a:p>
                      <a:endParaRPr lang="en-US" sz="700" b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374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Statins:</a:t>
                      </a:r>
                    </a:p>
                    <a:p>
                      <a:pPr marL="428625" lvl="1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Atorva</a:t>
                      </a:r>
                      <a:r>
                        <a:rPr lang="en-US" sz="12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statin</a:t>
                      </a: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324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Courier New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Chemotherapy:</a:t>
                      </a:r>
                    </a:p>
                    <a:p>
                      <a:pPr marL="428625" lvl="1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u="sng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</a:t>
                      </a: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phosphamide</a:t>
                      </a:r>
                      <a:endParaRPr lang="en-US" sz="1200" dirty="0" smtClean="0">
                        <a:solidFill>
                          <a:srgbClr val="0432FF"/>
                        </a:solidFill>
                      </a:endParaRPr>
                    </a:p>
                    <a:p>
                      <a:pPr marL="428625" lvl="1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Tamoxifen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37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Non-Sedating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Antihistaminics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28625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Astamizole</a:t>
                      </a:r>
                      <a:endParaRPr lang="en-US" sz="1200" dirty="0" smtClean="0">
                        <a:solidFill>
                          <a:srgbClr val="0432FF"/>
                        </a:solidFill>
                      </a:endParaRP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32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Benzodiazipines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28625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Midazolam </a:t>
                      </a:r>
                    </a:p>
                    <a:p>
                      <a:pPr marL="428625" marR="0" lvl="1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Clonazepam </a:t>
                      </a:r>
                    </a:p>
                  </a:txBody>
                  <a:tcPr marT="45719" marB="45719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066239310"/>
              </p:ext>
            </p:extLst>
          </p:nvPr>
        </p:nvGraphicFramePr>
        <p:xfrm>
          <a:off x="3486149" y="715361"/>
          <a:ext cx="3371850" cy="296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90071" y="8499783"/>
            <a:ext cx="1765004" cy="425303"/>
          </a:xfrm>
          <a:prstGeom prst="roundRect">
            <a:avLst/>
          </a:prstGeom>
          <a:solidFill>
            <a:schemeClr val="bg1"/>
          </a:solidFill>
          <a:ln>
            <a:solidFill>
              <a:srgbClr val="73FE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1200" dirty="0">
                <a:solidFill>
                  <a:srgbClr val="009193"/>
                </a:solidFill>
              </a:rPr>
              <a:t>أسهل رتبوها كذا لما تحفظون</a:t>
            </a:r>
          </a:p>
          <a:p>
            <a:r>
              <a:rPr lang="en-GB" sz="1200" dirty="0">
                <a:solidFill>
                  <a:srgbClr val="009193"/>
                </a:solidFill>
              </a:rPr>
              <a:t>BCD RR PP </a:t>
            </a:r>
            <a:r>
              <a:rPr lang="en-GB" sz="1200" dirty="0" smtClean="0">
                <a:solidFill>
                  <a:srgbClr val="009193"/>
                </a:solidFill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rgbClr val="00919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6669" y="4667713"/>
            <a:ext cx="1871329" cy="159489"/>
          </a:xfrm>
          <a:prstGeom prst="rect">
            <a:avLst/>
          </a:prstGeom>
          <a:solidFill>
            <a:srgbClr val="F6E2E1"/>
          </a:solidFill>
          <a:ln>
            <a:solidFill>
              <a:srgbClr val="FF2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600" dirty="0">
                <a:solidFill>
                  <a:schemeClr val="bg1">
                    <a:lumMod val="50000"/>
                  </a:schemeClr>
                </a:solidFill>
              </a:rPr>
              <a:t>هذا الجدول الدكتورة </a:t>
            </a:r>
            <a:r>
              <a:rPr lang="ar-SA" sz="600">
                <a:solidFill>
                  <a:schemeClr val="bg1">
                    <a:lumMod val="50000"/>
                  </a:schemeClr>
                </a:solidFill>
              </a:rPr>
              <a:t>نبهت </a:t>
            </a:r>
            <a:r>
              <a:rPr lang="ar-SA" sz="600" smtClean="0">
                <a:solidFill>
                  <a:schemeClr val="bg1">
                    <a:lumMod val="50000"/>
                  </a:schemeClr>
                </a:solidFill>
              </a:rPr>
              <a:t>عليه كثير </a:t>
            </a:r>
            <a:r>
              <a:rPr lang="ar-SA" sz="600" dirty="0">
                <a:solidFill>
                  <a:schemeClr val="bg1">
                    <a:lumMod val="50000"/>
                  </a:schemeClr>
                </a:solidFill>
              </a:rPr>
              <a:t>وقالت إنه أهم جدول بالمحاضرة</a:t>
            </a:r>
            <a:r>
              <a:rPr lang="ar-SA" sz="6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66239310"/>
              </p:ext>
            </p:extLst>
          </p:nvPr>
        </p:nvGraphicFramePr>
        <p:xfrm>
          <a:off x="0" y="715361"/>
          <a:ext cx="3486148" cy="299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2801255" y="3430136"/>
            <a:ext cx="4056743" cy="272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63123" rtl="1" eaLnBrk="1" latinLnBrk="0" hangingPunct="1"/>
            <a:r>
              <a:rPr lang="ar-SA" sz="1100" dirty="0" smtClean="0">
                <a:solidFill>
                  <a:srgbClr val="008F00"/>
                </a:solidFill>
              </a:rPr>
              <a:t>بس اللي لازم تعرفونه من </a:t>
            </a:r>
            <a:r>
              <a:rPr lang="en-US" sz="1100" dirty="0" smtClean="0">
                <a:solidFill>
                  <a:srgbClr val="008F00"/>
                </a:solidFill>
              </a:rPr>
              <a:t>graphs</a:t>
            </a:r>
            <a:r>
              <a:rPr lang="ar-SA" sz="1100" dirty="0" smtClean="0">
                <a:solidFill>
                  <a:srgbClr val="008F00"/>
                </a:solidFill>
              </a:rPr>
              <a:t> إن </a:t>
            </a:r>
            <a:r>
              <a:rPr lang="en-US" sz="1100" dirty="0" smtClean="0">
                <a:solidFill>
                  <a:srgbClr val="008F00"/>
                </a:solidFill>
              </a:rPr>
              <a:t>CYP3A4/5</a:t>
            </a:r>
            <a:r>
              <a:rPr lang="ar-SA" sz="1100" dirty="0" smtClean="0">
                <a:solidFill>
                  <a:srgbClr val="008F00"/>
                </a:solidFill>
              </a:rPr>
              <a:t> أكثر إنزيم موجود وله فاعلية كبيرة</a:t>
            </a:r>
            <a:endParaRPr lang="en-US" sz="1100" dirty="0">
              <a:solidFill>
                <a:srgbClr val="008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543300" y="557837"/>
            <a:ext cx="2079108" cy="15752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dirty="0">
                <a:solidFill>
                  <a:srgbClr val="009193"/>
                </a:solidFill>
              </a:rPr>
              <a:t>نربط هالمجموعة بجملة </a:t>
            </a:r>
            <a:r>
              <a:rPr lang="en-US" sz="800" dirty="0">
                <a:solidFill>
                  <a:srgbClr val="009193"/>
                </a:solidFill>
              </a:rPr>
              <a:t>  ”</a:t>
            </a:r>
            <a:r>
              <a:rPr lang="ar-SA" sz="800" dirty="0">
                <a:solidFill>
                  <a:srgbClr val="009193"/>
                </a:solidFill>
              </a:rPr>
              <a:t>ثلاث</a:t>
            </a:r>
            <a:r>
              <a:rPr lang="en-US" sz="800" dirty="0">
                <a:solidFill>
                  <a:srgbClr val="009193"/>
                </a:solidFill>
              </a:rPr>
              <a:t> (</a:t>
            </a:r>
            <a:r>
              <a:rPr lang="en-US" sz="800" b="1" u="sng" dirty="0">
                <a:solidFill>
                  <a:srgbClr val="009193"/>
                </a:solidFill>
              </a:rPr>
              <a:t>3</a:t>
            </a:r>
            <a:r>
              <a:rPr lang="en-US" sz="800" dirty="0" smtClean="0">
                <a:solidFill>
                  <a:srgbClr val="009193"/>
                </a:solidFill>
              </a:rPr>
              <a:t>)</a:t>
            </a:r>
            <a:r>
              <a:rPr lang="ar-SA" sz="800" dirty="0" smtClean="0">
                <a:solidFill>
                  <a:srgbClr val="009193"/>
                </a:solidFill>
              </a:rPr>
              <a:t> نسخ على ورق</a:t>
            </a:r>
            <a:r>
              <a:rPr lang="en-US" sz="800" dirty="0" smtClean="0">
                <a:solidFill>
                  <a:srgbClr val="009193"/>
                </a:solidFill>
              </a:rPr>
              <a:t>“  </a:t>
            </a:r>
            <a:r>
              <a:rPr lang="en-US" sz="800" b="1" u="sng" dirty="0">
                <a:solidFill>
                  <a:srgbClr val="009193"/>
                </a:solidFill>
              </a:rPr>
              <a:t>A4</a:t>
            </a:r>
            <a:r>
              <a:rPr lang="ar-SA" sz="800" b="1" u="sng" dirty="0">
                <a:solidFill>
                  <a:srgbClr val="009193"/>
                </a:solidFill>
              </a:rPr>
              <a:t>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65960" y="3829063"/>
            <a:ext cx="1408548" cy="150382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b="1" u="sng" dirty="0" smtClean="0">
                <a:solidFill>
                  <a:srgbClr val="009193"/>
                </a:solidFill>
              </a:rPr>
              <a:t>أغلب</a:t>
            </a:r>
            <a:r>
              <a:rPr lang="ar-SA" sz="800" dirty="0" smtClean="0">
                <a:solidFill>
                  <a:srgbClr val="009193"/>
                </a:solidFill>
              </a:rPr>
              <a:t> طباعتنا تكون على ورق</a:t>
            </a:r>
            <a:r>
              <a:rPr lang="en-US" sz="800" dirty="0" smtClean="0">
                <a:solidFill>
                  <a:srgbClr val="009193"/>
                </a:solidFill>
              </a:rPr>
              <a:t>“  </a:t>
            </a:r>
            <a:r>
              <a:rPr lang="en-US" sz="800" b="1" u="sng" dirty="0">
                <a:solidFill>
                  <a:srgbClr val="009193"/>
                </a:solidFill>
              </a:rPr>
              <a:t>A4</a:t>
            </a:r>
            <a:r>
              <a:rPr lang="ar-SA" sz="800" b="1" u="sng" dirty="0">
                <a:solidFill>
                  <a:srgbClr val="009193"/>
                </a:solidFill>
              </a:rPr>
              <a:t>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080134" y="5651546"/>
            <a:ext cx="1228726" cy="29205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en-US" sz="600" dirty="0" smtClean="0">
                <a:solidFill>
                  <a:srgbClr val="009193"/>
                </a:solidFill>
              </a:rPr>
              <a:t>  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ثالث</a:t>
            </a:r>
            <a:r>
              <a:rPr lang="ar-SA" sz="600" dirty="0" smtClean="0">
                <a:solidFill>
                  <a:srgbClr val="009193"/>
                </a:solidFill>
              </a:rPr>
              <a:t> مره أقول لكم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لا ترمون أوراق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سووا لها </a:t>
            </a:r>
            <a:r>
              <a:rPr lang="ar-SA" sz="600" b="1" u="sng" dirty="0" smtClean="0">
                <a:solidFill>
                  <a:srgbClr val="009193"/>
                </a:solidFill>
              </a:rPr>
              <a:t>إعادة تدوير</a:t>
            </a:r>
            <a:r>
              <a:rPr lang="en-US" sz="600" dirty="0" smtClean="0">
                <a:solidFill>
                  <a:srgbClr val="009193"/>
                </a:solidFill>
              </a:rPr>
              <a:t>( </a:t>
            </a:r>
            <a:r>
              <a:rPr lang="en-US" sz="600" b="1" u="sng" dirty="0" smtClean="0">
                <a:solidFill>
                  <a:srgbClr val="009193"/>
                </a:solidFill>
              </a:rPr>
              <a:t>recycle</a:t>
            </a:r>
            <a:r>
              <a:rPr lang="en-US" sz="600" dirty="0" smtClean="0">
                <a:solidFill>
                  <a:srgbClr val="009193"/>
                </a:solidFill>
              </a:rPr>
              <a:t> ) 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167188" y="8528321"/>
            <a:ext cx="920692" cy="293595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en-US" sz="600" dirty="0" smtClean="0">
                <a:solidFill>
                  <a:srgbClr val="009193"/>
                </a:solidFill>
              </a:rPr>
              <a:t>  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ثالث</a:t>
            </a:r>
            <a:r>
              <a:rPr lang="ar-SA" sz="600" dirty="0" smtClean="0">
                <a:solidFill>
                  <a:srgbClr val="009193"/>
                </a:solidFill>
              </a:rPr>
              <a:t> مره أقول لكم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لا ترمون أوراق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سووا لها </a:t>
            </a:r>
            <a:r>
              <a:rPr lang="ar-SA" sz="600" b="1" u="sng" dirty="0" smtClean="0">
                <a:solidFill>
                  <a:srgbClr val="009193"/>
                </a:solidFill>
              </a:rPr>
              <a:t>إعادة تدوير</a:t>
            </a:r>
            <a:r>
              <a:rPr lang="en-US" sz="600" dirty="0" smtClean="0">
                <a:solidFill>
                  <a:srgbClr val="009193"/>
                </a:solidFill>
              </a:rPr>
              <a:t>( </a:t>
            </a:r>
            <a:r>
              <a:rPr lang="en-US" sz="600" b="1" u="sng" dirty="0" smtClean="0">
                <a:solidFill>
                  <a:srgbClr val="009193"/>
                </a:solidFill>
              </a:rPr>
              <a:t>recycle</a:t>
            </a:r>
            <a:r>
              <a:rPr lang="en-US" sz="600" dirty="0" smtClean="0">
                <a:solidFill>
                  <a:srgbClr val="009193"/>
                </a:solidFill>
              </a:rPr>
              <a:t> ) 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88044" y="6134413"/>
            <a:ext cx="992216" cy="22399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dirty="0" smtClean="0">
                <a:solidFill>
                  <a:srgbClr val="009193"/>
                </a:solidFill>
              </a:rPr>
              <a:t>فلوسي كأنها يا زول </a:t>
            </a:r>
            <a:r>
              <a:rPr lang="ar-SA" sz="600" dirty="0" smtClean="0">
                <a:solidFill>
                  <a:srgbClr val="009193"/>
                </a:solidFill>
              </a:rPr>
              <a:t>قاعده تطير عندكم، ترى كلها </a:t>
            </a:r>
            <a:r>
              <a:rPr lang="en-US" sz="600" b="1" u="sng" dirty="0">
                <a:solidFill>
                  <a:srgbClr val="009193"/>
                </a:solidFill>
              </a:rPr>
              <a:t>3 </a:t>
            </a:r>
            <a:r>
              <a:rPr lang="ar-SA" sz="600" b="1" u="sng" dirty="0" smtClean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نسخ </a:t>
            </a:r>
            <a:r>
              <a:rPr lang="en-US" sz="600" b="1" u="sng" dirty="0">
                <a:solidFill>
                  <a:srgbClr val="009193"/>
                </a:solidFill>
              </a:rPr>
              <a:t>A4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 !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688080" y="6246409"/>
            <a:ext cx="711894" cy="38513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ليش إذا أحد قال لا </a:t>
            </a:r>
            <a:r>
              <a:rPr lang="ar-SA" sz="600" b="1" u="sng" dirty="0" smtClean="0">
                <a:solidFill>
                  <a:srgbClr val="009193"/>
                </a:solidFill>
              </a:rPr>
              <a:t>تكون زول </a:t>
            </a:r>
            <a:r>
              <a:rPr lang="ar-SA" sz="600" dirty="0" smtClean="0">
                <a:solidFill>
                  <a:srgbClr val="009193"/>
                </a:solidFill>
              </a:rPr>
              <a:t>يخطر ببالنا معنى </a:t>
            </a:r>
            <a:r>
              <a:rPr lang="ar-SA" sz="600" b="1" u="sng" dirty="0" smtClean="0">
                <a:solidFill>
                  <a:srgbClr val="009193"/>
                </a:solidFill>
              </a:rPr>
              <a:t>سلبي</a:t>
            </a:r>
            <a:r>
              <a:rPr lang="ar-SA" sz="600" dirty="0" smtClean="0">
                <a:solidFill>
                  <a:srgbClr val="009193"/>
                </a:solidFill>
              </a:rPr>
              <a:t> !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685295" y="5683797"/>
            <a:ext cx="783834" cy="482868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  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ثالث</a:t>
            </a:r>
            <a:r>
              <a:rPr lang="ar-SA" sz="600" dirty="0" smtClean="0">
                <a:solidFill>
                  <a:srgbClr val="009193"/>
                </a:solidFill>
              </a:rPr>
              <a:t> مره أقول لكم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لا ترمون أوراق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سووا لها </a:t>
            </a:r>
            <a:r>
              <a:rPr lang="ar-SA" sz="600" b="1" u="sng" dirty="0" smtClean="0">
                <a:solidFill>
                  <a:srgbClr val="009193"/>
                </a:solidFill>
              </a:rPr>
              <a:t>إعادة تدوير، </a:t>
            </a:r>
            <a:r>
              <a:rPr lang="en-US" sz="600" dirty="0" smtClean="0">
                <a:solidFill>
                  <a:srgbClr val="009193"/>
                </a:solidFill>
              </a:rPr>
              <a:t>( </a:t>
            </a:r>
            <a:r>
              <a:rPr lang="en-US" sz="600" b="1" u="sng" dirty="0" smtClean="0">
                <a:solidFill>
                  <a:srgbClr val="009193"/>
                </a:solidFill>
              </a:rPr>
              <a:t>recycle</a:t>
            </a:r>
            <a:r>
              <a:rPr lang="en-US" sz="600" dirty="0" smtClean="0">
                <a:solidFill>
                  <a:srgbClr val="009193"/>
                </a:solidFill>
              </a:rPr>
              <a:t> ) </a:t>
            </a:r>
            <a:r>
              <a:rPr lang="ar-SA" sz="600" dirty="0" smtClean="0">
                <a:solidFill>
                  <a:srgbClr val="009193"/>
                </a:solidFill>
              </a:rPr>
              <a:t> ، </a:t>
            </a:r>
            <a:r>
              <a:rPr lang="ar-SA" sz="600" b="1" dirty="0">
                <a:solidFill>
                  <a:srgbClr val="009193"/>
                </a:solidFill>
              </a:rPr>
              <a:t>دايم فيه </a:t>
            </a:r>
            <a:r>
              <a:rPr lang="ar-SA" sz="600" b="1" u="sng" dirty="0">
                <a:solidFill>
                  <a:srgbClr val="009193"/>
                </a:solidFill>
              </a:rPr>
              <a:t>تثبيط</a:t>
            </a:r>
            <a:r>
              <a:rPr lang="ar-SA" sz="600" b="1" dirty="0">
                <a:solidFill>
                  <a:srgbClr val="009193"/>
                </a:solidFill>
              </a:rPr>
              <a:t> لهالمبدأ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303452" y="7279077"/>
            <a:ext cx="940204" cy="14456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بالمعكوس نقراها </a:t>
            </a:r>
            <a:r>
              <a:rPr lang="ar-SA" sz="600" b="1" u="sng" dirty="0" smtClean="0">
                <a:solidFill>
                  <a:srgbClr val="009193"/>
                </a:solidFill>
              </a:rPr>
              <a:t>باين دي أمل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346315" y="7454854"/>
            <a:ext cx="855865" cy="17754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نقراها </a:t>
            </a:r>
            <a:r>
              <a:rPr lang="ar-SA" sz="600" b="1" u="sng" dirty="0" smtClean="0">
                <a:solidFill>
                  <a:srgbClr val="009193"/>
                </a:solidFill>
              </a:rPr>
              <a:t>فيه </a:t>
            </a:r>
            <a:r>
              <a:rPr lang="ar-SA" sz="600" b="1" u="sng" dirty="0" err="1" smtClean="0">
                <a:solidFill>
                  <a:srgbClr val="009193"/>
                </a:solidFill>
              </a:rPr>
              <a:t>رابر</a:t>
            </a:r>
            <a:r>
              <a:rPr lang="ar-SA" sz="600" b="1" u="sng" dirty="0" smtClean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اسمها</a:t>
            </a:r>
            <a:r>
              <a:rPr lang="ar-SA" sz="600" b="1" u="sng" dirty="0" smtClean="0">
                <a:solidFill>
                  <a:srgbClr val="009193"/>
                </a:solidFill>
              </a:rPr>
              <a:t> أمل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508759" y="6760322"/>
            <a:ext cx="636271" cy="468225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نتخيل </a:t>
            </a:r>
            <a:r>
              <a:rPr lang="ar-SA" sz="600" b="1" u="sng" dirty="0" smtClean="0">
                <a:solidFill>
                  <a:srgbClr val="009193"/>
                </a:solidFill>
              </a:rPr>
              <a:t>أمل</a:t>
            </a:r>
            <a:r>
              <a:rPr lang="ar-SA" sz="600" dirty="0" smtClean="0">
                <a:solidFill>
                  <a:srgbClr val="009193"/>
                </a:solidFill>
              </a:rPr>
              <a:t> هذي مسؤولة مكتبة تصوير ونقول لها نبي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dirty="0">
                <a:solidFill>
                  <a:srgbClr val="009193"/>
                </a:solidFill>
              </a:rPr>
              <a:t>نسخ على </a:t>
            </a:r>
            <a:r>
              <a:rPr lang="ar-SA" sz="600" dirty="0" smtClean="0">
                <a:solidFill>
                  <a:srgbClr val="009193"/>
                </a:solidFill>
              </a:rPr>
              <a:t>ورق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643892" y="7680265"/>
            <a:ext cx="1455419" cy="25372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نتخيل عندنا </a:t>
            </a:r>
            <a:r>
              <a:rPr lang="ar-SA" sz="600" b="1" u="sng" dirty="0" smtClean="0">
                <a:solidFill>
                  <a:srgbClr val="009193"/>
                </a:solidFill>
              </a:rPr>
              <a:t>تحليل إحصائي</a:t>
            </a:r>
            <a:r>
              <a:rPr lang="en-US" sz="600" b="1" u="sng" dirty="0" smtClean="0">
                <a:solidFill>
                  <a:srgbClr val="009193"/>
                </a:solidFill>
              </a:rPr>
              <a:t> (statistic = statin) </a:t>
            </a:r>
            <a:r>
              <a:rPr lang="ar-SA" sz="600" b="1" u="sng" dirty="0" smtClean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ونبي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dirty="0">
                <a:solidFill>
                  <a:srgbClr val="009193"/>
                </a:solidFill>
              </a:rPr>
              <a:t>نسخ على </a:t>
            </a:r>
            <a:r>
              <a:rPr lang="ar-SA" sz="600" dirty="0" smtClean="0">
                <a:solidFill>
                  <a:srgbClr val="009193"/>
                </a:solidFill>
              </a:rPr>
              <a:t>ورق 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r>
              <a:rPr lang="ar-SA" sz="600" b="1" u="sng" dirty="0" smtClean="0">
                <a:solidFill>
                  <a:srgbClr val="009193"/>
                </a:solidFill>
              </a:rPr>
              <a:t> </a:t>
            </a:r>
            <a:r>
              <a:rPr lang="ar-SA" sz="600" dirty="0" smtClean="0">
                <a:solidFill>
                  <a:srgbClr val="009193"/>
                </a:solidFill>
              </a:rPr>
              <a:t>له  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1230631" y="9050579"/>
            <a:ext cx="1699258" cy="16089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خ</a:t>
            </a:r>
            <a:r>
              <a:rPr lang="ar-SA" sz="600" b="1" u="sng" dirty="0" smtClean="0">
                <a:solidFill>
                  <a:srgbClr val="009193"/>
                </a:solidFill>
              </a:rPr>
              <a:t>لاص تم يا زول </a:t>
            </a:r>
            <a:r>
              <a:rPr lang="ar-SA" sz="600" dirty="0" smtClean="0">
                <a:solidFill>
                  <a:srgbClr val="009193"/>
                </a:solidFill>
              </a:rPr>
              <a:t>راح نطبع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dirty="0">
                <a:solidFill>
                  <a:srgbClr val="009193"/>
                </a:solidFill>
              </a:rPr>
              <a:t>نسخ على </a:t>
            </a:r>
            <a:r>
              <a:rPr lang="ar-SA" sz="600" dirty="0" smtClean="0">
                <a:solidFill>
                  <a:srgbClr val="009193"/>
                </a:solidFill>
              </a:rPr>
              <a:t>ورق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230631" y="9528862"/>
            <a:ext cx="1318693" cy="113215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يمديك يا زلمي </a:t>
            </a:r>
            <a:r>
              <a:rPr lang="ar-SA" sz="600" dirty="0" smtClean="0">
                <a:solidFill>
                  <a:srgbClr val="009193"/>
                </a:solidFill>
              </a:rPr>
              <a:t>تطبع </a:t>
            </a:r>
            <a:r>
              <a:rPr lang="en-US" sz="600" dirty="0" smtClean="0">
                <a:solidFill>
                  <a:srgbClr val="009193"/>
                </a:solidFill>
              </a:rPr>
              <a:t>(</a:t>
            </a:r>
            <a:r>
              <a:rPr lang="en-US" sz="600" b="1" u="sng" dirty="0" smtClean="0">
                <a:solidFill>
                  <a:srgbClr val="009193"/>
                </a:solidFill>
              </a:rPr>
              <a:t>3</a:t>
            </a:r>
            <a:r>
              <a:rPr lang="en-US" sz="600" dirty="0" smtClean="0">
                <a:solidFill>
                  <a:srgbClr val="009193"/>
                </a:solidFill>
              </a:rPr>
              <a:t>)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dirty="0">
                <a:solidFill>
                  <a:srgbClr val="009193"/>
                </a:solidFill>
              </a:rPr>
              <a:t>نسخ على </a:t>
            </a:r>
            <a:r>
              <a:rPr lang="ar-SA" sz="600" dirty="0" smtClean="0">
                <a:solidFill>
                  <a:srgbClr val="009193"/>
                </a:solidFill>
              </a:rPr>
              <a:t>ورق </a:t>
            </a:r>
            <a:r>
              <a:rPr lang="en-US" sz="600" b="1" u="sng" dirty="0" smtClean="0">
                <a:solidFill>
                  <a:srgbClr val="009193"/>
                </a:solidFill>
              </a:rPr>
              <a:t>A4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3306503" y="7806609"/>
            <a:ext cx="1486477" cy="21448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0" eaLnBrk="1" latinLnBrk="0" hangingPunct="1"/>
            <a:r>
              <a:rPr lang="en-US" sz="600" b="1" u="sng" dirty="0" smtClean="0">
                <a:solidFill>
                  <a:srgbClr val="009193"/>
                </a:solidFill>
              </a:rPr>
              <a:t>(Navir)  Never</a:t>
            </a:r>
            <a:r>
              <a:rPr lang="en-US" sz="600" dirty="0" smtClean="0">
                <a:solidFill>
                  <a:srgbClr val="009193"/>
                </a:solidFill>
              </a:rPr>
              <a:t> give the other the chance to </a:t>
            </a:r>
            <a:r>
              <a:rPr lang="en-US" sz="600" b="1" u="sng" dirty="0" smtClean="0">
                <a:solidFill>
                  <a:srgbClr val="009193"/>
                </a:solidFill>
              </a:rPr>
              <a:t>inhibit</a:t>
            </a:r>
            <a:r>
              <a:rPr lang="en-US" sz="600" dirty="0" smtClean="0">
                <a:solidFill>
                  <a:srgbClr val="009193"/>
                </a:solidFill>
              </a:rPr>
              <a:t>/ discourage your spirits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3200095" y="8076982"/>
            <a:ext cx="939919" cy="14623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dirty="0" smtClean="0">
                <a:solidFill>
                  <a:srgbClr val="009193"/>
                </a:solidFill>
              </a:rPr>
              <a:t>السم</a:t>
            </a:r>
            <a:r>
              <a:rPr lang="ar-SA" sz="600" dirty="0" smtClean="0">
                <a:solidFill>
                  <a:srgbClr val="009193"/>
                </a:solidFill>
              </a:rPr>
              <a:t> شين </a:t>
            </a:r>
            <a:r>
              <a:rPr lang="ar-SA" sz="600" b="1" u="sng" dirty="0" smtClean="0">
                <a:solidFill>
                  <a:srgbClr val="009193"/>
                </a:solidFill>
              </a:rPr>
              <a:t>ويثبط</a:t>
            </a:r>
            <a:r>
              <a:rPr lang="ar-SA" sz="600" dirty="0" smtClean="0">
                <a:solidFill>
                  <a:srgbClr val="009193"/>
                </a:solidFill>
              </a:rPr>
              <a:t> وظائف الجسم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3654814" y="8271487"/>
            <a:ext cx="521394" cy="163018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نقراها</a:t>
            </a:r>
            <a:r>
              <a:rPr lang="ar-SA" sz="600" b="1" u="sng" dirty="0" smtClean="0">
                <a:solidFill>
                  <a:srgbClr val="009193"/>
                </a:solidFill>
              </a:rPr>
              <a:t> ما فيه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3270308" y="8518231"/>
            <a:ext cx="1029856" cy="10624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فترة </a:t>
            </a:r>
            <a:r>
              <a:rPr lang="ar-SA" sz="600" b="1" u="sng" dirty="0" smtClean="0">
                <a:solidFill>
                  <a:srgbClr val="009193"/>
                </a:solidFill>
              </a:rPr>
              <a:t>النفاس</a:t>
            </a:r>
            <a:r>
              <a:rPr lang="ar-SA" sz="600" dirty="0" smtClean="0">
                <a:solidFill>
                  <a:srgbClr val="009193"/>
                </a:solidFill>
              </a:rPr>
              <a:t> تكون النفسية </a:t>
            </a:r>
            <a:r>
              <a:rPr lang="ar-SA" sz="600" b="1" u="sng" dirty="0" smtClean="0">
                <a:solidFill>
                  <a:srgbClr val="009193"/>
                </a:solidFill>
              </a:rPr>
              <a:t>مثبطة 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369656" y="8629591"/>
            <a:ext cx="800679" cy="235121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نقرأ أول مقطع </a:t>
            </a:r>
            <a:r>
              <a:rPr lang="ar-SA" sz="600" b="1" u="sng" dirty="0" smtClean="0">
                <a:solidFill>
                  <a:srgbClr val="009193"/>
                </a:solidFill>
              </a:rPr>
              <a:t>لا فوز</a:t>
            </a:r>
            <a:r>
              <a:rPr lang="ar-SA" sz="600" dirty="0" smtClean="0">
                <a:solidFill>
                  <a:srgbClr val="009193"/>
                </a:solidFill>
              </a:rPr>
              <a:t>، والواحد يتثبط إذا ما فاز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5646824" y="5518651"/>
            <a:ext cx="694660" cy="16514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dirty="0" smtClean="0">
                <a:solidFill>
                  <a:srgbClr val="009193"/>
                </a:solidFill>
              </a:rPr>
              <a:t>باربي</a:t>
            </a:r>
            <a:r>
              <a:rPr lang="ar-SA" sz="600" dirty="0" smtClean="0">
                <a:solidFill>
                  <a:srgbClr val="009193"/>
                </a:solidFill>
              </a:rPr>
              <a:t> 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متحمسة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909894" y="5937025"/>
            <a:ext cx="863180" cy="150109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500" b="1" u="sng" dirty="0" smtClean="0">
                <a:solidFill>
                  <a:srgbClr val="009193"/>
                </a:solidFill>
              </a:rPr>
              <a:t>باين </a:t>
            </a:r>
            <a:r>
              <a:rPr lang="ar-SA" sz="500" dirty="0" smtClean="0">
                <a:solidFill>
                  <a:srgbClr val="009193"/>
                </a:solidFill>
              </a:rPr>
              <a:t>إنه</a:t>
            </a:r>
            <a:r>
              <a:rPr lang="ar-SA" sz="500" b="1" u="sng" dirty="0" smtClean="0">
                <a:solidFill>
                  <a:srgbClr val="009193"/>
                </a:solidFill>
              </a:rPr>
              <a:t> يحمس</a:t>
            </a:r>
            <a:r>
              <a:rPr lang="en-US" sz="500" b="1" u="sng" dirty="0" smtClean="0">
                <a:solidFill>
                  <a:srgbClr val="009193"/>
                </a:solidFill>
              </a:rPr>
              <a:t> (Amazing)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5922333" y="6374169"/>
            <a:ext cx="743833" cy="129613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500" dirty="0" smtClean="0">
                <a:solidFill>
                  <a:srgbClr val="009193"/>
                </a:solidFill>
              </a:rPr>
              <a:t>دي </a:t>
            </a:r>
            <a:r>
              <a:rPr lang="ar-SA" sz="500" b="1" u="sng" dirty="0" smtClean="0">
                <a:solidFill>
                  <a:srgbClr val="009193"/>
                </a:solidFill>
              </a:rPr>
              <a:t>متحمسة</a:t>
            </a:r>
            <a:r>
              <a:rPr lang="ar-SA" sz="500" dirty="0" smtClean="0">
                <a:solidFill>
                  <a:srgbClr val="009193"/>
                </a:solidFill>
              </a:rPr>
              <a:t> </a:t>
            </a:r>
            <a:r>
              <a:rPr lang="ar-SA" sz="500" b="1" u="sng" dirty="0" smtClean="0">
                <a:solidFill>
                  <a:srgbClr val="009193"/>
                </a:solidFill>
              </a:rPr>
              <a:t>للاختبار</a:t>
            </a:r>
            <a:r>
              <a:rPr lang="ar-SA" sz="500" dirty="0" smtClean="0">
                <a:solidFill>
                  <a:srgbClr val="009193"/>
                </a:solidFill>
              </a:rPr>
              <a:t> ليه ؟</a:t>
            </a:r>
            <a:endParaRPr lang="ar-SA" sz="500" dirty="0">
              <a:solidFill>
                <a:srgbClr val="009193"/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5045681" y="6994434"/>
            <a:ext cx="694660" cy="165146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smtClean="0">
                <a:solidFill>
                  <a:srgbClr val="009193"/>
                </a:solidFill>
              </a:rPr>
              <a:t>رفيف </a:t>
            </a:r>
            <a:r>
              <a:rPr lang="ar-SA" sz="600" smtClean="0">
                <a:solidFill>
                  <a:srgbClr val="009193"/>
                </a:solidFill>
              </a:rPr>
              <a:t>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متحمسة 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5486676" y="7644145"/>
            <a:ext cx="854808" cy="16246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b="1" u="sng" dirty="0" smtClean="0">
                <a:solidFill>
                  <a:srgbClr val="009193"/>
                </a:solidFill>
              </a:rPr>
              <a:t>فين</a:t>
            </a:r>
            <a:r>
              <a:rPr lang="ar-SA" sz="600" dirty="0" smtClean="0">
                <a:solidFill>
                  <a:srgbClr val="009193"/>
                </a:solidFill>
              </a:rPr>
              <a:t> اللي </a:t>
            </a:r>
            <a:r>
              <a:rPr lang="ar-SA" sz="600" b="1" u="sng" dirty="0" smtClean="0">
                <a:solidFill>
                  <a:srgbClr val="009193"/>
                </a:solidFill>
              </a:rPr>
              <a:t>توه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</a:t>
            </a:r>
            <a:endParaRPr lang="ar-SA" sz="500" b="1" u="sng" dirty="0">
              <a:solidFill>
                <a:srgbClr val="009193"/>
              </a:solidFill>
            </a:endParaRP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5543462" y="8036365"/>
            <a:ext cx="1019342" cy="22747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المرأة بأول </a:t>
            </a:r>
            <a:r>
              <a:rPr lang="ar-SA" sz="600" b="1" u="sng" dirty="0" smtClean="0">
                <a:solidFill>
                  <a:srgbClr val="009193"/>
                </a:solidFill>
              </a:rPr>
              <a:t>حمل</a:t>
            </a:r>
            <a:r>
              <a:rPr lang="ar-SA" sz="600" dirty="0" smtClean="0">
                <a:solidFill>
                  <a:srgbClr val="009193"/>
                </a:solidFill>
              </a:rPr>
              <a:t> لها تكون مرره </a:t>
            </a:r>
            <a:r>
              <a:rPr lang="ar-SA" sz="600" b="1" u="sng" dirty="0" smtClean="0">
                <a:solidFill>
                  <a:srgbClr val="009193"/>
                </a:solidFill>
              </a:rPr>
              <a:t>متحمسة</a:t>
            </a:r>
            <a:r>
              <a:rPr lang="ar-SA" sz="600" dirty="0" smtClean="0">
                <a:solidFill>
                  <a:srgbClr val="009193"/>
                </a:solidFill>
              </a:rPr>
              <a:t> تشوف المولود</a:t>
            </a:r>
            <a:endParaRPr lang="ar-SA" sz="5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8430007"/>
              </p:ext>
            </p:extLst>
          </p:nvPr>
        </p:nvGraphicFramePr>
        <p:xfrm>
          <a:off x="198782" y="7371123"/>
          <a:ext cx="6520069" cy="258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63684"/>
              </p:ext>
            </p:extLst>
          </p:nvPr>
        </p:nvGraphicFramePr>
        <p:xfrm>
          <a:off x="99390" y="2183595"/>
          <a:ext cx="6619461" cy="543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390" y="748324"/>
            <a:ext cx="6365206" cy="523220"/>
          </a:xfrm>
          <a:prstGeom prst="rect">
            <a:avLst/>
          </a:prstGeom>
          <a:noFill/>
          <a:ln w="19050">
            <a:solidFill>
              <a:srgbClr val="942093">
                <a:alpha val="34118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Genetic variation: genetic polymorphisms in CYT P450 isoenzymes have been observed &amp; are reasons behind the ALTERED RESPONSE to drug </a:t>
            </a:r>
            <a:r>
              <a:rPr lang="en-US" sz="1400" dirty="0" smtClean="0"/>
              <a:t>therapy</a:t>
            </a:r>
            <a:endParaRPr lang="en-US" sz="1400" dirty="0"/>
          </a:p>
        </p:txBody>
      </p:sp>
      <p:sp>
        <p:nvSpPr>
          <p:cNvPr id="12" name="Arrow: Pentagon 13">
            <a:extLst>
              <a:ext uri="{FF2B5EF4-FFF2-40B4-BE49-F238E27FC236}">
                <a16:creationId xmlns:a16="http://schemas.microsoft.com/office/drawing/2014/main" xmlns="" id="{9D0BBE18-E2FB-4E5A-BDF6-422955250EB5}"/>
              </a:ext>
            </a:extLst>
          </p:cNvPr>
          <p:cNvSpPr/>
          <p:nvPr/>
        </p:nvSpPr>
        <p:spPr>
          <a:xfrm>
            <a:off x="0" y="200847"/>
            <a:ext cx="2046514" cy="309642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Genetic variation:</a:t>
            </a:r>
            <a:endParaRPr lang="en-US" sz="18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880" y="1473100"/>
            <a:ext cx="6877880" cy="590075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Cytochromes P450 (CYPs) 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con.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53171" y="2600959"/>
            <a:ext cx="2615609" cy="19050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800" dirty="0">
                <a:solidFill>
                  <a:srgbClr val="009193"/>
                </a:solidFill>
              </a:rPr>
              <a:t>نربط هالمجموعة </a:t>
            </a:r>
            <a:r>
              <a:rPr lang="ar-SA" sz="800" dirty="0" smtClean="0">
                <a:solidFill>
                  <a:srgbClr val="009193"/>
                </a:solidFill>
              </a:rPr>
              <a:t>بجملة</a:t>
            </a:r>
            <a:r>
              <a:rPr lang="en-US" sz="800" dirty="0" smtClean="0">
                <a:solidFill>
                  <a:srgbClr val="009193"/>
                </a:solidFill>
              </a:rPr>
              <a:t>     “ </a:t>
            </a:r>
            <a:r>
              <a:rPr lang="en-US" sz="800" b="1" u="sng" dirty="0" smtClean="0">
                <a:solidFill>
                  <a:srgbClr val="009193"/>
                </a:solidFill>
              </a:rPr>
              <a:t>To</a:t>
            </a:r>
            <a:r>
              <a:rPr lang="en-US" sz="800" dirty="0" smtClean="0">
                <a:solidFill>
                  <a:srgbClr val="009193"/>
                </a:solidFill>
              </a:rPr>
              <a:t> </a:t>
            </a:r>
            <a:r>
              <a:rPr lang="en-US" sz="800" b="1" u="sng" dirty="0" smtClean="0">
                <a:solidFill>
                  <a:srgbClr val="009193"/>
                </a:solidFill>
              </a:rPr>
              <a:t>Do</a:t>
            </a:r>
            <a:r>
              <a:rPr lang="en-US" sz="800" dirty="0" smtClean="0">
                <a:solidFill>
                  <a:srgbClr val="009193"/>
                </a:solidFill>
              </a:rPr>
              <a:t>” or “</a:t>
            </a:r>
            <a:r>
              <a:rPr lang="en-US" sz="800" b="1" u="sng" dirty="0" smtClean="0">
                <a:solidFill>
                  <a:srgbClr val="009193"/>
                </a:solidFill>
              </a:rPr>
              <a:t>to</a:t>
            </a:r>
            <a:r>
              <a:rPr lang="en-US" sz="800" dirty="0" smtClean="0">
                <a:solidFill>
                  <a:srgbClr val="009193"/>
                </a:solidFill>
              </a:rPr>
              <a:t> open the </a:t>
            </a:r>
            <a:r>
              <a:rPr lang="en-US" sz="800" b="1" u="sng" dirty="0" smtClean="0">
                <a:solidFill>
                  <a:srgbClr val="009193"/>
                </a:solidFill>
              </a:rPr>
              <a:t>door</a:t>
            </a:r>
            <a:r>
              <a:rPr lang="en-US" sz="800" dirty="0" smtClean="0">
                <a:solidFill>
                  <a:srgbClr val="009193"/>
                </a:solidFill>
              </a:rPr>
              <a:t>”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150257" y="3754070"/>
            <a:ext cx="1219200" cy="13938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That’s why we are </a:t>
            </a:r>
            <a:r>
              <a:rPr lang="en-US" sz="600" b="1" u="sng" dirty="0" smtClean="0">
                <a:solidFill>
                  <a:srgbClr val="009193"/>
                </a:solidFill>
              </a:rPr>
              <a:t>too </a:t>
            </a:r>
            <a:r>
              <a:rPr lang="en-US" sz="600" b="1" u="sng" dirty="0">
                <a:solidFill>
                  <a:srgbClr val="009193"/>
                </a:solidFill>
              </a:rPr>
              <a:t>D</a:t>
            </a:r>
            <a:r>
              <a:rPr lang="en-US" sz="600" dirty="0" smtClean="0">
                <a:solidFill>
                  <a:srgbClr val="009193"/>
                </a:solidFill>
              </a:rPr>
              <a:t>ifferent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934046" y="6580975"/>
            <a:ext cx="1116587" cy="125975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Could be found could be not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20648" y="4956236"/>
            <a:ext cx="340242" cy="16210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2D</a:t>
            </a:r>
            <a:r>
              <a:rPr lang="en-US" sz="600" b="1" u="sng" dirty="0" smtClean="0">
                <a:solidFill>
                  <a:srgbClr val="009193"/>
                </a:solidFill>
              </a:rPr>
              <a:t>6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934046" y="2733665"/>
            <a:ext cx="964039" cy="26852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Tell me the </a:t>
            </a:r>
            <a:r>
              <a:rPr lang="en-US" sz="600" b="1" u="sng" smtClean="0">
                <a:solidFill>
                  <a:srgbClr val="009193"/>
                </a:solidFill>
              </a:rPr>
              <a:t>code</a:t>
            </a:r>
            <a:r>
              <a:rPr lang="en-US" sz="600" smtClean="0">
                <a:solidFill>
                  <a:srgbClr val="009193"/>
                </a:solidFill>
              </a:rPr>
              <a:t> </a:t>
            </a:r>
            <a:r>
              <a:rPr lang="en-US" sz="600" b="1" u="sng" smtClean="0">
                <a:solidFill>
                  <a:srgbClr val="009193"/>
                </a:solidFill>
              </a:rPr>
              <a:t>to (2)</a:t>
            </a:r>
            <a:r>
              <a:rPr lang="en-US" sz="600" smtClean="0">
                <a:solidFill>
                  <a:srgbClr val="009193"/>
                </a:solidFill>
              </a:rPr>
              <a:t> </a:t>
            </a:r>
            <a:r>
              <a:rPr lang="en-US" sz="600" dirty="0" smtClean="0">
                <a:solidFill>
                  <a:srgbClr val="009193"/>
                </a:solidFill>
              </a:rPr>
              <a:t>open </a:t>
            </a:r>
            <a:r>
              <a:rPr lang="en-US" sz="600" smtClean="0">
                <a:solidFill>
                  <a:srgbClr val="009193"/>
                </a:solidFill>
              </a:rPr>
              <a:t>the </a:t>
            </a:r>
            <a:r>
              <a:rPr lang="en-US" sz="600" b="1" u="sng" smtClean="0">
                <a:solidFill>
                  <a:srgbClr val="009193"/>
                </a:solidFill>
              </a:rPr>
              <a:t>door (D) 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121992" y="2465141"/>
            <a:ext cx="1552186" cy="268524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b="1" u="sng" dirty="0" smtClean="0">
                <a:solidFill>
                  <a:srgbClr val="009193"/>
                </a:solidFill>
              </a:rPr>
              <a:t>(2D)=Co-</a:t>
            </a:r>
            <a:r>
              <a:rPr lang="en-US" sz="600" dirty="0" smtClean="0">
                <a:solidFill>
                  <a:srgbClr val="009193"/>
                </a:solidFill>
              </a:rPr>
              <a:t> </a:t>
            </a:r>
            <a:r>
              <a:rPr lang="en-US" sz="600" b="1" u="sng" dirty="0">
                <a:solidFill>
                  <a:srgbClr val="009193"/>
                </a:solidFill>
              </a:rPr>
              <a:t>d</a:t>
            </a:r>
            <a:r>
              <a:rPr lang="en-US" sz="600" dirty="0">
                <a:solidFill>
                  <a:srgbClr val="009193"/>
                </a:solidFill>
              </a:rPr>
              <a:t>eine</a:t>
            </a:r>
            <a:r>
              <a:rPr lang="en-US" sz="600" dirty="0" smtClean="0">
                <a:solidFill>
                  <a:srgbClr val="009193"/>
                </a:solidFill>
              </a:rPr>
              <a:t>,   always when we use Co we refer to combination of </a:t>
            </a:r>
            <a:r>
              <a:rPr lang="en-US" sz="600" b="1" u="sng" dirty="0" smtClean="0">
                <a:solidFill>
                  <a:srgbClr val="009193"/>
                </a:solidFill>
              </a:rPr>
              <a:t>two</a:t>
            </a:r>
            <a:r>
              <a:rPr lang="en-US" sz="600" dirty="0" smtClean="0">
                <a:solidFill>
                  <a:srgbClr val="009193"/>
                </a:solidFill>
              </a:rPr>
              <a:t> things,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238603" y="2876164"/>
            <a:ext cx="1395187" cy="13394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b="1" u="sng" dirty="0" smtClean="0">
                <a:solidFill>
                  <a:srgbClr val="009193"/>
                </a:solidFill>
              </a:rPr>
              <a:t>B</a:t>
            </a:r>
            <a:r>
              <a:rPr lang="en-US" sz="600" dirty="0" smtClean="0">
                <a:solidFill>
                  <a:srgbClr val="009193"/>
                </a:solidFill>
              </a:rPr>
              <a:t> is the </a:t>
            </a:r>
            <a:r>
              <a:rPr lang="en-US" sz="600" b="1" u="sng" dirty="0" smtClean="0">
                <a:solidFill>
                  <a:srgbClr val="009193"/>
                </a:solidFill>
              </a:rPr>
              <a:t>2</a:t>
            </a:r>
            <a:r>
              <a:rPr lang="en-US" sz="600" b="1" u="sng" baseline="30000" dirty="0" smtClean="0">
                <a:solidFill>
                  <a:srgbClr val="009193"/>
                </a:solidFill>
              </a:rPr>
              <a:t>nd</a:t>
            </a:r>
            <a:r>
              <a:rPr lang="en-US" sz="600" dirty="0" smtClean="0">
                <a:solidFill>
                  <a:srgbClr val="009193"/>
                </a:solidFill>
              </a:rPr>
              <a:t> alphabet, </a:t>
            </a:r>
            <a:r>
              <a:rPr lang="en-US" sz="600" b="1" u="sng" dirty="0" smtClean="0">
                <a:solidFill>
                  <a:srgbClr val="009193"/>
                </a:solidFill>
              </a:rPr>
              <a:t>block </a:t>
            </a:r>
            <a:r>
              <a:rPr lang="en-US" sz="600" dirty="0" smtClean="0">
                <a:solidFill>
                  <a:srgbClr val="009193"/>
                </a:solidFill>
              </a:rPr>
              <a:t>the </a:t>
            </a:r>
            <a:r>
              <a:rPr lang="en-US" sz="600" b="1" u="sng" dirty="0" smtClean="0">
                <a:solidFill>
                  <a:srgbClr val="009193"/>
                </a:solidFill>
              </a:rPr>
              <a:t>door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718473" y="3273102"/>
            <a:ext cx="1179612" cy="162851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We have </a:t>
            </a:r>
            <a:r>
              <a:rPr lang="en-US" sz="600" b="1" u="sng" dirty="0" smtClean="0">
                <a:solidFill>
                  <a:srgbClr val="009193"/>
                </a:solidFill>
              </a:rPr>
              <a:t>Two</a:t>
            </a:r>
            <a:r>
              <a:rPr lang="en-US" sz="600" dirty="0" smtClean="0">
                <a:solidFill>
                  <a:srgbClr val="009193"/>
                </a:solidFill>
              </a:rPr>
              <a:t> (t) letters + </a:t>
            </a:r>
            <a:r>
              <a:rPr lang="en-US" sz="600" b="1" u="sng" dirty="0" smtClean="0">
                <a:solidFill>
                  <a:srgbClr val="009193"/>
                </a:solidFill>
              </a:rPr>
              <a:t>D </a:t>
            </a:r>
            <a:endParaRPr lang="ar-SA" sz="600" b="1" u="sng" dirty="0">
              <a:solidFill>
                <a:srgbClr val="009193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057686" y="3364497"/>
            <a:ext cx="1501564" cy="171228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600" dirty="0" smtClean="0">
                <a:solidFill>
                  <a:srgbClr val="009193"/>
                </a:solidFill>
              </a:rPr>
              <a:t>This </a:t>
            </a:r>
            <a:r>
              <a:rPr lang="en-US" sz="600" b="1" u="sng" dirty="0" smtClean="0">
                <a:solidFill>
                  <a:srgbClr val="009193"/>
                </a:solidFill>
              </a:rPr>
              <a:t>queen</a:t>
            </a:r>
            <a:r>
              <a:rPr lang="en-US" sz="600" dirty="0" smtClean="0">
                <a:solidFill>
                  <a:srgbClr val="009193"/>
                </a:solidFill>
              </a:rPr>
              <a:t> </a:t>
            </a:r>
            <a:r>
              <a:rPr lang="en-US" sz="600" b="1" u="sng" dirty="0" smtClean="0">
                <a:solidFill>
                  <a:srgbClr val="009193"/>
                </a:solidFill>
              </a:rPr>
              <a:t>inhibit</a:t>
            </a:r>
            <a:r>
              <a:rPr lang="en-US" sz="600" dirty="0" smtClean="0">
                <a:solidFill>
                  <a:srgbClr val="009193"/>
                </a:solidFill>
              </a:rPr>
              <a:t> us </a:t>
            </a:r>
            <a:r>
              <a:rPr lang="en-US" sz="600" b="1" u="sng" dirty="0" smtClean="0">
                <a:solidFill>
                  <a:srgbClr val="009193"/>
                </a:solidFill>
              </a:rPr>
              <a:t>to do </a:t>
            </a:r>
            <a:r>
              <a:rPr lang="en-US" sz="600" dirty="0" smtClean="0">
                <a:solidFill>
                  <a:srgbClr val="009193"/>
                </a:solidFill>
              </a:rPr>
              <a:t>a lot of things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3683861" y="3766046"/>
            <a:ext cx="1366772" cy="122747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600" dirty="0" smtClean="0">
                <a:solidFill>
                  <a:srgbClr val="009193"/>
                </a:solidFill>
              </a:rPr>
              <a:t>الواحد </a:t>
            </a:r>
            <a:r>
              <a:rPr lang="ar-SA" sz="600" b="1" u="sng" dirty="0" smtClean="0">
                <a:solidFill>
                  <a:srgbClr val="009193"/>
                </a:solidFill>
              </a:rPr>
              <a:t>يتثبط</a:t>
            </a:r>
            <a:r>
              <a:rPr lang="ar-SA" sz="600" dirty="0" smtClean="0">
                <a:solidFill>
                  <a:srgbClr val="009193"/>
                </a:solidFill>
              </a:rPr>
              <a:t> إذا ينادونه يا </a:t>
            </a:r>
            <a:r>
              <a:rPr lang="ar-SA" sz="600" b="1" u="sng" dirty="0" smtClean="0">
                <a:solidFill>
                  <a:srgbClr val="009193"/>
                </a:solidFill>
              </a:rPr>
              <a:t>ثور</a:t>
            </a:r>
            <a:r>
              <a:rPr lang="ar-SA" sz="600" dirty="0" smtClean="0">
                <a:solidFill>
                  <a:srgbClr val="009193"/>
                </a:solidFill>
              </a:rPr>
              <a:t> </a:t>
            </a:r>
            <a:r>
              <a:rPr lang="ar-SA" sz="600" b="1" u="sng" dirty="0" smtClean="0">
                <a:solidFill>
                  <a:srgbClr val="009193"/>
                </a:solidFill>
              </a:rPr>
              <a:t>تاني</a:t>
            </a:r>
            <a:r>
              <a:rPr lang="ar-SA" sz="600" dirty="0" smtClean="0">
                <a:solidFill>
                  <a:srgbClr val="009193"/>
                </a:solidFill>
              </a:rPr>
              <a:t> وثالث مره </a:t>
            </a:r>
            <a:endParaRPr lang="ar-SA" sz="600" dirty="0">
              <a:solidFill>
                <a:srgbClr val="009193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458816" y="8355501"/>
            <a:ext cx="2234590" cy="170750"/>
          </a:xfrm>
          <a:prstGeom prst="roundRect">
            <a:avLst/>
          </a:prstGeom>
          <a:ln w="12700"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600" dirty="0" smtClean="0">
                <a:solidFill>
                  <a:srgbClr val="009193"/>
                </a:solidFill>
              </a:rPr>
              <a:t>دايم </a:t>
            </a:r>
            <a:r>
              <a:rPr lang="ar-SA" sz="600" b="1" u="sng" dirty="0" smtClean="0">
                <a:solidFill>
                  <a:srgbClr val="009193"/>
                </a:solidFill>
              </a:rPr>
              <a:t>يتحمس</a:t>
            </a:r>
            <a:r>
              <a:rPr lang="ar-SA" sz="600" dirty="0" smtClean="0">
                <a:solidFill>
                  <a:srgbClr val="009193"/>
                </a:solidFill>
              </a:rPr>
              <a:t>  الواحد ويبدأ </a:t>
            </a:r>
            <a:r>
              <a:rPr lang="ar-SA" sz="600" b="1" u="sng" dirty="0" smtClean="0">
                <a:solidFill>
                  <a:srgbClr val="009193"/>
                </a:solidFill>
              </a:rPr>
              <a:t>التدخين</a:t>
            </a:r>
            <a:r>
              <a:rPr lang="ar-SA" sz="600" dirty="0" smtClean="0">
                <a:solidFill>
                  <a:srgbClr val="009193"/>
                </a:solidFill>
              </a:rPr>
              <a:t>  بتجربة  مره </a:t>
            </a:r>
            <a:r>
              <a:rPr lang="ar-SA" sz="600" b="1" u="sng" dirty="0" smtClean="0">
                <a:solidFill>
                  <a:srgbClr val="009193"/>
                </a:solidFill>
              </a:rPr>
              <a:t>وحده</a:t>
            </a:r>
            <a:r>
              <a:rPr lang="ar-SA" sz="600" dirty="0" smtClean="0">
                <a:solidFill>
                  <a:srgbClr val="009193"/>
                </a:solidFill>
              </a:rPr>
              <a:t> وبعدها تصير </a:t>
            </a:r>
            <a:r>
              <a:rPr lang="ar-SA" sz="600" b="1" u="sng" dirty="0" smtClean="0">
                <a:solidFill>
                  <a:srgbClr val="009193"/>
                </a:solidFill>
              </a:rPr>
              <a:t>ثانية</a:t>
            </a:r>
            <a:r>
              <a:rPr lang="ar-SA" sz="600" dirty="0" smtClean="0">
                <a:solidFill>
                  <a:srgbClr val="009193"/>
                </a:solidFill>
              </a:rPr>
              <a:t> وثالثة ....</a:t>
            </a:r>
            <a:endParaRPr lang="ar-SA" sz="6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5458</TotalTime>
  <Words>3202</Words>
  <Application>Microsoft Macintosh PowerPoint</Application>
  <PresentationFormat>A4 Paper (210x297 mm)</PresentationFormat>
  <Paragraphs>481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.PingFangSC-Regular</vt:lpstr>
      <vt:lpstr>Al Tarikh</vt:lpstr>
      <vt:lpstr>Bell MT</vt:lpstr>
      <vt:lpstr>Bernard MT Condensed</vt:lpstr>
      <vt:lpstr>Calibri</vt:lpstr>
      <vt:lpstr>Calibri Light</vt:lpstr>
      <vt:lpstr>Courier New</vt:lpstr>
      <vt:lpstr>Goudy Old Style</vt:lpstr>
      <vt:lpstr>Wingdings</vt:lpstr>
      <vt:lpstr>ZapfDingbatsITC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اللؤلؤ الصليهم</cp:lastModifiedBy>
  <cp:revision>245</cp:revision>
  <cp:lastPrinted>2017-12-19T22:36:02Z</cp:lastPrinted>
  <dcterms:created xsi:type="dcterms:W3CDTF">2017-09-15T11:36:59Z</dcterms:created>
  <dcterms:modified xsi:type="dcterms:W3CDTF">2017-12-23T18:55:35Z</dcterms:modified>
</cp:coreProperties>
</file>