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0" r:id="rId1"/>
  </p:sldMasterIdLst>
  <p:notesMasterIdLst>
    <p:notesMasterId r:id="rId13"/>
  </p:notesMasterIdLst>
  <p:sldIdLst>
    <p:sldId id="270" r:id="rId2"/>
    <p:sldId id="272" r:id="rId3"/>
    <p:sldId id="258" r:id="rId4"/>
    <p:sldId id="273" r:id="rId5"/>
    <p:sldId id="280" r:id="rId6"/>
    <p:sldId id="281" r:id="rId7"/>
    <p:sldId id="284" r:id="rId8"/>
    <p:sldId id="285" r:id="rId9"/>
    <p:sldId id="282" r:id="rId10"/>
    <p:sldId id="278" r:id="rId11"/>
    <p:sldId id="257" r:id="rId12"/>
  </p:sldIdLst>
  <p:sldSz cx="6858000" cy="9906000" type="A4"/>
  <p:notesSz cx="6858000" cy="9144000"/>
  <p:defaultTextStyle>
    <a:defPPr>
      <a:defRPr lang="en-US"/>
    </a:defPPr>
    <a:lvl1pPr marL="0" algn="l" defTabSz="663123" rtl="0" eaLnBrk="1" latinLnBrk="0" hangingPunct="1">
      <a:defRPr sz="1305" kern="1200">
        <a:solidFill>
          <a:schemeClr val="tx1"/>
        </a:solidFill>
        <a:latin typeface="+mn-lt"/>
        <a:ea typeface="+mn-ea"/>
        <a:cs typeface="+mn-cs"/>
      </a:defRPr>
    </a:lvl1pPr>
    <a:lvl2pPr marL="331561" algn="l" defTabSz="663123" rtl="0" eaLnBrk="1" latinLnBrk="0" hangingPunct="1">
      <a:defRPr sz="1305" kern="1200">
        <a:solidFill>
          <a:schemeClr val="tx1"/>
        </a:solidFill>
        <a:latin typeface="+mn-lt"/>
        <a:ea typeface="+mn-ea"/>
        <a:cs typeface="+mn-cs"/>
      </a:defRPr>
    </a:lvl2pPr>
    <a:lvl3pPr marL="663123" algn="l" defTabSz="663123" rtl="0" eaLnBrk="1" latinLnBrk="0" hangingPunct="1">
      <a:defRPr sz="1305" kern="1200">
        <a:solidFill>
          <a:schemeClr val="tx1"/>
        </a:solidFill>
        <a:latin typeface="+mn-lt"/>
        <a:ea typeface="+mn-ea"/>
        <a:cs typeface="+mn-cs"/>
      </a:defRPr>
    </a:lvl3pPr>
    <a:lvl4pPr marL="994684" algn="l" defTabSz="663123" rtl="0" eaLnBrk="1" latinLnBrk="0" hangingPunct="1">
      <a:defRPr sz="1305" kern="1200">
        <a:solidFill>
          <a:schemeClr val="tx1"/>
        </a:solidFill>
        <a:latin typeface="+mn-lt"/>
        <a:ea typeface="+mn-ea"/>
        <a:cs typeface="+mn-cs"/>
      </a:defRPr>
    </a:lvl4pPr>
    <a:lvl5pPr marL="1326246" algn="l" defTabSz="663123" rtl="0" eaLnBrk="1" latinLnBrk="0" hangingPunct="1">
      <a:defRPr sz="1305" kern="1200">
        <a:solidFill>
          <a:schemeClr val="tx1"/>
        </a:solidFill>
        <a:latin typeface="+mn-lt"/>
        <a:ea typeface="+mn-ea"/>
        <a:cs typeface="+mn-cs"/>
      </a:defRPr>
    </a:lvl5pPr>
    <a:lvl6pPr marL="1657807" algn="l" defTabSz="663123" rtl="0" eaLnBrk="1" latinLnBrk="0" hangingPunct="1">
      <a:defRPr sz="1305" kern="1200">
        <a:solidFill>
          <a:schemeClr val="tx1"/>
        </a:solidFill>
        <a:latin typeface="+mn-lt"/>
        <a:ea typeface="+mn-ea"/>
        <a:cs typeface="+mn-cs"/>
      </a:defRPr>
    </a:lvl6pPr>
    <a:lvl7pPr marL="1989369" algn="l" defTabSz="663123" rtl="0" eaLnBrk="1" latinLnBrk="0" hangingPunct="1">
      <a:defRPr sz="1305" kern="1200">
        <a:solidFill>
          <a:schemeClr val="tx1"/>
        </a:solidFill>
        <a:latin typeface="+mn-lt"/>
        <a:ea typeface="+mn-ea"/>
        <a:cs typeface="+mn-cs"/>
      </a:defRPr>
    </a:lvl7pPr>
    <a:lvl8pPr marL="2320930" algn="l" defTabSz="663123" rtl="0" eaLnBrk="1" latinLnBrk="0" hangingPunct="1">
      <a:defRPr sz="1305" kern="1200">
        <a:solidFill>
          <a:schemeClr val="tx1"/>
        </a:solidFill>
        <a:latin typeface="+mn-lt"/>
        <a:ea typeface="+mn-ea"/>
        <a:cs typeface="+mn-cs"/>
      </a:defRPr>
    </a:lvl8pPr>
    <a:lvl9pPr marL="2652492" algn="l" defTabSz="663123" rtl="0" eaLnBrk="1" latinLnBrk="0" hangingPunct="1">
      <a:defRPr sz="13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FBFE"/>
    <a:srgbClr val="0432FF"/>
    <a:srgbClr val="C800C8"/>
    <a:srgbClr val="FFFFFF"/>
    <a:srgbClr val="D1B2E8"/>
    <a:srgbClr val="BA8CDC"/>
    <a:srgbClr val="D2F6DA"/>
    <a:srgbClr val="FFFFCC"/>
    <a:srgbClr val="FDDFE6"/>
    <a:srgbClr val="F2D7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411"/>
    <p:restoredTop sz="94690"/>
  </p:normalViewPr>
  <p:slideViewPr>
    <p:cSldViewPr snapToGrid="0" snapToObjects="1">
      <p:cViewPr>
        <p:scale>
          <a:sx n="50" d="100"/>
          <a:sy n="50" d="100"/>
        </p:scale>
        <p:origin x="192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9F1B31-1E9E-4C5E-BC2D-BF477824BC54}"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C4B8E1D8-D1D8-4629-B073-DE128B9CC20A}">
      <dgm:prSet phldrT="[Text]" custT="1"/>
      <dgm:spPr>
        <a:solidFill>
          <a:schemeClr val="accent4">
            <a:lumMod val="60000"/>
            <a:lumOff val="40000"/>
          </a:schemeClr>
        </a:solidFill>
        <a:ln>
          <a:solidFill>
            <a:schemeClr val="accent4">
              <a:lumMod val="60000"/>
              <a:lumOff val="40000"/>
            </a:schemeClr>
          </a:solidFill>
        </a:ln>
      </dgm:spPr>
      <dgm:t>
        <a:bodyPr/>
        <a:lstStyle/>
        <a:p>
          <a:r>
            <a:rPr lang="en-US" sz="1600" dirty="0"/>
            <a:t>Tolerators</a:t>
          </a:r>
        </a:p>
      </dgm:t>
    </dgm:pt>
    <dgm:pt modelId="{D007ACB0-AD64-4AB0-B024-DAC640DD021B}" type="parTrans" cxnId="{E4D3E083-9C3C-46F6-8301-956A1030409A}">
      <dgm:prSet/>
      <dgm:spPr/>
      <dgm:t>
        <a:bodyPr/>
        <a:lstStyle/>
        <a:p>
          <a:endParaRPr lang="en-US"/>
        </a:p>
      </dgm:t>
    </dgm:pt>
    <dgm:pt modelId="{BB16B55D-B7D9-45EF-83A7-70C5971DD322}" type="sibTrans" cxnId="{E4D3E083-9C3C-46F6-8301-956A1030409A}">
      <dgm:prSet/>
      <dgm:spPr/>
      <dgm:t>
        <a:bodyPr/>
        <a:lstStyle/>
        <a:p>
          <a:endParaRPr lang="en-US"/>
        </a:p>
      </dgm:t>
    </dgm:pt>
    <dgm:pt modelId="{3E06A5CD-28BE-44A0-9F96-2929795D46D1}">
      <dgm:prSet phldrT="[Text]" custT="1"/>
      <dgm:spPr>
        <a:solidFill>
          <a:schemeClr val="accent4">
            <a:lumMod val="20000"/>
            <a:lumOff val="80000"/>
            <a:alpha val="90000"/>
          </a:schemeClr>
        </a:solidFill>
        <a:ln>
          <a:solidFill>
            <a:schemeClr val="accent4">
              <a:lumMod val="20000"/>
              <a:lumOff val="80000"/>
              <a:alpha val="90000"/>
            </a:schemeClr>
          </a:solidFill>
        </a:ln>
      </dgm:spPr>
      <dgm:t>
        <a:bodyPr/>
        <a:lstStyle/>
        <a:p>
          <a:pPr algn="ctr">
            <a:buNone/>
          </a:pPr>
          <a:r>
            <a:rPr lang="en-US" sz="1400" dirty="0"/>
            <a:t>No injury </a:t>
          </a:r>
        </a:p>
      </dgm:t>
    </dgm:pt>
    <dgm:pt modelId="{168BE28D-63B0-4D0C-B839-B3D79A24E888}" type="parTrans" cxnId="{70502A74-1740-405E-9382-536CCE575FE2}">
      <dgm:prSet/>
      <dgm:spPr/>
      <dgm:t>
        <a:bodyPr/>
        <a:lstStyle/>
        <a:p>
          <a:endParaRPr lang="en-US"/>
        </a:p>
      </dgm:t>
    </dgm:pt>
    <dgm:pt modelId="{72B5E670-23DC-429E-A083-8C22B87296D0}" type="sibTrans" cxnId="{70502A74-1740-405E-9382-536CCE575FE2}">
      <dgm:prSet/>
      <dgm:spPr/>
      <dgm:t>
        <a:bodyPr/>
        <a:lstStyle/>
        <a:p>
          <a:endParaRPr lang="en-US"/>
        </a:p>
      </dgm:t>
    </dgm:pt>
    <dgm:pt modelId="{B98EF051-EF3E-472A-A900-39E587103398}">
      <dgm:prSet phldrT="[Text]" custT="1"/>
      <dgm:spPr>
        <a:solidFill>
          <a:schemeClr val="accent6">
            <a:lumMod val="60000"/>
            <a:lumOff val="40000"/>
          </a:schemeClr>
        </a:solidFill>
        <a:ln>
          <a:solidFill>
            <a:schemeClr val="accent6">
              <a:lumMod val="60000"/>
              <a:lumOff val="40000"/>
            </a:schemeClr>
          </a:solidFill>
        </a:ln>
      </dgm:spPr>
      <dgm:t>
        <a:bodyPr/>
        <a:lstStyle/>
        <a:p>
          <a:r>
            <a:rPr lang="en-US" sz="1800" dirty="0"/>
            <a:t>Adaptors</a:t>
          </a:r>
          <a:endParaRPr lang="en-US" sz="2100" dirty="0"/>
        </a:p>
      </dgm:t>
    </dgm:pt>
    <dgm:pt modelId="{1CE22F0E-1D2C-4EBD-A870-6A965A515501}" type="parTrans" cxnId="{5F52E30E-554B-4F64-92B4-21004FAFD2C9}">
      <dgm:prSet/>
      <dgm:spPr/>
      <dgm:t>
        <a:bodyPr/>
        <a:lstStyle/>
        <a:p>
          <a:endParaRPr lang="en-US"/>
        </a:p>
      </dgm:t>
    </dgm:pt>
    <dgm:pt modelId="{8D758642-BC3D-40C6-AA9F-41991874CC2A}" type="sibTrans" cxnId="{5F52E30E-554B-4F64-92B4-21004FAFD2C9}">
      <dgm:prSet/>
      <dgm:spPr/>
      <dgm:t>
        <a:bodyPr/>
        <a:lstStyle/>
        <a:p>
          <a:endParaRPr lang="en-US"/>
        </a:p>
      </dgm:t>
    </dgm:pt>
    <dgm:pt modelId="{0F64B49C-1A52-40DF-8A71-70EBD9D93D66}">
      <dgm:prSet phldrT="[Text]" custT="1"/>
      <dgm:spPr>
        <a:solidFill>
          <a:schemeClr val="accent6">
            <a:lumMod val="20000"/>
            <a:lumOff val="80000"/>
            <a:alpha val="90000"/>
          </a:schemeClr>
        </a:solidFill>
      </dgm:spPr>
      <dgm:t>
        <a:bodyPr/>
        <a:lstStyle/>
        <a:p>
          <a:pPr algn="ctr">
            <a:buNone/>
          </a:pPr>
          <a:r>
            <a:rPr lang="en-US" sz="1400" dirty="0"/>
            <a:t>Mild transient injury but adapt</a:t>
          </a:r>
        </a:p>
      </dgm:t>
    </dgm:pt>
    <dgm:pt modelId="{6BA1EFF3-3432-499E-9B73-E274DFCEAF7D}" type="parTrans" cxnId="{337BD001-1BD6-4F19-AD0B-110E4D10B8B1}">
      <dgm:prSet/>
      <dgm:spPr/>
      <dgm:t>
        <a:bodyPr/>
        <a:lstStyle/>
        <a:p>
          <a:endParaRPr lang="en-US"/>
        </a:p>
      </dgm:t>
    </dgm:pt>
    <dgm:pt modelId="{56E22825-1BA5-434B-8AD8-FBF713125EE0}" type="sibTrans" cxnId="{337BD001-1BD6-4F19-AD0B-110E4D10B8B1}">
      <dgm:prSet/>
      <dgm:spPr/>
      <dgm:t>
        <a:bodyPr/>
        <a:lstStyle/>
        <a:p>
          <a:endParaRPr lang="en-US"/>
        </a:p>
      </dgm:t>
    </dgm:pt>
    <dgm:pt modelId="{48BFDF65-992C-48B6-A2E5-9A3FD4526F19}">
      <dgm:prSet phldrT="[Text]" custT="1"/>
      <dgm:spPr>
        <a:solidFill>
          <a:schemeClr val="accent5">
            <a:lumMod val="60000"/>
            <a:lumOff val="40000"/>
          </a:schemeClr>
        </a:solidFill>
        <a:ln>
          <a:solidFill>
            <a:schemeClr val="accent5">
              <a:lumMod val="60000"/>
              <a:lumOff val="40000"/>
            </a:schemeClr>
          </a:solidFill>
        </a:ln>
      </dgm:spPr>
      <dgm:t>
        <a:bodyPr/>
        <a:lstStyle/>
        <a:p>
          <a:r>
            <a:rPr lang="en-US" sz="1800"/>
            <a:t>Susceptibles</a:t>
          </a:r>
          <a:endParaRPr lang="en-US" sz="1600" dirty="0"/>
        </a:p>
      </dgm:t>
    </dgm:pt>
    <dgm:pt modelId="{FD3C05D3-F7B1-456B-AB2C-1732DD60FDD2}" type="parTrans" cxnId="{F063C701-1EE7-47C4-AC89-A9B7C7D2CC2B}">
      <dgm:prSet/>
      <dgm:spPr/>
      <dgm:t>
        <a:bodyPr/>
        <a:lstStyle/>
        <a:p>
          <a:endParaRPr lang="en-US"/>
        </a:p>
      </dgm:t>
    </dgm:pt>
    <dgm:pt modelId="{DE103AD5-D630-4754-AC2C-67086381475D}" type="sibTrans" cxnId="{F063C701-1EE7-47C4-AC89-A9B7C7D2CC2B}">
      <dgm:prSet/>
      <dgm:spPr/>
      <dgm:t>
        <a:bodyPr/>
        <a:lstStyle/>
        <a:p>
          <a:endParaRPr lang="en-US"/>
        </a:p>
      </dgm:t>
    </dgm:pt>
    <dgm:pt modelId="{7283EBFC-298D-475C-83E2-783140C91EA3}">
      <dgm:prSet phldrT="[Text]" custT="1"/>
      <dgm:spPr>
        <a:solidFill>
          <a:schemeClr val="accent5">
            <a:lumMod val="20000"/>
            <a:lumOff val="80000"/>
            <a:alpha val="90000"/>
          </a:schemeClr>
        </a:solidFill>
      </dgm:spPr>
      <dgm:t>
        <a:bodyPr/>
        <a:lstStyle/>
        <a:p>
          <a:pPr algn="ctr">
            <a:buNone/>
          </a:pPr>
          <a:r>
            <a:rPr lang="en-US" sz="1400" dirty="0"/>
            <a:t>Develop overt symptoms depending on existing predisposing factors</a:t>
          </a:r>
        </a:p>
      </dgm:t>
    </dgm:pt>
    <dgm:pt modelId="{789AA964-EDBC-4E62-9ECC-86C7861A3F3D}" type="parTrans" cxnId="{912BEBAF-64A9-4767-91B5-6B4C757CE1EB}">
      <dgm:prSet/>
      <dgm:spPr/>
      <dgm:t>
        <a:bodyPr/>
        <a:lstStyle/>
        <a:p>
          <a:endParaRPr lang="en-US"/>
        </a:p>
      </dgm:t>
    </dgm:pt>
    <dgm:pt modelId="{5C73A0FE-154A-4C74-9FA9-BB2537162654}" type="sibTrans" cxnId="{912BEBAF-64A9-4767-91B5-6B4C757CE1EB}">
      <dgm:prSet/>
      <dgm:spPr/>
      <dgm:t>
        <a:bodyPr/>
        <a:lstStyle/>
        <a:p>
          <a:endParaRPr lang="en-US"/>
        </a:p>
      </dgm:t>
    </dgm:pt>
    <dgm:pt modelId="{A000C31D-50F6-44B1-B973-1A93898AE0C9}">
      <dgm:prSet phldrT="[Text]" custT="1"/>
      <dgm:spPr>
        <a:solidFill>
          <a:schemeClr val="accent2">
            <a:lumMod val="60000"/>
            <a:lumOff val="40000"/>
          </a:schemeClr>
        </a:solidFill>
        <a:ln>
          <a:solidFill>
            <a:schemeClr val="accent2">
              <a:lumMod val="60000"/>
              <a:lumOff val="40000"/>
            </a:schemeClr>
          </a:solidFill>
        </a:ln>
      </dgm:spPr>
      <dgm:t>
        <a:bodyPr/>
        <a:lstStyle/>
        <a:p>
          <a:r>
            <a:rPr lang="en-US" sz="2000" dirty="0"/>
            <a:t>In threat</a:t>
          </a:r>
        </a:p>
      </dgm:t>
    </dgm:pt>
    <dgm:pt modelId="{35A47295-665B-42C0-B4B8-A020CFB9C921}" type="parTrans" cxnId="{2B890544-2E75-4243-8CD1-49059CA556BD}">
      <dgm:prSet/>
      <dgm:spPr/>
      <dgm:t>
        <a:bodyPr/>
        <a:lstStyle/>
        <a:p>
          <a:endParaRPr lang="en-US"/>
        </a:p>
      </dgm:t>
    </dgm:pt>
    <dgm:pt modelId="{BFDAC4AF-C00D-433C-A09F-B771942D7DE9}" type="sibTrans" cxnId="{2B890544-2E75-4243-8CD1-49059CA556BD}">
      <dgm:prSet/>
      <dgm:spPr/>
      <dgm:t>
        <a:bodyPr/>
        <a:lstStyle/>
        <a:p>
          <a:endParaRPr lang="en-US"/>
        </a:p>
      </dgm:t>
    </dgm:pt>
    <dgm:pt modelId="{B6E0316A-7FB9-477E-BCE8-231048B45914}">
      <dgm:prSet/>
      <dgm:spPr>
        <a:solidFill>
          <a:schemeClr val="accent6">
            <a:lumMod val="20000"/>
            <a:lumOff val="80000"/>
            <a:alpha val="90000"/>
          </a:schemeClr>
        </a:solidFill>
      </dgm:spPr>
      <dgm:t>
        <a:bodyPr/>
        <a:lstStyle/>
        <a:p>
          <a:pPr algn="l">
            <a:buNone/>
          </a:pPr>
          <a:endParaRPr lang="en-US" sz="2100" dirty="0"/>
        </a:p>
      </dgm:t>
    </dgm:pt>
    <dgm:pt modelId="{58BC1AC3-251B-4D72-B18B-90ECAFC17B6E}" type="parTrans" cxnId="{B9EB0AAE-4B06-4C93-ACD2-D5342D821C9B}">
      <dgm:prSet/>
      <dgm:spPr/>
      <dgm:t>
        <a:bodyPr/>
        <a:lstStyle/>
        <a:p>
          <a:endParaRPr lang="en-US"/>
        </a:p>
      </dgm:t>
    </dgm:pt>
    <dgm:pt modelId="{708D8804-DF73-4313-9B6D-4BB412F9497C}" type="sibTrans" cxnId="{B9EB0AAE-4B06-4C93-ACD2-D5342D821C9B}">
      <dgm:prSet/>
      <dgm:spPr/>
      <dgm:t>
        <a:bodyPr/>
        <a:lstStyle/>
        <a:p>
          <a:endParaRPr lang="en-US"/>
        </a:p>
      </dgm:t>
    </dgm:pt>
    <dgm:pt modelId="{B3FDD8A8-318F-476C-945C-64EF03E0E53A}">
      <dgm:prSet custT="1"/>
      <dgm:spPr>
        <a:solidFill>
          <a:schemeClr val="accent2">
            <a:lumMod val="20000"/>
            <a:lumOff val="80000"/>
            <a:alpha val="90000"/>
          </a:schemeClr>
        </a:solidFill>
        <a:ln>
          <a:solidFill>
            <a:schemeClr val="accent2">
              <a:lumMod val="20000"/>
              <a:lumOff val="80000"/>
              <a:alpha val="90000"/>
            </a:schemeClr>
          </a:solidFill>
        </a:ln>
      </dgm:spPr>
      <dgm:t>
        <a:bodyPr/>
        <a:lstStyle/>
        <a:p>
          <a:pPr>
            <a:buNone/>
          </a:pPr>
          <a:r>
            <a:rPr lang="en-US" sz="1400" dirty="0"/>
            <a:t>DIHI accelerates beyond initial targets due to loss of  synthetic  &amp; clearance function of hepatocyte with recruitment of inflammatory cells provoke apoptotic &amp; necrotic signals</a:t>
          </a:r>
        </a:p>
      </dgm:t>
    </dgm:pt>
    <dgm:pt modelId="{B1EBCC6A-2B0B-4411-AA8A-A758AB77F772}" type="parTrans" cxnId="{5D7C3A46-6C42-4B6A-81F6-D81EED71FE05}">
      <dgm:prSet/>
      <dgm:spPr/>
      <dgm:t>
        <a:bodyPr/>
        <a:lstStyle/>
        <a:p>
          <a:endParaRPr lang="en-US"/>
        </a:p>
      </dgm:t>
    </dgm:pt>
    <dgm:pt modelId="{895D9706-FE79-4ED2-AB1B-4041C17BB76C}" type="sibTrans" cxnId="{5D7C3A46-6C42-4B6A-81F6-D81EED71FE05}">
      <dgm:prSet/>
      <dgm:spPr/>
      <dgm:t>
        <a:bodyPr/>
        <a:lstStyle/>
        <a:p>
          <a:endParaRPr lang="en-US"/>
        </a:p>
      </dgm:t>
    </dgm:pt>
    <dgm:pt modelId="{27F40059-92B6-4840-8272-401B73DE79EB}" type="pres">
      <dgm:prSet presAssocID="{9C9F1B31-1E9E-4C5E-BC2D-BF477824BC54}" presName="Name0" presStyleCnt="0">
        <dgm:presLayoutVars>
          <dgm:dir/>
          <dgm:animLvl val="lvl"/>
          <dgm:resizeHandles val="exact"/>
        </dgm:presLayoutVars>
      </dgm:prSet>
      <dgm:spPr/>
    </dgm:pt>
    <dgm:pt modelId="{8D02E6AB-10E6-4456-85CD-3CAF0FDF6885}" type="pres">
      <dgm:prSet presAssocID="{C4B8E1D8-D1D8-4629-B073-DE128B9CC20A}" presName="composite" presStyleCnt="0"/>
      <dgm:spPr/>
    </dgm:pt>
    <dgm:pt modelId="{B140D27F-55BC-4AAE-A92B-7101B68AED3A}" type="pres">
      <dgm:prSet presAssocID="{C4B8E1D8-D1D8-4629-B073-DE128B9CC20A}" presName="parTx" presStyleLbl="alignNode1" presStyleIdx="0" presStyleCnt="4" custScaleX="68094">
        <dgm:presLayoutVars>
          <dgm:chMax val="0"/>
          <dgm:chPref val="0"/>
          <dgm:bulletEnabled val="1"/>
        </dgm:presLayoutVars>
      </dgm:prSet>
      <dgm:spPr/>
    </dgm:pt>
    <dgm:pt modelId="{10FA64D9-CA5A-4026-8D35-789A04497A0A}" type="pres">
      <dgm:prSet presAssocID="{C4B8E1D8-D1D8-4629-B073-DE128B9CC20A}" presName="desTx" presStyleLbl="alignAccFollowNode1" presStyleIdx="0" presStyleCnt="4" custScaleX="68966" custScaleY="45328" custLinFactNeighborX="-306" custLinFactNeighborY="-28493">
        <dgm:presLayoutVars>
          <dgm:bulletEnabled val="1"/>
        </dgm:presLayoutVars>
      </dgm:prSet>
      <dgm:spPr/>
    </dgm:pt>
    <dgm:pt modelId="{042A455D-F4B8-4902-9A33-E63A953395D0}" type="pres">
      <dgm:prSet presAssocID="{BB16B55D-B7D9-45EF-83A7-70C5971DD322}" presName="space" presStyleCnt="0"/>
      <dgm:spPr/>
    </dgm:pt>
    <dgm:pt modelId="{C0457848-48B9-4752-91C3-09003C90790F}" type="pres">
      <dgm:prSet presAssocID="{B98EF051-EF3E-472A-A900-39E587103398}" presName="composite" presStyleCnt="0"/>
      <dgm:spPr/>
    </dgm:pt>
    <dgm:pt modelId="{4F3956A4-B483-44B0-B1A6-5E8D20D90DEF}" type="pres">
      <dgm:prSet presAssocID="{B98EF051-EF3E-472A-A900-39E587103398}" presName="parTx" presStyleLbl="alignNode1" presStyleIdx="1" presStyleCnt="4" custScaleX="76614">
        <dgm:presLayoutVars>
          <dgm:chMax val="0"/>
          <dgm:chPref val="0"/>
          <dgm:bulletEnabled val="1"/>
        </dgm:presLayoutVars>
      </dgm:prSet>
      <dgm:spPr/>
    </dgm:pt>
    <dgm:pt modelId="{8C719C1D-0DC1-4E7C-8953-0B7C2E886947}" type="pres">
      <dgm:prSet presAssocID="{B98EF051-EF3E-472A-A900-39E587103398}" presName="desTx" presStyleLbl="alignAccFollowNode1" presStyleIdx="1" presStyleCnt="4" custScaleX="75158" custScaleY="54957" custLinFactNeighborX="-238" custLinFactNeighborY="-23702">
        <dgm:presLayoutVars>
          <dgm:bulletEnabled val="1"/>
        </dgm:presLayoutVars>
      </dgm:prSet>
      <dgm:spPr/>
    </dgm:pt>
    <dgm:pt modelId="{FBB85639-EC3A-4282-BEA8-AC436FC3EF42}" type="pres">
      <dgm:prSet presAssocID="{8D758642-BC3D-40C6-AA9F-41991874CC2A}" presName="space" presStyleCnt="0"/>
      <dgm:spPr/>
    </dgm:pt>
    <dgm:pt modelId="{4E35006A-1B40-4986-8BE1-C84D7664CA8F}" type="pres">
      <dgm:prSet presAssocID="{48BFDF65-992C-48B6-A2E5-9A3FD4526F19}" presName="composite" presStyleCnt="0"/>
      <dgm:spPr/>
    </dgm:pt>
    <dgm:pt modelId="{884E4DB1-06D4-4911-8F0E-D474963037AA}" type="pres">
      <dgm:prSet presAssocID="{48BFDF65-992C-48B6-A2E5-9A3FD4526F19}" presName="parTx" presStyleLbl="alignNode1" presStyleIdx="2" presStyleCnt="4" custScaleX="82151">
        <dgm:presLayoutVars>
          <dgm:chMax val="0"/>
          <dgm:chPref val="0"/>
          <dgm:bulletEnabled val="1"/>
        </dgm:presLayoutVars>
      </dgm:prSet>
      <dgm:spPr/>
    </dgm:pt>
    <dgm:pt modelId="{4E8DB261-9004-4073-A7C3-A6EE7A7CC889}" type="pres">
      <dgm:prSet presAssocID="{48BFDF65-992C-48B6-A2E5-9A3FD4526F19}" presName="desTx" presStyleLbl="alignAccFollowNode1" presStyleIdx="2" presStyleCnt="4" custScaleX="80968" custScaleY="74261" custLinFactNeighborY="-11356">
        <dgm:presLayoutVars>
          <dgm:bulletEnabled val="1"/>
        </dgm:presLayoutVars>
      </dgm:prSet>
      <dgm:spPr/>
    </dgm:pt>
    <dgm:pt modelId="{69B4EF95-1859-438A-88FD-8E75CF19CB87}" type="pres">
      <dgm:prSet presAssocID="{DE103AD5-D630-4754-AC2C-67086381475D}" presName="space" presStyleCnt="0"/>
      <dgm:spPr/>
    </dgm:pt>
    <dgm:pt modelId="{B8404774-6606-47BE-9333-A53BAF916752}" type="pres">
      <dgm:prSet presAssocID="{A000C31D-50F6-44B1-B973-1A93898AE0C9}" presName="composite" presStyleCnt="0"/>
      <dgm:spPr/>
    </dgm:pt>
    <dgm:pt modelId="{4CE25093-B611-4682-BC0C-343E3AF1FA76}" type="pres">
      <dgm:prSet presAssocID="{A000C31D-50F6-44B1-B973-1A93898AE0C9}" presName="parTx" presStyleLbl="alignNode1" presStyleIdx="3" presStyleCnt="4">
        <dgm:presLayoutVars>
          <dgm:chMax val="0"/>
          <dgm:chPref val="0"/>
          <dgm:bulletEnabled val="1"/>
        </dgm:presLayoutVars>
      </dgm:prSet>
      <dgm:spPr/>
    </dgm:pt>
    <dgm:pt modelId="{31F6030B-C1F3-4DBA-BD04-5D5A9E1F01CD}" type="pres">
      <dgm:prSet presAssocID="{A000C31D-50F6-44B1-B973-1A93898AE0C9}" presName="desTx" presStyleLbl="alignAccFollowNode1" presStyleIdx="3" presStyleCnt="4">
        <dgm:presLayoutVars>
          <dgm:bulletEnabled val="1"/>
        </dgm:presLayoutVars>
      </dgm:prSet>
      <dgm:spPr/>
    </dgm:pt>
  </dgm:ptLst>
  <dgm:cxnLst>
    <dgm:cxn modelId="{F063C701-1EE7-47C4-AC89-A9B7C7D2CC2B}" srcId="{9C9F1B31-1E9E-4C5E-BC2D-BF477824BC54}" destId="{48BFDF65-992C-48B6-A2E5-9A3FD4526F19}" srcOrd="2" destOrd="0" parTransId="{FD3C05D3-F7B1-456B-AB2C-1732DD60FDD2}" sibTransId="{DE103AD5-D630-4754-AC2C-67086381475D}"/>
    <dgm:cxn modelId="{337BD001-1BD6-4F19-AD0B-110E4D10B8B1}" srcId="{B98EF051-EF3E-472A-A900-39E587103398}" destId="{0F64B49C-1A52-40DF-8A71-70EBD9D93D66}" srcOrd="0" destOrd="0" parTransId="{6BA1EFF3-3432-499E-9B73-E274DFCEAF7D}" sibTransId="{56E22825-1BA5-434B-8AD8-FBF713125EE0}"/>
    <dgm:cxn modelId="{BB5EA809-1BD9-43F0-8563-5EFBD918EAD4}" type="presOf" srcId="{3E06A5CD-28BE-44A0-9F96-2929795D46D1}" destId="{10FA64D9-CA5A-4026-8D35-789A04497A0A}" srcOrd="0" destOrd="0" presId="urn:microsoft.com/office/officeart/2005/8/layout/hList1"/>
    <dgm:cxn modelId="{5F52E30E-554B-4F64-92B4-21004FAFD2C9}" srcId="{9C9F1B31-1E9E-4C5E-BC2D-BF477824BC54}" destId="{B98EF051-EF3E-472A-A900-39E587103398}" srcOrd="1" destOrd="0" parTransId="{1CE22F0E-1D2C-4EBD-A870-6A965A515501}" sibTransId="{8D758642-BC3D-40C6-AA9F-41991874CC2A}"/>
    <dgm:cxn modelId="{DA912D1B-48D0-4598-869C-7D7FF6867F7B}" type="presOf" srcId="{48BFDF65-992C-48B6-A2E5-9A3FD4526F19}" destId="{884E4DB1-06D4-4911-8F0E-D474963037AA}" srcOrd="0" destOrd="0" presId="urn:microsoft.com/office/officeart/2005/8/layout/hList1"/>
    <dgm:cxn modelId="{4D3CD731-0CBE-4F31-8C52-B70F64718C41}" type="presOf" srcId="{0F64B49C-1A52-40DF-8A71-70EBD9D93D66}" destId="{8C719C1D-0DC1-4E7C-8953-0B7C2E886947}" srcOrd="0" destOrd="0" presId="urn:microsoft.com/office/officeart/2005/8/layout/hList1"/>
    <dgm:cxn modelId="{A40AAE35-0A16-4A5D-A5CD-8E1F3CB5267C}" type="presOf" srcId="{C4B8E1D8-D1D8-4629-B073-DE128B9CC20A}" destId="{B140D27F-55BC-4AAE-A92B-7101B68AED3A}" srcOrd="0" destOrd="0" presId="urn:microsoft.com/office/officeart/2005/8/layout/hList1"/>
    <dgm:cxn modelId="{F86E3063-42F5-49F3-9ED7-782DCA26D123}" type="presOf" srcId="{B3FDD8A8-318F-476C-945C-64EF03E0E53A}" destId="{31F6030B-C1F3-4DBA-BD04-5D5A9E1F01CD}" srcOrd="0" destOrd="0" presId="urn:microsoft.com/office/officeart/2005/8/layout/hList1"/>
    <dgm:cxn modelId="{2B890544-2E75-4243-8CD1-49059CA556BD}" srcId="{9C9F1B31-1E9E-4C5E-BC2D-BF477824BC54}" destId="{A000C31D-50F6-44B1-B973-1A93898AE0C9}" srcOrd="3" destOrd="0" parTransId="{35A47295-665B-42C0-B4B8-A020CFB9C921}" sibTransId="{BFDAC4AF-C00D-433C-A09F-B771942D7DE9}"/>
    <dgm:cxn modelId="{7E3D1066-C35B-4DE9-8CDB-209D7516B24E}" type="presOf" srcId="{A000C31D-50F6-44B1-B973-1A93898AE0C9}" destId="{4CE25093-B611-4682-BC0C-343E3AF1FA76}" srcOrd="0" destOrd="0" presId="urn:microsoft.com/office/officeart/2005/8/layout/hList1"/>
    <dgm:cxn modelId="{5D7C3A46-6C42-4B6A-81F6-D81EED71FE05}" srcId="{A000C31D-50F6-44B1-B973-1A93898AE0C9}" destId="{B3FDD8A8-318F-476C-945C-64EF03E0E53A}" srcOrd="0" destOrd="0" parTransId="{B1EBCC6A-2B0B-4411-AA8A-A758AB77F772}" sibTransId="{895D9706-FE79-4ED2-AB1B-4041C17BB76C}"/>
    <dgm:cxn modelId="{6D45F672-0F87-4898-83FC-3EF93104C7D4}" type="presOf" srcId="{7283EBFC-298D-475C-83E2-783140C91EA3}" destId="{4E8DB261-9004-4073-A7C3-A6EE7A7CC889}" srcOrd="0" destOrd="0" presId="urn:microsoft.com/office/officeart/2005/8/layout/hList1"/>
    <dgm:cxn modelId="{70502A74-1740-405E-9382-536CCE575FE2}" srcId="{C4B8E1D8-D1D8-4629-B073-DE128B9CC20A}" destId="{3E06A5CD-28BE-44A0-9F96-2929795D46D1}" srcOrd="0" destOrd="0" parTransId="{168BE28D-63B0-4D0C-B839-B3D79A24E888}" sibTransId="{72B5E670-23DC-429E-A083-8C22B87296D0}"/>
    <dgm:cxn modelId="{E4D3E083-9C3C-46F6-8301-956A1030409A}" srcId="{9C9F1B31-1E9E-4C5E-BC2D-BF477824BC54}" destId="{C4B8E1D8-D1D8-4629-B073-DE128B9CC20A}" srcOrd="0" destOrd="0" parTransId="{D007ACB0-AD64-4AB0-B024-DAC640DD021B}" sibTransId="{BB16B55D-B7D9-45EF-83A7-70C5971DD322}"/>
    <dgm:cxn modelId="{83895799-A802-40FA-8590-836A6A506B9C}" type="presOf" srcId="{9C9F1B31-1E9E-4C5E-BC2D-BF477824BC54}" destId="{27F40059-92B6-4840-8272-401B73DE79EB}" srcOrd="0" destOrd="0" presId="urn:microsoft.com/office/officeart/2005/8/layout/hList1"/>
    <dgm:cxn modelId="{F43ACCA5-DB31-492D-946E-4654D0627BBC}" type="presOf" srcId="{B98EF051-EF3E-472A-A900-39E587103398}" destId="{4F3956A4-B483-44B0-B1A6-5E8D20D90DEF}" srcOrd="0" destOrd="0" presId="urn:microsoft.com/office/officeart/2005/8/layout/hList1"/>
    <dgm:cxn modelId="{1BB31AAC-3459-41B5-9108-BE6CE6ED3405}" type="presOf" srcId="{B6E0316A-7FB9-477E-BCE8-231048B45914}" destId="{8C719C1D-0DC1-4E7C-8953-0B7C2E886947}" srcOrd="0" destOrd="1" presId="urn:microsoft.com/office/officeart/2005/8/layout/hList1"/>
    <dgm:cxn modelId="{B9EB0AAE-4B06-4C93-ACD2-D5342D821C9B}" srcId="{B98EF051-EF3E-472A-A900-39E587103398}" destId="{B6E0316A-7FB9-477E-BCE8-231048B45914}" srcOrd="1" destOrd="0" parTransId="{58BC1AC3-251B-4D72-B18B-90ECAFC17B6E}" sibTransId="{708D8804-DF73-4313-9B6D-4BB412F9497C}"/>
    <dgm:cxn modelId="{912BEBAF-64A9-4767-91B5-6B4C757CE1EB}" srcId="{48BFDF65-992C-48B6-A2E5-9A3FD4526F19}" destId="{7283EBFC-298D-475C-83E2-783140C91EA3}" srcOrd="0" destOrd="0" parTransId="{789AA964-EDBC-4E62-9ECC-86C7861A3F3D}" sibTransId="{5C73A0FE-154A-4C74-9FA9-BB2537162654}"/>
    <dgm:cxn modelId="{D6FDF6FD-38B7-4842-BB66-D8B344CBE04C}" type="presParOf" srcId="{27F40059-92B6-4840-8272-401B73DE79EB}" destId="{8D02E6AB-10E6-4456-85CD-3CAF0FDF6885}" srcOrd="0" destOrd="0" presId="urn:microsoft.com/office/officeart/2005/8/layout/hList1"/>
    <dgm:cxn modelId="{3F228B72-0E63-48D4-81E1-C14EF299A443}" type="presParOf" srcId="{8D02E6AB-10E6-4456-85CD-3CAF0FDF6885}" destId="{B140D27F-55BC-4AAE-A92B-7101B68AED3A}" srcOrd="0" destOrd="0" presId="urn:microsoft.com/office/officeart/2005/8/layout/hList1"/>
    <dgm:cxn modelId="{1A4EA776-7238-4FA3-9DD7-26CA4D878BCE}" type="presParOf" srcId="{8D02E6AB-10E6-4456-85CD-3CAF0FDF6885}" destId="{10FA64D9-CA5A-4026-8D35-789A04497A0A}" srcOrd="1" destOrd="0" presId="urn:microsoft.com/office/officeart/2005/8/layout/hList1"/>
    <dgm:cxn modelId="{C2478363-0B43-4D32-8B96-0C3280871693}" type="presParOf" srcId="{27F40059-92B6-4840-8272-401B73DE79EB}" destId="{042A455D-F4B8-4902-9A33-E63A953395D0}" srcOrd="1" destOrd="0" presId="urn:microsoft.com/office/officeart/2005/8/layout/hList1"/>
    <dgm:cxn modelId="{333C2939-3BEE-47E1-9234-C37983BCDC93}" type="presParOf" srcId="{27F40059-92B6-4840-8272-401B73DE79EB}" destId="{C0457848-48B9-4752-91C3-09003C90790F}" srcOrd="2" destOrd="0" presId="urn:microsoft.com/office/officeart/2005/8/layout/hList1"/>
    <dgm:cxn modelId="{FFB0A444-F9A2-4612-B38D-17C88E6CAD18}" type="presParOf" srcId="{C0457848-48B9-4752-91C3-09003C90790F}" destId="{4F3956A4-B483-44B0-B1A6-5E8D20D90DEF}" srcOrd="0" destOrd="0" presId="urn:microsoft.com/office/officeart/2005/8/layout/hList1"/>
    <dgm:cxn modelId="{D643CB5D-A6FF-4163-88E0-8210D4584EF3}" type="presParOf" srcId="{C0457848-48B9-4752-91C3-09003C90790F}" destId="{8C719C1D-0DC1-4E7C-8953-0B7C2E886947}" srcOrd="1" destOrd="0" presId="urn:microsoft.com/office/officeart/2005/8/layout/hList1"/>
    <dgm:cxn modelId="{8C8F9D11-A00C-430F-9BAA-CCDF3328072B}" type="presParOf" srcId="{27F40059-92B6-4840-8272-401B73DE79EB}" destId="{FBB85639-EC3A-4282-BEA8-AC436FC3EF42}" srcOrd="3" destOrd="0" presId="urn:microsoft.com/office/officeart/2005/8/layout/hList1"/>
    <dgm:cxn modelId="{DABE0E51-4072-4D7F-83CE-882B56555007}" type="presParOf" srcId="{27F40059-92B6-4840-8272-401B73DE79EB}" destId="{4E35006A-1B40-4986-8BE1-C84D7664CA8F}" srcOrd="4" destOrd="0" presId="urn:microsoft.com/office/officeart/2005/8/layout/hList1"/>
    <dgm:cxn modelId="{327A0700-665E-4529-957F-61B60E27B291}" type="presParOf" srcId="{4E35006A-1B40-4986-8BE1-C84D7664CA8F}" destId="{884E4DB1-06D4-4911-8F0E-D474963037AA}" srcOrd="0" destOrd="0" presId="urn:microsoft.com/office/officeart/2005/8/layout/hList1"/>
    <dgm:cxn modelId="{D6CD4C0E-7985-42C2-A36B-8F6F040BA523}" type="presParOf" srcId="{4E35006A-1B40-4986-8BE1-C84D7664CA8F}" destId="{4E8DB261-9004-4073-A7C3-A6EE7A7CC889}" srcOrd="1" destOrd="0" presId="urn:microsoft.com/office/officeart/2005/8/layout/hList1"/>
    <dgm:cxn modelId="{E250FB9F-CDDE-4955-820B-66EAD5DEC44A}" type="presParOf" srcId="{27F40059-92B6-4840-8272-401B73DE79EB}" destId="{69B4EF95-1859-438A-88FD-8E75CF19CB87}" srcOrd="5" destOrd="0" presId="urn:microsoft.com/office/officeart/2005/8/layout/hList1"/>
    <dgm:cxn modelId="{1057CA95-C761-4837-94B2-D95D11C72444}" type="presParOf" srcId="{27F40059-92B6-4840-8272-401B73DE79EB}" destId="{B8404774-6606-47BE-9333-A53BAF916752}" srcOrd="6" destOrd="0" presId="urn:microsoft.com/office/officeart/2005/8/layout/hList1"/>
    <dgm:cxn modelId="{AAC3EE86-A974-48CD-8179-15E08ED679E8}" type="presParOf" srcId="{B8404774-6606-47BE-9333-A53BAF916752}" destId="{4CE25093-B611-4682-BC0C-343E3AF1FA76}" srcOrd="0" destOrd="0" presId="urn:microsoft.com/office/officeart/2005/8/layout/hList1"/>
    <dgm:cxn modelId="{9DB234A4-7154-4252-BF67-425F667FC8E3}" type="presParOf" srcId="{B8404774-6606-47BE-9333-A53BAF916752}" destId="{31F6030B-C1F3-4DBA-BD04-5D5A9E1F01C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0D27F-55BC-4AAE-A92B-7101B68AED3A}">
      <dsp:nvSpPr>
        <dsp:cNvPr id="0" name=""/>
        <dsp:cNvSpPr/>
      </dsp:nvSpPr>
      <dsp:spPr>
        <a:xfrm>
          <a:off x="13200" y="320913"/>
          <a:ext cx="1210976" cy="711355"/>
        </a:xfrm>
        <a:prstGeom prst="rect">
          <a:avLst/>
        </a:prstGeom>
        <a:solidFill>
          <a:schemeClr val="accent4">
            <a:lumMod val="60000"/>
            <a:lumOff val="40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Tolerators</a:t>
          </a:r>
        </a:p>
      </dsp:txBody>
      <dsp:txXfrm>
        <a:off x="13200" y="320913"/>
        <a:ext cx="1210976" cy="711355"/>
      </dsp:txXfrm>
    </dsp:sp>
    <dsp:sp modelId="{10FA64D9-CA5A-4026-8D35-789A04497A0A}">
      <dsp:nvSpPr>
        <dsp:cNvPr id="0" name=""/>
        <dsp:cNvSpPr/>
      </dsp:nvSpPr>
      <dsp:spPr>
        <a:xfrm>
          <a:off x="5" y="1006861"/>
          <a:ext cx="1226484" cy="995402"/>
        </a:xfrm>
        <a:prstGeom prst="rect">
          <a:avLst/>
        </a:prstGeom>
        <a:solidFill>
          <a:schemeClr val="accent4">
            <a:lumMod val="20000"/>
            <a:lumOff val="80000"/>
            <a:alpha val="90000"/>
          </a:schemeClr>
        </a:solidFill>
        <a:ln w="12700" cap="flat" cmpd="sng" algn="ctr">
          <a:solidFill>
            <a:schemeClr val="accent4">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en-US" sz="1400" kern="1200" dirty="0"/>
            <a:t>No injury </a:t>
          </a:r>
        </a:p>
      </dsp:txBody>
      <dsp:txXfrm>
        <a:off x="5" y="1006861"/>
        <a:ext cx="1226484" cy="995402"/>
      </dsp:txXfrm>
    </dsp:sp>
    <dsp:sp modelId="{4F3956A4-B483-44B0-B1A6-5E8D20D90DEF}">
      <dsp:nvSpPr>
        <dsp:cNvPr id="0" name=""/>
        <dsp:cNvSpPr/>
      </dsp:nvSpPr>
      <dsp:spPr>
        <a:xfrm>
          <a:off x="1480905" y="268050"/>
          <a:ext cx="1362495" cy="711355"/>
        </a:xfrm>
        <a:prstGeom prst="rect">
          <a:avLst/>
        </a:prstGeom>
        <a:solidFill>
          <a:schemeClr val="accent6">
            <a:lumMod val="60000"/>
            <a:lumOff val="4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dirty="0"/>
            <a:t>Adaptors</a:t>
          </a:r>
          <a:endParaRPr lang="en-US" sz="2100" kern="1200" dirty="0"/>
        </a:p>
      </dsp:txBody>
      <dsp:txXfrm>
        <a:off x="1480905" y="268050"/>
        <a:ext cx="1362495" cy="711355"/>
      </dsp:txXfrm>
    </dsp:sp>
    <dsp:sp modelId="{8C719C1D-0DC1-4E7C-8953-0B7C2E886947}">
      <dsp:nvSpPr>
        <dsp:cNvPr id="0" name=""/>
        <dsp:cNvSpPr/>
      </dsp:nvSpPr>
      <dsp:spPr>
        <a:xfrm>
          <a:off x="1489619" y="953482"/>
          <a:ext cx="1336601" cy="1206855"/>
        </a:xfrm>
        <a:prstGeom prst="rect">
          <a:avLst/>
        </a:prstGeom>
        <a:solidFill>
          <a:schemeClr val="accent6">
            <a:lumMod val="20000"/>
            <a:lumOff val="80000"/>
            <a:alpha val="90000"/>
          </a:schemeClr>
        </a:solidFill>
        <a:ln w="12700" cap="flat" cmpd="sng" algn="ctr">
          <a:solidFill>
            <a:schemeClr val="accent4">
              <a:tint val="40000"/>
              <a:alpha val="90000"/>
              <a:hueOff val="3620642"/>
              <a:satOff val="-17082"/>
              <a:lumOff val="-6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en-US" sz="1400" kern="1200" dirty="0"/>
            <a:t>Mild transient injury but adapt</a:t>
          </a:r>
        </a:p>
        <a:p>
          <a:pPr marL="228600" lvl="1" indent="-228600" algn="l" defTabSz="933450">
            <a:lnSpc>
              <a:spcPct val="90000"/>
            </a:lnSpc>
            <a:spcBef>
              <a:spcPct val="0"/>
            </a:spcBef>
            <a:spcAft>
              <a:spcPct val="15000"/>
            </a:spcAft>
            <a:buNone/>
          </a:pPr>
          <a:endParaRPr lang="en-US" sz="2100" kern="1200" dirty="0"/>
        </a:p>
      </dsp:txBody>
      <dsp:txXfrm>
        <a:off x="1489619" y="953482"/>
        <a:ext cx="1336601" cy="1206855"/>
      </dsp:txXfrm>
    </dsp:sp>
    <dsp:sp modelId="{884E4DB1-06D4-4911-8F0E-D474963037AA}">
      <dsp:nvSpPr>
        <dsp:cNvPr id="0" name=""/>
        <dsp:cNvSpPr/>
      </dsp:nvSpPr>
      <dsp:spPr>
        <a:xfrm>
          <a:off x="3092375" y="162071"/>
          <a:ext cx="1460964" cy="711355"/>
        </a:xfrm>
        <a:prstGeom prst="rect">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Susceptibles</a:t>
          </a:r>
          <a:endParaRPr lang="en-US" sz="1600" kern="1200" dirty="0"/>
        </a:p>
      </dsp:txBody>
      <dsp:txXfrm>
        <a:off x="3092375" y="162071"/>
        <a:ext cx="1460964" cy="711355"/>
      </dsp:txXfrm>
    </dsp:sp>
    <dsp:sp modelId="{4E8DB261-9004-4073-A7C3-A6EE7A7CC889}">
      <dsp:nvSpPr>
        <dsp:cNvPr id="0" name=""/>
        <dsp:cNvSpPr/>
      </dsp:nvSpPr>
      <dsp:spPr>
        <a:xfrm>
          <a:off x="3102894" y="906663"/>
          <a:ext cx="1439926" cy="1630771"/>
        </a:xfrm>
        <a:prstGeom prst="rect">
          <a:avLst/>
        </a:prstGeom>
        <a:solidFill>
          <a:schemeClr val="accent5">
            <a:lumMod val="20000"/>
            <a:lumOff val="80000"/>
            <a:alpha val="90000"/>
          </a:schemeClr>
        </a:solidFill>
        <a:ln w="12700" cap="flat" cmpd="sng" algn="ctr">
          <a:solidFill>
            <a:schemeClr val="accent4">
              <a:tint val="40000"/>
              <a:alpha val="90000"/>
              <a:hueOff val="7241284"/>
              <a:satOff val="-34163"/>
              <a:lumOff val="-12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None/>
          </a:pPr>
          <a:r>
            <a:rPr lang="en-US" sz="1400" kern="1200" dirty="0"/>
            <a:t>Develop overt symptoms depending on existing predisposing factors</a:t>
          </a:r>
        </a:p>
      </dsp:txBody>
      <dsp:txXfrm>
        <a:off x="3102894" y="906663"/>
        <a:ext cx="1439926" cy="1630771"/>
      </dsp:txXfrm>
    </dsp:sp>
    <dsp:sp modelId="{4CE25093-B611-4682-BC0C-343E3AF1FA76}">
      <dsp:nvSpPr>
        <dsp:cNvPr id="0" name=""/>
        <dsp:cNvSpPr/>
      </dsp:nvSpPr>
      <dsp:spPr>
        <a:xfrm>
          <a:off x="4802314" y="20764"/>
          <a:ext cx="1778389" cy="711355"/>
        </a:xfrm>
        <a:prstGeom prst="rect">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kern="1200" dirty="0"/>
            <a:t>In threat</a:t>
          </a:r>
        </a:p>
      </dsp:txBody>
      <dsp:txXfrm>
        <a:off x="4802314" y="20764"/>
        <a:ext cx="1778389" cy="711355"/>
      </dsp:txXfrm>
    </dsp:sp>
    <dsp:sp modelId="{31F6030B-C1F3-4DBA-BD04-5D5A9E1F01CD}">
      <dsp:nvSpPr>
        <dsp:cNvPr id="0" name=""/>
        <dsp:cNvSpPr/>
      </dsp:nvSpPr>
      <dsp:spPr>
        <a:xfrm>
          <a:off x="4802314" y="732120"/>
          <a:ext cx="1778389" cy="2196000"/>
        </a:xfrm>
        <a:prstGeom prst="rect">
          <a:avLst/>
        </a:prstGeom>
        <a:solidFill>
          <a:schemeClr val="accent2">
            <a:lumMod val="20000"/>
            <a:lumOff val="80000"/>
            <a:alpha val="90000"/>
          </a:schemeClr>
        </a:solidFill>
        <a:ln w="12700" cap="flat" cmpd="sng" algn="ctr">
          <a:solidFill>
            <a:schemeClr val="accent2">
              <a:lumMod val="20000"/>
              <a:lumOff val="80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None/>
          </a:pPr>
          <a:r>
            <a:rPr lang="en-US" sz="1400" kern="1200" dirty="0"/>
            <a:t>DIHI accelerates beyond initial targets due to loss of  synthetic  &amp; clearance function of hepatocyte with recruitment of inflammatory cells provoke apoptotic &amp; necrotic signals</a:t>
          </a:r>
        </a:p>
      </dsp:txBody>
      <dsp:txXfrm>
        <a:off x="4802314" y="732120"/>
        <a:ext cx="1778389" cy="2196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F033F-8D2B-714D-8058-642D570BF57F}" type="datetimeFigureOut">
              <a:rPr lang="en-US" smtClean="0"/>
              <a:t>12/24/2017</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E5190A-6CD4-FB48-A6F9-593816121248}" type="slidenum">
              <a:rPr lang="en-US" smtClean="0"/>
              <a:t>‹#›</a:t>
            </a:fld>
            <a:endParaRPr lang="en-US"/>
          </a:p>
        </p:txBody>
      </p:sp>
    </p:spTree>
    <p:extLst>
      <p:ext uri="{BB962C8B-B14F-4D97-AF65-F5344CB8AC3E}">
        <p14:creationId xmlns:p14="http://schemas.microsoft.com/office/powerpoint/2010/main" val="431861055"/>
      </p:ext>
    </p:extLst>
  </p:cSld>
  <p:clrMap bg1="lt1" tx1="dk1" bg2="lt2" tx2="dk2" accent1="accent1" accent2="accent2" accent3="accent3" accent4="accent4" accent5="accent5" accent6="accent6" hlink="hlink" folHlink="folHlink"/>
  <p:notesStyle>
    <a:lvl1pPr marL="0" algn="l" defTabSz="663123" rtl="0" eaLnBrk="1" latinLnBrk="0" hangingPunct="1">
      <a:defRPr sz="870" kern="1200">
        <a:solidFill>
          <a:schemeClr val="tx1"/>
        </a:solidFill>
        <a:latin typeface="+mn-lt"/>
        <a:ea typeface="+mn-ea"/>
        <a:cs typeface="+mn-cs"/>
      </a:defRPr>
    </a:lvl1pPr>
    <a:lvl2pPr marL="331561" algn="l" defTabSz="663123" rtl="0" eaLnBrk="1" latinLnBrk="0" hangingPunct="1">
      <a:defRPr sz="870" kern="1200">
        <a:solidFill>
          <a:schemeClr val="tx1"/>
        </a:solidFill>
        <a:latin typeface="+mn-lt"/>
        <a:ea typeface="+mn-ea"/>
        <a:cs typeface="+mn-cs"/>
      </a:defRPr>
    </a:lvl2pPr>
    <a:lvl3pPr marL="663123" algn="l" defTabSz="663123" rtl="0" eaLnBrk="1" latinLnBrk="0" hangingPunct="1">
      <a:defRPr sz="870" kern="1200">
        <a:solidFill>
          <a:schemeClr val="tx1"/>
        </a:solidFill>
        <a:latin typeface="+mn-lt"/>
        <a:ea typeface="+mn-ea"/>
        <a:cs typeface="+mn-cs"/>
      </a:defRPr>
    </a:lvl3pPr>
    <a:lvl4pPr marL="994684" algn="l" defTabSz="663123" rtl="0" eaLnBrk="1" latinLnBrk="0" hangingPunct="1">
      <a:defRPr sz="870" kern="1200">
        <a:solidFill>
          <a:schemeClr val="tx1"/>
        </a:solidFill>
        <a:latin typeface="+mn-lt"/>
        <a:ea typeface="+mn-ea"/>
        <a:cs typeface="+mn-cs"/>
      </a:defRPr>
    </a:lvl4pPr>
    <a:lvl5pPr marL="1326246" algn="l" defTabSz="663123" rtl="0" eaLnBrk="1" latinLnBrk="0" hangingPunct="1">
      <a:defRPr sz="870" kern="1200">
        <a:solidFill>
          <a:schemeClr val="tx1"/>
        </a:solidFill>
        <a:latin typeface="+mn-lt"/>
        <a:ea typeface="+mn-ea"/>
        <a:cs typeface="+mn-cs"/>
      </a:defRPr>
    </a:lvl5pPr>
    <a:lvl6pPr marL="1657807" algn="l" defTabSz="663123" rtl="0" eaLnBrk="1" latinLnBrk="0" hangingPunct="1">
      <a:defRPr sz="870" kern="1200">
        <a:solidFill>
          <a:schemeClr val="tx1"/>
        </a:solidFill>
        <a:latin typeface="+mn-lt"/>
        <a:ea typeface="+mn-ea"/>
        <a:cs typeface="+mn-cs"/>
      </a:defRPr>
    </a:lvl6pPr>
    <a:lvl7pPr marL="1989369" algn="l" defTabSz="663123" rtl="0" eaLnBrk="1" latinLnBrk="0" hangingPunct="1">
      <a:defRPr sz="870" kern="1200">
        <a:solidFill>
          <a:schemeClr val="tx1"/>
        </a:solidFill>
        <a:latin typeface="+mn-lt"/>
        <a:ea typeface="+mn-ea"/>
        <a:cs typeface="+mn-cs"/>
      </a:defRPr>
    </a:lvl7pPr>
    <a:lvl8pPr marL="2320930" algn="l" defTabSz="663123" rtl="0" eaLnBrk="1" latinLnBrk="0" hangingPunct="1">
      <a:defRPr sz="870" kern="1200">
        <a:solidFill>
          <a:schemeClr val="tx1"/>
        </a:solidFill>
        <a:latin typeface="+mn-lt"/>
        <a:ea typeface="+mn-ea"/>
        <a:cs typeface="+mn-cs"/>
      </a:defRPr>
    </a:lvl8pPr>
    <a:lvl9pPr marL="2652492" algn="l" defTabSz="663123" rtl="0" eaLnBrk="1" latinLnBrk="0" hangingPunct="1">
      <a:defRPr sz="87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63123" rtl="0" eaLnBrk="1" fontAlgn="auto" latinLnBrk="0" hangingPunct="1">
              <a:lnSpc>
                <a:spcPct val="100000"/>
              </a:lnSpc>
              <a:spcBef>
                <a:spcPts val="0"/>
              </a:spcBef>
              <a:spcAft>
                <a:spcPts val="0"/>
              </a:spcAft>
              <a:buClrTx/>
              <a:buSzTx/>
              <a:buFontTx/>
              <a:buNone/>
              <a:tabLst/>
              <a:defRPr/>
            </a:pPr>
            <a:fld id="{73E5190A-6CD4-FB48-A6F9-5938161212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6312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177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1143000"/>
            <a:ext cx="21336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63123" rtl="0" eaLnBrk="1" fontAlgn="auto" latinLnBrk="0" hangingPunct="1">
              <a:lnSpc>
                <a:spcPct val="100000"/>
              </a:lnSpc>
              <a:spcBef>
                <a:spcPts val="0"/>
              </a:spcBef>
              <a:spcAft>
                <a:spcPts val="0"/>
              </a:spcAft>
              <a:buClrTx/>
              <a:buSzTx/>
              <a:buFontTx/>
              <a:buNone/>
              <a:tabLst/>
              <a:defRPr/>
            </a:pPr>
            <a:fld id="{73E5190A-6CD4-FB48-A6F9-5938161212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63123"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9588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621191"/>
            <a:ext cx="5143500" cy="3448756"/>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CB9BCF2D-96DF-9347-8969-C5D349EA6356}" type="datetimeFigureOut">
              <a:rPr lang="en-US" smtClean="0"/>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6"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7"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9BCF2D-96DF-9347-8969-C5D349EA6356}" type="datetimeFigureOut">
              <a:rPr lang="en-US" smtClean="0"/>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2"/>
            <a:ext cx="5915025" cy="4120620"/>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9BCF2D-96DF-9347-8969-C5D349EA6356}" type="datetimeFigureOut">
              <a:rPr lang="en-US" smtClean="0"/>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9BCF2D-96DF-9347-8969-C5D349EA6356}" type="datetimeFigureOut">
              <a:rPr lang="en-US" smtClean="0"/>
              <a:t>12/24/2017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4"/>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B9BCF2D-96DF-9347-8969-C5D349EA6356}" type="datetimeFigureOut">
              <a:rPr lang="en-US" smtClean="0"/>
              <a:t>12/24/2017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B9BCF2D-96DF-9347-8969-C5D349EA6356}" type="datetimeFigureOut">
              <a:rPr lang="en-US" smtClean="0"/>
              <a:t>12/24/2017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BCF2D-96DF-9347-8969-C5D349EA6356}" type="datetimeFigureOut">
              <a:rPr lang="en-US" smtClean="0"/>
              <a:t>12/24/2017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B9BCF2D-96DF-9347-8969-C5D349EA6356}" type="datetimeFigureOut">
              <a:rPr lang="en-US" smtClean="0"/>
              <a:t>12/24/2017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3" cy="23114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CB9BCF2D-96DF-9347-8969-C5D349EA6356}" type="datetimeFigureOut">
              <a:rPr lang="en-US" smtClean="0"/>
              <a:t>12/24/2017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B8D4-36A7-0F48-8B20-C0FD90121DE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B9BCF2D-96DF-9347-8969-C5D349EA6356}" type="datetimeFigureOut">
              <a:rPr lang="en-US" smtClean="0"/>
              <a:t>12/24/2017</a:t>
            </a:fld>
            <a:endParaRPr lang="en-US"/>
          </a:p>
        </p:txBody>
      </p:sp>
      <p:sp>
        <p:nvSpPr>
          <p:cNvPr id="5" name="Footer Placeholder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A615B8D4-36A7-0F48-8B20-C0FD90121DE2}" type="slidenum">
              <a:rPr lang="en-US" smtClean="0"/>
              <a:t>‹#›</a:t>
            </a:fld>
            <a:endParaRPr lang="en-US"/>
          </a:p>
        </p:txBody>
      </p:sp>
    </p:spTree>
    <p:extLst>
      <p:ext uri="{BB962C8B-B14F-4D97-AF65-F5344CB8AC3E}">
        <p14:creationId xmlns:p14="http://schemas.microsoft.com/office/powerpoint/2010/main" val="1747557881"/>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docs.google.com/presentation/d/1_-g1vol4eBWPet5xVCkuTGFvvnhFF3PJmU0tWtEEw_o/edit?usp=sharing" TargetMode="External"/><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ocs.google.com/presentation/d/1gVgpH1c3GBMFAGhnXqOtxv1-94TY0KYIybM1JKzrG2k/edit?usp=sharing" TargetMode="External"/><Relationship Id="rId5" Type="http://schemas.microsoft.com/office/2007/relationships/hdphoto" Target="../media/hdphoto1.wdp"/><Relationship Id="rId4" Type="http://schemas.openxmlformats.org/officeDocument/2006/relationships/image" Target="../media/image2.pn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twitter.com/pharma436" TargetMode="External"/><Relationship Id="rId3" Type="http://schemas.openxmlformats.org/officeDocument/2006/relationships/image" Target="../media/image7.jpg"/><Relationship Id="rId7" Type="http://schemas.openxmlformats.org/officeDocument/2006/relationships/hyperlink" Target="https://docs.google.com/forms/d/e/1FAIpQLSeR09YDqj3t6EipoBfWqUQ3MSK8YOB4OY5qRkg329YJBt2YZQ/viewform?usp=sf_link" TargetMode="External"/><Relationship Id="rId2" Type="http://schemas.openxmlformats.org/officeDocument/2006/relationships/image" Target="../media/image6.tiff"/><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hyperlink" Target="https://docs.google.com/forms/d/e/1FAIpQLSc57qjDXLPcQLYftI27W91gCKD2RgH0OzQDdDxsiLYmH9DKtw/viewform" TargetMode="External"/><Relationship Id="rId4" Type="http://schemas.openxmlformats.org/officeDocument/2006/relationships/image" Target="../media/image8.tiff"/><Relationship Id="rId9" Type="http://schemas.openxmlformats.org/officeDocument/2006/relationships/image" Target="../media/image10.tiff"/></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763" t="4123" r="2846" b="6720"/>
          <a:stretch/>
        </p:blipFill>
        <p:spPr>
          <a:xfrm>
            <a:off x="5139640" y="198604"/>
            <a:ext cx="1580474" cy="1001546"/>
          </a:xfrm>
          <a:prstGeom prst="rect">
            <a:avLst/>
          </a:prstGeom>
        </p:spPr>
      </p:pic>
      <p:sp>
        <p:nvSpPr>
          <p:cNvPr id="21" name="Oval 20"/>
          <p:cNvSpPr/>
          <p:nvPr/>
        </p:nvSpPr>
        <p:spPr>
          <a:xfrm>
            <a:off x="4835299" y="4764881"/>
            <a:ext cx="1457325" cy="41433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endParaRPr>
          </a:p>
        </p:txBody>
      </p:sp>
      <p:sp>
        <p:nvSpPr>
          <p:cNvPr id="32" name="TextBox 31"/>
          <p:cNvSpPr txBox="1"/>
          <p:nvPr/>
        </p:nvSpPr>
        <p:spPr>
          <a:xfrm>
            <a:off x="75838" y="3210039"/>
            <a:ext cx="6462170" cy="646331"/>
          </a:xfrm>
          <a:prstGeom prst="rect">
            <a:avLst/>
          </a:prstGeom>
          <a:noFill/>
        </p:spPr>
        <p:txBody>
          <a:bodyPr wrap="square" rtlCol="0">
            <a:spAutoFit/>
          </a:bodyPr>
          <a:lstStyle/>
          <a:p>
            <a:pPr algn="ctr"/>
            <a:r>
              <a:rPr lang="en-US" sz="3600" b="1" dirty="0">
                <a:solidFill>
                  <a:srgbClr val="941651"/>
                </a:solidFill>
                <a:latin typeface="Goudy Old Style" charset="0"/>
                <a:ea typeface="Goudy Old Style" charset="0"/>
                <a:cs typeface="Goudy Old Style" charset="0"/>
              </a:rPr>
              <a:t>Hepatotoxic Drugs</a:t>
            </a:r>
          </a:p>
        </p:txBody>
      </p:sp>
      <p:sp>
        <p:nvSpPr>
          <p:cNvPr id="40" name="TextBox 39"/>
          <p:cNvSpPr txBox="1"/>
          <p:nvPr/>
        </p:nvSpPr>
        <p:spPr>
          <a:xfrm>
            <a:off x="131854" y="4713373"/>
            <a:ext cx="6160770" cy="2062103"/>
          </a:xfrm>
          <a:prstGeom prst="rect">
            <a:avLst/>
          </a:prstGeom>
          <a:noFill/>
        </p:spPr>
        <p:txBody>
          <a:bodyPr wrap="square" rtlCol="0">
            <a:spAutoFit/>
          </a:bodyPr>
          <a:lstStyle/>
          <a:p>
            <a:pPr marL="285750" indent="-285750">
              <a:buClr>
                <a:srgbClr val="FFD579"/>
              </a:buClr>
              <a:buFont typeface="Wingdings" charset="2"/>
              <a:buChar char="Ø"/>
            </a:pPr>
            <a:r>
              <a:rPr lang="en-US" sz="1600" b="1" dirty="0">
                <a:latin typeface="Arial Narrow" pitchFamily="34" charset="0"/>
              </a:rPr>
              <a:t> </a:t>
            </a:r>
            <a:r>
              <a:rPr lang="en-US" sz="1600" dirty="0"/>
              <a:t>Define the role of liver in drug detoxification</a:t>
            </a:r>
          </a:p>
          <a:p>
            <a:pPr marL="285750" indent="-285750">
              <a:buClr>
                <a:srgbClr val="FFD579"/>
              </a:buClr>
              <a:buFont typeface="Wingdings" charset="2"/>
              <a:buChar char="Ø"/>
            </a:pPr>
            <a:r>
              <a:rPr lang="en-US" sz="1600" dirty="0">
                <a:solidFill>
                  <a:srgbClr val="FFC000"/>
                </a:solidFill>
              </a:rPr>
              <a:t> </a:t>
            </a:r>
            <a:r>
              <a:rPr lang="en-US" sz="1600" dirty="0"/>
              <a:t>Discuss the types (patterns) of hepatotoxicity</a:t>
            </a:r>
          </a:p>
          <a:p>
            <a:pPr marL="285750" indent="-285750">
              <a:buClr>
                <a:srgbClr val="FFD579"/>
              </a:buClr>
              <a:buFont typeface="Wingdings" charset="2"/>
              <a:buChar char="Ø"/>
            </a:pPr>
            <a:r>
              <a:rPr lang="en-US" sz="1600" dirty="0"/>
              <a:t> Classify </a:t>
            </a:r>
            <a:r>
              <a:rPr lang="en-US" sz="1600" dirty="0" err="1"/>
              <a:t>hepatotoxins</a:t>
            </a:r>
            <a:endParaRPr lang="en-US" sz="1600" dirty="0"/>
          </a:p>
          <a:p>
            <a:pPr marL="285750" indent="-285750">
              <a:buClr>
                <a:srgbClr val="FFD579"/>
              </a:buClr>
              <a:buFont typeface="Wingdings" charset="2"/>
              <a:buChar char="Ø"/>
            </a:pPr>
            <a:r>
              <a:rPr lang="en-US" sz="1600" dirty="0"/>
              <a:t> Explain how a drug can inflict hepatotoxicity</a:t>
            </a:r>
          </a:p>
          <a:p>
            <a:pPr marL="285750" indent="-285750">
              <a:buClr>
                <a:srgbClr val="FFD579"/>
              </a:buClr>
              <a:buFont typeface="Wingdings" charset="2"/>
              <a:buChar char="Ø"/>
            </a:pPr>
            <a:r>
              <a:rPr lang="en-US" sz="1600" dirty="0"/>
              <a:t> State the pathological consequences of hepatic injury</a:t>
            </a:r>
          </a:p>
          <a:p>
            <a:pPr marL="285750" indent="-285750">
              <a:buClr>
                <a:srgbClr val="FFD579"/>
              </a:buClr>
              <a:buFont typeface="Wingdings" charset="2"/>
              <a:buChar char="Ø"/>
            </a:pPr>
            <a:r>
              <a:rPr lang="en-US" sz="1600" dirty="0"/>
              <a:t> Contrast the various clinical presentation of hepatotoxicity</a:t>
            </a:r>
          </a:p>
          <a:p>
            <a:pPr marL="285750" indent="-285750">
              <a:buClr>
                <a:srgbClr val="FFD579"/>
              </a:buClr>
              <a:buFont typeface="Wingdings" charset="2"/>
              <a:buChar char="Ø"/>
            </a:pPr>
            <a:r>
              <a:rPr lang="en-US" sz="1600" dirty="0"/>
              <a:t> Enlist the possible treatment</a:t>
            </a:r>
          </a:p>
          <a:p>
            <a:pPr marL="285750" indent="-285750">
              <a:buClr>
                <a:srgbClr val="FFD579"/>
              </a:buClr>
              <a:buFont typeface="Wingdings" charset="2"/>
              <a:buChar char="Ø"/>
            </a:pPr>
            <a:endParaRPr lang="en-US" sz="1600" b="1" dirty="0">
              <a:solidFill>
                <a:srgbClr val="FFC000"/>
              </a:solidFill>
            </a:endParaRPr>
          </a:p>
        </p:txBody>
      </p:sp>
      <p:sp>
        <p:nvSpPr>
          <p:cNvPr id="48" name="TextBox 47"/>
          <p:cNvSpPr txBox="1"/>
          <p:nvPr/>
        </p:nvSpPr>
        <p:spPr>
          <a:xfrm>
            <a:off x="295649" y="6826984"/>
            <a:ext cx="6073423" cy="1708160"/>
          </a:xfrm>
          <a:prstGeom prst="rect">
            <a:avLst/>
          </a:prstGeom>
          <a:noFill/>
        </p:spPr>
        <p:txBody>
          <a:bodyPr wrap="square" rtlCol="0">
            <a:spAutoFit/>
          </a:bodyPr>
          <a:lstStyle/>
          <a:p>
            <a:pPr>
              <a:lnSpc>
                <a:spcPct val="150000"/>
              </a:lnSpc>
            </a:pPr>
            <a:r>
              <a:rPr lang="en-US" sz="1400" b="1" dirty="0">
                <a:solidFill>
                  <a:schemeClr val="bg1">
                    <a:lumMod val="50000"/>
                  </a:schemeClr>
                </a:solidFill>
              </a:rPr>
              <a:t>extra information and further explanation  </a:t>
            </a:r>
          </a:p>
          <a:p>
            <a:pPr>
              <a:lnSpc>
                <a:spcPct val="150000"/>
              </a:lnSpc>
            </a:pPr>
            <a:r>
              <a:rPr lang="en-US" sz="1400" b="1" dirty="0">
                <a:solidFill>
                  <a:srgbClr val="FF0000"/>
                </a:solidFill>
              </a:rPr>
              <a:t>important </a:t>
            </a:r>
          </a:p>
          <a:p>
            <a:pPr>
              <a:lnSpc>
                <a:spcPct val="150000"/>
              </a:lnSpc>
            </a:pPr>
            <a:r>
              <a:rPr lang="en-US" sz="1400" b="1" dirty="0">
                <a:solidFill>
                  <a:srgbClr val="008F00"/>
                </a:solidFill>
              </a:rPr>
              <a:t>doctors notes </a:t>
            </a:r>
          </a:p>
          <a:p>
            <a:pPr>
              <a:lnSpc>
                <a:spcPct val="150000"/>
              </a:lnSpc>
            </a:pPr>
            <a:r>
              <a:rPr lang="en-US" sz="1400" b="1" dirty="0">
                <a:solidFill>
                  <a:srgbClr val="0432FF"/>
                </a:solidFill>
              </a:rPr>
              <a:t>Drugs names </a:t>
            </a:r>
            <a:endParaRPr lang="ar-SA" sz="1400" b="1" dirty="0">
              <a:solidFill>
                <a:srgbClr val="0432FF"/>
              </a:solidFill>
            </a:endParaRPr>
          </a:p>
          <a:p>
            <a:pPr>
              <a:lnSpc>
                <a:spcPct val="150000"/>
              </a:lnSpc>
            </a:pPr>
            <a:r>
              <a:rPr lang="en-US" sz="1400" b="1" dirty="0">
                <a:solidFill>
                  <a:srgbClr val="009193"/>
                </a:solidFill>
              </a:rPr>
              <a:t>Mnemonics </a:t>
            </a:r>
          </a:p>
        </p:txBody>
      </p:sp>
      <p:sp>
        <p:nvSpPr>
          <p:cNvPr id="49" name="Oval 48"/>
          <p:cNvSpPr/>
          <p:nvPr/>
        </p:nvSpPr>
        <p:spPr>
          <a:xfrm flipV="1">
            <a:off x="126163" y="6975896"/>
            <a:ext cx="191187" cy="174253"/>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endParaRPr>
          </a:p>
        </p:txBody>
      </p:sp>
      <p:sp>
        <p:nvSpPr>
          <p:cNvPr id="50" name="Oval 49"/>
          <p:cNvSpPr/>
          <p:nvPr/>
        </p:nvSpPr>
        <p:spPr>
          <a:xfrm flipV="1">
            <a:off x="132485" y="7304372"/>
            <a:ext cx="191187" cy="1742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2" name="Oval 51"/>
          <p:cNvSpPr/>
          <p:nvPr/>
        </p:nvSpPr>
        <p:spPr>
          <a:xfrm flipV="1">
            <a:off x="132857" y="7883504"/>
            <a:ext cx="191187" cy="174253"/>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FA00"/>
              </a:solidFill>
            </a:endParaRPr>
          </a:p>
        </p:txBody>
      </p:sp>
      <p:sp>
        <p:nvSpPr>
          <p:cNvPr id="53" name="Oval 52"/>
          <p:cNvSpPr/>
          <p:nvPr/>
        </p:nvSpPr>
        <p:spPr>
          <a:xfrm flipV="1">
            <a:off x="132485" y="7593938"/>
            <a:ext cx="191187" cy="174253"/>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F00"/>
              </a:solidFill>
            </a:endParaRPr>
          </a:p>
        </p:txBody>
      </p:sp>
      <p:pic>
        <p:nvPicPr>
          <p:cNvPr id="59" name="Picture 58">
            <a:hlinkClick r:id="rId3"/>
          </p:cNvPr>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219845" y="9070209"/>
            <a:ext cx="557784" cy="557784"/>
          </a:xfrm>
          <a:prstGeom prst="rect">
            <a:avLst/>
          </a:prstGeom>
        </p:spPr>
      </p:pic>
      <p:sp>
        <p:nvSpPr>
          <p:cNvPr id="61" name="TextBox 60"/>
          <p:cNvSpPr txBox="1"/>
          <p:nvPr/>
        </p:nvSpPr>
        <p:spPr>
          <a:xfrm>
            <a:off x="777629" y="9179824"/>
            <a:ext cx="4505280" cy="307777"/>
          </a:xfrm>
          <a:prstGeom prst="rect">
            <a:avLst/>
          </a:prstGeom>
          <a:noFill/>
        </p:spPr>
        <p:txBody>
          <a:bodyPr wrap="square" rtlCol="0">
            <a:spAutoFit/>
          </a:bodyPr>
          <a:lstStyle/>
          <a:p>
            <a:r>
              <a:rPr lang="en-US" sz="1400" dirty="0">
                <a:hlinkClick r:id="rId6"/>
              </a:rPr>
              <a:t>Kindly check the editing file before studying this document  </a:t>
            </a:r>
            <a:endParaRPr lang="en-US" sz="1400" dirty="0"/>
          </a:p>
        </p:txBody>
      </p:sp>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17500" t="31944" r="17500" b="14514"/>
          <a:stretch/>
        </p:blipFill>
        <p:spPr>
          <a:xfrm>
            <a:off x="159866" y="267240"/>
            <a:ext cx="1433509" cy="1180808"/>
          </a:xfrm>
          <a:prstGeom prst="rect">
            <a:avLst/>
          </a:prstGeom>
        </p:spPr>
      </p:pic>
      <p:sp>
        <p:nvSpPr>
          <p:cNvPr id="23" name="Oval 22"/>
          <p:cNvSpPr/>
          <p:nvPr/>
        </p:nvSpPr>
        <p:spPr>
          <a:xfrm flipV="1">
            <a:off x="132857" y="8226180"/>
            <a:ext cx="191187" cy="174253"/>
          </a:xfrm>
          <a:prstGeom prst="ellipse">
            <a:avLst/>
          </a:prstGeom>
          <a:solidFill>
            <a:srgbClr val="009193"/>
          </a:solidFill>
          <a:ln>
            <a:solidFill>
              <a:srgbClr val="009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EFA00"/>
              </a:solidFill>
            </a:endParaRPr>
          </a:p>
        </p:txBody>
      </p:sp>
      <p:pic>
        <p:nvPicPr>
          <p:cNvPr id="4" name="Picture 3">
            <a:extLst>
              <a:ext uri="{FF2B5EF4-FFF2-40B4-BE49-F238E27FC236}">
                <a16:creationId xmlns:a16="http://schemas.microsoft.com/office/drawing/2014/main" id="{915F3F5A-5008-42A9-9602-C1F90DACBEA3}"/>
              </a:ext>
            </a:extLst>
          </p:cNvPr>
          <p:cNvPicPr>
            <a:picLocks noChangeAspect="1"/>
          </p:cNvPicPr>
          <p:nvPr/>
        </p:nvPicPr>
        <p:blipFill rotWithShape="1">
          <a:blip r:embed="rId8">
            <a:extLst>
              <a:ext uri="{BEBA8EAE-BF5A-486C-A8C5-ECC9F3942E4B}">
                <a14:imgProps xmlns:a14="http://schemas.microsoft.com/office/drawing/2010/main">
                  <a14:imgLayer r:embed="rId9">
                    <a14:imgEffect>
                      <a14:artisticPencilSketch/>
                    </a14:imgEffect>
                  </a14:imgLayer>
                </a14:imgProps>
              </a:ext>
            </a:extLst>
          </a:blip>
          <a:srcRect l="4295" t="2663" r="3590"/>
          <a:stretch/>
        </p:blipFill>
        <p:spPr>
          <a:xfrm>
            <a:off x="2322780" y="461288"/>
            <a:ext cx="1968285" cy="2692556"/>
          </a:xfrm>
          <a:prstGeom prst="rect">
            <a:avLst/>
          </a:prstGeom>
          <a:ln>
            <a:noFill/>
          </a:ln>
          <a:effectLst>
            <a:softEdge rad="112500"/>
          </a:effectLst>
        </p:spPr>
      </p:pic>
      <p:sp>
        <p:nvSpPr>
          <p:cNvPr id="24" name="Arrow: Pentagon 23">
            <a:extLst>
              <a:ext uri="{FF2B5EF4-FFF2-40B4-BE49-F238E27FC236}">
                <a16:creationId xmlns:a16="http://schemas.microsoft.com/office/drawing/2014/main" id="{D51EC571-7145-461E-AFEB-BC7AD2549CAF}"/>
              </a:ext>
            </a:extLst>
          </p:cNvPr>
          <p:cNvSpPr/>
          <p:nvPr/>
        </p:nvSpPr>
        <p:spPr>
          <a:xfrm>
            <a:off x="172045" y="6606716"/>
            <a:ext cx="1482539" cy="318504"/>
          </a:xfrm>
          <a:prstGeom prst="homePlate">
            <a:avLst/>
          </a:prstGeom>
          <a:solidFill>
            <a:srgbClr val="BAEBFF"/>
          </a:solidFill>
          <a:ln w="28575">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dirty="0">
                <a:ln/>
                <a:solidFill>
                  <a:schemeClr val="bg2">
                    <a:lumMod val="25000"/>
                  </a:schemeClr>
                </a:solidFill>
              </a:rPr>
              <a:t>Color index</a:t>
            </a:r>
            <a:endParaRPr lang="en-US" sz="1200" b="1" dirty="0">
              <a:ln/>
              <a:solidFill>
                <a:schemeClr val="bg2">
                  <a:lumMod val="25000"/>
                </a:schemeClr>
              </a:solidFill>
            </a:endParaRPr>
          </a:p>
        </p:txBody>
      </p:sp>
      <p:sp>
        <p:nvSpPr>
          <p:cNvPr id="18" name="Arrow: Pentagon 1">
            <a:extLst>
              <a:ext uri="{FF2B5EF4-FFF2-40B4-BE49-F238E27FC236}">
                <a16:creationId xmlns:a16="http://schemas.microsoft.com/office/drawing/2014/main" id="{C85CD315-5AD2-4C98-91D8-2A02256190A9}"/>
              </a:ext>
            </a:extLst>
          </p:cNvPr>
          <p:cNvSpPr/>
          <p:nvPr/>
        </p:nvSpPr>
        <p:spPr>
          <a:xfrm>
            <a:off x="131854" y="4145337"/>
            <a:ext cx="2092037" cy="568036"/>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dirty="0">
                <a:ln/>
                <a:solidFill>
                  <a:schemeClr val="bg2">
                    <a:lumMod val="25000"/>
                  </a:schemeClr>
                </a:solidFill>
              </a:rPr>
              <a:t>objectives</a:t>
            </a:r>
            <a:endParaRPr lang="en-US" b="1" dirty="0">
              <a:ln/>
              <a:solidFill>
                <a:schemeClr val="bg2">
                  <a:lumMod val="25000"/>
                </a:schemeClr>
              </a:solidFill>
            </a:endParaRPr>
          </a:p>
        </p:txBody>
      </p:sp>
    </p:spTree>
    <p:extLst>
      <p:ext uri="{BB962C8B-B14F-4D97-AF65-F5344CB8AC3E}">
        <p14:creationId xmlns:p14="http://schemas.microsoft.com/office/powerpoint/2010/main" val="24378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8" y="0"/>
            <a:ext cx="6858000" cy="457200"/>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124"/>
            <a:r>
              <a:rPr lang="en-US" sz="32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Cases- From doctor’s slides</a:t>
            </a:r>
          </a:p>
        </p:txBody>
      </p:sp>
      <p:sp>
        <p:nvSpPr>
          <p:cNvPr id="2" name="Rectangle 1"/>
          <p:cNvSpPr/>
          <p:nvPr/>
        </p:nvSpPr>
        <p:spPr>
          <a:xfrm>
            <a:off x="150019" y="1298821"/>
            <a:ext cx="6665117" cy="1600438"/>
          </a:xfrm>
          <a:prstGeom prst="rect">
            <a:avLst/>
          </a:prstGeom>
          <a:noFill/>
          <a:ln>
            <a:noFill/>
          </a:ln>
        </p:spPr>
        <p:txBody>
          <a:bodyPr wrap="square" rtlCol="1">
            <a:spAutoFit/>
          </a:bodyPr>
          <a:lstStyle/>
          <a:p>
            <a:pPr>
              <a:spcBef>
                <a:spcPts val="600"/>
              </a:spcBef>
            </a:pPr>
            <a:r>
              <a:rPr lang="en-US" sz="1400" dirty="0">
                <a:cs typeface="Arial" charset="0"/>
              </a:rPr>
              <a:t>A long standing rheumatoid arthritic patient developed TB 2 months ago.  Today she was received in the ER complaining of yellowish discoloration,  severe anorexia, vomiting, and flu like manifestations since two days. She  is very weak and looks toxic. Her drug history reveals that she has been 4 months ago on </a:t>
            </a:r>
            <a:r>
              <a:rPr lang="en-US" sz="1400" u="sng" dirty="0">
                <a:cs typeface="Arial" charset="0"/>
              </a:rPr>
              <a:t>cyclosporine</a:t>
            </a:r>
            <a:r>
              <a:rPr lang="en-US" sz="1400" dirty="0">
                <a:cs typeface="Arial" charset="0"/>
              </a:rPr>
              <a:t> to control the arthritic exacerbations. A month  ago, she was put on </a:t>
            </a:r>
            <a:r>
              <a:rPr lang="en-US" sz="1400" u="sng" dirty="0">
                <a:cs typeface="Arial" charset="0"/>
              </a:rPr>
              <a:t>isoniazid</a:t>
            </a:r>
            <a:r>
              <a:rPr lang="en-US" sz="1400" dirty="0">
                <a:cs typeface="Arial" charset="0"/>
              </a:rPr>
              <a:t> when she developed TB and </a:t>
            </a:r>
            <a:r>
              <a:rPr lang="en-US" sz="1400" u="sng" dirty="0">
                <a:cs typeface="Arial" charset="0"/>
              </a:rPr>
              <a:t>multivitamins</a:t>
            </a:r>
            <a:r>
              <a:rPr lang="en-US" sz="1400" dirty="0">
                <a:cs typeface="Arial" charset="0"/>
              </a:rPr>
              <a:t> because she is weak. Currently she is given </a:t>
            </a:r>
            <a:r>
              <a:rPr lang="en-US" sz="1400" u="sng" dirty="0">
                <a:cs typeface="Arial" charset="0"/>
              </a:rPr>
              <a:t>domperidone</a:t>
            </a:r>
            <a:r>
              <a:rPr lang="en-US" sz="1400" dirty="0">
                <a:cs typeface="Arial" charset="0"/>
              </a:rPr>
              <a:t> for the emesis.</a:t>
            </a:r>
            <a:r>
              <a:rPr lang="ar-SA" sz="1400" dirty="0">
                <a:cs typeface="Arial" charset="0"/>
              </a:rPr>
              <a:t> </a:t>
            </a:r>
            <a:r>
              <a:rPr lang="en-US" sz="1400" dirty="0">
                <a:cs typeface="Arial" charset="0"/>
              </a:rPr>
              <a:t>Lab results reveals severe elevation in ALT but no elevation on ALP.</a:t>
            </a:r>
          </a:p>
        </p:txBody>
      </p:sp>
      <p:sp>
        <p:nvSpPr>
          <p:cNvPr id="6" name="Rectangle 5"/>
          <p:cNvSpPr/>
          <p:nvPr/>
        </p:nvSpPr>
        <p:spPr>
          <a:xfrm>
            <a:off x="124404" y="3096892"/>
            <a:ext cx="6652400" cy="1944122"/>
          </a:xfrm>
          <a:prstGeom prst="rect">
            <a:avLst/>
          </a:prstGeom>
        </p:spPr>
        <p:txBody>
          <a:bodyPr wrap="square">
            <a:spAutoFit/>
          </a:bodyPr>
          <a:lstStyle/>
          <a:p>
            <a:pPr marL="76835">
              <a:lnSpc>
                <a:spcPct val="100000"/>
              </a:lnSpc>
            </a:pPr>
            <a:r>
              <a:rPr lang="en-US" sz="1400" dirty="0">
                <a:solidFill>
                  <a:srgbClr val="7030A0"/>
                </a:solidFill>
                <a:latin typeface="Calibri" panose="020F0502020204030204" pitchFamily="34" charset="0"/>
                <a:cs typeface="Calibri" panose="020F0502020204030204" pitchFamily="34" charset="0"/>
              </a:rPr>
              <a:t>Q1: Which </a:t>
            </a:r>
            <a:r>
              <a:rPr lang="en-US" sz="1400" spc="-5" dirty="0">
                <a:solidFill>
                  <a:srgbClr val="7030A0"/>
                </a:solidFill>
                <a:latin typeface="Calibri" panose="020F0502020204030204" pitchFamily="34" charset="0"/>
                <a:cs typeface="Calibri" panose="020F0502020204030204" pitchFamily="34" charset="0"/>
              </a:rPr>
              <a:t>one of </a:t>
            </a:r>
            <a:r>
              <a:rPr lang="en-US" sz="1400" dirty="0">
                <a:solidFill>
                  <a:srgbClr val="7030A0"/>
                </a:solidFill>
                <a:latin typeface="Calibri" panose="020F0502020204030204" pitchFamily="34" charset="0"/>
                <a:cs typeface="Calibri" panose="020F0502020204030204" pitchFamily="34" charset="0"/>
              </a:rPr>
              <a:t>the following </a:t>
            </a:r>
            <a:r>
              <a:rPr lang="en-US" sz="1400" spc="-5" dirty="0">
                <a:solidFill>
                  <a:srgbClr val="7030A0"/>
                </a:solidFill>
                <a:latin typeface="Calibri" panose="020F0502020204030204" pitchFamily="34" charset="0"/>
                <a:cs typeface="Calibri" panose="020F0502020204030204" pitchFamily="34" charset="0"/>
              </a:rPr>
              <a:t>drugs </a:t>
            </a:r>
            <a:r>
              <a:rPr lang="en-US" sz="1400" dirty="0">
                <a:solidFill>
                  <a:srgbClr val="7030A0"/>
                </a:solidFill>
                <a:latin typeface="Calibri" panose="020F0502020204030204" pitchFamily="34" charset="0"/>
                <a:cs typeface="Calibri" panose="020F0502020204030204" pitchFamily="34" charset="0"/>
              </a:rPr>
              <a:t>is the </a:t>
            </a:r>
            <a:r>
              <a:rPr lang="en-US" sz="1400" spc="-5" dirty="0">
                <a:solidFill>
                  <a:srgbClr val="7030A0"/>
                </a:solidFill>
                <a:latin typeface="Calibri" panose="020F0502020204030204" pitchFamily="34" charset="0"/>
                <a:cs typeface="Calibri" panose="020F0502020204030204" pitchFamily="34" charset="0"/>
              </a:rPr>
              <a:t>likely cause of her</a:t>
            </a:r>
            <a:r>
              <a:rPr lang="en-US" sz="1400" spc="-90" dirty="0">
                <a:solidFill>
                  <a:srgbClr val="7030A0"/>
                </a:solidFill>
                <a:latin typeface="Calibri" panose="020F0502020204030204" pitchFamily="34" charset="0"/>
                <a:cs typeface="Calibri" panose="020F0502020204030204" pitchFamily="34" charset="0"/>
              </a:rPr>
              <a:t> </a:t>
            </a:r>
            <a:r>
              <a:rPr lang="en-US" sz="1400" spc="-5" dirty="0">
                <a:solidFill>
                  <a:srgbClr val="7030A0"/>
                </a:solidFill>
                <a:latin typeface="Calibri" panose="020F0502020204030204" pitchFamily="34" charset="0"/>
                <a:cs typeface="Calibri" panose="020F0502020204030204" pitchFamily="34" charset="0"/>
              </a:rPr>
              <a:t>symptoms?</a:t>
            </a:r>
            <a:endParaRPr lang="en-US" sz="1400" dirty="0">
              <a:solidFill>
                <a:srgbClr val="7030A0"/>
              </a:solidFill>
              <a:latin typeface="Calibri" panose="020F0502020204030204" pitchFamily="34" charset="0"/>
              <a:cs typeface="Calibri" panose="020F0502020204030204" pitchFamily="34" charset="0"/>
            </a:endParaRPr>
          </a:p>
          <a:p>
            <a:pPr marL="419734" indent="-342900">
              <a:lnSpc>
                <a:spcPct val="100000"/>
              </a:lnSpc>
              <a:buAutoNum type="alphaUcPeriod"/>
              <a:tabLst>
                <a:tab pos="419734" algn="l"/>
                <a:tab pos="420370" algn="l"/>
              </a:tabLst>
            </a:pPr>
            <a:r>
              <a:rPr lang="en-US" sz="1400" dirty="0">
                <a:latin typeface="Calibri" panose="020F0502020204030204" pitchFamily="34" charset="0"/>
                <a:cs typeface="Calibri" panose="020F0502020204030204" pitchFamily="34" charset="0"/>
              </a:rPr>
              <a:t>Cyclosporine</a:t>
            </a:r>
          </a:p>
          <a:p>
            <a:pPr marL="419734" indent="-342900">
              <a:lnSpc>
                <a:spcPct val="100000"/>
              </a:lnSpc>
              <a:buAutoNum type="alphaUcPeriod"/>
              <a:tabLst>
                <a:tab pos="419734" algn="l"/>
                <a:tab pos="420370" algn="l"/>
              </a:tabLst>
            </a:pPr>
            <a:r>
              <a:rPr lang="en-US" sz="1400" dirty="0">
                <a:latin typeface="Calibri" panose="020F0502020204030204" pitchFamily="34" charset="0"/>
                <a:cs typeface="Calibri" panose="020F0502020204030204" pitchFamily="34" charset="0"/>
              </a:rPr>
              <a:t>Multivitamins</a:t>
            </a:r>
          </a:p>
          <a:p>
            <a:pPr marL="419734" indent="-342900">
              <a:lnSpc>
                <a:spcPct val="100000"/>
              </a:lnSpc>
              <a:buAutoNum type="alphaUcPeriod"/>
              <a:tabLst>
                <a:tab pos="419734" algn="l"/>
                <a:tab pos="420370" algn="l"/>
              </a:tabLst>
            </a:pPr>
            <a:r>
              <a:rPr lang="en-US" sz="1400" u="sng" dirty="0">
                <a:latin typeface="Calibri" panose="020F0502020204030204" pitchFamily="34" charset="0"/>
                <a:cs typeface="Calibri" panose="020F0502020204030204" pitchFamily="34" charset="0"/>
              </a:rPr>
              <a:t>Isoniazid</a:t>
            </a:r>
          </a:p>
          <a:p>
            <a:pPr marL="419734" indent="-342900">
              <a:lnSpc>
                <a:spcPct val="100000"/>
              </a:lnSpc>
              <a:buAutoNum type="alphaUcPeriod"/>
              <a:tabLst>
                <a:tab pos="419734" algn="l"/>
                <a:tab pos="420370" algn="l"/>
              </a:tabLst>
            </a:pPr>
            <a:r>
              <a:rPr lang="en-US" sz="1400" spc="-5" dirty="0">
                <a:latin typeface="Calibri" panose="020F0502020204030204" pitchFamily="34" charset="0"/>
                <a:cs typeface="Calibri" panose="020F0502020204030204" pitchFamily="34" charset="0"/>
              </a:rPr>
              <a:t>Domperidone</a:t>
            </a:r>
            <a:endParaRPr lang="en-US" sz="1400" dirty="0">
              <a:latin typeface="Calibri" panose="020F0502020204030204" pitchFamily="34" charset="0"/>
              <a:cs typeface="Calibri" panose="020F0502020204030204" pitchFamily="34" charset="0"/>
            </a:endParaRPr>
          </a:p>
          <a:p>
            <a:pPr marL="76835">
              <a:lnSpc>
                <a:spcPct val="100000"/>
              </a:lnSpc>
              <a:spcBef>
                <a:spcPts val="960"/>
              </a:spcBef>
            </a:pPr>
            <a:r>
              <a:rPr lang="en-US" sz="1400" dirty="0">
                <a:solidFill>
                  <a:srgbClr val="7030A0"/>
                </a:solidFill>
                <a:latin typeface="Calibri" panose="020F0502020204030204" pitchFamily="34" charset="0"/>
                <a:cs typeface="Calibri" panose="020F0502020204030204" pitchFamily="34" charset="0"/>
              </a:rPr>
              <a:t>Q2: Which </a:t>
            </a:r>
            <a:r>
              <a:rPr lang="en-US" sz="1400" spc="-5" dirty="0">
                <a:solidFill>
                  <a:srgbClr val="7030A0"/>
                </a:solidFill>
                <a:latin typeface="Calibri" panose="020F0502020204030204" pitchFamily="34" charset="0"/>
                <a:cs typeface="Calibri" panose="020F0502020204030204" pitchFamily="34" charset="0"/>
              </a:rPr>
              <a:t>type </a:t>
            </a:r>
            <a:r>
              <a:rPr lang="en-US" sz="1400" dirty="0">
                <a:solidFill>
                  <a:srgbClr val="7030A0"/>
                </a:solidFill>
                <a:latin typeface="Calibri" panose="020F0502020204030204" pitchFamily="34" charset="0"/>
                <a:cs typeface="Calibri" panose="020F0502020204030204" pitchFamily="34" charset="0"/>
              </a:rPr>
              <a:t>of </a:t>
            </a:r>
            <a:r>
              <a:rPr lang="en-US" sz="1400" spc="-5" dirty="0">
                <a:solidFill>
                  <a:srgbClr val="7030A0"/>
                </a:solidFill>
                <a:latin typeface="Calibri" panose="020F0502020204030204" pitchFamily="34" charset="0"/>
                <a:cs typeface="Calibri" panose="020F0502020204030204" pitchFamily="34" charset="0"/>
              </a:rPr>
              <a:t>Hepatotoxin </a:t>
            </a:r>
            <a:r>
              <a:rPr lang="en-US" sz="1400" dirty="0">
                <a:solidFill>
                  <a:srgbClr val="7030A0"/>
                </a:solidFill>
                <a:latin typeface="Calibri" panose="020F0502020204030204" pitchFamily="34" charset="0"/>
                <a:cs typeface="Calibri" panose="020F0502020204030204" pitchFamily="34" charset="0"/>
              </a:rPr>
              <a:t>is</a:t>
            </a:r>
            <a:r>
              <a:rPr lang="en-US" sz="1400" spc="-65" dirty="0">
                <a:solidFill>
                  <a:srgbClr val="7030A0"/>
                </a:solidFill>
                <a:latin typeface="Calibri" panose="020F0502020204030204" pitchFamily="34" charset="0"/>
                <a:cs typeface="Calibri" panose="020F0502020204030204" pitchFamily="34" charset="0"/>
              </a:rPr>
              <a:t> </a:t>
            </a:r>
            <a:r>
              <a:rPr lang="en-US" sz="1400" dirty="0">
                <a:solidFill>
                  <a:srgbClr val="7030A0"/>
                </a:solidFill>
                <a:latin typeface="Calibri" panose="020F0502020204030204" pitchFamily="34" charset="0"/>
                <a:cs typeface="Calibri" panose="020F0502020204030204" pitchFamily="34" charset="0"/>
              </a:rPr>
              <a:t>considered? </a:t>
            </a:r>
            <a:r>
              <a:rPr lang="en-US" sz="1400" spc="-5" dirty="0">
                <a:solidFill>
                  <a:schemeClr val="bg2">
                    <a:lumMod val="50000"/>
                  </a:schemeClr>
                </a:solidFill>
                <a:latin typeface="Calibri" panose="020F0502020204030204" pitchFamily="34" charset="0"/>
                <a:cs typeface="Calibri" panose="020F0502020204030204" pitchFamily="34" charset="0"/>
              </a:rPr>
              <a:t>Immunoallergic</a:t>
            </a:r>
            <a:r>
              <a:rPr lang="en-US" sz="1400" spc="-5" dirty="0">
                <a:solidFill>
                  <a:srgbClr val="7030A0"/>
                </a:solidFill>
                <a:latin typeface="Calibri" panose="020F0502020204030204" pitchFamily="34" charset="0"/>
                <a:cs typeface="Calibri" panose="020F0502020204030204" pitchFamily="34" charset="0"/>
              </a:rPr>
              <a:t> </a:t>
            </a:r>
            <a:r>
              <a:rPr lang="en-US" sz="1400" dirty="0" err="1">
                <a:solidFill>
                  <a:schemeClr val="bg2">
                    <a:lumMod val="50000"/>
                  </a:schemeClr>
                </a:solidFill>
                <a:latin typeface="Calibri" panose="020F0502020204030204" pitchFamily="34" charset="0"/>
                <a:cs typeface="Calibri" panose="020F0502020204030204" pitchFamily="34" charset="0"/>
              </a:rPr>
              <a:t>Idiosyncrotic</a:t>
            </a:r>
            <a:r>
              <a:rPr lang="en-US" sz="1400" dirty="0">
                <a:solidFill>
                  <a:srgbClr val="7030A0"/>
                </a:solidFill>
                <a:latin typeface="Calibri" panose="020F0502020204030204" pitchFamily="34" charset="0"/>
                <a:cs typeface="Calibri" panose="020F0502020204030204" pitchFamily="34" charset="0"/>
              </a:rPr>
              <a:t> </a:t>
            </a:r>
            <a:endParaRPr lang="en-US" sz="1600" dirty="0">
              <a:solidFill>
                <a:srgbClr val="7030A0"/>
              </a:solidFill>
              <a:latin typeface="Calibri" panose="020F0502020204030204" pitchFamily="34" charset="0"/>
              <a:cs typeface="Calibri" panose="020F0502020204030204" pitchFamily="34" charset="0"/>
            </a:endParaRPr>
          </a:p>
          <a:p>
            <a:pPr marL="76835">
              <a:lnSpc>
                <a:spcPct val="100000"/>
              </a:lnSpc>
            </a:pPr>
            <a:r>
              <a:rPr lang="en-US" sz="1400" dirty="0">
                <a:solidFill>
                  <a:srgbClr val="7030A0"/>
                </a:solidFill>
                <a:latin typeface="Calibri" panose="020F0502020204030204" pitchFamily="34" charset="0"/>
                <a:cs typeface="Calibri" panose="020F0502020204030204" pitchFamily="34" charset="0"/>
              </a:rPr>
              <a:t>Q3: What is the </a:t>
            </a:r>
            <a:r>
              <a:rPr lang="en-US" sz="1400" spc="-5" dirty="0">
                <a:solidFill>
                  <a:srgbClr val="7030A0"/>
                </a:solidFill>
                <a:latin typeface="Calibri" panose="020F0502020204030204" pitchFamily="34" charset="0"/>
                <a:cs typeface="Calibri" panose="020F0502020204030204" pitchFamily="34" charset="0"/>
              </a:rPr>
              <a:t>likely hepatotoxic </a:t>
            </a:r>
            <a:r>
              <a:rPr lang="en-US" sz="1400" dirty="0">
                <a:solidFill>
                  <a:srgbClr val="7030A0"/>
                </a:solidFill>
                <a:latin typeface="Calibri" panose="020F0502020204030204" pitchFamily="34" charset="0"/>
                <a:cs typeface="Calibri" panose="020F0502020204030204" pitchFamily="34" charset="0"/>
              </a:rPr>
              <a:t>pattern inflicted by the</a:t>
            </a:r>
            <a:r>
              <a:rPr lang="en-US" sz="1400" spc="-180" dirty="0">
                <a:solidFill>
                  <a:srgbClr val="7030A0"/>
                </a:solidFill>
                <a:latin typeface="Calibri" panose="020F0502020204030204" pitchFamily="34" charset="0"/>
                <a:cs typeface="Calibri" panose="020F0502020204030204" pitchFamily="34" charset="0"/>
              </a:rPr>
              <a:t> </a:t>
            </a:r>
            <a:r>
              <a:rPr lang="en-US" sz="1400" spc="-5" dirty="0">
                <a:solidFill>
                  <a:srgbClr val="7030A0"/>
                </a:solidFill>
                <a:latin typeface="Calibri" panose="020F0502020204030204" pitchFamily="34" charset="0"/>
                <a:cs typeface="Calibri" panose="020F0502020204030204" pitchFamily="34" charset="0"/>
              </a:rPr>
              <a:t>drug?</a:t>
            </a:r>
          </a:p>
          <a:p>
            <a:pPr marL="76835">
              <a:lnSpc>
                <a:spcPct val="100000"/>
              </a:lnSpc>
            </a:pPr>
            <a:r>
              <a:rPr lang="ar-SA" sz="1400" spc="-5" dirty="0">
                <a:solidFill>
                  <a:srgbClr val="7030A0"/>
                </a:solidFill>
                <a:latin typeface="Calibri" panose="020F0502020204030204" pitchFamily="34" charset="0"/>
                <a:cs typeface="Calibri" panose="020F0502020204030204" pitchFamily="34" charset="0"/>
              </a:rPr>
              <a:t> </a:t>
            </a:r>
            <a:r>
              <a:rPr lang="en-US" sz="1400" spc="-5" dirty="0">
                <a:solidFill>
                  <a:schemeClr val="bg2">
                    <a:lumMod val="50000"/>
                  </a:schemeClr>
                </a:solidFill>
                <a:latin typeface="Calibri" panose="020F0502020204030204" pitchFamily="34" charset="0"/>
                <a:cs typeface="Calibri" panose="020F0502020204030204" pitchFamily="34" charset="0"/>
              </a:rPr>
              <a:t>Hepatocellular / Hepatitis-like pattern</a:t>
            </a:r>
          </a:p>
        </p:txBody>
      </p:sp>
      <p:sp>
        <p:nvSpPr>
          <p:cNvPr id="7" name="Rectangle 6"/>
          <p:cNvSpPr/>
          <p:nvPr/>
        </p:nvSpPr>
        <p:spPr>
          <a:xfrm>
            <a:off x="124404" y="5803565"/>
            <a:ext cx="6690732" cy="1815882"/>
          </a:xfrm>
          <a:prstGeom prst="rect">
            <a:avLst/>
          </a:prstGeom>
          <a:noFill/>
          <a:ln>
            <a:noFill/>
          </a:ln>
        </p:spPr>
        <p:txBody>
          <a:bodyPr wrap="square" rtlCol="1">
            <a:spAutoFit/>
          </a:bodyPr>
          <a:lstStyle/>
          <a:p>
            <a:pPr>
              <a:spcBef>
                <a:spcPts val="600"/>
              </a:spcBef>
            </a:pPr>
            <a:r>
              <a:rPr lang="en-US" sz="1400" dirty="0">
                <a:cs typeface="Arial" charset="0"/>
              </a:rPr>
              <a:t>A </a:t>
            </a:r>
            <a:r>
              <a:rPr lang="en-US" sz="1400" dirty="0" err="1">
                <a:cs typeface="Arial" charset="0"/>
              </a:rPr>
              <a:t>hypercholesterolemic</a:t>
            </a:r>
            <a:r>
              <a:rPr lang="en-US" sz="1400" dirty="0">
                <a:cs typeface="Arial" charset="0"/>
              </a:rPr>
              <a:t> patient was received in the ER complaining of  yellowish discoloration of the skin, change in the color of the urine &amp; stools,  and severe itching. He has been receiving </a:t>
            </a:r>
            <a:r>
              <a:rPr lang="en-US" sz="1400" u="sng" dirty="0">
                <a:cs typeface="Arial" charset="0"/>
              </a:rPr>
              <a:t>statins</a:t>
            </a:r>
            <a:r>
              <a:rPr lang="en-US" sz="1400" dirty="0">
                <a:cs typeface="Arial" charset="0"/>
              </a:rPr>
              <a:t> for the long time for the  </a:t>
            </a:r>
            <a:r>
              <a:rPr lang="en-US" sz="1400" dirty="0" err="1">
                <a:cs typeface="Arial" charset="0"/>
              </a:rPr>
              <a:t>hypercholestrolemia</a:t>
            </a:r>
            <a:r>
              <a:rPr lang="en-US" sz="1400" dirty="0">
                <a:cs typeface="Arial" charset="0"/>
              </a:rPr>
              <a:t>. 3 months ago he was diagnosed as being diabetic  and hypertensive and since then he is receiving </a:t>
            </a:r>
            <a:r>
              <a:rPr lang="en-US" sz="1400" u="sng" dirty="0" err="1">
                <a:cs typeface="Arial" charset="0"/>
              </a:rPr>
              <a:t>chlorpropamide</a:t>
            </a:r>
            <a:r>
              <a:rPr lang="en-US" sz="1400" dirty="0">
                <a:cs typeface="Arial" charset="0"/>
              </a:rPr>
              <a:t> for the  diabetes and </a:t>
            </a:r>
            <a:r>
              <a:rPr lang="en-US" sz="1400" u="sng" dirty="0" err="1">
                <a:cs typeface="Arial" charset="0"/>
              </a:rPr>
              <a:t>nadolol</a:t>
            </a:r>
            <a:r>
              <a:rPr lang="en-US" sz="1400" dirty="0">
                <a:cs typeface="Arial" charset="0"/>
              </a:rPr>
              <a:t> for the hypertension. The last couple of days he has a  flue for which he was given </a:t>
            </a:r>
            <a:r>
              <a:rPr lang="en-US" sz="1400" u="sng" dirty="0">
                <a:cs typeface="Arial" charset="0"/>
              </a:rPr>
              <a:t>acetaminophen</a:t>
            </a:r>
            <a:r>
              <a:rPr lang="en-US" sz="1400" dirty="0">
                <a:cs typeface="Arial" charset="0"/>
              </a:rPr>
              <a:t> for muscle aches and nasal  drops for his nasal stuffiness. Lab investigation shows severe elevation of  ALP and no significant elevation in ALT</a:t>
            </a:r>
          </a:p>
        </p:txBody>
      </p:sp>
      <p:sp>
        <p:nvSpPr>
          <p:cNvPr id="8" name="Rectangle 7"/>
          <p:cNvSpPr/>
          <p:nvPr/>
        </p:nvSpPr>
        <p:spPr>
          <a:xfrm>
            <a:off x="150019" y="7654102"/>
            <a:ext cx="6298698" cy="1974900"/>
          </a:xfrm>
          <a:prstGeom prst="rect">
            <a:avLst/>
          </a:prstGeom>
        </p:spPr>
        <p:txBody>
          <a:bodyPr wrap="square">
            <a:spAutoFit/>
          </a:bodyPr>
          <a:lstStyle/>
          <a:p>
            <a:pPr marL="12700">
              <a:lnSpc>
                <a:spcPct val="100000"/>
              </a:lnSpc>
            </a:pPr>
            <a:r>
              <a:rPr lang="en-US" sz="1400" dirty="0">
                <a:solidFill>
                  <a:srgbClr val="7030A0"/>
                </a:solidFill>
                <a:latin typeface="Calibri" panose="020F0502020204030204" pitchFamily="34" charset="0"/>
                <a:cs typeface="Calibri" panose="020F0502020204030204" pitchFamily="34" charset="0"/>
              </a:rPr>
              <a:t>Q1: Which </a:t>
            </a:r>
            <a:r>
              <a:rPr lang="en-US" sz="1400" spc="-5" dirty="0">
                <a:solidFill>
                  <a:srgbClr val="7030A0"/>
                </a:solidFill>
                <a:latin typeface="Calibri" panose="020F0502020204030204" pitchFamily="34" charset="0"/>
                <a:cs typeface="Calibri" panose="020F0502020204030204" pitchFamily="34" charset="0"/>
              </a:rPr>
              <a:t>one of </a:t>
            </a:r>
            <a:r>
              <a:rPr lang="en-US" sz="1400" dirty="0">
                <a:solidFill>
                  <a:srgbClr val="7030A0"/>
                </a:solidFill>
                <a:latin typeface="Calibri" panose="020F0502020204030204" pitchFamily="34" charset="0"/>
                <a:cs typeface="Calibri" panose="020F0502020204030204" pitchFamily="34" charset="0"/>
              </a:rPr>
              <a:t>the following </a:t>
            </a:r>
            <a:r>
              <a:rPr lang="en-US" sz="1400" spc="-5" dirty="0">
                <a:solidFill>
                  <a:srgbClr val="7030A0"/>
                </a:solidFill>
                <a:latin typeface="Calibri" panose="020F0502020204030204" pitchFamily="34" charset="0"/>
                <a:cs typeface="Calibri" panose="020F0502020204030204" pitchFamily="34" charset="0"/>
              </a:rPr>
              <a:t>drugs </a:t>
            </a:r>
            <a:r>
              <a:rPr lang="en-US" sz="1400" dirty="0">
                <a:solidFill>
                  <a:srgbClr val="7030A0"/>
                </a:solidFill>
                <a:latin typeface="Calibri" panose="020F0502020204030204" pitchFamily="34" charset="0"/>
                <a:cs typeface="Calibri" panose="020F0502020204030204" pitchFamily="34" charset="0"/>
              </a:rPr>
              <a:t>is the </a:t>
            </a:r>
            <a:r>
              <a:rPr lang="en-US" sz="1400" spc="-5" dirty="0">
                <a:solidFill>
                  <a:srgbClr val="7030A0"/>
                </a:solidFill>
                <a:latin typeface="Calibri" panose="020F0502020204030204" pitchFamily="34" charset="0"/>
                <a:cs typeface="Calibri" panose="020F0502020204030204" pitchFamily="34" charset="0"/>
              </a:rPr>
              <a:t>likely cause of his</a:t>
            </a:r>
            <a:r>
              <a:rPr lang="en-US" sz="1400" spc="-70" dirty="0">
                <a:solidFill>
                  <a:srgbClr val="7030A0"/>
                </a:solidFill>
                <a:latin typeface="Calibri" panose="020F0502020204030204" pitchFamily="34" charset="0"/>
                <a:cs typeface="Calibri" panose="020F0502020204030204" pitchFamily="34" charset="0"/>
              </a:rPr>
              <a:t> </a:t>
            </a:r>
            <a:r>
              <a:rPr lang="en-US" sz="1400" spc="-5" dirty="0">
                <a:solidFill>
                  <a:srgbClr val="7030A0"/>
                </a:solidFill>
                <a:latin typeface="Calibri" panose="020F0502020204030204" pitchFamily="34" charset="0"/>
                <a:cs typeface="Calibri" panose="020F0502020204030204" pitchFamily="34" charset="0"/>
              </a:rPr>
              <a:t>symptoms?</a:t>
            </a:r>
            <a:endParaRPr lang="en-US" sz="1400" dirty="0">
              <a:solidFill>
                <a:srgbClr val="7030A0"/>
              </a:solidFill>
              <a:latin typeface="Calibri" panose="020F0502020204030204" pitchFamily="34" charset="0"/>
              <a:cs typeface="Calibri" panose="020F0502020204030204" pitchFamily="34" charset="0"/>
            </a:endParaRPr>
          </a:p>
          <a:p>
            <a:pPr marL="355600" indent="-342900">
              <a:lnSpc>
                <a:spcPct val="100000"/>
              </a:lnSpc>
              <a:buAutoNum type="alphaUcPeriod"/>
              <a:tabLst>
                <a:tab pos="354965" algn="l"/>
                <a:tab pos="355600" algn="l"/>
              </a:tabLst>
            </a:pPr>
            <a:r>
              <a:rPr lang="en-US" sz="1400" dirty="0" err="1">
                <a:latin typeface="Calibri" panose="020F0502020204030204" pitchFamily="34" charset="0"/>
                <a:cs typeface="Calibri" panose="020F0502020204030204" pitchFamily="34" charset="0"/>
              </a:rPr>
              <a:t>Nadolol</a:t>
            </a:r>
            <a:endParaRPr lang="en-US" sz="1400" dirty="0">
              <a:latin typeface="Calibri" panose="020F0502020204030204" pitchFamily="34" charset="0"/>
              <a:cs typeface="Calibri" panose="020F0502020204030204" pitchFamily="34" charset="0"/>
            </a:endParaRPr>
          </a:p>
          <a:p>
            <a:pPr marL="355600" indent="-342900">
              <a:lnSpc>
                <a:spcPct val="100000"/>
              </a:lnSpc>
              <a:buAutoNum type="alphaUcPeriod"/>
              <a:tabLst>
                <a:tab pos="354965" algn="l"/>
                <a:tab pos="355600" algn="l"/>
              </a:tabLst>
            </a:pPr>
            <a:r>
              <a:rPr lang="en-US" sz="1400" u="sng" dirty="0" err="1">
                <a:latin typeface="Calibri" panose="020F0502020204030204" pitchFamily="34" charset="0"/>
                <a:cs typeface="Calibri" panose="020F0502020204030204" pitchFamily="34" charset="0"/>
              </a:rPr>
              <a:t>Chlorpropamide</a:t>
            </a:r>
            <a:endParaRPr lang="en-US" sz="1400" u="sng" dirty="0">
              <a:latin typeface="Calibri" panose="020F0502020204030204" pitchFamily="34" charset="0"/>
              <a:cs typeface="Calibri" panose="020F0502020204030204" pitchFamily="34" charset="0"/>
            </a:endParaRPr>
          </a:p>
          <a:p>
            <a:pPr marL="355600" indent="-342900">
              <a:lnSpc>
                <a:spcPct val="100000"/>
              </a:lnSpc>
              <a:buAutoNum type="alphaUcPeriod"/>
              <a:tabLst>
                <a:tab pos="354965" algn="l"/>
                <a:tab pos="355600" algn="l"/>
              </a:tabLst>
            </a:pPr>
            <a:r>
              <a:rPr lang="en-US" sz="1400" spc="-5" dirty="0">
                <a:latin typeface="Calibri" panose="020F0502020204030204" pitchFamily="34" charset="0"/>
                <a:cs typeface="Calibri" panose="020F0502020204030204" pitchFamily="34" charset="0"/>
              </a:rPr>
              <a:t>Acetaminophen</a:t>
            </a:r>
            <a:endParaRPr lang="en-US" sz="1400" dirty="0">
              <a:latin typeface="Calibri" panose="020F0502020204030204" pitchFamily="34" charset="0"/>
              <a:cs typeface="Calibri" panose="020F0502020204030204" pitchFamily="34" charset="0"/>
            </a:endParaRPr>
          </a:p>
          <a:p>
            <a:pPr marL="355600" indent="-342900">
              <a:lnSpc>
                <a:spcPct val="100000"/>
              </a:lnSpc>
              <a:buAutoNum type="alphaUcPeriod"/>
              <a:tabLst>
                <a:tab pos="354965" algn="l"/>
                <a:tab pos="355600" algn="l"/>
              </a:tabLst>
            </a:pPr>
            <a:r>
              <a:rPr lang="en-US" sz="1400" spc="-5" dirty="0">
                <a:latin typeface="Calibri" panose="020F0502020204030204" pitchFamily="34" charset="0"/>
                <a:cs typeface="Calibri" panose="020F0502020204030204" pitchFamily="34" charset="0"/>
              </a:rPr>
              <a:t>Statins</a:t>
            </a:r>
            <a:endParaRPr lang="en-US" sz="1400" dirty="0">
              <a:latin typeface="Calibri" panose="020F0502020204030204" pitchFamily="34" charset="0"/>
              <a:cs typeface="Calibri" panose="020F0502020204030204" pitchFamily="34" charset="0"/>
            </a:endParaRPr>
          </a:p>
          <a:p>
            <a:pPr marL="12700">
              <a:lnSpc>
                <a:spcPct val="100000"/>
              </a:lnSpc>
              <a:spcBef>
                <a:spcPts val="965"/>
              </a:spcBef>
            </a:pPr>
            <a:r>
              <a:rPr lang="en-US" sz="1400" dirty="0">
                <a:solidFill>
                  <a:srgbClr val="7030A0"/>
                </a:solidFill>
                <a:latin typeface="Calibri" panose="020F0502020204030204" pitchFamily="34" charset="0"/>
                <a:cs typeface="Calibri" panose="020F0502020204030204" pitchFamily="34" charset="0"/>
              </a:rPr>
              <a:t>Q2: Which type </a:t>
            </a:r>
            <a:r>
              <a:rPr lang="en-US" sz="1400" spc="-5" dirty="0">
                <a:solidFill>
                  <a:srgbClr val="7030A0"/>
                </a:solidFill>
                <a:latin typeface="Calibri" panose="020F0502020204030204" pitchFamily="34" charset="0"/>
                <a:cs typeface="Calibri" panose="020F0502020204030204" pitchFamily="34" charset="0"/>
              </a:rPr>
              <a:t>of Hepatotoxin </a:t>
            </a:r>
            <a:r>
              <a:rPr lang="en-US" sz="1400" dirty="0">
                <a:solidFill>
                  <a:srgbClr val="7030A0"/>
                </a:solidFill>
                <a:latin typeface="Calibri" panose="020F0502020204030204" pitchFamily="34" charset="0"/>
                <a:cs typeface="Calibri" panose="020F0502020204030204" pitchFamily="34" charset="0"/>
              </a:rPr>
              <a:t>is</a:t>
            </a:r>
            <a:r>
              <a:rPr lang="en-US" sz="1400" spc="-45" dirty="0">
                <a:solidFill>
                  <a:srgbClr val="7030A0"/>
                </a:solidFill>
                <a:latin typeface="Calibri" panose="020F0502020204030204" pitchFamily="34" charset="0"/>
                <a:cs typeface="Calibri" panose="020F0502020204030204" pitchFamily="34" charset="0"/>
              </a:rPr>
              <a:t> </a:t>
            </a:r>
            <a:r>
              <a:rPr lang="en-US" sz="1400" spc="-5" dirty="0">
                <a:solidFill>
                  <a:srgbClr val="7030A0"/>
                </a:solidFill>
                <a:latin typeface="Calibri" panose="020F0502020204030204" pitchFamily="34" charset="0"/>
                <a:cs typeface="Calibri" panose="020F0502020204030204" pitchFamily="34" charset="0"/>
              </a:rPr>
              <a:t>considered? </a:t>
            </a:r>
            <a:r>
              <a:rPr lang="en-US" sz="1400" spc="-5" dirty="0">
                <a:solidFill>
                  <a:schemeClr val="bg2">
                    <a:lumMod val="50000"/>
                  </a:schemeClr>
                </a:solidFill>
                <a:latin typeface="Calibri" panose="020F0502020204030204" pitchFamily="34" charset="0"/>
                <a:cs typeface="Calibri" panose="020F0502020204030204" pitchFamily="34" charset="0"/>
              </a:rPr>
              <a:t>Immunoallergic</a:t>
            </a:r>
            <a:r>
              <a:rPr lang="en-US" sz="1400" spc="-5" dirty="0">
                <a:solidFill>
                  <a:srgbClr val="7030A0"/>
                </a:solidFill>
                <a:latin typeface="Calibri" panose="020F0502020204030204" pitchFamily="34" charset="0"/>
                <a:cs typeface="Calibri" panose="020F0502020204030204" pitchFamily="34" charset="0"/>
              </a:rPr>
              <a:t> </a:t>
            </a:r>
            <a:r>
              <a:rPr lang="en-US" sz="1400" spc="-5" dirty="0" err="1">
                <a:solidFill>
                  <a:schemeClr val="bg2">
                    <a:lumMod val="50000"/>
                  </a:schemeClr>
                </a:solidFill>
                <a:latin typeface="Calibri" panose="020F0502020204030204" pitchFamily="34" charset="0"/>
                <a:cs typeface="Calibri" panose="020F0502020204030204" pitchFamily="34" charset="0"/>
              </a:rPr>
              <a:t>Idiosyncrotic</a:t>
            </a:r>
            <a:r>
              <a:rPr lang="en-US" sz="1400" spc="-5" dirty="0">
                <a:solidFill>
                  <a:srgbClr val="7030A0"/>
                </a:solidFill>
                <a:latin typeface="Calibri" panose="020F0502020204030204" pitchFamily="34" charset="0"/>
                <a:cs typeface="Calibri" panose="020F0502020204030204" pitchFamily="34" charset="0"/>
              </a:rPr>
              <a:t> </a:t>
            </a:r>
            <a:endParaRPr lang="en-US" sz="1400" dirty="0">
              <a:solidFill>
                <a:srgbClr val="7030A0"/>
              </a:solidFill>
              <a:latin typeface="Calibri" panose="020F0502020204030204" pitchFamily="34" charset="0"/>
              <a:cs typeface="Calibri" panose="020F0502020204030204" pitchFamily="34" charset="0"/>
            </a:endParaRPr>
          </a:p>
          <a:p>
            <a:pPr marL="12700">
              <a:lnSpc>
                <a:spcPct val="100000"/>
              </a:lnSpc>
            </a:pPr>
            <a:r>
              <a:rPr lang="en-US" sz="1400" dirty="0">
                <a:solidFill>
                  <a:srgbClr val="7030A0"/>
                </a:solidFill>
                <a:latin typeface="Calibri" panose="020F0502020204030204" pitchFamily="34" charset="0"/>
                <a:cs typeface="Calibri" panose="020F0502020204030204" pitchFamily="34" charset="0"/>
              </a:rPr>
              <a:t>Q3: What is the </a:t>
            </a:r>
            <a:r>
              <a:rPr lang="en-US" sz="1400" spc="-5" dirty="0">
                <a:solidFill>
                  <a:srgbClr val="7030A0"/>
                </a:solidFill>
                <a:latin typeface="Calibri" panose="020F0502020204030204" pitchFamily="34" charset="0"/>
                <a:cs typeface="Calibri" panose="020F0502020204030204" pitchFamily="34" charset="0"/>
              </a:rPr>
              <a:t>likely hepatotoxic </a:t>
            </a:r>
            <a:r>
              <a:rPr lang="en-US" sz="1400" dirty="0">
                <a:solidFill>
                  <a:srgbClr val="7030A0"/>
                </a:solidFill>
                <a:latin typeface="Calibri" panose="020F0502020204030204" pitchFamily="34" charset="0"/>
                <a:cs typeface="Calibri" panose="020F0502020204030204" pitchFamily="34" charset="0"/>
              </a:rPr>
              <a:t>pattern inflicted by the</a:t>
            </a:r>
            <a:r>
              <a:rPr lang="en-US" sz="1400" spc="-180" dirty="0">
                <a:solidFill>
                  <a:srgbClr val="7030A0"/>
                </a:solidFill>
                <a:latin typeface="Calibri" panose="020F0502020204030204" pitchFamily="34" charset="0"/>
                <a:cs typeface="Calibri" panose="020F0502020204030204" pitchFamily="34" charset="0"/>
              </a:rPr>
              <a:t> </a:t>
            </a:r>
            <a:r>
              <a:rPr lang="en-US" sz="1400" spc="-5" dirty="0">
                <a:solidFill>
                  <a:srgbClr val="7030A0"/>
                </a:solidFill>
                <a:latin typeface="Calibri" panose="020F0502020204030204" pitchFamily="34" charset="0"/>
                <a:cs typeface="Calibri" panose="020F0502020204030204" pitchFamily="34" charset="0"/>
              </a:rPr>
              <a:t>drug?  </a:t>
            </a:r>
          </a:p>
          <a:p>
            <a:pPr marL="12700">
              <a:lnSpc>
                <a:spcPct val="100000"/>
              </a:lnSpc>
            </a:pPr>
            <a:r>
              <a:rPr lang="en-US" sz="1400" spc="-5" dirty="0">
                <a:solidFill>
                  <a:schemeClr val="bg2">
                    <a:lumMod val="50000"/>
                  </a:schemeClr>
                </a:solidFill>
                <a:latin typeface="Calibri" panose="020F0502020204030204" pitchFamily="34" charset="0"/>
                <a:cs typeface="Calibri" panose="020F0502020204030204" pitchFamily="34" charset="0"/>
              </a:rPr>
              <a:t>Cholestasis</a:t>
            </a:r>
            <a:r>
              <a:rPr lang="en-US" sz="1200" dirty="0"/>
              <a:t> </a:t>
            </a:r>
            <a:r>
              <a:rPr lang="en-US" sz="1400" spc="-5" dirty="0">
                <a:solidFill>
                  <a:schemeClr val="bg2">
                    <a:lumMod val="50000"/>
                  </a:schemeClr>
                </a:solidFill>
                <a:latin typeface="Calibri" panose="020F0502020204030204" pitchFamily="34" charset="0"/>
                <a:cs typeface="Calibri" panose="020F0502020204030204" pitchFamily="34" charset="0"/>
              </a:rPr>
              <a:t>/ Inflammatory cholestasis</a:t>
            </a:r>
          </a:p>
        </p:txBody>
      </p:sp>
      <p:grpSp>
        <p:nvGrpSpPr>
          <p:cNvPr id="9" name="Group 8">
            <a:extLst>
              <a:ext uri="{FF2B5EF4-FFF2-40B4-BE49-F238E27FC236}">
                <a16:creationId xmlns:a16="http://schemas.microsoft.com/office/drawing/2014/main" id="{4E62272B-B783-4915-9322-1483391E0F9F}"/>
              </a:ext>
            </a:extLst>
          </p:cNvPr>
          <p:cNvGrpSpPr/>
          <p:nvPr/>
        </p:nvGrpSpPr>
        <p:grpSpPr>
          <a:xfrm>
            <a:off x="14289" y="640003"/>
            <a:ext cx="3290104" cy="579549"/>
            <a:chOff x="1296457" y="-788936"/>
            <a:chExt cx="1973213" cy="476518"/>
          </a:xfrm>
          <a:solidFill>
            <a:srgbClr val="FDDFE6"/>
          </a:solidFill>
        </p:grpSpPr>
        <p:sp>
          <p:nvSpPr>
            <p:cNvPr id="10" name="Delay 10">
              <a:extLst>
                <a:ext uri="{FF2B5EF4-FFF2-40B4-BE49-F238E27FC236}">
                  <a16:creationId xmlns:a16="http://schemas.microsoft.com/office/drawing/2014/main" id="{BCF2989E-4250-48A7-94DC-98D3AEE50EBD}"/>
                </a:ext>
              </a:extLst>
            </p:cNvPr>
            <p:cNvSpPr/>
            <p:nvPr/>
          </p:nvSpPr>
          <p:spPr>
            <a:xfrm>
              <a:off x="2806031" y="-788936"/>
              <a:ext cx="463639" cy="4765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rocess 11">
              <a:extLst>
                <a:ext uri="{FF2B5EF4-FFF2-40B4-BE49-F238E27FC236}">
                  <a16:creationId xmlns:a16="http://schemas.microsoft.com/office/drawing/2014/main" id="{3B95E676-8A91-4F10-A66B-5DAB425F0EF4}"/>
                </a:ext>
              </a:extLst>
            </p:cNvPr>
            <p:cNvSpPr/>
            <p:nvPr/>
          </p:nvSpPr>
          <p:spPr>
            <a:xfrm>
              <a:off x="1296457" y="-788936"/>
              <a:ext cx="1509574" cy="47651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latin typeface="Century Gothic" charset="0"/>
                  <a:ea typeface="Century Gothic" charset="0"/>
                  <a:cs typeface="Century Gothic" charset="0"/>
                </a:rPr>
                <a:t>Case 1</a:t>
              </a:r>
            </a:p>
          </p:txBody>
        </p:sp>
      </p:grpSp>
      <p:grpSp>
        <p:nvGrpSpPr>
          <p:cNvPr id="12" name="Group 11">
            <a:extLst>
              <a:ext uri="{FF2B5EF4-FFF2-40B4-BE49-F238E27FC236}">
                <a16:creationId xmlns:a16="http://schemas.microsoft.com/office/drawing/2014/main" id="{4E62272B-B783-4915-9322-1483391E0F9F}"/>
              </a:ext>
            </a:extLst>
          </p:cNvPr>
          <p:cNvGrpSpPr/>
          <p:nvPr/>
        </p:nvGrpSpPr>
        <p:grpSpPr>
          <a:xfrm>
            <a:off x="1" y="5110360"/>
            <a:ext cx="3318680" cy="579550"/>
            <a:chOff x="1296457" y="-788937"/>
            <a:chExt cx="1990351" cy="476519"/>
          </a:xfrm>
          <a:solidFill>
            <a:srgbClr val="FDDFE6"/>
          </a:solidFill>
        </p:grpSpPr>
        <p:sp>
          <p:nvSpPr>
            <p:cNvPr id="13" name="Delay 10">
              <a:extLst>
                <a:ext uri="{FF2B5EF4-FFF2-40B4-BE49-F238E27FC236}">
                  <a16:creationId xmlns:a16="http://schemas.microsoft.com/office/drawing/2014/main" id="{BCF2989E-4250-48A7-94DC-98D3AEE50EBD}"/>
                </a:ext>
              </a:extLst>
            </p:cNvPr>
            <p:cNvSpPr/>
            <p:nvPr/>
          </p:nvSpPr>
          <p:spPr>
            <a:xfrm>
              <a:off x="2823169" y="-788937"/>
              <a:ext cx="463639" cy="4765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rocess 11">
              <a:extLst>
                <a:ext uri="{FF2B5EF4-FFF2-40B4-BE49-F238E27FC236}">
                  <a16:creationId xmlns:a16="http://schemas.microsoft.com/office/drawing/2014/main" id="{3B95E676-8A91-4F10-A66B-5DAB425F0EF4}"/>
                </a:ext>
              </a:extLst>
            </p:cNvPr>
            <p:cNvSpPr/>
            <p:nvPr/>
          </p:nvSpPr>
          <p:spPr>
            <a:xfrm>
              <a:off x="1296457" y="-788936"/>
              <a:ext cx="1526712" cy="47651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latin typeface="Century Gothic" charset="0"/>
                  <a:ea typeface="Century Gothic" charset="0"/>
                  <a:cs typeface="Century Gothic" charset="0"/>
                </a:rPr>
                <a:t>Case 2</a:t>
              </a:r>
            </a:p>
          </p:txBody>
        </p:sp>
      </p:grpSp>
    </p:spTree>
    <p:extLst>
      <p:ext uri="{BB962C8B-B14F-4D97-AF65-F5344CB8AC3E}">
        <p14:creationId xmlns:p14="http://schemas.microsoft.com/office/powerpoint/2010/main" val="2180567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duotone>
              <a:prstClr val="black"/>
              <a:srgbClr val="942093">
                <a:tint val="45000"/>
                <a:satMod val="400000"/>
              </a:srgbClr>
            </a:duotone>
          </a:blip>
          <a:srcRect l="44792" t="46423" r="12083" b="5293"/>
          <a:stretch/>
        </p:blipFill>
        <p:spPr>
          <a:xfrm>
            <a:off x="2711487" y="2030912"/>
            <a:ext cx="2235970" cy="388864"/>
          </a:xfrm>
          <a:prstGeom prst="rect">
            <a:avLst/>
          </a:prstGeom>
        </p:spPr>
      </p:pic>
      <p:cxnSp>
        <p:nvCxnSpPr>
          <p:cNvPr id="8" name="Straight Connector 7"/>
          <p:cNvCxnSpPr/>
          <p:nvPr/>
        </p:nvCxnSpPr>
        <p:spPr>
          <a:xfrm flipH="1">
            <a:off x="1098211" y="2478873"/>
            <a:ext cx="5300421" cy="0"/>
          </a:xfrm>
          <a:prstGeom prst="line">
            <a:avLst/>
          </a:prstGeom>
          <a:ln w="38100">
            <a:solidFill>
              <a:srgbClr val="00CCC9"/>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51841" y="2494813"/>
            <a:ext cx="5300421" cy="2000548"/>
          </a:xfrm>
          <a:prstGeom prst="rect">
            <a:avLst/>
          </a:prstGeom>
          <a:noFill/>
        </p:spPr>
        <p:txBody>
          <a:bodyPr wrap="square" rtlCol="0">
            <a:spAutoFit/>
          </a:bodyPr>
          <a:lstStyle/>
          <a:p>
            <a:pPr algn="ctr" rtl="1"/>
            <a:r>
              <a:rPr lang="ar-SA" sz="2400" b="1" dirty="0">
                <a:solidFill>
                  <a:srgbClr val="941651"/>
                </a:solidFill>
                <a:latin typeface="Al Tarikh" charset="-78"/>
                <a:ea typeface="Al Tarikh" charset="-78"/>
                <a:cs typeface="Al Tarikh" charset="-78"/>
              </a:rPr>
              <a:t>قادة فريق علم الأدوية :</a:t>
            </a:r>
          </a:p>
          <a:p>
            <a:pPr algn="ctr" rtl="1"/>
            <a:r>
              <a:rPr lang="ar-SA" sz="2400" b="1" dirty="0">
                <a:latin typeface="Al Tarikh" charset="-78"/>
                <a:ea typeface="Al Tarikh" charset="-78"/>
                <a:cs typeface="Al Tarikh" charset="-78"/>
              </a:rPr>
              <a:t> </a:t>
            </a:r>
            <a:r>
              <a:rPr lang="ar-SA" sz="2400" b="1" dirty="0">
                <a:solidFill>
                  <a:srgbClr val="941651"/>
                </a:solidFill>
                <a:cs typeface="Al Tarikh" charset="-78"/>
              </a:rPr>
              <a:t>-</a:t>
            </a:r>
            <a:r>
              <a:rPr lang="ar-SA" sz="2400" b="1" dirty="0">
                <a:latin typeface="Al Tarikh" charset="-78"/>
                <a:ea typeface="Al Tarikh" charset="-78"/>
                <a:cs typeface="Al Tarikh" charset="-78"/>
              </a:rPr>
              <a:t> جومانا القحطاني   </a:t>
            </a:r>
            <a:r>
              <a:rPr lang="ar-SA" sz="2400" b="1" dirty="0">
                <a:solidFill>
                  <a:srgbClr val="941651"/>
                </a:solidFill>
                <a:cs typeface="Al Tarikh" charset="-78"/>
              </a:rPr>
              <a:t>-</a:t>
            </a:r>
            <a:r>
              <a:rPr lang="ar-SA" sz="2400" b="1" dirty="0">
                <a:latin typeface="Al Tarikh" charset="-78"/>
                <a:ea typeface="Al Tarikh" charset="-78"/>
                <a:cs typeface="Al Tarikh" charset="-78"/>
              </a:rPr>
              <a:t> اللولو الصليهم</a:t>
            </a:r>
          </a:p>
          <a:p>
            <a:pPr algn="ctr" rtl="1"/>
            <a:r>
              <a:rPr lang="ar-SA" sz="2400" b="1" dirty="0">
                <a:solidFill>
                  <a:srgbClr val="941651"/>
                </a:solidFill>
                <a:cs typeface="Al Tarikh" charset="-78"/>
              </a:rPr>
              <a:t>-</a:t>
            </a:r>
            <a:r>
              <a:rPr lang="ar-SA" sz="2400" b="1" dirty="0">
                <a:latin typeface="Al Tarikh" charset="-78"/>
                <a:ea typeface="Al Tarikh" charset="-78"/>
                <a:cs typeface="Al Tarikh" charset="-78"/>
              </a:rPr>
              <a:t> فارس النفيسة</a:t>
            </a:r>
          </a:p>
          <a:p>
            <a:pPr marL="0" algn="ctr" defTabSz="663123" rtl="1" eaLnBrk="1" latinLnBrk="0" hangingPunct="1"/>
            <a:r>
              <a:rPr lang="ar-SA" sz="2400" b="1" dirty="0">
                <a:solidFill>
                  <a:srgbClr val="941651"/>
                </a:solidFill>
                <a:latin typeface="Al Tarikh" charset="-78"/>
                <a:ea typeface="Al Tarikh" charset="-78"/>
                <a:cs typeface="Al Tarikh" charset="-78"/>
              </a:rPr>
              <a:t>الشكر موصول لأعضاء الفريق المتميزين : </a:t>
            </a:r>
          </a:p>
          <a:p>
            <a:pPr marL="0" algn="ctr" defTabSz="663123" rtl="1" eaLnBrk="1" latinLnBrk="0" hangingPunct="1"/>
            <a:r>
              <a:rPr lang="ar-SA" sz="2800" b="1" dirty="0">
                <a:latin typeface="Al Tarikh" charset="-78"/>
                <a:ea typeface="Al Tarikh" charset="-78"/>
                <a:cs typeface="Al Tarikh" charset="-78"/>
              </a:rPr>
              <a:t>  </a:t>
            </a:r>
            <a:endParaRPr lang="en-US" sz="2800" b="1" dirty="0">
              <a:latin typeface="Al Tarikh" charset="-78"/>
              <a:ea typeface="Al Tarikh" charset="-78"/>
              <a:cs typeface="Al Tarikh" charset="-78"/>
            </a:endParaRPr>
          </a:p>
        </p:txBody>
      </p:sp>
      <p:sp>
        <p:nvSpPr>
          <p:cNvPr id="11" name="TextBox 10"/>
          <p:cNvSpPr txBox="1"/>
          <p:nvPr/>
        </p:nvSpPr>
        <p:spPr>
          <a:xfrm>
            <a:off x="370681" y="7282868"/>
            <a:ext cx="3170645" cy="1031821"/>
          </a:xfrm>
          <a:prstGeom prst="rect">
            <a:avLst/>
          </a:prstGeom>
          <a:noFill/>
        </p:spPr>
        <p:txBody>
          <a:bodyPr wrap="square" rtlCol="0">
            <a:spAutoFit/>
          </a:bodyPr>
          <a:lstStyle/>
          <a:p>
            <a:r>
              <a:rPr lang="en-US" sz="1600" dirty="0">
                <a:solidFill>
                  <a:srgbClr val="941651"/>
                </a:solidFill>
              </a:rPr>
              <a:t>References :</a:t>
            </a:r>
          </a:p>
          <a:p>
            <a:r>
              <a:rPr lang="en-US" sz="1600" dirty="0"/>
              <a:t>1- 436 Prof. </a:t>
            </a:r>
            <a:r>
              <a:rPr lang="en-US" sz="1600" dirty="0" err="1"/>
              <a:t>Yieldez</a:t>
            </a:r>
            <a:r>
              <a:rPr lang="en-US" sz="1600" dirty="0"/>
              <a:t>  slides and notes</a:t>
            </a:r>
          </a:p>
          <a:p>
            <a:r>
              <a:rPr lang="en-US" sz="1600" dirty="0"/>
              <a:t>2- male’s notes   </a:t>
            </a:r>
          </a:p>
          <a:p>
            <a:endParaRPr lang="en-US" dirty="0"/>
          </a:p>
        </p:txBody>
      </p:sp>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1399" t="7748" r="21891" b="8503"/>
          <a:stretch/>
        </p:blipFill>
        <p:spPr>
          <a:xfrm>
            <a:off x="4947457" y="226451"/>
            <a:ext cx="1451175" cy="2143038"/>
          </a:xfrm>
          <a:prstGeom prst="rect">
            <a:avLst/>
          </a:prstGeom>
        </p:spPr>
      </p:pic>
      <p:sp>
        <p:nvSpPr>
          <p:cNvPr id="3" name="Oval 2"/>
          <p:cNvSpPr/>
          <p:nvPr/>
        </p:nvSpPr>
        <p:spPr>
          <a:xfrm>
            <a:off x="5883328" y="1378078"/>
            <a:ext cx="452927" cy="60937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96720" y="1479429"/>
            <a:ext cx="495656" cy="42728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120156" y="889240"/>
            <a:ext cx="323960" cy="2322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65700" y="97276"/>
            <a:ext cx="264920"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883328" y="88925"/>
            <a:ext cx="247045" cy="23073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460208" y="9146688"/>
            <a:ext cx="1537203" cy="307777"/>
          </a:xfrm>
          <a:prstGeom prst="rect">
            <a:avLst/>
          </a:prstGeom>
          <a:noFill/>
        </p:spPr>
        <p:txBody>
          <a:bodyPr wrap="square" rtlCol="0">
            <a:spAutoFit/>
          </a:bodyPr>
          <a:lstStyle/>
          <a:p>
            <a:r>
              <a:rPr lang="en-US" sz="1400" b="1"/>
              <a:t>@pharma436</a:t>
            </a:r>
          </a:p>
        </p:txBody>
      </p:sp>
      <p:pic>
        <p:nvPicPr>
          <p:cNvPr id="22" name="Picture 21"/>
          <p:cNvPicPr>
            <a:picLocks noChangeAspect="1"/>
          </p:cNvPicPr>
          <p:nvPr/>
        </p:nvPicPr>
        <p:blipFill>
          <a:blip r:embed="rId4"/>
          <a:stretch>
            <a:fillRect/>
          </a:stretch>
        </p:blipFill>
        <p:spPr>
          <a:xfrm>
            <a:off x="370682" y="9101771"/>
            <a:ext cx="447779" cy="447779"/>
          </a:xfrm>
          <a:prstGeom prst="rect">
            <a:avLst/>
          </a:prstGeom>
        </p:spPr>
      </p:pic>
      <p:sp>
        <p:nvSpPr>
          <p:cNvPr id="23" name="TextBox 22"/>
          <p:cNvSpPr txBox="1"/>
          <p:nvPr/>
        </p:nvSpPr>
        <p:spPr>
          <a:xfrm>
            <a:off x="784090" y="9146688"/>
            <a:ext cx="2215537" cy="307777"/>
          </a:xfrm>
          <a:prstGeom prst="rect">
            <a:avLst/>
          </a:prstGeom>
          <a:noFill/>
        </p:spPr>
        <p:txBody>
          <a:bodyPr wrap="square" rtlCol="0">
            <a:spAutoFit/>
          </a:bodyPr>
          <a:lstStyle/>
          <a:p>
            <a:r>
              <a:rPr lang="en-US" sz="1400" b="1" dirty="0"/>
              <a:t>pharma436@outlook.com</a:t>
            </a:r>
          </a:p>
        </p:txBody>
      </p:sp>
      <p:pic>
        <p:nvPicPr>
          <p:cNvPr id="24" name="Picture 23">
            <a:hlinkClick r:id="rId5"/>
          </p:cNvPr>
          <p:cNvPicPr>
            <a:picLocks noChangeAspect="1"/>
          </p:cNvPicPr>
          <p:nvPr/>
        </p:nvPicPr>
        <p:blipFill rotWithShape="1">
          <a:blip r:embed="rId6"/>
          <a:srcRect l="39538" t="24554" r="39740" b="42737"/>
          <a:stretch/>
        </p:blipFill>
        <p:spPr>
          <a:xfrm>
            <a:off x="4723572" y="9039979"/>
            <a:ext cx="441083" cy="463227"/>
          </a:xfrm>
          <a:prstGeom prst="rect">
            <a:avLst/>
          </a:prstGeom>
        </p:spPr>
      </p:pic>
      <p:sp>
        <p:nvSpPr>
          <p:cNvPr id="25" name="TextBox 24"/>
          <p:cNvSpPr txBox="1"/>
          <p:nvPr/>
        </p:nvSpPr>
        <p:spPr>
          <a:xfrm>
            <a:off x="5212148" y="9118184"/>
            <a:ext cx="1537203" cy="307777"/>
          </a:xfrm>
          <a:prstGeom prst="rect">
            <a:avLst/>
          </a:prstGeom>
          <a:noFill/>
        </p:spPr>
        <p:txBody>
          <a:bodyPr wrap="square" rtlCol="0">
            <a:spAutoFit/>
          </a:bodyPr>
          <a:lstStyle/>
          <a:p>
            <a:r>
              <a:rPr lang="en-US" sz="1400" b="1" dirty="0">
                <a:hlinkClick r:id="rId7"/>
              </a:rPr>
              <a:t>Your feedback </a:t>
            </a:r>
            <a:endParaRPr lang="en-US" sz="1400" b="1" dirty="0"/>
          </a:p>
        </p:txBody>
      </p:sp>
      <p:pic>
        <p:nvPicPr>
          <p:cNvPr id="26" name="Picture 25">
            <a:hlinkClick r:id="rId8"/>
          </p:cNvPr>
          <p:cNvPicPr>
            <a:picLocks noChangeAspect="1"/>
          </p:cNvPicPr>
          <p:nvPr/>
        </p:nvPicPr>
        <p:blipFill rotWithShape="1">
          <a:blip r:embed="rId9"/>
          <a:srcRect t="11672" b="10049"/>
          <a:stretch/>
        </p:blipFill>
        <p:spPr>
          <a:xfrm>
            <a:off x="2967775" y="9076025"/>
            <a:ext cx="573552" cy="448968"/>
          </a:xfrm>
          <a:prstGeom prst="rect">
            <a:avLst/>
          </a:prstGeom>
        </p:spPr>
      </p:pic>
      <p:sp>
        <p:nvSpPr>
          <p:cNvPr id="2" name="TextBox 1">
            <a:extLst>
              <a:ext uri="{FF2B5EF4-FFF2-40B4-BE49-F238E27FC236}">
                <a16:creationId xmlns:a16="http://schemas.microsoft.com/office/drawing/2014/main" id="{DA7B5AF7-1322-49C2-A35D-C66567117EF1}"/>
              </a:ext>
            </a:extLst>
          </p:cNvPr>
          <p:cNvSpPr txBox="1"/>
          <p:nvPr/>
        </p:nvSpPr>
        <p:spPr>
          <a:xfrm>
            <a:off x="3460208" y="4048388"/>
            <a:ext cx="1907822" cy="1323439"/>
          </a:xfrm>
          <a:prstGeom prst="rect">
            <a:avLst/>
          </a:prstGeom>
          <a:noFill/>
        </p:spPr>
        <p:txBody>
          <a:bodyPr wrap="square" rtlCol="0">
            <a:spAutoFit/>
          </a:bodyPr>
          <a:lstStyle/>
          <a:p>
            <a:pPr algn="ctr"/>
            <a:r>
              <a:rPr lang="ar-SA" sz="2000" b="1" dirty="0">
                <a:cs typeface="Al Tarikh"/>
              </a:rPr>
              <a:t>روان القحطاني</a:t>
            </a:r>
            <a:endParaRPr lang="en-US" sz="2000" b="1" dirty="0">
              <a:cs typeface="Al Tarikh"/>
            </a:endParaRPr>
          </a:p>
          <a:p>
            <a:pPr algn="ctr"/>
            <a:r>
              <a:rPr lang="ar-SA" sz="2000" b="1" dirty="0">
                <a:cs typeface="Al Tarikh"/>
              </a:rPr>
              <a:t>ليلى المذكور</a:t>
            </a:r>
          </a:p>
          <a:p>
            <a:pPr algn="ctr"/>
            <a:r>
              <a:rPr lang="ar-SA" sz="2000" b="1" dirty="0">
                <a:cs typeface="Al Tarikh"/>
              </a:rPr>
              <a:t>أنوار العجمي</a:t>
            </a:r>
          </a:p>
          <a:p>
            <a:pPr algn="ctr"/>
            <a:r>
              <a:rPr lang="ar-SA" sz="2000" b="1" dirty="0">
                <a:cs typeface="Al Tarikh"/>
              </a:rPr>
              <a:t>دعاء وليد</a:t>
            </a:r>
          </a:p>
        </p:txBody>
      </p:sp>
    </p:spTree>
    <p:extLst>
      <p:ext uri="{BB962C8B-B14F-4D97-AF65-F5344CB8AC3E}">
        <p14:creationId xmlns:p14="http://schemas.microsoft.com/office/powerpoint/2010/main" val="171188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775252"/>
          </a:xfrm>
          <a:prstGeom prst="rect">
            <a:avLst/>
          </a:prstGeom>
          <a:solidFill>
            <a:srgbClr val="BAEBFF"/>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Introduction</a:t>
            </a:r>
          </a:p>
        </p:txBody>
      </p:sp>
      <p:sp>
        <p:nvSpPr>
          <p:cNvPr id="29" name="Freeform 28"/>
          <p:cNvSpPr/>
          <p:nvPr/>
        </p:nvSpPr>
        <p:spPr>
          <a:xfrm>
            <a:off x="296191" y="2385067"/>
            <a:ext cx="2075533" cy="667400"/>
          </a:xfrm>
          <a:custGeom>
            <a:avLst/>
            <a:gdLst>
              <a:gd name="connsiteX0" fmla="*/ 0 w 1059568"/>
              <a:gd name="connsiteY0" fmla="*/ 52978 h 529784"/>
              <a:gd name="connsiteX1" fmla="*/ 52978 w 1059568"/>
              <a:gd name="connsiteY1" fmla="*/ 0 h 529784"/>
              <a:gd name="connsiteX2" fmla="*/ 1006590 w 1059568"/>
              <a:gd name="connsiteY2" fmla="*/ 0 h 529784"/>
              <a:gd name="connsiteX3" fmla="*/ 1059568 w 1059568"/>
              <a:gd name="connsiteY3" fmla="*/ 52978 h 529784"/>
              <a:gd name="connsiteX4" fmla="*/ 1059568 w 1059568"/>
              <a:gd name="connsiteY4" fmla="*/ 476806 h 529784"/>
              <a:gd name="connsiteX5" fmla="*/ 1006590 w 1059568"/>
              <a:gd name="connsiteY5" fmla="*/ 529784 h 529784"/>
              <a:gd name="connsiteX6" fmla="*/ 52978 w 1059568"/>
              <a:gd name="connsiteY6" fmla="*/ 529784 h 529784"/>
              <a:gd name="connsiteX7" fmla="*/ 0 w 1059568"/>
              <a:gd name="connsiteY7" fmla="*/ 476806 h 529784"/>
              <a:gd name="connsiteX8" fmla="*/ 0 w 1059568"/>
              <a:gd name="connsiteY8" fmla="*/ 52978 h 5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68" h="529784">
                <a:moveTo>
                  <a:pt x="0" y="52978"/>
                </a:moveTo>
                <a:cubicBezTo>
                  <a:pt x="0" y="23719"/>
                  <a:pt x="23719" y="0"/>
                  <a:pt x="52978" y="0"/>
                </a:cubicBezTo>
                <a:lnTo>
                  <a:pt x="1006590" y="0"/>
                </a:lnTo>
                <a:cubicBezTo>
                  <a:pt x="1035849" y="0"/>
                  <a:pt x="1059568" y="23719"/>
                  <a:pt x="1059568" y="52978"/>
                </a:cubicBezTo>
                <a:lnTo>
                  <a:pt x="1059568" y="476806"/>
                </a:lnTo>
                <a:cubicBezTo>
                  <a:pt x="1059568" y="506065"/>
                  <a:pt x="1035849" y="529784"/>
                  <a:pt x="1006590" y="529784"/>
                </a:cubicBezTo>
                <a:lnTo>
                  <a:pt x="52978" y="529784"/>
                </a:lnTo>
                <a:cubicBezTo>
                  <a:pt x="23719" y="529784"/>
                  <a:pt x="0" y="506065"/>
                  <a:pt x="0" y="476806"/>
                </a:cubicBezTo>
                <a:lnTo>
                  <a:pt x="0" y="52978"/>
                </a:lnTo>
                <a:close/>
              </a:path>
            </a:pathLst>
          </a:custGeom>
          <a:solidFill>
            <a:schemeClr val="accent2">
              <a:lumMod val="40000"/>
              <a:lumOff val="60000"/>
            </a:schemeClr>
          </a:solidFill>
          <a:ln>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407" tIns="24407" rIns="24407" bIns="24407" numCol="1" spcCol="1270" anchor="ctr" anchorCtr="0">
            <a:noAutofit/>
          </a:bodyPr>
          <a:lstStyle/>
          <a:p>
            <a:pPr lvl="0" algn="ctr" defTabSz="622300" rtl="1">
              <a:lnSpc>
                <a:spcPct val="90000"/>
              </a:lnSpc>
              <a:spcBef>
                <a:spcPct val="0"/>
              </a:spcBef>
              <a:spcAft>
                <a:spcPct val="35000"/>
              </a:spcAft>
            </a:pPr>
            <a:r>
              <a:rPr lang="en-US" sz="1600" b="1" dirty="0">
                <a:effectLst>
                  <a:outerShdw blurRad="38100" dist="38100" dir="2700000" algn="tl">
                    <a:srgbClr val="C0C0C0"/>
                  </a:outerShdw>
                </a:effectLst>
                <a:cs typeface="Times New Roman" pitchFamily="18" charset="0"/>
              </a:rPr>
              <a:t>Regulation, synthesis &amp; secretion</a:t>
            </a:r>
            <a:endParaRPr lang="ar-SA" sz="1200" b="1" kern="1200" dirty="0">
              <a:latin typeface="+mn-lt"/>
            </a:endParaRPr>
          </a:p>
        </p:txBody>
      </p:sp>
      <p:sp>
        <p:nvSpPr>
          <p:cNvPr id="30" name="Freeform 29"/>
          <p:cNvSpPr/>
          <p:nvPr/>
        </p:nvSpPr>
        <p:spPr>
          <a:xfrm>
            <a:off x="2371724" y="2706989"/>
            <a:ext cx="1028701" cy="45719"/>
          </a:xfrm>
          <a:custGeom>
            <a:avLst/>
            <a:gdLst>
              <a:gd name="connsiteX0" fmla="*/ 0 w 423827"/>
              <a:gd name="connsiteY0" fmla="*/ 17143 h 34287"/>
              <a:gd name="connsiteX1" fmla="*/ 423827 w 423827"/>
              <a:gd name="connsiteY1" fmla="*/ 17143 h 34287"/>
            </a:gdLst>
            <a:ahLst/>
            <a:cxnLst>
              <a:cxn ang="0">
                <a:pos x="connsiteX0" y="connsiteY0"/>
              </a:cxn>
              <a:cxn ang="0">
                <a:pos x="connsiteX1" y="connsiteY1"/>
              </a:cxn>
            </a:cxnLst>
            <a:rect l="l" t="t" r="r" b="b"/>
            <a:pathLst>
              <a:path w="423827" h="34287">
                <a:moveTo>
                  <a:pt x="0" y="17143"/>
                </a:moveTo>
                <a:lnTo>
                  <a:pt x="423827" y="1714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4018" tIns="6549" rIns="214018" bIns="6547" numCol="1" spcCol="1270" anchor="ctr" anchorCtr="0">
            <a:noAutofit/>
          </a:bodyPr>
          <a:lstStyle/>
          <a:p>
            <a:pPr lvl="0" algn="ctr" defTabSz="222250" rtl="1">
              <a:lnSpc>
                <a:spcPct val="90000"/>
              </a:lnSpc>
              <a:spcBef>
                <a:spcPct val="0"/>
              </a:spcBef>
              <a:spcAft>
                <a:spcPct val="35000"/>
              </a:spcAft>
            </a:pPr>
            <a:endParaRPr lang="ar-SA" sz="500" kern="1200"/>
          </a:p>
        </p:txBody>
      </p:sp>
      <p:sp>
        <p:nvSpPr>
          <p:cNvPr id="31" name="Freeform 30"/>
          <p:cNvSpPr/>
          <p:nvPr/>
        </p:nvSpPr>
        <p:spPr>
          <a:xfrm>
            <a:off x="3379066" y="2385067"/>
            <a:ext cx="2907434" cy="667400"/>
          </a:xfrm>
          <a:custGeom>
            <a:avLst/>
            <a:gdLst>
              <a:gd name="connsiteX0" fmla="*/ 0 w 1059568"/>
              <a:gd name="connsiteY0" fmla="*/ 52978 h 529784"/>
              <a:gd name="connsiteX1" fmla="*/ 52978 w 1059568"/>
              <a:gd name="connsiteY1" fmla="*/ 0 h 529784"/>
              <a:gd name="connsiteX2" fmla="*/ 1006590 w 1059568"/>
              <a:gd name="connsiteY2" fmla="*/ 0 h 529784"/>
              <a:gd name="connsiteX3" fmla="*/ 1059568 w 1059568"/>
              <a:gd name="connsiteY3" fmla="*/ 52978 h 529784"/>
              <a:gd name="connsiteX4" fmla="*/ 1059568 w 1059568"/>
              <a:gd name="connsiteY4" fmla="*/ 476806 h 529784"/>
              <a:gd name="connsiteX5" fmla="*/ 1006590 w 1059568"/>
              <a:gd name="connsiteY5" fmla="*/ 529784 h 529784"/>
              <a:gd name="connsiteX6" fmla="*/ 52978 w 1059568"/>
              <a:gd name="connsiteY6" fmla="*/ 529784 h 529784"/>
              <a:gd name="connsiteX7" fmla="*/ 0 w 1059568"/>
              <a:gd name="connsiteY7" fmla="*/ 476806 h 529784"/>
              <a:gd name="connsiteX8" fmla="*/ 0 w 1059568"/>
              <a:gd name="connsiteY8" fmla="*/ 52978 h 5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68" h="529784">
                <a:moveTo>
                  <a:pt x="0" y="52978"/>
                </a:moveTo>
                <a:cubicBezTo>
                  <a:pt x="0" y="23719"/>
                  <a:pt x="23719" y="0"/>
                  <a:pt x="52978" y="0"/>
                </a:cubicBezTo>
                <a:lnTo>
                  <a:pt x="1006590" y="0"/>
                </a:lnTo>
                <a:cubicBezTo>
                  <a:pt x="1035849" y="0"/>
                  <a:pt x="1059568" y="23719"/>
                  <a:pt x="1059568" y="52978"/>
                </a:cubicBezTo>
                <a:lnTo>
                  <a:pt x="1059568" y="476806"/>
                </a:lnTo>
                <a:cubicBezTo>
                  <a:pt x="1059568" y="506065"/>
                  <a:pt x="1035849" y="529784"/>
                  <a:pt x="1006590" y="529784"/>
                </a:cubicBezTo>
                <a:lnTo>
                  <a:pt x="52978" y="529784"/>
                </a:lnTo>
                <a:cubicBezTo>
                  <a:pt x="23719" y="529784"/>
                  <a:pt x="0" y="506065"/>
                  <a:pt x="0" y="476806"/>
                </a:cubicBezTo>
                <a:lnTo>
                  <a:pt x="0" y="52978"/>
                </a:lnTo>
                <a:close/>
              </a:path>
            </a:pathLst>
          </a:custGeom>
          <a:noFill/>
          <a:ln>
            <a:solidFill>
              <a:schemeClr val="accent5">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137" tIns="23137" rIns="23137" bIns="23137" numCol="1" spcCol="1270" anchor="ctr" anchorCtr="0">
            <a:noAutofit/>
          </a:bodyPr>
          <a:lstStyle/>
          <a:p>
            <a:pPr lvl="0" algn="ctr">
              <a:lnSpc>
                <a:spcPct val="90000"/>
              </a:lnSpc>
              <a:spcBef>
                <a:spcPct val="0"/>
              </a:spcBef>
              <a:spcAft>
                <a:spcPct val="35000"/>
              </a:spcAft>
              <a:defRPr/>
            </a:pPr>
            <a:r>
              <a:rPr lang="en-US" sz="1400" dirty="0">
                <a:solidFill>
                  <a:schemeClr val="tx1"/>
                </a:solidFill>
                <a:cs typeface="Arial" charset="0"/>
              </a:rPr>
              <a:t>utilization of glucose, lipids &amp; proteins + bile for digesting fats.</a:t>
            </a:r>
            <a:endParaRPr lang="ar-SA" sz="1400" kern="1200" dirty="0">
              <a:solidFill>
                <a:schemeClr val="tx1"/>
              </a:solidFill>
              <a:latin typeface="+mn-lt"/>
              <a:ea typeface="+mn-ea"/>
              <a:cs typeface="Arial" charset="0"/>
            </a:endParaRPr>
          </a:p>
        </p:txBody>
      </p:sp>
      <p:sp>
        <p:nvSpPr>
          <p:cNvPr id="34" name="مربع نص 6"/>
          <p:cNvSpPr txBox="1"/>
          <p:nvPr/>
        </p:nvSpPr>
        <p:spPr>
          <a:xfrm>
            <a:off x="1565201" y="1609904"/>
            <a:ext cx="3094394" cy="698063"/>
          </a:xfrm>
          <a:prstGeom prst="roundRect">
            <a:avLst/>
          </a:prstGeom>
          <a:noFill/>
          <a:ln>
            <a:solidFill>
              <a:schemeClr val="accent4">
                <a:lumMod val="20000"/>
                <a:lumOff val="80000"/>
              </a:schemeClr>
            </a:solidFill>
          </a:ln>
        </p:spPr>
        <p:txBody>
          <a:bodyPr wrap="square" rtlCol="1">
            <a:spAutoFit/>
          </a:bodyPr>
          <a:lstStyle/>
          <a:p>
            <a:pPr marL="285750" indent="-285750">
              <a:spcBef>
                <a:spcPts val="600"/>
              </a:spcBef>
              <a:buFont typeface="Arial" panose="020B0604020202020204" pitchFamily="34" charset="0"/>
              <a:buChar char="•"/>
              <a:defRPr/>
            </a:pPr>
            <a:r>
              <a:rPr lang="en-US" sz="1400" dirty="0">
                <a:cs typeface="Arial" charset="0"/>
              </a:rPr>
              <a:t>Has multiple functions (&gt;5000) </a:t>
            </a:r>
          </a:p>
          <a:p>
            <a:pPr algn="ctr">
              <a:spcBef>
                <a:spcPts val="600"/>
              </a:spcBef>
              <a:defRPr/>
            </a:pPr>
            <a:r>
              <a:rPr lang="en-US" sz="1600" b="1" u="sng" dirty="0">
                <a:cs typeface="Arial" charset="0"/>
              </a:rPr>
              <a:t>Can be categorized into:</a:t>
            </a:r>
            <a:endParaRPr lang="en-US" sz="1600" b="1" u="sng" dirty="0">
              <a:solidFill>
                <a:srgbClr val="009000"/>
              </a:solidFill>
              <a:cs typeface="Arial" charset="0"/>
            </a:endParaRPr>
          </a:p>
        </p:txBody>
      </p:sp>
      <p:sp>
        <p:nvSpPr>
          <p:cNvPr id="35" name="Freeform 34"/>
          <p:cNvSpPr/>
          <p:nvPr/>
        </p:nvSpPr>
        <p:spPr>
          <a:xfrm>
            <a:off x="296191" y="3209488"/>
            <a:ext cx="2075533" cy="667400"/>
          </a:xfrm>
          <a:custGeom>
            <a:avLst/>
            <a:gdLst>
              <a:gd name="connsiteX0" fmla="*/ 0 w 1059568"/>
              <a:gd name="connsiteY0" fmla="*/ 52978 h 529784"/>
              <a:gd name="connsiteX1" fmla="*/ 52978 w 1059568"/>
              <a:gd name="connsiteY1" fmla="*/ 0 h 529784"/>
              <a:gd name="connsiteX2" fmla="*/ 1006590 w 1059568"/>
              <a:gd name="connsiteY2" fmla="*/ 0 h 529784"/>
              <a:gd name="connsiteX3" fmla="*/ 1059568 w 1059568"/>
              <a:gd name="connsiteY3" fmla="*/ 52978 h 529784"/>
              <a:gd name="connsiteX4" fmla="*/ 1059568 w 1059568"/>
              <a:gd name="connsiteY4" fmla="*/ 476806 h 529784"/>
              <a:gd name="connsiteX5" fmla="*/ 1006590 w 1059568"/>
              <a:gd name="connsiteY5" fmla="*/ 529784 h 529784"/>
              <a:gd name="connsiteX6" fmla="*/ 52978 w 1059568"/>
              <a:gd name="connsiteY6" fmla="*/ 529784 h 529784"/>
              <a:gd name="connsiteX7" fmla="*/ 0 w 1059568"/>
              <a:gd name="connsiteY7" fmla="*/ 476806 h 529784"/>
              <a:gd name="connsiteX8" fmla="*/ 0 w 1059568"/>
              <a:gd name="connsiteY8" fmla="*/ 52978 h 5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68" h="529784">
                <a:moveTo>
                  <a:pt x="0" y="52978"/>
                </a:moveTo>
                <a:cubicBezTo>
                  <a:pt x="0" y="23719"/>
                  <a:pt x="23719" y="0"/>
                  <a:pt x="52978" y="0"/>
                </a:cubicBezTo>
                <a:lnTo>
                  <a:pt x="1006590" y="0"/>
                </a:lnTo>
                <a:cubicBezTo>
                  <a:pt x="1035849" y="0"/>
                  <a:pt x="1059568" y="23719"/>
                  <a:pt x="1059568" y="52978"/>
                </a:cubicBezTo>
                <a:lnTo>
                  <a:pt x="1059568" y="476806"/>
                </a:lnTo>
                <a:cubicBezTo>
                  <a:pt x="1059568" y="506065"/>
                  <a:pt x="1035849" y="529784"/>
                  <a:pt x="1006590" y="529784"/>
                </a:cubicBezTo>
                <a:lnTo>
                  <a:pt x="52978" y="529784"/>
                </a:lnTo>
                <a:cubicBezTo>
                  <a:pt x="23719" y="529784"/>
                  <a:pt x="0" y="506065"/>
                  <a:pt x="0" y="476806"/>
                </a:cubicBezTo>
                <a:lnTo>
                  <a:pt x="0" y="52978"/>
                </a:lnTo>
                <a:close/>
              </a:path>
            </a:pathLst>
          </a:custGeom>
          <a:solidFill>
            <a:schemeClr val="accent2">
              <a:lumMod val="40000"/>
              <a:lumOff val="60000"/>
            </a:schemeClr>
          </a:solidFill>
          <a:ln>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407" tIns="24407" rIns="24407" bIns="24407" numCol="1" spcCol="1270" anchor="ctr" anchorCtr="0">
            <a:noAutofit/>
          </a:bodyPr>
          <a:lstStyle/>
          <a:p>
            <a:pPr lvl="0" algn="ctr" defTabSz="622300" rtl="1">
              <a:lnSpc>
                <a:spcPct val="90000"/>
              </a:lnSpc>
              <a:spcBef>
                <a:spcPct val="0"/>
              </a:spcBef>
              <a:spcAft>
                <a:spcPct val="35000"/>
              </a:spcAft>
            </a:pPr>
            <a:r>
              <a:rPr lang="en-US" sz="1600" b="1" dirty="0">
                <a:effectLst>
                  <a:outerShdw blurRad="38100" dist="38100" dir="2700000" algn="tl">
                    <a:srgbClr val="C0C0C0"/>
                  </a:outerShdw>
                </a:effectLst>
                <a:cs typeface="Times New Roman" pitchFamily="18" charset="0"/>
              </a:rPr>
              <a:t>Storage</a:t>
            </a:r>
            <a:endParaRPr lang="ar-SA" sz="1100" b="1" kern="1200" dirty="0">
              <a:latin typeface="+mn-lt"/>
            </a:endParaRPr>
          </a:p>
        </p:txBody>
      </p:sp>
      <p:sp>
        <p:nvSpPr>
          <p:cNvPr id="36" name="Freeform 35"/>
          <p:cNvSpPr/>
          <p:nvPr/>
        </p:nvSpPr>
        <p:spPr>
          <a:xfrm>
            <a:off x="2371724" y="3531410"/>
            <a:ext cx="1028701" cy="45719"/>
          </a:xfrm>
          <a:custGeom>
            <a:avLst/>
            <a:gdLst>
              <a:gd name="connsiteX0" fmla="*/ 0 w 423827"/>
              <a:gd name="connsiteY0" fmla="*/ 17143 h 34287"/>
              <a:gd name="connsiteX1" fmla="*/ 423827 w 423827"/>
              <a:gd name="connsiteY1" fmla="*/ 17143 h 34287"/>
            </a:gdLst>
            <a:ahLst/>
            <a:cxnLst>
              <a:cxn ang="0">
                <a:pos x="connsiteX0" y="connsiteY0"/>
              </a:cxn>
              <a:cxn ang="0">
                <a:pos x="connsiteX1" y="connsiteY1"/>
              </a:cxn>
            </a:cxnLst>
            <a:rect l="l" t="t" r="r" b="b"/>
            <a:pathLst>
              <a:path w="423827" h="34287">
                <a:moveTo>
                  <a:pt x="0" y="17143"/>
                </a:moveTo>
                <a:lnTo>
                  <a:pt x="423827" y="1714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4018" tIns="6549" rIns="214018" bIns="6547" numCol="1" spcCol="1270" anchor="ctr" anchorCtr="0">
            <a:noAutofit/>
          </a:bodyPr>
          <a:lstStyle/>
          <a:p>
            <a:pPr lvl="0" algn="ctr" defTabSz="222250" rtl="1">
              <a:lnSpc>
                <a:spcPct val="90000"/>
              </a:lnSpc>
              <a:spcBef>
                <a:spcPct val="0"/>
              </a:spcBef>
              <a:spcAft>
                <a:spcPct val="35000"/>
              </a:spcAft>
            </a:pPr>
            <a:endParaRPr lang="ar-SA" sz="500" kern="1200"/>
          </a:p>
        </p:txBody>
      </p:sp>
      <p:sp>
        <p:nvSpPr>
          <p:cNvPr id="37" name="Freeform 36"/>
          <p:cNvSpPr/>
          <p:nvPr/>
        </p:nvSpPr>
        <p:spPr>
          <a:xfrm>
            <a:off x="3379066" y="3209488"/>
            <a:ext cx="2907434" cy="667400"/>
          </a:xfrm>
          <a:custGeom>
            <a:avLst/>
            <a:gdLst>
              <a:gd name="connsiteX0" fmla="*/ 0 w 1059568"/>
              <a:gd name="connsiteY0" fmla="*/ 52978 h 529784"/>
              <a:gd name="connsiteX1" fmla="*/ 52978 w 1059568"/>
              <a:gd name="connsiteY1" fmla="*/ 0 h 529784"/>
              <a:gd name="connsiteX2" fmla="*/ 1006590 w 1059568"/>
              <a:gd name="connsiteY2" fmla="*/ 0 h 529784"/>
              <a:gd name="connsiteX3" fmla="*/ 1059568 w 1059568"/>
              <a:gd name="connsiteY3" fmla="*/ 52978 h 529784"/>
              <a:gd name="connsiteX4" fmla="*/ 1059568 w 1059568"/>
              <a:gd name="connsiteY4" fmla="*/ 476806 h 529784"/>
              <a:gd name="connsiteX5" fmla="*/ 1006590 w 1059568"/>
              <a:gd name="connsiteY5" fmla="*/ 529784 h 529784"/>
              <a:gd name="connsiteX6" fmla="*/ 52978 w 1059568"/>
              <a:gd name="connsiteY6" fmla="*/ 529784 h 529784"/>
              <a:gd name="connsiteX7" fmla="*/ 0 w 1059568"/>
              <a:gd name="connsiteY7" fmla="*/ 476806 h 529784"/>
              <a:gd name="connsiteX8" fmla="*/ 0 w 1059568"/>
              <a:gd name="connsiteY8" fmla="*/ 52978 h 5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68" h="529784">
                <a:moveTo>
                  <a:pt x="0" y="52978"/>
                </a:moveTo>
                <a:cubicBezTo>
                  <a:pt x="0" y="23719"/>
                  <a:pt x="23719" y="0"/>
                  <a:pt x="52978" y="0"/>
                </a:cubicBezTo>
                <a:lnTo>
                  <a:pt x="1006590" y="0"/>
                </a:lnTo>
                <a:cubicBezTo>
                  <a:pt x="1035849" y="0"/>
                  <a:pt x="1059568" y="23719"/>
                  <a:pt x="1059568" y="52978"/>
                </a:cubicBezTo>
                <a:lnTo>
                  <a:pt x="1059568" y="476806"/>
                </a:lnTo>
                <a:cubicBezTo>
                  <a:pt x="1059568" y="506065"/>
                  <a:pt x="1035849" y="529784"/>
                  <a:pt x="1006590" y="529784"/>
                </a:cubicBezTo>
                <a:lnTo>
                  <a:pt x="52978" y="529784"/>
                </a:lnTo>
                <a:cubicBezTo>
                  <a:pt x="23719" y="529784"/>
                  <a:pt x="0" y="506065"/>
                  <a:pt x="0" y="476806"/>
                </a:cubicBezTo>
                <a:lnTo>
                  <a:pt x="0" y="52978"/>
                </a:lnTo>
                <a:close/>
              </a:path>
            </a:pathLst>
          </a:custGeom>
          <a:noFill/>
          <a:ln>
            <a:solidFill>
              <a:schemeClr val="accent5">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137" tIns="23137" rIns="23137" bIns="23137" numCol="1" spcCol="1270" anchor="ctr" anchorCtr="0">
            <a:noAutofit/>
          </a:bodyPr>
          <a:lstStyle/>
          <a:p>
            <a:pPr lvl="0" algn="ctr">
              <a:lnSpc>
                <a:spcPct val="90000"/>
              </a:lnSpc>
              <a:spcBef>
                <a:spcPct val="0"/>
              </a:spcBef>
              <a:spcAft>
                <a:spcPct val="35000"/>
              </a:spcAft>
              <a:defRPr/>
            </a:pPr>
            <a:r>
              <a:rPr lang="en-US" sz="1400" dirty="0">
                <a:solidFill>
                  <a:schemeClr val="tx1"/>
                </a:solidFill>
                <a:cs typeface="Arial" charset="0"/>
              </a:rPr>
              <a:t>Glucose (as glycogen), fat soluble vitamins (A, D, E &amp; K) &amp; minerals.</a:t>
            </a:r>
            <a:endParaRPr lang="ar-SA" sz="1400" kern="1200" dirty="0">
              <a:solidFill>
                <a:schemeClr val="tx1"/>
              </a:solidFill>
              <a:latin typeface="+mn-lt"/>
              <a:ea typeface="+mn-ea"/>
              <a:cs typeface="Arial" charset="0"/>
            </a:endParaRPr>
          </a:p>
        </p:txBody>
      </p:sp>
      <p:sp>
        <p:nvSpPr>
          <p:cNvPr id="38" name="Freeform 37"/>
          <p:cNvSpPr/>
          <p:nvPr/>
        </p:nvSpPr>
        <p:spPr>
          <a:xfrm>
            <a:off x="296191" y="4033909"/>
            <a:ext cx="2075533" cy="667400"/>
          </a:xfrm>
          <a:custGeom>
            <a:avLst/>
            <a:gdLst>
              <a:gd name="connsiteX0" fmla="*/ 0 w 1059568"/>
              <a:gd name="connsiteY0" fmla="*/ 52978 h 529784"/>
              <a:gd name="connsiteX1" fmla="*/ 52978 w 1059568"/>
              <a:gd name="connsiteY1" fmla="*/ 0 h 529784"/>
              <a:gd name="connsiteX2" fmla="*/ 1006590 w 1059568"/>
              <a:gd name="connsiteY2" fmla="*/ 0 h 529784"/>
              <a:gd name="connsiteX3" fmla="*/ 1059568 w 1059568"/>
              <a:gd name="connsiteY3" fmla="*/ 52978 h 529784"/>
              <a:gd name="connsiteX4" fmla="*/ 1059568 w 1059568"/>
              <a:gd name="connsiteY4" fmla="*/ 476806 h 529784"/>
              <a:gd name="connsiteX5" fmla="*/ 1006590 w 1059568"/>
              <a:gd name="connsiteY5" fmla="*/ 529784 h 529784"/>
              <a:gd name="connsiteX6" fmla="*/ 52978 w 1059568"/>
              <a:gd name="connsiteY6" fmla="*/ 529784 h 529784"/>
              <a:gd name="connsiteX7" fmla="*/ 0 w 1059568"/>
              <a:gd name="connsiteY7" fmla="*/ 476806 h 529784"/>
              <a:gd name="connsiteX8" fmla="*/ 0 w 1059568"/>
              <a:gd name="connsiteY8" fmla="*/ 52978 h 5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68" h="529784">
                <a:moveTo>
                  <a:pt x="0" y="52978"/>
                </a:moveTo>
                <a:cubicBezTo>
                  <a:pt x="0" y="23719"/>
                  <a:pt x="23719" y="0"/>
                  <a:pt x="52978" y="0"/>
                </a:cubicBezTo>
                <a:lnTo>
                  <a:pt x="1006590" y="0"/>
                </a:lnTo>
                <a:cubicBezTo>
                  <a:pt x="1035849" y="0"/>
                  <a:pt x="1059568" y="23719"/>
                  <a:pt x="1059568" y="52978"/>
                </a:cubicBezTo>
                <a:lnTo>
                  <a:pt x="1059568" y="476806"/>
                </a:lnTo>
                <a:cubicBezTo>
                  <a:pt x="1059568" y="506065"/>
                  <a:pt x="1035849" y="529784"/>
                  <a:pt x="1006590" y="529784"/>
                </a:cubicBezTo>
                <a:lnTo>
                  <a:pt x="52978" y="529784"/>
                </a:lnTo>
                <a:cubicBezTo>
                  <a:pt x="23719" y="529784"/>
                  <a:pt x="0" y="506065"/>
                  <a:pt x="0" y="476806"/>
                </a:cubicBezTo>
                <a:lnTo>
                  <a:pt x="0" y="52978"/>
                </a:lnTo>
                <a:close/>
              </a:path>
            </a:pathLst>
          </a:custGeom>
          <a:solidFill>
            <a:schemeClr val="accent2">
              <a:lumMod val="40000"/>
              <a:lumOff val="60000"/>
            </a:schemeClr>
          </a:solidFill>
          <a:ln>
            <a:solidFill>
              <a:schemeClr val="bg1">
                <a:lumMod val="7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407" tIns="24407" rIns="24407" bIns="24407" numCol="1" spcCol="1270" anchor="ctr" anchorCtr="0">
            <a:noAutofit/>
          </a:bodyPr>
          <a:lstStyle/>
          <a:p>
            <a:pPr lvl="0" algn="ctr" defTabSz="622300" rtl="1">
              <a:lnSpc>
                <a:spcPct val="90000"/>
              </a:lnSpc>
              <a:spcBef>
                <a:spcPct val="0"/>
              </a:spcBef>
              <a:spcAft>
                <a:spcPct val="35000"/>
              </a:spcAft>
            </a:pPr>
            <a:r>
              <a:rPr lang="en-US" sz="1600" b="1" dirty="0">
                <a:effectLst>
                  <a:outerShdw blurRad="38100" dist="38100" dir="2700000" algn="tl">
                    <a:srgbClr val="C0C0C0"/>
                  </a:outerShdw>
                </a:effectLst>
                <a:cs typeface="Times New Roman" pitchFamily="18" charset="0"/>
              </a:rPr>
              <a:t>Purification, transformation &amp; clearance </a:t>
            </a:r>
            <a:endParaRPr lang="ar-SA" sz="1200" b="1" kern="1200" dirty="0">
              <a:latin typeface="+mn-lt"/>
            </a:endParaRPr>
          </a:p>
        </p:txBody>
      </p:sp>
      <p:sp>
        <p:nvSpPr>
          <p:cNvPr id="39" name="Freeform 38"/>
          <p:cNvSpPr/>
          <p:nvPr/>
        </p:nvSpPr>
        <p:spPr>
          <a:xfrm>
            <a:off x="2371724" y="4355831"/>
            <a:ext cx="1028701" cy="45719"/>
          </a:xfrm>
          <a:custGeom>
            <a:avLst/>
            <a:gdLst>
              <a:gd name="connsiteX0" fmla="*/ 0 w 423827"/>
              <a:gd name="connsiteY0" fmla="*/ 17143 h 34287"/>
              <a:gd name="connsiteX1" fmla="*/ 423827 w 423827"/>
              <a:gd name="connsiteY1" fmla="*/ 17143 h 34287"/>
            </a:gdLst>
            <a:ahLst/>
            <a:cxnLst>
              <a:cxn ang="0">
                <a:pos x="connsiteX0" y="connsiteY0"/>
              </a:cxn>
              <a:cxn ang="0">
                <a:pos x="connsiteX1" y="connsiteY1"/>
              </a:cxn>
            </a:cxnLst>
            <a:rect l="l" t="t" r="r" b="b"/>
            <a:pathLst>
              <a:path w="423827" h="34287">
                <a:moveTo>
                  <a:pt x="0" y="17143"/>
                </a:moveTo>
                <a:lnTo>
                  <a:pt x="423827" y="1714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4018" tIns="6549" rIns="214018" bIns="6547" numCol="1" spcCol="1270" anchor="ctr" anchorCtr="0">
            <a:noAutofit/>
          </a:bodyPr>
          <a:lstStyle/>
          <a:p>
            <a:pPr lvl="0" algn="ctr" defTabSz="222250" rtl="1">
              <a:lnSpc>
                <a:spcPct val="90000"/>
              </a:lnSpc>
              <a:spcBef>
                <a:spcPct val="0"/>
              </a:spcBef>
              <a:spcAft>
                <a:spcPct val="35000"/>
              </a:spcAft>
            </a:pPr>
            <a:endParaRPr lang="ar-SA" sz="500" kern="1200"/>
          </a:p>
        </p:txBody>
      </p:sp>
      <p:sp>
        <p:nvSpPr>
          <p:cNvPr id="40" name="Freeform 39"/>
          <p:cNvSpPr/>
          <p:nvPr/>
        </p:nvSpPr>
        <p:spPr>
          <a:xfrm>
            <a:off x="3379066" y="3991450"/>
            <a:ext cx="2907434" cy="806740"/>
          </a:xfrm>
          <a:custGeom>
            <a:avLst/>
            <a:gdLst>
              <a:gd name="connsiteX0" fmla="*/ 0 w 1059568"/>
              <a:gd name="connsiteY0" fmla="*/ 52978 h 529784"/>
              <a:gd name="connsiteX1" fmla="*/ 52978 w 1059568"/>
              <a:gd name="connsiteY1" fmla="*/ 0 h 529784"/>
              <a:gd name="connsiteX2" fmla="*/ 1006590 w 1059568"/>
              <a:gd name="connsiteY2" fmla="*/ 0 h 529784"/>
              <a:gd name="connsiteX3" fmla="*/ 1059568 w 1059568"/>
              <a:gd name="connsiteY3" fmla="*/ 52978 h 529784"/>
              <a:gd name="connsiteX4" fmla="*/ 1059568 w 1059568"/>
              <a:gd name="connsiteY4" fmla="*/ 476806 h 529784"/>
              <a:gd name="connsiteX5" fmla="*/ 1006590 w 1059568"/>
              <a:gd name="connsiteY5" fmla="*/ 529784 h 529784"/>
              <a:gd name="connsiteX6" fmla="*/ 52978 w 1059568"/>
              <a:gd name="connsiteY6" fmla="*/ 529784 h 529784"/>
              <a:gd name="connsiteX7" fmla="*/ 0 w 1059568"/>
              <a:gd name="connsiteY7" fmla="*/ 476806 h 529784"/>
              <a:gd name="connsiteX8" fmla="*/ 0 w 1059568"/>
              <a:gd name="connsiteY8" fmla="*/ 52978 h 5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68" h="529784">
                <a:moveTo>
                  <a:pt x="0" y="52978"/>
                </a:moveTo>
                <a:cubicBezTo>
                  <a:pt x="0" y="23719"/>
                  <a:pt x="23719" y="0"/>
                  <a:pt x="52978" y="0"/>
                </a:cubicBezTo>
                <a:lnTo>
                  <a:pt x="1006590" y="0"/>
                </a:lnTo>
                <a:cubicBezTo>
                  <a:pt x="1035849" y="0"/>
                  <a:pt x="1059568" y="23719"/>
                  <a:pt x="1059568" y="52978"/>
                </a:cubicBezTo>
                <a:lnTo>
                  <a:pt x="1059568" y="476806"/>
                </a:lnTo>
                <a:cubicBezTo>
                  <a:pt x="1059568" y="506065"/>
                  <a:pt x="1035849" y="529784"/>
                  <a:pt x="1006590" y="529784"/>
                </a:cubicBezTo>
                <a:lnTo>
                  <a:pt x="52978" y="529784"/>
                </a:lnTo>
                <a:cubicBezTo>
                  <a:pt x="23719" y="529784"/>
                  <a:pt x="0" y="506065"/>
                  <a:pt x="0" y="476806"/>
                </a:cubicBezTo>
                <a:lnTo>
                  <a:pt x="0" y="52978"/>
                </a:lnTo>
                <a:close/>
              </a:path>
            </a:pathLst>
          </a:custGeom>
          <a:noFill/>
          <a:ln>
            <a:solidFill>
              <a:schemeClr val="accent5">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137" tIns="23137" rIns="23137" bIns="23137" numCol="1" spcCol="1270" anchor="ctr" anchorCtr="0">
            <a:noAutofit/>
          </a:bodyPr>
          <a:lstStyle/>
          <a:p>
            <a:pPr lvl="0" algn="ctr">
              <a:lnSpc>
                <a:spcPct val="90000"/>
              </a:lnSpc>
              <a:spcBef>
                <a:spcPct val="0"/>
              </a:spcBef>
              <a:spcAft>
                <a:spcPct val="35000"/>
              </a:spcAft>
              <a:defRPr/>
            </a:pPr>
            <a:r>
              <a:rPr lang="en-US" sz="1400" dirty="0">
                <a:solidFill>
                  <a:schemeClr val="tx1"/>
                </a:solidFill>
                <a:cs typeface="Arial" charset="0"/>
              </a:rPr>
              <a:t>of endogenous (steroid hormones, cholesterol, FA, &amp; proteins..) &amp; exogenous (drugs, toxins, herbs…</a:t>
            </a:r>
            <a:r>
              <a:rPr lang="en-US" sz="1400" dirty="0" err="1">
                <a:solidFill>
                  <a:schemeClr val="tx1"/>
                </a:solidFill>
                <a:cs typeface="Arial" charset="0"/>
              </a:rPr>
              <a:t>etc</a:t>
            </a:r>
            <a:r>
              <a:rPr lang="en-US" sz="1400" dirty="0">
                <a:solidFill>
                  <a:schemeClr val="tx1"/>
                </a:solidFill>
                <a:cs typeface="Arial" charset="0"/>
              </a:rPr>
              <a:t> ) chemicals</a:t>
            </a:r>
            <a:r>
              <a:rPr lang="en-US" sz="1200" dirty="0">
                <a:solidFill>
                  <a:schemeClr val="tx1"/>
                </a:solidFill>
                <a:cs typeface="Arial" charset="0"/>
              </a:rPr>
              <a:t>. </a:t>
            </a:r>
          </a:p>
        </p:txBody>
      </p:sp>
      <p:grpSp>
        <p:nvGrpSpPr>
          <p:cNvPr id="5" name="Group 4"/>
          <p:cNvGrpSpPr/>
          <p:nvPr/>
        </p:nvGrpSpPr>
        <p:grpSpPr>
          <a:xfrm>
            <a:off x="218842" y="5608022"/>
            <a:ext cx="6245937" cy="2106355"/>
            <a:chOff x="940676" y="5297636"/>
            <a:chExt cx="4748045" cy="2106355"/>
          </a:xfrm>
        </p:grpSpPr>
        <p:sp>
          <p:nvSpPr>
            <p:cNvPr id="6" name="Freeform 5"/>
            <p:cNvSpPr/>
            <p:nvPr/>
          </p:nvSpPr>
          <p:spPr>
            <a:xfrm>
              <a:off x="2311144" y="5807609"/>
              <a:ext cx="285021" cy="91440"/>
            </a:xfrm>
            <a:custGeom>
              <a:avLst/>
              <a:gdLst>
                <a:gd name="connsiteX0" fmla="*/ 0 w 285021"/>
                <a:gd name="connsiteY0" fmla="*/ 45720 h 91440"/>
                <a:gd name="connsiteX1" fmla="*/ 285021 w 285021"/>
                <a:gd name="connsiteY1" fmla="*/ 45720 h 91440"/>
              </a:gdLst>
              <a:ahLst/>
              <a:cxnLst>
                <a:cxn ang="0">
                  <a:pos x="connsiteX0" y="connsiteY0"/>
                </a:cxn>
                <a:cxn ang="0">
                  <a:pos x="connsiteX1" y="connsiteY1"/>
                </a:cxn>
              </a:cxnLst>
              <a:rect l="l" t="t" r="r" b="b"/>
              <a:pathLst>
                <a:path w="285021" h="91440">
                  <a:moveTo>
                    <a:pt x="0" y="45720"/>
                  </a:moveTo>
                  <a:lnTo>
                    <a:pt x="285021" y="45720"/>
                  </a:lnTo>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spcFirstLastPara="0" vert="horz" wrap="square" lIns="147320" tIns="44140" rIns="147320" bIns="44141" numCol="1" spcCol="1270" anchor="ctr" anchorCtr="0">
              <a:noAutofit/>
            </a:bodyPr>
            <a:lstStyle/>
            <a:p>
              <a:pPr lvl="0" algn="ctr" defTabSz="577850">
                <a:lnSpc>
                  <a:spcPct val="90000"/>
                </a:lnSpc>
                <a:spcBef>
                  <a:spcPct val="0"/>
                </a:spcBef>
                <a:spcAft>
                  <a:spcPct val="35000"/>
                </a:spcAft>
              </a:pPr>
              <a:endParaRPr lang="en-US" sz="1300" b="0" kern="1200">
                <a:solidFill>
                  <a:schemeClr val="tx1"/>
                </a:solidFill>
                <a:latin typeface="Calibri" panose="020F0502020204030204" pitchFamily="34" charset="0"/>
                <a:cs typeface="Calibri" panose="020F0502020204030204" pitchFamily="34" charset="0"/>
              </a:endParaRPr>
            </a:p>
          </p:txBody>
        </p:sp>
        <p:sp>
          <p:nvSpPr>
            <p:cNvPr id="7" name="Freeform 6"/>
            <p:cNvSpPr/>
            <p:nvPr/>
          </p:nvSpPr>
          <p:spPr>
            <a:xfrm>
              <a:off x="940676" y="5441649"/>
              <a:ext cx="1372267" cy="823360"/>
            </a:xfrm>
            <a:custGeom>
              <a:avLst/>
              <a:gdLst>
                <a:gd name="connsiteX0" fmla="*/ 0 w 1372267"/>
                <a:gd name="connsiteY0" fmla="*/ 0 h 823360"/>
                <a:gd name="connsiteX1" fmla="*/ 1372267 w 1372267"/>
                <a:gd name="connsiteY1" fmla="*/ 0 h 823360"/>
                <a:gd name="connsiteX2" fmla="*/ 1372267 w 1372267"/>
                <a:gd name="connsiteY2" fmla="*/ 823360 h 823360"/>
                <a:gd name="connsiteX3" fmla="*/ 0 w 1372267"/>
                <a:gd name="connsiteY3" fmla="*/ 823360 h 823360"/>
                <a:gd name="connsiteX4" fmla="*/ 0 w 1372267"/>
                <a:gd name="connsiteY4" fmla="*/ 0 h 82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267" h="823360">
                  <a:moveTo>
                    <a:pt x="0" y="0"/>
                  </a:moveTo>
                  <a:lnTo>
                    <a:pt x="1372267" y="0"/>
                  </a:lnTo>
                  <a:lnTo>
                    <a:pt x="1372267" y="823360"/>
                  </a:lnTo>
                  <a:lnTo>
                    <a:pt x="0" y="823360"/>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2000" b="0" kern="1200" dirty="0">
                  <a:solidFill>
                    <a:schemeClr val="accent1">
                      <a:lumMod val="75000"/>
                    </a:schemeClr>
                  </a:solidFill>
                  <a:latin typeface="Calibri" panose="020F0502020204030204" pitchFamily="34" charset="0"/>
                  <a:cs typeface="Calibri" panose="020F0502020204030204" pitchFamily="34" charset="0"/>
                </a:rPr>
                <a:t>drugs</a:t>
              </a:r>
            </a:p>
          </p:txBody>
        </p:sp>
        <p:sp>
          <p:nvSpPr>
            <p:cNvPr id="8" name="Freeform 7"/>
            <p:cNvSpPr/>
            <p:nvPr/>
          </p:nvSpPr>
          <p:spPr>
            <a:xfrm>
              <a:off x="3999033" y="5807609"/>
              <a:ext cx="285021" cy="91440"/>
            </a:xfrm>
            <a:custGeom>
              <a:avLst/>
              <a:gdLst>
                <a:gd name="connsiteX0" fmla="*/ 0 w 285021"/>
                <a:gd name="connsiteY0" fmla="*/ 45720 h 91440"/>
                <a:gd name="connsiteX1" fmla="*/ 285021 w 285021"/>
                <a:gd name="connsiteY1" fmla="*/ 45720 h 91440"/>
              </a:gdLst>
              <a:ahLst/>
              <a:cxnLst>
                <a:cxn ang="0">
                  <a:pos x="connsiteX0" y="connsiteY0"/>
                </a:cxn>
                <a:cxn ang="0">
                  <a:pos x="connsiteX1" y="connsiteY1"/>
                </a:cxn>
              </a:cxnLst>
              <a:rect l="l" t="t" r="r" b="b"/>
              <a:pathLst>
                <a:path w="285021" h="91440">
                  <a:moveTo>
                    <a:pt x="0" y="45720"/>
                  </a:moveTo>
                  <a:lnTo>
                    <a:pt x="285021" y="45720"/>
                  </a:lnTo>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spcFirstLastPara="0" vert="horz" wrap="square" lIns="147320" tIns="44140" rIns="147320" bIns="44141" numCol="1" spcCol="1270" anchor="ctr" anchorCtr="0">
              <a:noAutofit/>
            </a:bodyPr>
            <a:lstStyle/>
            <a:p>
              <a:pPr lvl="0" algn="ctr" defTabSz="577850">
                <a:lnSpc>
                  <a:spcPct val="90000"/>
                </a:lnSpc>
                <a:spcBef>
                  <a:spcPct val="0"/>
                </a:spcBef>
                <a:spcAft>
                  <a:spcPct val="35000"/>
                </a:spcAft>
              </a:pPr>
              <a:endParaRPr lang="en-US" sz="1300" b="0" kern="1200">
                <a:solidFill>
                  <a:schemeClr val="tx1"/>
                </a:solidFill>
                <a:latin typeface="Calibri" panose="020F0502020204030204" pitchFamily="34" charset="0"/>
                <a:cs typeface="Calibri" panose="020F0502020204030204" pitchFamily="34" charset="0"/>
              </a:endParaRPr>
            </a:p>
          </p:txBody>
        </p:sp>
        <p:sp>
          <p:nvSpPr>
            <p:cNvPr id="9" name="Freeform 8"/>
            <p:cNvSpPr/>
            <p:nvPr/>
          </p:nvSpPr>
          <p:spPr>
            <a:xfrm>
              <a:off x="2628565" y="5297636"/>
              <a:ext cx="1372267" cy="1019945"/>
            </a:xfrm>
            <a:custGeom>
              <a:avLst/>
              <a:gdLst>
                <a:gd name="connsiteX0" fmla="*/ 0 w 1372267"/>
                <a:gd name="connsiteY0" fmla="*/ 0 h 823360"/>
                <a:gd name="connsiteX1" fmla="*/ 1372267 w 1372267"/>
                <a:gd name="connsiteY1" fmla="*/ 0 h 823360"/>
                <a:gd name="connsiteX2" fmla="*/ 1372267 w 1372267"/>
                <a:gd name="connsiteY2" fmla="*/ 823360 h 823360"/>
                <a:gd name="connsiteX3" fmla="*/ 0 w 1372267"/>
                <a:gd name="connsiteY3" fmla="*/ 823360 h 823360"/>
                <a:gd name="connsiteX4" fmla="*/ 0 w 1372267"/>
                <a:gd name="connsiteY4" fmla="*/ 0 h 82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267" h="823360">
                  <a:moveTo>
                    <a:pt x="0" y="0"/>
                  </a:moveTo>
                  <a:lnTo>
                    <a:pt x="1372267" y="0"/>
                  </a:lnTo>
                  <a:lnTo>
                    <a:pt x="1372267" y="823360"/>
                  </a:lnTo>
                  <a:lnTo>
                    <a:pt x="0" y="823360"/>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400" b="0" kern="1200" dirty="0">
                  <a:solidFill>
                    <a:schemeClr val="tx1"/>
                  </a:solidFill>
                  <a:latin typeface="Calibri" panose="020F0502020204030204" pitchFamily="34" charset="0"/>
                  <a:cs typeface="Calibri" panose="020F0502020204030204" pitchFamily="34" charset="0"/>
                </a:rPr>
                <a:t>Human body identifies almost all drugs as foreign substances i.e. XENOBIOTIC</a:t>
              </a:r>
            </a:p>
          </p:txBody>
        </p:sp>
        <p:sp>
          <p:nvSpPr>
            <p:cNvPr id="10" name="Freeform 9"/>
            <p:cNvSpPr/>
            <p:nvPr/>
          </p:nvSpPr>
          <p:spPr>
            <a:xfrm>
              <a:off x="1626810" y="6263209"/>
              <a:ext cx="3375778" cy="285021"/>
            </a:xfrm>
            <a:custGeom>
              <a:avLst/>
              <a:gdLst>
                <a:gd name="connsiteX0" fmla="*/ 3375778 w 3375778"/>
                <a:gd name="connsiteY0" fmla="*/ 0 h 285021"/>
                <a:gd name="connsiteX1" fmla="*/ 3375778 w 3375778"/>
                <a:gd name="connsiteY1" fmla="*/ 159610 h 285021"/>
                <a:gd name="connsiteX2" fmla="*/ 0 w 3375778"/>
                <a:gd name="connsiteY2" fmla="*/ 159610 h 285021"/>
                <a:gd name="connsiteX3" fmla="*/ 0 w 3375778"/>
                <a:gd name="connsiteY3" fmla="*/ 285021 h 285021"/>
              </a:gdLst>
              <a:ahLst/>
              <a:cxnLst>
                <a:cxn ang="0">
                  <a:pos x="connsiteX0" y="connsiteY0"/>
                </a:cxn>
                <a:cxn ang="0">
                  <a:pos x="connsiteX1" y="connsiteY1"/>
                </a:cxn>
                <a:cxn ang="0">
                  <a:pos x="connsiteX2" y="connsiteY2"/>
                </a:cxn>
                <a:cxn ang="0">
                  <a:pos x="connsiteX3" y="connsiteY3"/>
                </a:cxn>
              </a:cxnLst>
              <a:rect l="l" t="t" r="r" b="b"/>
              <a:pathLst>
                <a:path w="3375778" h="285021">
                  <a:moveTo>
                    <a:pt x="3375778" y="0"/>
                  </a:moveTo>
                  <a:lnTo>
                    <a:pt x="3375778" y="159610"/>
                  </a:lnTo>
                  <a:lnTo>
                    <a:pt x="0" y="159610"/>
                  </a:lnTo>
                  <a:lnTo>
                    <a:pt x="0" y="285021"/>
                  </a:lnTo>
                </a:path>
              </a:pathLst>
            </a:custGeom>
            <a:noFill/>
            <a:ln>
              <a:tailEnd type="arrow"/>
            </a:ln>
          </p:spPr>
          <p:style>
            <a:lnRef idx="1">
              <a:schemeClr val="dk2">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txBody>
            <a:bodyPr spcFirstLastPara="0" vert="horz" wrap="square" lIns="1615826" tIns="140931" rIns="1615827" bIns="140931" numCol="1" spcCol="1270" anchor="ctr" anchorCtr="0">
              <a:noAutofit/>
            </a:bodyPr>
            <a:lstStyle/>
            <a:p>
              <a:pPr lvl="0" algn="ctr" defTabSz="577850">
                <a:lnSpc>
                  <a:spcPct val="90000"/>
                </a:lnSpc>
                <a:spcBef>
                  <a:spcPct val="0"/>
                </a:spcBef>
                <a:spcAft>
                  <a:spcPct val="35000"/>
                </a:spcAft>
              </a:pPr>
              <a:endParaRPr lang="en-US" sz="1300" b="0" kern="1200">
                <a:solidFill>
                  <a:schemeClr val="tx1"/>
                </a:solidFill>
                <a:latin typeface="Calibri" panose="020F0502020204030204" pitchFamily="34" charset="0"/>
                <a:cs typeface="Calibri" panose="020F0502020204030204" pitchFamily="34" charset="0"/>
              </a:endParaRPr>
            </a:p>
          </p:txBody>
        </p:sp>
        <p:sp>
          <p:nvSpPr>
            <p:cNvPr id="11" name="Freeform 10"/>
            <p:cNvSpPr/>
            <p:nvPr/>
          </p:nvSpPr>
          <p:spPr>
            <a:xfrm>
              <a:off x="4316454" y="5441649"/>
              <a:ext cx="1372267" cy="823360"/>
            </a:xfrm>
            <a:custGeom>
              <a:avLst/>
              <a:gdLst>
                <a:gd name="connsiteX0" fmla="*/ 0 w 1372267"/>
                <a:gd name="connsiteY0" fmla="*/ 0 h 823360"/>
                <a:gd name="connsiteX1" fmla="*/ 1372267 w 1372267"/>
                <a:gd name="connsiteY1" fmla="*/ 0 h 823360"/>
                <a:gd name="connsiteX2" fmla="*/ 1372267 w 1372267"/>
                <a:gd name="connsiteY2" fmla="*/ 823360 h 823360"/>
                <a:gd name="connsiteX3" fmla="*/ 0 w 1372267"/>
                <a:gd name="connsiteY3" fmla="*/ 823360 h 823360"/>
                <a:gd name="connsiteX4" fmla="*/ 0 w 1372267"/>
                <a:gd name="connsiteY4" fmla="*/ 0 h 82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267" h="823360">
                  <a:moveTo>
                    <a:pt x="0" y="0"/>
                  </a:moveTo>
                  <a:lnTo>
                    <a:pt x="1372267" y="0"/>
                  </a:lnTo>
                  <a:lnTo>
                    <a:pt x="1372267" y="823360"/>
                  </a:lnTo>
                  <a:lnTo>
                    <a:pt x="0" y="823360"/>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400" b="0" kern="1200" dirty="0">
                  <a:solidFill>
                    <a:schemeClr val="tx1"/>
                  </a:solidFill>
                  <a:latin typeface="Calibri" panose="020F0502020204030204" pitchFamily="34" charset="0"/>
                  <a:cs typeface="Calibri" panose="020F0502020204030204" pitchFamily="34" charset="0"/>
                </a:rPr>
                <a:t>Has to get rid of them</a:t>
              </a:r>
            </a:p>
          </p:txBody>
        </p:sp>
        <p:sp>
          <p:nvSpPr>
            <p:cNvPr id="12" name="Freeform 11"/>
            <p:cNvSpPr/>
            <p:nvPr/>
          </p:nvSpPr>
          <p:spPr>
            <a:xfrm>
              <a:off x="940676" y="6580631"/>
              <a:ext cx="1372267" cy="823360"/>
            </a:xfrm>
            <a:custGeom>
              <a:avLst/>
              <a:gdLst>
                <a:gd name="connsiteX0" fmla="*/ 0 w 1372267"/>
                <a:gd name="connsiteY0" fmla="*/ 0 h 823360"/>
                <a:gd name="connsiteX1" fmla="*/ 1372267 w 1372267"/>
                <a:gd name="connsiteY1" fmla="*/ 0 h 823360"/>
                <a:gd name="connsiteX2" fmla="*/ 1372267 w 1372267"/>
                <a:gd name="connsiteY2" fmla="*/ 823360 h 823360"/>
                <a:gd name="connsiteX3" fmla="*/ 0 w 1372267"/>
                <a:gd name="connsiteY3" fmla="*/ 823360 h 823360"/>
                <a:gd name="connsiteX4" fmla="*/ 0 w 1372267"/>
                <a:gd name="connsiteY4" fmla="*/ 0 h 823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2267" h="823360">
                  <a:moveTo>
                    <a:pt x="0" y="0"/>
                  </a:moveTo>
                  <a:lnTo>
                    <a:pt x="1372267" y="0"/>
                  </a:lnTo>
                  <a:lnTo>
                    <a:pt x="1372267" y="823360"/>
                  </a:lnTo>
                  <a:lnTo>
                    <a:pt x="0" y="823360"/>
                  </a:lnTo>
                  <a:lnTo>
                    <a:pt x="0"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400" b="0" kern="1200" dirty="0">
                  <a:solidFill>
                    <a:srgbClr val="FF0000"/>
                  </a:solidFill>
                  <a:latin typeface="Calibri" panose="020F0502020204030204" pitchFamily="34" charset="0"/>
                  <a:cs typeface="Calibri" panose="020F0502020204030204" pitchFamily="34" charset="0"/>
                </a:rPr>
                <a:t>"METABOLIC CLEARING HOUSE"</a:t>
              </a:r>
              <a:endParaRPr lang="en-US" sz="1300" b="0" kern="1200" dirty="0">
                <a:solidFill>
                  <a:srgbClr val="FF0000"/>
                </a:solidFill>
                <a:latin typeface="Calibri" panose="020F0502020204030204" pitchFamily="34" charset="0"/>
                <a:cs typeface="Calibri" panose="020F0502020204030204" pitchFamily="34" charset="0"/>
              </a:endParaRPr>
            </a:p>
          </p:txBody>
        </p:sp>
      </p:grpSp>
      <p:pic>
        <p:nvPicPr>
          <p:cNvPr id="16" name="Picture 8" descr="http://www.gepach.com/images/faq14.png"/>
          <p:cNvPicPr>
            <a:picLocks noChangeAspect="1" noChangeArrowheads="1"/>
          </p:cNvPicPr>
          <p:nvPr/>
        </p:nvPicPr>
        <p:blipFill>
          <a:blip r:embed="rId2" cstate="print">
            <a:clrChange>
              <a:clrFrom>
                <a:srgbClr val="FFFFFF"/>
              </a:clrFrom>
              <a:clrTo>
                <a:srgbClr val="FFFFFF">
                  <a:alpha val="0"/>
                </a:srgbClr>
              </a:clrTo>
            </a:clrChange>
            <a:lum contrast="10000"/>
          </a:blip>
          <a:srcRect l="1534" t="2273" r="4886" b="6818"/>
          <a:stretch>
            <a:fillRect/>
          </a:stretch>
        </p:blipFill>
        <p:spPr bwMode="auto">
          <a:xfrm>
            <a:off x="2359574" y="7143453"/>
            <a:ext cx="3764924" cy="2719321"/>
          </a:xfrm>
          <a:prstGeom prst="rect">
            <a:avLst/>
          </a:prstGeom>
          <a:noFill/>
        </p:spPr>
      </p:pic>
      <p:grpSp>
        <p:nvGrpSpPr>
          <p:cNvPr id="24" name="Group 17">
            <a:extLst>
              <a:ext uri="{FF2B5EF4-FFF2-40B4-BE49-F238E27FC236}">
                <a16:creationId xmlns:a16="http://schemas.microsoft.com/office/drawing/2014/main" id="{E50256D3-F945-4E0B-934D-DC58E86070C9}"/>
              </a:ext>
            </a:extLst>
          </p:cNvPr>
          <p:cNvGrpSpPr/>
          <p:nvPr/>
        </p:nvGrpSpPr>
        <p:grpSpPr>
          <a:xfrm>
            <a:off x="0" y="4888485"/>
            <a:ext cx="2987900" cy="559354"/>
            <a:chOff x="-852026" y="1344802"/>
            <a:chExt cx="2150772" cy="480585"/>
          </a:xfrm>
          <a:solidFill>
            <a:srgbClr val="FDDFE6"/>
          </a:solidFill>
        </p:grpSpPr>
        <p:sp>
          <p:nvSpPr>
            <p:cNvPr id="25" name="Delay 10">
              <a:extLst>
                <a:ext uri="{FF2B5EF4-FFF2-40B4-BE49-F238E27FC236}">
                  <a16:creationId xmlns:a16="http://schemas.microsoft.com/office/drawing/2014/main" id="{B9A55AC1-05B9-40C0-993E-C92D5E2A0A93}"/>
                </a:ext>
              </a:extLst>
            </p:cNvPr>
            <p:cNvSpPr/>
            <p:nvPr/>
          </p:nvSpPr>
          <p:spPr>
            <a:xfrm>
              <a:off x="835107" y="1348869"/>
              <a:ext cx="463639" cy="4765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rocess 11">
              <a:extLst>
                <a:ext uri="{FF2B5EF4-FFF2-40B4-BE49-F238E27FC236}">
                  <a16:creationId xmlns:a16="http://schemas.microsoft.com/office/drawing/2014/main" id="{89F30005-B5B9-4D48-A1EA-2273A0E71523}"/>
                </a:ext>
              </a:extLst>
            </p:cNvPr>
            <p:cNvSpPr/>
            <p:nvPr/>
          </p:nvSpPr>
          <p:spPr>
            <a:xfrm>
              <a:off x="-852026" y="1344802"/>
              <a:ext cx="1687133" cy="47651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a:solidFill>
                    <a:schemeClr val="bg2">
                      <a:lumMod val="25000"/>
                    </a:schemeClr>
                  </a:solidFill>
                </a:rPr>
                <a:t>Pharmacological</a:t>
              </a:r>
              <a:r>
                <a:rPr lang="en-US" sz="2000" dirty="0">
                  <a:ln/>
                  <a:solidFill>
                    <a:schemeClr val="bg2">
                      <a:lumMod val="25000"/>
                    </a:schemeClr>
                  </a:solidFill>
                </a:rPr>
                <a:t> </a:t>
              </a:r>
              <a:endParaRPr lang="en-US" sz="1800" dirty="0">
                <a:ln/>
                <a:solidFill>
                  <a:schemeClr val="bg2">
                    <a:lumMod val="25000"/>
                  </a:schemeClr>
                </a:solidFill>
              </a:endParaRPr>
            </a:p>
          </p:txBody>
        </p:sp>
      </p:grpSp>
      <p:grpSp>
        <p:nvGrpSpPr>
          <p:cNvPr id="27" name="Group 17">
            <a:extLst>
              <a:ext uri="{FF2B5EF4-FFF2-40B4-BE49-F238E27FC236}">
                <a16:creationId xmlns:a16="http://schemas.microsoft.com/office/drawing/2014/main" id="{80F8C753-DF66-4B3A-9B46-9BFBB8C158C3}"/>
              </a:ext>
            </a:extLst>
          </p:cNvPr>
          <p:cNvGrpSpPr/>
          <p:nvPr/>
        </p:nvGrpSpPr>
        <p:grpSpPr>
          <a:xfrm>
            <a:off x="0" y="985341"/>
            <a:ext cx="2987900" cy="540499"/>
            <a:chOff x="-852026" y="1344802"/>
            <a:chExt cx="2150772" cy="480585"/>
          </a:xfrm>
          <a:solidFill>
            <a:srgbClr val="FDDFE6"/>
          </a:solidFill>
        </p:grpSpPr>
        <p:sp>
          <p:nvSpPr>
            <p:cNvPr id="28" name="Delay 10">
              <a:extLst>
                <a:ext uri="{FF2B5EF4-FFF2-40B4-BE49-F238E27FC236}">
                  <a16:creationId xmlns:a16="http://schemas.microsoft.com/office/drawing/2014/main" id="{AFF04C91-34B2-4746-9CD8-CC3CAE414623}"/>
                </a:ext>
              </a:extLst>
            </p:cNvPr>
            <p:cNvSpPr/>
            <p:nvPr/>
          </p:nvSpPr>
          <p:spPr>
            <a:xfrm>
              <a:off x="835107" y="1348869"/>
              <a:ext cx="463639" cy="4765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Process 11">
              <a:extLst>
                <a:ext uri="{FF2B5EF4-FFF2-40B4-BE49-F238E27FC236}">
                  <a16:creationId xmlns:a16="http://schemas.microsoft.com/office/drawing/2014/main" id="{CC2534E9-5684-4569-B94F-23FFF9D226F1}"/>
                </a:ext>
              </a:extLst>
            </p:cNvPr>
            <p:cNvSpPr/>
            <p:nvPr/>
          </p:nvSpPr>
          <p:spPr>
            <a:xfrm>
              <a:off x="-852026" y="1344802"/>
              <a:ext cx="1687133" cy="47651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a:solidFill>
                    <a:schemeClr val="bg2">
                      <a:lumMod val="25000"/>
                    </a:schemeClr>
                  </a:solidFill>
                </a:rPr>
                <a:t>physiological</a:t>
              </a:r>
              <a:endParaRPr lang="en-US" sz="1800" dirty="0">
                <a:ln/>
                <a:solidFill>
                  <a:schemeClr val="bg2">
                    <a:lumMod val="25000"/>
                  </a:schemeClr>
                </a:solidFill>
              </a:endParaRPr>
            </a:p>
          </p:txBody>
        </p:sp>
      </p:grpSp>
    </p:spTree>
    <p:extLst>
      <p:ext uri="{BB962C8B-B14F-4D97-AF65-F5344CB8AC3E}">
        <p14:creationId xmlns:p14="http://schemas.microsoft.com/office/powerpoint/2010/main" val="143396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775252"/>
          </a:xfrm>
          <a:prstGeom prst="rect">
            <a:avLst/>
          </a:prstGeom>
          <a:solidFill>
            <a:srgbClr val="BAEBFF"/>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Introduction</a:t>
            </a:r>
          </a:p>
        </p:txBody>
      </p:sp>
      <p:sp>
        <p:nvSpPr>
          <p:cNvPr id="66" name="Freeform 65"/>
          <p:cNvSpPr/>
          <p:nvPr/>
        </p:nvSpPr>
        <p:spPr>
          <a:xfrm>
            <a:off x="134470" y="4868172"/>
            <a:ext cx="1461689" cy="1305041"/>
          </a:xfrm>
          <a:custGeom>
            <a:avLst/>
            <a:gdLst>
              <a:gd name="connsiteX0" fmla="*/ 0 w 1059568"/>
              <a:gd name="connsiteY0" fmla="*/ 52978 h 529784"/>
              <a:gd name="connsiteX1" fmla="*/ 52978 w 1059568"/>
              <a:gd name="connsiteY1" fmla="*/ 0 h 529784"/>
              <a:gd name="connsiteX2" fmla="*/ 1006590 w 1059568"/>
              <a:gd name="connsiteY2" fmla="*/ 0 h 529784"/>
              <a:gd name="connsiteX3" fmla="*/ 1059568 w 1059568"/>
              <a:gd name="connsiteY3" fmla="*/ 52978 h 529784"/>
              <a:gd name="connsiteX4" fmla="*/ 1059568 w 1059568"/>
              <a:gd name="connsiteY4" fmla="*/ 476806 h 529784"/>
              <a:gd name="connsiteX5" fmla="*/ 1006590 w 1059568"/>
              <a:gd name="connsiteY5" fmla="*/ 529784 h 529784"/>
              <a:gd name="connsiteX6" fmla="*/ 52978 w 1059568"/>
              <a:gd name="connsiteY6" fmla="*/ 529784 h 529784"/>
              <a:gd name="connsiteX7" fmla="*/ 0 w 1059568"/>
              <a:gd name="connsiteY7" fmla="*/ 476806 h 529784"/>
              <a:gd name="connsiteX8" fmla="*/ 0 w 1059568"/>
              <a:gd name="connsiteY8" fmla="*/ 52978 h 5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68" h="529784">
                <a:moveTo>
                  <a:pt x="0" y="52978"/>
                </a:moveTo>
                <a:cubicBezTo>
                  <a:pt x="0" y="23719"/>
                  <a:pt x="23719" y="0"/>
                  <a:pt x="52978" y="0"/>
                </a:cubicBezTo>
                <a:lnTo>
                  <a:pt x="1006590" y="0"/>
                </a:lnTo>
                <a:cubicBezTo>
                  <a:pt x="1035849" y="0"/>
                  <a:pt x="1059568" y="23719"/>
                  <a:pt x="1059568" y="52978"/>
                </a:cubicBezTo>
                <a:lnTo>
                  <a:pt x="1059568" y="476806"/>
                </a:lnTo>
                <a:cubicBezTo>
                  <a:pt x="1059568" y="506065"/>
                  <a:pt x="1035849" y="529784"/>
                  <a:pt x="1006590" y="529784"/>
                </a:cubicBezTo>
                <a:lnTo>
                  <a:pt x="52978" y="529784"/>
                </a:lnTo>
                <a:cubicBezTo>
                  <a:pt x="23719" y="529784"/>
                  <a:pt x="0" y="506065"/>
                  <a:pt x="0" y="476806"/>
                </a:cubicBezTo>
                <a:lnTo>
                  <a:pt x="0" y="52978"/>
                </a:lnTo>
                <a:close/>
              </a:path>
            </a:pathLst>
          </a:custGeom>
          <a:solidFill>
            <a:schemeClr val="accent4">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407" tIns="24407" rIns="24407" bIns="24407" numCol="1" spcCol="1270" anchor="ctr" anchorCtr="0">
            <a:noAutofit/>
          </a:bodyPr>
          <a:lstStyle/>
          <a:p>
            <a:pPr lvl="0" algn="ctr" defTabSz="622300" rtl="1">
              <a:lnSpc>
                <a:spcPct val="90000"/>
              </a:lnSpc>
              <a:spcBef>
                <a:spcPct val="0"/>
              </a:spcBef>
              <a:spcAft>
                <a:spcPct val="35000"/>
              </a:spcAft>
            </a:pPr>
            <a:r>
              <a:rPr lang="en-US" sz="2000" b="1" dirty="0">
                <a:effectLst>
                  <a:outerShdw blurRad="38100" dist="38100" dir="2700000" algn="tl">
                    <a:srgbClr val="C0C0C0"/>
                  </a:outerShdw>
                </a:effectLst>
                <a:cs typeface="Times New Roman" pitchFamily="18" charset="0"/>
              </a:rPr>
              <a:t>Phase 1 reactions</a:t>
            </a:r>
          </a:p>
        </p:txBody>
      </p:sp>
      <p:sp>
        <p:nvSpPr>
          <p:cNvPr id="67" name="Freeform 66"/>
          <p:cNvSpPr/>
          <p:nvPr/>
        </p:nvSpPr>
        <p:spPr>
          <a:xfrm>
            <a:off x="1596160" y="5544409"/>
            <a:ext cx="614363" cy="102280"/>
          </a:xfrm>
          <a:custGeom>
            <a:avLst/>
            <a:gdLst>
              <a:gd name="connsiteX0" fmla="*/ 0 w 423827"/>
              <a:gd name="connsiteY0" fmla="*/ 17143 h 34287"/>
              <a:gd name="connsiteX1" fmla="*/ 423827 w 423827"/>
              <a:gd name="connsiteY1" fmla="*/ 17143 h 34287"/>
            </a:gdLst>
            <a:ahLst/>
            <a:cxnLst>
              <a:cxn ang="0">
                <a:pos x="connsiteX0" y="connsiteY0"/>
              </a:cxn>
              <a:cxn ang="0">
                <a:pos x="connsiteX1" y="connsiteY1"/>
              </a:cxn>
            </a:cxnLst>
            <a:rect l="l" t="t" r="r" b="b"/>
            <a:pathLst>
              <a:path w="423827" h="34287">
                <a:moveTo>
                  <a:pt x="0" y="17143"/>
                </a:moveTo>
                <a:lnTo>
                  <a:pt x="423827" y="1714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4018" tIns="6549" rIns="214018" bIns="6547" numCol="1" spcCol="1270" anchor="ctr" anchorCtr="0">
            <a:noAutofit/>
          </a:bodyPr>
          <a:lstStyle/>
          <a:p>
            <a:pPr lvl="0" algn="ctr" defTabSz="222250" rtl="1">
              <a:lnSpc>
                <a:spcPct val="90000"/>
              </a:lnSpc>
              <a:spcBef>
                <a:spcPct val="0"/>
              </a:spcBef>
              <a:spcAft>
                <a:spcPct val="35000"/>
              </a:spcAft>
            </a:pPr>
            <a:endParaRPr lang="ar-SA" sz="500" kern="1200"/>
          </a:p>
        </p:txBody>
      </p:sp>
      <p:sp>
        <p:nvSpPr>
          <p:cNvPr id="68" name="Freeform 67"/>
          <p:cNvSpPr/>
          <p:nvPr/>
        </p:nvSpPr>
        <p:spPr>
          <a:xfrm>
            <a:off x="1938167" y="4891485"/>
            <a:ext cx="1891776" cy="1493068"/>
          </a:xfrm>
          <a:custGeom>
            <a:avLst/>
            <a:gdLst>
              <a:gd name="connsiteX0" fmla="*/ 0 w 1059568"/>
              <a:gd name="connsiteY0" fmla="*/ 52978 h 529784"/>
              <a:gd name="connsiteX1" fmla="*/ 52978 w 1059568"/>
              <a:gd name="connsiteY1" fmla="*/ 0 h 529784"/>
              <a:gd name="connsiteX2" fmla="*/ 1006590 w 1059568"/>
              <a:gd name="connsiteY2" fmla="*/ 0 h 529784"/>
              <a:gd name="connsiteX3" fmla="*/ 1059568 w 1059568"/>
              <a:gd name="connsiteY3" fmla="*/ 52978 h 529784"/>
              <a:gd name="connsiteX4" fmla="*/ 1059568 w 1059568"/>
              <a:gd name="connsiteY4" fmla="*/ 476806 h 529784"/>
              <a:gd name="connsiteX5" fmla="*/ 1006590 w 1059568"/>
              <a:gd name="connsiteY5" fmla="*/ 529784 h 529784"/>
              <a:gd name="connsiteX6" fmla="*/ 52978 w 1059568"/>
              <a:gd name="connsiteY6" fmla="*/ 529784 h 529784"/>
              <a:gd name="connsiteX7" fmla="*/ 0 w 1059568"/>
              <a:gd name="connsiteY7" fmla="*/ 476806 h 529784"/>
              <a:gd name="connsiteX8" fmla="*/ 0 w 1059568"/>
              <a:gd name="connsiteY8" fmla="*/ 52978 h 5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68" h="529784">
                <a:moveTo>
                  <a:pt x="0" y="52978"/>
                </a:moveTo>
                <a:cubicBezTo>
                  <a:pt x="0" y="23719"/>
                  <a:pt x="23719" y="0"/>
                  <a:pt x="52978" y="0"/>
                </a:cubicBezTo>
                <a:lnTo>
                  <a:pt x="1006590" y="0"/>
                </a:lnTo>
                <a:cubicBezTo>
                  <a:pt x="1035849" y="0"/>
                  <a:pt x="1059568" y="23719"/>
                  <a:pt x="1059568" y="52978"/>
                </a:cubicBezTo>
                <a:lnTo>
                  <a:pt x="1059568" y="476806"/>
                </a:lnTo>
                <a:cubicBezTo>
                  <a:pt x="1059568" y="506065"/>
                  <a:pt x="1035849" y="529784"/>
                  <a:pt x="1006590" y="529784"/>
                </a:cubicBezTo>
                <a:lnTo>
                  <a:pt x="52978" y="529784"/>
                </a:lnTo>
                <a:cubicBezTo>
                  <a:pt x="23719" y="529784"/>
                  <a:pt x="0" y="506065"/>
                  <a:pt x="0" y="476806"/>
                </a:cubicBezTo>
                <a:lnTo>
                  <a:pt x="0" y="52978"/>
                </a:lnTo>
                <a:close/>
              </a:path>
            </a:pathLst>
          </a:custGeom>
          <a:solidFill>
            <a:schemeClr val="bg1"/>
          </a:solidFill>
          <a:ln>
            <a:solidFill>
              <a:schemeClr val="accent2">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137" tIns="23137" rIns="23137" bIns="23137" numCol="1" spcCol="1270" anchor="ctr" anchorCtr="0">
            <a:noAutofit/>
          </a:bodyPr>
          <a:lstStyle/>
          <a:p>
            <a:pPr lvl="0" algn="ctr">
              <a:lnSpc>
                <a:spcPct val="90000"/>
              </a:lnSpc>
              <a:spcBef>
                <a:spcPct val="0"/>
              </a:spcBef>
              <a:spcAft>
                <a:spcPct val="35000"/>
              </a:spcAft>
              <a:defRPr/>
            </a:pPr>
            <a:r>
              <a:rPr lang="en-US" sz="1400" dirty="0">
                <a:solidFill>
                  <a:schemeClr val="tx1"/>
                </a:solidFill>
                <a:cs typeface="Arial" charset="0"/>
              </a:rPr>
              <a:t>Oxidation, Reduction, Hydrolysis, Hydration</a:t>
            </a:r>
            <a:r>
              <a:rPr lang="ar-SA" sz="1400" dirty="0">
                <a:solidFill>
                  <a:schemeClr val="tx1"/>
                </a:solidFill>
                <a:cs typeface="Arial" charset="0"/>
              </a:rPr>
              <a:t> </a:t>
            </a:r>
            <a:r>
              <a:rPr lang="en-US" sz="1400" dirty="0">
                <a:solidFill>
                  <a:schemeClr val="tx1"/>
                </a:solidFill>
                <a:cs typeface="Arial" charset="0"/>
              </a:rPr>
              <a:t>Catalyzed by CYT P-450</a:t>
            </a:r>
          </a:p>
        </p:txBody>
      </p:sp>
      <p:sp>
        <p:nvSpPr>
          <p:cNvPr id="69" name="Freeform 68"/>
          <p:cNvSpPr/>
          <p:nvPr/>
        </p:nvSpPr>
        <p:spPr>
          <a:xfrm>
            <a:off x="134470" y="6747130"/>
            <a:ext cx="1461690" cy="1399913"/>
          </a:xfrm>
          <a:custGeom>
            <a:avLst/>
            <a:gdLst>
              <a:gd name="connsiteX0" fmla="*/ 0 w 1059568"/>
              <a:gd name="connsiteY0" fmla="*/ 52978 h 529784"/>
              <a:gd name="connsiteX1" fmla="*/ 52978 w 1059568"/>
              <a:gd name="connsiteY1" fmla="*/ 0 h 529784"/>
              <a:gd name="connsiteX2" fmla="*/ 1006590 w 1059568"/>
              <a:gd name="connsiteY2" fmla="*/ 0 h 529784"/>
              <a:gd name="connsiteX3" fmla="*/ 1059568 w 1059568"/>
              <a:gd name="connsiteY3" fmla="*/ 52978 h 529784"/>
              <a:gd name="connsiteX4" fmla="*/ 1059568 w 1059568"/>
              <a:gd name="connsiteY4" fmla="*/ 476806 h 529784"/>
              <a:gd name="connsiteX5" fmla="*/ 1006590 w 1059568"/>
              <a:gd name="connsiteY5" fmla="*/ 529784 h 529784"/>
              <a:gd name="connsiteX6" fmla="*/ 52978 w 1059568"/>
              <a:gd name="connsiteY6" fmla="*/ 529784 h 529784"/>
              <a:gd name="connsiteX7" fmla="*/ 0 w 1059568"/>
              <a:gd name="connsiteY7" fmla="*/ 476806 h 529784"/>
              <a:gd name="connsiteX8" fmla="*/ 0 w 1059568"/>
              <a:gd name="connsiteY8" fmla="*/ 52978 h 5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68" h="529784">
                <a:moveTo>
                  <a:pt x="0" y="52978"/>
                </a:moveTo>
                <a:cubicBezTo>
                  <a:pt x="0" y="23719"/>
                  <a:pt x="23719" y="0"/>
                  <a:pt x="52978" y="0"/>
                </a:cubicBezTo>
                <a:lnTo>
                  <a:pt x="1006590" y="0"/>
                </a:lnTo>
                <a:cubicBezTo>
                  <a:pt x="1035849" y="0"/>
                  <a:pt x="1059568" y="23719"/>
                  <a:pt x="1059568" y="52978"/>
                </a:cubicBezTo>
                <a:lnTo>
                  <a:pt x="1059568" y="476806"/>
                </a:lnTo>
                <a:cubicBezTo>
                  <a:pt x="1059568" y="506065"/>
                  <a:pt x="1035849" y="529784"/>
                  <a:pt x="1006590" y="529784"/>
                </a:cubicBezTo>
                <a:lnTo>
                  <a:pt x="52978" y="529784"/>
                </a:lnTo>
                <a:cubicBezTo>
                  <a:pt x="23719" y="529784"/>
                  <a:pt x="0" y="506065"/>
                  <a:pt x="0" y="476806"/>
                </a:cubicBezTo>
                <a:lnTo>
                  <a:pt x="0" y="52978"/>
                </a:lnTo>
                <a:close/>
              </a:path>
            </a:pathLst>
          </a:cu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407" tIns="24407" rIns="24407" bIns="24407" numCol="1" spcCol="1270" anchor="ctr" anchorCtr="0">
            <a:noAutofit/>
          </a:bodyPr>
          <a:lstStyle/>
          <a:p>
            <a:pPr lvl="0" algn="ctr" defTabSz="622300" rtl="1">
              <a:lnSpc>
                <a:spcPct val="90000"/>
              </a:lnSpc>
              <a:spcBef>
                <a:spcPct val="0"/>
              </a:spcBef>
              <a:spcAft>
                <a:spcPct val="35000"/>
              </a:spcAft>
            </a:pPr>
            <a:r>
              <a:rPr lang="en-US" sz="2000" b="1" dirty="0">
                <a:effectLst>
                  <a:outerShdw blurRad="38100" dist="38100" dir="2700000" algn="tl">
                    <a:srgbClr val="C0C0C0"/>
                  </a:outerShdw>
                </a:effectLst>
                <a:cs typeface="Times New Roman" pitchFamily="18" charset="0"/>
              </a:rPr>
              <a:t>Phase 2 reactions </a:t>
            </a:r>
          </a:p>
        </p:txBody>
      </p:sp>
      <p:sp>
        <p:nvSpPr>
          <p:cNvPr id="70" name="Freeform 69"/>
          <p:cNvSpPr/>
          <p:nvPr/>
        </p:nvSpPr>
        <p:spPr>
          <a:xfrm>
            <a:off x="1596159" y="7470804"/>
            <a:ext cx="614363" cy="102280"/>
          </a:xfrm>
          <a:custGeom>
            <a:avLst/>
            <a:gdLst>
              <a:gd name="connsiteX0" fmla="*/ 0 w 423827"/>
              <a:gd name="connsiteY0" fmla="*/ 17143 h 34287"/>
              <a:gd name="connsiteX1" fmla="*/ 423827 w 423827"/>
              <a:gd name="connsiteY1" fmla="*/ 17143 h 34287"/>
            </a:gdLst>
            <a:ahLst/>
            <a:cxnLst>
              <a:cxn ang="0">
                <a:pos x="connsiteX0" y="connsiteY0"/>
              </a:cxn>
              <a:cxn ang="0">
                <a:pos x="connsiteX1" y="connsiteY1"/>
              </a:cxn>
            </a:cxnLst>
            <a:rect l="l" t="t" r="r" b="b"/>
            <a:pathLst>
              <a:path w="423827" h="34287">
                <a:moveTo>
                  <a:pt x="0" y="17143"/>
                </a:moveTo>
                <a:lnTo>
                  <a:pt x="423827" y="1714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4018" tIns="6549" rIns="214018" bIns="6547" numCol="1" spcCol="1270" anchor="ctr" anchorCtr="0">
            <a:noAutofit/>
          </a:bodyPr>
          <a:lstStyle/>
          <a:p>
            <a:pPr lvl="0" algn="ctr" defTabSz="222250" rtl="1">
              <a:lnSpc>
                <a:spcPct val="90000"/>
              </a:lnSpc>
              <a:spcBef>
                <a:spcPct val="0"/>
              </a:spcBef>
              <a:spcAft>
                <a:spcPct val="35000"/>
              </a:spcAft>
            </a:pPr>
            <a:endParaRPr lang="ar-SA" sz="500" kern="1200"/>
          </a:p>
        </p:txBody>
      </p:sp>
      <p:sp>
        <p:nvSpPr>
          <p:cNvPr id="71" name="Freeform 70"/>
          <p:cNvSpPr/>
          <p:nvPr/>
        </p:nvSpPr>
        <p:spPr>
          <a:xfrm>
            <a:off x="1938167" y="6770443"/>
            <a:ext cx="1891776" cy="1493068"/>
          </a:xfrm>
          <a:custGeom>
            <a:avLst/>
            <a:gdLst>
              <a:gd name="connsiteX0" fmla="*/ 0 w 1059568"/>
              <a:gd name="connsiteY0" fmla="*/ 52978 h 529784"/>
              <a:gd name="connsiteX1" fmla="*/ 52978 w 1059568"/>
              <a:gd name="connsiteY1" fmla="*/ 0 h 529784"/>
              <a:gd name="connsiteX2" fmla="*/ 1006590 w 1059568"/>
              <a:gd name="connsiteY2" fmla="*/ 0 h 529784"/>
              <a:gd name="connsiteX3" fmla="*/ 1059568 w 1059568"/>
              <a:gd name="connsiteY3" fmla="*/ 52978 h 529784"/>
              <a:gd name="connsiteX4" fmla="*/ 1059568 w 1059568"/>
              <a:gd name="connsiteY4" fmla="*/ 476806 h 529784"/>
              <a:gd name="connsiteX5" fmla="*/ 1006590 w 1059568"/>
              <a:gd name="connsiteY5" fmla="*/ 529784 h 529784"/>
              <a:gd name="connsiteX6" fmla="*/ 52978 w 1059568"/>
              <a:gd name="connsiteY6" fmla="*/ 529784 h 529784"/>
              <a:gd name="connsiteX7" fmla="*/ 0 w 1059568"/>
              <a:gd name="connsiteY7" fmla="*/ 476806 h 529784"/>
              <a:gd name="connsiteX8" fmla="*/ 0 w 1059568"/>
              <a:gd name="connsiteY8" fmla="*/ 52978 h 5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68" h="529784">
                <a:moveTo>
                  <a:pt x="0" y="52978"/>
                </a:moveTo>
                <a:cubicBezTo>
                  <a:pt x="0" y="23719"/>
                  <a:pt x="23719" y="0"/>
                  <a:pt x="52978" y="0"/>
                </a:cubicBezTo>
                <a:lnTo>
                  <a:pt x="1006590" y="0"/>
                </a:lnTo>
                <a:cubicBezTo>
                  <a:pt x="1035849" y="0"/>
                  <a:pt x="1059568" y="23719"/>
                  <a:pt x="1059568" y="52978"/>
                </a:cubicBezTo>
                <a:lnTo>
                  <a:pt x="1059568" y="476806"/>
                </a:lnTo>
                <a:cubicBezTo>
                  <a:pt x="1059568" y="506065"/>
                  <a:pt x="1035849" y="529784"/>
                  <a:pt x="1006590" y="529784"/>
                </a:cubicBezTo>
                <a:lnTo>
                  <a:pt x="52978" y="529784"/>
                </a:lnTo>
                <a:cubicBezTo>
                  <a:pt x="23719" y="529784"/>
                  <a:pt x="0" y="506065"/>
                  <a:pt x="0" y="476806"/>
                </a:cubicBezTo>
                <a:lnTo>
                  <a:pt x="0" y="52978"/>
                </a:lnTo>
                <a:close/>
              </a:path>
            </a:pathLst>
          </a:custGeom>
          <a:solidFill>
            <a:schemeClr val="bg1"/>
          </a:solidFill>
          <a:ln>
            <a:solidFill>
              <a:schemeClr val="accent2">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137" tIns="23137" rIns="23137" bIns="23137" numCol="1" spcCol="1270" anchor="ctr" anchorCtr="0">
            <a:noAutofit/>
          </a:bodyPr>
          <a:lstStyle/>
          <a:p>
            <a:pPr lvl="0" algn="ctr">
              <a:lnSpc>
                <a:spcPct val="90000"/>
              </a:lnSpc>
              <a:spcBef>
                <a:spcPct val="0"/>
              </a:spcBef>
              <a:spcAft>
                <a:spcPct val="35000"/>
              </a:spcAft>
              <a:defRPr/>
            </a:pPr>
            <a:r>
              <a:rPr lang="en-US" sz="1400" dirty="0">
                <a:solidFill>
                  <a:schemeClr val="tx1"/>
                </a:solidFill>
                <a:cs typeface="Arial" charset="0"/>
              </a:rPr>
              <a:t>Conjugation with a moiety</a:t>
            </a:r>
          </a:p>
          <a:p>
            <a:pPr lvl="0" algn="ctr">
              <a:lnSpc>
                <a:spcPct val="90000"/>
              </a:lnSpc>
              <a:spcBef>
                <a:spcPct val="0"/>
              </a:spcBef>
              <a:spcAft>
                <a:spcPct val="35000"/>
              </a:spcAft>
              <a:defRPr/>
            </a:pPr>
            <a:r>
              <a:rPr lang="en-US" sz="1400" dirty="0">
                <a:solidFill>
                  <a:schemeClr val="tx1"/>
                </a:solidFill>
                <a:cs typeface="Arial" charset="0"/>
              </a:rPr>
              <a:t> (acetate, </a:t>
            </a:r>
            <a:r>
              <a:rPr lang="en-US" sz="1400" dirty="0" err="1">
                <a:solidFill>
                  <a:schemeClr val="tx1"/>
                </a:solidFill>
                <a:cs typeface="Arial" charset="0"/>
              </a:rPr>
              <a:t>a.a</a:t>
            </a:r>
            <a:r>
              <a:rPr lang="en-US" sz="1400" dirty="0">
                <a:solidFill>
                  <a:schemeClr val="tx1"/>
                </a:solidFill>
                <a:cs typeface="Arial" charset="0"/>
              </a:rPr>
              <a:t>., glutathione,  </a:t>
            </a:r>
            <a:br>
              <a:rPr lang="en-US" sz="1400" dirty="0">
                <a:solidFill>
                  <a:schemeClr val="tx1"/>
                </a:solidFill>
                <a:cs typeface="Arial" charset="0"/>
              </a:rPr>
            </a:br>
            <a:r>
              <a:rPr lang="en-US" sz="1400" dirty="0">
                <a:solidFill>
                  <a:schemeClr val="tx1"/>
                </a:solidFill>
                <a:cs typeface="Arial" charset="0"/>
              </a:rPr>
              <a:t> </a:t>
            </a:r>
            <a:r>
              <a:rPr lang="en-US" sz="1400" dirty="0" err="1">
                <a:solidFill>
                  <a:schemeClr val="tx1"/>
                </a:solidFill>
                <a:cs typeface="Arial" charset="0"/>
              </a:rPr>
              <a:t>glucuronic</a:t>
            </a:r>
            <a:r>
              <a:rPr lang="en-US" sz="1400" dirty="0">
                <a:solidFill>
                  <a:schemeClr val="tx1"/>
                </a:solidFill>
                <a:cs typeface="Arial" charset="0"/>
              </a:rPr>
              <a:t> a., sulfate )</a:t>
            </a:r>
            <a:endParaRPr lang="ar-SA" sz="1400" kern="1200" dirty="0">
              <a:solidFill>
                <a:schemeClr val="tx1"/>
              </a:solidFill>
              <a:cs typeface="Arial" charset="0"/>
            </a:endParaRPr>
          </a:p>
        </p:txBody>
      </p:sp>
      <p:sp>
        <p:nvSpPr>
          <p:cNvPr id="75" name="Freeform 74"/>
          <p:cNvSpPr/>
          <p:nvPr/>
        </p:nvSpPr>
        <p:spPr>
          <a:xfrm>
            <a:off x="3829943" y="5534858"/>
            <a:ext cx="342007" cy="99502"/>
          </a:xfrm>
          <a:custGeom>
            <a:avLst/>
            <a:gdLst>
              <a:gd name="connsiteX0" fmla="*/ 0 w 423827"/>
              <a:gd name="connsiteY0" fmla="*/ 17143 h 34287"/>
              <a:gd name="connsiteX1" fmla="*/ 423827 w 423827"/>
              <a:gd name="connsiteY1" fmla="*/ 17143 h 34287"/>
            </a:gdLst>
            <a:ahLst/>
            <a:cxnLst>
              <a:cxn ang="0">
                <a:pos x="connsiteX0" y="connsiteY0"/>
              </a:cxn>
              <a:cxn ang="0">
                <a:pos x="connsiteX1" y="connsiteY1"/>
              </a:cxn>
            </a:cxnLst>
            <a:rect l="l" t="t" r="r" b="b"/>
            <a:pathLst>
              <a:path w="423827" h="34287">
                <a:moveTo>
                  <a:pt x="0" y="17143"/>
                </a:moveTo>
                <a:lnTo>
                  <a:pt x="423827" y="1714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4018" tIns="6549" rIns="214018" bIns="6547" numCol="1" spcCol="1270" anchor="ctr" anchorCtr="0">
            <a:noAutofit/>
          </a:bodyPr>
          <a:lstStyle/>
          <a:p>
            <a:pPr lvl="0" algn="ctr" defTabSz="222250" rtl="1">
              <a:lnSpc>
                <a:spcPct val="90000"/>
              </a:lnSpc>
              <a:spcBef>
                <a:spcPct val="0"/>
              </a:spcBef>
              <a:spcAft>
                <a:spcPct val="35000"/>
              </a:spcAft>
            </a:pPr>
            <a:endParaRPr lang="ar-SA" sz="500" kern="1200"/>
          </a:p>
        </p:txBody>
      </p:sp>
      <p:sp>
        <p:nvSpPr>
          <p:cNvPr id="76" name="Freeform 75"/>
          <p:cNvSpPr/>
          <p:nvPr/>
        </p:nvSpPr>
        <p:spPr>
          <a:xfrm>
            <a:off x="3829943" y="7465837"/>
            <a:ext cx="342007" cy="102280"/>
          </a:xfrm>
          <a:custGeom>
            <a:avLst/>
            <a:gdLst>
              <a:gd name="connsiteX0" fmla="*/ 0 w 423827"/>
              <a:gd name="connsiteY0" fmla="*/ 17143 h 34287"/>
              <a:gd name="connsiteX1" fmla="*/ 423827 w 423827"/>
              <a:gd name="connsiteY1" fmla="*/ 17143 h 34287"/>
            </a:gdLst>
            <a:ahLst/>
            <a:cxnLst>
              <a:cxn ang="0">
                <a:pos x="connsiteX0" y="connsiteY0"/>
              </a:cxn>
              <a:cxn ang="0">
                <a:pos x="connsiteX1" y="connsiteY1"/>
              </a:cxn>
            </a:cxnLst>
            <a:rect l="l" t="t" r="r" b="b"/>
            <a:pathLst>
              <a:path w="423827" h="34287">
                <a:moveTo>
                  <a:pt x="0" y="17143"/>
                </a:moveTo>
                <a:lnTo>
                  <a:pt x="423827" y="17143"/>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214018" tIns="6549" rIns="214018" bIns="6547" numCol="1" spcCol="1270" anchor="ctr" anchorCtr="0">
            <a:noAutofit/>
          </a:bodyPr>
          <a:lstStyle/>
          <a:p>
            <a:pPr lvl="0" algn="ctr" defTabSz="222250" rtl="1">
              <a:lnSpc>
                <a:spcPct val="90000"/>
              </a:lnSpc>
              <a:spcBef>
                <a:spcPct val="0"/>
              </a:spcBef>
              <a:spcAft>
                <a:spcPct val="35000"/>
              </a:spcAft>
            </a:pPr>
            <a:endParaRPr lang="ar-SA" sz="500" kern="1200"/>
          </a:p>
        </p:txBody>
      </p:sp>
      <p:sp>
        <p:nvSpPr>
          <p:cNvPr id="78" name="Freeform 77"/>
          <p:cNvSpPr/>
          <p:nvPr/>
        </p:nvSpPr>
        <p:spPr>
          <a:xfrm>
            <a:off x="4171950" y="4914345"/>
            <a:ext cx="2571750" cy="1493068"/>
          </a:xfrm>
          <a:custGeom>
            <a:avLst/>
            <a:gdLst>
              <a:gd name="connsiteX0" fmla="*/ 0 w 1059568"/>
              <a:gd name="connsiteY0" fmla="*/ 52978 h 529784"/>
              <a:gd name="connsiteX1" fmla="*/ 52978 w 1059568"/>
              <a:gd name="connsiteY1" fmla="*/ 0 h 529784"/>
              <a:gd name="connsiteX2" fmla="*/ 1006590 w 1059568"/>
              <a:gd name="connsiteY2" fmla="*/ 0 h 529784"/>
              <a:gd name="connsiteX3" fmla="*/ 1059568 w 1059568"/>
              <a:gd name="connsiteY3" fmla="*/ 52978 h 529784"/>
              <a:gd name="connsiteX4" fmla="*/ 1059568 w 1059568"/>
              <a:gd name="connsiteY4" fmla="*/ 476806 h 529784"/>
              <a:gd name="connsiteX5" fmla="*/ 1006590 w 1059568"/>
              <a:gd name="connsiteY5" fmla="*/ 529784 h 529784"/>
              <a:gd name="connsiteX6" fmla="*/ 52978 w 1059568"/>
              <a:gd name="connsiteY6" fmla="*/ 529784 h 529784"/>
              <a:gd name="connsiteX7" fmla="*/ 0 w 1059568"/>
              <a:gd name="connsiteY7" fmla="*/ 476806 h 529784"/>
              <a:gd name="connsiteX8" fmla="*/ 0 w 1059568"/>
              <a:gd name="connsiteY8" fmla="*/ 52978 h 5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68" h="529784">
                <a:moveTo>
                  <a:pt x="0" y="52978"/>
                </a:moveTo>
                <a:cubicBezTo>
                  <a:pt x="0" y="23719"/>
                  <a:pt x="23719" y="0"/>
                  <a:pt x="52978" y="0"/>
                </a:cubicBezTo>
                <a:lnTo>
                  <a:pt x="1006590" y="0"/>
                </a:lnTo>
                <a:cubicBezTo>
                  <a:pt x="1035849" y="0"/>
                  <a:pt x="1059568" y="23719"/>
                  <a:pt x="1059568" y="52978"/>
                </a:cubicBezTo>
                <a:lnTo>
                  <a:pt x="1059568" y="476806"/>
                </a:lnTo>
                <a:cubicBezTo>
                  <a:pt x="1059568" y="506065"/>
                  <a:pt x="1035849" y="529784"/>
                  <a:pt x="1006590" y="529784"/>
                </a:cubicBezTo>
                <a:lnTo>
                  <a:pt x="52978" y="529784"/>
                </a:lnTo>
                <a:cubicBezTo>
                  <a:pt x="23719" y="529784"/>
                  <a:pt x="0" y="506065"/>
                  <a:pt x="0" y="476806"/>
                </a:cubicBezTo>
                <a:lnTo>
                  <a:pt x="0" y="52978"/>
                </a:lnTo>
                <a:close/>
              </a:path>
            </a:pathLst>
          </a:custGeom>
          <a:noFill/>
          <a:ln>
            <a:solidFill>
              <a:schemeClr val="accent2">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137" tIns="23137" rIns="23137" bIns="23137" numCol="1" spcCol="1270" anchor="ctr" anchorCtr="0">
            <a:noAutofit/>
          </a:bodyPr>
          <a:lstStyle/>
          <a:p>
            <a:pPr algn="ctr">
              <a:lnSpc>
                <a:spcPct val="90000"/>
              </a:lnSpc>
              <a:spcBef>
                <a:spcPct val="0"/>
              </a:spcBef>
              <a:spcAft>
                <a:spcPct val="35000"/>
              </a:spcAft>
              <a:defRPr/>
            </a:pPr>
            <a:r>
              <a:rPr lang="en-US" sz="1400" dirty="0">
                <a:solidFill>
                  <a:schemeClr val="tx1"/>
                </a:solidFill>
                <a:cs typeface="Arial" charset="0"/>
              </a:rPr>
              <a:t>Yields intermediates </a:t>
            </a:r>
            <a:r>
              <a:rPr lang="en-US" sz="1400" dirty="0">
                <a:solidFill>
                  <a:schemeClr val="tx1"/>
                </a:solidFill>
                <a:sym typeface="Wingdings"/>
              </a:rPr>
              <a:t> </a:t>
            </a:r>
            <a:r>
              <a:rPr lang="en-US" sz="1400" dirty="0">
                <a:solidFill>
                  <a:schemeClr val="tx1"/>
                </a:solidFill>
                <a:cs typeface="Arial" charset="0"/>
              </a:rPr>
              <a:t>polar, transient, usually highly reactive </a:t>
            </a:r>
            <a:r>
              <a:rPr lang="en-US" sz="1400" dirty="0">
                <a:solidFill>
                  <a:schemeClr val="tx1"/>
                </a:solidFill>
                <a:sym typeface="Wingdings"/>
              </a:rPr>
              <a:t> </a:t>
            </a:r>
            <a:r>
              <a:rPr lang="en-US" sz="1400" dirty="0">
                <a:solidFill>
                  <a:schemeClr val="tx1"/>
                </a:solidFill>
                <a:cs typeface="Arial" charset="0"/>
              </a:rPr>
              <a:t>far </a:t>
            </a:r>
            <a:r>
              <a:rPr lang="en-US" sz="1400" dirty="0">
                <a:solidFill>
                  <a:srgbClr val="FF0000"/>
                </a:solidFill>
                <a:cs typeface="Arial" charset="0"/>
              </a:rPr>
              <a:t>more toxic than parent substrates </a:t>
            </a:r>
            <a:r>
              <a:rPr lang="en-US" sz="1400" dirty="0">
                <a:solidFill>
                  <a:schemeClr val="tx1"/>
                </a:solidFill>
                <a:sym typeface="Wingdings"/>
              </a:rPr>
              <a:t> </a:t>
            </a:r>
            <a:r>
              <a:rPr lang="en-US" sz="1400" dirty="0">
                <a:solidFill>
                  <a:schemeClr val="tx1"/>
                </a:solidFill>
                <a:cs typeface="Arial" charset="0"/>
              </a:rPr>
              <a:t>may result in liver injury </a:t>
            </a:r>
            <a:r>
              <a:rPr lang="en-US" sz="1400" dirty="0">
                <a:solidFill>
                  <a:schemeClr val="tx1"/>
                </a:solidFill>
                <a:sym typeface="Wingdings"/>
              </a:rPr>
              <a:t> </a:t>
            </a:r>
            <a:r>
              <a:rPr lang="en-US" sz="1400" dirty="0">
                <a:solidFill>
                  <a:schemeClr val="tx1"/>
                </a:solidFill>
                <a:cs typeface="Arial" charset="0"/>
              </a:rPr>
              <a:t>Drug-Induced Liver Injury (DILI)</a:t>
            </a:r>
          </a:p>
        </p:txBody>
      </p:sp>
      <p:sp>
        <p:nvSpPr>
          <p:cNvPr id="79" name="Freeform 78"/>
          <p:cNvSpPr/>
          <p:nvPr/>
        </p:nvSpPr>
        <p:spPr>
          <a:xfrm>
            <a:off x="4171950" y="6793303"/>
            <a:ext cx="2571750" cy="1493068"/>
          </a:xfrm>
          <a:custGeom>
            <a:avLst/>
            <a:gdLst>
              <a:gd name="connsiteX0" fmla="*/ 0 w 1059568"/>
              <a:gd name="connsiteY0" fmla="*/ 52978 h 529784"/>
              <a:gd name="connsiteX1" fmla="*/ 52978 w 1059568"/>
              <a:gd name="connsiteY1" fmla="*/ 0 h 529784"/>
              <a:gd name="connsiteX2" fmla="*/ 1006590 w 1059568"/>
              <a:gd name="connsiteY2" fmla="*/ 0 h 529784"/>
              <a:gd name="connsiteX3" fmla="*/ 1059568 w 1059568"/>
              <a:gd name="connsiteY3" fmla="*/ 52978 h 529784"/>
              <a:gd name="connsiteX4" fmla="*/ 1059568 w 1059568"/>
              <a:gd name="connsiteY4" fmla="*/ 476806 h 529784"/>
              <a:gd name="connsiteX5" fmla="*/ 1006590 w 1059568"/>
              <a:gd name="connsiteY5" fmla="*/ 529784 h 529784"/>
              <a:gd name="connsiteX6" fmla="*/ 52978 w 1059568"/>
              <a:gd name="connsiteY6" fmla="*/ 529784 h 529784"/>
              <a:gd name="connsiteX7" fmla="*/ 0 w 1059568"/>
              <a:gd name="connsiteY7" fmla="*/ 476806 h 529784"/>
              <a:gd name="connsiteX8" fmla="*/ 0 w 1059568"/>
              <a:gd name="connsiteY8" fmla="*/ 52978 h 5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568" h="529784">
                <a:moveTo>
                  <a:pt x="0" y="52978"/>
                </a:moveTo>
                <a:cubicBezTo>
                  <a:pt x="0" y="23719"/>
                  <a:pt x="23719" y="0"/>
                  <a:pt x="52978" y="0"/>
                </a:cubicBezTo>
                <a:lnTo>
                  <a:pt x="1006590" y="0"/>
                </a:lnTo>
                <a:cubicBezTo>
                  <a:pt x="1035849" y="0"/>
                  <a:pt x="1059568" y="23719"/>
                  <a:pt x="1059568" y="52978"/>
                </a:cubicBezTo>
                <a:lnTo>
                  <a:pt x="1059568" y="476806"/>
                </a:lnTo>
                <a:cubicBezTo>
                  <a:pt x="1059568" y="506065"/>
                  <a:pt x="1035849" y="529784"/>
                  <a:pt x="1006590" y="529784"/>
                </a:cubicBezTo>
                <a:lnTo>
                  <a:pt x="52978" y="529784"/>
                </a:lnTo>
                <a:cubicBezTo>
                  <a:pt x="23719" y="529784"/>
                  <a:pt x="0" y="506065"/>
                  <a:pt x="0" y="476806"/>
                </a:cubicBezTo>
                <a:lnTo>
                  <a:pt x="0" y="52978"/>
                </a:lnTo>
                <a:close/>
              </a:path>
            </a:pathLst>
          </a:custGeom>
          <a:noFill/>
          <a:ln>
            <a:solidFill>
              <a:schemeClr val="accent2">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137" tIns="23137" rIns="23137" bIns="23137" numCol="1" spcCol="1270" anchor="ctr" anchorCtr="0">
            <a:noAutofit/>
          </a:bodyPr>
          <a:lstStyle/>
          <a:p>
            <a:pPr lvl="0" algn="ctr">
              <a:lnSpc>
                <a:spcPct val="90000"/>
              </a:lnSpc>
              <a:spcBef>
                <a:spcPct val="0"/>
              </a:spcBef>
              <a:spcAft>
                <a:spcPct val="35000"/>
              </a:spcAft>
              <a:defRPr/>
            </a:pPr>
            <a:r>
              <a:rPr lang="en-US" sz="1400" dirty="0">
                <a:solidFill>
                  <a:srgbClr val="0070C0"/>
                </a:solidFill>
                <a:cs typeface="Arial" charset="0"/>
              </a:rPr>
              <a:t>Yields products of increased solubility </a:t>
            </a:r>
          </a:p>
          <a:p>
            <a:pPr marL="171450" lvl="0" indent="-171450">
              <a:lnSpc>
                <a:spcPct val="90000"/>
              </a:lnSpc>
              <a:spcBef>
                <a:spcPct val="0"/>
              </a:spcBef>
              <a:spcAft>
                <a:spcPct val="35000"/>
              </a:spcAft>
              <a:buFont typeface="Arial" panose="020B0604020202020204" pitchFamily="34" charset="0"/>
              <a:buChar char="•"/>
              <a:defRPr/>
            </a:pPr>
            <a:r>
              <a:rPr lang="en-US" sz="1400" dirty="0">
                <a:solidFill>
                  <a:schemeClr val="tx1"/>
                </a:solidFill>
                <a:cs typeface="Arial" charset="0"/>
              </a:rPr>
              <a:t>     If of high molecular weight </a:t>
            </a:r>
            <a:r>
              <a:rPr lang="en-US" sz="1400" dirty="0">
                <a:solidFill>
                  <a:schemeClr val="tx1"/>
                </a:solidFill>
                <a:latin typeface="Arial Narrow" pitchFamily="34" charset="0"/>
                <a:sym typeface="Wingdings"/>
              </a:rPr>
              <a:t></a:t>
            </a:r>
            <a:r>
              <a:rPr lang="en-US" sz="1400" dirty="0">
                <a:solidFill>
                  <a:schemeClr val="tx1"/>
                </a:solidFill>
                <a:cs typeface="Arial" charset="0"/>
              </a:rPr>
              <a:t> excreted in bile.</a:t>
            </a:r>
          </a:p>
          <a:p>
            <a:pPr marL="171450" lvl="0" indent="-171450">
              <a:lnSpc>
                <a:spcPct val="90000"/>
              </a:lnSpc>
              <a:spcBef>
                <a:spcPct val="0"/>
              </a:spcBef>
              <a:spcAft>
                <a:spcPct val="35000"/>
              </a:spcAft>
              <a:buFont typeface="Arial" panose="020B0604020202020204" pitchFamily="34" charset="0"/>
              <a:buChar char="•"/>
              <a:defRPr/>
            </a:pPr>
            <a:r>
              <a:rPr lang="en-US" sz="1400" dirty="0">
                <a:solidFill>
                  <a:schemeClr val="tx1"/>
                </a:solidFill>
                <a:cs typeface="Arial" charset="0"/>
              </a:rPr>
              <a:t>     If of low molecular weight </a:t>
            </a:r>
            <a:r>
              <a:rPr lang="en-US" sz="1400" dirty="0">
                <a:solidFill>
                  <a:schemeClr val="tx1"/>
                </a:solidFill>
                <a:latin typeface="Arial Narrow" pitchFamily="34" charset="0"/>
                <a:sym typeface="Wingdings"/>
              </a:rPr>
              <a:t></a:t>
            </a:r>
            <a:r>
              <a:rPr lang="en-US" sz="1400" b="1" dirty="0">
                <a:solidFill>
                  <a:schemeClr val="tx1"/>
                </a:solidFill>
                <a:latin typeface="Arial Narrow" pitchFamily="34" charset="0"/>
                <a:sym typeface="Wingdings"/>
              </a:rPr>
              <a:t> </a:t>
            </a:r>
            <a:r>
              <a:rPr lang="en-US" sz="1400" dirty="0">
                <a:solidFill>
                  <a:schemeClr val="tx1"/>
                </a:solidFill>
                <a:cs typeface="Arial" charset="0"/>
              </a:rPr>
              <a:t>to blood </a:t>
            </a:r>
            <a:r>
              <a:rPr lang="en-US" sz="1400" dirty="0">
                <a:solidFill>
                  <a:schemeClr val="tx1"/>
                </a:solidFill>
                <a:latin typeface="Arial Narrow" pitchFamily="34" charset="0"/>
                <a:sym typeface="Wingdings"/>
              </a:rPr>
              <a:t></a:t>
            </a:r>
            <a:r>
              <a:rPr lang="en-US" sz="1400" b="1" dirty="0">
                <a:solidFill>
                  <a:schemeClr val="tx1"/>
                </a:solidFill>
                <a:latin typeface="Arial Narrow" pitchFamily="34" charset="0"/>
                <a:sym typeface="Wingdings"/>
              </a:rPr>
              <a:t> </a:t>
            </a:r>
            <a:r>
              <a:rPr lang="en-US" sz="1400" dirty="0">
                <a:solidFill>
                  <a:schemeClr val="tx1"/>
                </a:solidFill>
                <a:cs typeface="Arial" charset="0"/>
              </a:rPr>
              <a:t>excreted in urine.</a:t>
            </a:r>
          </a:p>
        </p:txBody>
      </p:sp>
      <p:sp>
        <p:nvSpPr>
          <p:cNvPr id="2" name="TextBox 1">
            <a:extLst>
              <a:ext uri="{FF2B5EF4-FFF2-40B4-BE49-F238E27FC236}">
                <a16:creationId xmlns:a16="http://schemas.microsoft.com/office/drawing/2014/main" id="{D7F99762-9430-446D-8E8F-E67B8C5C966E}"/>
              </a:ext>
            </a:extLst>
          </p:cNvPr>
          <p:cNvSpPr txBox="1"/>
          <p:nvPr/>
        </p:nvSpPr>
        <p:spPr>
          <a:xfrm>
            <a:off x="247606" y="1603780"/>
            <a:ext cx="6349666" cy="2043113"/>
          </a:xfrm>
          <a:prstGeom prst="roundRect">
            <a:avLst/>
          </a:prstGeom>
          <a:noFill/>
          <a:ln>
            <a:solidFill>
              <a:schemeClr val="accent4">
                <a:lumMod val="20000"/>
                <a:lumOff val="80000"/>
              </a:schemeClr>
            </a:solidFill>
          </a:ln>
        </p:spPr>
        <p:txBody>
          <a:bodyPr wrap="square" rtlCol="0">
            <a:spAutoFit/>
          </a:bodyPr>
          <a:lstStyle/>
          <a:p>
            <a:pPr marL="285750" indent="-285750">
              <a:buFont typeface="Arial" panose="020B0604020202020204" pitchFamily="34" charset="0"/>
              <a:buChar char="•"/>
            </a:pPr>
            <a:r>
              <a:rPr lang="en-US" sz="1400" dirty="0"/>
              <a:t>Liver subjects drugs to chemical transformation (metabolism) to become inactive and easily excreted</a:t>
            </a:r>
            <a:r>
              <a:rPr lang="en-US" sz="1400" b="1" dirty="0">
                <a:solidFill>
                  <a:srgbClr val="008F00"/>
                </a:solidFill>
              </a:rPr>
              <a:t> “ convert drugs from lipophilic → Hydrophilic to excrete in urine”</a:t>
            </a:r>
          </a:p>
          <a:p>
            <a:endParaRPr lang="en-US" sz="1200" dirty="0">
              <a:solidFill>
                <a:schemeClr val="bg1">
                  <a:lumMod val="65000"/>
                </a:schemeClr>
              </a:solidFill>
            </a:endParaRPr>
          </a:p>
          <a:p>
            <a:pPr marL="285750" indent="-285750">
              <a:buFont typeface="Arial" panose="020B0604020202020204" pitchFamily="34" charset="0"/>
              <a:buChar char="•"/>
            </a:pPr>
            <a:r>
              <a:rPr lang="en-US" sz="1400" dirty="0"/>
              <a:t>Since most drugs are lipophilic they’re changed into hydrophilic water soluble products for elimination through the bile or urine. </a:t>
            </a:r>
          </a:p>
          <a:p>
            <a:endParaRPr lang="en-US" sz="1400" dirty="0"/>
          </a:p>
          <a:p>
            <a:pPr algn="ctr"/>
            <a:r>
              <a:rPr lang="en-US" sz="1600" b="1" dirty="0"/>
              <a:t>Such metabolic transformation usually occur in </a:t>
            </a:r>
            <a:r>
              <a:rPr lang="en-US" sz="1600" b="1" u="sng" dirty="0"/>
              <a:t>2 phases</a:t>
            </a:r>
            <a:r>
              <a:rPr lang="en-US" sz="1600" b="1" dirty="0"/>
              <a:t>: </a:t>
            </a:r>
          </a:p>
        </p:txBody>
      </p:sp>
      <p:sp>
        <p:nvSpPr>
          <p:cNvPr id="4" name="Arrow: Down 3">
            <a:extLst>
              <a:ext uri="{FF2B5EF4-FFF2-40B4-BE49-F238E27FC236}">
                <a16:creationId xmlns:a16="http://schemas.microsoft.com/office/drawing/2014/main" id="{14EFBC43-F492-4B78-B3C4-096032DA47E4}"/>
              </a:ext>
            </a:extLst>
          </p:cNvPr>
          <p:cNvSpPr/>
          <p:nvPr/>
        </p:nvSpPr>
        <p:spPr>
          <a:xfrm>
            <a:off x="2990850" y="3905251"/>
            <a:ext cx="688075" cy="793290"/>
          </a:xfrm>
          <a:prstGeom prst="downArrow">
            <a:avLst>
              <a:gd name="adj1" fmla="val 50000"/>
              <a:gd name="adj2" fmla="val 42573"/>
            </a:avLst>
          </a:prstGeom>
          <a:solidFill>
            <a:schemeClr val="bg2">
              <a:lumMod val="9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153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715361"/>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Hepatotoxicity </a:t>
            </a:r>
          </a:p>
        </p:txBody>
      </p:sp>
      <p:grpSp>
        <p:nvGrpSpPr>
          <p:cNvPr id="8" name="Group 7">
            <a:extLst>
              <a:ext uri="{FF2B5EF4-FFF2-40B4-BE49-F238E27FC236}">
                <a16:creationId xmlns:a16="http://schemas.microsoft.com/office/drawing/2014/main" id="{4E62272B-B783-4915-9322-1483391E0F9F}"/>
              </a:ext>
            </a:extLst>
          </p:cNvPr>
          <p:cNvGrpSpPr/>
          <p:nvPr/>
        </p:nvGrpSpPr>
        <p:grpSpPr>
          <a:xfrm>
            <a:off x="0" y="3415394"/>
            <a:ext cx="4056261" cy="416567"/>
            <a:chOff x="1287887" y="1313645"/>
            <a:chExt cx="1960040" cy="370826"/>
          </a:xfrm>
          <a:solidFill>
            <a:srgbClr val="FDDFE6"/>
          </a:solidFill>
        </p:grpSpPr>
        <p:sp>
          <p:nvSpPr>
            <p:cNvPr id="9" name="Delay 10">
              <a:extLst>
                <a:ext uri="{FF2B5EF4-FFF2-40B4-BE49-F238E27FC236}">
                  <a16:creationId xmlns:a16="http://schemas.microsoft.com/office/drawing/2014/main" id="{BCF2989E-4250-48A7-94DC-98D3AEE50EBD}"/>
                </a:ext>
              </a:extLst>
            </p:cNvPr>
            <p:cNvSpPr/>
            <p:nvPr/>
          </p:nvSpPr>
          <p:spPr>
            <a:xfrm>
              <a:off x="2975020" y="1313645"/>
              <a:ext cx="272907" cy="370826"/>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rocess 11">
              <a:extLst>
                <a:ext uri="{FF2B5EF4-FFF2-40B4-BE49-F238E27FC236}">
                  <a16:creationId xmlns:a16="http://schemas.microsoft.com/office/drawing/2014/main" id="{3B95E676-8A91-4F10-A66B-5DAB425F0EF4}"/>
                </a:ext>
              </a:extLst>
            </p:cNvPr>
            <p:cNvSpPr/>
            <p:nvPr/>
          </p:nvSpPr>
          <p:spPr>
            <a:xfrm>
              <a:off x="1287887" y="1313645"/>
              <a:ext cx="1687133" cy="370826"/>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2">
                      <a:lumMod val="10000"/>
                    </a:schemeClr>
                  </a:solidFill>
                  <a:ea typeface="Century Gothic" charset="0"/>
                  <a:cs typeface="Century Gothic" charset="0"/>
                </a:rPr>
                <a:t>Why the liver is the major site of ADRs ?</a:t>
              </a:r>
            </a:p>
          </p:txBody>
        </p:sp>
      </p:grpSp>
      <p:sp>
        <p:nvSpPr>
          <p:cNvPr id="11" name="مربع نص 6"/>
          <p:cNvSpPr txBox="1"/>
          <p:nvPr/>
        </p:nvSpPr>
        <p:spPr>
          <a:xfrm>
            <a:off x="114298" y="3953216"/>
            <a:ext cx="6629402" cy="2111216"/>
          </a:xfrm>
          <a:prstGeom prst="roundRect">
            <a:avLst/>
          </a:prstGeom>
          <a:noFill/>
          <a:ln>
            <a:solidFill>
              <a:schemeClr val="accent6">
                <a:lumMod val="20000"/>
                <a:lumOff val="80000"/>
              </a:schemeClr>
            </a:solidFill>
          </a:ln>
        </p:spPr>
        <p:txBody>
          <a:bodyPr wrap="square" rtlCol="1">
            <a:spAutoFit/>
          </a:bodyPr>
          <a:lstStyle/>
          <a:p>
            <a:pPr marL="285750" indent="-285750">
              <a:spcBef>
                <a:spcPts val="600"/>
              </a:spcBef>
              <a:buFont typeface="Arial" panose="020B0604020202020204" pitchFamily="34" charset="0"/>
              <a:buChar char="•"/>
              <a:defRPr/>
            </a:pPr>
            <a:r>
              <a:rPr lang="en-US" sz="1400" dirty="0">
                <a:cs typeface="Arial" charset="0"/>
              </a:rPr>
              <a:t>It  is the first organ to come in contact with the drug after absorption from the GIT. </a:t>
            </a:r>
          </a:p>
          <a:p>
            <a:pPr marL="285750" indent="-285750">
              <a:spcBef>
                <a:spcPts val="600"/>
              </a:spcBef>
              <a:buFont typeface="Arial" panose="020B0604020202020204" pitchFamily="34" charset="0"/>
              <a:buChar char="•"/>
              <a:defRPr/>
            </a:pPr>
            <a:r>
              <a:rPr lang="en-US" sz="1400" dirty="0">
                <a:cs typeface="Arial" charset="0"/>
              </a:rPr>
              <a:t>Being the </a:t>
            </a:r>
            <a:r>
              <a:rPr lang="en-US" sz="1400" b="1" dirty="0">
                <a:solidFill>
                  <a:srgbClr val="FF0000"/>
                </a:solidFill>
                <a:cs typeface="Arial" charset="0"/>
              </a:rPr>
              <a:t>metabolic clearing house</a:t>
            </a:r>
            <a:r>
              <a:rPr lang="en-US" sz="1400" dirty="0">
                <a:cs typeface="Arial" charset="0"/>
              </a:rPr>
              <a:t> of the body </a:t>
            </a:r>
            <a:r>
              <a:rPr lang="en-US" sz="1400" dirty="0">
                <a:cs typeface="Arial" charset="0"/>
                <a:sym typeface="Wingdings"/>
              </a:rPr>
              <a:t>→</a:t>
            </a:r>
            <a:r>
              <a:rPr lang="en-US" sz="1400" dirty="0">
                <a:cs typeface="Arial" charset="0"/>
              </a:rPr>
              <a:t> it expresses the highest levels of drug metabolizing enzymes that converts some drugs (PROTOXINS) into intermediate (TOXINS) before being conjugated for elimination.</a:t>
            </a:r>
          </a:p>
          <a:p>
            <a:pPr>
              <a:spcBef>
                <a:spcPts val="600"/>
              </a:spcBef>
              <a:defRPr/>
            </a:pPr>
            <a:r>
              <a:rPr lang="en-US" sz="1400" dirty="0">
                <a:solidFill>
                  <a:srgbClr val="0432FF"/>
                </a:solidFill>
                <a:cs typeface="Arial" charset="0"/>
              </a:rPr>
              <a:t>               Drug</a:t>
            </a:r>
            <a:r>
              <a:rPr lang="en-US" sz="1400" dirty="0">
                <a:cs typeface="Arial" charset="0"/>
              </a:rPr>
              <a:t> (Pro-toxin) </a:t>
            </a:r>
            <a:r>
              <a:rPr lang="en-US" sz="1400" dirty="0">
                <a:cs typeface="Arial" charset="0"/>
                <a:sym typeface="Wingdings"/>
              </a:rPr>
              <a:t>→ </a:t>
            </a:r>
            <a:r>
              <a:rPr lang="en-US" sz="1400" dirty="0">
                <a:cs typeface="Arial" charset="0"/>
              </a:rPr>
              <a:t>Toxin </a:t>
            </a:r>
            <a:r>
              <a:rPr lang="en-US" sz="1400" dirty="0">
                <a:cs typeface="Arial" charset="0"/>
                <a:sym typeface="Wingdings"/>
              </a:rPr>
              <a:t>→  </a:t>
            </a:r>
            <a:r>
              <a:rPr lang="en-US" sz="1400" dirty="0">
                <a:cs typeface="Arial" charset="0"/>
              </a:rPr>
              <a:t>Injury.</a:t>
            </a:r>
          </a:p>
          <a:p>
            <a:pPr algn="ctr">
              <a:spcBef>
                <a:spcPts val="600"/>
              </a:spcBef>
              <a:defRPr/>
            </a:pPr>
            <a:r>
              <a:rPr lang="en-US" sz="1400" dirty="0">
                <a:solidFill>
                  <a:srgbClr val="0432FF"/>
                </a:solidFill>
              </a:rPr>
              <a:t>Paracetamo</a:t>
            </a:r>
            <a:r>
              <a:rPr lang="en-US" sz="1400" dirty="0">
                <a:solidFill>
                  <a:srgbClr val="002060"/>
                </a:solidFill>
                <a:cs typeface="Arial" charset="0"/>
              </a:rPr>
              <a:t>l</a:t>
            </a:r>
            <a:r>
              <a:rPr lang="en-US" sz="1400" dirty="0">
                <a:cs typeface="Arial" charset="0"/>
              </a:rPr>
              <a:t> </a:t>
            </a:r>
            <a:r>
              <a:rPr lang="en-US" sz="1400" dirty="0">
                <a:cs typeface="Arial" charset="0"/>
                <a:sym typeface="Wingdings"/>
              </a:rPr>
              <a:t>→ </a:t>
            </a:r>
            <a:r>
              <a:rPr lang="en-US" sz="1400" dirty="0">
                <a:cs typeface="Arial" charset="0"/>
              </a:rPr>
              <a:t>CYT P450 </a:t>
            </a:r>
            <a:r>
              <a:rPr lang="en-US" sz="1400" dirty="0">
                <a:cs typeface="Arial" charset="0"/>
                <a:sym typeface="Wingdings"/>
              </a:rPr>
              <a:t>→ </a:t>
            </a:r>
            <a:r>
              <a:rPr lang="en-US" sz="1400" dirty="0">
                <a:solidFill>
                  <a:srgbClr val="FF0000"/>
                </a:solidFill>
                <a:cs typeface="Arial" charset="0"/>
              </a:rPr>
              <a:t>NABQI lead to centrilobular liver necrosis</a:t>
            </a:r>
            <a:r>
              <a:rPr lang="en-US" sz="1400" dirty="0">
                <a:cs typeface="Arial" charset="0"/>
              </a:rPr>
              <a:t>.</a:t>
            </a:r>
          </a:p>
          <a:p>
            <a:pPr>
              <a:spcBef>
                <a:spcPts val="600"/>
              </a:spcBef>
              <a:defRPr/>
            </a:pPr>
            <a:r>
              <a:rPr lang="en-US" sz="1400" dirty="0">
                <a:cs typeface="Arial" charset="0"/>
              </a:rPr>
              <a:t> </a:t>
            </a:r>
            <a:r>
              <a:rPr lang="en-US" sz="1400" u="sng" dirty="0">
                <a:cs typeface="Arial" charset="0"/>
              </a:rPr>
              <a:t>(NAPBQI) : N-acetyl-p-benzoquinone imine. </a:t>
            </a:r>
          </a:p>
        </p:txBody>
      </p:sp>
      <p:grpSp>
        <p:nvGrpSpPr>
          <p:cNvPr id="12" name="Group 11">
            <a:extLst>
              <a:ext uri="{FF2B5EF4-FFF2-40B4-BE49-F238E27FC236}">
                <a16:creationId xmlns:a16="http://schemas.microsoft.com/office/drawing/2014/main" id="{4E62272B-B783-4915-9322-1483391E0F9F}"/>
              </a:ext>
            </a:extLst>
          </p:cNvPr>
          <p:cNvGrpSpPr/>
          <p:nvPr/>
        </p:nvGrpSpPr>
        <p:grpSpPr>
          <a:xfrm>
            <a:off x="0" y="6242078"/>
            <a:ext cx="4141987" cy="401944"/>
            <a:chOff x="1287887" y="1313646"/>
            <a:chExt cx="2001464" cy="330487"/>
          </a:xfrm>
          <a:solidFill>
            <a:srgbClr val="FDDFE6"/>
          </a:solidFill>
        </p:grpSpPr>
        <p:sp>
          <p:nvSpPr>
            <p:cNvPr id="13" name="Delay 10">
              <a:extLst>
                <a:ext uri="{FF2B5EF4-FFF2-40B4-BE49-F238E27FC236}">
                  <a16:creationId xmlns:a16="http://schemas.microsoft.com/office/drawing/2014/main" id="{BCF2989E-4250-48A7-94DC-98D3AEE50EBD}"/>
                </a:ext>
              </a:extLst>
            </p:cNvPr>
            <p:cNvSpPr/>
            <p:nvPr/>
          </p:nvSpPr>
          <p:spPr>
            <a:xfrm>
              <a:off x="2975020" y="1313646"/>
              <a:ext cx="314331" cy="330487"/>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rocess 11">
              <a:extLst>
                <a:ext uri="{FF2B5EF4-FFF2-40B4-BE49-F238E27FC236}">
                  <a16:creationId xmlns:a16="http://schemas.microsoft.com/office/drawing/2014/main" id="{3B95E676-8A91-4F10-A66B-5DAB425F0EF4}"/>
                </a:ext>
              </a:extLst>
            </p:cNvPr>
            <p:cNvSpPr/>
            <p:nvPr/>
          </p:nvSpPr>
          <p:spPr>
            <a:xfrm>
              <a:off x="1287887" y="1313646"/>
              <a:ext cx="1687133" cy="330487"/>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2">
                      <a:lumMod val="10000"/>
                    </a:schemeClr>
                  </a:solidFill>
                  <a:ea typeface="Century Gothic" charset="0"/>
                  <a:cs typeface="Century Gothic" charset="0"/>
                </a:rPr>
                <a:t>Can any drug cause liver-related  ADRs?</a:t>
              </a:r>
            </a:p>
          </p:txBody>
        </p:sp>
      </p:grpSp>
      <p:sp>
        <p:nvSpPr>
          <p:cNvPr id="15" name="مربع نص 6"/>
          <p:cNvSpPr txBox="1"/>
          <p:nvPr/>
        </p:nvSpPr>
        <p:spPr>
          <a:xfrm>
            <a:off x="151226" y="6770009"/>
            <a:ext cx="6555546" cy="664012"/>
          </a:xfrm>
          <a:prstGeom prst="roundRect">
            <a:avLst/>
          </a:prstGeom>
          <a:noFill/>
          <a:ln>
            <a:solidFill>
              <a:schemeClr val="accent5">
                <a:lumMod val="20000"/>
                <a:lumOff val="80000"/>
              </a:schemeClr>
            </a:solidFill>
          </a:ln>
        </p:spPr>
        <p:txBody>
          <a:bodyPr wrap="square" rtlCol="1">
            <a:spAutoFit/>
          </a:bodyPr>
          <a:lstStyle/>
          <a:p>
            <a:pPr marL="285750" indent="-285750">
              <a:spcBef>
                <a:spcPts val="600"/>
              </a:spcBef>
              <a:buFont typeface="Arial" panose="020B0604020202020204" pitchFamily="34" charset="0"/>
              <a:buChar char="•"/>
              <a:defRPr/>
            </a:pPr>
            <a:r>
              <a:rPr lang="en-US" sz="1400" dirty="0">
                <a:cs typeface="Arial" charset="0"/>
              </a:rPr>
              <a:t>Not all drugs do so</a:t>
            </a:r>
          </a:p>
          <a:p>
            <a:pPr marL="285750" indent="-285750">
              <a:spcBef>
                <a:spcPts val="600"/>
              </a:spcBef>
              <a:buFont typeface="Arial" panose="020B0604020202020204" pitchFamily="34" charset="0"/>
              <a:buChar char="•"/>
              <a:defRPr/>
            </a:pPr>
            <a:r>
              <a:rPr lang="en-US" sz="1400" dirty="0">
                <a:cs typeface="Arial" charset="0"/>
              </a:rPr>
              <a:t> Drugs that can cause ADRs in the liver (hepatotoxicity) are called </a:t>
            </a:r>
            <a:r>
              <a:rPr lang="en-US" sz="1400" dirty="0">
                <a:cs typeface="Arial" charset="0"/>
                <a:sym typeface="Wingdings"/>
              </a:rPr>
              <a:t>→</a:t>
            </a:r>
            <a:r>
              <a:rPr lang="en-US" sz="1400" dirty="0">
                <a:cs typeface="Arial" charset="0"/>
              </a:rPr>
              <a:t> </a:t>
            </a:r>
            <a:r>
              <a:rPr lang="en-US" sz="1400" dirty="0">
                <a:solidFill>
                  <a:srgbClr val="FF0000"/>
                </a:solidFill>
                <a:cs typeface="Arial" charset="0"/>
              </a:rPr>
              <a:t>HEPATOTOXIN</a:t>
            </a:r>
            <a:r>
              <a:rPr lang="en-US" sz="1400" dirty="0">
                <a:cs typeface="Arial" charset="0"/>
              </a:rPr>
              <a:t>.</a:t>
            </a:r>
          </a:p>
        </p:txBody>
      </p:sp>
      <p:grpSp>
        <p:nvGrpSpPr>
          <p:cNvPr id="16" name="Group 15">
            <a:extLst>
              <a:ext uri="{FF2B5EF4-FFF2-40B4-BE49-F238E27FC236}">
                <a16:creationId xmlns:a16="http://schemas.microsoft.com/office/drawing/2014/main" id="{4E62272B-B783-4915-9322-1483391E0F9F}"/>
              </a:ext>
            </a:extLst>
          </p:cNvPr>
          <p:cNvGrpSpPr/>
          <p:nvPr/>
        </p:nvGrpSpPr>
        <p:grpSpPr>
          <a:xfrm>
            <a:off x="1" y="7611709"/>
            <a:ext cx="3640668" cy="426243"/>
            <a:chOff x="1287887" y="1313645"/>
            <a:chExt cx="2150772" cy="476518"/>
          </a:xfrm>
          <a:solidFill>
            <a:srgbClr val="FDDFE6"/>
          </a:solidFill>
        </p:grpSpPr>
        <p:sp>
          <p:nvSpPr>
            <p:cNvPr id="17" name="Delay 10">
              <a:extLst>
                <a:ext uri="{FF2B5EF4-FFF2-40B4-BE49-F238E27FC236}">
                  <a16:creationId xmlns:a16="http://schemas.microsoft.com/office/drawing/2014/main" id="{BCF2989E-4250-48A7-94DC-98D3AEE50EBD}"/>
                </a:ext>
              </a:extLst>
            </p:cNvPr>
            <p:cNvSpPr/>
            <p:nvPr/>
          </p:nvSpPr>
          <p:spPr>
            <a:xfrm>
              <a:off x="2975020" y="1313645"/>
              <a:ext cx="463639" cy="4765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rocess 11">
              <a:extLst>
                <a:ext uri="{FF2B5EF4-FFF2-40B4-BE49-F238E27FC236}">
                  <a16:creationId xmlns:a16="http://schemas.microsoft.com/office/drawing/2014/main" id="{3B95E676-8A91-4F10-A66B-5DAB425F0EF4}"/>
                </a:ext>
              </a:extLst>
            </p:cNvPr>
            <p:cNvSpPr/>
            <p:nvPr/>
          </p:nvSpPr>
          <p:spPr>
            <a:xfrm>
              <a:off x="1287887" y="1313645"/>
              <a:ext cx="1687133" cy="47651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bg2">
                      <a:lumMod val="10000"/>
                    </a:schemeClr>
                  </a:solidFill>
                  <a:ea typeface="Century Gothic" charset="0"/>
                  <a:cs typeface="Century Gothic" charset="0"/>
                </a:rPr>
                <a:t>Toxicity potential of the drug</a:t>
              </a:r>
            </a:p>
          </p:txBody>
        </p:sp>
      </p:grpSp>
      <p:sp>
        <p:nvSpPr>
          <p:cNvPr id="19" name="مربع نص 6"/>
          <p:cNvSpPr txBox="1"/>
          <p:nvPr/>
        </p:nvSpPr>
        <p:spPr>
          <a:xfrm>
            <a:off x="1296671" y="8128121"/>
            <a:ext cx="4586069" cy="1554480"/>
          </a:xfrm>
          <a:prstGeom prst="roundRect">
            <a:avLst/>
          </a:prstGeom>
          <a:noFill/>
          <a:ln>
            <a:solidFill>
              <a:schemeClr val="accent4">
                <a:lumMod val="20000"/>
                <a:lumOff val="80000"/>
              </a:schemeClr>
            </a:solidFill>
          </a:ln>
        </p:spPr>
        <p:txBody>
          <a:bodyPr wrap="square" rtlCol="1">
            <a:spAutoFit/>
          </a:bodyPr>
          <a:lstStyle/>
          <a:p>
            <a:pPr marL="285750" indent="-285750">
              <a:spcBef>
                <a:spcPts val="600"/>
              </a:spcBef>
              <a:buFont typeface="Arial" panose="020B0604020202020204" pitchFamily="34" charset="0"/>
              <a:buChar char="•"/>
              <a:defRPr/>
            </a:pPr>
            <a:r>
              <a:rPr lang="en-US" sz="1400" dirty="0">
                <a:cs typeface="Arial" charset="0"/>
              </a:rPr>
              <a:t>Chemical composition of the drug itself.</a:t>
            </a:r>
          </a:p>
          <a:p>
            <a:pPr marL="285750" indent="-285750">
              <a:spcBef>
                <a:spcPts val="600"/>
              </a:spcBef>
              <a:buFont typeface="Arial" panose="020B0604020202020204" pitchFamily="34" charset="0"/>
              <a:buChar char="•"/>
              <a:defRPr/>
            </a:pPr>
            <a:r>
              <a:rPr lang="en-US" sz="1400" dirty="0">
                <a:cs typeface="Arial" charset="0"/>
              </a:rPr>
              <a:t>Nature of its reactive metabolite.</a:t>
            </a:r>
          </a:p>
          <a:p>
            <a:pPr marL="285750" indent="-285750">
              <a:spcBef>
                <a:spcPts val="600"/>
              </a:spcBef>
              <a:buFont typeface="Arial" panose="020B0604020202020204" pitchFamily="34" charset="0"/>
              <a:buChar char="•"/>
              <a:defRPr/>
            </a:pPr>
            <a:r>
              <a:rPr lang="en-US" sz="1400" dirty="0">
                <a:cs typeface="Arial" charset="0"/>
              </a:rPr>
              <a:t>Conjugation reactions linked to it &amp; their availability.</a:t>
            </a:r>
          </a:p>
          <a:p>
            <a:pPr marL="285750" indent="-285750">
              <a:spcBef>
                <a:spcPts val="600"/>
              </a:spcBef>
              <a:buFont typeface="Arial" panose="020B0604020202020204" pitchFamily="34" charset="0"/>
              <a:buChar char="•"/>
              <a:defRPr/>
            </a:pPr>
            <a:r>
              <a:rPr lang="en-US" sz="1400" dirty="0">
                <a:cs typeface="Arial" charset="0"/>
              </a:rPr>
              <a:t> Mitochondrial effects of the drug.</a:t>
            </a:r>
          </a:p>
          <a:p>
            <a:pPr marL="285750" indent="-285750">
              <a:spcBef>
                <a:spcPts val="600"/>
              </a:spcBef>
              <a:buFont typeface="Arial" panose="020B0604020202020204" pitchFamily="34" charset="0"/>
              <a:buChar char="•"/>
              <a:defRPr/>
            </a:pPr>
            <a:r>
              <a:rPr lang="en-US" sz="1400" dirty="0">
                <a:cs typeface="Arial" charset="0"/>
              </a:rPr>
              <a:t> Drug formulation (Long-acting drugs).</a:t>
            </a:r>
          </a:p>
        </p:txBody>
      </p:sp>
      <p:sp>
        <p:nvSpPr>
          <p:cNvPr id="2" name="Arrow: Curved Right 1">
            <a:extLst>
              <a:ext uri="{FF2B5EF4-FFF2-40B4-BE49-F238E27FC236}">
                <a16:creationId xmlns:a16="http://schemas.microsoft.com/office/drawing/2014/main" id="{FEAFC527-0C13-4396-AE88-11BF4117F2DF}"/>
              </a:ext>
            </a:extLst>
          </p:cNvPr>
          <p:cNvSpPr/>
          <p:nvPr/>
        </p:nvSpPr>
        <p:spPr>
          <a:xfrm>
            <a:off x="547369" y="5203892"/>
            <a:ext cx="226031" cy="382962"/>
          </a:xfrm>
          <a:prstGeom prst="curvedRightArrow">
            <a:avLst>
              <a:gd name="adj1" fmla="val 31556"/>
              <a:gd name="adj2" fmla="val 50000"/>
              <a:gd name="adj3" fmla="val 54032"/>
            </a:avLst>
          </a:prstGeom>
          <a:solidFill>
            <a:schemeClr val="accent2">
              <a:lumMod val="20000"/>
              <a:lumOff val="80000"/>
            </a:schemeClr>
          </a:solidFill>
          <a:ln>
            <a:solidFill>
              <a:schemeClr val="bg2">
                <a:lumMod val="75000"/>
              </a:schemeClr>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
        <p:nvSpPr>
          <p:cNvPr id="21" name="Arrow: Pentagon 1">
            <a:extLst>
              <a:ext uri="{FF2B5EF4-FFF2-40B4-BE49-F238E27FC236}">
                <a16:creationId xmlns:a16="http://schemas.microsoft.com/office/drawing/2014/main" id="{F5FABF4B-CC8B-4B11-8F38-3318AB2787AA}"/>
              </a:ext>
            </a:extLst>
          </p:cNvPr>
          <p:cNvSpPr/>
          <p:nvPr/>
        </p:nvSpPr>
        <p:spPr>
          <a:xfrm>
            <a:off x="151226" y="900247"/>
            <a:ext cx="2644726" cy="425333"/>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400" b="1" dirty="0">
                <a:ln/>
                <a:solidFill>
                  <a:schemeClr val="bg2">
                    <a:lumMod val="25000"/>
                  </a:schemeClr>
                </a:solidFill>
              </a:rPr>
              <a:t>Hepatotoxic drugs</a:t>
            </a:r>
            <a:endParaRPr lang="en-US" b="1" dirty="0">
              <a:ln/>
              <a:solidFill>
                <a:schemeClr val="bg2">
                  <a:lumMod val="25000"/>
                </a:schemeClr>
              </a:solidFill>
            </a:endParaRPr>
          </a:p>
        </p:txBody>
      </p:sp>
      <p:sp>
        <p:nvSpPr>
          <p:cNvPr id="22" name="مربع نص 6">
            <a:extLst>
              <a:ext uri="{FF2B5EF4-FFF2-40B4-BE49-F238E27FC236}">
                <a16:creationId xmlns:a16="http://schemas.microsoft.com/office/drawing/2014/main" id="{1AA1D32B-2631-4198-86F4-EFB529085E8D}"/>
              </a:ext>
            </a:extLst>
          </p:cNvPr>
          <p:cNvSpPr txBox="1"/>
          <p:nvPr/>
        </p:nvSpPr>
        <p:spPr>
          <a:xfrm>
            <a:off x="73959" y="1485138"/>
            <a:ext cx="6669741" cy="1532334"/>
          </a:xfrm>
          <a:prstGeom prst="roundRect">
            <a:avLst/>
          </a:prstGeom>
          <a:noFill/>
          <a:ln>
            <a:solidFill>
              <a:schemeClr val="accent6">
                <a:lumMod val="20000"/>
                <a:lumOff val="80000"/>
              </a:schemeClr>
            </a:solidFill>
          </a:ln>
        </p:spPr>
        <p:txBody>
          <a:bodyPr wrap="square" rtlCol="1">
            <a:spAutoFit/>
          </a:bodyPr>
          <a:lstStyle/>
          <a:p>
            <a:pPr marL="285750" indent="-285750">
              <a:spcBef>
                <a:spcPts val="600"/>
              </a:spcBef>
              <a:buFont typeface="Arial" panose="020B0604020202020204" pitchFamily="34" charset="0"/>
              <a:buChar char="•"/>
              <a:defRPr/>
            </a:pPr>
            <a:r>
              <a:rPr lang="en-US" sz="1400" dirty="0">
                <a:cs typeface="Arial" charset="0"/>
              </a:rPr>
              <a:t>Hepatotoxic drugs are the leading cause of ADRs.</a:t>
            </a:r>
          </a:p>
          <a:p>
            <a:pPr>
              <a:spcBef>
                <a:spcPts val="600"/>
              </a:spcBef>
              <a:defRPr/>
            </a:pPr>
            <a:r>
              <a:rPr lang="en-US" sz="1400" dirty="0">
                <a:cs typeface="Arial" charset="0"/>
              </a:rPr>
              <a:t>Hepatotoxic drugs </a:t>
            </a:r>
            <a:r>
              <a:rPr lang="en-US" sz="1400" dirty="0">
                <a:cs typeface="Arial" charset="0"/>
                <a:sym typeface="Wingdings"/>
              </a:rPr>
              <a:t>→ </a:t>
            </a:r>
            <a:r>
              <a:rPr lang="en-US" sz="1400" b="1" dirty="0">
                <a:cs typeface="Arial" charset="0"/>
                <a:sym typeface="Wingdings"/>
              </a:rPr>
              <a:t>drug </a:t>
            </a:r>
            <a:r>
              <a:rPr lang="en-US" sz="1400" b="1" dirty="0">
                <a:cs typeface="Arial" charset="0"/>
              </a:rPr>
              <a:t> induced liver </a:t>
            </a:r>
            <a:r>
              <a:rPr lang="en-US" sz="1400" b="1" u="sng" dirty="0">
                <a:cs typeface="Arial" charset="0"/>
              </a:rPr>
              <a:t>injury</a:t>
            </a:r>
            <a:r>
              <a:rPr lang="en-US" sz="1400" b="1" dirty="0">
                <a:cs typeface="Arial" charset="0"/>
              </a:rPr>
              <a:t> </a:t>
            </a:r>
            <a:r>
              <a:rPr lang="en-US" sz="1400" dirty="0">
                <a:cs typeface="Arial" charset="0"/>
              </a:rPr>
              <a:t>(Inflammation </a:t>
            </a:r>
            <a:r>
              <a:rPr lang="en-US" sz="1400" dirty="0">
                <a:cs typeface="Arial" charset="0"/>
                <a:sym typeface="Wingdings"/>
              </a:rPr>
              <a:t>→</a:t>
            </a:r>
            <a:r>
              <a:rPr lang="en-US" sz="1400" dirty="0">
                <a:cs typeface="Arial" charset="0"/>
              </a:rPr>
              <a:t>Apoptosis→</a:t>
            </a:r>
            <a:r>
              <a:rPr lang="en-US" sz="1400" dirty="0">
                <a:cs typeface="Arial" charset="0"/>
                <a:sym typeface="Wingdings"/>
              </a:rPr>
              <a:t> </a:t>
            </a:r>
            <a:r>
              <a:rPr lang="en-US" sz="1400" dirty="0">
                <a:cs typeface="Arial" charset="0"/>
              </a:rPr>
              <a:t>Necrosis).</a:t>
            </a:r>
          </a:p>
          <a:p>
            <a:pPr algn="ctr">
              <a:spcBef>
                <a:spcPts val="600"/>
              </a:spcBef>
              <a:defRPr/>
            </a:pPr>
            <a:r>
              <a:rPr lang="en-US" sz="1800" dirty="0">
                <a:cs typeface="Arial" charset="0"/>
              </a:rPr>
              <a:t>↓</a:t>
            </a:r>
            <a:endParaRPr lang="en-US" sz="1600" dirty="0">
              <a:cs typeface="Arial" charset="0"/>
            </a:endParaRPr>
          </a:p>
          <a:p>
            <a:r>
              <a:rPr lang="en-US" sz="1400" dirty="0">
                <a:cs typeface="Arial" charset="0"/>
              </a:rPr>
              <a:t>Injury / damage of the liver </a:t>
            </a:r>
            <a:r>
              <a:rPr lang="en-US" sz="1400" dirty="0">
                <a:cs typeface="Arial" charset="0"/>
                <a:sym typeface="Wingdings"/>
              </a:rPr>
              <a:t>is C</a:t>
            </a:r>
            <a:r>
              <a:rPr lang="en-US" sz="1400" dirty="0">
                <a:cs typeface="Arial" charset="0"/>
              </a:rPr>
              <a:t>aused by exposure to a drug</a:t>
            </a:r>
            <a:r>
              <a:rPr lang="en-US" sz="1400" dirty="0">
                <a:cs typeface="Arial" charset="0"/>
                <a:sym typeface="Wingdings"/>
              </a:rPr>
              <a:t> → Inflict v</a:t>
            </a:r>
            <a:r>
              <a:rPr lang="en-US" sz="1400" dirty="0">
                <a:cs typeface="Arial" charset="0"/>
              </a:rPr>
              <a:t>arying impairment in  liver functions </a:t>
            </a:r>
            <a:r>
              <a:rPr lang="en-US" sz="1400" dirty="0">
                <a:cs typeface="Arial" charset="0"/>
                <a:sym typeface="Wingdings"/>
              </a:rPr>
              <a:t>→ Manifests clinically a long range →  hepatitis →  failure</a:t>
            </a:r>
            <a:endParaRPr lang="en-US" sz="1400" dirty="0">
              <a:cs typeface="Arial" charset="0"/>
            </a:endParaRPr>
          </a:p>
        </p:txBody>
      </p:sp>
    </p:spTree>
    <p:extLst>
      <p:ext uri="{BB962C8B-B14F-4D97-AF65-F5344CB8AC3E}">
        <p14:creationId xmlns:p14="http://schemas.microsoft.com/office/powerpoint/2010/main" val="4152320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08E0393-FFDD-45BC-980A-F2EE18F6ABD8}"/>
              </a:ext>
            </a:extLst>
          </p:cNvPr>
          <p:cNvSpPr/>
          <p:nvPr/>
        </p:nvSpPr>
        <p:spPr>
          <a:xfrm>
            <a:off x="0" y="0"/>
            <a:ext cx="6858000" cy="760941"/>
          </a:xfrm>
          <a:prstGeom prst="rect">
            <a:avLst/>
          </a:prstGeom>
          <a:solidFill>
            <a:srgbClr val="BAEB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63124"/>
            <a:r>
              <a:rPr lang="en-US" sz="40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rPr>
              <a:t>Hepatotoxicity</a:t>
            </a:r>
            <a:endParaRPr lang="en-US" sz="36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ea typeface="Bell MT" charset="0"/>
              <a:cs typeface="Bell MT" charset="0"/>
            </a:endParaRPr>
          </a:p>
        </p:txBody>
      </p:sp>
      <p:sp>
        <p:nvSpPr>
          <p:cNvPr id="5" name="TextBox 4">
            <a:extLst>
              <a:ext uri="{FF2B5EF4-FFF2-40B4-BE49-F238E27FC236}">
                <a16:creationId xmlns:a16="http://schemas.microsoft.com/office/drawing/2014/main" id="{8E53684F-B681-4564-8757-8B9AA05C27A8}"/>
              </a:ext>
            </a:extLst>
          </p:cNvPr>
          <p:cNvSpPr txBox="1"/>
          <p:nvPr/>
        </p:nvSpPr>
        <p:spPr>
          <a:xfrm>
            <a:off x="1815545" y="902226"/>
            <a:ext cx="3518114" cy="471488"/>
          </a:xfrm>
          <a:prstGeom prst="downArrowCallout">
            <a:avLst>
              <a:gd name="adj1" fmla="val 29563"/>
              <a:gd name="adj2" fmla="val 43253"/>
              <a:gd name="adj3" fmla="val 25000"/>
              <a:gd name="adj4" fmla="val 64977"/>
            </a:avLst>
          </a:prstGeom>
          <a:noFill/>
          <a:ln>
            <a:solidFill>
              <a:schemeClr val="accent6">
                <a:lumMod val="20000"/>
                <a:lumOff val="80000"/>
              </a:schemeClr>
            </a:solidFill>
          </a:ln>
        </p:spPr>
        <p:txBody>
          <a:bodyPr wrap="square" rtlCol="0">
            <a:spAutoFit/>
          </a:bodyPr>
          <a:lstStyle/>
          <a:p>
            <a:pPr algn="ctr"/>
            <a:r>
              <a:rPr lang="en-US" sz="1400" dirty="0"/>
              <a:t>If the toxicity of </a:t>
            </a:r>
            <a:r>
              <a:rPr lang="en-US" sz="1400" dirty="0">
                <a:solidFill>
                  <a:srgbClr val="FF0000"/>
                </a:solidFill>
              </a:rPr>
              <a:t>HEPATOTOXIN</a:t>
            </a:r>
            <a:r>
              <a:rPr lang="en-US" sz="1400" dirty="0"/>
              <a:t> is inflected by: </a:t>
            </a:r>
          </a:p>
        </p:txBody>
      </p:sp>
      <p:sp>
        <p:nvSpPr>
          <p:cNvPr id="7" name="TextBox 6">
            <a:extLst>
              <a:ext uri="{FF2B5EF4-FFF2-40B4-BE49-F238E27FC236}">
                <a16:creationId xmlns:a16="http://schemas.microsoft.com/office/drawing/2014/main" id="{FCEA3D70-C9A6-46FB-9265-56702ADEF46D}"/>
              </a:ext>
            </a:extLst>
          </p:cNvPr>
          <p:cNvSpPr txBox="1"/>
          <p:nvPr/>
        </p:nvSpPr>
        <p:spPr>
          <a:xfrm>
            <a:off x="177800" y="1475869"/>
            <a:ext cx="3314700" cy="1940957"/>
          </a:xfrm>
          <a:prstGeom prst="roundRect">
            <a:avLst/>
          </a:prstGeom>
          <a:noFill/>
          <a:ln>
            <a:solidFill>
              <a:schemeClr val="accent4">
                <a:lumMod val="20000"/>
                <a:lumOff val="80000"/>
              </a:schemeClr>
            </a:solidFill>
          </a:ln>
        </p:spPr>
        <p:txBody>
          <a:bodyPr wrap="square" rtlCol="0">
            <a:spAutoFit/>
          </a:bodyPr>
          <a:lstStyle/>
          <a:p>
            <a:r>
              <a:rPr lang="en-US" sz="1200" b="1" u="sng" dirty="0"/>
              <a:t>Supertheraputic</a:t>
            </a:r>
            <a:r>
              <a:rPr lang="en-US" sz="1200" dirty="0"/>
              <a:t> / </a:t>
            </a:r>
            <a:r>
              <a:rPr lang="en-US" sz="1200" b="1" dirty="0"/>
              <a:t>Cumulative dose </a:t>
            </a:r>
            <a:r>
              <a:rPr lang="en-US" sz="1200" dirty="0"/>
              <a:t>of the drug  </a:t>
            </a:r>
          </a:p>
          <a:p>
            <a:pPr algn="ctr"/>
            <a:r>
              <a:rPr lang="en-US" sz="1200" dirty="0"/>
              <a:t>↓</a:t>
            </a:r>
          </a:p>
          <a:p>
            <a:pPr algn="ctr"/>
            <a:r>
              <a:rPr lang="en-US" sz="1200" dirty="0"/>
              <a:t> </a:t>
            </a:r>
            <a:r>
              <a:rPr lang="en-US" sz="1200" b="1" dirty="0">
                <a:solidFill>
                  <a:srgbClr val="FF0000"/>
                </a:solidFill>
              </a:rPr>
              <a:t>INTRINSIC</a:t>
            </a:r>
            <a:r>
              <a:rPr lang="en-US" sz="1200" dirty="0">
                <a:solidFill>
                  <a:srgbClr val="FF0000"/>
                </a:solidFill>
              </a:rPr>
              <a:t> </a:t>
            </a:r>
            <a:r>
              <a:rPr lang="en-US" sz="1200" dirty="0"/>
              <a:t>Hepatotoxin</a:t>
            </a:r>
          </a:p>
          <a:p>
            <a:pPr marL="285750" indent="-285750">
              <a:buFont typeface="Arial" panose="020B0604020202020204" pitchFamily="34" charset="0"/>
              <a:buChar char="•"/>
            </a:pPr>
            <a:r>
              <a:rPr lang="en-US" sz="1200" b="1" u="sng" dirty="0"/>
              <a:t>Type</a:t>
            </a:r>
            <a:r>
              <a:rPr lang="en-US" sz="1200" dirty="0"/>
              <a:t> of the hepatotoxicity inflected:</a:t>
            </a:r>
          </a:p>
          <a:p>
            <a:pPr algn="ctr"/>
            <a:r>
              <a:rPr lang="en-US" sz="1200" dirty="0"/>
              <a:t>↓ </a:t>
            </a:r>
          </a:p>
          <a:p>
            <a:pPr algn="ctr"/>
            <a:r>
              <a:rPr lang="en-US" sz="1200" dirty="0">
                <a:solidFill>
                  <a:srgbClr val="FF0000"/>
                </a:solidFill>
              </a:rPr>
              <a:t>DIRECT </a:t>
            </a:r>
            <a:r>
              <a:rPr lang="en-US" sz="1200" dirty="0"/>
              <a:t>hepatotoxicity</a:t>
            </a:r>
            <a:r>
              <a:rPr lang="en-US" sz="1200" dirty="0">
                <a:solidFill>
                  <a:srgbClr val="FF0000"/>
                </a:solidFill>
              </a:rPr>
              <a:t> </a:t>
            </a:r>
          </a:p>
          <a:p>
            <a:pPr marL="285750" indent="-285750">
              <a:buFont typeface="Arial" panose="020B0604020202020204" pitchFamily="34" charset="0"/>
              <a:buChar char="•"/>
            </a:pPr>
            <a:r>
              <a:rPr lang="en-US" sz="1200" dirty="0"/>
              <a:t>Belong to </a:t>
            </a:r>
            <a:r>
              <a:rPr lang="en-US" sz="1200" b="1" dirty="0">
                <a:solidFill>
                  <a:srgbClr val="7030A0"/>
                </a:solidFill>
              </a:rPr>
              <a:t>type</a:t>
            </a:r>
            <a:r>
              <a:rPr lang="en-US" sz="1200" dirty="0">
                <a:solidFill>
                  <a:srgbClr val="7030A0"/>
                </a:solidFill>
              </a:rPr>
              <a:t> </a:t>
            </a:r>
            <a:r>
              <a:rPr lang="en-US" sz="1200" b="1" dirty="0">
                <a:solidFill>
                  <a:srgbClr val="7030A0"/>
                </a:solidFill>
              </a:rPr>
              <a:t>A</a:t>
            </a:r>
            <a:r>
              <a:rPr lang="en-US" sz="1200" dirty="0">
                <a:solidFill>
                  <a:srgbClr val="7030A0"/>
                </a:solidFill>
              </a:rPr>
              <a:t> </a:t>
            </a:r>
            <a:r>
              <a:rPr lang="en-US" sz="1200" dirty="0"/>
              <a:t>(dose dependent</a:t>
            </a:r>
            <a:r>
              <a:rPr lang="en-US" sz="1100" dirty="0"/>
              <a:t>) </a:t>
            </a:r>
            <a:r>
              <a:rPr lang="en-US" sz="1200" dirty="0"/>
              <a:t>ADRs </a:t>
            </a:r>
          </a:p>
          <a:p>
            <a:pPr algn="ctr"/>
            <a:r>
              <a:rPr lang="en-US" sz="1200" dirty="0"/>
              <a:t>↓</a:t>
            </a:r>
          </a:p>
          <a:p>
            <a:pPr algn="ctr"/>
            <a:r>
              <a:rPr lang="en-US" sz="1200" dirty="0">
                <a:solidFill>
                  <a:srgbClr val="FF0000"/>
                </a:solidFill>
              </a:rPr>
              <a:t>Predictable/ Direct </a:t>
            </a:r>
          </a:p>
        </p:txBody>
      </p:sp>
      <p:sp>
        <p:nvSpPr>
          <p:cNvPr id="9" name="TextBox 8">
            <a:extLst>
              <a:ext uri="{FF2B5EF4-FFF2-40B4-BE49-F238E27FC236}">
                <a16:creationId xmlns:a16="http://schemas.microsoft.com/office/drawing/2014/main" id="{9D827DCD-2C91-4C8C-BAC7-EFC1026043CC}"/>
              </a:ext>
            </a:extLst>
          </p:cNvPr>
          <p:cNvSpPr txBox="1"/>
          <p:nvPr/>
        </p:nvSpPr>
        <p:spPr>
          <a:xfrm>
            <a:off x="3740256" y="1373714"/>
            <a:ext cx="3016143" cy="2145268"/>
          </a:xfrm>
          <a:prstGeom prst="roundRect">
            <a:avLst/>
          </a:prstGeom>
          <a:noFill/>
          <a:ln>
            <a:solidFill>
              <a:schemeClr val="accent6">
                <a:lumMod val="20000"/>
                <a:lumOff val="80000"/>
              </a:schemeClr>
            </a:solidFill>
          </a:ln>
        </p:spPr>
        <p:txBody>
          <a:bodyPr wrap="square" rtlCol="0">
            <a:spAutoFit/>
          </a:bodyPr>
          <a:lstStyle/>
          <a:p>
            <a:pPr algn="ctr"/>
            <a:r>
              <a:rPr lang="en-US" sz="1200" b="1" u="sng" dirty="0"/>
              <a:t>Normal</a:t>
            </a:r>
            <a:r>
              <a:rPr lang="en-US" sz="1200" b="1" dirty="0"/>
              <a:t> dose </a:t>
            </a:r>
            <a:r>
              <a:rPr lang="en-US" sz="1200" dirty="0"/>
              <a:t>of the drug  </a:t>
            </a:r>
          </a:p>
          <a:p>
            <a:pPr algn="ctr"/>
            <a:r>
              <a:rPr lang="en-US" sz="1200" dirty="0"/>
              <a:t>↓</a:t>
            </a:r>
          </a:p>
          <a:p>
            <a:pPr algn="ctr"/>
            <a:r>
              <a:rPr lang="en-US" sz="1200" b="1" dirty="0">
                <a:solidFill>
                  <a:srgbClr val="FF0000"/>
                </a:solidFill>
              </a:rPr>
              <a:t>Idiosyncratic</a:t>
            </a:r>
            <a:r>
              <a:rPr lang="en-US" sz="1200" dirty="0">
                <a:solidFill>
                  <a:srgbClr val="FF0000"/>
                </a:solidFill>
              </a:rPr>
              <a:t> </a:t>
            </a:r>
            <a:r>
              <a:rPr lang="en-US" sz="1200" dirty="0"/>
              <a:t>Hepatotoxin </a:t>
            </a:r>
          </a:p>
          <a:p>
            <a:pPr marL="285750" indent="-285750">
              <a:buFont typeface="Arial" panose="020B0604020202020204" pitchFamily="34" charset="0"/>
              <a:buChar char="•"/>
            </a:pPr>
            <a:r>
              <a:rPr lang="en-US" sz="1200" b="1" u="sng" dirty="0"/>
              <a:t>Type</a:t>
            </a:r>
            <a:r>
              <a:rPr lang="en-US" sz="1200" dirty="0"/>
              <a:t> of the hepatotoxicity inflected:</a:t>
            </a:r>
          </a:p>
          <a:p>
            <a:pPr algn="ctr"/>
            <a:r>
              <a:rPr lang="en-US" sz="1200" dirty="0"/>
              <a:t>↓ </a:t>
            </a:r>
          </a:p>
          <a:p>
            <a:pPr algn="ctr"/>
            <a:r>
              <a:rPr lang="en-US" sz="1200" dirty="0">
                <a:solidFill>
                  <a:srgbClr val="FF0000"/>
                </a:solidFill>
              </a:rPr>
              <a:t>INDIRECT </a:t>
            </a:r>
            <a:r>
              <a:rPr lang="en-US" sz="1200" dirty="0"/>
              <a:t>hepatotoxicity</a:t>
            </a:r>
            <a:r>
              <a:rPr lang="en-US" sz="1200" dirty="0">
                <a:solidFill>
                  <a:srgbClr val="FF0000"/>
                </a:solidFill>
              </a:rPr>
              <a:t> </a:t>
            </a:r>
          </a:p>
          <a:p>
            <a:pPr marL="285750" indent="-285750" algn="ctr">
              <a:buFont typeface="Arial" panose="020B0604020202020204" pitchFamily="34" charset="0"/>
              <a:buChar char="•"/>
            </a:pPr>
            <a:r>
              <a:rPr lang="en-US" sz="1200" dirty="0"/>
              <a:t>Belong to </a:t>
            </a:r>
            <a:r>
              <a:rPr lang="en-US" sz="1200" b="1" dirty="0">
                <a:solidFill>
                  <a:srgbClr val="7030A0"/>
                </a:solidFill>
              </a:rPr>
              <a:t>type B</a:t>
            </a:r>
            <a:r>
              <a:rPr lang="en-US" sz="1200" dirty="0">
                <a:solidFill>
                  <a:srgbClr val="7030A0"/>
                </a:solidFill>
              </a:rPr>
              <a:t> </a:t>
            </a:r>
            <a:r>
              <a:rPr lang="en-US" sz="1200" dirty="0"/>
              <a:t>(dose independent)                  ADRs </a:t>
            </a:r>
          </a:p>
          <a:p>
            <a:pPr algn="ctr"/>
            <a:r>
              <a:rPr lang="en-US" sz="1200" dirty="0"/>
              <a:t>↓</a:t>
            </a:r>
          </a:p>
          <a:p>
            <a:pPr algn="ctr"/>
            <a:r>
              <a:rPr lang="en-US" sz="1200" dirty="0">
                <a:solidFill>
                  <a:srgbClr val="FF0000"/>
                </a:solidFill>
              </a:rPr>
              <a:t>Unpredictable/Bizzar/Idiosyncratic</a:t>
            </a:r>
          </a:p>
        </p:txBody>
      </p:sp>
      <p:sp>
        <p:nvSpPr>
          <p:cNvPr id="10" name="Arrow: Down 9">
            <a:extLst>
              <a:ext uri="{FF2B5EF4-FFF2-40B4-BE49-F238E27FC236}">
                <a16:creationId xmlns:a16="http://schemas.microsoft.com/office/drawing/2014/main" id="{D198918C-25A0-4906-BB93-C064CB2A0DE7}"/>
              </a:ext>
            </a:extLst>
          </p:cNvPr>
          <p:cNvSpPr/>
          <p:nvPr/>
        </p:nvSpPr>
        <p:spPr>
          <a:xfrm>
            <a:off x="1479550" y="3714398"/>
            <a:ext cx="457200" cy="494218"/>
          </a:xfrm>
          <a:prstGeom prst="down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754FFF53-E9F9-4789-BA34-0027E6177242}"/>
              </a:ext>
            </a:extLst>
          </p:cNvPr>
          <p:cNvSpPr/>
          <p:nvPr/>
        </p:nvSpPr>
        <p:spPr>
          <a:xfrm>
            <a:off x="5019727" y="3768109"/>
            <a:ext cx="457200" cy="440507"/>
          </a:xfrm>
          <a:prstGeom prst="downArrow">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3" name="Table 12">
            <a:extLst>
              <a:ext uri="{FF2B5EF4-FFF2-40B4-BE49-F238E27FC236}">
                <a16:creationId xmlns:a16="http://schemas.microsoft.com/office/drawing/2014/main" id="{AA9F03AC-5E0A-4988-B5A1-96289ED44CD0}"/>
              </a:ext>
            </a:extLst>
          </p:cNvPr>
          <p:cNvGraphicFramePr>
            <a:graphicFrameLocks noGrp="1"/>
          </p:cNvGraphicFramePr>
          <p:nvPr>
            <p:extLst>
              <p:ext uri="{D42A27DB-BD31-4B8C-83A1-F6EECF244321}">
                <p14:modId xmlns:p14="http://schemas.microsoft.com/office/powerpoint/2010/main" val="207453337"/>
              </p:ext>
            </p:extLst>
          </p:nvPr>
        </p:nvGraphicFramePr>
        <p:xfrm>
          <a:off x="155522" y="4234757"/>
          <a:ext cx="3209001" cy="2539824"/>
        </p:xfrm>
        <a:graphic>
          <a:graphicData uri="http://schemas.openxmlformats.org/drawingml/2006/table">
            <a:tbl>
              <a:tblPr firstRow="1" bandRow="1">
                <a:tableStyleId>{5940675A-B579-460E-94D1-54222C63F5DA}</a:tableStyleId>
              </a:tblPr>
              <a:tblGrid>
                <a:gridCol w="1274693">
                  <a:extLst>
                    <a:ext uri="{9D8B030D-6E8A-4147-A177-3AD203B41FA5}">
                      <a16:colId xmlns:a16="http://schemas.microsoft.com/office/drawing/2014/main" val="2587507319"/>
                    </a:ext>
                  </a:extLst>
                </a:gridCol>
                <a:gridCol w="1393196">
                  <a:extLst>
                    <a:ext uri="{9D8B030D-6E8A-4147-A177-3AD203B41FA5}">
                      <a16:colId xmlns:a16="http://schemas.microsoft.com/office/drawing/2014/main" val="1120455173"/>
                    </a:ext>
                  </a:extLst>
                </a:gridCol>
                <a:gridCol w="541112">
                  <a:extLst>
                    <a:ext uri="{9D8B030D-6E8A-4147-A177-3AD203B41FA5}">
                      <a16:colId xmlns:a16="http://schemas.microsoft.com/office/drawing/2014/main" val="1214197000"/>
                    </a:ext>
                  </a:extLst>
                </a:gridCol>
              </a:tblGrid>
              <a:tr h="200089">
                <a:tc rowSpan="3">
                  <a:txBody>
                    <a:bodyPr/>
                    <a:lstStyle/>
                    <a:p>
                      <a:pPr algn="ctr"/>
                      <a:r>
                        <a:rPr lang="en-US" sz="1400" dirty="0">
                          <a:solidFill>
                            <a:schemeClr val="tx1"/>
                          </a:solidFill>
                        </a:rPr>
                        <a:t>DIRECT </a:t>
                      </a:r>
                    </a:p>
                    <a:p>
                      <a:pPr algn="ctr"/>
                      <a:r>
                        <a:rPr lang="en-US" sz="1400" dirty="0">
                          <a:solidFill>
                            <a:srgbClr val="FF0000"/>
                          </a:solidFill>
                        </a:rPr>
                        <a:t>increased dose </a:t>
                      </a:r>
                      <a:r>
                        <a:rPr lang="en-US" sz="1400" dirty="0">
                          <a:solidFill>
                            <a:schemeClr val="tx1"/>
                          </a:solidFill>
                        </a:rPr>
                        <a:t>dependent Hepatotoxicity </a:t>
                      </a:r>
                    </a:p>
                  </a:txBody>
                  <a:tcPr anchor="ctr">
                    <a:solidFill>
                      <a:schemeClr val="accent4">
                        <a:lumMod val="20000"/>
                        <a:lumOff val="80000"/>
                      </a:schemeClr>
                    </a:solidFill>
                  </a:tcPr>
                </a:tc>
                <a:tc>
                  <a:txBody>
                    <a:bodyPr/>
                    <a:lstStyle/>
                    <a:p>
                      <a:pPr algn="ctr"/>
                      <a:r>
                        <a:rPr lang="en-US" sz="1400" b="1" u="sng" dirty="0">
                          <a:solidFill>
                            <a:schemeClr val="accent1">
                              <a:lumMod val="75000"/>
                            </a:schemeClr>
                          </a:solidFill>
                        </a:rPr>
                        <a:t>Acetaminophen </a:t>
                      </a:r>
                    </a:p>
                  </a:txBody>
                  <a:tcPr anchor="ctr"/>
                </a:tc>
                <a:tc rowSpan="3">
                  <a:txBody>
                    <a:bodyPr/>
                    <a:lstStyle/>
                    <a:p>
                      <a:pPr algn="ctr"/>
                      <a:r>
                        <a:rPr lang="en-US" sz="1200" dirty="0"/>
                        <a:t>Increased dose </a:t>
                      </a:r>
                    </a:p>
                  </a:txBody>
                  <a:tcPr vert="vert270" anchor="ctr"/>
                </a:tc>
                <a:extLst>
                  <a:ext uri="{0D108BD9-81ED-4DB2-BD59-A6C34878D82A}">
                    <a16:rowId xmlns:a16="http://schemas.microsoft.com/office/drawing/2014/main" val="2347175048"/>
                  </a:ext>
                </a:extLst>
              </a:tr>
              <a:tr h="122905">
                <a:tc vMerge="1">
                  <a:txBody>
                    <a:bodyPr/>
                    <a:lstStyle/>
                    <a:p>
                      <a:endParaRPr lang="en-US"/>
                    </a:p>
                  </a:txBody>
                  <a:tcPr/>
                </a:tc>
                <a:tc>
                  <a:txBody>
                    <a:bodyPr/>
                    <a:lstStyle/>
                    <a:p>
                      <a:pPr algn="ctr"/>
                      <a:r>
                        <a:rPr lang="en-US" sz="1400" dirty="0">
                          <a:solidFill>
                            <a:schemeClr val="accent1">
                              <a:lumMod val="75000"/>
                            </a:schemeClr>
                          </a:solidFill>
                        </a:rPr>
                        <a:t>Salicylates </a:t>
                      </a:r>
                    </a:p>
                  </a:txBody>
                  <a:tcPr anchor="ctr"/>
                </a:tc>
                <a:tc vMerge="1">
                  <a:txBody>
                    <a:bodyPr/>
                    <a:lstStyle/>
                    <a:p>
                      <a:endParaRPr lang="en-US" dirty="0"/>
                    </a:p>
                  </a:txBody>
                  <a:tcPr/>
                </a:tc>
                <a:extLst>
                  <a:ext uri="{0D108BD9-81ED-4DB2-BD59-A6C34878D82A}">
                    <a16:rowId xmlns:a16="http://schemas.microsoft.com/office/drawing/2014/main" val="2531106745"/>
                  </a:ext>
                </a:extLst>
              </a:tr>
              <a:tr h="122905">
                <a:tc vMerge="1">
                  <a:txBody>
                    <a:bodyPr/>
                    <a:lstStyle/>
                    <a:p>
                      <a:endParaRPr lang="en-US"/>
                    </a:p>
                  </a:txBody>
                  <a:tcPr/>
                </a:tc>
                <a:tc>
                  <a:txBody>
                    <a:bodyPr/>
                    <a:lstStyle/>
                    <a:p>
                      <a:pPr algn="ctr"/>
                      <a:r>
                        <a:rPr lang="en-US" sz="1400" b="1" u="sng" dirty="0">
                          <a:solidFill>
                            <a:schemeClr val="accent1">
                              <a:lumMod val="75000"/>
                            </a:schemeClr>
                          </a:solidFill>
                        </a:rPr>
                        <a:t>Statins </a:t>
                      </a:r>
                    </a:p>
                  </a:txBody>
                  <a:tcPr anchor="ctr"/>
                </a:tc>
                <a:tc vMerge="1">
                  <a:txBody>
                    <a:bodyPr/>
                    <a:lstStyle/>
                    <a:p>
                      <a:endParaRPr lang="en-US" dirty="0"/>
                    </a:p>
                  </a:txBody>
                  <a:tcPr/>
                </a:tc>
                <a:extLst>
                  <a:ext uri="{0D108BD9-81ED-4DB2-BD59-A6C34878D82A}">
                    <a16:rowId xmlns:a16="http://schemas.microsoft.com/office/drawing/2014/main" val="3964172701"/>
                  </a:ext>
                </a:extLst>
              </a:tr>
              <a:tr h="200089">
                <a:tc rowSpan="2">
                  <a:txBody>
                    <a:bodyPr/>
                    <a:lstStyle/>
                    <a:p>
                      <a:pPr algn="ctr"/>
                      <a:r>
                        <a:rPr lang="en-US" sz="1400" dirty="0">
                          <a:solidFill>
                            <a:schemeClr val="tx1"/>
                          </a:solidFill>
                        </a:rPr>
                        <a:t>DIRECT </a:t>
                      </a:r>
                      <a:r>
                        <a:rPr lang="en-US" sz="1400" dirty="0">
                          <a:solidFill>
                            <a:srgbClr val="FF0000"/>
                          </a:solidFill>
                        </a:rPr>
                        <a:t>cumulative</a:t>
                      </a:r>
                      <a:r>
                        <a:rPr lang="en-US" sz="1400" dirty="0">
                          <a:solidFill>
                            <a:schemeClr val="tx1"/>
                          </a:solidFill>
                        </a:rPr>
                        <a:t> Hepatotoxicity </a:t>
                      </a:r>
                    </a:p>
                  </a:txBody>
                  <a:tcPr anchor="ct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1400" b="1" u="sng" dirty="0">
                          <a:solidFill>
                            <a:schemeClr val="accent1">
                              <a:lumMod val="75000"/>
                            </a:schemeClr>
                          </a:solidFill>
                        </a:rPr>
                        <a:t>Amiodarone </a:t>
                      </a:r>
                    </a:p>
                    <a:p>
                      <a:pPr algn="ctr"/>
                      <a:endParaRPr lang="en-US" sz="1400" b="1" u="sng" dirty="0">
                        <a:solidFill>
                          <a:schemeClr val="accent1">
                            <a:lumMod val="75000"/>
                          </a:schemeClr>
                        </a:solidFill>
                      </a:endParaRPr>
                    </a:p>
                  </a:txBody>
                  <a:tcPr anchor="ctr"/>
                </a:tc>
                <a:tc rowSpan="2">
                  <a:txBody>
                    <a:bodyPr/>
                    <a:lstStyle/>
                    <a:p>
                      <a:pPr algn="ctr"/>
                      <a:r>
                        <a:rPr lang="en-US" sz="1200" dirty="0"/>
                        <a:t>Cumulative Hepatotoxicity </a:t>
                      </a:r>
                    </a:p>
                  </a:txBody>
                  <a:tcPr vert="vert27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2934852"/>
                  </a:ext>
                </a:extLst>
              </a:tr>
              <a:tr h="771984">
                <a:tc vMerge="1">
                  <a:txBody>
                    <a:bodyPr/>
                    <a:lstStyle/>
                    <a:p>
                      <a:endParaRPr lang="en-US"/>
                    </a:p>
                  </a:txBody>
                  <a:tcPr/>
                </a:tc>
                <a:tc>
                  <a:txBody>
                    <a:bodyPr/>
                    <a:lstStyle/>
                    <a:p>
                      <a:pPr algn="ctr"/>
                      <a:r>
                        <a:rPr lang="en-US" sz="1400" b="1" u="sng" dirty="0">
                          <a:solidFill>
                            <a:schemeClr val="accent1">
                              <a:lumMod val="75000"/>
                            </a:schemeClr>
                          </a:solidFill>
                        </a:rPr>
                        <a:t>Oral Contraceptives </a:t>
                      </a:r>
                    </a:p>
                  </a:txBody>
                  <a:tcPr anchor="ctr">
                    <a:lnB w="12700" cap="flat" cmpd="sng" algn="ctr">
                      <a:solidFill>
                        <a:schemeClr val="tx1"/>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val="2181124636"/>
                  </a:ext>
                </a:extLst>
              </a:tr>
              <a:tr h="161375">
                <a:tc gridSpan="2">
                  <a:txBody>
                    <a:bodyPr/>
                    <a:lstStyle/>
                    <a:p>
                      <a:pPr marL="0" marR="0" indent="0" algn="ctr" defTabSz="514350" rtl="0" eaLnBrk="1" fontAlgn="auto" latinLnBrk="0" hangingPunct="1">
                        <a:lnSpc>
                          <a:spcPct val="100000"/>
                        </a:lnSpc>
                        <a:spcBef>
                          <a:spcPts val="0"/>
                        </a:spcBef>
                        <a:spcAft>
                          <a:spcPts val="0"/>
                        </a:spcAft>
                        <a:buClrTx/>
                        <a:buSzTx/>
                        <a:buFontTx/>
                        <a:buNone/>
                        <a:tabLst/>
                        <a:defRPr/>
                      </a:pPr>
                      <a:r>
                        <a:rPr lang="en-US" sz="1400" dirty="0">
                          <a:solidFill>
                            <a:schemeClr val="accent1">
                              <a:lumMod val="75000"/>
                            </a:schemeClr>
                          </a:solidFill>
                        </a:rPr>
                        <a:t>Methotrexate</a:t>
                      </a:r>
                      <a:r>
                        <a:rPr lang="ar-SA" sz="1400" baseline="0" dirty="0">
                          <a:solidFill>
                            <a:schemeClr val="accent1">
                              <a:lumMod val="75000"/>
                            </a:schemeClr>
                          </a:solidFill>
                        </a:rPr>
                        <a:t> </a:t>
                      </a:r>
                      <a:r>
                        <a:rPr lang="ar-SA" sz="1400" dirty="0"/>
                        <a:t>،</a:t>
                      </a:r>
                      <a:r>
                        <a:rPr lang="en-US" sz="1400" dirty="0"/>
                        <a:t>Alcohol </a:t>
                      </a:r>
                    </a:p>
                  </a:txBody>
                  <a:tcPr anchor="ctr">
                    <a:lnT w="12700" cap="flat" cmpd="sng" algn="ctr">
                      <a:solidFill>
                        <a:schemeClr val="tx1"/>
                      </a:solidFill>
                      <a:prstDash val="solid"/>
                      <a:round/>
                      <a:headEnd type="none" w="med" len="med"/>
                      <a:tailEnd type="none" w="med" len="med"/>
                    </a:lnT>
                    <a:solidFill>
                      <a:schemeClr val="bg1"/>
                    </a:solidFill>
                  </a:tcPr>
                </a:tc>
                <a:tc hMerge="1">
                  <a:txBody>
                    <a:bodyPr/>
                    <a:lstStyle/>
                    <a:p>
                      <a:pPr algn="ctr"/>
                      <a:endParaRPr lang="en-US" sz="1400" dirty="0"/>
                    </a:p>
                  </a:txBody>
                  <a:tcPr anchor="ctr">
                    <a:lnT w="12700" cap="flat" cmpd="sng" algn="ctr">
                      <a:solidFill>
                        <a:schemeClr val="tx1"/>
                      </a:solidFill>
                      <a:prstDash val="solid"/>
                      <a:round/>
                      <a:headEnd type="none" w="med" len="med"/>
                      <a:tailEnd type="none" w="med" len="med"/>
                    </a:lnT>
                  </a:tcPr>
                </a:tc>
                <a:tc>
                  <a:txBody>
                    <a:bodyPr/>
                    <a:lstStyle/>
                    <a:p>
                      <a:r>
                        <a:rPr lang="en-US" sz="1200" dirty="0"/>
                        <a:t>BOTH</a:t>
                      </a:r>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03804204"/>
                  </a:ext>
                </a:extLst>
              </a:tr>
            </a:tbl>
          </a:graphicData>
        </a:graphic>
      </p:graphicFrame>
      <p:graphicFrame>
        <p:nvGraphicFramePr>
          <p:cNvPr id="14" name="Table 13">
            <a:extLst>
              <a:ext uri="{FF2B5EF4-FFF2-40B4-BE49-F238E27FC236}">
                <a16:creationId xmlns:a16="http://schemas.microsoft.com/office/drawing/2014/main" id="{4575797F-2B4A-4ECE-A485-D5784F2BB947}"/>
              </a:ext>
            </a:extLst>
          </p:cNvPr>
          <p:cNvGraphicFramePr>
            <a:graphicFrameLocks noGrp="1"/>
          </p:cNvGraphicFramePr>
          <p:nvPr>
            <p:extLst>
              <p:ext uri="{D42A27DB-BD31-4B8C-83A1-F6EECF244321}">
                <p14:modId xmlns:p14="http://schemas.microsoft.com/office/powerpoint/2010/main" val="1048530066"/>
              </p:ext>
            </p:extLst>
          </p:nvPr>
        </p:nvGraphicFramePr>
        <p:xfrm>
          <a:off x="3634154" y="4234757"/>
          <a:ext cx="3099394" cy="2539824"/>
        </p:xfrm>
        <a:graphic>
          <a:graphicData uri="http://schemas.openxmlformats.org/drawingml/2006/table">
            <a:tbl>
              <a:tblPr firstRow="1" bandRow="1">
                <a:tableStyleId>{5940675A-B579-460E-94D1-54222C63F5DA}</a:tableStyleId>
              </a:tblPr>
              <a:tblGrid>
                <a:gridCol w="1549697">
                  <a:extLst>
                    <a:ext uri="{9D8B030D-6E8A-4147-A177-3AD203B41FA5}">
                      <a16:colId xmlns:a16="http://schemas.microsoft.com/office/drawing/2014/main" val="2367682546"/>
                    </a:ext>
                  </a:extLst>
                </a:gridCol>
                <a:gridCol w="1549697">
                  <a:extLst>
                    <a:ext uri="{9D8B030D-6E8A-4147-A177-3AD203B41FA5}">
                      <a16:colId xmlns:a16="http://schemas.microsoft.com/office/drawing/2014/main" val="2673195531"/>
                    </a:ext>
                  </a:extLst>
                </a:gridCol>
              </a:tblGrid>
              <a:tr h="321497">
                <a:tc gridSpan="2">
                  <a:txBody>
                    <a:bodyPr/>
                    <a:lstStyle/>
                    <a:p>
                      <a:pPr algn="ctr"/>
                      <a:r>
                        <a:rPr lang="en-US" sz="1400" dirty="0">
                          <a:solidFill>
                            <a:srgbClr val="C800C8"/>
                          </a:solidFill>
                        </a:rPr>
                        <a:t>Type B </a:t>
                      </a:r>
                      <a:r>
                        <a:rPr lang="en-US" sz="1400" dirty="0"/>
                        <a:t>dose dependent is divided into:</a:t>
                      </a:r>
                    </a:p>
                  </a:txBody>
                  <a:tcPr anchor="ctr"/>
                </a:tc>
                <a:tc hMerge="1">
                  <a:txBody>
                    <a:bodyPr/>
                    <a:lstStyle/>
                    <a:p>
                      <a:endParaRPr lang="en-US" dirty="0"/>
                    </a:p>
                  </a:txBody>
                  <a:tcPr/>
                </a:tc>
                <a:extLst>
                  <a:ext uri="{0D108BD9-81ED-4DB2-BD59-A6C34878D82A}">
                    <a16:rowId xmlns:a16="http://schemas.microsoft.com/office/drawing/2014/main" val="4158374552"/>
                  </a:ext>
                </a:extLst>
              </a:tr>
              <a:tr h="771592">
                <a:tc>
                  <a:txBody>
                    <a:bodyPr/>
                    <a:lstStyle/>
                    <a:p>
                      <a:pPr algn="ctr"/>
                      <a:r>
                        <a:rPr lang="en-US" sz="1400" kern="1200" dirty="0">
                          <a:solidFill>
                            <a:srgbClr val="FF0000"/>
                          </a:solidFill>
                          <a:latin typeface="+mn-lt"/>
                          <a:ea typeface="+mn-ea"/>
                          <a:cs typeface="+mn-cs"/>
                        </a:rPr>
                        <a:t>Immunoallergic </a:t>
                      </a:r>
                      <a:r>
                        <a:rPr lang="en-US" sz="1400" dirty="0"/>
                        <a:t>idiosyncratic hepatotoxicity </a:t>
                      </a:r>
                    </a:p>
                  </a:txBody>
                  <a:tcPr anchor="ctr">
                    <a:solidFill>
                      <a:schemeClr val="accent6">
                        <a:lumMod val="20000"/>
                        <a:lumOff val="80000"/>
                      </a:schemeClr>
                    </a:solidFill>
                  </a:tcPr>
                </a:tc>
                <a:tc>
                  <a:txBody>
                    <a:bodyPr/>
                    <a:lstStyle/>
                    <a:p>
                      <a:pPr algn="ctr"/>
                      <a:r>
                        <a:rPr lang="en-US" sz="1400" kern="1200" dirty="0">
                          <a:solidFill>
                            <a:srgbClr val="FF0000"/>
                          </a:solidFill>
                          <a:latin typeface="+mn-lt"/>
                          <a:ea typeface="+mn-ea"/>
                          <a:cs typeface="+mn-cs"/>
                        </a:rPr>
                        <a:t>Metabolic </a:t>
                      </a:r>
                      <a:r>
                        <a:rPr lang="en-US" sz="1400" dirty="0"/>
                        <a:t>idiosyncratic hepatoxicity </a:t>
                      </a:r>
                    </a:p>
                  </a:txBody>
                  <a:tcPr anchor="ctr">
                    <a:solidFill>
                      <a:schemeClr val="bg1">
                        <a:lumMod val="85000"/>
                      </a:schemeClr>
                    </a:solidFill>
                  </a:tcPr>
                </a:tc>
                <a:extLst>
                  <a:ext uri="{0D108BD9-81ED-4DB2-BD59-A6C34878D82A}">
                    <a16:rowId xmlns:a16="http://schemas.microsoft.com/office/drawing/2014/main" val="1409446135"/>
                  </a:ext>
                </a:extLst>
              </a:tr>
              <a:tr h="1446735">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drug or its metabolite binds to </a:t>
                      </a:r>
                      <a:r>
                        <a:rPr lang="en-US" sz="1200" b="1" kern="1200" dirty="0">
                          <a:solidFill>
                            <a:schemeClr val="tx1"/>
                          </a:solidFill>
                          <a:latin typeface="+mn-lt"/>
                          <a:ea typeface="+mn-ea"/>
                          <a:cs typeface="+mn-cs"/>
                        </a:rPr>
                        <a:t>hepatic  membranes or proteins </a:t>
                      </a:r>
                      <a:r>
                        <a:rPr lang="en-US" sz="1200" kern="1200" dirty="0">
                          <a:solidFill>
                            <a:schemeClr val="tx1"/>
                          </a:solidFill>
                          <a:latin typeface="+mn-lt"/>
                          <a:ea typeface="+mn-ea"/>
                          <a:cs typeface="+mn-cs"/>
                        </a:rPr>
                        <a:t>→ act as hapten to  induce a variety of </a:t>
                      </a:r>
                      <a:r>
                        <a:rPr lang="en-US" sz="1200" kern="1200" dirty="0">
                          <a:solidFill>
                            <a:srgbClr val="FF0000"/>
                          </a:solidFill>
                          <a:latin typeface="+mn-lt"/>
                          <a:ea typeface="+mn-ea"/>
                          <a:cs typeface="+mn-cs"/>
                        </a:rPr>
                        <a:t>immune reactions.</a:t>
                      </a:r>
                    </a:p>
                  </a:txBody>
                  <a:tcPr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The metabolite of the offending drug </a:t>
                      </a:r>
                      <a:r>
                        <a:rPr lang="en-US" sz="1200" kern="1200" dirty="0">
                          <a:solidFill>
                            <a:srgbClr val="FF0000"/>
                          </a:solidFill>
                          <a:latin typeface="+mn-lt"/>
                          <a:ea typeface="+mn-ea"/>
                          <a:cs typeface="+mn-cs"/>
                        </a:rPr>
                        <a:t>interferes  with hepatic metabolism </a:t>
                      </a:r>
                      <a:r>
                        <a:rPr lang="en-US" sz="1200" kern="1200" dirty="0">
                          <a:solidFill>
                            <a:schemeClr val="tx1"/>
                          </a:solidFill>
                          <a:latin typeface="+mn-lt"/>
                          <a:ea typeface="+mn-ea"/>
                          <a:cs typeface="+mn-cs"/>
                        </a:rPr>
                        <a:t>as that of </a:t>
                      </a:r>
                      <a:r>
                        <a:rPr lang="en-US" sz="1200" b="0" kern="1200" dirty="0">
                          <a:solidFill>
                            <a:schemeClr val="tx1"/>
                          </a:solidFill>
                          <a:latin typeface="+mn-lt"/>
                          <a:ea typeface="+mn-ea"/>
                          <a:cs typeface="+mn-cs"/>
                        </a:rPr>
                        <a:t>bilirubin or  protein synthesis</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etc</a:t>
                      </a:r>
                      <a:endParaRPr lang="en-US" sz="1200" kern="1200" dirty="0">
                        <a:solidFill>
                          <a:schemeClr val="tx1"/>
                        </a:solidFill>
                        <a:latin typeface="+mn-lt"/>
                        <a:ea typeface="+mn-ea"/>
                        <a:cs typeface="+mn-cs"/>
                      </a:endParaRPr>
                    </a:p>
                  </a:txBody>
                  <a:tcPr anchor="ctr"/>
                </a:tc>
                <a:extLst>
                  <a:ext uri="{0D108BD9-81ED-4DB2-BD59-A6C34878D82A}">
                    <a16:rowId xmlns:a16="http://schemas.microsoft.com/office/drawing/2014/main" val="4109268260"/>
                  </a:ext>
                </a:extLst>
              </a:tr>
            </a:tbl>
          </a:graphicData>
        </a:graphic>
      </p:graphicFrame>
      <p:sp>
        <p:nvSpPr>
          <p:cNvPr id="2" name="TextBox 1">
            <a:extLst>
              <a:ext uri="{FF2B5EF4-FFF2-40B4-BE49-F238E27FC236}">
                <a16:creationId xmlns:a16="http://schemas.microsoft.com/office/drawing/2014/main" id="{C2DEB4A9-036F-4721-8513-5BEB9F3D6EDC}"/>
              </a:ext>
            </a:extLst>
          </p:cNvPr>
          <p:cNvSpPr txBox="1"/>
          <p:nvPr/>
        </p:nvSpPr>
        <p:spPr>
          <a:xfrm>
            <a:off x="5341178" y="2171699"/>
            <a:ext cx="997832" cy="338554"/>
          </a:xfrm>
          <a:prstGeom prst="rect">
            <a:avLst/>
          </a:prstGeom>
          <a:noFill/>
        </p:spPr>
        <p:txBody>
          <a:bodyPr wrap="square" rtlCol="0">
            <a:spAutoFit/>
          </a:bodyPr>
          <a:lstStyle/>
          <a:p>
            <a:r>
              <a:rPr lang="en-US" sz="800" dirty="0">
                <a:solidFill>
                  <a:srgbClr val="00B050"/>
                </a:solidFill>
              </a:rPr>
              <a:t>Due to hypersensitivity </a:t>
            </a:r>
          </a:p>
        </p:txBody>
      </p:sp>
      <p:sp>
        <p:nvSpPr>
          <p:cNvPr id="3" name="TextBox 2">
            <a:extLst>
              <a:ext uri="{FF2B5EF4-FFF2-40B4-BE49-F238E27FC236}">
                <a16:creationId xmlns:a16="http://schemas.microsoft.com/office/drawing/2014/main" id="{EEB743BF-E328-43DA-B93A-5D7EAF7FAAD9}"/>
              </a:ext>
            </a:extLst>
          </p:cNvPr>
          <p:cNvSpPr txBox="1"/>
          <p:nvPr/>
        </p:nvSpPr>
        <p:spPr>
          <a:xfrm>
            <a:off x="391784" y="3396335"/>
            <a:ext cx="2736476" cy="338554"/>
          </a:xfrm>
          <a:prstGeom prst="rect">
            <a:avLst/>
          </a:prstGeom>
          <a:noFill/>
        </p:spPr>
        <p:txBody>
          <a:bodyPr wrap="square" rtlCol="0">
            <a:spAutoFit/>
          </a:bodyPr>
          <a:lstStyle/>
          <a:p>
            <a:pPr algn="ctr"/>
            <a:r>
              <a:rPr lang="en-US" sz="800" dirty="0">
                <a:solidFill>
                  <a:srgbClr val="00B050"/>
                </a:solidFill>
              </a:rPr>
              <a:t>e.g. when we give oral anti-coagulant we predict that bleeding could be one of ADRs</a:t>
            </a:r>
          </a:p>
        </p:txBody>
      </p:sp>
      <p:sp>
        <p:nvSpPr>
          <p:cNvPr id="6" name="TextBox 5">
            <a:extLst>
              <a:ext uri="{FF2B5EF4-FFF2-40B4-BE49-F238E27FC236}">
                <a16:creationId xmlns:a16="http://schemas.microsoft.com/office/drawing/2014/main" id="{67EAD9C5-495C-4707-B285-440B2A8E7969}"/>
              </a:ext>
            </a:extLst>
          </p:cNvPr>
          <p:cNvSpPr txBox="1"/>
          <p:nvPr/>
        </p:nvSpPr>
        <p:spPr>
          <a:xfrm>
            <a:off x="4104497" y="3461639"/>
            <a:ext cx="2346408" cy="338554"/>
          </a:xfrm>
          <a:prstGeom prst="rect">
            <a:avLst/>
          </a:prstGeom>
          <a:noFill/>
        </p:spPr>
        <p:txBody>
          <a:bodyPr wrap="square" rtlCol="0">
            <a:spAutoFit/>
          </a:bodyPr>
          <a:lstStyle/>
          <a:p>
            <a:pPr algn="ctr"/>
            <a:r>
              <a:rPr lang="en-US" sz="800" dirty="0">
                <a:solidFill>
                  <a:srgbClr val="00B050"/>
                </a:solidFill>
              </a:rPr>
              <a:t>e.g. when we give antibiotic and the pt. has sudden reaction to it → not predicted  </a:t>
            </a:r>
          </a:p>
        </p:txBody>
      </p:sp>
      <p:sp>
        <p:nvSpPr>
          <p:cNvPr id="15" name="Arrow: Bent 14">
            <a:extLst>
              <a:ext uri="{FF2B5EF4-FFF2-40B4-BE49-F238E27FC236}">
                <a16:creationId xmlns:a16="http://schemas.microsoft.com/office/drawing/2014/main" id="{55B77FBB-4C9B-4777-8BDF-0CF042992AEE}"/>
              </a:ext>
            </a:extLst>
          </p:cNvPr>
          <p:cNvSpPr/>
          <p:nvPr/>
        </p:nvSpPr>
        <p:spPr>
          <a:xfrm rot="10800000">
            <a:off x="2977865" y="6713691"/>
            <a:ext cx="789145" cy="1624518"/>
          </a:xfrm>
          <a:prstGeom prst="bentArrow">
            <a:avLst>
              <a:gd name="adj1" fmla="val 14143"/>
              <a:gd name="adj2" fmla="val 17663"/>
              <a:gd name="adj3" fmla="val 25454"/>
              <a:gd name="adj4" fmla="val 41964"/>
            </a:avLst>
          </a:prstGeom>
          <a:solidFill>
            <a:schemeClr val="accent6">
              <a:lumMod val="20000"/>
              <a:lumOff val="80000"/>
            </a:schemeClr>
          </a:solidFill>
          <a:ln w="952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DB61F491-6AED-4F28-9980-54B640DE56CE}"/>
              </a:ext>
            </a:extLst>
          </p:cNvPr>
          <p:cNvSpPr txBox="1"/>
          <p:nvPr/>
        </p:nvSpPr>
        <p:spPr>
          <a:xfrm>
            <a:off x="314542" y="8366024"/>
            <a:ext cx="2292263" cy="1271349"/>
          </a:xfrm>
          <a:prstGeom prst="snip1Rect">
            <a:avLst/>
          </a:prstGeom>
          <a:solidFill>
            <a:schemeClr val="accent5">
              <a:lumMod val="20000"/>
              <a:lumOff val="80000"/>
            </a:schemeClr>
          </a:solidFill>
        </p:spPr>
        <p:txBody>
          <a:bodyPr wrap="square" rtlCol="0">
            <a:spAutoFit/>
          </a:bodyPr>
          <a:lstStyle/>
          <a:p>
            <a:pPr algn="ctr"/>
            <a:r>
              <a:rPr lang="en-US" sz="1400" b="1" dirty="0"/>
              <a:t>Drugs causing viral Hepatitis-like pattern:</a:t>
            </a:r>
          </a:p>
          <a:p>
            <a:pPr marL="285750" indent="-285750">
              <a:buFont typeface="Arial" panose="020B0604020202020204" pitchFamily="34" charset="0"/>
              <a:buChar char="•"/>
            </a:pPr>
            <a:r>
              <a:rPr lang="en-US" sz="1400" dirty="0">
                <a:solidFill>
                  <a:schemeClr val="accent1">
                    <a:lumMod val="75000"/>
                  </a:schemeClr>
                </a:solidFill>
              </a:rPr>
              <a:t>Isoniazid </a:t>
            </a:r>
            <a:r>
              <a:rPr lang="en-US" sz="1200" dirty="0">
                <a:solidFill>
                  <a:srgbClr val="00B050"/>
                </a:solidFill>
              </a:rPr>
              <a:t>anti TB</a:t>
            </a:r>
            <a:endParaRPr lang="en-US" sz="1400" dirty="0">
              <a:solidFill>
                <a:srgbClr val="00B050"/>
              </a:solidFill>
            </a:endParaRPr>
          </a:p>
          <a:p>
            <a:pPr marL="285750" indent="-285750">
              <a:buFont typeface="Arial" panose="020B0604020202020204" pitchFamily="34" charset="0"/>
              <a:buChar char="•"/>
            </a:pPr>
            <a:r>
              <a:rPr lang="en-US" sz="1400" dirty="0">
                <a:solidFill>
                  <a:schemeClr val="accent1">
                    <a:lumMod val="75000"/>
                  </a:schemeClr>
                </a:solidFill>
              </a:rPr>
              <a:t>Phenytoin </a:t>
            </a:r>
            <a:r>
              <a:rPr lang="en-US" sz="1200" dirty="0">
                <a:solidFill>
                  <a:srgbClr val="00B050"/>
                </a:solidFill>
              </a:rPr>
              <a:t>anti </a:t>
            </a:r>
            <a:r>
              <a:rPr lang="en-US" sz="1200" dirty="0" err="1">
                <a:solidFill>
                  <a:srgbClr val="00B050"/>
                </a:solidFill>
              </a:rPr>
              <a:t>epeliptic</a:t>
            </a:r>
            <a:endParaRPr lang="en-US" sz="1200" dirty="0">
              <a:solidFill>
                <a:srgbClr val="00B050"/>
              </a:solidFill>
            </a:endParaRPr>
          </a:p>
          <a:p>
            <a:pPr marL="285750" indent="-285750">
              <a:buFont typeface="Arial" panose="020B0604020202020204" pitchFamily="34" charset="0"/>
              <a:buChar char="•"/>
            </a:pPr>
            <a:r>
              <a:rPr lang="en-US" sz="1400" dirty="0">
                <a:solidFill>
                  <a:schemeClr val="accent1">
                    <a:lumMod val="75000"/>
                  </a:schemeClr>
                </a:solidFill>
              </a:rPr>
              <a:t>methyldopa</a:t>
            </a:r>
          </a:p>
        </p:txBody>
      </p:sp>
      <p:sp>
        <p:nvSpPr>
          <p:cNvPr id="17" name="TextBox 16">
            <a:extLst>
              <a:ext uri="{FF2B5EF4-FFF2-40B4-BE49-F238E27FC236}">
                <a16:creationId xmlns:a16="http://schemas.microsoft.com/office/drawing/2014/main" id="{738FC5D1-1978-4A34-98FF-D92EFA01E19C}"/>
              </a:ext>
            </a:extLst>
          </p:cNvPr>
          <p:cNvSpPr txBox="1"/>
          <p:nvPr/>
        </p:nvSpPr>
        <p:spPr>
          <a:xfrm>
            <a:off x="306626" y="6905020"/>
            <a:ext cx="2292263" cy="1271349"/>
          </a:xfrm>
          <a:prstGeom prst="snip1Rect">
            <a:avLst/>
          </a:prstGeom>
          <a:solidFill>
            <a:schemeClr val="accent2">
              <a:lumMod val="20000"/>
              <a:lumOff val="80000"/>
            </a:schemeClr>
          </a:solidFill>
        </p:spPr>
        <p:txBody>
          <a:bodyPr wrap="square" rtlCol="0">
            <a:spAutoFit/>
          </a:bodyPr>
          <a:lstStyle/>
          <a:p>
            <a:pPr algn="ctr"/>
            <a:r>
              <a:rPr lang="en-US" sz="1400" b="1" dirty="0"/>
              <a:t>Drugs causing  Inflammatory cholestasis:</a:t>
            </a:r>
          </a:p>
          <a:p>
            <a:pPr marL="285750" indent="-285750">
              <a:buFont typeface="Arial" panose="020B0604020202020204" pitchFamily="34" charset="0"/>
              <a:buChar char="•"/>
            </a:pPr>
            <a:r>
              <a:rPr lang="en-US" sz="1400" u="sng" dirty="0">
                <a:solidFill>
                  <a:schemeClr val="accent1">
                    <a:lumMod val="75000"/>
                  </a:schemeClr>
                </a:solidFill>
              </a:rPr>
              <a:t>Chlo</a:t>
            </a:r>
            <a:r>
              <a:rPr lang="en-US" sz="1400" dirty="0">
                <a:solidFill>
                  <a:schemeClr val="accent1">
                    <a:lumMod val="75000"/>
                  </a:schemeClr>
                </a:solidFill>
              </a:rPr>
              <a:t>rpromazine</a:t>
            </a:r>
          </a:p>
          <a:p>
            <a:pPr marL="285750" indent="-285750">
              <a:buFont typeface="Arial" panose="020B0604020202020204" pitchFamily="34" charset="0"/>
              <a:buChar char="•"/>
            </a:pPr>
            <a:r>
              <a:rPr lang="en-US" sz="1400" u="sng" dirty="0">
                <a:solidFill>
                  <a:schemeClr val="accent1">
                    <a:lumMod val="75000"/>
                  </a:schemeClr>
                </a:solidFill>
              </a:rPr>
              <a:t>Chlo</a:t>
            </a:r>
            <a:r>
              <a:rPr lang="en-US" sz="1400" dirty="0">
                <a:solidFill>
                  <a:schemeClr val="accent1">
                    <a:lumMod val="75000"/>
                  </a:schemeClr>
                </a:solidFill>
              </a:rPr>
              <a:t>rpropamide</a:t>
            </a:r>
          </a:p>
          <a:p>
            <a:pPr marL="285750" indent="-285750">
              <a:buFont typeface="Arial" panose="020B0604020202020204" pitchFamily="34" charset="0"/>
              <a:buChar char="•"/>
            </a:pPr>
            <a:r>
              <a:rPr lang="en-US" sz="1400" u="sng" dirty="0">
                <a:solidFill>
                  <a:schemeClr val="accent1">
                    <a:lumMod val="75000"/>
                  </a:schemeClr>
                </a:solidFill>
              </a:rPr>
              <a:t>Eryth</a:t>
            </a:r>
            <a:r>
              <a:rPr lang="en-US" sz="1400" dirty="0">
                <a:solidFill>
                  <a:schemeClr val="accent1">
                    <a:lumMod val="75000"/>
                  </a:schemeClr>
                </a:solidFill>
              </a:rPr>
              <a:t>romycin </a:t>
            </a:r>
          </a:p>
        </p:txBody>
      </p:sp>
      <p:sp>
        <p:nvSpPr>
          <p:cNvPr id="18" name="Right Brace 17">
            <a:extLst>
              <a:ext uri="{FF2B5EF4-FFF2-40B4-BE49-F238E27FC236}">
                <a16:creationId xmlns:a16="http://schemas.microsoft.com/office/drawing/2014/main" id="{1CDF8F7B-33E6-45DB-85BD-0150BF4FA4A8}"/>
              </a:ext>
            </a:extLst>
          </p:cNvPr>
          <p:cNvSpPr/>
          <p:nvPr/>
        </p:nvSpPr>
        <p:spPr>
          <a:xfrm>
            <a:off x="2606805" y="7800588"/>
            <a:ext cx="236603" cy="75156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Arrow: Bent 19">
            <a:extLst>
              <a:ext uri="{FF2B5EF4-FFF2-40B4-BE49-F238E27FC236}">
                <a16:creationId xmlns:a16="http://schemas.microsoft.com/office/drawing/2014/main" id="{B61F8F4D-0894-4FC0-BF5A-D3669E84AEC5}"/>
              </a:ext>
            </a:extLst>
          </p:cNvPr>
          <p:cNvSpPr/>
          <p:nvPr/>
        </p:nvSpPr>
        <p:spPr>
          <a:xfrm rot="10800000">
            <a:off x="5756108" y="6715365"/>
            <a:ext cx="946369" cy="1624518"/>
          </a:xfrm>
          <a:prstGeom prst="bentArrow">
            <a:avLst>
              <a:gd name="adj1" fmla="val 14143"/>
              <a:gd name="adj2" fmla="val 16138"/>
              <a:gd name="adj3" fmla="val 23929"/>
              <a:gd name="adj4" fmla="val 41964"/>
            </a:avLst>
          </a:prstGeom>
          <a:solidFill>
            <a:schemeClr val="bg1">
              <a:lumMod val="85000"/>
            </a:schemeClr>
          </a:solidFill>
          <a:ln w="9525">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08392767-D7B9-4F0D-AFF0-C10D9FFA1D50}"/>
              </a:ext>
            </a:extLst>
          </p:cNvPr>
          <p:cNvSpPr txBox="1"/>
          <p:nvPr/>
        </p:nvSpPr>
        <p:spPr>
          <a:xfrm>
            <a:off x="3901467" y="7038474"/>
            <a:ext cx="1798436" cy="1280160"/>
          </a:xfrm>
          <a:prstGeom prst="flowChartDocument">
            <a:avLst/>
          </a:prstGeom>
          <a:solidFill>
            <a:schemeClr val="accent4">
              <a:lumMod val="20000"/>
              <a:lumOff val="80000"/>
            </a:schemeClr>
          </a:solidFill>
        </p:spPr>
        <p:txBody>
          <a:bodyPr wrap="square" rtlCol="0">
            <a:spAutoFit/>
          </a:bodyPr>
          <a:lstStyle/>
          <a:p>
            <a:pPr algn="ctr"/>
            <a:r>
              <a:rPr lang="en-US" sz="1400" b="1" dirty="0"/>
              <a:t>Drugs that interfere with </a:t>
            </a:r>
            <a:r>
              <a:rPr lang="en-US" sz="1400" b="1" u="sng" dirty="0"/>
              <a:t>bilirubin</a:t>
            </a:r>
            <a:r>
              <a:rPr lang="en-US" sz="1400" b="1" dirty="0"/>
              <a:t> metabolism:</a:t>
            </a:r>
          </a:p>
          <a:p>
            <a:pPr marL="285750" indent="-285750">
              <a:buFont typeface="Arial" panose="020B0604020202020204" pitchFamily="34" charset="0"/>
              <a:buChar char="•"/>
            </a:pPr>
            <a:r>
              <a:rPr lang="en-US" sz="1400" dirty="0">
                <a:solidFill>
                  <a:schemeClr val="accent1">
                    <a:lumMod val="75000"/>
                  </a:schemeClr>
                </a:solidFill>
              </a:rPr>
              <a:t>Erythromycin</a:t>
            </a:r>
          </a:p>
          <a:p>
            <a:pPr marL="285750" indent="-285750">
              <a:buFont typeface="Arial" panose="020B0604020202020204" pitchFamily="34" charset="0"/>
              <a:buChar char="•"/>
            </a:pPr>
            <a:r>
              <a:rPr lang="en-US" sz="1400" dirty="0">
                <a:solidFill>
                  <a:schemeClr val="accent1">
                    <a:lumMod val="75000"/>
                  </a:schemeClr>
                </a:solidFill>
              </a:rPr>
              <a:t>Rifampicin</a:t>
            </a:r>
          </a:p>
          <a:p>
            <a:pPr marL="285750" indent="-285750">
              <a:buFont typeface="Arial" panose="020B0604020202020204" pitchFamily="34" charset="0"/>
              <a:buChar char="•"/>
            </a:pPr>
            <a:endParaRPr lang="en-US" dirty="0"/>
          </a:p>
        </p:txBody>
      </p:sp>
      <p:sp>
        <p:nvSpPr>
          <p:cNvPr id="27" name="TextBox 26">
            <a:extLst>
              <a:ext uri="{FF2B5EF4-FFF2-40B4-BE49-F238E27FC236}">
                <a16:creationId xmlns:a16="http://schemas.microsoft.com/office/drawing/2014/main" id="{C5834034-EEFE-4E1C-8A70-279CC4507692}"/>
              </a:ext>
            </a:extLst>
          </p:cNvPr>
          <p:cNvSpPr txBox="1"/>
          <p:nvPr/>
        </p:nvSpPr>
        <p:spPr>
          <a:xfrm rot="10800000">
            <a:off x="3947065" y="8258287"/>
            <a:ext cx="1904006" cy="1280160"/>
          </a:xfrm>
          <a:prstGeom prst="flowChartDocument">
            <a:avLst/>
          </a:prstGeom>
          <a:solidFill>
            <a:schemeClr val="bg2"/>
          </a:solidFill>
        </p:spPr>
        <p:txBody>
          <a:bodyPr wrap="square" rtlCol="0">
            <a:spAutoFit/>
          </a:bodyPr>
          <a:lstStyle/>
          <a:p>
            <a:endParaRPr lang="en-US" dirty="0"/>
          </a:p>
        </p:txBody>
      </p:sp>
      <p:sp>
        <p:nvSpPr>
          <p:cNvPr id="28" name="TextBox 27">
            <a:extLst>
              <a:ext uri="{FF2B5EF4-FFF2-40B4-BE49-F238E27FC236}">
                <a16:creationId xmlns:a16="http://schemas.microsoft.com/office/drawing/2014/main" id="{95A613DA-97AF-4FBA-80CB-D40020EA20EB}"/>
              </a:ext>
            </a:extLst>
          </p:cNvPr>
          <p:cNvSpPr txBox="1"/>
          <p:nvPr/>
        </p:nvSpPr>
        <p:spPr>
          <a:xfrm>
            <a:off x="3943421" y="8472737"/>
            <a:ext cx="1911292" cy="954107"/>
          </a:xfrm>
          <a:prstGeom prst="rect">
            <a:avLst/>
          </a:prstGeom>
          <a:noFill/>
        </p:spPr>
        <p:txBody>
          <a:bodyPr wrap="square" rtlCol="0">
            <a:spAutoFit/>
          </a:bodyPr>
          <a:lstStyle/>
          <a:p>
            <a:pPr algn="ctr"/>
            <a:r>
              <a:rPr lang="en-US" sz="1400" b="1" dirty="0"/>
              <a:t>Drugs that interfere with protein synthesis:</a:t>
            </a:r>
          </a:p>
          <a:p>
            <a:pPr marL="285750" indent="-285750">
              <a:buFont typeface="Arial" panose="020B0604020202020204" pitchFamily="34" charset="0"/>
              <a:buChar char="•"/>
            </a:pPr>
            <a:r>
              <a:rPr lang="en-US" sz="1400" dirty="0">
                <a:solidFill>
                  <a:schemeClr val="accent1">
                    <a:lumMod val="75000"/>
                  </a:schemeClr>
                </a:solidFill>
              </a:rPr>
              <a:t>Corticosteroids</a:t>
            </a:r>
          </a:p>
          <a:p>
            <a:pPr marL="285750" indent="-285750">
              <a:buFont typeface="Arial" panose="020B0604020202020204" pitchFamily="34" charset="0"/>
              <a:buChar char="•"/>
            </a:pPr>
            <a:r>
              <a:rPr lang="en-US" sz="1400" u="sng" dirty="0">
                <a:solidFill>
                  <a:schemeClr val="accent1">
                    <a:lumMod val="75000"/>
                  </a:schemeClr>
                </a:solidFill>
              </a:rPr>
              <a:t>Tetra</a:t>
            </a:r>
            <a:r>
              <a:rPr lang="en-US" sz="1400" dirty="0">
                <a:solidFill>
                  <a:schemeClr val="accent1">
                    <a:lumMod val="75000"/>
                  </a:schemeClr>
                </a:solidFill>
              </a:rPr>
              <a:t>cycline </a:t>
            </a:r>
          </a:p>
        </p:txBody>
      </p:sp>
      <p:sp>
        <p:nvSpPr>
          <p:cNvPr id="8" name="TextBox 7">
            <a:extLst>
              <a:ext uri="{FF2B5EF4-FFF2-40B4-BE49-F238E27FC236}">
                <a16:creationId xmlns:a16="http://schemas.microsoft.com/office/drawing/2014/main" id="{FB7280EC-A5EA-4E52-AC56-911BB622914F}"/>
              </a:ext>
            </a:extLst>
          </p:cNvPr>
          <p:cNvSpPr txBox="1"/>
          <p:nvPr/>
        </p:nvSpPr>
        <p:spPr>
          <a:xfrm>
            <a:off x="2818717" y="3540982"/>
            <a:ext cx="1511770" cy="672525"/>
          </a:xfrm>
          <a:prstGeom prst="leftRightArrow">
            <a:avLst>
              <a:gd name="adj1" fmla="val 50000"/>
              <a:gd name="adj2" fmla="val 33309"/>
            </a:avLst>
          </a:prstGeom>
          <a:noFill/>
          <a:ln>
            <a:solidFill>
              <a:schemeClr val="bg1">
                <a:lumMod val="75000"/>
              </a:schemeClr>
            </a:solidFill>
          </a:ln>
        </p:spPr>
        <p:txBody>
          <a:bodyPr wrap="square" rtlCol="0">
            <a:spAutoFit/>
          </a:bodyPr>
          <a:lstStyle/>
          <a:p>
            <a:pPr algn="ctr"/>
            <a:r>
              <a:rPr lang="en-US" sz="800" dirty="0">
                <a:solidFill>
                  <a:schemeClr val="bg1">
                    <a:lumMod val="65000"/>
                  </a:schemeClr>
                </a:solidFill>
              </a:rPr>
              <a:t>Drugs that cause these types of hepatotoxicity</a:t>
            </a:r>
          </a:p>
        </p:txBody>
      </p:sp>
      <p:sp>
        <p:nvSpPr>
          <p:cNvPr id="12" name="مستطيل مستدير الزوايا 11"/>
          <p:cNvSpPr/>
          <p:nvPr/>
        </p:nvSpPr>
        <p:spPr>
          <a:xfrm>
            <a:off x="1359454" y="5474744"/>
            <a:ext cx="1536302" cy="361221"/>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ar-SA" sz="800" b="1" u="sng" dirty="0">
                <a:solidFill>
                  <a:srgbClr val="009193"/>
                </a:solidFill>
              </a:rPr>
              <a:t>أمي داريه </a:t>
            </a:r>
            <a:r>
              <a:rPr lang="en-US" sz="800" b="1" u="sng" dirty="0">
                <a:solidFill>
                  <a:srgbClr val="009193"/>
                </a:solidFill>
              </a:rPr>
              <a:t> (Ami-o-darone)</a:t>
            </a:r>
            <a:r>
              <a:rPr lang="ar-SA" sz="800" dirty="0">
                <a:solidFill>
                  <a:srgbClr val="009193"/>
                </a:solidFill>
              </a:rPr>
              <a:t>إني قاعد </a:t>
            </a:r>
            <a:r>
              <a:rPr lang="ar-SA" sz="800" b="1" u="sng" dirty="0">
                <a:solidFill>
                  <a:srgbClr val="009193"/>
                </a:solidFill>
              </a:rPr>
              <a:t>أجمع</a:t>
            </a:r>
            <a:r>
              <a:rPr lang="en-US" sz="800" b="1" u="sng" dirty="0">
                <a:solidFill>
                  <a:srgbClr val="009193"/>
                </a:solidFill>
              </a:rPr>
              <a:t> (cumulative)</a:t>
            </a:r>
            <a:r>
              <a:rPr lang="ar-SA" sz="800" dirty="0">
                <a:solidFill>
                  <a:srgbClr val="009193"/>
                </a:solidFill>
              </a:rPr>
              <a:t> فلوس لبعدين </a:t>
            </a:r>
          </a:p>
        </p:txBody>
      </p:sp>
      <p:sp>
        <p:nvSpPr>
          <p:cNvPr id="23" name="مستطيل مستدير الزوايا 22"/>
          <p:cNvSpPr/>
          <p:nvPr/>
        </p:nvSpPr>
        <p:spPr>
          <a:xfrm>
            <a:off x="750816" y="6714720"/>
            <a:ext cx="728734" cy="119721"/>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en-US" sz="800" dirty="0" err="1">
                <a:solidFill>
                  <a:srgbClr val="009193"/>
                </a:solidFill>
              </a:rPr>
              <a:t>Metho</a:t>
            </a:r>
            <a:r>
              <a:rPr lang="en-US" sz="800" dirty="0">
                <a:solidFill>
                  <a:srgbClr val="009193"/>
                </a:solidFill>
              </a:rPr>
              <a:t>=mix</a:t>
            </a:r>
            <a:endParaRPr lang="ar-SA" sz="800" dirty="0">
              <a:solidFill>
                <a:srgbClr val="009193"/>
              </a:solidFill>
            </a:endParaRPr>
          </a:p>
        </p:txBody>
      </p:sp>
      <p:sp>
        <p:nvSpPr>
          <p:cNvPr id="24" name="مستطيل مستدير الزوايا 23"/>
          <p:cNvSpPr/>
          <p:nvPr/>
        </p:nvSpPr>
        <p:spPr>
          <a:xfrm>
            <a:off x="1889096" y="7525950"/>
            <a:ext cx="777022" cy="324978"/>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en-US" sz="800" b="1" u="sng" dirty="0">
                <a:solidFill>
                  <a:srgbClr val="009193"/>
                </a:solidFill>
              </a:rPr>
              <a:t>Chole = Chlo</a:t>
            </a:r>
            <a:endParaRPr lang="ar-SA" sz="800" b="1" u="sng" dirty="0">
              <a:solidFill>
                <a:srgbClr val="009193"/>
              </a:solidFill>
            </a:endParaRPr>
          </a:p>
        </p:txBody>
      </p:sp>
      <p:sp>
        <p:nvSpPr>
          <p:cNvPr id="25" name="مستطيل مستدير الزوايا 24"/>
          <p:cNvSpPr/>
          <p:nvPr/>
        </p:nvSpPr>
        <p:spPr>
          <a:xfrm>
            <a:off x="498778" y="8142784"/>
            <a:ext cx="1283610" cy="156976"/>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en-US" sz="800" b="1" u="sng" dirty="0" err="1">
                <a:solidFill>
                  <a:srgbClr val="009193"/>
                </a:solidFill>
              </a:rPr>
              <a:t>Chol</a:t>
            </a:r>
            <a:r>
              <a:rPr lang="en-US" sz="800" dirty="0">
                <a:solidFill>
                  <a:srgbClr val="009193"/>
                </a:solidFill>
              </a:rPr>
              <a:t> </a:t>
            </a:r>
            <a:r>
              <a:rPr lang="en-US" sz="800" b="1" u="sng" dirty="0">
                <a:solidFill>
                  <a:srgbClr val="009193"/>
                </a:solidFill>
              </a:rPr>
              <a:t>eryth</a:t>
            </a:r>
            <a:r>
              <a:rPr lang="ar-SA" sz="800" dirty="0">
                <a:solidFill>
                  <a:srgbClr val="009193"/>
                </a:solidFill>
              </a:rPr>
              <a:t> = </a:t>
            </a:r>
            <a:r>
              <a:rPr lang="ar-SA" sz="800" b="1" u="sng" dirty="0">
                <a:solidFill>
                  <a:srgbClr val="009193"/>
                </a:solidFill>
              </a:rPr>
              <a:t>كل</a:t>
            </a:r>
            <a:r>
              <a:rPr lang="ar-SA" sz="800" dirty="0">
                <a:solidFill>
                  <a:srgbClr val="009193"/>
                </a:solidFill>
              </a:rPr>
              <a:t> </a:t>
            </a:r>
            <a:r>
              <a:rPr lang="ar-SA" sz="800" b="1" u="sng" dirty="0">
                <a:solidFill>
                  <a:srgbClr val="009193"/>
                </a:solidFill>
              </a:rPr>
              <a:t>الإرث</a:t>
            </a:r>
            <a:r>
              <a:rPr lang="ar-SA" sz="800" dirty="0">
                <a:solidFill>
                  <a:srgbClr val="009193"/>
                </a:solidFill>
              </a:rPr>
              <a:t> لنا</a:t>
            </a:r>
            <a:r>
              <a:rPr lang="en-US" sz="800" dirty="0">
                <a:solidFill>
                  <a:srgbClr val="009193"/>
                </a:solidFill>
              </a:rPr>
              <a:t> </a:t>
            </a:r>
            <a:endParaRPr lang="ar-SA" sz="800" dirty="0">
              <a:solidFill>
                <a:srgbClr val="009193"/>
              </a:solidFill>
            </a:endParaRPr>
          </a:p>
        </p:txBody>
      </p:sp>
      <p:sp>
        <p:nvSpPr>
          <p:cNvPr id="26" name="مستطيل مستدير الزوايا 25"/>
          <p:cNvSpPr/>
          <p:nvPr/>
        </p:nvSpPr>
        <p:spPr>
          <a:xfrm>
            <a:off x="1593681" y="9424783"/>
            <a:ext cx="838537" cy="150718"/>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ar-SA" sz="800" b="1" u="sng" dirty="0">
                <a:solidFill>
                  <a:srgbClr val="009193"/>
                </a:solidFill>
              </a:rPr>
              <a:t>مثل </a:t>
            </a:r>
            <a:r>
              <a:rPr lang="ar-SA" sz="800" b="1" u="sng" dirty="0" err="1">
                <a:solidFill>
                  <a:srgbClr val="009193"/>
                </a:solidFill>
              </a:rPr>
              <a:t>الدوبه</a:t>
            </a:r>
            <a:r>
              <a:rPr lang="ar-SA" sz="800" b="1" u="sng" dirty="0">
                <a:solidFill>
                  <a:srgbClr val="009193"/>
                </a:solidFill>
              </a:rPr>
              <a:t> هبة ! </a:t>
            </a:r>
          </a:p>
        </p:txBody>
      </p:sp>
      <p:sp>
        <p:nvSpPr>
          <p:cNvPr id="29" name="مستطيل مستدير الزوايا 28"/>
          <p:cNvSpPr/>
          <p:nvPr/>
        </p:nvSpPr>
        <p:spPr>
          <a:xfrm>
            <a:off x="2303007" y="9198821"/>
            <a:ext cx="993331" cy="189491"/>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ar-SA" sz="800" b="1" u="sng" dirty="0">
                <a:solidFill>
                  <a:srgbClr val="009193"/>
                </a:solidFill>
              </a:rPr>
              <a:t>هبة فين توني </a:t>
            </a:r>
            <a:r>
              <a:rPr lang="ar-SA" sz="800" dirty="0">
                <a:solidFill>
                  <a:srgbClr val="009193"/>
                </a:solidFill>
              </a:rPr>
              <a:t>شفتها</a:t>
            </a:r>
            <a:r>
              <a:rPr lang="ar-SA" sz="800" b="1" u="sng" dirty="0">
                <a:solidFill>
                  <a:srgbClr val="009193"/>
                </a:solidFill>
              </a:rPr>
              <a:t> !</a:t>
            </a:r>
          </a:p>
        </p:txBody>
      </p:sp>
      <p:sp>
        <p:nvSpPr>
          <p:cNvPr id="30" name="مستطيل مستدير الزوايا 29"/>
          <p:cNvSpPr/>
          <p:nvPr/>
        </p:nvSpPr>
        <p:spPr>
          <a:xfrm>
            <a:off x="1815545" y="8962096"/>
            <a:ext cx="1548978" cy="200254"/>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en-US" sz="800" b="1" u="sng" dirty="0">
                <a:solidFill>
                  <a:srgbClr val="009193"/>
                </a:solidFill>
              </a:rPr>
              <a:t> = </a:t>
            </a:r>
            <a:r>
              <a:rPr lang="en-US" sz="800" b="1" u="sng" dirty="0" err="1">
                <a:solidFill>
                  <a:srgbClr val="009193"/>
                </a:solidFill>
              </a:rPr>
              <a:t>Iso-niazid</a:t>
            </a:r>
            <a:r>
              <a:rPr lang="en-US" sz="800" b="1" u="sng" dirty="0">
                <a:solidFill>
                  <a:srgbClr val="009193"/>
                </a:solidFill>
              </a:rPr>
              <a:t> &amp; </a:t>
            </a:r>
            <a:r>
              <a:rPr lang="en-US" sz="800" b="1" u="sng" dirty="0" err="1">
                <a:solidFill>
                  <a:srgbClr val="009193"/>
                </a:solidFill>
              </a:rPr>
              <a:t>Hepa</a:t>
            </a:r>
            <a:r>
              <a:rPr lang="ar-SA" sz="800" b="1" u="sng" dirty="0">
                <a:solidFill>
                  <a:srgbClr val="009193"/>
                </a:solidFill>
              </a:rPr>
              <a:t>آذوا</a:t>
            </a:r>
            <a:r>
              <a:rPr lang="en-US" sz="800" b="1" u="sng" dirty="0">
                <a:solidFill>
                  <a:srgbClr val="009193"/>
                </a:solidFill>
              </a:rPr>
              <a:t> </a:t>
            </a:r>
            <a:r>
              <a:rPr lang="ar-SA" sz="800" b="1" u="sng" dirty="0">
                <a:solidFill>
                  <a:srgbClr val="009193"/>
                </a:solidFill>
              </a:rPr>
              <a:t>نياز وهبة  </a:t>
            </a:r>
          </a:p>
        </p:txBody>
      </p:sp>
      <p:sp>
        <p:nvSpPr>
          <p:cNvPr id="32" name="مستطيل مستدير الزوايا 31"/>
          <p:cNvSpPr/>
          <p:nvPr/>
        </p:nvSpPr>
        <p:spPr>
          <a:xfrm>
            <a:off x="5261027" y="7782969"/>
            <a:ext cx="1596973" cy="135917"/>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en-US" sz="800" dirty="0">
                <a:solidFill>
                  <a:srgbClr val="009193"/>
                </a:solidFill>
              </a:rPr>
              <a:t> = </a:t>
            </a:r>
            <a:r>
              <a:rPr lang="en-US" sz="800" b="1" u="sng" dirty="0">
                <a:solidFill>
                  <a:srgbClr val="009193"/>
                </a:solidFill>
              </a:rPr>
              <a:t>eryth</a:t>
            </a:r>
            <a:r>
              <a:rPr lang="en-US" sz="800" dirty="0">
                <a:solidFill>
                  <a:srgbClr val="009193"/>
                </a:solidFill>
              </a:rPr>
              <a:t>, </a:t>
            </a:r>
            <a:r>
              <a:rPr lang="en-US" sz="800" b="1" u="sng" dirty="0">
                <a:solidFill>
                  <a:srgbClr val="009193"/>
                </a:solidFill>
              </a:rPr>
              <a:t>bili=billion</a:t>
            </a:r>
            <a:r>
              <a:rPr lang="ar-SA" sz="800" b="1" u="sng" dirty="0">
                <a:solidFill>
                  <a:srgbClr val="009193"/>
                </a:solidFill>
              </a:rPr>
              <a:t>الإرث</a:t>
            </a:r>
            <a:r>
              <a:rPr lang="ar-SA" sz="800" dirty="0">
                <a:solidFill>
                  <a:srgbClr val="009193"/>
                </a:solidFill>
              </a:rPr>
              <a:t> كان </a:t>
            </a:r>
            <a:r>
              <a:rPr lang="ar-SA" sz="800" b="1" u="sng" dirty="0">
                <a:solidFill>
                  <a:srgbClr val="009193"/>
                </a:solidFill>
              </a:rPr>
              <a:t>بليون  </a:t>
            </a:r>
          </a:p>
        </p:txBody>
      </p:sp>
      <p:sp>
        <p:nvSpPr>
          <p:cNvPr id="33" name="مستطيل مستدير الزوايا 32"/>
          <p:cNvSpPr/>
          <p:nvPr/>
        </p:nvSpPr>
        <p:spPr>
          <a:xfrm>
            <a:off x="3767010" y="8140582"/>
            <a:ext cx="2006307" cy="324909"/>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en-US" sz="800" b="1" u="sng" dirty="0">
                <a:solidFill>
                  <a:srgbClr val="009193"/>
                </a:solidFill>
              </a:rPr>
              <a:t>Rafeef(=rifa)  is beautiful(=bili=Bella) girl. Bella in Latin and Italy mean beautiful</a:t>
            </a:r>
            <a:endParaRPr lang="ar-SA" sz="800" b="1" u="sng" dirty="0">
              <a:solidFill>
                <a:srgbClr val="009193"/>
              </a:solidFill>
            </a:endParaRPr>
          </a:p>
        </p:txBody>
      </p:sp>
      <p:sp>
        <p:nvSpPr>
          <p:cNvPr id="34" name="مستطيل مستدير الزوايا 33"/>
          <p:cNvSpPr/>
          <p:nvPr/>
        </p:nvSpPr>
        <p:spPr>
          <a:xfrm>
            <a:off x="3912838" y="9395938"/>
            <a:ext cx="2246662" cy="324909"/>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en-US" sz="800" b="1" dirty="0">
                <a:solidFill>
                  <a:srgbClr val="009193"/>
                </a:solidFill>
              </a:rPr>
              <a:t>In protein synthesis we have primary and </a:t>
            </a:r>
            <a:r>
              <a:rPr lang="en-US" sz="800" b="1">
                <a:solidFill>
                  <a:srgbClr val="009193"/>
                </a:solidFill>
              </a:rPr>
              <a:t>secondary  structure , so </a:t>
            </a:r>
            <a:r>
              <a:rPr lang="en-US" sz="800" b="1" dirty="0">
                <a:solidFill>
                  <a:srgbClr val="009193"/>
                </a:solidFill>
              </a:rPr>
              <a:t>we can say tetra also 4 </a:t>
            </a:r>
            <a:endParaRPr lang="ar-SA" sz="800" b="1" dirty="0">
              <a:solidFill>
                <a:srgbClr val="009193"/>
              </a:solidFill>
            </a:endParaRPr>
          </a:p>
        </p:txBody>
      </p:sp>
    </p:spTree>
    <p:extLst>
      <p:ext uri="{BB962C8B-B14F-4D97-AF65-F5344CB8AC3E}">
        <p14:creationId xmlns:p14="http://schemas.microsoft.com/office/powerpoint/2010/main" val="47931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858000" cy="735496"/>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rPr>
              <a:t>Hepatotoxcity</a:t>
            </a:r>
            <a:r>
              <a:rPr lang="en-US" sz="4000" b="1" dirty="0">
                <a:ln w="6600">
                  <a:solidFill>
                    <a:schemeClr val="tx1"/>
                  </a:solidFill>
                  <a:prstDash val="solid"/>
                </a:ln>
                <a:solidFill>
                  <a:schemeClr val="bg1"/>
                </a:solidFill>
                <a:effectLst>
                  <a:outerShdw dist="38100" dir="2700000" algn="tl" rotWithShape="0">
                    <a:schemeClr val="accent2"/>
                  </a:outerShdw>
                </a:effectLst>
                <a:latin typeface="Bell MT" panose="02020503060305020303" pitchFamily="18" charset="0"/>
              </a:rPr>
              <a:t> </a:t>
            </a:r>
          </a:p>
        </p:txBody>
      </p:sp>
      <p:sp>
        <p:nvSpPr>
          <p:cNvPr id="22" name="Arrow: Pentagon 1">
            <a:extLst>
              <a:ext uri="{FF2B5EF4-FFF2-40B4-BE49-F238E27FC236}">
                <a16:creationId xmlns:a16="http://schemas.microsoft.com/office/drawing/2014/main" id="{A6DCC67B-CA79-4A25-9E96-469FF250A887}"/>
              </a:ext>
            </a:extLst>
          </p:cNvPr>
          <p:cNvSpPr/>
          <p:nvPr/>
        </p:nvSpPr>
        <p:spPr>
          <a:xfrm>
            <a:off x="121933" y="1143816"/>
            <a:ext cx="2840219" cy="568036"/>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bg2">
                    <a:lumMod val="25000"/>
                  </a:schemeClr>
                </a:solidFill>
              </a:rPr>
              <a:t>Covalent &amp; Non-covalent bonds</a:t>
            </a:r>
          </a:p>
        </p:txBody>
      </p:sp>
      <p:sp>
        <p:nvSpPr>
          <p:cNvPr id="10" name="TextBox 9">
            <a:extLst>
              <a:ext uri="{FF2B5EF4-FFF2-40B4-BE49-F238E27FC236}">
                <a16:creationId xmlns:a16="http://schemas.microsoft.com/office/drawing/2014/main" id="{10797CA2-7459-43E7-8D3C-A9E7D0515331}"/>
              </a:ext>
            </a:extLst>
          </p:cNvPr>
          <p:cNvSpPr txBox="1"/>
          <p:nvPr/>
        </p:nvSpPr>
        <p:spPr>
          <a:xfrm>
            <a:off x="224533" y="1860351"/>
            <a:ext cx="6564899" cy="523220"/>
          </a:xfrm>
          <a:prstGeom prst="rect">
            <a:avLst/>
          </a:prstGeom>
          <a:noFill/>
          <a:ln w="19050">
            <a:solidFill>
              <a:schemeClr val="accent4">
                <a:lumMod val="20000"/>
                <a:lumOff val="80000"/>
              </a:schemeClr>
            </a:solidFill>
            <a:prstDash val="dash"/>
          </a:ln>
        </p:spPr>
        <p:txBody>
          <a:bodyPr wrap="square" rtlCol="0">
            <a:spAutoFit/>
          </a:bodyPr>
          <a:lstStyle/>
          <a:p>
            <a:pPr algn="ctr"/>
            <a:r>
              <a:rPr lang="en-US" sz="1400" dirty="0"/>
              <a:t>Drug or its reactive metabolites can form </a:t>
            </a:r>
            <a:r>
              <a:rPr lang="en-US" sz="1400" b="1" u="sng" dirty="0"/>
              <a:t>covalent bonds </a:t>
            </a:r>
            <a:r>
              <a:rPr lang="en-US" sz="1400" dirty="0"/>
              <a:t>with target molecules or alter the target molecule by </a:t>
            </a:r>
            <a:r>
              <a:rPr lang="en-US" sz="1400" b="1" u="sng" dirty="0"/>
              <a:t>non-covalent</a:t>
            </a:r>
            <a:r>
              <a:rPr lang="en-US" sz="1400" dirty="0"/>
              <a:t> interactions or both</a:t>
            </a:r>
          </a:p>
        </p:txBody>
      </p:sp>
      <p:sp>
        <p:nvSpPr>
          <p:cNvPr id="12" name="Right Brace 11">
            <a:extLst>
              <a:ext uri="{FF2B5EF4-FFF2-40B4-BE49-F238E27FC236}">
                <a16:creationId xmlns:a16="http://schemas.microsoft.com/office/drawing/2014/main" id="{5D9B43EE-7D0E-4969-BDC5-7F7378016A0F}"/>
              </a:ext>
            </a:extLst>
          </p:cNvPr>
          <p:cNvSpPr/>
          <p:nvPr/>
        </p:nvSpPr>
        <p:spPr>
          <a:xfrm rot="16200000">
            <a:off x="3369737" y="534437"/>
            <a:ext cx="360697" cy="4325416"/>
          </a:xfrm>
          <a:prstGeom prst="rightBrace">
            <a:avLst>
              <a:gd name="adj1" fmla="val 129406"/>
              <a:gd name="adj2" fmla="val 49978"/>
            </a:avLst>
          </a:prstGeom>
          <a:ln w="19050">
            <a:solidFill>
              <a:schemeClr val="bg1">
                <a:lumMod val="75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A301430A-E247-4550-82AB-EEE2FFD2DA16}"/>
              </a:ext>
            </a:extLst>
          </p:cNvPr>
          <p:cNvSpPr txBox="1"/>
          <p:nvPr/>
        </p:nvSpPr>
        <p:spPr>
          <a:xfrm>
            <a:off x="121934" y="2877494"/>
            <a:ext cx="3213518" cy="2011680"/>
          </a:xfrm>
          <a:prstGeom prst="rect">
            <a:avLst/>
          </a:prstGeom>
          <a:noFill/>
          <a:ln w="19050">
            <a:solidFill>
              <a:schemeClr val="accent1">
                <a:lumMod val="40000"/>
                <a:lumOff val="60000"/>
              </a:schemeClr>
            </a:solidFill>
            <a:prstDash val="solid"/>
          </a:ln>
        </p:spPr>
        <p:txBody>
          <a:bodyPr wrap="square" rtlCol="0">
            <a:spAutoFit/>
          </a:bodyPr>
          <a:lstStyle/>
          <a:p>
            <a:r>
              <a:rPr lang="en-US" sz="1400" b="1" u="sng" dirty="0"/>
              <a:t>Covalent interactions </a:t>
            </a:r>
            <a:r>
              <a:rPr lang="en-US" sz="1400" b="1" dirty="0"/>
              <a:t>: </a:t>
            </a:r>
            <a:r>
              <a:rPr lang="en-US" sz="800" dirty="0">
                <a:solidFill>
                  <a:srgbClr val="00B050"/>
                </a:solidFill>
              </a:rPr>
              <a:t>change in molecule itself</a:t>
            </a:r>
          </a:p>
          <a:p>
            <a:r>
              <a:rPr lang="en-US" sz="1200" dirty="0"/>
              <a:t>a type of chemical bond involving the sharing of electrons between atoms in a molecule  (strong)</a:t>
            </a:r>
          </a:p>
          <a:p>
            <a:r>
              <a:rPr lang="en-US" sz="1200" dirty="0"/>
              <a:t>It is adduct formation between the metabolite of the drug &amp;  cellular macromolecules.</a:t>
            </a:r>
          </a:p>
          <a:p>
            <a:endParaRPr lang="en-US" sz="1200" dirty="0"/>
          </a:p>
          <a:p>
            <a:r>
              <a:rPr lang="en-US" sz="1200" dirty="0"/>
              <a:t>If covalent binding to protein →  immunogenic reaction</a:t>
            </a:r>
          </a:p>
          <a:p>
            <a:endParaRPr lang="en-US" sz="1200" dirty="0"/>
          </a:p>
          <a:p>
            <a:r>
              <a:rPr lang="en-US" sz="1200" dirty="0"/>
              <a:t>If  binding to DNA → carcinogenesis</a:t>
            </a:r>
          </a:p>
        </p:txBody>
      </p:sp>
      <p:sp>
        <p:nvSpPr>
          <p:cNvPr id="23" name="TextBox 22">
            <a:extLst>
              <a:ext uri="{FF2B5EF4-FFF2-40B4-BE49-F238E27FC236}">
                <a16:creationId xmlns:a16="http://schemas.microsoft.com/office/drawing/2014/main" id="{5E4360AC-0490-404C-AEE8-0461BAA0998A}"/>
              </a:ext>
            </a:extLst>
          </p:cNvPr>
          <p:cNvSpPr txBox="1"/>
          <p:nvPr/>
        </p:nvSpPr>
        <p:spPr>
          <a:xfrm>
            <a:off x="3550085" y="2877493"/>
            <a:ext cx="3213518" cy="2011680"/>
          </a:xfrm>
          <a:prstGeom prst="rect">
            <a:avLst/>
          </a:prstGeom>
          <a:noFill/>
          <a:ln w="19050">
            <a:solidFill>
              <a:schemeClr val="accent2">
                <a:lumMod val="40000"/>
                <a:lumOff val="60000"/>
              </a:schemeClr>
            </a:solidFill>
            <a:prstDash val="solid"/>
          </a:ln>
        </p:spPr>
        <p:txBody>
          <a:bodyPr wrap="square" rtlCol="0">
            <a:spAutoFit/>
          </a:bodyPr>
          <a:lstStyle/>
          <a:p>
            <a:r>
              <a:rPr lang="en-US" sz="1400" b="1" u="sng" dirty="0"/>
              <a:t>Non-Covalent interactions </a:t>
            </a:r>
            <a:r>
              <a:rPr lang="en-US" sz="1400" b="1" dirty="0"/>
              <a:t>: </a:t>
            </a:r>
            <a:r>
              <a:rPr lang="en-US" sz="800" dirty="0">
                <a:solidFill>
                  <a:srgbClr val="00B050"/>
                </a:solidFill>
              </a:rPr>
              <a:t>change in function</a:t>
            </a:r>
          </a:p>
          <a:p>
            <a:endParaRPr lang="en-US" sz="800" dirty="0">
              <a:solidFill>
                <a:srgbClr val="00B050"/>
              </a:solidFill>
            </a:endParaRPr>
          </a:p>
          <a:p>
            <a:pPr marL="171450" indent="-171450">
              <a:buFontTx/>
              <a:buChar char="-"/>
            </a:pPr>
            <a:r>
              <a:rPr lang="en-US" sz="1200" dirty="0"/>
              <a:t>Lipid peroxidation → generation of cytotoxic oxygen radicals.  </a:t>
            </a:r>
          </a:p>
          <a:p>
            <a:r>
              <a:rPr lang="en-US" sz="1200" dirty="0"/>
              <a:t>-   Impairment of mitochondrial respiration.</a:t>
            </a:r>
          </a:p>
          <a:p>
            <a:r>
              <a:rPr lang="en-US" sz="1200" dirty="0"/>
              <a:t>- Depletion of GSH reactions → 'oxidative stress' </a:t>
            </a:r>
          </a:p>
          <a:p>
            <a:r>
              <a:rPr lang="en-US" sz="1200" dirty="0"/>
              <a:t>- Modification of sulfhydryl groups → impair Ca2+homostasis</a:t>
            </a:r>
          </a:p>
          <a:p>
            <a:pPr marL="171450" indent="-171450">
              <a:buFontTx/>
              <a:buChar char="-"/>
            </a:pPr>
            <a:r>
              <a:rPr lang="en-US" sz="1200" dirty="0"/>
              <a:t>Protein synthesis inhibition</a:t>
            </a:r>
          </a:p>
          <a:p>
            <a:r>
              <a:rPr lang="en-US" sz="1200" dirty="0"/>
              <a:t>…..</a:t>
            </a:r>
            <a:r>
              <a:rPr lang="en-US" sz="1200" dirty="0" err="1"/>
              <a:t>etc</a:t>
            </a:r>
            <a:endParaRPr lang="en-US" sz="1200" dirty="0"/>
          </a:p>
        </p:txBody>
      </p:sp>
      <p:sp>
        <p:nvSpPr>
          <p:cNvPr id="14" name="TextBox 13">
            <a:extLst>
              <a:ext uri="{FF2B5EF4-FFF2-40B4-BE49-F238E27FC236}">
                <a16:creationId xmlns:a16="http://schemas.microsoft.com/office/drawing/2014/main" id="{2AEDFD70-8E11-4A49-B12C-8861467BF4AC}"/>
              </a:ext>
            </a:extLst>
          </p:cNvPr>
          <p:cNvSpPr txBox="1"/>
          <p:nvPr/>
        </p:nvSpPr>
        <p:spPr>
          <a:xfrm>
            <a:off x="3318121" y="1143816"/>
            <a:ext cx="1743581" cy="510778"/>
          </a:xfrm>
          <a:prstGeom prst="wedgeRoundRectCallout">
            <a:avLst>
              <a:gd name="adj1" fmla="val -65435"/>
              <a:gd name="adj2" fmla="val 5615"/>
              <a:gd name="adj3" fmla="val 16667"/>
            </a:avLst>
          </a:prstGeom>
          <a:noFill/>
          <a:ln>
            <a:solidFill>
              <a:schemeClr val="accent6">
                <a:lumMod val="40000"/>
                <a:lumOff val="60000"/>
              </a:schemeClr>
            </a:solidFill>
          </a:ln>
        </p:spPr>
        <p:txBody>
          <a:bodyPr wrap="square" rtlCol="0">
            <a:spAutoFit/>
          </a:bodyPr>
          <a:lstStyle/>
          <a:p>
            <a:pPr algn="ctr"/>
            <a:r>
              <a:rPr lang="en-US" sz="1200" dirty="0">
                <a:solidFill>
                  <a:srgbClr val="00B050"/>
                </a:solidFill>
              </a:rPr>
              <a:t>Prof. </a:t>
            </a:r>
            <a:r>
              <a:rPr lang="en-US" sz="1200" dirty="0" err="1">
                <a:solidFill>
                  <a:srgbClr val="00B050"/>
                </a:solidFill>
              </a:rPr>
              <a:t>Yieldes</a:t>
            </a:r>
            <a:r>
              <a:rPr lang="en-US" sz="1200" dirty="0">
                <a:solidFill>
                  <a:srgbClr val="00B050"/>
                </a:solidFill>
              </a:rPr>
              <a:t> said: </a:t>
            </a:r>
          </a:p>
          <a:p>
            <a:pPr algn="ctr"/>
            <a:r>
              <a:rPr lang="en-US" sz="1200" u="sng" dirty="0">
                <a:solidFill>
                  <a:srgbClr val="00B050"/>
                </a:solidFill>
              </a:rPr>
              <a:t>Bonds</a:t>
            </a:r>
            <a:r>
              <a:rPr lang="en-US" sz="1200" dirty="0">
                <a:solidFill>
                  <a:srgbClr val="00B050"/>
                </a:solidFill>
              </a:rPr>
              <a:t> for Reading only</a:t>
            </a:r>
          </a:p>
        </p:txBody>
      </p:sp>
      <p:grpSp>
        <p:nvGrpSpPr>
          <p:cNvPr id="24" name="Group 23">
            <a:extLst>
              <a:ext uri="{FF2B5EF4-FFF2-40B4-BE49-F238E27FC236}">
                <a16:creationId xmlns:a16="http://schemas.microsoft.com/office/drawing/2014/main" id="{94ADCC51-AC35-4B8B-B8F9-DD3374F8EDD5}"/>
              </a:ext>
            </a:extLst>
          </p:cNvPr>
          <p:cNvGrpSpPr/>
          <p:nvPr/>
        </p:nvGrpSpPr>
        <p:grpSpPr>
          <a:xfrm>
            <a:off x="0" y="5413268"/>
            <a:ext cx="3284200" cy="431015"/>
            <a:chOff x="1306421" y="1657815"/>
            <a:chExt cx="2364057" cy="476519"/>
          </a:xfrm>
          <a:solidFill>
            <a:srgbClr val="FDDFE6"/>
          </a:solidFill>
        </p:grpSpPr>
        <p:sp>
          <p:nvSpPr>
            <p:cNvPr id="25" name="Delay 10">
              <a:extLst>
                <a:ext uri="{FF2B5EF4-FFF2-40B4-BE49-F238E27FC236}">
                  <a16:creationId xmlns:a16="http://schemas.microsoft.com/office/drawing/2014/main" id="{06184A52-C817-4E75-9910-1E6A0BFD41CE}"/>
                </a:ext>
              </a:extLst>
            </p:cNvPr>
            <p:cNvSpPr/>
            <p:nvPr/>
          </p:nvSpPr>
          <p:spPr>
            <a:xfrm>
              <a:off x="3206839" y="1657815"/>
              <a:ext cx="463639" cy="4765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rocess 11">
              <a:extLst>
                <a:ext uri="{FF2B5EF4-FFF2-40B4-BE49-F238E27FC236}">
                  <a16:creationId xmlns:a16="http://schemas.microsoft.com/office/drawing/2014/main" id="{193E6BB1-3836-4849-B45D-82B85299D16B}"/>
                </a:ext>
              </a:extLst>
            </p:cNvPr>
            <p:cNvSpPr/>
            <p:nvPr/>
          </p:nvSpPr>
          <p:spPr>
            <a:xfrm>
              <a:off x="1306421" y="1657816"/>
              <a:ext cx="2052067" cy="47651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2">
                      <a:lumMod val="10000"/>
                    </a:schemeClr>
                  </a:solidFill>
                  <a:ea typeface="Century Gothic" charset="0"/>
                  <a:cs typeface="Century Gothic" charset="0"/>
                </a:rPr>
                <a:t>Hepatotoxins cause liver disease</a:t>
              </a:r>
            </a:p>
          </p:txBody>
        </p:sp>
      </p:grpSp>
      <p:sp>
        <p:nvSpPr>
          <p:cNvPr id="27" name="TextBox 26">
            <a:extLst>
              <a:ext uri="{FF2B5EF4-FFF2-40B4-BE49-F238E27FC236}">
                <a16:creationId xmlns:a16="http://schemas.microsoft.com/office/drawing/2014/main" id="{6731BF2B-AD01-41BF-92F1-ACCFDC33B08E}"/>
              </a:ext>
            </a:extLst>
          </p:cNvPr>
          <p:cNvSpPr txBox="1"/>
          <p:nvPr/>
        </p:nvSpPr>
        <p:spPr>
          <a:xfrm>
            <a:off x="408369" y="5991218"/>
            <a:ext cx="5920352" cy="1293971"/>
          </a:xfrm>
          <a:prstGeom prst="roundRect">
            <a:avLst/>
          </a:prstGeom>
          <a:noFill/>
          <a:ln>
            <a:solidFill>
              <a:schemeClr val="accent5">
                <a:lumMod val="20000"/>
                <a:lumOff val="80000"/>
              </a:schemeClr>
            </a:solidFill>
          </a:ln>
        </p:spPr>
        <p:txBody>
          <a:bodyPr wrap="square" rtlCol="0">
            <a:spAutoFit/>
          </a:bodyPr>
          <a:lstStyle/>
          <a:p>
            <a:r>
              <a:rPr lang="en-US" sz="1400" dirty="0"/>
              <a:t>Most Hepatotoxins cause liver disease only in certain persons depending on:</a:t>
            </a:r>
          </a:p>
          <a:p>
            <a:pPr marL="285750" indent="-285750">
              <a:buFont typeface="Arial" panose="020B0604020202020204" pitchFamily="34" charset="0"/>
              <a:buChar char="•"/>
            </a:pPr>
            <a:r>
              <a:rPr lang="en-US" sz="1400" dirty="0">
                <a:solidFill>
                  <a:srgbClr val="7030A0"/>
                </a:solidFill>
              </a:rPr>
              <a:t> Environmental factors: </a:t>
            </a:r>
          </a:p>
          <a:p>
            <a:r>
              <a:rPr lang="en-US" sz="1400" dirty="0"/>
              <a:t>Race , Age , Sex , Nutritional status , Concomitant habits , drugs , diseases</a:t>
            </a:r>
          </a:p>
          <a:p>
            <a:pPr marL="285750" indent="-285750">
              <a:buFont typeface="Arial" panose="020B0604020202020204" pitchFamily="34" charset="0"/>
              <a:buChar char="•"/>
            </a:pPr>
            <a:r>
              <a:rPr lang="en-US" sz="1400" dirty="0">
                <a:solidFill>
                  <a:srgbClr val="7030A0"/>
                </a:solidFill>
              </a:rPr>
              <a:t>Host genetic makeup: </a:t>
            </a:r>
          </a:p>
          <a:p>
            <a:r>
              <a:rPr lang="en-US" sz="1400" dirty="0"/>
              <a:t>Metabolizing Enzymes , Detoxifying System  , Drug Transport</a:t>
            </a:r>
          </a:p>
        </p:txBody>
      </p:sp>
      <p:cxnSp>
        <p:nvCxnSpPr>
          <p:cNvPr id="4" name="Straight Connector 3">
            <a:extLst>
              <a:ext uri="{FF2B5EF4-FFF2-40B4-BE49-F238E27FC236}">
                <a16:creationId xmlns:a16="http://schemas.microsoft.com/office/drawing/2014/main" id="{73F7AB16-84CE-4F89-8E49-381D7688B3B6}"/>
              </a:ext>
            </a:extLst>
          </p:cNvPr>
          <p:cNvCxnSpPr/>
          <p:nvPr/>
        </p:nvCxnSpPr>
        <p:spPr>
          <a:xfrm>
            <a:off x="224533" y="5143500"/>
            <a:ext cx="6359147" cy="0"/>
          </a:xfrm>
          <a:prstGeom prst="line">
            <a:avLst/>
          </a:prstGeom>
          <a:ln w="285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6" name="Callout: Right Arrow 5">
            <a:extLst>
              <a:ext uri="{FF2B5EF4-FFF2-40B4-BE49-F238E27FC236}">
                <a16:creationId xmlns:a16="http://schemas.microsoft.com/office/drawing/2014/main" id="{04EA5721-DEF0-454E-AFAE-F98C1E602AEF}"/>
              </a:ext>
            </a:extLst>
          </p:cNvPr>
          <p:cNvSpPr/>
          <p:nvPr/>
        </p:nvSpPr>
        <p:spPr>
          <a:xfrm>
            <a:off x="408369" y="7729978"/>
            <a:ext cx="3217914" cy="1721223"/>
          </a:xfrm>
          <a:prstGeom prst="rightArrowCallout">
            <a:avLst>
              <a:gd name="adj1" fmla="val 18750"/>
              <a:gd name="adj2" fmla="val 17968"/>
              <a:gd name="adj3" fmla="val 34375"/>
              <a:gd name="adj4" fmla="val 77719"/>
            </a:avLst>
          </a:prstGeom>
          <a:ln>
            <a:solidFill>
              <a:schemeClr val="accent6">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b="1" dirty="0"/>
              <a:t>Incidence of hepatotoxicity depends on:</a:t>
            </a:r>
          </a:p>
          <a:p>
            <a:pPr algn="ctr"/>
            <a:endParaRPr lang="en-US" sz="1400" dirty="0"/>
          </a:p>
          <a:p>
            <a:pPr marL="285750" indent="-285750">
              <a:buFont typeface="Wingdings" panose="05000000000000000000" pitchFamily="2" charset="2"/>
              <a:buChar char="v"/>
            </a:pPr>
            <a:r>
              <a:rPr lang="en-US" sz="1400" dirty="0"/>
              <a:t>Toxicity potential </a:t>
            </a:r>
          </a:p>
          <a:p>
            <a:pPr marL="285750" indent="-285750">
              <a:buFont typeface="Wingdings" panose="05000000000000000000" pitchFamily="2" charset="2"/>
              <a:buChar char="v"/>
            </a:pPr>
            <a:r>
              <a:rPr lang="en-US" sz="1400" dirty="0"/>
              <a:t>Host genetic makeup </a:t>
            </a:r>
          </a:p>
          <a:p>
            <a:pPr marL="285750" indent="-285750">
              <a:buFont typeface="Wingdings" panose="05000000000000000000" pitchFamily="2" charset="2"/>
              <a:buChar char="v"/>
            </a:pPr>
            <a:r>
              <a:rPr lang="en-US" sz="1400" dirty="0"/>
              <a:t>Environmental Host factors</a:t>
            </a:r>
          </a:p>
        </p:txBody>
      </p:sp>
      <p:sp>
        <p:nvSpPr>
          <p:cNvPr id="7" name="Rectangle: Rounded Corners 6">
            <a:extLst>
              <a:ext uri="{FF2B5EF4-FFF2-40B4-BE49-F238E27FC236}">
                <a16:creationId xmlns:a16="http://schemas.microsoft.com/office/drawing/2014/main" id="{AA423242-483C-4F9F-997E-A01A8CE34FCF}"/>
              </a:ext>
            </a:extLst>
          </p:cNvPr>
          <p:cNvSpPr/>
          <p:nvPr/>
        </p:nvSpPr>
        <p:spPr>
          <a:xfrm>
            <a:off x="3838019" y="8191336"/>
            <a:ext cx="2447365" cy="820270"/>
          </a:xfrm>
          <a:prstGeom prst="roundRect">
            <a:avLst/>
          </a:prstGeom>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t>Those factors lead to:</a:t>
            </a:r>
          </a:p>
          <a:p>
            <a:pPr algn="ctr"/>
            <a:r>
              <a:rPr lang="en-US" sz="1400" b="1" dirty="0"/>
              <a:t>Drug induced hepatotoxicity </a:t>
            </a:r>
          </a:p>
        </p:txBody>
      </p:sp>
    </p:spTree>
    <p:extLst>
      <p:ext uri="{BB962C8B-B14F-4D97-AF65-F5344CB8AC3E}">
        <p14:creationId xmlns:p14="http://schemas.microsoft.com/office/powerpoint/2010/main" val="196256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1820AE-82AE-4E48-B152-D11152036D93}"/>
              </a:ext>
            </a:extLst>
          </p:cNvPr>
          <p:cNvSpPr/>
          <p:nvPr/>
        </p:nvSpPr>
        <p:spPr>
          <a:xfrm>
            <a:off x="0" y="0"/>
            <a:ext cx="6858000" cy="735496"/>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rPr>
              <a:t>Drug induced hepatic injury </a:t>
            </a:r>
          </a:p>
        </p:txBody>
      </p:sp>
      <p:sp>
        <p:nvSpPr>
          <p:cNvPr id="2" name="TextBox 1">
            <a:extLst>
              <a:ext uri="{FF2B5EF4-FFF2-40B4-BE49-F238E27FC236}">
                <a16:creationId xmlns:a16="http://schemas.microsoft.com/office/drawing/2014/main" id="{D31B585E-9344-4EA5-B1A6-1EEC96B06486}"/>
              </a:ext>
            </a:extLst>
          </p:cNvPr>
          <p:cNvSpPr txBox="1"/>
          <p:nvPr/>
        </p:nvSpPr>
        <p:spPr>
          <a:xfrm>
            <a:off x="284205" y="1544595"/>
            <a:ext cx="6178379" cy="787066"/>
          </a:xfrm>
          <a:prstGeom prst="snip1Rect">
            <a:avLst/>
          </a:prstGeom>
          <a:noFill/>
          <a:ln>
            <a:solidFill>
              <a:schemeClr val="accent5">
                <a:lumMod val="20000"/>
                <a:lumOff val="80000"/>
              </a:schemeClr>
            </a:solidFill>
          </a:ln>
        </p:spPr>
        <p:txBody>
          <a:bodyPr wrap="square" rtlCol="0">
            <a:spAutoFit/>
          </a:bodyPr>
          <a:lstStyle/>
          <a:p>
            <a:r>
              <a:rPr lang="en-US" sz="1400" dirty="0"/>
              <a:t>Drugs produce about 10% of all cases of hepatitis in young adults and 40% of cases in patients older than 50 years.</a:t>
            </a:r>
            <a:endParaRPr lang="en-US" dirty="0"/>
          </a:p>
          <a:p>
            <a:endParaRPr lang="en-US" dirty="0"/>
          </a:p>
        </p:txBody>
      </p:sp>
      <p:sp>
        <p:nvSpPr>
          <p:cNvPr id="7" name="TextBox 6">
            <a:extLst>
              <a:ext uri="{FF2B5EF4-FFF2-40B4-BE49-F238E27FC236}">
                <a16:creationId xmlns:a16="http://schemas.microsoft.com/office/drawing/2014/main" id="{087E5ECC-907F-488B-923E-08474820FB0E}"/>
              </a:ext>
            </a:extLst>
          </p:cNvPr>
          <p:cNvSpPr txBox="1"/>
          <p:nvPr/>
        </p:nvSpPr>
        <p:spPr>
          <a:xfrm>
            <a:off x="355256" y="2445557"/>
            <a:ext cx="6036276" cy="400110"/>
          </a:xfrm>
          <a:prstGeom prst="rect">
            <a:avLst/>
          </a:prstGeom>
          <a:noFill/>
        </p:spPr>
        <p:txBody>
          <a:bodyPr wrap="square" rtlCol="0">
            <a:spAutoFit/>
          </a:bodyPr>
          <a:lstStyle/>
          <a:p>
            <a:r>
              <a:rPr lang="en-US" sz="2000" b="1" dirty="0"/>
              <a:t>Categories of people who are exposed to Hepatotoxins: </a:t>
            </a:r>
            <a:endParaRPr lang="en-US" sz="1800" dirty="0"/>
          </a:p>
        </p:txBody>
      </p:sp>
      <p:graphicFrame>
        <p:nvGraphicFramePr>
          <p:cNvPr id="8" name="Diagram 7">
            <a:extLst>
              <a:ext uri="{FF2B5EF4-FFF2-40B4-BE49-F238E27FC236}">
                <a16:creationId xmlns:a16="http://schemas.microsoft.com/office/drawing/2014/main" id="{C75913B3-EDEA-4D4E-8B2A-59DF6D12B1B9}"/>
              </a:ext>
            </a:extLst>
          </p:cNvPr>
          <p:cNvGraphicFramePr/>
          <p:nvPr>
            <p:extLst>
              <p:ext uri="{D42A27DB-BD31-4B8C-83A1-F6EECF244321}">
                <p14:modId xmlns:p14="http://schemas.microsoft.com/office/powerpoint/2010/main" val="4187975947"/>
              </p:ext>
            </p:extLst>
          </p:nvPr>
        </p:nvGraphicFramePr>
        <p:xfrm>
          <a:off x="135924" y="2959564"/>
          <a:ext cx="6586151" cy="2948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a:extLst>
              <a:ext uri="{FF2B5EF4-FFF2-40B4-BE49-F238E27FC236}">
                <a16:creationId xmlns:a16="http://schemas.microsoft.com/office/drawing/2014/main" id="{49CFC962-D3A2-48C6-BC8A-BB2439BED32C}"/>
              </a:ext>
            </a:extLst>
          </p:cNvPr>
          <p:cNvGrpSpPr/>
          <p:nvPr/>
        </p:nvGrpSpPr>
        <p:grpSpPr>
          <a:xfrm>
            <a:off x="0" y="989039"/>
            <a:ext cx="2962152" cy="431015"/>
            <a:chOff x="1306421" y="1657815"/>
            <a:chExt cx="2132238" cy="476519"/>
          </a:xfrm>
          <a:solidFill>
            <a:srgbClr val="FDDFE6"/>
          </a:solidFill>
        </p:grpSpPr>
        <p:sp>
          <p:nvSpPr>
            <p:cNvPr id="11" name="Delay 10">
              <a:extLst>
                <a:ext uri="{FF2B5EF4-FFF2-40B4-BE49-F238E27FC236}">
                  <a16:creationId xmlns:a16="http://schemas.microsoft.com/office/drawing/2014/main" id="{A44A03DD-9A3F-4770-94CB-31055182D561}"/>
                </a:ext>
              </a:extLst>
            </p:cNvPr>
            <p:cNvSpPr/>
            <p:nvPr/>
          </p:nvSpPr>
          <p:spPr>
            <a:xfrm>
              <a:off x="2975020" y="1657815"/>
              <a:ext cx="463639" cy="4765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rocess 11">
              <a:extLst>
                <a:ext uri="{FF2B5EF4-FFF2-40B4-BE49-F238E27FC236}">
                  <a16:creationId xmlns:a16="http://schemas.microsoft.com/office/drawing/2014/main" id="{07ADBE6C-E621-4864-9A5A-9A3F2CBC2FB7}"/>
                </a:ext>
              </a:extLst>
            </p:cNvPr>
            <p:cNvSpPr/>
            <p:nvPr/>
          </p:nvSpPr>
          <p:spPr>
            <a:xfrm>
              <a:off x="1306421" y="1657816"/>
              <a:ext cx="1885683" cy="47651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bg2">
                      <a:lumMod val="10000"/>
                    </a:schemeClr>
                  </a:solidFill>
                  <a:ea typeface="Century Gothic" charset="0"/>
                  <a:cs typeface="Century Gothic" charset="0"/>
                </a:rPr>
                <a:t>Incidence of DIHI</a:t>
              </a:r>
            </a:p>
          </p:txBody>
        </p:sp>
      </p:grpSp>
      <p:sp>
        <p:nvSpPr>
          <p:cNvPr id="14" name="TextBox 13">
            <a:extLst>
              <a:ext uri="{FF2B5EF4-FFF2-40B4-BE49-F238E27FC236}">
                <a16:creationId xmlns:a16="http://schemas.microsoft.com/office/drawing/2014/main" id="{93CE63B0-9F02-48DC-B0B2-B63AF049C930}"/>
              </a:ext>
            </a:extLst>
          </p:cNvPr>
          <p:cNvSpPr txBox="1"/>
          <p:nvPr/>
        </p:nvSpPr>
        <p:spPr>
          <a:xfrm>
            <a:off x="1171563" y="6538096"/>
            <a:ext cx="5631591" cy="1568089"/>
          </a:xfrm>
          <a:prstGeom prst="roundRect">
            <a:avLst/>
          </a:prstGeom>
          <a:solidFill>
            <a:schemeClr val="bg1"/>
          </a:solidFill>
          <a:ln>
            <a:solidFill>
              <a:schemeClr val="accent4">
                <a:lumMod val="20000"/>
                <a:lumOff val="80000"/>
              </a:schemeClr>
            </a:solidFill>
          </a:ln>
        </p:spPr>
        <p:txBody>
          <a:bodyPr wrap="square" rtlCol="0">
            <a:spAutoFit/>
          </a:bodyPr>
          <a:lstStyle/>
          <a:p>
            <a:pPr algn="ctr"/>
            <a:r>
              <a:rPr lang="en-US" dirty="0">
                <a:solidFill>
                  <a:srgbClr val="FF0000"/>
                </a:solidFill>
              </a:rPr>
              <a:t>short</a:t>
            </a:r>
            <a:r>
              <a:rPr lang="en-US" dirty="0"/>
              <a:t> (</a:t>
            </a:r>
            <a:r>
              <a:rPr lang="en-US" dirty="0" err="1"/>
              <a:t>hrs</a:t>
            </a:r>
            <a:r>
              <a:rPr lang="en-US" dirty="0"/>
              <a:t>/</a:t>
            </a:r>
            <a:r>
              <a:rPr lang="en-US" dirty="0" err="1"/>
              <a:t>dys</a:t>
            </a:r>
            <a:r>
              <a:rPr lang="en-US" dirty="0"/>
              <a:t>), </a:t>
            </a:r>
            <a:r>
              <a:rPr lang="en-US" dirty="0">
                <a:solidFill>
                  <a:srgbClr val="FF0000"/>
                </a:solidFill>
              </a:rPr>
              <a:t>intermediate</a:t>
            </a:r>
            <a:r>
              <a:rPr lang="en-US" dirty="0"/>
              <a:t> (1-8ws), </a:t>
            </a:r>
            <a:r>
              <a:rPr lang="en-US" dirty="0">
                <a:solidFill>
                  <a:srgbClr val="FF0000"/>
                </a:solidFill>
              </a:rPr>
              <a:t>long</a:t>
            </a:r>
            <a:r>
              <a:rPr lang="en-US" dirty="0"/>
              <a:t> (1-12ms)</a:t>
            </a:r>
          </a:p>
          <a:p>
            <a:pPr algn="ctr"/>
            <a:endParaRPr lang="en-US" dirty="0"/>
          </a:p>
          <a:p>
            <a:pPr marL="285750" indent="-285750">
              <a:buFont typeface="Arial" panose="020B0604020202020204" pitchFamily="34" charset="0"/>
              <a:buChar char="•"/>
            </a:pPr>
            <a:r>
              <a:rPr lang="en-US" sz="1200" b="1" dirty="0"/>
              <a:t>In Direct </a:t>
            </a:r>
            <a:r>
              <a:rPr lang="en-US" sz="1200" b="1" dirty="0">
                <a:solidFill>
                  <a:srgbClr val="FF0000"/>
                </a:solidFill>
              </a:rPr>
              <a:t>dose-dependent</a:t>
            </a:r>
            <a:r>
              <a:rPr lang="en-US" sz="1200" b="1" dirty="0"/>
              <a:t> Hepatotoxicity </a:t>
            </a:r>
            <a:r>
              <a:rPr lang="en-US" sz="1200" dirty="0"/>
              <a:t>→ the Latency period is </a:t>
            </a:r>
            <a:r>
              <a:rPr lang="en-US" sz="1200" b="1" dirty="0">
                <a:solidFill>
                  <a:srgbClr val="FF0000"/>
                </a:solidFill>
              </a:rPr>
              <a:t>SHORT</a:t>
            </a:r>
            <a:r>
              <a:rPr lang="en-US" sz="1200" dirty="0"/>
              <a:t>  as it occurs after a threshold of toxicity is reached → </a:t>
            </a:r>
            <a:r>
              <a:rPr lang="en-US" sz="1200" dirty="0">
                <a:solidFill>
                  <a:schemeClr val="accent1">
                    <a:lumMod val="75000"/>
                  </a:schemeClr>
                </a:solidFill>
              </a:rPr>
              <a:t>acetaminophen</a:t>
            </a:r>
            <a:r>
              <a:rPr lang="en-US" sz="1200" dirty="0"/>
              <a:t> </a:t>
            </a:r>
            <a:endParaRPr lang="en-US" sz="1100" dirty="0"/>
          </a:p>
          <a:p>
            <a:pPr marL="285750" indent="-285750">
              <a:buFont typeface="Arial" panose="020B0604020202020204" pitchFamily="34" charset="0"/>
              <a:buChar char="•"/>
            </a:pPr>
            <a:r>
              <a:rPr lang="en-US" sz="1200" b="1" dirty="0"/>
              <a:t>In Direct </a:t>
            </a:r>
            <a:r>
              <a:rPr lang="en-US" sz="1200" b="1" dirty="0">
                <a:solidFill>
                  <a:srgbClr val="FF0000"/>
                </a:solidFill>
              </a:rPr>
              <a:t>cumulative</a:t>
            </a:r>
            <a:r>
              <a:rPr lang="en-US" sz="1200" b="1" dirty="0"/>
              <a:t> or In Indirect </a:t>
            </a:r>
            <a:r>
              <a:rPr lang="en-US" sz="1200" b="1" dirty="0">
                <a:solidFill>
                  <a:srgbClr val="FF0000"/>
                </a:solidFill>
              </a:rPr>
              <a:t>Immunoallergic Idiosyncratic </a:t>
            </a:r>
            <a:r>
              <a:rPr lang="en-US" sz="1200" b="1" dirty="0"/>
              <a:t>Hepatotoxicity </a:t>
            </a:r>
            <a:r>
              <a:rPr lang="en-US" sz="1200" dirty="0"/>
              <a:t>→ the Latency  period is </a:t>
            </a:r>
            <a:r>
              <a:rPr lang="en-US" sz="1200" dirty="0">
                <a:solidFill>
                  <a:srgbClr val="FF0000"/>
                </a:solidFill>
              </a:rPr>
              <a:t>INTERMEDIATE</a:t>
            </a:r>
            <a:r>
              <a:rPr lang="en-US" sz="1200" dirty="0"/>
              <a:t> , but may continue to evoke even after drug </a:t>
            </a:r>
          </a:p>
        </p:txBody>
      </p:sp>
      <p:sp>
        <p:nvSpPr>
          <p:cNvPr id="15" name="Rectangle: Rounded Corners 14">
            <a:extLst>
              <a:ext uri="{FF2B5EF4-FFF2-40B4-BE49-F238E27FC236}">
                <a16:creationId xmlns:a16="http://schemas.microsoft.com/office/drawing/2014/main" id="{9FBBE535-9FED-4F9B-9987-790BBAFEC257}"/>
              </a:ext>
            </a:extLst>
          </p:cNvPr>
          <p:cNvSpPr/>
          <p:nvPr/>
        </p:nvSpPr>
        <p:spPr>
          <a:xfrm>
            <a:off x="135924" y="7190825"/>
            <a:ext cx="954560" cy="477079"/>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Latency period:</a:t>
            </a:r>
          </a:p>
        </p:txBody>
      </p:sp>
      <p:sp>
        <p:nvSpPr>
          <p:cNvPr id="16" name="Rectangle: Rounded Corners 15">
            <a:extLst>
              <a:ext uri="{FF2B5EF4-FFF2-40B4-BE49-F238E27FC236}">
                <a16:creationId xmlns:a16="http://schemas.microsoft.com/office/drawing/2014/main" id="{66DD397F-1B94-47B9-ABE5-DEF80A408091}"/>
              </a:ext>
            </a:extLst>
          </p:cNvPr>
          <p:cNvSpPr/>
          <p:nvPr/>
        </p:nvSpPr>
        <p:spPr>
          <a:xfrm>
            <a:off x="93822" y="8416861"/>
            <a:ext cx="1327093" cy="477079"/>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Histopathological finding</a:t>
            </a:r>
          </a:p>
        </p:txBody>
      </p:sp>
      <p:sp>
        <p:nvSpPr>
          <p:cNvPr id="17" name="TextBox 16">
            <a:extLst>
              <a:ext uri="{FF2B5EF4-FFF2-40B4-BE49-F238E27FC236}">
                <a16:creationId xmlns:a16="http://schemas.microsoft.com/office/drawing/2014/main" id="{DBD8B7CA-E62B-4F75-A084-7EE197077BFA}"/>
              </a:ext>
            </a:extLst>
          </p:cNvPr>
          <p:cNvSpPr txBox="1"/>
          <p:nvPr/>
        </p:nvSpPr>
        <p:spPr>
          <a:xfrm>
            <a:off x="1509927" y="8234323"/>
            <a:ext cx="5132888" cy="919401"/>
          </a:xfrm>
          <a:prstGeom prst="roundRect">
            <a:avLst/>
          </a:prstGeom>
          <a:noFill/>
          <a:ln>
            <a:solidFill>
              <a:schemeClr val="accent5">
                <a:lumMod val="20000"/>
                <a:lumOff val="80000"/>
              </a:schemeClr>
            </a:solidFill>
          </a:ln>
        </p:spPr>
        <p:txBody>
          <a:bodyPr wrap="square" rtlCol="0">
            <a:spAutoFit/>
          </a:bodyPr>
          <a:lstStyle/>
          <a:p>
            <a:pPr marL="285750" indent="-285750">
              <a:buFont typeface="Arial" panose="020B0604020202020204" pitchFamily="34" charset="0"/>
              <a:buChar char="•"/>
            </a:pPr>
            <a:r>
              <a:rPr lang="en-US" sz="1200" dirty="0"/>
              <a:t>No universal </a:t>
            </a:r>
            <a:r>
              <a:rPr lang="en-US" sz="1200" dirty="0" err="1"/>
              <a:t>histo</a:t>
            </a:r>
            <a:r>
              <a:rPr lang="en-US" sz="1200" dirty="0"/>
              <a:t>-pathological pattern of DIHI exist. </a:t>
            </a:r>
          </a:p>
          <a:p>
            <a:r>
              <a:rPr lang="en-US" sz="1200" dirty="0"/>
              <a:t>The commonest  are : </a:t>
            </a:r>
            <a:r>
              <a:rPr lang="en-US" sz="1200" b="1" dirty="0"/>
              <a:t>Hepatocellular necrosis </a:t>
            </a:r>
            <a:r>
              <a:rPr lang="en-US" sz="1200" dirty="0"/>
              <a:t>, </a:t>
            </a:r>
            <a:r>
              <a:rPr lang="en-US" sz="1200" b="1" dirty="0"/>
              <a:t>Cholestasis</a:t>
            </a:r>
            <a:r>
              <a:rPr lang="en-US" sz="1200" dirty="0"/>
              <a:t> , </a:t>
            </a:r>
            <a:r>
              <a:rPr lang="en-US" sz="1200" b="1" dirty="0"/>
              <a:t>Steatosis</a:t>
            </a:r>
            <a:r>
              <a:rPr lang="en-US" sz="1200" dirty="0"/>
              <a:t>.</a:t>
            </a:r>
          </a:p>
          <a:p>
            <a:pPr marL="285750" indent="-285750">
              <a:buFont typeface="Arial" panose="020B0604020202020204" pitchFamily="34" charset="0"/>
              <a:buChar char="•"/>
            </a:pPr>
            <a:r>
              <a:rPr lang="en-US" sz="1200" dirty="0"/>
              <a:t>More than one type of injury may occur in the same patient and Any one agent may produce different types of injury in different patients </a:t>
            </a:r>
          </a:p>
        </p:txBody>
      </p:sp>
      <p:sp>
        <p:nvSpPr>
          <p:cNvPr id="18" name="Rectangle: Rounded Corners 17">
            <a:extLst>
              <a:ext uri="{FF2B5EF4-FFF2-40B4-BE49-F238E27FC236}">
                <a16:creationId xmlns:a16="http://schemas.microsoft.com/office/drawing/2014/main" id="{6C3F38B1-BD6E-4DDC-AA95-554792DA97E5}"/>
              </a:ext>
            </a:extLst>
          </p:cNvPr>
          <p:cNvSpPr/>
          <p:nvPr/>
        </p:nvSpPr>
        <p:spPr>
          <a:xfrm>
            <a:off x="135924" y="9171560"/>
            <a:ext cx="954560" cy="477079"/>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0000"/>
                </a:solidFill>
              </a:rPr>
              <a:t>Clinical pattern </a:t>
            </a:r>
            <a:r>
              <a:rPr lang="en-US" sz="1400" dirty="0">
                <a:solidFill>
                  <a:schemeClr val="tx1"/>
                </a:solidFill>
              </a:rPr>
              <a:t>:</a:t>
            </a:r>
          </a:p>
        </p:txBody>
      </p:sp>
      <p:sp>
        <p:nvSpPr>
          <p:cNvPr id="19" name="TextBox 18">
            <a:extLst>
              <a:ext uri="{FF2B5EF4-FFF2-40B4-BE49-F238E27FC236}">
                <a16:creationId xmlns:a16="http://schemas.microsoft.com/office/drawing/2014/main" id="{FA13CD47-C18F-4EEC-802D-8FBF5DB33FDA}"/>
              </a:ext>
            </a:extLst>
          </p:cNvPr>
          <p:cNvSpPr txBox="1"/>
          <p:nvPr/>
        </p:nvSpPr>
        <p:spPr>
          <a:xfrm>
            <a:off x="1171563" y="9247928"/>
            <a:ext cx="2508531" cy="324344"/>
          </a:xfrm>
          <a:prstGeom prst="roundRect">
            <a:avLst/>
          </a:prstGeom>
          <a:noFill/>
          <a:ln>
            <a:solidFill>
              <a:schemeClr val="bg2"/>
            </a:solidFill>
          </a:ln>
        </p:spPr>
        <p:txBody>
          <a:bodyPr wrap="square" rtlCol="0">
            <a:spAutoFit/>
          </a:bodyPr>
          <a:lstStyle/>
          <a:p>
            <a:r>
              <a:rPr lang="en-US" dirty="0"/>
              <a:t>Will be explained in the next slide </a:t>
            </a:r>
          </a:p>
        </p:txBody>
      </p:sp>
      <p:sp>
        <p:nvSpPr>
          <p:cNvPr id="20" name="Speech Bubble: Rectangle with Corners Rounded 19">
            <a:extLst>
              <a:ext uri="{FF2B5EF4-FFF2-40B4-BE49-F238E27FC236}">
                <a16:creationId xmlns:a16="http://schemas.microsoft.com/office/drawing/2014/main" id="{A94F9E97-E746-4FA7-8020-B00BE43CC12E}"/>
              </a:ext>
            </a:extLst>
          </p:cNvPr>
          <p:cNvSpPr/>
          <p:nvPr/>
        </p:nvSpPr>
        <p:spPr>
          <a:xfrm>
            <a:off x="16893" y="8074568"/>
            <a:ext cx="907556" cy="234020"/>
          </a:xfrm>
          <a:prstGeom prst="wedgeRoundRectCallout">
            <a:avLst>
              <a:gd name="adj1" fmla="val -14947"/>
              <a:gd name="adj2" fmla="val 123639"/>
              <a:gd name="adj3" fmla="val 16667"/>
            </a:avLst>
          </a:prstGeom>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700" dirty="0">
                <a:solidFill>
                  <a:srgbClr val="00B050"/>
                </a:solidFill>
              </a:rPr>
              <a:t>Prof. </a:t>
            </a:r>
            <a:r>
              <a:rPr lang="en-US" sz="700" dirty="0" err="1">
                <a:solidFill>
                  <a:srgbClr val="00B050"/>
                </a:solidFill>
              </a:rPr>
              <a:t>Yieldez</a:t>
            </a:r>
            <a:r>
              <a:rPr lang="en-US" sz="700" dirty="0">
                <a:solidFill>
                  <a:srgbClr val="00B050"/>
                </a:solidFill>
              </a:rPr>
              <a:t> said it’s NOT important</a:t>
            </a:r>
          </a:p>
        </p:txBody>
      </p:sp>
      <p:sp>
        <p:nvSpPr>
          <p:cNvPr id="21" name="Arrow: Pentagon 1">
            <a:extLst>
              <a:ext uri="{FF2B5EF4-FFF2-40B4-BE49-F238E27FC236}">
                <a16:creationId xmlns:a16="http://schemas.microsoft.com/office/drawing/2014/main" id="{6AB4801B-F941-433A-9484-D792B90F690B}"/>
              </a:ext>
            </a:extLst>
          </p:cNvPr>
          <p:cNvSpPr/>
          <p:nvPr/>
        </p:nvSpPr>
        <p:spPr>
          <a:xfrm>
            <a:off x="75762" y="5965797"/>
            <a:ext cx="2868330" cy="476072"/>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bg2">
                    <a:lumMod val="25000"/>
                  </a:schemeClr>
                </a:solidFill>
              </a:rPr>
              <a:t>presenting manifestations</a:t>
            </a:r>
          </a:p>
        </p:txBody>
      </p:sp>
    </p:spTree>
    <p:extLst>
      <p:ext uri="{BB962C8B-B14F-4D97-AF65-F5344CB8AC3E}">
        <p14:creationId xmlns:p14="http://schemas.microsoft.com/office/powerpoint/2010/main" val="11735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895B91-3632-4E15-9284-34536ACDBA82}"/>
              </a:ext>
            </a:extLst>
          </p:cNvPr>
          <p:cNvSpPr/>
          <p:nvPr/>
        </p:nvSpPr>
        <p:spPr>
          <a:xfrm>
            <a:off x="0" y="0"/>
            <a:ext cx="6858000" cy="735496"/>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prstClr val="white"/>
                </a:solidFill>
                <a:effectLst>
                  <a:outerShdw blurRad="50800" dist="76200" dir="2700000" algn="tl" rotWithShape="0">
                    <a:prstClr val="black">
                      <a:alpha val="40000"/>
                    </a:prstClr>
                  </a:outerShdw>
                </a:effectLst>
                <a:latin typeface="Bell MT" charset="0"/>
              </a:rPr>
              <a:t>Drug induced hepatic injury </a:t>
            </a:r>
          </a:p>
        </p:txBody>
      </p:sp>
      <p:sp>
        <p:nvSpPr>
          <p:cNvPr id="5" name="Arrow: Pentagon 1">
            <a:extLst>
              <a:ext uri="{FF2B5EF4-FFF2-40B4-BE49-F238E27FC236}">
                <a16:creationId xmlns:a16="http://schemas.microsoft.com/office/drawing/2014/main" id="{C8096216-3CF2-4E8E-9071-B163723BC5B3}"/>
              </a:ext>
            </a:extLst>
          </p:cNvPr>
          <p:cNvSpPr/>
          <p:nvPr/>
        </p:nvSpPr>
        <p:spPr>
          <a:xfrm>
            <a:off x="134945" y="1134374"/>
            <a:ext cx="2879906" cy="487534"/>
          </a:xfrm>
          <a:prstGeom prst="homePlate">
            <a:avLst/>
          </a:prstGeom>
          <a:solidFill>
            <a:srgbClr val="BAEBFF"/>
          </a:solidFill>
          <a:ln w="285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800" b="1" dirty="0">
                <a:ln/>
                <a:solidFill>
                  <a:schemeClr val="bg2">
                    <a:lumMod val="25000"/>
                  </a:schemeClr>
                </a:solidFill>
              </a:rPr>
              <a:t>presenting manifestations</a:t>
            </a:r>
          </a:p>
        </p:txBody>
      </p:sp>
      <p:grpSp>
        <p:nvGrpSpPr>
          <p:cNvPr id="6" name="Group 5">
            <a:extLst>
              <a:ext uri="{FF2B5EF4-FFF2-40B4-BE49-F238E27FC236}">
                <a16:creationId xmlns:a16="http://schemas.microsoft.com/office/drawing/2014/main" id="{E36D1B28-76B7-4F8D-8C66-49A4CB938CB5}"/>
              </a:ext>
            </a:extLst>
          </p:cNvPr>
          <p:cNvGrpSpPr/>
          <p:nvPr/>
        </p:nvGrpSpPr>
        <p:grpSpPr>
          <a:xfrm>
            <a:off x="0" y="2019868"/>
            <a:ext cx="2962152" cy="431015"/>
            <a:chOff x="1306421" y="1657815"/>
            <a:chExt cx="2132238" cy="476519"/>
          </a:xfrm>
          <a:solidFill>
            <a:srgbClr val="FDDFE6"/>
          </a:solidFill>
        </p:grpSpPr>
        <p:sp>
          <p:nvSpPr>
            <p:cNvPr id="7" name="Delay 10">
              <a:extLst>
                <a:ext uri="{FF2B5EF4-FFF2-40B4-BE49-F238E27FC236}">
                  <a16:creationId xmlns:a16="http://schemas.microsoft.com/office/drawing/2014/main" id="{84D454E2-73D4-4C7D-9520-3014C0FE9EF9}"/>
                </a:ext>
              </a:extLst>
            </p:cNvPr>
            <p:cNvSpPr/>
            <p:nvPr/>
          </p:nvSpPr>
          <p:spPr>
            <a:xfrm>
              <a:off x="2975020" y="1657815"/>
              <a:ext cx="463639" cy="4765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rocess 11">
              <a:extLst>
                <a:ext uri="{FF2B5EF4-FFF2-40B4-BE49-F238E27FC236}">
                  <a16:creationId xmlns:a16="http://schemas.microsoft.com/office/drawing/2014/main" id="{B004AEEF-581D-49BC-8BF8-01C555A5F4A4}"/>
                </a:ext>
              </a:extLst>
            </p:cNvPr>
            <p:cNvSpPr/>
            <p:nvPr/>
          </p:nvSpPr>
          <p:spPr>
            <a:xfrm>
              <a:off x="1306421" y="1657816"/>
              <a:ext cx="1885683" cy="476518"/>
            </a:xfrm>
            <a:prstGeom prst="flowChart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ea typeface="Century Gothic" charset="0"/>
                  <a:cs typeface="Century Gothic" charset="0"/>
                </a:rPr>
                <a:t>Clinical patterns</a:t>
              </a:r>
            </a:p>
          </p:txBody>
        </p:sp>
      </p:grpSp>
      <p:sp>
        <p:nvSpPr>
          <p:cNvPr id="9" name="Rectangle: Rounded Corners 8">
            <a:extLst>
              <a:ext uri="{FF2B5EF4-FFF2-40B4-BE49-F238E27FC236}">
                <a16:creationId xmlns:a16="http://schemas.microsoft.com/office/drawing/2014/main" id="{136766BD-E420-407B-BF34-18E1C59F458F}"/>
              </a:ext>
            </a:extLst>
          </p:cNvPr>
          <p:cNvSpPr/>
          <p:nvPr/>
        </p:nvSpPr>
        <p:spPr>
          <a:xfrm>
            <a:off x="509251" y="2593820"/>
            <a:ext cx="5827922" cy="457200"/>
          </a:xfrm>
          <a:prstGeom prst="roundRect">
            <a:avLst/>
          </a:prstGeom>
          <a:solidFill>
            <a:schemeClr val="bg1"/>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The clinical presentation could be of variable intensity ranging from asymptomatic ↑ of liver enzymes to Fulminant hepatic failure </a:t>
            </a:r>
          </a:p>
        </p:txBody>
      </p:sp>
      <p:graphicFrame>
        <p:nvGraphicFramePr>
          <p:cNvPr id="11" name="Table 10">
            <a:extLst>
              <a:ext uri="{FF2B5EF4-FFF2-40B4-BE49-F238E27FC236}">
                <a16:creationId xmlns:a16="http://schemas.microsoft.com/office/drawing/2014/main" id="{9D095810-4FC2-430B-9493-4FC02FCE7B8A}"/>
              </a:ext>
            </a:extLst>
          </p:cNvPr>
          <p:cNvGraphicFramePr>
            <a:graphicFrameLocks noGrp="1"/>
          </p:cNvGraphicFramePr>
          <p:nvPr>
            <p:extLst>
              <p:ext uri="{D42A27DB-BD31-4B8C-83A1-F6EECF244321}">
                <p14:modId xmlns:p14="http://schemas.microsoft.com/office/powerpoint/2010/main" val="2014736287"/>
              </p:ext>
            </p:extLst>
          </p:nvPr>
        </p:nvGraphicFramePr>
        <p:xfrm>
          <a:off x="0" y="3359406"/>
          <a:ext cx="6846424" cy="6366120"/>
        </p:xfrm>
        <a:graphic>
          <a:graphicData uri="http://schemas.openxmlformats.org/drawingml/2006/table">
            <a:tbl>
              <a:tblPr firstRow="1" bandRow="1">
                <a:tableStyleId>{5940675A-B579-460E-94D1-54222C63F5DA}</a:tableStyleId>
              </a:tblPr>
              <a:tblGrid>
                <a:gridCol w="1189888">
                  <a:extLst>
                    <a:ext uri="{9D8B030D-6E8A-4147-A177-3AD203B41FA5}">
                      <a16:colId xmlns:a16="http://schemas.microsoft.com/office/drawing/2014/main" val="3256403289"/>
                    </a:ext>
                  </a:extLst>
                </a:gridCol>
                <a:gridCol w="2087168">
                  <a:extLst>
                    <a:ext uri="{9D8B030D-6E8A-4147-A177-3AD203B41FA5}">
                      <a16:colId xmlns:a16="http://schemas.microsoft.com/office/drawing/2014/main" val="1506330256"/>
                    </a:ext>
                  </a:extLst>
                </a:gridCol>
                <a:gridCol w="2133600">
                  <a:extLst>
                    <a:ext uri="{9D8B030D-6E8A-4147-A177-3AD203B41FA5}">
                      <a16:colId xmlns:a16="http://schemas.microsoft.com/office/drawing/2014/main" val="4092336715"/>
                    </a:ext>
                  </a:extLst>
                </a:gridCol>
                <a:gridCol w="1435768">
                  <a:extLst>
                    <a:ext uri="{9D8B030D-6E8A-4147-A177-3AD203B41FA5}">
                      <a16:colId xmlns:a16="http://schemas.microsoft.com/office/drawing/2014/main" val="3038654655"/>
                    </a:ext>
                  </a:extLst>
                </a:gridCol>
              </a:tblGrid>
              <a:tr h="325399">
                <a:tc>
                  <a:txBody>
                    <a:bodyPr/>
                    <a:lstStyle/>
                    <a:p>
                      <a:pPr algn="ctr"/>
                      <a:r>
                        <a:rPr lang="en-US" sz="1100" dirty="0">
                          <a:solidFill>
                            <a:schemeClr val="bg1"/>
                          </a:solidFill>
                        </a:rPr>
                        <a:t>ASYMPTOMATIC</a:t>
                      </a:r>
                    </a:p>
                  </a:txBody>
                  <a:tcPr anchor="ctr">
                    <a:solidFill>
                      <a:schemeClr val="bg2">
                        <a:lumMod val="75000"/>
                      </a:schemeClr>
                    </a:solidFill>
                  </a:tcPr>
                </a:tc>
                <a:tc gridSpan="3">
                  <a:txBody>
                    <a:bodyPr/>
                    <a:lstStyle/>
                    <a:p>
                      <a:pPr algn="ctr"/>
                      <a:r>
                        <a:rPr lang="en-US" sz="1400" dirty="0">
                          <a:solidFill>
                            <a:schemeClr val="bg1"/>
                          </a:solidFill>
                        </a:rPr>
                        <a:t>SYMPTOMATIC MANIFESTATIONS</a:t>
                      </a:r>
                    </a:p>
                  </a:txBody>
                  <a:tcPr anchor="ctr">
                    <a:solidFill>
                      <a:schemeClr val="bg2">
                        <a:lumMod val="75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64715389"/>
                  </a:ext>
                </a:extLst>
              </a:tr>
              <a:tr h="1089511">
                <a:tc>
                  <a:txBody>
                    <a:bodyPr/>
                    <a:lstStyle/>
                    <a:p>
                      <a:pPr algn="ctr"/>
                      <a:r>
                        <a:rPr lang="en-US" sz="1400" dirty="0"/>
                        <a:t> </a:t>
                      </a:r>
                      <a:r>
                        <a:rPr lang="en-US" sz="1600" b="1" dirty="0"/>
                        <a:t>increase</a:t>
                      </a:r>
                      <a:r>
                        <a:rPr lang="en-US" sz="1600" dirty="0"/>
                        <a:t> In aminotransf -erases</a:t>
                      </a:r>
                      <a:endParaRPr lang="en-US" sz="1400" dirty="0"/>
                    </a:p>
                  </a:txBody>
                  <a:tcPr anchor="ctr">
                    <a:solidFill>
                      <a:schemeClr val="accent4">
                        <a:lumMod val="20000"/>
                        <a:lumOff val="80000"/>
                      </a:schemeClr>
                    </a:solidFill>
                  </a:tcPr>
                </a:tc>
                <a:tc>
                  <a:txBody>
                    <a:bodyPr/>
                    <a:lstStyle/>
                    <a:p>
                      <a:pPr algn="ctr"/>
                      <a:r>
                        <a:rPr lang="en-US" sz="1800" dirty="0"/>
                        <a:t>injury targets </a:t>
                      </a:r>
                      <a:r>
                        <a:rPr lang="en-US" sz="1800" b="1" dirty="0"/>
                        <a:t>hepatocytes</a:t>
                      </a:r>
                      <a:r>
                        <a:rPr lang="en-US" sz="1800" dirty="0"/>
                        <a:t> </a:t>
                      </a:r>
                    </a:p>
                    <a:p>
                      <a:pPr algn="ctr"/>
                      <a:r>
                        <a:rPr lang="en-US" sz="1800" dirty="0">
                          <a:solidFill>
                            <a:srgbClr val="FF0000"/>
                          </a:solidFill>
                        </a:rPr>
                        <a:t>Hepatocellular</a:t>
                      </a:r>
                    </a:p>
                  </a:txBody>
                  <a:tcPr anchor="ctr">
                    <a:solidFill>
                      <a:schemeClr val="accent5">
                        <a:lumMod val="20000"/>
                        <a:lumOff val="80000"/>
                      </a:schemeClr>
                    </a:solidFill>
                  </a:tcPr>
                </a:tc>
                <a:tc>
                  <a:txBody>
                    <a:bodyPr/>
                    <a:lstStyle/>
                    <a:p>
                      <a:pPr algn="ctr"/>
                      <a:r>
                        <a:rPr lang="en-US" sz="1600" dirty="0"/>
                        <a:t>If injury targets </a:t>
                      </a:r>
                      <a:r>
                        <a:rPr lang="en-US" sz="1600" b="1" dirty="0"/>
                        <a:t>biliary system </a:t>
                      </a:r>
                    </a:p>
                    <a:p>
                      <a:pPr algn="ctr"/>
                      <a:r>
                        <a:rPr lang="en-US" sz="1400" dirty="0"/>
                        <a:t>(canalicular or ductal) (</a:t>
                      </a:r>
                      <a:r>
                        <a:rPr lang="en-US" sz="1600" dirty="0">
                          <a:solidFill>
                            <a:srgbClr val="FF0000"/>
                          </a:solidFill>
                        </a:rPr>
                        <a:t>CHOLESTASIS</a:t>
                      </a:r>
                      <a:r>
                        <a:rPr lang="en-US" sz="1400" dirty="0"/>
                        <a:t> )</a:t>
                      </a:r>
                    </a:p>
                  </a:txBody>
                  <a:tcPr anchor="ctr">
                    <a:solidFill>
                      <a:schemeClr val="accent2">
                        <a:lumMod val="20000"/>
                        <a:lumOff val="80000"/>
                      </a:schemeClr>
                    </a:solidFill>
                  </a:tcPr>
                </a:tc>
                <a:tc>
                  <a:txBody>
                    <a:bodyPr/>
                    <a:lstStyle/>
                    <a:p>
                      <a:pPr algn="ctr"/>
                      <a:r>
                        <a:rPr lang="en-US" sz="1400" dirty="0"/>
                        <a:t>If injury targets both </a:t>
                      </a:r>
                      <a:r>
                        <a:rPr lang="en-US" sz="1400" b="1" dirty="0"/>
                        <a:t>hepatocytes &amp; biliary system </a:t>
                      </a:r>
                      <a:r>
                        <a:rPr lang="en-US" sz="1400" dirty="0"/>
                        <a:t>(MIXED TYPE)</a:t>
                      </a:r>
                    </a:p>
                  </a:txBody>
                  <a:tcPr anchor="ctr">
                    <a:solidFill>
                      <a:schemeClr val="accent6">
                        <a:lumMod val="20000"/>
                        <a:lumOff val="80000"/>
                      </a:schemeClr>
                    </a:solidFill>
                  </a:tcPr>
                </a:tc>
                <a:extLst>
                  <a:ext uri="{0D108BD9-81ED-4DB2-BD59-A6C34878D82A}">
                    <a16:rowId xmlns:a16="http://schemas.microsoft.com/office/drawing/2014/main" val="349446870"/>
                  </a:ext>
                </a:extLst>
              </a:tr>
              <a:tr h="3297203">
                <a:tc rowSpan="2">
                  <a:txBody>
                    <a:bodyPr/>
                    <a:lstStyle/>
                    <a:p>
                      <a:pPr marL="0" indent="0">
                        <a:buFont typeface="Arial" panose="020B0604020202020204" pitchFamily="34" charset="0"/>
                        <a:buNone/>
                      </a:pPr>
                      <a:r>
                        <a:rPr lang="en-US" sz="1400" b="1" dirty="0"/>
                        <a:t>Examples</a:t>
                      </a:r>
                    </a:p>
                    <a:p>
                      <a:endParaRPr lang="en-US" sz="1400" dirty="0"/>
                    </a:p>
                    <a:p>
                      <a:pPr algn="ctr"/>
                      <a:r>
                        <a:rPr lang="en-US" sz="1400" dirty="0">
                          <a:solidFill>
                            <a:schemeClr val="accent1">
                              <a:lumMod val="75000"/>
                            </a:schemeClr>
                          </a:solidFill>
                        </a:rPr>
                        <a:t>Phenytoin</a:t>
                      </a:r>
                    </a:p>
                    <a:p>
                      <a:pPr algn="ctr"/>
                      <a:endParaRPr lang="en-US" sz="1400" dirty="0">
                        <a:solidFill>
                          <a:schemeClr val="accent1">
                            <a:lumMod val="75000"/>
                          </a:schemeClr>
                        </a:solidFill>
                      </a:endParaRPr>
                    </a:p>
                    <a:p>
                      <a:pPr algn="ctr"/>
                      <a:r>
                        <a:rPr lang="en-US" sz="1400" dirty="0">
                          <a:solidFill>
                            <a:schemeClr val="accent1">
                              <a:lumMod val="75000"/>
                            </a:schemeClr>
                          </a:solidFill>
                        </a:rPr>
                        <a:t> Statins</a:t>
                      </a:r>
                    </a:p>
                    <a:p>
                      <a:pPr algn="ctr"/>
                      <a:r>
                        <a:rPr lang="en-US" sz="1400" dirty="0">
                          <a:solidFill>
                            <a:schemeClr val="accent1">
                              <a:lumMod val="75000"/>
                            </a:schemeClr>
                          </a:solidFill>
                        </a:rPr>
                        <a:t> Sulfonamides</a:t>
                      </a:r>
                    </a:p>
                    <a:p>
                      <a:pPr algn="ctr"/>
                      <a:r>
                        <a:rPr lang="en-US" sz="1400" dirty="0">
                          <a:solidFill>
                            <a:schemeClr val="accent1">
                              <a:lumMod val="75000"/>
                            </a:schemeClr>
                          </a:solidFill>
                        </a:rPr>
                        <a:t> Sulfonylureas</a:t>
                      </a:r>
                    </a:p>
                  </a:txBody>
                  <a:tcPr/>
                </a:tc>
                <a:tc>
                  <a:txBody>
                    <a:bodyPr/>
                    <a:lstStyle/>
                    <a:p>
                      <a:pPr marL="285750" marR="0" indent="-285750" algn="l" defTabSz="514350" rtl="0" eaLnBrk="1" fontAlgn="auto" latinLnBrk="0" hangingPunct="1">
                        <a:lnSpc>
                          <a:spcPct val="100000"/>
                        </a:lnSpc>
                        <a:spcBef>
                          <a:spcPts val="0"/>
                        </a:spcBef>
                        <a:spcAft>
                          <a:spcPts val="0"/>
                        </a:spcAft>
                        <a:buClr>
                          <a:schemeClr val="accent1">
                            <a:lumMod val="60000"/>
                            <a:lumOff val="40000"/>
                          </a:schemeClr>
                        </a:buClr>
                        <a:buSzTx/>
                        <a:buFont typeface="Arial" panose="020B0604020202020204" pitchFamily="34" charset="0"/>
                        <a:buChar char="•"/>
                        <a:tabLst/>
                        <a:defRPr/>
                      </a:pPr>
                      <a:r>
                        <a:rPr lang="en-US" sz="1400" dirty="0"/>
                        <a:t>apoptosis or necrosis (HEPATITIS)(cytotoxic)</a:t>
                      </a:r>
                      <a:endParaRPr lang="en-US" sz="1400" b="1" dirty="0"/>
                    </a:p>
                    <a:p>
                      <a:pPr marL="285750" indent="-285750">
                        <a:buClr>
                          <a:schemeClr val="accent1">
                            <a:lumMod val="60000"/>
                            <a:lumOff val="40000"/>
                          </a:schemeClr>
                        </a:buClr>
                        <a:buFont typeface="Arial" panose="020B0604020202020204" pitchFamily="34" charset="0"/>
                        <a:buChar char="•"/>
                      </a:pPr>
                      <a:r>
                        <a:rPr lang="en-US" sz="1400" b="1" dirty="0"/>
                        <a:t>Symptoms</a:t>
                      </a:r>
                      <a:r>
                        <a:rPr lang="en-US" sz="1400" dirty="0"/>
                        <a:t>:</a:t>
                      </a:r>
                    </a:p>
                    <a:p>
                      <a:r>
                        <a:rPr lang="en-US" sz="1400" dirty="0"/>
                        <a:t>develops rapid onset of malaise, severe </a:t>
                      </a:r>
                      <a:r>
                        <a:rPr lang="en-US" sz="1400" b="0" u="sng" dirty="0"/>
                        <a:t>anorexia(loss of appetite) </a:t>
                      </a:r>
                      <a:r>
                        <a:rPr lang="en-US" sz="1400" dirty="0"/>
                        <a:t>and jaundice, </a:t>
                      </a:r>
                      <a:r>
                        <a:rPr lang="en-US" sz="1400" u="sng" dirty="0"/>
                        <a:t>Flu-like symptoms, </a:t>
                      </a:r>
                      <a:r>
                        <a:rPr lang="en-US" sz="1400" dirty="0"/>
                        <a:t>muscle aches, </a:t>
                      </a:r>
                      <a:r>
                        <a:rPr lang="en-US" sz="1400" u="sng" dirty="0"/>
                        <a:t>weakness</a:t>
                      </a:r>
                      <a:r>
                        <a:rPr lang="en-US" sz="1400" dirty="0"/>
                        <a:t>, GIT symptoms, diarrhea, urine discolored, </a:t>
                      </a:r>
                    </a:p>
                    <a:p>
                      <a:endParaRPr lang="en-US" sz="1400" dirty="0"/>
                    </a:p>
                    <a:p>
                      <a:pPr marL="0" indent="0" algn="ctr">
                        <a:buClr>
                          <a:schemeClr val="accent1">
                            <a:lumMod val="60000"/>
                            <a:lumOff val="40000"/>
                          </a:schemeClr>
                        </a:buClr>
                        <a:buFont typeface="Arial" panose="020B0604020202020204" pitchFamily="34" charset="0"/>
                        <a:buNone/>
                      </a:pPr>
                      <a:r>
                        <a:rPr lang="en-US" sz="1400" dirty="0">
                          <a:solidFill>
                            <a:srgbClr val="FF0000"/>
                          </a:solidFill>
                        </a:rPr>
                        <a:t>Increase(3 fold) in alanine aminotransferases (</a:t>
                      </a:r>
                      <a:r>
                        <a:rPr lang="en-US" sz="1400" b="1" u="sng" dirty="0">
                          <a:solidFill>
                            <a:srgbClr val="FF0000"/>
                          </a:solidFill>
                        </a:rPr>
                        <a:t>ALT</a:t>
                      </a:r>
                      <a:r>
                        <a:rPr lang="en-US" sz="1400" dirty="0">
                          <a:solidFill>
                            <a:srgbClr val="FF0000"/>
                          </a:solidFill>
                        </a:rPr>
                        <a:t>).</a:t>
                      </a:r>
                    </a:p>
                    <a:p>
                      <a:pPr marL="0" indent="0">
                        <a:buClr>
                          <a:schemeClr val="accent1">
                            <a:lumMod val="60000"/>
                            <a:lumOff val="40000"/>
                          </a:schemeClr>
                        </a:buClr>
                        <a:buFont typeface="Arial" panose="020B0604020202020204" pitchFamily="34" charset="0"/>
                        <a:buNone/>
                      </a:pPr>
                      <a:endParaRPr lang="en-US" sz="1400" dirty="0">
                        <a:solidFill>
                          <a:srgbClr val="FF0000"/>
                        </a:solidFill>
                      </a:endParaRPr>
                    </a:p>
                    <a:p>
                      <a:pPr marL="0" marR="0" lvl="0" indent="0" algn="ctr" defTabSz="514350" rtl="0" eaLnBrk="1" fontAlgn="auto" latinLnBrk="0" hangingPunct="1">
                        <a:lnSpc>
                          <a:spcPct val="100000"/>
                        </a:lnSpc>
                        <a:spcBef>
                          <a:spcPts val="0"/>
                        </a:spcBef>
                        <a:spcAft>
                          <a:spcPts val="0"/>
                        </a:spcAft>
                        <a:buClr>
                          <a:schemeClr val="accent1">
                            <a:lumMod val="60000"/>
                            <a:lumOff val="40000"/>
                          </a:schemeClr>
                        </a:buClr>
                        <a:buSzTx/>
                        <a:buFont typeface="Wingdings" panose="05000000000000000000" pitchFamily="2" charset="2"/>
                        <a:buNone/>
                        <a:tabLst/>
                        <a:defRPr/>
                      </a:pPr>
                      <a:r>
                        <a:rPr lang="en-US" sz="1400" dirty="0"/>
                        <a:t>Normal level of </a:t>
                      </a:r>
                      <a:r>
                        <a:rPr lang="en-US" sz="1400" b="1" dirty="0"/>
                        <a:t>ALP</a:t>
                      </a:r>
                      <a:r>
                        <a:rPr lang="en-US" sz="1400" dirty="0"/>
                        <a:t>. </a:t>
                      </a:r>
                    </a:p>
                  </a:txBody>
                  <a:tcPr>
                    <a:lnB w="12700" cap="flat" cmpd="sng" algn="ctr">
                      <a:solidFill>
                        <a:schemeClr val="tx1"/>
                      </a:solidFill>
                      <a:prstDash val="solid"/>
                      <a:round/>
                      <a:headEnd type="none" w="med" len="med"/>
                      <a:tailEnd type="none" w="med" len="med"/>
                    </a:lnB>
                  </a:tcPr>
                </a:tc>
                <a:tc>
                  <a:txBody>
                    <a:bodyPr/>
                    <a:lstStyle/>
                    <a:p>
                      <a:pPr marL="285750" marR="0" lvl="0" indent="-285750" algn="l" defTabSz="514350" rtl="0" eaLnBrk="1" fontAlgn="auto" latinLnBrk="0" hangingPunct="1">
                        <a:lnSpc>
                          <a:spcPct val="100000"/>
                        </a:lnSpc>
                        <a:spcBef>
                          <a:spcPts val="0"/>
                        </a:spcBef>
                        <a:spcAft>
                          <a:spcPts val="0"/>
                        </a:spcAft>
                        <a:buClr>
                          <a:schemeClr val="tx2">
                            <a:lumMod val="60000"/>
                            <a:lumOff val="40000"/>
                          </a:schemeClr>
                        </a:buClr>
                        <a:buSzTx/>
                        <a:buFont typeface="Arial" panose="020B0604020202020204" pitchFamily="34" charset="0"/>
                        <a:buChar char="•"/>
                        <a:tabLst/>
                        <a:defRPr/>
                      </a:pPr>
                      <a:endParaRPr lang="en-US" sz="1400" b="1" dirty="0"/>
                    </a:p>
                    <a:p>
                      <a:pPr marL="285750" marR="0" lvl="0" indent="-285750" algn="l" defTabSz="514350" rtl="0" eaLnBrk="1" fontAlgn="auto" latinLnBrk="0" hangingPunct="1">
                        <a:lnSpc>
                          <a:spcPct val="100000"/>
                        </a:lnSpc>
                        <a:spcBef>
                          <a:spcPts val="0"/>
                        </a:spcBef>
                        <a:spcAft>
                          <a:spcPts val="0"/>
                        </a:spcAft>
                        <a:buClr>
                          <a:schemeClr val="tx2">
                            <a:lumMod val="60000"/>
                            <a:lumOff val="40000"/>
                          </a:schemeClr>
                        </a:buClr>
                        <a:buSzTx/>
                        <a:buFont typeface="Arial" panose="020B0604020202020204" pitchFamily="34" charset="0"/>
                        <a:buChar char="•"/>
                        <a:tabLst/>
                        <a:defRPr/>
                      </a:pPr>
                      <a:endParaRPr lang="en-US" sz="1400" b="1" dirty="0"/>
                    </a:p>
                    <a:p>
                      <a:pPr marL="285750" marR="0" lvl="0" indent="-285750" algn="l" defTabSz="514350" rtl="0" eaLnBrk="1" fontAlgn="auto" latinLnBrk="0" hangingPunct="1">
                        <a:lnSpc>
                          <a:spcPct val="100000"/>
                        </a:lnSpc>
                        <a:spcBef>
                          <a:spcPts val="0"/>
                        </a:spcBef>
                        <a:spcAft>
                          <a:spcPts val="0"/>
                        </a:spcAft>
                        <a:buClr>
                          <a:schemeClr val="tx2">
                            <a:lumMod val="60000"/>
                            <a:lumOff val="40000"/>
                          </a:schemeClr>
                        </a:buClr>
                        <a:buSzTx/>
                        <a:buFont typeface="Arial" panose="020B0604020202020204" pitchFamily="34" charset="0"/>
                        <a:buChar char="•"/>
                        <a:tabLst/>
                        <a:defRPr/>
                      </a:pPr>
                      <a:r>
                        <a:rPr lang="en-US" sz="1400" b="1" dirty="0"/>
                        <a:t>Symptoms</a:t>
                      </a:r>
                      <a:r>
                        <a:rPr lang="en-US" sz="1400" dirty="0"/>
                        <a:t>:</a:t>
                      </a:r>
                    </a:p>
                    <a:p>
                      <a:pPr marL="0" marR="0" lvl="0" indent="0" algn="l" defTabSz="514350" rtl="0" eaLnBrk="1" fontAlgn="auto" latinLnBrk="0" hangingPunct="1">
                        <a:lnSpc>
                          <a:spcPct val="100000"/>
                        </a:lnSpc>
                        <a:spcBef>
                          <a:spcPts val="0"/>
                        </a:spcBef>
                        <a:spcAft>
                          <a:spcPts val="0"/>
                        </a:spcAft>
                        <a:buClr>
                          <a:schemeClr val="tx2">
                            <a:lumMod val="60000"/>
                            <a:lumOff val="40000"/>
                          </a:schemeClr>
                        </a:buClr>
                        <a:buSzTx/>
                        <a:buFont typeface="Wingdings" panose="05000000000000000000" pitchFamily="2" charset="2"/>
                        <a:buNone/>
                        <a:tabLst/>
                        <a:defRPr/>
                      </a:pPr>
                      <a:r>
                        <a:rPr lang="en-US" sz="1400" dirty="0"/>
                        <a:t>develop jaundice + severe </a:t>
                      </a:r>
                      <a:r>
                        <a:rPr lang="en-US" sz="1400" u="sng" dirty="0" err="1"/>
                        <a:t>pruritis</a:t>
                      </a:r>
                      <a:r>
                        <a:rPr lang="en-US" sz="1400" dirty="0"/>
                        <a:t> predominate , </a:t>
                      </a:r>
                      <a:r>
                        <a:rPr lang="en-US" sz="1400" u="sng" dirty="0"/>
                        <a:t>dark urine</a:t>
                      </a:r>
                      <a:r>
                        <a:rPr lang="en-US" sz="1400" dirty="0"/>
                        <a:t>, rash, stool may be light, </a:t>
                      </a:r>
                      <a:r>
                        <a:rPr lang="en-US" sz="1400" dirty="0" err="1"/>
                        <a:t>hyperbilirubinaemia</a:t>
                      </a:r>
                      <a:endParaRPr lang="en-US" sz="1400" dirty="0"/>
                    </a:p>
                    <a:p>
                      <a:pPr marL="0" marR="0" lvl="0" indent="0" algn="l" defTabSz="514350" rtl="0" eaLnBrk="1" fontAlgn="auto" latinLnBrk="0" hangingPunct="1">
                        <a:lnSpc>
                          <a:spcPct val="100000"/>
                        </a:lnSpc>
                        <a:spcBef>
                          <a:spcPts val="0"/>
                        </a:spcBef>
                        <a:spcAft>
                          <a:spcPts val="0"/>
                        </a:spcAft>
                        <a:buClr>
                          <a:schemeClr val="tx2">
                            <a:lumMod val="60000"/>
                            <a:lumOff val="40000"/>
                          </a:schemeClr>
                        </a:buClr>
                        <a:buSzTx/>
                        <a:buFont typeface="Wingdings" panose="05000000000000000000" pitchFamily="2" charset="2"/>
                        <a:buNone/>
                        <a:tabLst/>
                        <a:defRPr/>
                      </a:pPr>
                      <a:endParaRPr lang="en-US" sz="1400" dirty="0"/>
                    </a:p>
                    <a:p>
                      <a:pPr marL="0" marR="0" lvl="0" indent="0" algn="ctr" defTabSz="514350" rtl="0" eaLnBrk="1" fontAlgn="auto" latinLnBrk="0" hangingPunct="1">
                        <a:lnSpc>
                          <a:spcPct val="100000"/>
                        </a:lnSpc>
                        <a:spcBef>
                          <a:spcPts val="0"/>
                        </a:spcBef>
                        <a:spcAft>
                          <a:spcPts val="0"/>
                        </a:spcAft>
                        <a:buClr>
                          <a:schemeClr val="tx2">
                            <a:lumMod val="60000"/>
                            <a:lumOff val="40000"/>
                          </a:schemeClr>
                        </a:buClr>
                        <a:buSzTx/>
                        <a:buFont typeface="Wingdings" panose="05000000000000000000" pitchFamily="2" charset="2"/>
                        <a:buNone/>
                        <a:tabLst/>
                        <a:defRPr/>
                      </a:pPr>
                      <a:endParaRPr lang="en-US" sz="1400" dirty="0">
                        <a:solidFill>
                          <a:srgbClr val="FF0000"/>
                        </a:solidFill>
                      </a:endParaRPr>
                    </a:p>
                    <a:p>
                      <a:pPr marL="0" marR="0" lvl="0" indent="0" algn="ctr" defTabSz="514350" rtl="0" eaLnBrk="1" fontAlgn="auto" latinLnBrk="0" hangingPunct="1">
                        <a:lnSpc>
                          <a:spcPct val="100000"/>
                        </a:lnSpc>
                        <a:spcBef>
                          <a:spcPts val="0"/>
                        </a:spcBef>
                        <a:spcAft>
                          <a:spcPts val="0"/>
                        </a:spcAft>
                        <a:buClr>
                          <a:schemeClr val="tx2">
                            <a:lumMod val="60000"/>
                            <a:lumOff val="40000"/>
                          </a:schemeClr>
                        </a:buClr>
                        <a:buSzTx/>
                        <a:buFont typeface="Wingdings" panose="05000000000000000000" pitchFamily="2" charset="2"/>
                        <a:buNone/>
                        <a:tabLst/>
                        <a:defRPr/>
                      </a:pPr>
                      <a:endParaRPr lang="en-US" sz="1400" dirty="0">
                        <a:solidFill>
                          <a:srgbClr val="FF0000"/>
                        </a:solidFill>
                      </a:endParaRPr>
                    </a:p>
                    <a:p>
                      <a:pPr marL="0" marR="0" lvl="0" indent="0" algn="ctr" defTabSz="514350" rtl="0" eaLnBrk="1" fontAlgn="auto" latinLnBrk="0" hangingPunct="1">
                        <a:lnSpc>
                          <a:spcPct val="100000"/>
                        </a:lnSpc>
                        <a:spcBef>
                          <a:spcPts val="0"/>
                        </a:spcBef>
                        <a:spcAft>
                          <a:spcPts val="0"/>
                        </a:spcAft>
                        <a:buClr>
                          <a:schemeClr val="tx2">
                            <a:lumMod val="60000"/>
                            <a:lumOff val="40000"/>
                          </a:schemeClr>
                        </a:buClr>
                        <a:buSzTx/>
                        <a:buFont typeface="Wingdings" panose="05000000000000000000" pitchFamily="2" charset="2"/>
                        <a:buNone/>
                        <a:tabLst/>
                        <a:defRPr/>
                      </a:pPr>
                      <a:endParaRPr lang="en-US" sz="1400" dirty="0">
                        <a:solidFill>
                          <a:srgbClr val="FF0000"/>
                        </a:solidFill>
                      </a:endParaRPr>
                    </a:p>
                    <a:p>
                      <a:pPr marL="0" marR="0" lvl="0" indent="0" algn="ctr" defTabSz="514350" rtl="0" eaLnBrk="1" fontAlgn="auto" latinLnBrk="0" hangingPunct="1">
                        <a:lnSpc>
                          <a:spcPct val="100000"/>
                        </a:lnSpc>
                        <a:spcBef>
                          <a:spcPts val="0"/>
                        </a:spcBef>
                        <a:spcAft>
                          <a:spcPts val="0"/>
                        </a:spcAft>
                        <a:buClr>
                          <a:schemeClr val="tx2">
                            <a:lumMod val="60000"/>
                            <a:lumOff val="40000"/>
                          </a:schemeClr>
                        </a:buClr>
                        <a:buSzTx/>
                        <a:buFont typeface="Wingdings" panose="05000000000000000000" pitchFamily="2" charset="2"/>
                        <a:buNone/>
                        <a:tabLst/>
                        <a:defRPr/>
                      </a:pPr>
                      <a:endParaRPr lang="en-US" sz="1400" dirty="0">
                        <a:solidFill>
                          <a:srgbClr val="FF0000"/>
                        </a:solidFill>
                      </a:endParaRPr>
                    </a:p>
                    <a:p>
                      <a:pPr marL="0" marR="0" lvl="0" indent="0" algn="ctr" defTabSz="514350" rtl="0" eaLnBrk="1" fontAlgn="auto" latinLnBrk="0" hangingPunct="1">
                        <a:lnSpc>
                          <a:spcPct val="100000"/>
                        </a:lnSpc>
                        <a:spcBef>
                          <a:spcPts val="0"/>
                        </a:spcBef>
                        <a:spcAft>
                          <a:spcPts val="0"/>
                        </a:spcAft>
                        <a:buClr>
                          <a:schemeClr val="tx2">
                            <a:lumMod val="60000"/>
                            <a:lumOff val="40000"/>
                          </a:schemeClr>
                        </a:buClr>
                        <a:buSzTx/>
                        <a:buFont typeface="Wingdings" panose="05000000000000000000" pitchFamily="2" charset="2"/>
                        <a:buNone/>
                        <a:tabLst/>
                        <a:defRPr/>
                      </a:pPr>
                      <a:r>
                        <a:rPr lang="en-US" sz="1200" dirty="0"/>
                        <a:t> </a:t>
                      </a:r>
                      <a:r>
                        <a:rPr lang="en-US" sz="1400" dirty="0"/>
                        <a:t>Normal level of </a:t>
                      </a:r>
                      <a:r>
                        <a:rPr lang="en-US" sz="1400" b="1" dirty="0"/>
                        <a:t>ALT</a:t>
                      </a:r>
                      <a:endParaRPr lang="en-US" sz="1400" dirty="0">
                        <a:solidFill>
                          <a:srgbClr val="FF0000"/>
                        </a:solidFill>
                      </a:endParaRPr>
                    </a:p>
                    <a:p>
                      <a:pPr marL="0" marR="0" lvl="0" indent="0" algn="ctr" defTabSz="514350" rtl="0" eaLnBrk="1" fontAlgn="auto" latinLnBrk="0" hangingPunct="1">
                        <a:lnSpc>
                          <a:spcPct val="100000"/>
                        </a:lnSpc>
                        <a:spcBef>
                          <a:spcPts val="0"/>
                        </a:spcBef>
                        <a:spcAft>
                          <a:spcPts val="0"/>
                        </a:spcAft>
                        <a:buClr>
                          <a:schemeClr val="tx2">
                            <a:lumMod val="60000"/>
                            <a:lumOff val="40000"/>
                          </a:schemeClr>
                        </a:buClr>
                        <a:buSzTx/>
                        <a:buFont typeface="Wingdings" panose="05000000000000000000" pitchFamily="2" charset="2"/>
                        <a:buNone/>
                        <a:tabLst/>
                        <a:defRPr/>
                      </a:pPr>
                      <a:endParaRPr lang="en-US" sz="1400" dirty="0">
                        <a:solidFill>
                          <a:srgbClr val="FF0000"/>
                        </a:solidFill>
                      </a:endParaRPr>
                    </a:p>
                    <a:p>
                      <a:pPr marL="0" marR="0" lvl="0" indent="0" algn="ctr" defTabSz="514350" rtl="0" eaLnBrk="1" fontAlgn="auto" latinLnBrk="0" hangingPunct="1">
                        <a:lnSpc>
                          <a:spcPct val="100000"/>
                        </a:lnSpc>
                        <a:spcBef>
                          <a:spcPts val="0"/>
                        </a:spcBef>
                        <a:spcAft>
                          <a:spcPts val="0"/>
                        </a:spcAft>
                        <a:buClr>
                          <a:schemeClr val="tx2">
                            <a:lumMod val="60000"/>
                            <a:lumOff val="40000"/>
                          </a:schemeClr>
                        </a:buClr>
                        <a:buSzTx/>
                        <a:buFont typeface="Wingdings" panose="05000000000000000000" pitchFamily="2" charset="2"/>
                        <a:buNone/>
                        <a:tabLst/>
                        <a:defRPr/>
                      </a:pPr>
                      <a:r>
                        <a:rPr lang="en-US" sz="1400" dirty="0">
                          <a:solidFill>
                            <a:srgbClr val="FF0000"/>
                          </a:solidFill>
                        </a:rPr>
                        <a:t>Increase(2 fold rise) in alkaline phosphatase(</a:t>
                      </a:r>
                      <a:r>
                        <a:rPr lang="en-US" sz="1400" b="1" u="sng" dirty="0">
                          <a:solidFill>
                            <a:srgbClr val="FF0000"/>
                          </a:solidFill>
                        </a:rPr>
                        <a:t>ALP</a:t>
                      </a:r>
                      <a:r>
                        <a:rPr lang="en-US" sz="1200" dirty="0">
                          <a:solidFill>
                            <a:srgbClr val="FF0000"/>
                          </a:solidFill>
                        </a:rPr>
                        <a:t>)</a:t>
                      </a:r>
                    </a:p>
                  </a:txBody>
                  <a:tcPr>
                    <a:lnB w="12700" cap="flat" cmpd="sng" algn="ctr">
                      <a:solidFill>
                        <a:schemeClr val="tx1"/>
                      </a:solidFill>
                      <a:prstDash val="solid"/>
                      <a:round/>
                      <a:headEnd type="none" w="med" len="med"/>
                      <a:tailEnd type="none" w="med" len="med"/>
                    </a:lnB>
                  </a:tcPr>
                </a:tc>
                <a:tc>
                  <a:txBody>
                    <a:bodyPr/>
                    <a:lstStyle/>
                    <a:p>
                      <a:pPr marL="285750" indent="-285750">
                        <a:buClr>
                          <a:schemeClr val="accent1">
                            <a:lumMod val="60000"/>
                            <a:lumOff val="40000"/>
                          </a:schemeClr>
                        </a:buClr>
                        <a:buFont typeface="Arial" panose="020B0604020202020204" pitchFamily="34" charset="0"/>
                        <a:buChar char="•"/>
                      </a:pPr>
                      <a:endParaRPr lang="en-US" sz="1400" dirty="0"/>
                    </a:p>
                    <a:p>
                      <a:pPr marL="285750" indent="-285750">
                        <a:buClr>
                          <a:schemeClr val="accent1">
                            <a:lumMod val="60000"/>
                            <a:lumOff val="40000"/>
                          </a:schemeClr>
                        </a:buClr>
                        <a:buFont typeface="Arial" panose="020B0604020202020204" pitchFamily="34" charset="0"/>
                        <a:buChar char="•"/>
                      </a:pPr>
                      <a:endParaRPr lang="en-US" sz="1400" dirty="0"/>
                    </a:p>
                    <a:p>
                      <a:pPr marL="285750" indent="-285750">
                        <a:buClr>
                          <a:schemeClr val="accent1">
                            <a:lumMod val="60000"/>
                            <a:lumOff val="40000"/>
                          </a:schemeClr>
                        </a:buClr>
                        <a:buFont typeface="Arial" panose="020B0604020202020204" pitchFamily="34" charset="0"/>
                        <a:buChar char="•"/>
                      </a:pPr>
                      <a:endParaRPr lang="en-US" sz="1400" dirty="0"/>
                    </a:p>
                    <a:p>
                      <a:pPr marL="285750" indent="-285750">
                        <a:buClr>
                          <a:schemeClr val="accent1">
                            <a:lumMod val="60000"/>
                            <a:lumOff val="40000"/>
                          </a:schemeClr>
                        </a:buClr>
                        <a:buFont typeface="Arial" panose="020B0604020202020204" pitchFamily="34" charset="0"/>
                        <a:buChar char="•"/>
                      </a:pPr>
                      <a:endParaRPr lang="en-US" sz="1400" dirty="0"/>
                    </a:p>
                    <a:p>
                      <a:pPr marL="285750" indent="-285750">
                        <a:buClr>
                          <a:schemeClr val="accent1">
                            <a:lumMod val="60000"/>
                            <a:lumOff val="40000"/>
                          </a:schemeClr>
                        </a:buClr>
                        <a:buFont typeface="Arial" panose="020B0604020202020204" pitchFamily="34" charset="0"/>
                        <a:buChar char="•"/>
                      </a:pPr>
                      <a:endParaRPr lang="en-US" sz="1400" dirty="0"/>
                    </a:p>
                    <a:p>
                      <a:pPr marL="285750" indent="-285750">
                        <a:buClr>
                          <a:schemeClr val="accent1">
                            <a:lumMod val="60000"/>
                            <a:lumOff val="40000"/>
                          </a:schemeClr>
                        </a:buClr>
                        <a:buFont typeface="Arial" panose="020B0604020202020204" pitchFamily="34" charset="0"/>
                        <a:buChar char="•"/>
                      </a:pPr>
                      <a:endParaRPr lang="en-US" sz="1400" dirty="0"/>
                    </a:p>
                    <a:p>
                      <a:pPr marL="285750" indent="-285750">
                        <a:buClr>
                          <a:schemeClr val="accent1">
                            <a:lumMod val="60000"/>
                            <a:lumOff val="40000"/>
                          </a:schemeClr>
                        </a:buClr>
                        <a:buFont typeface="Arial" panose="020B0604020202020204" pitchFamily="34" charset="0"/>
                        <a:buChar char="•"/>
                      </a:pPr>
                      <a:endParaRPr lang="en-US" sz="1400" dirty="0"/>
                    </a:p>
                    <a:p>
                      <a:pPr marL="285750" indent="-285750">
                        <a:buClr>
                          <a:schemeClr val="accent1">
                            <a:lumMod val="60000"/>
                            <a:lumOff val="40000"/>
                          </a:schemeClr>
                        </a:buClr>
                        <a:buFont typeface="Arial" panose="020B0604020202020204" pitchFamily="34" charset="0"/>
                        <a:buChar char="•"/>
                      </a:pPr>
                      <a:endParaRPr lang="en-US" sz="1400" dirty="0"/>
                    </a:p>
                    <a:p>
                      <a:pPr marL="285750" indent="-285750">
                        <a:buClr>
                          <a:schemeClr val="accent1">
                            <a:lumMod val="60000"/>
                            <a:lumOff val="40000"/>
                          </a:schemeClr>
                        </a:buClr>
                        <a:buFont typeface="Arial" panose="020B0604020202020204" pitchFamily="34" charset="0"/>
                        <a:buChar char="•"/>
                      </a:pPr>
                      <a:endParaRPr lang="en-US" sz="1400" dirty="0"/>
                    </a:p>
                    <a:p>
                      <a:pPr marL="285750" indent="-285750">
                        <a:buClr>
                          <a:schemeClr val="accent1">
                            <a:lumMod val="60000"/>
                            <a:lumOff val="40000"/>
                          </a:schemeClr>
                        </a:buClr>
                        <a:buFont typeface="Arial" panose="020B0604020202020204" pitchFamily="34" charset="0"/>
                        <a:buChar char="•"/>
                      </a:pPr>
                      <a:endParaRPr lang="en-US" sz="1400" dirty="0"/>
                    </a:p>
                    <a:p>
                      <a:pPr marL="285750" indent="-285750">
                        <a:buClr>
                          <a:schemeClr val="accent1">
                            <a:lumMod val="60000"/>
                            <a:lumOff val="40000"/>
                          </a:schemeClr>
                        </a:buClr>
                        <a:buFont typeface="Arial" panose="020B0604020202020204" pitchFamily="34" charset="0"/>
                        <a:buChar char="•"/>
                      </a:pPr>
                      <a:endParaRPr lang="en-US" sz="1400" dirty="0"/>
                    </a:p>
                    <a:p>
                      <a:pPr marL="285750" indent="-285750">
                        <a:buClr>
                          <a:schemeClr val="accent1">
                            <a:lumMod val="60000"/>
                            <a:lumOff val="40000"/>
                          </a:schemeClr>
                        </a:buClr>
                        <a:buFont typeface="Arial" panose="020B0604020202020204" pitchFamily="34" charset="0"/>
                        <a:buChar char="•"/>
                      </a:pPr>
                      <a:r>
                        <a:rPr lang="en-US" sz="1400" dirty="0"/>
                        <a:t>ALT:</a:t>
                      </a:r>
                    </a:p>
                    <a:p>
                      <a:pPr marL="0" indent="0">
                        <a:buClr>
                          <a:schemeClr val="accent1">
                            <a:lumMod val="60000"/>
                            <a:lumOff val="40000"/>
                          </a:schemeClr>
                        </a:buClr>
                        <a:buFont typeface="Wingdings" panose="05000000000000000000" pitchFamily="2" charset="2"/>
                        <a:buNone/>
                      </a:pPr>
                      <a:r>
                        <a:rPr lang="en-US" sz="1400" dirty="0">
                          <a:solidFill>
                            <a:srgbClr val="FF0000"/>
                          </a:solidFill>
                        </a:rPr>
                        <a:t>increase 3 folds</a:t>
                      </a:r>
                    </a:p>
                    <a:p>
                      <a:pPr marL="0" indent="0">
                        <a:buClr>
                          <a:schemeClr val="accent1">
                            <a:lumMod val="60000"/>
                            <a:lumOff val="40000"/>
                          </a:schemeClr>
                        </a:buClr>
                        <a:buFont typeface="Wingdings" panose="05000000000000000000" pitchFamily="2" charset="2"/>
                        <a:buNone/>
                      </a:pPr>
                      <a:endParaRPr lang="en-US" sz="1400" dirty="0">
                        <a:solidFill>
                          <a:srgbClr val="FF0000"/>
                        </a:solidFill>
                      </a:endParaRPr>
                    </a:p>
                    <a:p>
                      <a:pPr marL="285750" indent="-285750">
                        <a:buClr>
                          <a:schemeClr val="accent1">
                            <a:lumMod val="60000"/>
                            <a:lumOff val="40000"/>
                          </a:schemeClr>
                        </a:buClr>
                        <a:buFont typeface="Arial" panose="020B0604020202020204" pitchFamily="34" charset="0"/>
                        <a:buChar char="•"/>
                      </a:pPr>
                      <a:r>
                        <a:rPr lang="en-US" sz="1400" dirty="0"/>
                        <a:t>ALP:</a:t>
                      </a:r>
                    </a:p>
                    <a:p>
                      <a:pPr marL="0" indent="0">
                        <a:buClr>
                          <a:schemeClr val="accent1">
                            <a:lumMod val="60000"/>
                            <a:lumOff val="40000"/>
                          </a:schemeClr>
                        </a:buClr>
                        <a:buFont typeface="Arial" panose="020B0604020202020204" pitchFamily="34" charset="0"/>
                        <a:buNone/>
                      </a:pPr>
                      <a:r>
                        <a:rPr lang="en-US" sz="1400" dirty="0">
                          <a:solidFill>
                            <a:srgbClr val="FF0000"/>
                          </a:solidFill>
                        </a:rPr>
                        <a:t>increase 2 folds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2929176"/>
                  </a:ext>
                </a:extLst>
              </a:tr>
              <a:tr h="1377281">
                <a:tc vMerge="1">
                  <a:txBody>
                    <a:bodyPr/>
                    <a:lstStyle/>
                    <a:p>
                      <a:endParaRPr lang="en-US"/>
                    </a:p>
                  </a:txBody>
                  <a:tcPr/>
                </a:tc>
                <a:tc>
                  <a:txBody>
                    <a:bodyPr/>
                    <a:lstStyle/>
                    <a:p>
                      <a:pPr marL="285750" marR="0" lvl="0" indent="-285750" algn="l" defTabSz="514350" rtl="0" eaLnBrk="1" fontAlgn="auto" latinLnBrk="0" hangingPunct="1">
                        <a:lnSpc>
                          <a:spcPct val="100000"/>
                        </a:lnSpc>
                        <a:spcBef>
                          <a:spcPts val="0"/>
                        </a:spcBef>
                        <a:spcAft>
                          <a:spcPts val="0"/>
                        </a:spcAft>
                        <a:buClr>
                          <a:schemeClr val="accent1">
                            <a:lumMod val="60000"/>
                            <a:lumOff val="40000"/>
                          </a:schemeClr>
                        </a:buClr>
                        <a:buSzTx/>
                        <a:buFont typeface="Arial" panose="020B0604020202020204" pitchFamily="34" charset="0"/>
                        <a:buChar char="•"/>
                        <a:tabLst/>
                        <a:defRPr/>
                      </a:pPr>
                      <a:r>
                        <a:rPr lang="en-US" sz="1400" b="1" dirty="0"/>
                        <a:t>Examples</a:t>
                      </a:r>
                      <a:r>
                        <a:rPr lang="en-US" sz="1400" dirty="0"/>
                        <a:t>:</a:t>
                      </a:r>
                    </a:p>
                    <a:p>
                      <a:pPr marL="0" algn="ctr" defTabSz="514350" rtl="0" eaLnBrk="1" latinLnBrk="0" hangingPunct="1"/>
                      <a:r>
                        <a:rPr lang="en-US" sz="1400" kern="1200" dirty="0">
                          <a:solidFill>
                            <a:schemeClr val="accent1">
                              <a:lumMod val="75000"/>
                            </a:schemeClr>
                          </a:solidFill>
                        </a:rPr>
                        <a:t>Acet</a:t>
                      </a:r>
                      <a:r>
                        <a:rPr lang="en-US" sz="1400" u="sng" kern="1200" dirty="0">
                          <a:solidFill>
                            <a:schemeClr val="accent1">
                              <a:lumMod val="75000"/>
                            </a:schemeClr>
                          </a:solidFill>
                        </a:rPr>
                        <a:t>aminophen</a:t>
                      </a:r>
                    </a:p>
                    <a:p>
                      <a:pPr marL="0" algn="ctr" defTabSz="514350" rtl="0" eaLnBrk="1" latinLnBrk="0" hangingPunct="1"/>
                      <a:r>
                        <a:rPr lang="en-US" sz="1400" kern="1200" dirty="0">
                          <a:solidFill>
                            <a:schemeClr val="accent1">
                              <a:lumMod val="75000"/>
                            </a:schemeClr>
                          </a:solidFill>
                        </a:rPr>
                        <a:t>N</a:t>
                      </a:r>
                      <a:r>
                        <a:rPr lang="en-US" sz="1400" u="sng" kern="1200" dirty="0">
                          <a:solidFill>
                            <a:schemeClr val="accent1">
                              <a:lumMod val="75000"/>
                            </a:schemeClr>
                          </a:solidFill>
                        </a:rPr>
                        <a:t>SAID</a:t>
                      </a:r>
                      <a:r>
                        <a:rPr lang="en-US" sz="1400" kern="1200" dirty="0">
                          <a:solidFill>
                            <a:schemeClr val="accent1">
                              <a:lumMod val="75000"/>
                            </a:schemeClr>
                          </a:solidFill>
                        </a:rPr>
                        <a:t>s</a:t>
                      </a:r>
                    </a:p>
                    <a:p>
                      <a:pPr marL="0" marR="0" indent="0" algn="ctr" defTabSz="514350" rtl="0" eaLnBrk="1" fontAlgn="auto" latinLnBrk="0" hangingPunct="1">
                        <a:lnSpc>
                          <a:spcPct val="100000"/>
                        </a:lnSpc>
                        <a:spcBef>
                          <a:spcPts val="0"/>
                        </a:spcBef>
                        <a:spcAft>
                          <a:spcPts val="0"/>
                        </a:spcAft>
                        <a:buClrTx/>
                        <a:buSzTx/>
                        <a:buFontTx/>
                        <a:buNone/>
                        <a:tabLst/>
                        <a:defRPr/>
                      </a:pPr>
                      <a:r>
                        <a:rPr lang="en-US" sz="1400" kern="1200" dirty="0">
                          <a:solidFill>
                            <a:schemeClr val="accent1">
                              <a:lumMod val="75000"/>
                            </a:schemeClr>
                          </a:solidFill>
                        </a:rPr>
                        <a:t>Isoniazid</a:t>
                      </a:r>
                    </a:p>
                    <a:p>
                      <a:pPr marL="0" marR="0" indent="0" algn="ctr" defTabSz="514350" rtl="0" eaLnBrk="1" fontAlgn="auto" latinLnBrk="0" hangingPunct="1">
                        <a:lnSpc>
                          <a:spcPct val="100000"/>
                        </a:lnSpc>
                        <a:spcBef>
                          <a:spcPts val="0"/>
                        </a:spcBef>
                        <a:spcAft>
                          <a:spcPts val="0"/>
                        </a:spcAft>
                        <a:buClrTx/>
                        <a:buSzTx/>
                        <a:buFontTx/>
                        <a:buNone/>
                        <a:tabLst/>
                        <a:defRPr/>
                      </a:pPr>
                      <a:r>
                        <a:rPr lang="en-US" sz="1400" kern="1200" dirty="0">
                          <a:solidFill>
                            <a:schemeClr val="accent1">
                              <a:lumMod val="75000"/>
                            </a:schemeClr>
                          </a:solidFill>
                        </a:rPr>
                        <a:t>Amiodarone </a:t>
                      </a:r>
                    </a:p>
                  </a:txBody>
                  <a:tcPr>
                    <a:lnT w="12700" cap="flat" cmpd="sng" algn="ctr">
                      <a:solidFill>
                        <a:schemeClr val="tx1"/>
                      </a:solidFill>
                      <a:prstDash val="solid"/>
                      <a:round/>
                      <a:headEnd type="none" w="med" len="med"/>
                      <a:tailEnd type="none" w="med" len="med"/>
                    </a:lnT>
                  </a:tcPr>
                </a:tc>
                <a:tc>
                  <a:txBody>
                    <a:bodyPr/>
                    <a:lstStyle/>
                    <a:p>
                      <a:pPr marL="285750" indent="-285750">
                        <a:buClr>
                          <a:schemeClr val="tx2">
                            <a:lumMod val="60000"/>
                            <a:lumOff val="40000"/>
                          </a:schemeClr>
                        </a:buClr>
                        <a:buFont typeface="Arial" panose="020B0604020202020204" pitchFamily="34" charset="0"/>
                        <a:buChar char="•"/>
                      </a:pPr>
                      <a:r>
                        <a:rPr lang="en-US" sz="1400" b="1" dirty="0"/>
                        <a:t>Examples</a:t>
                      </a:r>
                      <a:r>
                        <a:rPr lang="en-US" sz="1400" dirty="0"/>
                        <a:t>:</a:t>
                      </a:r>
                    </a:p>
                    <a:p>
                      <a:pPr marL="0" indent="0" algn="ctr">
                        <a:buClr>
                          <a:schemeClr val="tx2">
                            <a:lumMod val="60000"/>
                            <a:lumOff val="40000"/>
                          </a:schemeClr>
                        </a:buClr>
                        <a:buFont typeface="Wingdings" panose="05000000000000000000" pitchFamily="2" charset="2"/>
                        <a:buNone/>
                      </a:pPr>
                      <a:r>
                        <a:rPr lang="en-US" sz="1400" u="sng" dirty="0">
                          <a:solidFill>
                            <a:schemeClr val="accent1">
                              <a:lumMod val="75000"/>
                            </a:schemeClr>
                          </a:solidFill>
                        </a:rPr>
                        <a:t>Chlo</a:t>
                      </a:r>
                      <a:r>
                        <a:rPr lang="en-US" sz="1400" dirty="0">
                          <a:solidFill>
                            <a:schemeClr val="accent1">
                              <a:lumMod val="75000"/>
                            </a:schemeClr>
                          </a:solidFill>
                        </a:rPr>
                        <a:t>rpropamide</a:t>
                      </a:r>
                    </a:p>
                    <a:p>
                      <a:pPr marL="0" indent="0" algn="ctr">
                        <a:buClr>
                          <a:schemeClr val="tx2">
                            <a:lumMod val="60000"/>
                            <a:lumOff val="40000"/>
                          </a:schemeClr>
                        </a:buClr>
                        <a:buFont typeface="Wingdings" panose="05000000000000000000" pitchFamily="2" charset="2"/>
                        <a:buNone/>
                      </a:pPr>
                      <a:r>
                        <a:rPr lang="en-US" sz="1400" u="sng" dirty="0">
                          <a:solidFill>
                            <a:schemeClr val="accent1">
                              <a:lumMod val="75000"/>
                            </a:schemeClr>
                          </a:solidFill>
                        </a:rPr>
                        <a:t>Eryth</a:t>
                      </a:r>
                      <a:r>
                        <a:rPr lang="en-US" sz="1400" dirty="0">
                          <a:solidFill>
                            <a:schemeClr val="accent1">
                              <a:lumMod val="75000"/>
                            </a:schemeClr>
                          </a:solidFill>
                        </a:rPr>
                        <a:t>romycin</a:t>
                      </a:r>
                    </a:p>
                    <a:p>
                      <a:pPr marL="0" indent="0" algn="ctr">
                        <a:buClr>
                          <a:schemeClr val="tx2">
                            <a:lumMod val="60000"/>
                            <a:lumOff val="40000"/>
                          </a:schemeClr>
                        </a:buClr>
                        <a:buFont typeface="Wingdings" panose="05000000000000000000" pitchFamily="2" charset="2"/>
                        <a:buNone/>
                      </a:pPr>
                      <a:r>
                        <a:rPr lang="en-US" sz="1400" u="sng" dirty="0">
                          <a:solidFill>
                            <a:schemeClr val="accent1">
                              <a:lumMod val="75000"/>
                            </a:schemeClr>
                          </a:solidFill>
                        </a:rPr>
                        <a:t>Rifa</a:t>
                      </a:r>
                      <a:r>
                        <a:rPr lang="en-US" sz="1400" dirty="0">
                          <a:solidFill>
                            <a:schemeClr val="accent1">
                              <a:lumMod val="75000"/>
                            </a:schemeClr>
                          </a:solidFill>
                        </a:rPr>
                        <a:t>mycin</a:t>
                      </a:r>
                    </a:p>
                    <a:p>
                      <a:pPr marL="0" indent="0" algn="ctr">
                        <a:buClr>
                          <a:schemeClr val="tx2">
                            <a:lumMod val="60000"/>
                            <a:lumOff val="40000"/>
                          </a:schemeClr>
                        </a:buClr>
                        <a:buFont typeface="Wingdings" panose="05000000000000000000" pitchFamily="2" charset="2"/>
                        <a:buNone/>
                      </a:pPr>
                      <a:r>
                        <a:rPr lang="en-US" sz="1400" dirty="0">
                          <a:solidFill>
                            <a:schemeClr val="accent1">
                              <a:lumMod val="75000"/>
                            </a:schemeClr>
                          </a:solidFill>
                        </a:rPr>
                        <a:t>Oral contraceptives</a:t>
                      </a:r>
                    </a:p>
                  </a:txBody>
                  <a:tcPr>
                    <a:lnT w="12700" cap="flat" cmpd="sng" algn="ctr">
                      <a:solidFill>
                        <a:schemeClr val="tx1"/>
                      </a:solidFill>
                      <a:prstDash val="solid"/>
                      <a:round/>
                      <a:headEnd type="none" w="med" len="med"/>
                      <a:tailEnd type="none" w="med" len="med"/>
                    </a:lnT>
                  </a:tcPr>
                </a:tc>
                <a:tc>
                  <a:txBody>
                    <a:bodyPr/>
                    <a:lstStyle/>
                    <a:p>
                      <a:pPr marL="285750" indent="-285750">
                        <a:buClr>
                          <a:schemeClr val="accent1">
                            <a:lumMod val="60000"/>
                            <a:lumOff val="40000"/>
                          </a:schemeClr>
                        </a:buClr>
                        <a:buFont typeface="Arial" panose="020B0604020202020204" pitchFamily="34" charset="0"/>
                        <a:buChar char="•"/>
                      </a:pPr>
                      <a:r>
                        <a:rPr kumimoji="0" lang="en-US" sz="1400" b="1" i="0" u="none" strike="noStrike" kern="1200" cap="none" spc="0" normalizeH="0" baseline="0" noProof="0" dirty="0">
                          <a:ln>
                            <a:noFill/>
                          </a:ln>
                          <a:solidFill>
                            <a:prstClr val="black"/>
                          </a:solidFill>
                          <a:effectLst/>
                          <a:uLnTx/>
                          <a:uFillTx/>
                          <a:latin typeface="+mn-lt"/>
                          <a:ea typeface="+mn-ea"/>
                          <a:cs typeface="+mn-cs"/>
                        </a:rPr>
                        <a:t>Examples:</a:t>
                      </a:r>
                    </a:p>
                    <a:p>
                      <a:pPr marL="0" indent="0" algn="ctr">
                        <a:buClr>
                          <a:schemeClr val="accent1">
                            <a:lumMod val="60000"/>
                            <a:lumOff val="40000"/>
                          </a:schemeClr>
                        </a:buClr>
                        <a:buFont typeface="Arial" panose="020B0604020202020204" pitchFamily="34" charset="0"/>
                        <a:buNone/>
                      </a:pPr>
                      <a:r>
                        <a:rPr lang="en-US" sz="1400" u="sng" dirty="0">
                          <a:solidFill>
                            <a:schemeClr val="accent1">
                              <a:lumMod val="75000"/>
                            </a:schemeClr>
                          </a:solidFill>
                        </a:rPr>
                        <a:t>Phen</a:t>
                      </a:r>
                      <a:r>
                        <a:rPr lang="en-US" sz="1400" dirty="0">
                          <a:solidFill>
                            <a:schemeClr val="accent1">
                              <a:lumMod val="75000"/>
                            </a:schemeClr>
                          </a:solidFill>
                        </a:rPr>
                        <a:t>ytoin</a:t>
                      </a:r>
                    </a:p>
                    <a:p>
                      <a:pPr marL="0" indent="0" algn="ctr">
                        <a:buClr>
                          <a:schemeClr val="accent1">
                            <a:lumMod val="60000"/>
                            <a:lumOff val="40000"/>
                          </a:schemeClr>
                        </a:buClr>
                        <a:buFont typeface="Arial" panose="020B0604020202020204" pitchFamily="34" charset="0"/>
                        <a:buNone/>
                      </a:pPr>
                      <a:r>
                        <a:rPr lang="en-US" sz="1400" dirty="0">
                          <a:solidFill>
                            <a:schemeClr val="accent1">
                              <a:lumMod val="75000"/>
                            </a:schemeClr>
                          </a:solidFill>
                        </a:rPr>
                        <a:t>Carbamazepine</a:t>
                      </a:r>
                    </a:p>
                    <a:p>
                      <a:pPr marL="0" indent="0" algn="ctr">
                        <a:buClr>
                          <a:schemeClr val="accent1">
                            <a:lumMod val="60000"/>
                            <a:lumOff val="40000"/>
                          </a:schemeClr>
                        </a:buClr>
                        <a:buFont typeface="Arial" panose="020B0604020202020204" pitchFamily="34" charset="0"/>
                        <a:buNone/>
                      </a:pPr>
                      <a:r>
                        <a:rPr lang="en-US" sz="1400" u="sng" dirty="0">
                          <a:solidFill>
                            <a:schemeClr val="accent1">
                              <a:lumMod val="75000"/>
                            </a:schemeClr>
                          </a:solidFill>
                        </a:rPr>
                        <a:t>Sulfo</a:t>
                      </a:r>
                      <a:r>
                        <a:rPr lang="en-US" sz="1400" dirty="0">
                          <a:solidFill>
                            <a:schemeClr val="accent1">
                              <a:lumMod val="75000"/>
                            </a:schemeClr>
                          </a:solidFill>
                        </a:rPr>
                        <a:t>namides</a:t>
                      </a:r>
                    </a:p>
                    <a:p>
                      <a:pPr marL="0" indent="0" algn="ctr">
                        <a:buClr>
                          <a:schemeClr val="accent1">
                            <a:lumMod val="60000"/>
                            <a:lumOff val="40000"/>
                          </a:schemeClr>
                        </a:buClr>
                        <a:buFont typeface="Arial" panose="020B0604020202020204" pitchFamily="34" charset="0"/>
                        <a:buNone/>
                      </a:pPr>
                      <a:r>
                        <a:rPr lang="en-US" sz="1400" dirty="0">
                          <a:solidFill>
                            <a:schemeClr val="accent1">
                              <a:lumMod val="75000"/>
                            </a:schemeClr>
                          </a:solidFill>
                        </a:rPr>
                        <a:t>ACE Inhibitors</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74808555"/>
                  </a:ext>
                </a:extLst>
              </a:tr>
            </a:tbl>
          </a:graphicData>
        </a:graphic>
      </p:graphicFrame>
      <p:sp>
        <p:nvSpPr>
          <p:cNvPr id="10" name="Speech Bubble: Rectangle with Corners Rounded 19">
            <a:extLst>
              <a:ext uri="{FF2B5EF4-FFF2-40B4-BE49-F238E27FC236}">
                <a16:creationId xmlns:a16="http://schemas.microsoft.com/office/drawing/2014/main" id="{A94F9E97-E746-4FA7-8020-B00BE43CC12E}"/>
              </a:ext>
            </a:extLst>
          </p:cNvPr>
          <p:cNvSpPr/>
          <p:nvPr/>
        </p:nvSpPr>
        <p:spPr>
          <a:xfrm>
            <a:off x="2318054" y="3125385"/>
            <a:ext cx="877322" cy="195272"/>
          </a:xfrm>
          <a:prstGeom prst="wedgeRoundRectCallout">
            <a:avLst>
              <a:gd name="adj1" fmla="val -14947"/>
              <a:gd name="adj2" fmla="val 123639"/>
              <a:gd name="adj3" fmla="val 16667"/>
            </a:avLst>
          </a:prstGeom>
          <a:ln>
            <a:solidFill>
              <a:schemeClr val="accent6">
                <a:lumMod val="20000"/>
                <a:lumOff val="8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a:solidFill>
                  <a:srgbClr val="00B050"/>
                </a:solidFill>
              </a:rPr>
              <a:t>it’s important</a:t>
            </a:r>
          </a:p>
        </p:txBody>
      </p:sp>
      <p:sp>
        <p:nvSpPr>
          <p:cNvPr id="12" name="مستطيل مستدير الزوايا 11"/>
          <p:cNvSpPr/>
          <p:nvPr/>
        </p:nvSpPr>
        <p:spPr>
          <a:xfrm>
            <a:off x="316945" y="9025596"/>
            <a:ext cx="1548978" cy="200254"/>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en-US" sz="800" b="1" u="sng" dirty="0">
                <a:solidFill>
                  <a:srgbClr val="009193"/>
                </a:solidFill>
              </a:rPr>
              <a:t> = </a:t>
            </a:r>
            <a:r>
              <a:rPr lang="en-US" sz="800" b="1" u="sng" dirty="0" err="1">
                <a:solidFill>
                  <a:srgbClr val="009193"/>
                </a:solidFill>
              </a:rPr>
              <a:t>Iso-niazid</a:t>
            </a:r>
            <a:r>
              <a:rPr lang="en-US" sz="800" b="1" u="sng" dirty="0">
                <a:solidFill>
                  <a:srgbClr val="009193"/>
                </a:solidFill>
              </a:rPr>
              <a:t> &amp; </a:t>
            </a:r>
            <a:r>
              <a:rPr lang="en-US" sz="800" b="1" u="sng" dirty="0" err="1">
                <a:solidFill>
                  <a:srgbClr val="009193"/>
                </a:solidFill>
              </a:rPr>
              <a:t>Hepa</a:t>
            </a:r>
            <a:r>
              <a:rPr lang="ar-SA" sz="800" b="1" u="sng" dirty="0">
                <a:solidFill>
                  <a:srgbClr val="009193"/>
                </a:solidFill>
              </a:rPr>
              <a:t>آذوا</a:t>
            </a:r>
            <a:r>
              <a:rPr lang="en-US" sz="800" b="1" u="sng" dirty="0">
                <a:solidFill>
                  <a:srgbClr val="009193"/>
                </a:solidFill>
              </a:rPr>
              <a:t> </a:t>
            </a:r>
            <a:r>
              <a:rPr lang="ar-SA" sz="800" b="1" u="sng" dirty="0">
                <a:solidFill>
                  <a:srgbClr val="009193"/>
                </a:solidFill>
              </a:rPr>
              <a:t>نياز وهبة  </a:t>
            </a:r>
          </a:p>
        </p:txBody>
      </p:sp>
      <p:sp>
        <p:nvSpPr>
          <p:cNvPr id="13" name="مستطيل مستدير الزوايا 12"/>
          <p:cNvSpPr/>
          <p:nvPr/>
        </p:nvSpPr>
        <p:spPr>
          <a:xfrm>
            <a:off x="1005597" y="9461970"/>
            <a:ext cx="1796851" cy="169931"/>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ar-SA" sz="800" b="1" u="sng" dirty="0">
                <a:solidFill>
                  <a:srgbClr val="009193"/>
                </a:solidFill>
              </a:rPr>
              <a:t>أمي داريه </a:t>
            </a:r>
            <a:r>
              <a:rPr lang="ar-SA" sz="800" dirty="0">
                <a:solidFill>
                  <a:srgbClr val="009193"/>
                </a:solidFill>
              </a:rPr>
              <a:t>عنك</a:t>
            </a:r>
            <a:r>
              <a:rPr lang="ar-SA" sz="800" b="1" u="sng" dirty="0">
                <a:solidFill>
                  <a:srgbClr val="009193"/>
                </a:solidFill>
              </a:rPr>
              <a:t> </a:t>
            </a:r>
            <a:r>
              <a:rPr lang="ar-SA" sz="800" dirty="0">
                <a:solidFill>
                  <a:srgbClr val="009193"/>
                </a:solidFill>
              </a:rPr>
              <a:t>يا</a:t>
            </a:r>
            <a:r>
              <a:rPr lang="ar-SA" sz="800" b="1" u="sng" dirty="0">
                <a:solidFill>
                  <a:srgbClr val="009193"/>
                </a:solidFill>
              </a:rPr>
              <a:t> هبة </a:t>
            </a:r>
            <a:r>
              <a:rPr lang="en-US" sz="800" b="1" u="sng" dirty="0">
                <a:solidFill>
                  <a:srgbClr val="009193"/>
                </a:solidFill>
              </a:rPr>
              <a:t> (Ami-o-darone)</a:t>
            </a:r>
            <a:endParaRPr lang="ar-SA" sz="800" dirty="0">
              <a:solidFill>
                <a:srgbClr val="009193"/>
              </a:solidFill>
            </a:endParaRPr>
          </a:p>
        </p:txBody>
      </p:sp>
      <p:sp>
        <p:nvSpPr>
          <p:cNvPr id="14" name="مستطيل مستدير الزوايا 13"/>
          <p:cNvSpPr/>
          <p:nvPr/>
        </p:nvSpPr>
        <p:spPr>
          <a:xfrm>
            <a:off x="1093835" y="8816525"/>
            <a:ext cx="839683" cy="182023"/>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0" eaLnBrk="1" latinLnBrk="0" hangingPunct="1"/>
            <a:r>
              <a:rPr lang="en-US" sz="800" b="1" u="sng" dirty="0">
                <a:solidFill>
                  <a:srgbClr val="009193"/>
                </a:solidFill>
              </a:rPr>
              <a:t>Hepa said </a:t>
            </a:r>
            <a:r>
              <a:rPr lang="en-US" sz="800" dirty="0">
                <a:solidFill>
                  <a:srgbClr val="009193"/>
                </a:solidFill>
              </a:rPr>
              <a:t>that </a:t>
            </a:r>
            <a:endParaRPr lang="ar-SA" sz="800" dirty="0">
              <a:solidFill>
                <a:srgbClr val="009193"/>
              </a:solidFill>
            </a:endParaRPr>
          </a:p>
        </p:txBody>
      </p:sp>
      <p:sp>
        <p:nvSpPr>
          <p:cNvPr id="15" name="مستطيل مستدير الزوايا 14"/>
          <p:cNvSpPr/>
          <p:nvPr/>
        </p:nvSpPr>
        <p:spPr>
          <a:xfrm>
            <a:off x="639513" y="8603960"/>
            <a:ext cx="1002161" cy="196348"/>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ar-SA" sz="800" b="1" u="sng" dirty="0">
                <a:solidFill>
                  <a:srgbClr val="009193"/>
                </a:solidFill>
              </a:rPr>
              <a:t>استنى أمين، فين هبة ؟</a:t>
            </a:r>
          </a:p>
        </p:txBody>
      </p:sp>
      <p:sp>
        <p:nvSpPr>
          <p:cNvPr id="16" name="مستطيل مستدير الزوايا 15"/>
          <p:cNvSpPr/>
          <p:nvPr/>
        </p:nvSpPr>
        <p:spPr>
          <a:xfrm>
            <a:off x="2952320" y="8657168"/>
            <a:ext cx="777022" cy="129259"/>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en-US" sz="800" b="1" u="sng" dirty="0">
                <a:solidFill>
                  <a:srgbClr val="009193"/>
                </a:solidFill>
              </a:rPr>
              <a:t>Chole = Chlo</a:t>
            </a:r>
            <a:endParaRPr lang="ar-SA" sz="800" b="1" u="sng" dirty="0">
              <a:solidFill>
                <a:srgbClr val="009193"/>
              </a:solidFill>
            </a:endParaRPr>
          </a:p>
        </p:txBody>
      </p:sp>
      <p:sp>
        <p:nvSpPr>
          <p:cNvPr id="17" name="مستطيل مستدير الزوايا 16"/>
          <p:cNvSpPr/>
          <p:nvPr/>
        </p:nvSpPr>
        <p:spPr>
          <a:xfrm>
            <a:off x="2619632" y="8840901"/>
            <a:ext cx="1234450" cy="171814"/>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en-US" sz="800" b="1" u="sng" dirty="0" err="1">
                <a:solidFill>
                  <a:srgbClr val="009193"/>
                </a:solidFill>
              </a:rPr>
              <a:t>Chol</a:t>
            </a:r>
            <a:r>
              <a:rPr lang="en-US" sz="800" dirty="0">
                <a:solidFill>
                  <a:srgbClr val="009193"/>
                </a:solidFill>
              </a:rPr>
              <a:t> </a:t>
            </a:r>
            <a:r>
              <a:rPr lang="en-US" sz="800" b="1" u="sng" dirty="0">
                <a:solidFill>
                  <a:srgbClr val="009193"/>
                </a:solidFill>
              </a:rPr>
              <a:t>eryth</a:t>
            </a:r>
            <a:r>
              <a:rPr lang="ar-SA" sz="800" dirty="0">
                <a:solidFill>
                  <a:srgbClr val="009193"/>
                </a:solidFill>
              </a:rPr>
              <a:t> = </a:t>
            </a:r>
            <a:r>
              <a:rPr lang="ar-SA" sz="800" b="1" u="sng" dirty="0">
                <a:solidFill>
                  <a:srgbClr val="009193"/>
                </a:solidFill>
              </a:rPr>
              <a:t>كل</a:t>
            </a:r>
            <a:r>
              <a:rPr lang="ar-SA" sz="800" dirty="0">
                <a:solidFill>
                  <a:srgbClr val="009193"/>
                </a:solidFill>
              </a:rPr>
              <a:t> </a:t>
            </a:r>
            <a:r>
              <a:rPr lang="ar-SA" sz="800" b="1" u="sng" dirty="0">
                <a:solidFill>
                  <a:srgbClr val="009193"/>
                </a:solidFill>
              </a:rPr>
              <a:t>الإرث</a:t>
            </a:r>
            <a:r>
              <a:rPr lang="ar-SA" sz="800" dirty="0">
                <a:solidFill>
                  <a:srgbClr val="009193"/>
                </a:solidFill>
              </a:rPr>
              <a:t> لنا</a:t>
            </a:r>
            <a:r>
              <a:rPr lang="en-US" sz="800" dirty="0">
                <a:solidFill>
                  <a:srgbClr val="009193"/>
                </a:solidFill>
              </a:rPr>
              <a:t> </a:t>
            </a:r>
            <a:endParaRPr lang="ar-SA" sz="800" dirty="0">
              <a:solidFill>
                <a:srgbClr val="009193"/>
              </a:solidFill>
            </a:endParaRPr>
          </a:p>
        </p:txBody>
      </p:sp>
      <p:sp>
        <p:nvSpPr>
          <p:cNvPr id="18" name="مستطيل مستدير الزوايا 17"/>
          <p:cNvSpPr/>
          <p:nvPr/>
        </p:nvSpPr>
        <p:spPr>
          <a:xfrm>
            <a:off x="2962152" y="9451753"/>
            <a:ext cx="2432221" cy="156772"/>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en-US" sz="800" dirty="0">
                <a:solidFill>
                  <a:srgbClr val="009193"/>
                </a:solidFill>
              </a:rPr>
              <a:t> = </a:t>
            </a:r>
            <a:r>
              <a:rPr lang="en-US" sz="800" b="1" u="sng" dirty="0">
                <a:solidFill>
                  <a:srgbClr val="009193"/>
                </a:solidFill>
              </a:rPr>
              <a:t>Chole</a:t>
            </a:r>
            <a:r>
              <a:rPr lang="en-US" sz="800" dirty="0">
                <a:solidFill>
                  <a:srgbClr val="009193"/>
                </a:solidFill>
              </a:rPr>
              <a:t> </a:t>
            </a:r>
            <a:r>
              <a:rPr lang="en-US" sz="800" b="1" u="sng" dirty="0">
                <a:solidFill>
                  <a:srgbClr val="009193"/>
                </a:solidFill>
              </a:rPr>
              <a:t>orally</a:t>
            </a:r>
            <a:r>
              <a:rPr lang="en-US" sz="800" dirty="0">
                <a:solidFill>
                  <a:srgbClr val="009193"/>
                </a:solidFill>
              </a:rPr>
              <a:t>, no it is </a:t>
            </a:r>
            <a:r>
              <a:rPr lang="en-US" sz="800" b="1" u="sng" dirty="0">
                <a:solidFill>
                  <a:srgbClr val="009193"/>
                </a:solidFill>
              </a:rPr>
              <a:t>contra</a:t>
            </a:r>
            <a:r>
              <a:rPr lang="en-US" sz="800" dirty="0">
                <a:solidFill>
                  <a:srgbClr val="009193"/>
                </a:solidFill>
              </a:rPr>
              <a:t>indicated</a:t>
            </a:r>
            <a:r>
              <a:rPr lang="ar-SA" sz="800" dirty="0">
                <a:solidFill>
                  <a:srgbClr val="009193"/>
                </a:solidFill>
              </a:rPr>
              <a:t>كليه عن طريق الفم </a:t>
            </a:r>
          </a:p>
        </p:txBody>
      </p:sp>
      <p:sp>
        <p:nvSpPr>
          <p:cNvPr id="19" name="مستطيل مستدير الزوايا 18"/>
          <p:cNvSpPr/>
          <p:nvPr/>
        </p:nvSpPr>
        <p:spPr>
          <a:xfrm>
            <a:off x="3124200" y="9051464"/>
            <a:ext cx="860181" cy="186966"/>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en-US" sz="800" b="1" u="sng" dirty="0">
                <a:solidFill>
                  <a:srgbClr val="009193"/>
                </a:solidFill>
              </a:rPr>
              <a:t>Chole </a:t>
            </a:r>
            <a:r>
              <a:rPr lang="en-US" sz="800" dirty="0" err="1">
                <a:solidFill>
                  <a:srgbClr val="009193"/>
                </a:solidFill>
              </a:rPr>
              <a:t>ya</a:t>
            </a:r>
            <a:r>
              <a:rPr lang="en-US" sz="800" b="1" u="sng" dirty="0">
                <a:solidFill>
                  <a:srgbClr val="009193"/>
                </a:solidFill>
              </a:rPr>
              <a:t> rafeef</a:t>
            </a:r>
            <a:r>
              <a:rPr lang="en-US" sz="800" dirty="0">
                <a:solidFill>
                  <a:srgbClr val="009193"/>
                </a:solidFill>
              </a:rPr>
              <a:t> </a:t>
            </a:r>
            <a:endParaRPr lang="ar-SA" sz="800" dirty="0">
              <a:solidFill>
                <a:srgbClr val="009193"/>
              </a:solidFill>
            </a:endParaRPr>
          </a:p>
        </p:txBody>
      </p:sp>
      <p:sp>
        <p:nvSpPr>
          <p:cNvPr id="20" name="مستطيل مستدير الزوايا 19"/>
          <p:cNvSpPr/>
          <p:nvPr/>
        </p:nvSpPr>
        <p:spPr>
          <a:xfrm>
            <a:off x="4955458" y="8545307"/>
            <a:ext cx="799704" cy="305426"/>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ar-SA" sz="600" dirty="0">
                <a:solidFill>
                  <a:srgbClr val="009193"/>
                </a:solidFill>
              </a:rPr>
              <a:t>ما يدري </a:t>
            </a:r>
            <a:r>
              <a:rPr lang="ar-SA" sz="600" b="1" u="sng" dirty="0">
                <a:solidFill>
                  <a:srgbClr val="009193"/>
                </a:solidFill>
              </a:rPr>
              <a:t>فين</a:t>
            </a:r>
            <a:r>
              <a:rPr lang="ar-SA" sz="600" dirty="0">
                <a:solidFill>
                  <a:srgbClr val="009193"/>
                </a:solidFill>
              </a:rPr>
              <a:t> يشتغل ! على هذا أو ذاك</a:t>
            </a:r>
          </a:p>
        </p:txBody>
      </p:sp>
      <p:sp>
        <p:nvSpPr>
          <p:cNvPr id="21" name="مستطيل مستدير الزوايا 20"/>
          <p:cNvSpPr/>
          <p:nvPr/>
        </p:nvSpPr>
        <p:spPr>
          <a:xfrm>
            <a:off x="4812975" y="9041716"/>
            <a:ext cx="820038" cy="212121"/>
          </a:xfrm>
          <a:prstGeom prst="roundRect">
            <a:avLst/>
          </a:prstGeom>
          <a:ln>
            <a:solidFill>
              <a:srgbClr val="01FBFE"/>
            </a:solidFill>
            <a:prstDash val="dash"/>
          </a:ln>
        </p:spPr>
        <p:style>
          <a:lnRef idx="2">
            <a:schemeClr val="accent6"/>
          </a:lnRef>
          <a:fillRef idx="1">
            <a:schemeClr val="lt1"/>
          </a:fillRef>
          <a:effectRef idx="0">
            <a:schemeClr val="accent6"/>
          </a:effectRef>
          <a:fontRef idx="minor">
            <a:schemeClr val="dk1"/>
          </a:fontRef>
        </p:style>
        <p:txBody>
          <a:bodyPr rtlCol="1" anchor="ctr"/>
          <a:lstStyle/>
          <a:p>
            <a:pPr marL="0" algn="ctr" defTabSz="663123" rtl="1" eaLnBrk="1" latinLnBrk="0" hangingPunct="1"/>
            <a:r>
              <a:rPr lang="ar-SA" sz="600" b="1" u="sng" dirty="0">
                <a:solidFill>
                  <a:srgbClr val="009193"/>
                </a:solidFill>
              </a:rPr>
              <a:t>سولفوا</a:t>
            </a:r>
            <a:r>
              <a:rPr lang="ar-SA" sz="600" dirty="0">
                <a:solidFill>
                  <a:srgbClr val="009193"/>
                </a:solidFill>
              </a:rPr>
              <a:t> لي عن هذا و ذاك</a:t>
            </a:r>
          </a:p>
        </p:txBody>
      </p:sp>
    </p:spTree>
    <p:extLst>
      <p:ext uri="{BB962C8B-B14F-4D97-AF65-F5344CB8AC3E}">
        <p14:creationId xmlns:p14="http://schemas.microsoft.com/office/powerpoint/2010/main" val="666096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6858000" cy="802433"/>
          </a:xfrm>
          <a:prstGeom prst="rect">
            <a:avLst/>
          </a:prstGeom>
          <a:solidFill>
            <a:srgbClr val="BA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6600">
                  <a:solidFill>
                    <a:schemeClr val="tx1"/>
                  </a:solidFill>
                  <a:prstDash val="solid"/>
                </a:ln>
                <a:solidFill>
                  <a:schemeClr val="bg1"/>
                </a:solidFill>
                <a:effectLst>
                  <a:outerShdw blurRad="50800" dist="76200" dir="2700000" algn="tl" rotWithShape="0">
                    <a:prstClr val="black">
                      <a:alpha val="40000"/>
                    </a:prstClr>
                  </a:outerShdw>
                </a:effectLst>
                <a:latin typeface="Bell MT" charset="0"/>
                <a:ea typeface="Bell MT" charset="0"/>
                <a:cs typeface="Bell MT" charset="0"/>
              </a:rPr>
              <a:t>Lines Of Treatment</a:t>
            </a:r>
          </a:p>
        </p:txBody>
      </p:sp>
      <p:sp>
        <p:nvSpPr>
          <p:cNvPr id="5" name="TextBox 4">
            <a:extLst>
              <a:ext uri="{FF2B5EF4-FFF2-40B4-BE49-F238E27FC236}">
                <a16:creationId xmlns:a16="http://schemas.microsoft.com/office/drawing/2014/main" id="{EEB5AED2-EBF1-42FF-B5B5-1811428F1F96}"/>
              </a:ext>
            </a:extLst>
          </p:cNvPr>
          <p:cNvSpPr txBox="1"/>
          <p:nvPr/>
        </p:nvSpPr>
        <p:spPr>
          <a:xfrm>
            <a:off x="1015110" y="1446049"/>
            <a:ext cx="4879187" cy="374571"/>
          </a:xfrm>
          <a:prstGeom prst="roundRect">
            <a:avLst/>
          </a:prstGeom>
          <a:noFill/>
          <a:ln>
            <a:solidFill>
              <a:schemeClr val="accent5">
                <a:lumMod val="20000"/>
                <a:lumOff val="80000"/>
              </a:schemeClr>
            </a:solidFill>
          </a:ln>
        </p:spPr>
        <p:txBody>
          <a:bodyPr wrap="square" rtlCol="0">
            <a:spAutoFit/>
          </a:bodyPr>
          <a:lstStyle/>
          <a:p>
            <a:pPr lvl="0" defTabSz="514350"/>
            <a:r>
              <a:rPr lang="en-US" sz="1600" dirty="0">
                <a:solidFill>
                  <a:prstClr val="black"/>
                </a:solidFill>
              </a:rPr>
              <a:t>1</a:t>
            </a:r>
            <a:r>
              <a:rPr lang="en-US" sz="1600" baseline="30000" dirty="0">
                <a:solidFill>
                  <a:prstClr val="black"/>
                </a:solidFill>
              </a:rPr>
              <a:t>st</a:t>
            </a:r>
            <a:r>
              <a:rPr lang="en-US" sz="1600" dirty="0">
                <a:solidFill>
                  <a:prstClr val="black"/>
                </a:solidFill>
              </a:rPr>
              <a:t> step: Immediate withdrawal of any suspected drug.</a:t>
            </a:r>
          </a:p>
        </p:txBody>
      </p:sp>
      <p:sp>
        <p:nvSpPr>
          <p:cNvPr id="6" name="TextBox 5">
            <a:extLst>
              <a:ext uri="{FF2B5EF4-FFF2-40B4-BE49-F238E27FC236}">
                <a16:creationId xmlns:a16="http://schemas.microsoft.com/office/drawing/2014/main" id="{65011C34-990A-487A-B89B-19B30C36523C}"/>
              </a:ext>
            </a:extLst>
          </p:cNvPr>
          <p:cNvSpPr txBox="1"/>
          <p:nvPr/>
        </p:nvSpPr>
        <p:spPr>
          <a:xfrm>
            <a:off x="766016" y="2165342"/>
            <a:ext cx="5377374" cy="374571"/>
          </a:xfrm>
          <a:prstGeom prst="roundRect">
            <a:avLst/>
          </a:prstGeom>
          <a:noFill/>
          <a:ln>
            <a:noFill/>
          </a:ln>
        </p:spPr>
        <p:txBody>
          <a:bodyPr wrap="square" rtlCol="0">
            <a:spAutoFit/>
          </a:bodyPr>
          <a:lstStyle/>
          <a:p>
            <a:pPr lvl="0" algn="ctr" defTabSz="514350"/>
            <a:r>
              <a:rPr lang="en-US" sz="1600" dirty="0">
                <a:solidFill>
                  <a:prstClr val="black"/>
                </a:solidFill>
              </a:rPr>
              <a:t>No specific treatment , largely </a:t>
            </a:r>
            <a:r>
              <a:rPr lang="en-US" sz="1600" b="1" dirty="0">
                <a:solidFill>
                  <a:prstClr val="black"/>
                </a:solidFill>
              </a:rPr>
              <a:t>symptomatic</a:t>
            </a:r>
            <a:r>
              <a:rPr lang="en-US" sz="1600" dirty="0">
                <a:solidFill>
                  <a:prstClr val="black"/>
                </a:solidFill>
              </a:rPr>
              <a:t> &amp; </a:t>
            </a:r>
            <a:r>
              <a:rPr lang="en-US" sz="1600" b="1" dirty="0">
                <a:solidFill>
                  <a:prstClr val="black"/>
                </a:solidFill>
              </a:rPr>
              <a:t>supportive </a:t>
            </a:r>
            <a:r>
              <a:rPr lang="en-US" sz="1600" dirty="0">
                <a:solidFill>
                  <a:prstClr val="black"/>
                </a:solidFill>
              </a:rPr>
              <a:t>:</a:t>
            </a:r>
          </a:p>
        </p:txBody>
      </p:sp>
      <p:sp>
        <p:nvSpPr>
          <p:cNvPr id="7" name="Rectangle: Rounded Corners 6">
            <a:extLst>
              <a:ext uri="{FF2B5EF4-FFF2-40B4-BE49-F238E27FC236}">
                <a16:creationId xmlns:a16="http://schemas.microsoft.com/office/drawing/2014/main" id="{8EA836A7-D114-4385-975B-2790D1E97F81}"/>
              </a:ext>
            </a:extLst>
          </p:cNvPr>
          <p:cNvSpPr/>
          <p:nvPr/>
        </p:nvSpPr>
        <p:spPr>
          <a:xfrm>
            <a:off x="163953" y="2753283"/>
            <a:ext cx="3713871" cy="2686929"/>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514350"/>
            <a:r>
              <a:rPr lang="en-US" sz="1600" b="1" dirty="0">
                <a:solidFill>
                  <a:prstClr val="black"/>
                </a:solidFill>
              </a:rPr>
              <a:t>Symptomatic: </a:t>
            </a:r>
          </a:p>
          <a:p>
            <a:pPr marL="285750" lvl="0" indent="-285750" algn="ctr" defTabSz="514350">
              <a:buFont typeface="Arial" panose="020B0604020202020204" pitchFamily="34" charset="0"/>
              <a:buChar char="•"/>
            </a:pPr>
            <a:r>
              <a:rPr lang="en-US" sz="1400" dirty="0">
                <a:solidFill>
                  <a:prstClr val="black"/>
                </a:solidFill>
              </a:rPr>
              <a:t> If a severe allergic reaction is observed (</a:t>
            </a:r>
            <a:r>
              <a:rPr lang="en-US" sz="1400" dirty="0">
                <a:solidFill>
                  <a:schemeClr val="accent1">
                    <a:lumMod val="75000"/>
                  </a:schemeClr>
                </a:solidFill>
              </a:rPr>
              <a:t>Corticosteroids</a:t>
            </a:r>
            <a:r>
              <a:rPr lang="en-US" sz="1400" dirty="0">
                <a:solidFill>
                  <a:prstClr val="black"/>
                </a:solidFill>
              </a:rPr>
              <a:t>)</a:t>
            </a:r>
          </a:p>
          <a:p>
            <a:pPr lvl="0" defTabSz="514350"/>
            <a:endParaRPr lang="en-US" sz="1400" dirty="0">
              <a:solidFill>
                <a:prstClr val="black"/>
              </a:solidFill>
            </a:endParaRPr>
          </a:p>
          <a:p>
            <a:pPr marL="285750" lvl="0" indent="-285750" algn="ctr" defTabSz="514350">
              <a:buFont typeface="Arial" panose="020B0604020202020204" pitchFamily="34" charset="0"/>
              <a:buChar char="•"/>
            </a:pPr>
            <a:r>
              <a:rPr lang="en-US" sz="1400" dirty="0">
                <a:solidFill>
                  <a:prstClr val="black"/>
                </a:solidFill>
              </a:rPr>
              <a:t>If </a:t>
            </a:r>
            <a:r>
              <a:rPr lang="en-US" sz="1400" dirty="0">
                <a:solidFill>
                  <a:srgbClr val="FF0000"/>
                </a:solidFill>
              </a:rPr>
              <a:t>pruritus </a:t>
            </a:r>
            <a:r>
              <a:rPr lang="en-US" sz="1400" dirty="0">
                <a:solidFill>
                  <a:prstClr val="black"/>
                </a:solidFill>
              </a:rPr>
              <a:t>→ enhance bile acid excretion (</a:t>
            </a:r>
            <a:r>
              <a:rPr lang="en-US" sz="1400" b="1" u="sng" dirty="0">
                <a:solidFill>
                  <a:schemeClr val="accent1">
                    <a:lumMod val="75000"/>
                  </a:schemeClr>
                </a:solidFill>
              </a:rPr>
              <a:t>Cholestyramine</a:t>
            </a:r>
            <a:r>
              <a:rPr lang="en-US" sz="1400" dirty="0">
                <a:solidFill>
                  <a:schemeClr val="tx1"/>
                </a:solidFill>
              </a:rPr>
              <a:t>)</a:t>
            </a:r>
          </a:p>
          <a:p>
            <a:pPr lvl="0" defTabSz="514350"/>
            <a:endParaRPr lang="en-US" sz="1400" dirty="0">
              <a:solidFill>
                <a:schemeClr val="tx1"/>
              </a:solidFill>
            </a:endParaRPr>
          </a:p>
          <a:p>
            <a:pPr marL="285750" lvl="0" indent="-285750" defTabSz="514350">
              <a:buFont typeface="Arial" panose="020B0604020202020204" pitchFamily="34" charset="0"/>
              <a:buChar char="•"/>
            </a:pPr>
            <a:r>
              <a:rPr lang="en-US" sz="1400" dirty="0">
                <a:solidFill>
                  <a:prstClr val="black"/>
                </a:solidFill>
              </a:rPr>
              <a:t>If </a:t>
            </a:r>
            <a:r>
              <a:rPr lang="en-US" sz="1400" dirty="0" err="1">
                <a:solidFill>
                  <a:srgbClr val="FF0000"/>
                </a:solidFill>
              </a:rPr>
              <a:t>cholestatic</a:t>
            </a:r>
            <a:r>
              <a:rPr lang="en-US" sz="1400" dirty="0">
                <a:solidFill>
                  <a:srgbClr val="FF0000"/>
                </a:solidFill>
              </a:rPr>
              <a:t> liver injury</a:t>
            </a:r>
          </a:p>
          <a:p>
            <a:pPr lvl="0" algn="ctr" defTabSz="514350"/>
            <a:r>
              <a:rPr lang="en-US" sz="1400" dirty="0">
                <a:solidFill>
                  <a:prstClr val="black"/>
                </a:solidFill>
              </a:rPr>
              <a:t> </a:t>
            </a:r>
            <a:r>
              <a:rPr lang="en-US" sz="1400" b="1" u="sng" dirty="0" err="1">
                <a:solidFill>
                  <a:schemeClr val="accent1">
                    <a:lumMod val="75000"/>
                  </a:schemeClr>
                </a:solidFill>
              </a:rPr>
              <a:t>Ursodeoxycholic</a:t>
            </a:r>
            <a:r>
              <a:rPr lang="en-US" sz="1400" dirty="0">
                <a:solidFill>
                  <a:schemeClr val="accent1">
                    <a:lumMod val="75000"/>
                  </a:schemeClr>
                </a:solidFill>
              </a:rPr>
              <a:t> </a:t>
            </a:r>
            <a:r>
              <a:rPr lang="en-US" sz="1400" b="1" dirty="0">
                <a:solidFill>
                  <a:schemeClr val="accent1">
                    <a:lumMod val="75000"/>
                  </a:schemeClr>
                </a:solidFill>
              </a:rPr>
              <a:t>acid</a:t>
            </a:r>
            <a:r>
              <a:rPr lang="en-US" sz="1400" dirty="0">
                <a:solidFill>
                  <a:schemeClr val="accent1">
                    <a:lumMod val="75000"/>
                  </a:schemeClr>
                </a:solidFill>
              </a:rPr>
              <a:t> </a:t>
            </a:r>
            <a:r>
              <a:rPr lang="en-US" sz="1400" dirty="0">
                <a:solidFill>
                  <a:prstClr val="black"/>
                </a:solidFill>
              </a:rPr>
              <a:t>(</a:t>
            </a:r>
            <a:r>
              <a:rPr lang="en-US" sz="1400" dirty="0" err="1">
                <a:solidFill>
                  <a:schemeClr val="accent1">
                    <a:lumMod val="75000"/>
                  </a:schemeClr>
                </a:solidFill>
              </a:rPr>
              <a:t>Ursodiol</a:t>
            </a:r>
            <a:r>
              <a:rPr lang="en-US" sz="1400" dirty="0">
                <a:solidFill>
                  <a:prstClr val="black"/>
                </a:solidFill>
              </a:rPr>
              <a:t>)</a:t>
            </a:r>
          </a:p>
          <a:p>
            <a:pPr lvl="0" defTabSz="514350"/>
            <a:endParaRPr lang="en-US" sz="1400" dirty="0">
              <a:solidFill>
                <a:prstClr val="black"/>
              </a:solidFill>
            </a:endParaRPr>
          </a:p>
          <a:p>
            <a:pPr marL="285750" lvl="0" indent="-285750" defTabSz="514350">
              <a:buFont typeface="Arial" panose="020B0604020202020204" pitchFamily="34" charset="0"/>
              <a:buChar char="•"/>
            </a:pPr>
            <a:r>
              <a:rPr lang="en-US" sz="1400" dirty="0">
                <a:solidFill>
                  <a:prstClr val="black"/>
                </a:solidFill>
              </a:rPr>
              <a:t>If coagulopathy or encephalopathy develop → treat accordingly </a:t>
            </a:r>
          </a:p>
        </p:txBody>
      </p:sp>
      <p:sp>
        <p:nvSpPr>
          <p:cNvPr id="8" name="TextBox 7">
            <a:extLst>
              <a:ext uri="{FF2B5EF4-FFF2-40B4-BE49-F238E27FC236}">
                <a16:creationId xmlns:a16="http://schemas.microsoft.com/office/drawing/2014/main" id="{2ED0CFB2-E198-434D-A867-29F2F0EBBFC1}"/>
              </a:ext>
            </a:extLst>
          </p:cNvPr>
          <p:cNvSpPr txBox="1"/>
          <p:nvPr/>
        </p:nvSpPr>
        <p:spPr>
          <a:xfrm>
            <a:off x="4140213" y="3432735"/>
            <a:ext cx="2532185" cy="1328023"/>
          </a:xfrm>
          <a:prstGeom prst="roundRect">
            <a:avLst/>
          </a:prstGeom>
          <a:solidFill>
            <a:schemeClr val="accent5">
              <a:lumMod val="20000"/>
              <a:lumOff val="80000"/>
            </a:schemeClr>
          </a:solidFill>
        </p:spPr>
        <p:txBody>
          <a:bodyPr wrap="square" rtlCol="0">
            <a:spAutoFit/>
          </a:bodyPr>
          <a:lstStyle/>
          <a:p>
            <a:pPr lvl="0" algn="ctr" defTabSz="514350"/>
            <a:r>
              <a:rPr lang="en-US" sz="1600" b="1" dirty="0">
                <a:solidFill>
                  <a:prstClr val="black"/>
                </a:solidFill>
              </a:rPr>
              <a:t>Supportive</a:t>
            </a:r>
            <a:r>
              <a:rPr lang="en-US" sz="1400" b="1" dirty="0">
                <a:solidFill>
                  <a:prstClr val="black"/>
                </a:solidFill>
              </a:rPr>
              <a:t>:</a:t>
            </a:r>
            <a:r>
              <a:rPr lang="en-US" sz="1400" dirty="0">
                <a:solidFill>
                  <a:prstClr val="black"/>
                </a:solidFill>
              </a:rPr>
              <a:t> </a:t>
            </a:r>
          </a:p>
          <a:p>
            <a:pPr lvl="0" algn="ctr" defTabSz="514350"/>
            <a:endParaRPr lang="en-US" sz="1400" dirty="0">
              <a:solidFill>
                <a:prstClr val="black"/>
              </a:solidFill>
            </a:endParaRPr>
          </a:p>
          <a:p>
            <a:pPr lvl="0" algn="ctr" defTabSz="514350"/>
            <a:r>
              <a:rPr lang="en-US" sz="1400" dirty="0">
                <a:solidFill>
                  <a:prstClr val="black"/>
                </a:solidFill>
              </a:rPr>
              <a:t>High carbohydrate, moderate protein </a:t>
            </a:r>
            <a:r>
              <a:rPr lang="en-US" sz="1400" dirty="0">
                <a:solidFill>
                  <a:srgbClr val="00B050"/>
                </a:solidFill>
              </a:rPr>
              <a:t>and fat </a:t>
            </a:r>
            <a:r>
              <a:rPr lang="en-US" sz="1400" dirty="0">
                <a:solidFill>
                  <a:prstClr val="black"/>
                </a:solidFill>
              </a:rPr>
              <a:t>diet adequate in calories</a:t>
            </a:r>
          </a:p>
        </p:txBody>
      </p:sp>
      <p:sp>
        <p:nvSpPr>
          <p:cNvPr id="9" name="TextBox 8">
            <a:extLst>
              <a:ext uri="{FF2B5EF4-FFF2-40B4-BE49-F238E27FC236}">
                <a16:creationId xmlns:a16="http://schemas.microsoft.com/office/drawing/2014/main" id="{3E68A57C-C148-41CF-AF89-0758EAA07CC6}"/>
              </a:ext>
            </a:extLst>
          </p:cNvPr>
          <p:cNvSpPr txBox="1"/>
          <p:nvPr/>
        </p:nvSpPr>
        <p:spPr>
          <a:xfrm>
            <a:off x="989406" y="5824774"/>
            <a:ext cx="4879187" cy="1259919"/>
          </a:xfrm>
          <a:prstGeom prst="roundRect">
            <a:avLst/>
          </a:prstGeom>
          <a:noFill/>
          <a:ln>
            <a:solidFill>
              <a:schemeClr val="accent2">
                <a:lumMod val="20000"/>
                <a:lumOff val="80000"/>
              </a:schemeClr>
            </a:solidFill>
          </a:ln>
        </p:spPr>
        <p:txBody>
          <a:bodyPr wrap="square" rtlCol="0">
            <a:spAutoFit/>
          </a:bodyPr>
          <a:lstStyle/>
          <a:p>
            <a:pPr algn="ctr" defTabSz="514350"/>
            <a:r>
              <a:rPr lang="en-US" sz="1800" dirty="0">
                <a:solidFill>
                  <a:srgbClr val="FF0000"/>
                </a:solidFill>
              </a:rPr>
              <a:t>Specific antidotes </a:t>
            </a:r>
            <a:r>
              <a:rPr lang="en-US" sz="1600" b="1" dirty="0"/>
              <a:t>:</a:t>
            </a:r>
          </a:p>
          <a:p>
            <a:pPr algn="ctr" defTabSz="514350"/>
            <a:endParaRPr lang="en-US" sz="1600" b="1" dirty="0"/>
          </a:p>
          <a:p>
            <a:pPr marL="285750" indent="-285750" defTabSz="514350">
              <a:buFont typeface="Arial" panose="020B0604020202020204" pitchFamily="34" charset="0"/>
              <a:buChar char="•"/>
            </a:pPr>
            <a:r>
              <a:rPr lang="en-US" sz="1600" dirty="0"/>
              <a:t>For </a:t>
            </a:r>
            <a:r>
              <a:rPr lang="en-US" sz="1600" dirty="0">
                <a:solidFill>
                  <a:srgbClr val="FF0000"/>
                </a:solidFill>
              </a:rPr>
              <a:t>Acetaminophen toxicity </a:t>
            </a:r>
            <a:r>
              <a:rPr lang="en-US" sz="1600" dirty="0"/>
              <a:t>→ </a:t>
            </a:r>
            <a:r>
              <a:rPr lang="en-US" sz="1600" b="1" u="sng" dirty="0">
                <a:solidFill>
                  <a:schemeClr val="accent1">
                    <a:lumMod val="75000"/>
                  </a:schemeClr>
                </a:solidFill>
              </a:rPr>
              <a:t>N-acetylcysteine</a:t>
            </a:r>
          </a:p>
          <a:p>
            <a:pPr marL="285750" indent="-285750" defTabSz="514350">
              <a:buFont typeface="Arial" panose="020B0604020202020204" pitchFamily="34" charset="0"/>
              <a:buChar char="•"/>
            </a:pPr>
            <a:r>
              <a:rPr lang="en-US" sz="1600" dirty="0"/>
              <a:t>For Valproate toxicity → </a:t>
            </a:r>
            <a:r>
              <a:rPr lang="en-US" sz="1600" b="1" u="sng" dirty="0">
                <a:solidFill>
                  <a:schemeClr val="accent1">
                    <a:lumMod val="75000"/>
                  </a:schemeClr>
                </a:solidFill>
              </a:rPr>
              <a:t>L-carnitine</a:t>
            </a:r>
            <a:r>
              <a:rPr lang="en-US" sz="1600" b="1" u="sng" dirty="0"/>
              <a:t> </a:t>
            </a:r>
          </a:p>
        </p:txBody>
      </p:sp>
      <p:sp>
        <p:nvSpPr>
          <p:cNvPr id="11" name="Rectangle: Rounded Corners 10">
            <a:extLst>
              <a:ext uri="{FF2B5EF4-FFF2-40B4-BE49-F238E27FC236}">
                <a16:creationId xmlns:a16="http://schemas.microsoft.com/office/drawing/2014/main" id="{4CC51091-F6B1-4EC4-8879-D128E16F4237}"/>
              </a:ext>
            </a:extLst>
          </p:cNvPr>
          <p:cNvSpPr/>
          <p:nvPr/>
        </p:nvSpPr>
        <p:spPr>
          <a:xfrm>
            <a:off x="1260030" y="7401152"/>
            <a:ext cx="4337940" cy="886264"/>
          </a:xfrm>
          <a:prstGeom prst="roundRect">
            <a:avLst/>
          </a:prstGeom>
          <a:ln>
            <a:solidFill>
              <a:schemeClr val="accent6">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For Drug induced Fulminant Hepatic failure </a:t>
            </a:r>
          </a:p>
          <a:p>
            <a:pPr algn="ctr"/>
            <a:r>
              <a:rPr lang="en-US" sz="1600" dirty="0"/>
              <a:t>↓</a:t>
            </a:r>
          </a:p>
          <a:p>
            <a:pPr algn="ctr"/>
            <a:r>
              <a:rPr lang="en-US" sz="1600" dirty="0">
                <a:solidFill>
                  <a:srgbClr val="7030A0"/>
                </a:solidFill>
              </a:rPr>
              <a:t>Emergency liver transplantation</a:t>
            </a:r>
          </a:p>
        </p:txBody>
      </p:sp>
    </p:spTree>
    <p:extLst>
      <p:ext uri="{BB962C8B-B14F-4D97-AF65-F5344CB8AC3E}">
        <p14:creationId xmlns:p14="http://schemas.microsoft.com/office/powerpoint/2010/main" val="1299457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2281</TotalTime>
  <Words>1996</Words>
  <Application>Microsoft Office PowerPoint</Application>
  <PresentationFormat>A4 Paper (210x297 mm)</PresentationFormat>
  <Paragraphs>330</Paragraphs>
  <Slides>11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Al Tarikh</vt:lpstr>
      <vt:lpstr>Arial</vt:lpstr>
      <vt:lpstr>Arial Narrow</vt:lpstr>
      <vt:lpstr>Bell MT</vt:lpstr>
      <vt:lpstr>Calibri</vt:lpstr>
      <vt:lpstr>Calibri Light</vt:lpstr>
      <vt:lpstr>Century Gothic</vt:lpstr>
      <vt:lpstr>Goudy Old Style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لين</dc:creator>
  <cp:lastModifiedBy>Jumana Alqhtani</cp:lastModifiedBy>
  <cp:revision>182</cp:revision>
  <cp:lastPrinted>2017-09-20T21:28:47Z</cp:lastPrinted>
  <dcterms:created xsi:type="dcterms:W3CDTF">2017-09-15T11:36:59Z</dcterms:created>
  <dcterms:modified xsi:type="dcterms:W3CDTF">2017-12-24T19:44:39Z</dcterms:modified>
</cp:coreProperties>
</file>