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notesMasterIdLst>
    <p:notesMasterId r:id="rId17"/>
  </p:notesMasterIdLst>
  <p:sldIdLst>
    <p:sldId id="270" r:id="rId2"/>
    <p:sldId id="258" r:id="rId3"/>
    <p:sldId id="265" r:id="rId4"/>
    <p:sldId id="261" r:id="rId5"/>
    <p:sldId id="272" r:id="rId6"/>
    <p:sldId id="273" r:id="rId7"/>
    <p:sldId id="266" r:id="rId8"/>
    <p:sldId id="274" r:id="rId9"/>
    <p:sldId id="278" r:id="rId10"/>
    <p:sldId id="277" r:id="rId11"/>
    <p:sldId id="279" r:id="rId12"/>
    <p:sldId id="280" r:id="rId13"/>
    <p:sldId id="281" r:id="rId14"/>
    <p:sldId id="282" r:id="rId15"/>
    <p:sldId id="257" r:id="rId16"/>
  </p:sldIdLst>
  <p:sldSz cx="6858000" cy="9906000" type="A4"/>
  <p:notesSz cx="6858000" cy="9144000"/>
  <p:defaultTextStyle>
    <a:defPPr>
      <a:defRPr lang="en-US"/>
    </a:defPPr>
    <a:lvl1pPr marL="0" algn="l" defTabSz="663123" rtl="0" eaLnBrk="1" latinLnBrk="0" hangingPunct="1">
      <a:defRPr sz="1305" kern="1200">
        <a:solidFill>
          <a:schemeClr val="tx1"/>
        </a:solidFill>
        <a:latin typeface="+mn-lt"/>
        <a:ea typeface="+mn-ea"/>
        <a:cs typeface="+mn-cs"/>
      </a:defRPr>
    </a:lvl1pPr>
    <a:lvl2pPr marL="331561" algn="l" defTabSz="663123" rtl="0" eaLnBrk="1" latinLnBrk="0" hangingPunct="1">
      <a:defRPr sz="1305" kern="1200">
        <a:solidFill>
          <a:schemeClr val="tx1"/>
        </a:solidFill>
        <a:latin typeface="+mn-lt"/>
        <a:ea typeface="+mn-ea"/>
        <a:cs typeface="+mn-cs"/>
      </a:defRPr>
    </a:lvl2pPr>
    <a:lvl3pPr marL="663123" algn="l" defTabSz="663123" rtl="0" eaLnBrk="1" latinLnBrk="0" hangingPunct="1">
      <a:defRPr sz="1305" kern="1200">
        <a:solidFill>
          <a:schemeClr val="tx1"/>
        </a:solidFill>
        <a:latin typeface="+mn-lt"/>
        <a:ea typeface="+mn-ea"/>
        <a:cs typeface="+mn-cs"/>
      </a:defRPr>
    </a:lvl3pPr>
    <a:lvl4pPr marL="994684" algn="l" defTabSz="663123" rtl="0" eaLnBrk="1" latinLnBrk="0" hangingPunct="1">
      <a:defRPr sz="1305" kern="1200">
        <a:solidFill>
          <a:schemeClr val="tx1"/>
        </a:solidFill>
        <a:latin typeface="+mn-lt"/>
        <a:ea typeface="+mn-ea"/>
        <a:cs typeface="+mn-cs"/>
      </a:defRPr>
    </a:lvl4pPr>
    <a:lvl5pPr marL="1326246" algn="l" defTabSz="663123" rtl="0" eaLnBrk="1" latinLnBrk="0" hangingPunct="1">
      <a:defRPr sz="1305" kern="1200">
        <a:solidFill>
          <a:schemeClr val="tx1"/>
        </a:solidFill>
        <a:latin typeface="+mn-lt"/>
        <a:ea typeface="+mn-ea"/>
        <a:cs typeface="+mn-cs"/>
      </a:defRPr>
    </a:lvl5pPr>
    <a:lvl6pPr marL="1657807" algn="l" defTabSz="663123" rtl="0" eaLnBrk="1" latinLnBrk="0" hangingPunct="1">
      <a:defRPr sz="1305" kern="1200">
        <a:solidFill>
          <a:schemeClr val="tx1"/>
        </a:solidFill>
        <a:latin typeface="+mn-lt"/>
        <a:ea typeface="+mn-ea"/>
        <a:cs typeface="+mn-cs"/>
      </a:defRPr>
    </a:lvl6pPr>
    <a:lvl7pPr marL="1989369" algn="l" defTabSz="663123" rtl="0" eaLnBrk="1" latinLnBrk="0" hangingPunct="1">
      <a:defRPr sz="1305" kern="1200">
        <a:solidFill>
          <a:schemeClr val="tx1"/>
        </a:solidFill>
        <a:latin typeface="+mn-lt"/>
        <a:ea typeface="+mn-ea"/>
        <a:cs typeface="+mn-cs"/>
      </a:defRPr>
    </a:lvl7pPr>
    <a:lvl8pPr marL="2320930" algn="l" defTabSz="663123" rtl="0" eaLnBrk="1" latinLnBrk="0" hangingPunct="1">
      <a:defRPr sz="1305" kern="1200">
        <a:solidFill>
          <a:schemeClr val="tx1"/>
        </a:solidFill>
        <a:latin typeface="+mn-lt"/>
        <a:ea typeface="+mn-ea"/>
        <a:cs typeface="+mn-cs"/>
      </a:defRPr>
    </a:lvl8pPr>
    <a:lvl9pPr marL="2652492" algn="l" defTabSz="663123"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5200"/>
    <a:srgbClr val="BAEBFF"/>
    <a:srgbClr val="008F00"/>
    <a:srgbClr val="EBDAFE"/>
    <a:srgbClr val="FFFD78"/>
    <a:srgbClr val="FFC000"/>
    <a:srgbClr val="FCCCEE"/>
    <a:srgbClr val="FF99CC"/>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p:restoredTop sz="93867" autoAdjust="0"/>
  </p:normalViewPr>
  <p:slideViewPr>
    <p:cSldViewPr snapToGrid="0" snapToObjects="1">
      <p:cViewPr varScale="1">
        <p:scale>
          <a:sx n="62" d="100"/>
          <a:sy n="62" d="100"/>
        </p:scale>
        <p:origin x="27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033F-8D2B-714D-8058-642D570BF57F}" type="datetimeFigureOut">
              <a:rPr lang="en-US" smtClean="0"/>
              <a:t>1/2/2018</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190A-6CD4-FB48-A6F9-593816121248}" type="slidenum">
              <a:rPr lang="en-US" smtClean="0"/>
              <a:t>‹#›</a:t>
            </a:fld>
            <a:endParaRPr lang="en-US"/>
          </a:p>
        </p:txBody>
      </p:sp>
    </p:spTree>
    <p:extLst>
      <p:ext uri="{BB962C8B-B14F-4D97-AF65-F5344CB8AC3E}">
        <p14:creationId xmlns:p14="http://schemas.microsoft.com/office/powerpoint/2010/main" val="431861055"/>
      </p:ext>
    </p:extLst>
  </p:cSld>
  <p:clrMap bg1="lt1" tx1="dk1" bg2="lt2" tx2="dk2" accent1="accent1" accent2="accent2" accent3="accent3" accent4="accent4" accent5="accent5" accent6="accent6" hlink="hlink" folHlink="folHlink"/>
  <p:notesStyle>
    <a:lvl1pPr marL="0" algn="l" defTabSz="663123" rtl="0" eaLnBrk="1" latinLnBrk="0" hangingPunct="1">
      <a:defRPr sz="870" kern="1200">
        <a:solidFill>
          <a:schemeClr val="tx1"/>
        </a:solidFill>
        <a:latin typeface="+mn-lt"/>
        <a:ea typeface="+mn-ea"/>
        <a:cs typeface="+mn-cs"/>
      </a:defRPr>
    </a:lvl1pPr>
    <a:lvl2pPr marL="331561" algn="l" defTabSz="663123" rtl="0" eaLnBrk="1" latinLnBrk="0" hangingPunct="1">
      <a:defRPr sz="870" kern="1200">
        <a:solidFill>
          <a:schemeClr val="tx1"/>
        </a:solidFill>
        <a:latin typeface="+mn-lt"/>
        <a:ea typeface="+mn-ea"/>
        <a:cs typeface="+mn-cs"/>
      </a:defRPr>
    </a:lvl2pPr>
    <a:lvl3pPr marL="663123" algn="l" defTabSz="663123" rtl="0" eaLnBrk="1" latinLnBrk="0" hangingPunct="1">
      <a:defRPr sz="870" kern="1200">
        <a:solidFill>
          <a:schemeClr val="tx1"/>
        </a:solidFill>
        <a:latin typeface="+mn-lt"/>
        <a:ea typeface="+mn-ea"/>
        <a:cs typeface="+mn-cs"/>
      </a:defRPr>
    </a:lvl3pPr>
    <a:lvl4pPr marL="994684" algn="l" defTabSz="663123" rtl="0" eaLnBrk="1" latinLnBrk="0" hangingPunct="1">
      <a:defRPr sz="870" kern="1200">
        <a:solidFill>
          <a:schemeClr val="tx1"/>
        </a:solidFill>
        <a:latin typeface="+mn-lt"/>
        <a:ea typeface="+mn-ea"/>
        <a:cs typeface="+mn-cs"/>
      </a:defRPr>
    </a:lvl4pPr>
    <a:lvl5pPr marL="1326246" algn="l" defTabSz="663123" rtl="0" eaLnBrk="1" latinLnBrk="0" hangingPunct="1">
      <a:defRPr sz="870" kern="1200">
        <a:solidFill>
          <a:schemeClr val="tx1"/>
        </a:solidFill>
        <a:latin typeface="+mn-lt"/>
        <a:ea typeface="+mn-ea"/>
        <a:cs typeface="+mn-cs"/>
      </a:defRPr>
    </a:lvl5pPr>
    <a:lvl6pPr marL="1657807" algn="l" defTabSz="663123" rtl="0" eaLnBrk="1" latinLnBrk="0" hangingPunct="1">
      <a:defRPr sz="870" kern="1200">
        <a:solidFill>
          <a:schemeClr val="tx1"/>
        </a:solidFill>
        <a:latin typeface="+mn-lt"/>
        <a:ea typeface="+mn-ea"/>
        <a:cs typeface="+mn-cs"/>
      </a:defRPr>
    </a:lvl6pPr>
    <a:lvl7pPr marL="1989369" algn="l" defTabSz="663123" rtl="0" eaLnBrk="1" latinLnBrk="0" hangingPunct="1">
      <a:defRPr sz="870" kern="1200">
        <a:solidFill>
          <a:schemeClr val="tx1"/>
        </a:solidFill>
        <a:latin typeface="+mn-lt"/>
        <a:ea typeface="+mn-ea"/>
        <a:cs typeface="+mn-cs"/>
      </a:defRPr>
    </a:lvl7pPr>
    <a:lvl8pPr marL="2320930" algn="l" defTabSz="663123" rtl="0" eaLnBrk="1" latinLnBrk="0" hangingPunct="1">
      <a:defRPr sz="870" kern="1200">
        <a:solidFill>
          <a:schemeClr val="tx1"/>
        </a:solidFill>
        <a:latin typeface="+mn-lt"/>
        <a:ea typeface="+mn-ea"/>
        <a:cs typeface="+mn-cs"/>
      </a:defRPr>
    </a:lvl8pPr>
    <a:lvl9pPr marL="2652492" algn="l" defTabSz="663123" rtl="0" eaLnBrk="1" latinLnBrk="0" hangingPunct="1">
      <a:defRPr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3E5190A-6CD4-FB48-A6F9-593816121248}" type="slidenum">
              <a:rPr lang="en-US" smtClean="0"/>
              <a:t>13</a:t>
            </a:fld>
            <a:endParaRPr lang="en-US"/>
          </a:p>
        </p:txBody>
      </p:sp>
    </p:spTree>
    <p:extLst>
      <p:ext uri="{BB962C8B-B14F-4D97-AF65-F5344CB8AC3E}">
        <p14:creationId xmlns:p14="http://schemas.microsoft.com/office/powerpoint/2010/main" val="31511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3E5190A-6CD4-FB48-A6F9-593816121248}" type="slidenum">
              <a:rPr lang="en-US" smtClean="0"/>
              <a:t>14</a:t>
            </a:fld>
            <a:endParaRPr lang="en-US"/>
          </a:p>
        </p:txBody>
      </p:sp>
    </p:spTree>
    <p:extLst>
      <p:ext uri="{BB962C8B-B14F-4D97-AF65-F5344CB8AC3E}">
        <p14:creationId xmlns:p14="http://schemas.microsoft.com/office/powerpoint/2010/main" val="98741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B9BCF2D-96DF-9347-8969-C5D349EA6356}"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BCF2D-96DF-9347-8969-C5D349EA6356}"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BCF2D-96DF-9347-8969-C5D349EA6356}"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BCF2D-96DF-9347-8969-C5D349EA6356}" type="datetimeFigureOut">
              <a:rPr lang="en-US" smtClean="0"/>
              <a:t>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BCF2D-96DF-9347-8969-C5D349EA6356}" type="datetimeFigureOut">
              <a:rPr lang="en-US" smtClean="0"/>
              <a:t>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CF2D-96DF-9347-8969-C5D349EA6356}" type="datetimeFigureOut">
              <a:rPr lang="en-US" smtClean="0"/>
              <a:t>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B9BCF2D-96DF-9347-8969-C5D349EA6356}" type="datetimeFigureOut">
              <a:rPr lang="en-US" smtClean="0"/>
              <a:t>1/2/2018</a:t>
            </a:fld>
            <a:endParaRPr 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A615B8D4-36A7-0F48-8B20-C0FD90121DE2}" type="slidenum">
              <a:rPr lang="en-US" smtClean="0"/>
              <a:t>‹#›</a:t>
            </a:fld>
            <a:endParaRPr lang="en-US"/>
          </a:p>
        </p:txBody>
      </p:sp>
    </p:spTree>
    <p:extLst>
      <p:ext uri="{BB962C8B-B14F-4D97-AF65-F5344CB8AC3E}">
        <p14:creationId xmlns:p14="http://schemas.microsoft.com/office/powerpoint/2010/main" val="174755788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docs.google.com/presentation/d/1_-g1vol4eBWPet5xVCkuTGFvvnhFF3PJmU0tWtEEw_o/edit?usp=sharing"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cs.google.com/presentation/d/1gVgpH1c3GBMFAGhnXqOtxv1-94TY0KYIybM1JKzrG2k/edit?usp=sharing" TargetMode="External"/><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twitter.com/pharma436" TargetMode="External"/><Relationship Id="rId3" Type="http://schemas.openxmlformats.org/officeDocument/2006/relationships/image" Target="../media/image21.jpg"/><Relationship Id="rId7" Type="http://schemas.openxmlformats.org/officeDocument/2006/relationships/hyperlink" Target="https://docs.google.com/forms/d/e/1FAIpQLSeR09YDqj3t6EipoBfWqUQ3MSK8YOB4OY5qRkg329YJBt2YZQ/viewform?usp=sf_link" TargetMode="External"/><Relationship Id="rId2" Type="http://schemas.openxmlformats.org/officeDocument/2006/relationships/image" Target="../media/image20.tiff"/><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hyperlink" Target="https://docs.google.com/forms/d/e/1FAIpQLSc57qjDXLPcQLYftI27W91gCKD2RgH0OzQDdDxsiLYmH9DKtw/viewform" TargetMode="External"/><Relationship Id="rId4" Type="http://schemas.openxmlformats.org/officeDocument/2006/relationships/image" Target="../media/image22.tiff"/><Relationship Id="rId9" Type="http://schemas.openxmlformats.org/officeDocument/2006/relationships/image" Target="../media/image24.tif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3" t="4123" r="2846" b="6720"/>
          <a:stretch/>
        </p:blipFill>
        <p:spPr>
          <a:xfrm>
            <a:off x="5139640" y="198604"/>
            <a:ext cx="1580474" cy="1001546"/>
          </a:xfrm>
          <a:prstGeom prst="rect">
            <a:avLst/>
          </a:prstGeom>
        </p:spPr>
      </p:pic>
      <p:sp>
        <p:nvSpPr>
          <p:cNvPr id="21" name="Oval 20"/>
          <p:cNvSpPr/>
          <p:nvPr/>
        </p:nvSpPr>
        <p:spPr>
          <a:xfrm>
            <a:off x="4835299" y="4764881"/>
            <a:ext cx="1457325" cy="414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2" name="TextBox 31"/>
          <p:cNvSpPr txBox="1"/>
          <p:nvPr/>
        </p:nvSpPr>
        <p:spPr>
          <a:xfrm>
            <a:off x="0" y="3095264"/>
            <a:ext cx="6857999" cy="646331"/>
          </a:xfrm>
          <a:prstGeom prst="rect">
            <a:avLst/>
          </a:prstGeom>
          <a:noFill/>
        </p:spPr>
        <p:txBody>
          <a:bodyPr wrap="square" rtlCol="0">
            <a:spAutoFit/>
          </a:bodyPr>
          <a:lstStyle/>
          <a:p>
            <a:pPr algn="ctr"/>
            <a:r>
              <a:rPr lang="en-US" sz="3600" b="1" dirty="0">
                <a:solidFill>
                  <a:srgbClr val="009193"/>
                </a:solidFill>
                <a:latin typeface="Goudy Old Style" charset="0"/>
                <a:ea typeface="Goudy Old Style" charset="0"/>
                <a:cs typeface="Goudy Old Style" charset="0"/>
              </a:rPr>
              <a:t>8:</a:t>
            </a:r>
            <a:r>
              <a:rPr lang="en-US" sz="3200" b="1" dirty="0">
                <a:latin typeface="Goudy Old Style" charset="0"/>
                <a:ea typeface="Goudy Old Style" charset="0"/>
                <a:cs typeface="Goudy Old Style" charset="0"/>
              </a:rPr>
              <a:t> </a:t>
            </a:r>
            <a:r>
              <a:rPr lang="en-US" sz="3200" b="1" dirty="0">
                <a:solidFill>
                  <a:srgbClr val="941651"/>
                </a:solidFill>
                <a:latin typeface="Goudy Old Style" charset="0"/>
                <a:ea typeface="Goudy Old Style" charset="0"/>
                <a:cs typeface="Goudy Old Style" charset="0"/>
              </a:rPr>
              <a:t>Anticoagulants</a:t>
            </a:r>
          </a:p>
        </p:txBody>
      </p:sp>
      <p:sp>
        <p:nvSpPr>
          <p:cNvPr id="40" name="TextBox 39"/>
          <p:cNvSpPr txBox="1"/>
          <p:nvPr/>
        </p:nvSpPr>
        <p:spPr>
          <a:xfrm>
            <a:off x="131854" y="4652519"/>
            <a:ext cx="6462170" cy="2062103"/>
          </a:xfrm>
          <a:prstGeom prst="rect">
            <a:avLst/>
          </a:prstGeom>
          <a:noFill/>
        </p:spPr>
        <p:txBody>
          <a:bodyPr wrap="square" rtlCol="0">
            <a:spAutoFit/>
          </a:bodyPr>
          <a:lstStyle/>
          <a:p>
            <a:pPr marL="177800" indent="-177800">
              <a:buClr>
                <a:srgbClr val="FFD579"/>
              </a:buClr>
              <a:buFont typeface="Wingdings" charset="2"/>
              <a:buChar char="Ø"/>
            </a:pPr>
            <a:r>
              <a:rPr lang="ar-SA" sz="1600" dirty="0"/>
              <a:t> </a:t>
            </a:r>
            <a:r>
              <a:rPr lang="en-GB" sz="1600" dirty="0"/>
              <a:t>Introduction about coagulation cascade</a:t>
            </a:r>
          </a:p>
          <a:p>
            <a:pPr marL="177800" indent="-177800">
              <a:buClr>
                <a:srgbClr val="FFD579"/>
              </a:buClr>
              <a:buFont typeface="Wingdings" charset="2"/>
              <a:buChar char="Ø"/>
            </a:pPr>
            <a:r>
              <a:rPr lang="ar-SA" sz="1600" dirty="0"/>
              <a:t> </a:t>
            </a:r>
            <a:r>
              <a:rPr lang="en-GB" sz="1600" dirty="0"/>
              <a:t>Classify drugs acting as anticoagulants</a:t>
            </a:r>
          </a:p>
          <a:p>
            <a:pPr marL="177800" indent="-177800">
              <a:buClr>
                <a:srgbClr val="FFD579"/>
              </a:buClr>
              <a:buFont typeface="Wingdings" charset="2"/>
              <a:buChar char="Ø"/>
            </a:pPr>
            <a:r>
              <a:rPr lang="ar-SA" sz="1600" dirty="0"/>
              <a:t> </a:t>
            </a:r>
            <a:r>
              <a:rPr lang="en-GB" sz="1600" dirty="0"/>
              <a:t>Elaborate on their mechanism of action, correlating that with methods  of monitoring</a:t>
            </a:r>
          </a:p>
          <a:p>
            <a:pPr marL="177800" indent="-177800">
              <a:buClr>
                <a:srgbClr val="FFD579"/>
              </a:buClr>
              <a:buFont typeface="Wingdings" charset="2"/>
              <a:buChar char="Ø"/>
            </a:pPr>
            <a:r>
              <a:rPr lang="ar-SA" sz="1600" dirty="0"/>
              <a:t> </a:t>
            </a:r>
            <a:r>
              <a:rPr lang="en-GB" sz="1600" dirty="0"/>
              <a:t>Contrast the limitations &amp; benefits of injectable anticoagulants in clinical settings</a:t>
            </a:r>
          </a:p>
          <a:p>
            <a:pPr marL="177800" indent="-177800">
              <a:buClr>
                <a:srgbClr val="FFD579"/>
              </a:buClr>
              <a:buFont typeface="Wingdings" charset="2"/>
              <a:buChar char="Ø"/>
            </a:pPr>
            <a:r>
              <a:rPr lang="ar-SA" sz="1600" dirty="0"/>
              <a:t> </a:t>
            </a:r>
            <a:r>
              <a:rPr lang="en-GB" sz="1600" dirty="0"/>
              <a:t>Emphasis on the limitations of VKAs &amp; on variables altering or modifying their response.</a:t>
            </a:r>
          </a:p>
        </p:txBody>
      </p:sp>
      <p:pic>
        <p:nvPicPr>
          <p:cNvPr id="59" name="Picture 58">
            <a:hlinkClick r:id="rId3"/>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76892" y="9267143"/>
            <a:ext cx="557784" cy="557784"/>
          </a:xfrm>
          <a:prstGeom prst="rect">
            <a:avLst/>
          </a:prstGeom>
        </p:spPr>
      </p:pic>
      <p:sp>
        <p:nvSpPr>
          <p:cNvPr id="61" name="TextBox 60"/>
          <p:cNvSpPr txBox="1"/>
          <p:nvPr/>
        </p:nvSpPr>
        <p:spPr>
          <a:xfrm>
            <a:off x="734676" y="9376758"/>
            <a:ext cx="4505280" cy="307777"/>
          </a:xfrm>
          <a:prstGeom prst="rect">
            <a:avLst/>
          </a:prstGeom>
          <a:noFill/>
        </p:spPr>
        <p:txBody>
          <a:bodyPr wrap="square" rtlCol="0">
            <a:spAutoFit/>
          </a:bodyPr>
          <a:lstStyle/>
          <a:p>
            <a:r>
              <a:rPr lang="en-US" sz="1400" dirty="0">
                <a:hlinkClick r:id="rId6"/>
              </a:rPr>
              <a:t>Kindly check the editing file before studying this document  </a:t>
            </a:r>
            <a:endParaRPr lang="en-US" sz="1400" dirty="0"/>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17500" t="31944" r="17500" b="14514"/>
          <a:stretch/>
        </p:blipFill>
        <p:spPr>
          <a:xfrm>
            <a:off x="159866" y="267240"/>
            <a:ext cx="1433509" cy="1180808"/>
          </a:xfrm>
          <a:prstGeom prst="rect">
            <a:avLst/>
          </a:prstGeom>
        </p:spPr>
      </p:pic>
      <p:pic>
        <p:nvPicPr>
          <p:cNvPr id="4" name="Picture 3">
            <a:extLst>
              <a:ext uri="{FF2B5EF4-FFF2-40B4-BE49-F238E27FC236}">
                <a16:creationId xmlns:a16="http://schemas.microsoft.com/office/drawing/2014/main" xmlns="" id="{915F3F5A-5008-42A9-9602-C1F90DACBEA3}"/>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encilSketch/>
                    </a14:imgEffect>
                  </a14:imgLayer>
                </a14:imgProps>
              </a:ext>
            </a:extLst>
          </a:blip>
          <a:srcRect l="4295" t="2663" r="3590"/>
          <a:stretch/>
        </p:blipFill>
        <p:spPr>
          <a:xfrm>
            <a:off x="2322780" y="233779"/>
            <a:ext cx="1968285" cy="2692556"/>
          </a:xfrm>
          <a:prstGeom prst="rect">
            <a:avLst/>
          </a:prstGeom>
          <a:ln>
            <a:noFill/>
          </a:ln>
          <a:effectLst>
            <a:softEdge rad="112500"/>
          </a:effectLst>
        </p:spPr>
      </p:pic>
      <p:sp>
        <p:nvSpPr>
          <p:cNvPr id="24" name="Arrow: Pentagon 23">
            <a:extLst>
              <a:ext uri="{FF2B5EF4-FFF2-40B4-BE49-F238E27FC236}">
                <a16:creationId xmlns:a16="http://schemas.microsoft.com/office/drawing/2014/main" xmlns="" id="{D51EC571-7145-461E-AFEB-BC7AD2549CAF}"/>
              </a:ext>
            </a:extLst>
          </p:cNvPr>
          <p:cNvSpPr/>
          <p:nvPr/>
        </p:nvSpPr>
        <p:spPr>
          <a:xfrm>
            <a:off x="159866" y="6734378"/>
            <a:ext cx="1482539" cy="318504"/>
          </a:xfrm>
          <a:prstGeom prst="homePlate">
            <a:avLst/>
          </a:prstGeom>
          <a:solidFill>
            <a:srgbClr val="BAEBFF"/>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chemeClr val="bg2">
                    <a:lumMod val="25000"/>
                  </a:schemeClr>
                </a:solidFill>
              </a:rPr>
              <a:t>Color index</a:t>
            </a:r>
            <a:endParaRPr lang="en-US" sz="1200" b="1" dirty="0">
              <a:ln/>
              <a:solidFill>
                <a:schemeClr val="bg2">
                  <a:lumMod val="25000"/>
                </a:schemeClr>
              </a:solidFill>
            </a:endParaRPr>
          </a:p>
        </p:txBody>
      </p:sp>
      <p:sp>
        <p:nvSpPr>
          <p:cNvPr id="18" name="Arrow: Pentagon 1">
            <a:extLst>
              <a:ext uri="{FF2B5EF4-FFF2-40B4-BE49-F238E27FC236}">
                <a16:creationId xmlns:a16="http://schemas.microsoft.com/office/drawing/2014/main" xmlns="" id="{C85CD315-5AD2-4C98-91D8-2A02256190A9}"/>
              </a:ext>
            </a:extLst>
          </p:cNvPr>
          <p:cNvSpPr/>
          <p:nvPr/>
        </p:nvSpPr>
        <p:spPr>
          <a:xfrm>
            <a:off x="131854" y="4021337"/>
            <a:ext cx="2092037" cy="56803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bg2">
                    <a:lumMod val="25000"/>
                  </a:schemeClr>
                </a:solidFill>
              </a:rPr>
              <a:t>objectives</a:t>
            </a:r>
            <a:endParaRPr lang="en-US" b="1" dirty="0">
              <a:ln/>
              <a:solidFill>
                <a:schemeClr val="bg2">
                  <a:lumMod val="25000"/>
                </a:schemeClr>
              </a:solidFill>
            </a:endParaRPr>
          </a:p>
        </p:txBody>
      </p:sp>
      <p:sp>
        <p:nvSpPr>
          <p:cNvPr id="3" name="Rectangle 2"/>
          <p:cNvSpPr/>
          <p:nvPr/>
        </p:nvSpPr>
        <p:spPr>
          <a:xfrm>
            <a:off x="2584174" y="8099243"/>
            <a:ext cx="3970094" cy="647474"/>
          </a:xfrm>
          <a:prstGeom prst="rect">
            <a:avLst/>
          </a:prstGeom>
          <a:solidFill>
            <a:schemeClr val="bg1"/>
          </a:solidFill>
          <a:ln>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63123" rtl="0" eaLnBrk="1" latinLnBrk="0" hangingPunct="1"/>
            <a:r>
              <a:rPr lang="en-US" sz="1400" dirty="0">
                <a:solidFill>
                  <a:srgbClr val="00B0F0"/>
                </a:solidFill>
              </a:rPr>
              <a:t>We highly recommend you to study physiology </a:t>
            </a:r>
            <a:r>
              <a:rPr lang="en-US" sz="1400" dirty="0" smtClean="0">
                <a:solidFill>
                  <a:srgbClr val="00B0F0"/>
                </a:solidFill>
              </a:rPr>
              <a:t>lecture </a:t>
            </a:r>
            <a:r>
              <a:rPr lang="en-US" sz="1400" dirty="0">
                <a:solidFill>
                  <a:srgbClr val="00B0F0"/>
                </a:solidFill>
              </a:rPr>
              <a:t>“coagulation” before studying this lecture</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583" y="1907157"/>
            <a:ext cx="1394460" cy="1235964"/>
          </a:xfrm>
          <a:prstGeom prst="rect">
            <a:avLst/>
          </a:prstGeom>
        </p:spPr>
      </p:pic>
      <p:sp>
        <p:nvSpPr>
          <p:cNvPr id="9" name="TextBox 8"/>
          <p:cNvSpPr txBox="1"/>
          <p:nvPr/>
        </p:nvSpPr>
        <p:spPr>
          <a:xfrm>
            <a:off x="5020470" y="1542187"/>
            <a:ext cx="1629537" cy="1384995"/>
          </a:xfrm>
          <a:prstGeom prst="rect">
            <a:avLst/>
          </a:prstGeom>
          <a:solidFill>
            <a:srgbClr val="BAEBFF">
              <a:alpha val="63137"/>
            </a:srgbClr>
          </a:solidFill>
          <a:ln>
            <a:solidFill>
              <a:schemeClr val="accent5"/>
            </a:solidFill>
            <a:prstDash val="sysDash"/>
          </a:ln>
        </p:spPr>
        <p:txBody>
          <a:bodyPr wrap="square" rtlCol="0">
            <a:spAutoFit/>
          </a:bodyPr>
          <a:lstStyle/>
          <a:p>
            <a:pPr algn="r"/>
            <a:r>
              <a:rPr lang="ar-SA" sz="1400" dirty="0" smtClean="0">
                <a:solidFill>
                  <a:srgbClr val="0070C0"/>
                </a:solidFill>
              </a:rPr>
              <a:t>المحاضرة فيها اختلافات كبيرة بين </a:t>
            </a:r>
            <a:r>
              <a:rPr lang="ar-SA" sz="1400" dirty="0" smtClean="0">
                <a:solidFill>
                  <a:schemeClr val="accent2"/>
                </a:solidFill>
              </a:rPr>
              <a:t>البنات</a:t>
            </a:r>
            <a:r>
              <a:rPr lang="ar-SA" sz="1400" dirty="0" smtClean="0">
                <a:solidFill>
                  <a:srgbClr val="0070C0"/>
                </a:solidFill>
              </a:rPr>
              <a:t> </a:t>
            </a:r>
            <a:r>
              <a:rPr lang="ar-SA" sz="1400" dirty="0" smtClean="0">
                <a:solidFill>
                  <a:schemeClr val="accent1"/>
                </a:solidFill>
              </a:rPr>
              <a:t>و</a:t>
            </a:r>
            <a:r>
              <a:rPr lang="ar-SA" sz="1400" dirty="0" smtClean="0">
                <a:solidFill>
                  <a:srgbClr val="945200"/>
                </a:solidFill>
              </a:rPr>
              <a:t>الأولاد</a:t>
            </a:r>
          </a:p>
          <a:p>
            <a:pPr algn="r"/>
            <a:r>
              <a:rPr lang="ar-SA" sz="1400" dirty="0" smtClean="0">
                <a:solidFill>
                  <a:srgbClr val="0070C0"/>
                </a:solidFill>
              </a:rPr>
              <a:t>بعد الرجوع إلى الدكاترة قالوا لنا نركز على </a:t>
            </a:r>
            <a:r>
              <a:rPr lang="ar-SA" sz="1400" b="1" dirty="0" smtClean="0">
                <a:solidFill>
                  <a:srgbClr val="FF0000"/>
                </a:solidFill>
              </a:rPr>
              <a:t>المشترك </a:t>
            </a:r>
            <a:r>
              <a:rPr lang="ar-SA" sz="1400" dirty="0" smtClean="0"/>
              <a:t>(اللي مكتوب بالأسود)</a:t>
            </a:r>
            <a:endParaRPr lang="en-US" sz="1400" dirty="0"/>
          </a:p>
        </p:txBody>
      </p:sp>
      <p:grpSp>
        <p:nvGrpSpPr>
          <p:cNvPr id="10" name="Group 9"/>
          <p:cNvGrpSpPr/>
          <p:nvPr/>
        </p:nvGrpSpPr>
        <p:grpSpPr>
          <a:xfrm>
            <a:off x="159866" y="7040009"/>
            <a:ext cx="6252140" cy="2227134"/>
            <a:chOff x="159866" y="6971525"/>
            <a:chExt cx="6252140" cy="2227134"/>
          </a:xfrm>
        </p:grpSpPr>
        <p:grpSp>
          <p:nvGrpSpPr>
            <p:cNvPr id="8" name="Group 7"/>
            <p:cNvGrpSpPr/>
            <p:nvPr/>
          </p:nvGrpSpPr>
          <p:grpSpPr>
            <a:xfrm>
              <a:off x="159866" y="6971525"/>
              <a:ext cx="6252140" cy="2162155"/>
              <a:chOff x="147510" y="6803210"/>
              <a:chExt cx="6252140" cy="2162155"/>
            </a:xfrm>
          </p:grpSpPr>
          <p:sp>
            <p:nvSpPr>
              <p:cNvPr id="27" name="Oval 26"/>
              <p:cNvSpPr/>
              <p:nvPr/>
            </p:nvSpPr>
            <p:spPr>
              <a:xfrm flipV="1">
                <a:off x="147510" y="8515373"/>
                <a:ext cx="191187" cy="174253"/>
              </a:xfrm>
              <a:prstGeom prst="ellipse">
                <a:avLst/>
              </a:prstGeom>
              <a:solidFill>
                <a:srgbClr val="945200"/>
              </a:solidFill>
              <a:ln>
                <a:solidFill>
                  <a:srgbClr val="94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grpSp>
            <p:nvGrpSpPr>
              <p:cNvPr id="7" name="Group 6"/>
              <p:cNvGrpSpPr/>
              <p:nvPr/>
            </p:nvGrpSpPr>
            <p:grpSpPr>
              <a:xfrm>
                <a:off x="158384" y="6803210"/>
                <a:ext cx="6241266" cy="2162155"/>
                <a:chOff x="158384" y="6803210"/>
                <a:chExt cx="6241266" cy="2162155"/>
              </a:xfrm>
            </p:grpSpPr>
            <p:grpSp>
              <p:nvGrpSpPr>
                <p:cNvPr id="2" name="Group 1"/>
                <p:cNvGrpSpPr/>
                <p:nvPr/>
              </p:nvGrpSpPr>
              <p:grpSpPr>
                <a:xfrm>
                  <a:off x="159866" y="6803210"/>
                  <a:ext cx="6239784" cy="1708160"/>
                  <a:chOff x="110015" y="6995554"/>
                  <a:chExt cx="6239784" cy="1708160"/>
                </a:xfrm>
              </p:grpSpPr>
              <p:sp>
                <p:nvSpPr>
                  <p:cNvPr id="48" name="TextBox 47"/>
                  <p:cNvSpPr txBox="1"/>
                  <p:nvPr/>
                </p:nvSpPr>
                <p:spPr>
                  <a:xfrm>
                    <a:off x="276376" y="6995554"/>
                    <a:ext cx="6073423" cy="1708160"/>
                  </a:xfrm>
                  <a:prstGeom prst="rect">
                    <a:avLst/>
                  </a:prstGeom>
                  <a:noFill/>
                </p:spPr>
                <p:txBody>
                  <a:bodyPr wrap="square" rtlCol="0">
                    <a:spAutoFit/>
                  </a:bodyPr>
                  <a:lstStyle/>
                  <a:p>
                    <a:pPr>
                      <a:lnSpc>
                        <a:spcPct val="150000"/>
                      </a:lnSpc>
                      <a:buSzPct val="400000"/>
                    </a:pPr>
                    <a:r>
                      <a:rPr lang="en-US" sz="1400" b="1" dirty="0" smtClean="0">
                        <a:solidFill>
                          <a:schemeClr val="bg1">
                            <a:lumMod val="50000"/>
                          </a:schemeClr>
                        </a:solidFill>
                      </a:rPr>
                      <a:t>Extra </a:t>
                    </a:r>
                    <a:r>
                      <a:rPr lang="en-US" sz="1400" b="1" dirty="0">
                        <a:solidFill>
                          <a:schemeClr val="bg1">
                            <a:lumMod val="50000"/>
                          </a:schemeClr>
                        </a:solidFill>
                      </a:rPr>
                      <a:t>information and further explanation  </a:t>
                    </a:r>
                  </a:p>
                  <a:p>
                    <a:pPr>
                      <a:lnSpc>
                        <a:spcPct val="150000"/>
                      </a:lnSpc>
                    </a:pPr>
                    <a:r>
                      <a:rPr lang="en-US" sz="1400" b="1" dirty="0" smtClean="0">
                        <a:solidFill>
                          <a:srgbClr val="FF0000"/>
                        </a:solidFill>
                      </a:rPr>
                      <a:t>Important </a:t>
                    </a:r>
                    <a:endParaRPr lang="en-US" sz="1400" b="1" dirty="0">
                      <a:solidFill>
                        <a:srgbClr val="FF0000"/>
                      </a:solidFill>
                    </a:endParaRPr>
                  </a:p>
                  <a:p>
                    <a:pPr>
                      <a:lnSpc>
                        <a:spcPct val="150000"/>
                      </a:lnSpc>
                    </a:pPr>
                    <a:r>
                      <a:rPr lang="en-US" sz="1400" b="1" dirty="0" smtClean="0">
                        <a:solidFill>
                          <a:srgbClr val="008F00"/>
                        </a:solidFill>
                      </a:rPr>
                      <a:t>Doctors </a:t>
                    </a:r>
                    <a:r>
                      <a:rPr lang="en-US" sz="1400" b="1" dirty="0">
                        <a:solidFill>
                          <a:srgbClr val="008F00"/>
                        </a:solidFill>
                      </a:rPr>
                      <a:t>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smtClean="0">
                        <a:solidFill>
                          <a:srgbClr val="009193"/>
                        </a:solidFill>
                      </a:rPr>
                      <a:t>Mnemonics</a:t>
                    </a:r>
                  </a:p>
                </p:txBody>
              </p:sp>
              <p:sp>
                <p:nvSpPr>
                  <p:cNvPr id="49" name="Oval 48"/>
                  <p:cNvSpPr/>
                  <p:nvPr/>
                </p:nvSpPr>
                <p:spPr>
                  <a:xfrm flipV="1">
                    <a:off x="110015" y="7168240"/>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0" name="Oval 49"/>
                  <p:cNvSpPr/>
                  <p:nvPr/>
                </p:nvSpPr>
                <p:spPr>
                  <a:xfrm flipV="1">
                    <a:off x="116337" y="7496716"/>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flipV="1">
                    <a:off x="116709" y="8075848"/>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53" name="Oval 52"/>
                  <p:cNvSpPr/>
                  <p:nvPr/>
                </p:nvSpPr>
                <p:spPr>
                  <a:xfrm flipV="1">
                    <a:off x="116337" y="7786282"/>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00"/>
                      </a:solidFill>
                    </a:endParaRPr>
                  </a:p>
                </p:txBody>
              </p:sp>
              <p:sp>
                <p:nvSpPr>
                  <p:cNvPr id="23" name="Oval 22"/>
                  <p:cNvSpPr/>
                  <p:nvPr/>
                </p:nvSpPr>
                <p:spPr>
                  <a:xfrm flipV="1">
                    <a:off x="116709" y="8418524"/>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grpSp>
            <p:sp>
              <p:nvSpPr>
                <p:cNvPr id="25" name="Oval 24"/>
                <p:cNvSpPr/>
                <p:nvPr/>
              </p:nvSpPr>
              <p:spPr>
                <a:xfrm flipV="1">
                  <a:off x="158384" y="8791112"/>
                  <a:ext cx="191187" cy="17425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6" name="TextBox 5"/>
                <p:cNvSpPr txBox="1"/>
                <p:nvPr/>
              </p:nvSpPr>
              <p:spPr>
                <a:xfrm>
                  <a:off x="357375" y="8455920"/>
                  <a:ext cx="1521122" cy="307777"/>
                </a:xfrm>
                <a:prstGeom prst="rect">
                  <a:avLst/>
                </a:prstGeom>
                <a:noFill/>
              </p:spPr>
              <p:txBody>
                <a:bodyPr wrap="none" rtlCol="0">
                  <a:spAutoFit/>
                </a:bodyPr>
                <a:lstStyle/>
                <a:p>
                  <a:r>
                    <a:rPr lang="en-US" sz="1400" b="1" dirty="0" smtClean="0">
                      <a:solidFill>
                        <a:srgbClr val="945200"/>
                      </a:solidFill>
                    </a:rPr>
                    <a:t>Only male’s slides</a:t>
                  </a:r>
                  <a:endParaRPr lang="en-US" sz="1400" b="1" dirty="0">
                    <a:solidFill>
                      <a:srgbClr val="945200"/>
                    </a:solidFill>
                  </a:endParaRPr>
                </a:p>
              </p:txBody>
            </p:sp>
          </p:grpSp>
        </p:grpSp>
        <p:sp>
          <p:nvSpPr>
            <p:cNvPr id="30" name="TextBox 29"/>
            <p:cNvSpPr txBox="1"/>
            <p:nvPr/>
          </p:nvSpPr>
          <p:spPr>
            <a:xfrm>
              <a:off x="371658" y="8890882"/>
              <a:ext cx="1652697" cy="307777"/>
            </a:xfrm>
            <a:prstGeom prst="rect">
              <a:avLst/>
            </a:prstGeom>
            <a:noFill/>
          </p:spPr>
          <p:txBody>
            <a:bodyPr wrap="none" rtlCol="0">
              <a:spAutoFit/>
            </a:bodyPr>
            <a:lstStyle/>
            <a:p>
              <a:r>
                <a:rPr lang="en-US" sz="1400" b="1" dirty="0" smtClean="0">
                  <a:solidFill>
                    <a:schemeClr val="accent2"/>
                  </a:solidFill>
                </a:rPr>
                <a:t>Only female’s slides</a:t>
              </a:r>
              <a:endParaRPr lang="en-US" sz="1400" b="1" dirty="0">
                <a:solidFill>
                  <a:schemeClr val="accent2"/>
                </a:solidFill>
              </a:endParaRPr>
            </a:p>
          </p:txBody>
        </p:sp>
      </p:grpSp>
    </p:spTree>
    <p:extLst>
      <p:ext uri="{BB962C8B-B14F-4D97-AF65-F5344CB8AC3E}">
        <p14:creationId xmlns:p14="http://schemas.microsoft.com/office/powerpoint/2010/main" val="24378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4BC08F2-23C8-4C63-8C54-9B435D92B93A}"/>
              </a:ext>
            </a:extLst>
          </p:cNvPr>
          <p:cNvSpPr/>
          <p:nvPr/>
        </p:nvSpPr>
        <p:spPr>
          <a:xfrm>
            <a:off x="0" y="0"/>
            <a:ext cx="6858000" cy="627529"/>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Oral Anticoagulants (con.) </a:t>
            </a:r>
          </a:p>
        </p:txBody>
      </p:sp>
      <p:graphicFrame>
        <p:nvGraphicFramePr>
          <p:cNvPr id="14" name="Table 13">
            <a:extLst>
              <a:ext uri="{FF2B5EF4-FFF2-40B4-BE49-F238E27FC236}">
                <a16:creationId xmlns:a16="http://schemas.microsoft.com/office/drawing/2014/main" xmlns="" id="{499DD22C-D0A6-45FB-A1D3-C4E2C52982F5}"/>
              </a:ext>
            </a:extLst>
          </p:cNvPr>
          <p:cNvGraphicFramePr>
            <a:graphicFrameLocks noGrp="1"/>
          </p:cNvGraphicFramePr>
          <p:nvPr>
            <p:extLst>
              <p:ext uri="{D42A27DB-BD31-4B8C-83A1-F6EECF244321}">
                <p14:modId xmlns:p14="http://schemas.microsoft.com/office/powerpoint/2010/main" val="1129172205"/>
              </p:ext>
            </p:extLst>
          </p:nvPr>
        </p:nvGraphicFramePr>
        <p:xfrm>
          <a:off x="0" y="627530"/>
          <a:ext cx="6858000" cy="9278469"/>
        </p:xfrm>
        <a:graphic>
          <a:graphicData uri="http://schemas.openxmlformats.org/drawingml/2006/table">
            <a:tbl>
              <a:tblPr firstRow="1" bandRow="1">
                <a:tableStyleId>{5940675A-B579-460E-94D1-54222C63F5DA}</a:tableStyleId>
              </a:tblPr>
              <a:tblGrid>
                <a:gridCol w="672916">
                  <a:extLst>
                    <a:ext uri="{9D8B030D-6E8A-4147-A177-3AD203B41FA5}">
                      <a16:colId xmlns:a16="http://schemas.microsoft.com/office/drawing/2014/main" xmlns="" val="20000"/>
                    </a:ext>
                  </a:extLst>
                </a:gridCol>
                <a:gridCol w="6185084">
                  <a:extLst>
                    <a:ext uri="{9D8B030D-6E8A-4147-A177-3AD203B41FA5}">
                      <a16:colId xmlns:a16="http://schemas.microsoft.com/office/drawing/2014/main" xmlns="" val="20001"/>
                    </a:ext>
                  </a:extLst>
                </a:gridCol>
              </a:tblGrid>
              <a:tr h="580745">
                <a:tc>
                  <a:txBody>
                    <a:bodyPr/>
                    <a:lstStyle/>
                    <a:p>
                      <a:pPr algn="ctr"/>
                      <a:r>
                        <a:rPr lang="en-US" sz="1600" b="0" dirty="0">
                          <a:solidFill>
                            <a:schemeClr val="bg1"/>
                          </a:solidFill>
                          <a:effectLst/>
                          <a:latin typeface="+mn-lt"/>
                          <a:ea typeface="Kartika" charset="0"/>
                          <a:cs typeface="Kartika" charset="0"/>
                        </a:rPr>
                        <a:t>Drug </a:t>
                      </a:r>
                      <a:endParaRPr lang="en-US" sz="1800" b="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pPr algn="ctr"/>
                      <a:r>
                        <a:rPr lang="en-US" sz="2400" b="0" dirty="0">
                          <a:solidFill>
                            <a:schemeClr val="tx1"/>
                          </a:solidFill>
                          <a:effectLst/>
                          <a:latin typeface="Calibri" panose="020F0502020204030204" pitchFamily="34" charset="0"/>
                          <a:cs typeface="Calibri" panose="020F0502020204030204" pitchFamily="34" charset="0"/>
                        </a:rPr>
                        <a:t>Coumarins:</a:t>
                      </a:r>
                      <a:r>
                        <a:rPr lang="en-US" sz="2400" b="1" dirty="0">
                          <a:solidFill>
                            <a:schemeClr val="tx1"/>
                          </a:solidFill>
                          <a:effectLst/>
                          <a:latin typeface="Calibri" panose="020F0502020204030204" pitchFamily="34" charset="0"/>
                          <a:cs typeface="Calibri" panose="020F0502020204030204" pitchFamily="34" charset="0"/>
                        </a:rPr>
                        <a:t> </a:t>
                      </a:r>
                      <a:r>
                        <a:rPr lang="en-US" sz="2400" b="1" dirty="0">
                          <a:solidFill>
                            <a:srgbClr val="0432FF"/>
                          </a:solidFill>
                          <a:effectLst/>
                          <a:latin typeface="Calibri" panose="020F0502020204030204" pitchFamily="34" charset="0"/>
                          <a:cs typeface="Calibri" panose="020F0502020204030204" pitchFamily="34" charset="0"/>
                        </a:rPr>
                        <a:t>Warfarin</a:t>
                      </a:r>
                    </a:p>
                  </a:txBody>
                  <a:tcPr marT="45719" marB="45719" anchor="ctr">
                    <a:solidFill>
                      <a:schemeClr val="accent4">
                        <a:lumMod val="40000"/>
                        <a:lumOff val="60000"/>
                      </a:schemeClr>
                    </a:solidFill>
                  </a:tcPr>
                </a:tc>
                <a:extLst>
                  <a:ext uri="{0D108BD9-81ED-4DB2-BD59-A6C34878D82A}">
                    <a16:rowId xmlns:a16="http://schemas.microsoft.com/office/drawing/2014/main" xmlns="" val="10000"/>
                  </a:ext>
                </a:extLst>
              </a:tr>
              <a:tr h="4581009">
                <a:tc rowSpan="2">
                  <a:txBody>
                    <a:bodyPr/>
                    <a:lstStyle/>
                    <a:p>
                      <a:pPr algn="ctr"/>
                      <a:r>
                        <a:rPr lang="en-US" sz="1800" b="0" dirty="0">
                          <a:solidFill>
                            <a:schemeClr val="bg1"/>
                          </a:solidFill>
                          <a:effectLst/>
                          <a:latin typeface="+mn-lt"/>
                          <a:ea typeface="Kartika" charset="0"/>
                          <a:cs typeface="Kartika" charset="0"/>
                        </a:rPr>
                        <a:t>Drug Interaction</a:t>
                      </a:r>
                      <a:endParaRPr lang="ar-SA" sz="1800" b="0" dirty="0">
                        <a:solidFill>
                          <a:schemeClr val="bg1"/>
                        </a:solidFill>
                        <a:effectLst/>
                        <a:latin typeface="+mn-lt"/>
                        <a:ea typeface="Kartika" charset="0"/>
                        <a:cs typeface="Kartika" charset="0"/>
                      </a:endParaRPr>
                    </a:p>
                    <a:p>
                      <a:pPr algn="ctr"/>
                      <a:r>
                        <a:rPr lang="ar-SA" sz="1100" b="0" dirty="0">
                          <a:solidFill>
                            <a:srgbClr val="C00000"/>
                          </a:solidFill>
                          <a:effectLst/>
                          <a:latin typeface="+mn-lt"/>
                          <a:ea typeface="Kartika" charset="0"/>
                          <a:cs typeface="Kartika" charset="0"/>
                        </a:rPr>
                        <a:t>الدكتورة ركزت كثير على </a:t>
                      </a:r>
                      <a:r>
                        <a:rPr lang="ar-SA" sz="1100" b="0" dirty="0" smtClean="0">
                          <a:solidFill>
                            <a:srgbClr val="C00000"/>
                          </a:solidFill>
                          <a:effectLst/>
                          <a:latin typeface="+mn-lt"/>
                          <a:ea typeface="Kartika" charset="0"/>
                          <a:cs typeface="Kartika" charset="0"/>
                        </a:rPr>
                        <a:t>النقاط</a:t>
                      </a:r>
                      <a:r>
                        <a:rPr lang="ar-SA" sz="1100" b="0" baseline="0" dirty="0" smtClean="0">
                          <a:solidFill>
                            <a:srgbClr val="C00000"/>
                          </a:solidFill>
                          <a:effectLst/>
                          <a:latin typeface="+mn-lt"/>
                          <a:ea typeface="Kartika" charset="0"/>
                          <a:cs typeface="Kartika" charset="0"/>
                        </a:rPr>
                        <a:t> اللي بالأسود</a:t>
                      </a:r>
                      <a:r>
                        <a:rPr lang="ar-SA" sz="1100" b="0" dirty="0" smtClean="0">
                          <a:solidFill>
                            <a:srgbClr val="C00000"/>
                          </a:solidFill>
                          <a:effectLst/>
                          <a:latin typeface="+mn-lt"/>
                          <a:ea typeface="Kartika" charset="0"/>
                          <a:cs typeface="Kartika" charset="0"/>
                        </a:rPr>
                        <a:t> </a:t>
                      </a:r>
                      <a:r>
                        <a:rPr lang="ar-SA" sz="1100" b="0" dirty="0">
                          <a:solidFill>
                            <a:srgbClr val="C00000"/>
                          </a:solidFill>
                          <a:effectLst/>
                          <a:latin typeface="+mn-lt"/>
                          <a:ea typeface="Kartika" charset="0"/>
                          <a:cs typeface="Kartika" charset="0"/>
                        </a:rPr>
                        <a:t>وحرصت عليهم</a:t>
                      </a:r>
                      <a:endParaRPr lang="en-US" sz="1100" b="0" dirty="0">
                        <a:solidFill>
                          <a:srgbClr val="C00000"/>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pPr marL="0" indent="0" algn="ctr">
                        <a:buClr>
                          <a:schemeClr val="accent4"/>
                        </a:buClr>
                        <a:buFont typeface="+mj-lt"/>
                        <a:buNone/>
                      </a:pPr>
                      <a:r>
                        <a:rPr lang="en-US" altLang="en-US" sz="1800" b="0" dirty="0" smtClean="0">
                          <a:solidFill>
                            <a:schemeClr val="bg1">
                              <a:lumMod val="50000"/>
                            </a:schemeClr>
                          </a:solidFill>
                        </a:rPr>
                        <a:t>Increase the</a:t>
                      </a:r>
                      <a:r>
                        <a:rPr lang="en-US" altLang="en-US" sz="1800" b="0" baseline="0" dirty="0" smtClean="0">
                          <a:solidFill>
                            <a:schemeClr val="bg1">
                              <a:lumMod val="50000"/>
                            </a:schemeClr>
                          </a:solidFill>
                        </a:rPr>
                        <a:t> effect of</a:t>
                      </a:r>
                      <a:r>
                        <a:rPr lang="en-US" altLang="en-US" sz="1800" b="0" baseline="0" dirty="0" smtClean="0">
                          <a:solidFill>
                            <a:schemeClr val="tx1"/>
                          </a:solidFill>
                        </a:rPr>
                        <a:t> </a:t>
                      </a:r>
                      <a:r>
                        <a:rPr lang="en-US" altLang="en-US" sz="1800" baseline="0" dirty="0" smtClean="0">
                          <a:solidFill>
                            <a:srgbClr val="0432FF"/>
                          </a:solidFill>
                        </a:rPr>
                        <a:t>warfarin</a:t>
                      </a:r>
                    </a:p>
                    <a:p>
                      <a:pPr marL="342900" marR="0" lvl="0" indent="-342900" algn="l" defTabSz="514350" rtl="0" eaLnBrk="1" fontAlgn="auto" latinLnBrk="0" hangingPunct="1">
                        <a:lnSpc>
                          <a:spcPct val="100000"/>
                        </a:lnSpc>
                        <a:spcBef>
                          <a:spcPts val="0"/>
                        </a:spcBef>
                        <a:spcAft>
                          <a:spcPts val="0"/>
                        </a:spcAft>
                        <a:buClr>
                          <a:schemeClr val="accent4"/>
                        </a:buClr>
                        <a:buSzTx/>
                        <a:buFont typeface="+mj-lt"/>
                        <a:buAutoNum type="arabicPeriod"/>
                        <a:tabLst/>
                        <a:defRPr/>
                      </a:pPr>
                      <a:r>
                        <a:rPr lang="en-US" sz="1600" b="0" dirty="0" smtClean="0">
                          <a:solidFill>
                            <a:srgbClr val="945200"/>
                          </a:solidFill>
                          <a:latin typeface="+mn-lt"/>
                        </a:rPr>
                        <a:t>Vitamin K deficiency:</a:t>
                      </a:r>
                      <a:r>
                        <a:rPr lang="en-US" sz="1600" b="0" baseline="0" dirty="0" smtClean="0">
                          <a:solidFill>
                            <a:srgbClr val="945200"/>
                          </a:solidFill>
                          <a:latin typeface="+mn-lt"/>
                        </a:rPr>
                        <a:t> </a:t>
                      </a:r>
                      <a:r>
                        <a:rPr lang="en-US" sz="1600" b="0" dirty="0" smtClean="0">
                          <a:solidFill>
                            <a:srgbClr val="945200"/>
                          </a:solidFill>
                          <a:latin typeface="+mn-lt"/>
                        </a:rPr>
                        <a:t>Inadequate diet: malnutrition, dieting, decreased GI absorption</a:t>
                      </a:r>
                      <a:r>
                        <a:rPr lang="is-IS" sz="1600" b="0" dirty="0" smtClean="0">
                          <a:solidFill>
                            <a:srgbClr val="945200"/>
                          </a:solidFill>
                          <a:latin typeface="+mn-lt"/>
                        </a:rPr>
                        <a:t>…etc</a:t>
                      </a:r>
                    </a:p>
                    <a:p>
                      <a:pPr marL="342900" marR="0" lvl="0" indent="-342900" algn="l" defTabSz="514350" rtl="0" eaLnBrk="1" fontAlgn="auto" latinLnBrk="0" hangingPunct="1">
                        <a:lnSpc>
                          <a:spcPct val="100000"/>
                        </a:lnSpc>
                        <a:spcBef>
                          <a:spcPts val="0"/>
                        </a:spcBef>
                        <a:spcAft>
                          <a:spcPts val="0"/>
                        </a:spcAft>
                        <a:buClr>
                          <a:schemeClr val="accent4"/>
                        </a:buClr>
                        <a:buSzTx/>
                        <a:buFont typeface="+mj-lt"/>
                        <a:buAutoNum type="arabicPeriod"/>
                        <a:tabLst/>
                        <a:defRPr/>
                      </a:pPr>
                      <a:r>
                        <a:rPr lang="en-US" sz="1600" b="0" dirty="0" smtClean="0">
                          <a:solidFill>
                            <a:srgbClr val="945200"/>
                          </a:solidFill>
                          <a:latin typeface="+mn-lt"/>
                        </a:rPr>
                        <a:t>Impaired synthesis of clotting factors: In hepatocellular disorders; ( hepatitis; infective or  chronic alcoholism ... etc.)</a:t>
                      </a:r>
                    </a:p>
                    <a:p>
                      <a:pPr marL="342900" marR="0" lvl="0" indent="-342900" algn="l" defTabSz="514350" rtl="0" eaLnBrk="1" fontAlgn="auto" latinLnBrk="0" hangingPunct="1">
                        <a:lnSpc>
                          <a:spcPct val="100000"/>
                        </a:lnSpc>
                        <a:spcBef>
                          <a:spcPts val="0"/>
                        </a:spcBef>
                        <a:spcAft>
                          <a:spcPts val="0"/>
                        </a:spcAft>
                        <a:buClr>
                          <a:schemeClr val="accent4"/>
                        </a:buClr>
                        <a:buSzTx/>
                        <a:buFont typeface="+mj-lt"/>
                        <a:buAutoNum type="arabicPeriod"/>
                        <a:tabLst/>
                        <a:defRPr/>
                      </a:pPr>
                      <a:r>
                        <a:rPr lang="en-US" sz="1600" b="0" dirty="0" smtClean="0">
                          <a:solidFill>
                            <a:srgbClr val="945200"/>
                          </a:solidFill>
                          <a:latin typeface="+mn-lt"/>
                        </a:rPr>
                        <a:t>Increased catabolism of clotting factors: In hypermetabolic states: as in fever, thyrotoxicosis</a:t>
                      </a:r>
                      <a:endParaRPr lang="en-US" altLang="en-US" sz="1600" b="0" baseline="0" dirty="0" smtClean="0">
                        <a:solidFill>
                          <a:srgbClr val="945200"/>
                        </a:solidFill>
                        <a:latin typeface="+mn-lt"/>
                      </a:endParaRPr>
                    </a:p>
                    <a:p>
                      <a:pPr marL="342900" indent="-342900">
                        <a:buClr>
                          <a:schemeClr val="accent4"/>
                        </a:buClr>
                        <a:buFont typeface="+mj-lt"/>
                        <a:buAutoNum type="arabicPeriod"/>
                      </a:pPr>
                      <a:r>
                        <a:rPr lang="en-US" altLang="en-US" sz="1600" dirty="0" smtClean="0">
                          <a:solidFill>
                            <a:schemeClr val="tx1"/>
                          </a:solidFill>
                        </a:rPr>
                        <a:t>Inhibition of Vit. K synthesis by intestinal flora: </a:t>
                      </a:r>
                      <a:r>
                        <a:rPr lang="en-US" altLang="en-US" sz="1600" dirty="0" smtClean="0">
                          <a:solidFill>
                            <a:srgbClr val="0432FF"/>
                          </a:solidFill>
                        </a:rPr>
                        <a:t>oral antibiotics </a:t>
                      </a:r>
                    </a:p>
                    <a:p>
                      <a:pPr marL="342900" indent="-342900">
                        <a:buClr>
                          <a:schemeClr val="accent4"/>
                        </a:buClr>
                        <a:buFont typeface="+mj-lt"/>
                        <a:buAutoNum type="arabicPeriod"/>
                      </a:pPr>
                      <a:r>
                        <a:rPr lang="en-US" altLang="en-US" sz="1600" dirty="0" smtClean="0">
                          <a:solidFill>
                            <a:schemeClr val="tx1"/>
                          </a:solidFill>
                        </a:rPr>
                        <a:t>Inhibition of Vit K absorption: </a:t>
                      </a:r>
                      <a:r>
                        <a:rPr lang="en-US" altLang="en-US" sz="1600" dirty="0" smtClean="0">
                          <a:solidFill>
                            <a:srgbClr val="0432FF"/>
                          </a:solidFill>
                        </a:rPr>
                        <a:t>liquid paraffin </a:t>
                      </a:r>
                    </a:p>
                    <a:p>
                      <a:pPr marL="342900" indent="-342900">
                        <a:buClr>
                          <a:schemeClr val="accent4"/>
                        </a:buClr>
                        <a:buFont typeface="+mj-lt"/>
                        <a:buAutoNum type="arabicPeriod"/>
                      </a:pPr>
                      <a:r>
                        <a:rPr lang="en-US" altLang="en-US" sz="1600" dirty="0" smtClean="0">
                          <a:solidFill>
                            <a:schemeClr val="tx1"/>
                          </a:solidFill>
                        </a:rPr>
                        <a:t>Decrease in drug metabolism by microsomal enzyme inhibitors:</a:t>
                      </a:r>
                      <a:r>
                        <a:rPr lang="en-US" altLang="en-US" sz="1600" baseline="0" dirty="0" smtClean="0">
                          <a:solidFill>
                            <a:schemeClr val="tx1"/>
                          </a:solidFill>
                        </a:rPr>
                        <a:t> </a:t>
                      </a:r>
                      <a:r>
                        <a:rPr lang="en-US" altLang="en-US" sz="1600" dirty="0" smtClean="0">
                          <a:solidFill>
                            <a:srgbClr val="0432FF"/>
                          </a:solidFill>
                        </a:rPr>
                        <a:t>chloramphenicol, </a:t>
                      </a:r>
                      <a:r>
                        <a:rPr lang="en-US" altLang="en-US" sz="1600" dirty="0" smtClean="0">
                          <a:solidFill>
                            <a:schemeClr val="tx1"/>
                          </a:solidFill>
                        </a:rPr>
                        <a:t>&amp;</a:t>
                      </a:r>
                      <a:r>
                        <a:rPr lang="en-US" altLang="en-US" sz="1600" dirty="0" smtClean="0">
                          <a:solidFill>
                            <a:srgbClr val="0432FF"/>
                          </a:solidFill>
                        </a:rPr>
                        <a:t> cimetidine</a:t>
                      </a:r>
                    </a:p>
                    <a:p>
                      <a:pPr marL="342900" indent="-342900">
                        <a:buClr>
                          <a:schemeClr val="accent4"/>
                        </a:buClr>
                        <a:buFont typeface="+mj-lt"/>
                        <a:buAutoNum type="arabicPeriod"/>
                      </a:pPr>
                      <a:r>
                        <a:rPr lang="en-US" altLang="en-US" sz="1600" dirty="0" smtClean="0">
                          <a:solidFill>
                            <a:schemeClr val="tx1"/>
                          </a:solidFill>
                        </a:rPr>
                        <a:t>Displacement of the drug from protein binding sites: </a:t>
                      </a:r>
                      <a:r>
                        <a:rPr lang="en-US" altLang="en-US" sz="1600" dirty="0" err="1" smtClean="0">
                          <a:solidFill>
                            <a:srgbClr val="0432FF"/>
                          </a:solidFill>
                        </a:rPr>
                        <a:t>phenylbutazone</a:t>
                      </a:r>
                      <a:r>
                        <a:rPr lang="en-US" altLang="en-US" sz="1600" dirty="0" smtClean="0">
                          <a:solidFill>
                            <a:srgbClr val="FCE224"/>
                          </a:solidFill>
                        </a:rPr>
                        <a:t> </a:t>
                      </a:r>
                      <a:r>
                        <a:rPr lang="en-US" altLang="en-US" sz="1600" dirty="0" smtClean="0">
                          <a:solidFill>
                            <a:schemeClr val="tx1"/>
                          </a:solidFill>
                        </a:rPr>
                        <a:t>&amp;</a:t>
                      </a:r>
                      <a:r>
                        <a:rPr lang="en-US" altLang="en-US" sz="1600" dirty="0" smtClean="0">
                          <a:solidFill>
                            <a:srgbClr val="FCE224"/>
                          </a:solidFill>
                        </a:rPr>
                        <a:t> </a:t>
                      </a:r>
                      <a:r>
                        <a:rPr lang="en-US" altLang="en-US" sz="1600" dirty="0" smtClean="0">
                          <a:solidFill>
                            <a:srgbClr val="0432FF"/>
                          </a:solidFill>
                        </a:rPr>
                        <a:t>salicylates</a:t>
                      </a:r>
                      <a:endParaRPr lang="ar-SA" altLang="en-US" sz="1600" dirty="0" smtClean="0">
                        <a:solidFill>
                          <a:srgbClr val="0432FF"/>
                        </a:solidFill>
                      </a:endParaRPr>
                    </a:p>
                    <a:p>
                      <a:pPr marL="342900" marR="0" indent="-342900" algn="l" defTabSz="514350" rtl="0" eaLnBrk="1" fontAlgn="auto" latinLnBrk="0" hangingPunct="1">
                        <a:lnSpc>
                          <a:spcPct val="100000"/>
                        </a:lnSpc>
                        <a:spcBef>
                          <a:spcPts val="0"/>
                        </a:spcBef>
                        <a:spcAft>
                          <a:spcPts val="0"/>
                        </a:spcAft>
                        <a:buClr>
                          <a:schemeClr val="accent4"/>
                        </a:buClr>
                        <a:buSzTx/>
                        <a:buFont typeface="+mj-lt"/>
                        <a:buAutoNum type="arabicPeriod"/>
                        <a:tabLst/>
                        <a:defRPr/>
                      </a:pPr>
                      <a:r>
                        <a:rPr lang="en-US" altLang="en-US" sz="1600" dirty="0" smtClean="0">
                          <a:solidFill>
                            <a:schemeClr val="tx1"/>
                          </a:solidFill>
                        </a:rPr>
                        <a:t>Co-administration of drugs that increase bleeding tendency by:</a:t>
                      </a:r>
                      <a:r>
                        <a:rPr lang="en-US" altLang="en-US" sz="1600" baseline="0" dirty="0" smtClean="0">
                          <a:solidFill>
                            <a:schemeClr val="tx1"/>
                          </a:solidFill>
                        </a:rPr>
                        <a:t> (</a:t>
                      </a:r>
                      <a:r>
                        <a:rPr lang="en-US" altLang="en-US" sz="1600" dirty="0" smtClean="0">
                          <a:solidFill>
                            <a:schemeClr val="tx1"/>
                          </a:solidFill>
                        </a:rPr>
                        <a:t>inhibiting platelet function:</a:t>
                      </a:r>
                      <a:r>
                        <a:rPr lang="en-US" altLang="en-US" sz="1600" dirty="0" smtClean="0">
                          <a:solidFill>
                            <a:schemeClr val="bg1"/>
                          </a:solidFill>
                        </a:rPr>
                        <a:t> </a:t>
                      </a:r>
                      <a:r>
                        <a:rPr lang="en-US" altLang="en-US" sz="1600" dirty="0" smtClean="0">
                          <a:solidFill>
                            <a:srgbClr val="0432FF"/>
                          </a:solidFill>
                        </a:rPr>
                        <a:t>NSAIDs </a:t>
                      </a:r>
                      <a:r>
                        <a:rPr lang="en-US" altLang="en-US" sz="1600" dirty="0" smtClean="0">
                          <a:solidFill>
                            <a:srgbClr val="008F00"/>
                          </a:solidFill>
                        </a:rPr>
                        <a:t>like aspirin</a:t>
                      </a:r>
                      <a:r>
                        <a:rPr lang="en-US" altLang="en-US" sz="1600" dirty="0" smtClean="0">
                          <a:solidFill>
                            <a:srgbClr val="0432FF"/>
                          </a:solidFill>
                        </a:rPr>
                        <a:t>,</a:t>
                      </a:r>
                      <a:r>
                        <a:rPr lang="en-US" altLang="en-US" sz="1600" dirty="0" smtClean="0">
                          <a:solidFill>
                            <a:srgbClr val="008F00"/>
                          </a:solidFill>
                        </a:rPr>
                        <a:t>)</a:t>
                      </a:r>
                      <a:r>
                        <a:rPr lang="en-US" altLang="en-US" sz="1600" dirty="0" smtClean="0">
                          <a:solidFill>
                            <a:srgbClr val="0432FF"/>
                          </a:solidFill>
                        </a:rPr>
                        <a:t> </a:t>
                      </a:r>
                      <a:r>
                        <a:rPr lang="en-US" altLang="en-US" sz="1600" dirty="0" smtClean="0">
                          <a:solidFill>
                            <a:schemeClr val="tx1"/>
                          </a:solidFill>
                        </a:rPr>
                        <a:t>or</a:t>
                      </a:r>
                      <a:r>
                        <a:rPr lang="en-US" altLang="en-US" sz="1600" dirty="0" smtClean="0">
                          <a:solidFill>
                            <a:srgbClr val="0432FF"/>
                          </a:solidFill>
                        </a:rPr>
                        <a:t> </a:t>
                      </a:r>
                      <a:r>
                        <a:rPr lang="en-US" altLang="en-US" sz="1600" b="0" dirty="0" smtClean="0">
                          <a:solidFill>
                            <a:schemeClr val="tx1"/>
                          </a:solidFill>
                          <a:latin typeface="+mn-lt"/>
                        </a:rPr>
                        <a:t>(</a:t>
                      </a:r>
                      <a:r>
                        <a:rPr lang="en-US" sz="1600" b="0" dirty="0" smtClean="0">
                          <a:solidFill>
                            <a:schemeClr val="tx1"/>
                          </a:solidFill>
                          <a:latin typeface="+mn-lt"/>
                        </a:rPr>
                        <a:t>inhibiting coagulation factors:</a:t>
                      </a:r>
                      <a:r>
                        <a:rPr lang="en-US" altLang="en-US" sz="1600" b="0" dirty="0" smtClean="0">
                          <a:solidFill>
                            <a:schemeClr val="tx1"/>
                          </a:solidFill>
                          <a:latin typeface="+mn-lt"/>
                        </a:rPr>
                        <a:t> </a:t>
                      </a:r>
                      <a:r>
                        <a:rPr lang="en-US" altLang="en-US" sz="1600" dirty="0" smtClean="0">
                          <a:solidFill>
                            <a:srgbClr val="0432FF"/>
                          </a:solidFill>
                        </a:rPr>
                        <a:t>heparin </a:t>
                      </a:r>
                      <a:r>
                        <a:rPr lang="en-US" altLang="en-US" sz="1600" dirty="0" smtClean="0">
                          <a:solidFill>
                            <a:srgbClr val="008F00"/>
                          </a:solidFill>
                        </a:rPr>
                        <a:t>“</a:t>
                      </a:r>
                      <a:r>
                        <a:rPr lang="en-US" altLang="en-US" sz="1600" dirty="0" smtClean="0">
                          <a:solidFill>
                            <a:srgbClr val="008F00"/>
                          </a:solidFill>
                          <a:cs typeface="Times New Roman" panose="02020603050405020304" pitchFamily="18" charset="0"/>
                        </a:rPr>
                        <a:t>Be carful when give warfarin together with heparin because the bleeding tendency will increase and we should keep monitoring both drugs”</a:t>
                      </a:r>
                      <a:r>
                        <a:rPr lang="en-US" altLang="en-US" sz="1600" dirty="0" smtClean="0">
                          <a:solidFill>
                            <a:schemeClr val="tx1"/>
                          </a:solidFill>
                          <a:cs typeface="Times New Roman" panose="02020603050405020304" pitchFamily="18" charset="0"/>
                        </a:rPr>
                        <a:t>)</a:t>
                      </a:r>
                      <a:endParaRPr lang="en-US" altLang="en-US" sz="1600" dirty="0">
                        <a:solidFill>
                          <a:schemeClr val="tx1"/>
                        </a:solidFill>
                        <a:cs typeface="Times New Roman" panose="02020603050405020304" pitchFamily="18" charset="0"/>
                      </a:endParaRPr>
                    </a:p>
                  </a:txBody>
                  <a:tcPr marT="45719" marB="45719"/>
                </a:tc>
                <a:extLst>
                  <a:ext uri="{0D108BD9-81ED-4DB2-BD59-A6C34878D82A}">
                    <a16:rowId xmlns:a16="http://schemas.microsoft.com/office/drawing/2014/main" xmlns="" val="10003"/>
                  </a:ext>
                </a:extLst>
              </a:tr>
              <a:tr h="2352409">
                <a:tc vMerge="1">
                  <a:txBody>
                    <a:bodyPr/>
                    <a:lstStyle/>
                    <a:p>
                      <a:pPr algn="ctr"/>
                      <a:endParaRPr lang="en-US" sz="1500" b="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pPr marL="0" marR="0" indent="0" algn="ctr" defTabSz="514350" rtl="0" eaLnBrk="1" fontAlgn="auto" latinLnBrk="0" hangingPunct="1">
                        <a:lnSpc>
                          <a:spcPct val="100000"/>
                        </a:lnSpc>
                        <a:spcBef>
                          <a:spcPts val="0"/>
                        </a:spcBef>
                        <a:spcAft>
                          <a:spcPts val="0"/>
                        </a:spcAft>
                        <a:buClr>
                          <a:schemeClr val="accent4"/>
                        </a:buClr>
                        <a:buSzTx/>
                        <a:buFont typeface="+mj-lt"/>
                        <a:buNone/>
                        <a:tabLst/>
                        <a:defRPr/>
                      </a:pPr>
                      <a:r>
                        <a:rPr lang="en-US" altLang="en-US" sz="1800" b="0" dirty="0">
                          <a:solidFill>
                            <a:schemeClr val="bg1">
                              <a:lumMod val="50000"/>
                            </a:schemeClr>
                          </a:solidFill>
                        </a:rPr>
                        <a:t>Decrease the</a:t>
                      </a:r>
                      <a:r>
                        <a:rPr lang="en-US" altLang="en-US" sz="1800" b="0" baseline="0" dirty="0">
                          <a:solidFill>
                            <a:schemeClr val="bg1">
                              <a:lumMod val="50000"/>
                            </a:schemeClr>
                          </a:solidFill>
                        </a:rPr>
                        <a:t> effect of </a:t>
                      </a:r>
                      <a:r>
                        <a:rPr lang="en-US" altLang="en-US" sz="1800" baseline="0" dirty="0" smtClean="0">
                          <a:solidFill>
                            <a:srgbClr val="0432FF"/>
                          </a:solidFill>
                        </a:rPr>
                        <a:t>warfarin</a:t>
                      </a:r>
                      <a:endParaRPr lang="en-US" altLang="en-US" sz="1800" b="1" dirty="0">
                        <a:solidFill>
                          <a:schemeClr val="bg1">
                            <a:lumMod val="65000"/>
                          </a:schemeClr>
                        </a:solidFill>
                      </a:endParaRPr>
                    </a:p>
                    <a:p>
                      <a:pPr marL="342900" marR="0" lvl="0" indent="-342900" algn="l" defTabSz="514350" rtl="0" eaLnBrk="1" fontAlgn="auto" latinLnBrk="0" hangingPunct="1">
                        <a:lnSpc>
                          <a:spcPct val="100000"/>
                        </a:lnSpc>
                        <a:spcBef>
                          <a:spcPts val="0"/>
                        </a:spcBef>
                        <a:spcAft>
                          <a:spcPts val="0"/>
                        </a:spcAft>
                        <a:buClr>
                          <a:schemeClr val="accent4"/>
                        </a:buClr>
                        <a:buSzTx/>
                        <a:buFont typeface="+mj-lt"/>
                        <a:buAutoNum type="arabicPeriod"/>
                        <a:tabLst/>
                        <a:defRPr/>
                      </a:pPr>
                      <a:r>
                        <a:rPr lang="en-US" sz="1600" b="0" dirty="0" smtClean="0">
                          <a:solidFill>
                            <a:srgbClr val="945200"/>
                          </a:solidFill>
                          <a:latin typeface="+mn-lt"/>
                        </a:rPr>
                        <a:t>Decreased plasma protein binding:</a:t>
                      </a:r>
                      <a:r>
                        <a:rPr lang="en-US" sz="1600" b="0" baseline="0" dirty="0" smtClean="0">
                          <a:solidFill>
                            <a:srgbClr val="945200"/>
                          </a:solidFill>
                          <a:latin typeface="+mn-lt"/>
                        </a:rPr>
                        <a:t> </a:t>
                      </a:r>
                      <a:r>
                        <a:rPr lang="en-US" sz="1600" b="0" dirty="0" smtClean="0">
                          <a:solidFill>
                            <a:srgbClr val="945200"/>
                          </a:solidFill>
                          <a:latin typeface="+mn-lt"/>
                          <a:sym typeface="Wingdings 3"/>
                        </a:rPr>
                        <a:t>↑ elimination of </a:t>
                      </a:r>
                      <a:r>
                        <a:rPr lang="en-US" sz="1600" b="0" dirty="0" smtClean="0">
                          <a:solidFill>
                            <a:srgbClr val="945200"/>
                          </a:solidFill>
                          <a:latin typeface="+mn-lt"/>
                        </a:rPr>
                        <a:t>free drug &amp; shortening of its t ½. as pts with nephrotic syndrome (proteinuria)</a:t>
                      </a:r>
                    </a:p>
                    <a:p>
                      <a:pPr marL="342900" marR="0" lvl="0" indent="-342900" algn="l" defTabSz="514350" rtl="0" eaLnBrk="1" fontAlgn="auto" latinLnBrk="0" hangingPunct="1">
                        <a:lnSpc>
                          <a:spcPct val="100000"/>
                        </a:lnSpc>
                        <a:spcBef>
                          <a:spcPts val="0"/>
                        </a:spcBef>
                        <a:spcAft>
                          <a:spcPts val="0"/>
                        </a:spcAft>
                        <a:buClr>
                          <a:schemeClr val="accent4"/>
                        </a:buClr>
                        <a:buSzTx/>
                        <a:buFont typeface="+mj-lt"/>
                        <a:buAutoNum type="arabicPeriod"/>
                        <a:tabLst/>
                        <a:defRPr/>
                      </a:pPr>
                      <a:r>
                        <a:rPr lang="en-US" sz="1600" b="0" dirty="0" smtClean="0">
                          <a:solidFill>
                            <a:srgbClr val="945200"/>
                          </a:solidFill>
                          <a:latin typeface="+mn-lt"/>
                        </a:rPr>
                        <a:t>Decreased catabolism of clotting factors: </a:t>
                      </a:r>
                      <a:r>
                        <a:rPr lang="en-US" sz="1600" b="0" dirty="0" smtClean="0">
                          <a:solidFill>
                            <a:srgbClr val="945200"/>
                          </a:solidFill>
                          <a:latin typeface="+mn-lt"/>
                          <a:sym typeface="Wingdings 3"/>
                        </a:rPr>
                        <a:t>Hypothyroidism</a:t>
                      </a:r>
                    </a:p>
                    <a:p>
                      <a:pPr marL="342900" marR="0" lvl="0" indent="-342900" algn="l" defTabSz="514350" rtl="0" eaLnBrk="1" fontAlgn="auto" latinLnBrk="0" hangingPunct="1">
                        <a:lnSpc>
                          <a:spcPct val="100000"/>
                        </a:lnSpc>
                        <a:spcBef>
                          <a:spcPts val="0"/>
                        </a:spcBef>
                        <a:spcAft>
                          <a:spcPts val="0"/>
                        </a:spcAft>
                        <a:buClr>
                          <a:schemeClr val="accent4"/>
                        </a:buClr>
                        <a:buSzTx/>
                        <a:buFont typeface="+mj-lt"/>
                        <a:buAutoNum type="arabicPeriod"/>
                        <a:tabLst/>
                        <a:defRPr/>
                      </a:pPr>
                      <a:r>
                        <a:rPr lang="en-US" sz="1600" b="0" dirty="0" smtClean="0">
                          <a:solidFill>
                            <a:srgbClr val="945200"/>
                          </a:solidFill>
                          <a:latin typeface="+mn-lt"/>
                        </a:rPr>
                        <a:t>Hereditary resistance to oral anticoagulants</a:t>
                      </a:r>
                      <a:endParaRPr lang="en-US" altLang="en-US" sz="1600" b="0" dirty="0" smtClean="0">
                        <a:solidFill>
                          <a:srgbClr val="945200"/>
                        </a:solidFill>
                        <a:latin typeface="+mn-lt"/>
                      </a:endParaRPr>
                    </a:p>
                    <a:p>
                      <a:pPr marL="342900" indent="-342900">
                        <a:buClr>
                          <a:schemeClr val="accent4"/>
                        </a:buClr>
                        <a:buFont typeface="+mj-lt"/>
                        <a:buAutoNum type="arabicPeriod"/>
                      </a:pPr>
                      <a:r>
                        <a:rPr lang="en-US" altLang="en-US" sz="1600" dirty="0" smtClean="0">
                          <a:solidFill>
                            <a:schemeClr val="tx1"/>
                          </a:solidFill>
                        </a:rPr>
                        <a:t>Inhibition </a:t>
                      </a:r>
                      <a:r>
                        <a:rPr lang="en-US" altLang="en-US" sz="1600" dirty="0">
                          <a:solidFill>
                            <a:schemeClr val="tx1"/>
                          </a:solidFill>
                        </a:rPr>
                        <a:t>of drug absorption from </a:t>
                      </a:r>
                      <a:r>
                        <a:rPr lang="en-US" altLang="en-US" sz="1600" dirty="0" smtClean="0">
                          <a:solidFill>
                            <a:schemeClr val="tx1"/>
                          </a:solidFill>
                        </a:rPr>
                        <a:t>GIT:</a:t>
                      </a:r>
                      <a:r>
                        <a:rPr lang="en-US" altLang="en-US" sz="1600" dirty="0" smtClean="0">
                          <a:solidFill>
                            <a:srgbClr val="0432FF"/>
                          </a:solidFill>
                        </a:rPr>
                        <a:t>  </a:t>
                      </a:r>
                      <a:r>
                        <a:rPr lang="en-US" altLang="en-US" sz="1600" dirty="0" err="1">
                          <a:solidFill>
                            <a:srgbClr val="0432FF"/>
                          </a:solidFill>
                        </a:rPr>
                        <a:t>cholystyramine</a:t>
                      </a:r>
                      <a:r>
                        <a:rPr lang="en-US" altLang="en-US" sz="1600" dirty="0">
                          <a:solidFill>
                            <a:srgbClr val="0432FF"/>
                          </a:solidFill>
                        </a:rPr>
                        <a:t>, colestipol</a:t>
                      </a:r>
                    </a:p>
                    <a:p>
                      <a:pPr marL="342900" indent="-342900">
                        <a:buClr>
                          <a:schemeClr val="accent4"/>
                        </a:buClr>
                        <a:buFont typeface="+mj-lt"/>
                        <a:buAutoNum type="arabicPeriod"/>
                      </a:pPr>
                      <a:r>
                        <a:rPr lang="en-US" altLang="en-US" sz="1600" dirty="0">
                          <a:solidFill>
                            <a:schemeClr val="tx1"/>
                          </a:solidFill>
                        </a:rPr>
                        <a:t>Increase in synthesis of clotting </a:t>
                      </a:r>
                      <a:r>
                        <a:rPr lang="en-US" altLang="en-US" sz="1600" dirty="0" smtClean="0">
                          <a:solidFill>
                            <a:schemeClr val="tx1"/>
                          </a:solidFill>
                        </a:rPr>
                        <a:t>factors: </a:t>
                      </a:r>
                      <a:r>
                        <a:rPr lang="en-US" altLang="en-US" sz="1600" dirty="0">
                          <a:solidFill>
                            <a:srgbClr val="0432FF"/>
                          </a:solidFill>
                        </a:rPr>
                        <a:t>Vit K, oral </a:t>
                      </a:r>
                      <a:r>
                        <a:rPr lang="en-US" altLang="en-US" sz="1600" dirty="0" smtClean="0">
                          <a:solidFill>
                            <a:srgbClr val="0432FF"/>
                          </a:solidFill>
                        </a:rPr>
                        <a:t>contraceptives</a:t>
                      </a:r>
                      <a:endParaRPr lang="en-US" altLang="en-US" sz="1600" dirty="0">
                        <a:solidFill>
                          <a:srgbClr val="0432FF"/>
                        </a:solidFill>
                      </a:endParaRPr>
                    </a:p>
                    <a:p>
                      <a:pPr marL="342900" indent="-342900">
                        <a:buClr>
                          <a:schemeClr val="accent4"/>
                        </a:buClr>
                        <a:buFont typeface="+mj-lt"/>
                        <a:buAutoNum type="arabicPeriod"/>
                      </a:pPr>
                      <a:r>
                        <a:rPr lang="en-US" altLang="en-US" sz="1600" dirty="0">
                          <a:solidFill>
                            <a:schemeClr val="tx1"/>
                          </a:solidFill>
                        </a:rPr>
                        <a:t>Increase in drug metabolism by microsomal enzyme </a:t>
                      </a:r>
                      <a:r>
                        <a:rPr lang="en-US" altLang="en-US" sz="1600" dirty="0" smtClean="0">
                          <a:solidFill>
                            <a:schemeClr val="tx1"/>
                          </a:solidFill>
                        </a:rPr>
                        <a:t>inducers: </a:t>
                      </a:r>
                      <a:r>
                        <a:rPr lang="en-US" altLang="en-US" sz="1600" dirty="0" smtClean="0">
                          <a:solidFill>
                            <a:srgbClr val="0432FF"/>
                          </a:solidFill>
                        </a:rPr>
                        <a:t>Carbamazepine, </a:t>
                      </a:r>
                      <a:r>
                        <a:rPr lang="en-US" altLang="en-US" sz="1600" dirty="0">
                          <a:solidFill>
                            <a:srgbClr val="0432FF"/>
                          </a:solidFill>
                        </a:rPr>
                        <a:t>barbiturates, rifampicin</a:t>
                      </a:r>
                    </a:p>
                  </a:txBody>
                  <a:tcPr marT="45719" marB="45719"/>
                </a:tc>
                <a:extLst>
                  <a:ext uri="{0D108BD9-81ED-4DB2-BD59-A6C34878D82A}">
                    <a16:rowId xmlns:a16="http://schemas.microsoft.com/office/drawing/2014/main" xmlns="" val="3877428394"/>
                  </a:ext>
                </a:extLst>
              </a:tr>
              <a:tr h="1764306">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mn-lt"/>
                          <a:ea typeface="Kartika" charset="0"/>
                          <a:cs typeface="Kartika" charset="0"/>
                        </a:rPr>
                        <a:t>Reversal of action (antidote)</a:t>
                      </a:r>
                    </a:p>
                  </a:txBody>
                  <a:tcPr marT="45719" marB="45719" vert="vert270" anchor="ctr">
                    <a:solidFill>
                      <a:schemeClr val="bg2">
                        <a:lumMod val="75000"/>
                      </a:schemeClr>
                    </a:solidFill>
                  </a:tcPr>
                </a:tc>
                <a:tc>
                  <a:txBody>
                    <a:bodyPr/>
                    <a:lstStyle/>
                    <a:p>
                      <a:pPr marL="0" marR="0" lvl="0" indent="0" algn="l" defTabSz="514350" rtl="0" eaLnBrk="1" fontAlgn="auto" latinLnBrk="0" hangingPunct="1">
                        <a:lnSpc>
                          <a:spcPct val="100000"/>
                        </a:lnSpc>
                        <a:spcBef>
                          <a:spcPts val="0"/>
                        </a:spcBef>
                        <a:spcAft>
                          <a:spcPts val="0"/>
                        </a:spcAft>
                        <a:buClr>
                          <a:schemeClr val="accent4"/>
                        </a:buClr>
                        <a:buSzTx/>
                        <a:buFont typeface="+mj-lt"/>
                        <a:buNone/>
                        <a:tabLst/>
                        <a:defRPr/>
                      </a:pPr>
                      <a:r>
                        <a:rPr lang="en-US" sz="1800" b="1" dirty="0">
                          <a:solidFill>
                            <a:schemeClr val="bg1">
                              <a:lumMod val="50000"/>
                            </a:schemeClr>
                          </a:solidFill>
                        </a:rPr>
                        <a:t>If the</a:t>
                      </a:r>
                      <a:r>
                        <a:rPr lang="en-US" sz="1800" b="1" baseline="0" dirty="0">
                          <a:solidFill>
                            <a:schemeClr val="bg1">
                              <a:lumMod val="50000"/>
                            </a:schemeClr>
                          </a:solidFill>
                        </a:rPr>
                        <a:t> patient develop </a:t>
                      </a:r>
                      <a:r>
                        <a:rPr lang="en-US" sz="1800" b="1" dirty="0"/>
                        <a:t>Bleeding due to </a:t>
                      </a:r>
                      <a:r>
                        <a:rPr lang="en-US" sz="1800" b="1" dirty="0">
                          <a:solidFill>
                            <a:srgbClr val="0432FF"/>
                          </a:solidFill>
                        </a:rPr>
                        <a:t>Warfarin:</a:t>
                      </a:r>
                    </a:p>
                    <a:p>
                      <a:pPr marL="285750" indent="-285750">
                        <a:buClr>
                          <a:schemeClr val="accent4"/>
                        </a:buClr>
                        <a:buFont typeface="Arial" panose="020B0604020202020204" pitchFamily="34" charset="0"/>
                        <a:buChar char="•"/>
                      </a:pPr>
                      <a:r>
                        <a:rPr lang="en-US" sz="1800" dirty="0"/>
                        <a:t>Stop  the drug </a:t>
                      </a:r>
                    </a:p>
                    <a:p>
                      <a:pPr marL="285750" indent="-285750">
                        <a:buClr>
                          <a:schemeClr val="accent4"/>
                        </a:buClr>
                        <a:buFont typeface="Arial" panose="020B0604020202020204" pitchFamily="34" charset="0"/>
                        <a:buChar char="•"/>
                        <a:defRPr/>
                      </a:pPr>
                      <a:r>
                        <a:rPr lang="en-US" sz="1800" dirty="0">
                          <a:solidFill>
                            <a:srgbClr val="FF0000"/>
                          </a:solidFill>
                        </a:rPr>
                        <a:t> </a:t>
                      </a:r>
                      <a:r>
                        <a:rPr lang="en-US" sz="1800" dirty="0">
                          <a:solidFill>
                            <a:srgbClr val="C00000"/>
                          </a:solidFill>
                        </a:rPr>
                        <a:t>IV injection of vitamin </a:t>
                      </a:r>
                      <a:r>
                        <a:rPr lang="en-US" sz="1800" dirty="0" smtClean="0">
                          <a:solidFill>
                            <a:srgbClr val="C00000"/>
                          </a:solidFill>
                        </a:rPr>
                        <a:t>K</a:t>
                      </a:r>
                    </a:p>
                    <a:p>
                      <a:pPr marL="285750" indent="-285750">
                        <a:buClr>
                          <a:schemeClr val="accent4"/>
                        </a:buClr>
                        <a:buFont typeface="Arial" panose="020B0604020202020204" pitchFamily="34" charset="0"/>
                        <a:buChar char="•"/>
                        <a:defRPr/>
                      </a:pPr>
                      <a:endParaRPr lang="en-US" sz="1800" dirty="0" smtClean="0">
                        <a:solidFill>
                          <a:srgbClr val="C00000"/>
                        </a:solidFill>
                      </a:endParaRPr>
                    </a:p>
                    <a:p>
                      <a:pPr marL="285750" indent="-285750">
                        <a:buClr>
                          <a:schemeClr val="accent4"/>
                        </a:buClr>
                        <a:buFont typeface="Arial" panose="020B0604020202020204" pitchFamily="34" charset="0"/>
                        <a:buChar char="•"/>
                        <a:defRPr/>
                      </a:pPr>
                      <a:endParaRPr lang="en-US" sz="1800" dirty="0">
                        <a:solidFill>
                          <a:srgbClr val="C00000"/>
                        </a:solidFill>
                      </a:endParaRPr>
                    </a:p>
                    <a:p>
                      <a:pPr marL="285750" marR="0" indent="-285750" algn="l" defTabSz="51435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800" dirty="0"/>
                        <a:t> Fresh frozen blood </a:t>
                      </a:r>
                      <a:r>
                        <a:rPr lang="en-US" sz="1800" b="0" dirty="0">
                          <a:solidFill>
                            <a:srgbClr val="008F00"/>
                          </a:solidFill>
                        </a:rPr>
                        <a:t>because it contain active clotting factors</a:t>
                      </a:r>
                    </a:p>
                  </a:txBody>
                  <a:tcPr marT="45719" marB="45719" anchor="ctr"/>
                </a:tc>
                <a:extLst>
                  <a:ext uri="{0D108BD9-81ED-4DB2-BD59-A6C34878D82A}">
                    <a16:rowId xmlns:a16="http://schemas.microsoft.com/office/drawing/2014/main" xmlns="" val="3338252766"/>
                  </a:ext>
                </a:extLst>
              </a:tr>
            </a:tbl>
          </a:graphicData>
        </a:graphic>
      </p:graphicFrame>
      <p:sp>
        <p:nvSpPr>
          <p:cNvPr id="5" name="Rectangle 4"/>
          <p:cNvSpPr/>
          <p:nvPr/>
        </p:nvSpPr>
        <p:spPr>
          <a:xfrm>
            <a:off x="4619376" y="8814748"/>
            <a:ext cx="2122696" cy="430887"/>
          </a:xfrm>
          <a:prstGeom prst="rect">
            <a:avLst/>
          </a:prstGeom>
          <a:solidFill>
            <a:schemeClr val="accent6">
              <a:lumMod val="20000"/>
              <a:lumOff val="80000"/>
            </a:schemeClr>
          </a:solidFill>
          <a:ln>
            <a:solidFill>
              <a:srgbClr val="008F00"/>
            </a:solidFill>
            <a:prstDash val="sysDash"/>
          </a:ln>
        </p:spPr>
        <p:txBody>
          <a:bodyPr wrap="square">
            <a:spAutoFit/>
          </a:bodyPr>
          <a:lstStyle/>
          <a:p>
            <a:pPr algn="ctr" rtl="1"/>
            <a:r>
              <a:rPr lang="en-US" altLang="en-US" sz="1100" dirty="0">
                <a:solidFill>
                  <a:srgbClr val="008F00"/>
                </a:solidFill>
                <a:cs typeface="Times New Roman" panose="02020603050405020304" pitchFamily="18" charset="0"/>
              </a:rPr>
              <a:t>Both</a:t>
            </a:r>
            <a:r>
              <a:rPr lang="en-US" altLang="en-US" sz="1100" dirty="0">
                <a:solidFill>
                  <a:srgbClr val="00B050"/>
                </a:solidFill>
                <a:cs typeface="Times New Roman" panose="02020603050405020304" pitchFamily="18" charset="0"/>
              </a:rPr>
              <a:t> </a:t>
            </a:r>
            <a:r>
              <a:rPr lang="en-US" altLang="en-US" sz="1100" dirty="0">
                <a:solidFill>
                  <a:srgbClr val="0432FF"/>
                </a:solidFill>
                <a:cs typeface="Times New Roman" panose="02020603050405020304" pitchFamily="18" charset="0"/>
              </a:rPr>
              <a:t>warfarin</a:t>
            </a:r>
            <a:r>
              <a:rPr lang="en-US" altLang="en-US" sz="1100" dirty="0">
                <a:solidFill>
                  <a:srgbClr val="00B050"/>
                </a:solidFill>
                <a:cs typeface="Times New Roman" panose="02020603050405020304" pitchFamily="18" charset="0"/>
              </a:rPr>
              <a:t> </a:t>
            </a:r>
            <a:r>
              <a:rPr lang="en-US" altLang="en-US" sz="1100" dirty="0">
                <a:solidFill>
                  <a:srgbClr val="008F00"/>
                </a:solidFill>
                <a:cs typeface="Times New Roman" panose="02020603050405020304" pitchFamily="18" charset="0"/>
              </a:rPr>
              <a:t>and</a:t>
            </a:r>
            <a:r>
              <a:rPr lang="en-US" altLang="en-US" sz="1100" dirty="0">
                <a:solidFill>
                  <a:srgbClr val="00B050"/>
                </a:solidFill>
                <a:cs typeface="Times New Roman" panose="02020603050405020304" pitchFamily="18" charset="0"/>
              </a:rPr>
              <a:t> </a:t>
            </a:r>
            <a:r>
              <a:rPr lang="en-US" altLang="en-US" sz="1100" dirty="0">
                <a:solidFill>
                  <a:srgbClr val="0432FF"/>
                </a:solidFill>
                <a:cs typeface="Times New Roman" panose="02020603050405020304" pitchFamily="18" charset="0"/>
              </a:rPr>
              <a:t>heparin</a:t>
            </a:r>
            <a:r>
              <a:rPr lang="en-US" altLang="en-US" sz="1100" dirty="0">
                <a:solidFill>
                  <a:srgbClr val="00B050"/>
                </a:solidFill>
                <a:cs typeface="Times New Roman" panose="02020603050405020304" pitchFamily="18" charset="0"/>
              </a:rPr>
              <a:t> </a:t>
            </a:r>
            <a:r>
              <a:rPr lang="en-US" altLang="en-US" sz="1100" dirty="0">
                <a:solidFill>
                  <a:srgbClr val="008F00"/>
                </a:solidFill>
                <a:cs typeface="Times New Roman" panose="02020603050405020304" pitchFamily="18" charset="0"/>
              </a:rPr>
              <a:t>need antidote but </a:t>
            </a:r>
            <a:r>
              <a:rPr lang="en-US" altLang="en-US" sz="1100" dirty="0">
                <a:solidFill>
                  <a:srgbClr val="0432FF"/>
                </a:solidFill>
                <a:cs typeface="Times New Roman" panose="02020603050405020304" pitchFamily="18" charset="0"/>
              </a:rPr>
              <a:t>LMWH</a:t>
            </a:r>
            <a:r>
              <a:rPr lang="en-US" altLang="en-US" sz="1100" dirty="0">
                <a:solidFill>
                  <a:srgbClr val="00B050"/>
                </a:solidFill>
                <a:cs typeface="Times New Roman" panose="02020603050405020304" pitchFamily="18" charset="0"/>
              </a:rPr>
              <a:t> </a:t>
            </a:r>
            <a:r>
              <a:rPr lang="en-US" altLang="en-US" sz="1100" dirty="0">
                <a:solidFill>
                  <a:srgbClr val="008F00"/>
                </a:solidFill>
                <a:cs typeface="Times New Roman" panose="02020603050405020304" pitchFamily="18" charset="0"/>
              </a:rPr>
              <a:t>doesn't need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8743032"/>
            <a:ext cx="1074449" cy="839217"/>
          </a:xfrm>
          <a:prstGeom prst="rect">
            <a:avLst/>
          </a:prstGeom>
        </p:spPr>
      </p:pic>
      <p:sp>
        <p:nvSpPr>
          <p:cNvPr id="4" name="TextBox 3"/>
          <p:cNvSpPr txBox="1"/>
          <p:nvPr/>
        </p:nvSpPr>
        <p:spPr>
          <a:xfrm>
            <a:off x="3429000" y="8542977"/>
            <a:ext cx="1074448" cy="200055"/>
          </a:xfrm>
          <a:prstGeom prst="rect">
            <a:avLst/>
          </a:prstGeom>
          <a:noFill/>
          <a:ln w="6350">
            <a:solidFill>
              <a:srgbClr val="BAEBFF"/>
            </a:solidFill>
          </a:ln>
        </p:spPr>
        <p:txBody>
          <a:bodyPr wrap="square" rtlCol="0">
            <a:spAutoFit/>
          </a:bodyPr>
          <a:lstStyle/>
          <a:p>
            <a:pPr algn="r"/>
            <a:r>
              <a:rPr lang="ar-SA" sz="700" dirty="0" smtClean="0">
                <a:solidFill>
                  <a:schemeClr val="bg1">
                    <a:lumMod val="50000"/>
                  </a:schemeClr>
                </a:solidFill>
              </a:rPr>
              <a:t>شكرًا لرسامتنا المبدعة بدرية ♥</a:t>
            </a:r>
            <a:endParaRPr lang="en-US" sz="700" dirty="0">
              <a:solidFill>
                <a:schemeClr val="bg1">
                  <a:lumMod val="50000"/>
                </a:schemeClr>
              </a:solidFill>
            </a:endParaRPr>
          </a:p>
        </p:txBody>
      </p:sp>
    </p:spTree>
    <p:extLst>
      <p:ext uri="{BB962C8B-B14F-4D97-AF65-F5344CB8AC3E}">
        <p14:creationId xmlns:p14="http://schemas.microsoft.com/office/powerpoint/2010/main" val="3652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A6D9A7C-BA25-44C9-8DA5-E8C09569377D}"/>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20" y="995041"/>
            <a:ext cx="6514280" cy="4393883"/>
          </a:xfrm>
          <a:prstGeom prst="rect">
            <a:avLst/>
          </a:prstGeom>
          <a:noFill/>
          <a:ln w="12700">
            <a:noFill/>
            <a:miter lim="800000"/>
            <a:headEnd/>
            <a:tailEnd/>
          </a:ln>
          <a:effectLst/>
        </p:spPr>
      </p:pic>
      <p:pic>
        <p:nvPicPr>
          <p:cNvPr id="5" name="Picture 4">
            <a:extLst>
              <a:ext uri="{FF2B5EF4-FFF2-40B4-BE49-F238E27FC236}">
                <a16:creationId xmlns:a16="http://schemas.microsoft.com/office/drawing/2014/main" xmlns="" id="{600DE3FD-27B5-4A99-9C69-48A67ECF94D9}"/>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60" y="5388924"/>
            <a:ext cx="6514280" cy="4393883"/>
          </a:xfrm>
          <a:prstGeom prst="rect">
            <a:avLst/>
          </a:prstGeom>
          <a:noFill/>
          <a:ln w="12700">
            <a:noFill/>
            <a:miter lim="800000"/>
            <a:headEnd/>
            <a:tailEnd/>
          </a:ln>
          <a:effectLst/>
        </p:spPr>
      </p:pic>
      <p:sp>
        <p:nvSpPr>
          <p:cNvPr id="6" name="Rectangle 5">
            <a:extLst>
              <a:ext uri="{FF2B5EF4-FFF2-40B4-BE49-F238E27FC236}">
                <a16:creationId xmlns:a16="http://schemas.microsoft.com/office/drawing/2014/main" xmlns="" id="{4EACDB69-2A7E-4DA2-87BC-7D92119569CD}"/>
              </a:ext>
            </a:extLst>
          </p:cNvPr>
          <p:cNvSpPr/>
          <p:nvPr/>
        </p:nvSpPr>
        <p:spPr>
          <a:xfrm>
            <a:off x="0" y="0"/>
            <a:ext cx="6858000" cy="735496"/>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Summary</a:t>
            </a:r>
            <a:r>
              <a:rPr lang="en-US" sz="2800" b="1" dirty="0">
                <a:ln w="6600">
                  <a:solidFill>
                    <a:schemeClr val="tx1"/>
                  </a:solidFill>
                  <a:prstDash val="solid"/>
                </a:ln>
                <a:solidFill>
                  <a:schemeClr val="bg1"/>
                </a:solidFill>
                <a:effectLst>
                  <a:outerShdw dist="38100" dir="2700000" algn="tl" rotWithShape="0">
                    <a:schemeClr val="accent2"/>
                  </a:outerShdw>
                </a:effectLst>
                <a:latin typeface="Britannic Bold" panose="020B0903060703020204" pitchFamily="34" charset="0"/>
              </a:rPr>
              <a:t> </a:t>
            </a:r>
          </a:p>
        </p:txBody>
      </p:sp>
      <p:sp>
        <p:nvSpPr>
          <p:cNvPr id="2" name="Rectangle 1"/>
          <p:cNvSpPr/>
          <p:nvPr/>
        </p:nvSpPr>
        <p:spPr>
          <a:xfrm>
            <a:off x="1425039" y="2966350"/>
            <a:ext cx="1318161" cy="2375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98125" y="2966349"/>
            <a:ext cx="1082633" cy="2375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95700" y="2931214"/>
            <a:ext cx="868873" cy="307777"/>
          </a:xfrm>
          <a:prstGeom prst="rect">
            <a:avLst/>
          </a:prstGeom>
          <a:noFill/>
        </p:spPr>
        <p:txBody>
          <a:bodyPr wrap="square" rtlCol="0">
            <a:spAutoFit/>
          </a:bodyPr>
          <a:lstStyle/>
          <a:p>
            <a:pPr rtl="1"/>
            <a:r>
              <a:rPr lang="en-US" sz="700" dirty="0">
                <a:solidFill>
                  <a:srgbClr val="008F00"/>
                </a:solidFill>
              </a:rPr>
              <a:t>Drug of choice for pregnant women</a:t>
            </a:r>
          </a:p>
        </p:txBody>
      </p:sp>
      <p:sp>
        <p:nvSpPr>
          <p:cNvPr id="8" name="TextBox 7"/>
          <p:cNvSpPr txBox="1"/>
          <p:nvPr/>
        </p:nvSpPr>
        <p:spPr>
          <a:xfrm>
            <a:off x="3363689" y="3262856"/>
            <a:ext cx="531418" cy="307777"/>
          </a:xfrm>
          <a:prstGeom prst="rect">
            <a:avLst/>
          </a:prstGeom>
          <a:noFill/>
        </p:spPr>
        <p:txBody>
          <a:bodyPr wrap="square" rtlCol="0">
            <a:spAutoFit/>
          </a:bodyPr>
          <a:lstStyle/>
          <a:p>
            <a:pPr rtl="1"/>
            <a:r>
              <a:rPr lang="en-US" sz="700" dirty="0">
                <a:solidFill>
                  <a:srgbClr val="008F00"/>
                </a:solidFill>
              </a:rPr>
              <a:t>Indirect effect</a:t>
            </a:r>
          </a:p>
        </p:txBody>
      </p:sp>
      <p:sp>
        <p:nvSpPr>
          <p:cNvPr id="9" name="Rectangle 8"/>
          <p:cNvSpPr/>
          <p:nvPr/>
        </p:nvSpPr>
        <p:spPr>
          <a:xfrm>
            <a:off x="1425039" y="3297991"/>
            <a:ext cx="1995055" cy="2122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9052" y="3510282"/>
            <a:ext cx="1025296" cy="784830"/>
          </a:xfrm>
          <a:prstGeom prst="rect">
            <a:avLst/>
          </a:prstGeom>
          <a:noFill/>
        </p:spPr>
        <p:txBody>
          <a:bodyPr wrap="square" rtlCol="0">
            <a:spAutoFit/>
          </a:bodyPr>
          <a:lstStyle/>
          <a:p>
            <a:pPr marL="0" algn="ctr" defTabSz="663123" rtl="1" eaLnBrk="1" latinLnBrk="0" hangingPunct="1"/>
            <a:r>
              <a:rPr lang="ar-SA" sz="900" dirty="0">
                <a:solidFill>
                  <a:srgbClr val="C00000"/>
                </a:solidFill>
              </a:rPr>
              <a:t>مهم</a:t>
            </a:r>
          </a:p>
          <a:p>
            <a:pPr marL="0" algn="ctr" defTabSz="663123" rtl="1" eaLnBrk="1" latinLnBrk="0" hangingPunct="1"/>
            <a:r>
              <a:rPr lang="ar-SA" sz="900" dirty="0">
                <a:solidFill>
                  <a:schemeClr val="bg1">
                    <a:lumMod val="50000"/>
                  </a:schemeClr>
                </a:solidFill>
              </a:rPr>
              <a:t>بس ركزوا على </a:t>
            </a:r>
            <a:r>
              <a:rPr lang="en-US" sz="900" dirty="0">
                <a:solidFill>
                  <a:schemeClr val="bg1">
                    <a:lumMod val="50000"/>
                  </a:schemeClr>
                </a:solidFill>
              </a:rPr>
              <a:t>clotting factors</a:t>
            </a:r>
            <a:r>
              <a:rPr lang="ar-SA" sz="900" dirty="0">
                <a:solidFill>
                  <a:schemeClr val="bg1">
                    <a:lumMod val="50000"/>
                  </a:schemeClr>
                </a:solidFill>
              </a:rPr>
              <a:t> أو البروتينات اللي راح يشتغل عليها الدوا</a:t>
            </a:r>
            <a:endParaRPr lang="en-US" sz="900" dirty="0">
              <a:solidFill>
                <a:schemeClr val="bg1">
                  <a:lumMod val="50000"/>
                </a:schemeClr>
              </a:solidFill>
            </a:endParaRPr>
          </a:p>
        </p:txBody>
      </p:sp>
      <p:sp>
        <p:nvSpPr>
          <p:cNvPr id="11" name="Rectangle 10"/>
          <p:cNvSpPr/>
          <p:nvPr/>
        </p:nvSpPr>
        <p:spPr>
          <a:xfrm>
            <a:off x="1362473" y="8833791"/>
            <a:ext cx="1755788" cy="5477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98125" y="9132125"/>
            <a:ext cx="816405" cy="2493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72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5075233"/>
              </p:ext>
            </p:extLst>
          </p:nvPr>
        </p:nvGraphicFramePr>
        <p:xfrm>
          <a:off x="0" y="541322"/>
          <a:ext cx="6858000" cy="9355346"/>
        </p:xfrm>
        <a:graphic>
          <a:graphicData uri="http://schemas.openxmlformats.org/drawingml/2006/table">
            <a:tbl>
              <a:tblPr firstRow="1" bandRow="1">
                <a:tableStyleId>{5940675A-B579-460E-94D1-54222C63F5DA}</a:tableStyleId>
              </a:tblPr>
              <a:tblGrid>
                <a:gridCol w="986589">
                  <a:extLst>
                    <a:ext uri="{9D8B030D-6E8A-4147-A177-3AD203B41FA5}">
                      <a16:colId xmlns:a16="http://schemas.microsoft.com/office/drawing/2014/main" xmlns="" val="20000"/>
                    </a:ext>
                  </a:extLst>
                </a:gridCol>
                <a:gridCol w="903171">
                  <a:extLst>
                    <a:ext uri="{9D8B030D-6E8A-4147-A177-3AD203B41FA5}">
                      <a16:colId xmlns:a16="http://schemas.microsoft.com/office/drawing/2014/main" xmlns="" val="20001"/>
                    </a:ext>
                  </a:extLst>
                </a:gridCol>
                <a:gridCol w="4968240">
                  <a:extLst>
                    <a:ext uri="{9D8B030D-6E8A-4147-A177-3AD203B41FA5}">
                      <a16:colId xmlns:a16="http://schemas.microsoft.com/office/drawing/2014/main" xmlns="" val="20002"/>
                    </a:ext>
                  </a:extLst>
                </a:gridCol>
              </a:tblGrid>
              <a:tr h="3315195">
                <a:tc rowSpan="3">
                  <a:txBody>
                    <a:bodyPr/>
                    <a:lstStyle/>
                    <a:p>
                      <a:pPr lvl="0" algn="ctr"/>
                      <a:r>
                        <a:rPr lang="en-US" sz="2000" dirty="0" smtClean="0">
                          <a:solidFill>
                            <a:schemeClr val="bg1"/>
                          </a:solidFill>
                        </a:rPr>
                        <a:t>Indirect thrombin inhibitors</a:t>
                      </a:r>
                    </a:p>
                    <a:p>
                      <a:pPr lvl="0" algn="ctr"/>
                      <a:r>
                        <a:rPr lang="en-US" sz="2000" dirty="0" smtClean="0">
                          <a:solidFill>
                            <a:schemeClr val="bg1"/>
                          </a:solidFill>
                        </a:rPr>
                        <a:t>(parenteral)</a:t>
                      </a:r>
                      <a:endParaRPr lang="en-US" sz="1800" dirty="0" smtClean="0">
                        <a:solidFill>
                          <a:schemeClr val="bg1"/>
                        </a:solidFill>
                      </a:endParaRPr>
                    </a:p>
                  </a:txBody>
                  <a:tcPr vert="vert270" anchor="ctr">
                    <a:solidFill>
                      <a:schemeClr val="bg1">
                        <a:lumMod val="75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u="none" dirty="0" smtClean="0"/>
                        <a:t>Unfractionated </a:t>
                      </a:r>
                      <a:r>
                        <a:rPr lang="en-US" sz="1600" u="none" dirty="0" smtClean="0">
                          <a:solidFill>
                            <a:srgbClr val="0432FF"/>
                          </a:solidFill>
                        </a:rPr>
                        <a:t>Heparin</a:t>
                      </a:r>
                      <a:r>
                        <a:rPr lang="en-US" sz="1600" u="none" dirty="0" smtClean="0"/>
                        <a:t> (IV,SC</a:t>
                      </a:r>
                      <a:r>
                        <a:rPr lang="en-US" sz="1200" u="none" dirty="0" smtClean="0"/>
                        <a:t>)</a:t>
                      </a:r>
                    </a:p>
                  </a:txBody>
                  <a:tcPr vert="vert270" anchor="ctr">
                    <a:solidFill>
                      <a:srgbClr val="FCCCEE"/>
                    </a:solidFill>
                  </a:tcPr>
                </a:tc>
                <a:tc>
                  <a:txBody>
                    <a:bodyPr/>
                    <a:lstStyle/>
                    <a:p>
                      <a:pPr marL="0" marR="0" lvl="0" indent="0" algn="l" defTabSz="514350" rtl="0" eaLnBrk="1" fontAlgn="auto" latinLnBrk="0" hangingPunct="1">
                        <a:lnSpc>
                          <a:spcPct val="100000"/>
                        </a:lnSpc>
                        <a:spcBef>
                          <a:spcPts val="0"/>
                        </a:spcBef>
                        <a:spcAft>
                          <a:spcPts val="0"/>
                        </a:spcAft>
                        <a:buClr>
                          <a:srgbClr val="FF99CC"/>
                        </a:buClr>
                        <a:buSzTx/>
                        <a:buFont typeface="Wingdings" panose="05000000000000000000" pitchFamily="2" charset="2"/>
                        <a:buChar char="§"/>
                        <a:tabLst/>
                        <a:defRPr/>
                      </a:pPr>
                      <a:r>
                        <a:rPr lang="en-GB" altLang="en-US" sz="1400" b="1" u="sng" dirty="0" smtClean="0">
                          <a:latin typeface="+mn-lt"/>
                          <a:cs typeface="Times New Roman" panose="02020603050405020304" pitchFamily="18" charset="0"/>
                        </a:rPr>
                        <a:t>stops the expansion</a:t>
                      </a:r>
                      <a:r>
                        <a:rPr lang="en-GB" altLang="en-US" sz="1400" b="1" dirty="0" smtClean="0">
                          <a:latin typeface="+mn-lt"/>
                          <a:cs typeface="Times New Roman" panose="02020603050405020304" pitchFamily="18" charset="0"/>
                        </a:rPr>
                        <a:t> </a:t>
                      </a:r>
                      <a:r>
                        <a:rPr lang="en-GB" altLang="en-US" sz="1400" b="0" dirty="0" smtClean="0">
                          <a:latin typeface="+mn-lt"/>
                          <a:cs typeface="Times New Roman" panose="02020603050405020304" pitchFamily="18" charset="0"/>
                        </a:rPr>
                        <a:t>of a thrombus by increasing the </a:t>
                      </a:r>
                      <a:r>
                        <a:rPr lang="en-GB" altLang="en-US" sz="1400" b="0" dirty="0" smtClean="0">
                          <a:solidFill>
                            <a:srgbClr val="C00000"/>
                          </a:solidFill>
                          <a:latin typeface="+mn-lt"/>
                          <a:cs typeface="Times New Roman" panose="02020603050405020304" pitchFamily="18" charset="0"/>
                        </a:rPr>
                        <a:t>activity </a:t>
                      </a:r>
                      <a:r>
                        <a:rPr lang="en-GB" altLang="en-US" sz="1400" b="0" dirty="0" smtClean="0">
                          <a:latin typeface="+mn-lt"/>
                          <a:cs typeface="Times New Roman" panose="02020603050405020304" pitchFamily="18" charset="0"/>
                        </a:rPr>
                        <a:t>of </a:t>
                      </a:r>
                      <a:r>
                        <a:rPr lang="en-GB" altLang="en-US" sz="1400" b="0" dirty="0" smtClean="0">
                          <a:solidFill>
                            <a:srgbClr val="C00000"/>
                          </a:solidFill>
                          <a:latin typeface="+mn-lt"/>
                          <a:cs typeface="Times New Roman" panose="02020603050405020304" pitchFamily="18" charset="0"/>
                        </a:rPr>
                        <a:t>“</a:t>
                      </a:r>
                      <a:r>
                        <a:rPr lang="en-GB" altLang="en-US" sz="1400" b="1" dirty="0" smtClean="0">
                          <a:solidFill>
                            <a:srgbClr val="C00000"/>
                          </a:solidFill>
                          <a:latin typeface="+mn-lt"/>
                          <a:cs typeface="Times New Roman" panose="02020603050405020304" pitchFamily="18" charset="0"/>
                        </a:rPr>
                        <a:t>Antithrombin</a:t>
                      </a:r>
                      <a:r>
                        <a:rPr lang="en-GB" altLang="en-US" sz="1400" b="0" dirty="0" smtClean="0">
                          <a:solidFill>
                            <a:srgbClr val="C00000"/>
                          </a:solidFill>
                          <a:latin typeface="+mn-lt"/>
                          <a:cs typeface="Times New Roman" panose="02020603050405020304" pitchFamily="18" charset="0"/>
                        </a:rPr>
                        <a:t> </a:t>
                      </a:r>
                      <a:r>
                        <a:rPr lang="en-GB" altLang="en-US" sz="1400" b="1" dirty="0" smtClean="0">
                          <a:solidFill>
                            <a:srgbClr val="C00000"/>
                          </a:solidFill>
                          <a:latin typeface="+mn-lt"/>
                          <a:cs typeface="Times New Roman" panose="02020603050405020304" pitchFamily="18" charset="0"/>
                        </a:rPr>
                        <a:t>III</a:t>
                      </a:r>
                      <a:r>
                        <a:rPr lang="en-GB" altLang="en-US" sz="1400" b="0" dirty="0" smtClean="0">
                          <a:solidFill>
                            <a:srgbClr val="C00000"/>
                          </a:solidFill>
                          <a:latin typeface="+mn-lt"/>
                          <a:cs typeface="Times New Roman" panose="02020603050405020304" pitchFamily="18" charset="0"/>
                        </a:rPr>
                        <a:t>” which inhibits activated clotting factors mainly thrombin  (</a:t>
                      </a:r>
                      <a:r>
                        <a:rPr lang="en-GB" altLang="en-US" sz="1400" b="1" dirty="0" smtClean="0">
                          <a:solidFill>
                            <a:srgbClr val="C00000"/>
                          </a:solidFill>
                          <a:latin typeface="+mn-lt"/>
                          <a:cs typeface="Times New Roman" panose="02020603050405020304" pitchFamily="18" charset="0"/>
                        </a:rPr>
                        <a:t>factor </a:t>
                      </a:r>
                      <a:r>
                        <a:rPr lang="en-GB" altLang="en-US" sz="1400" b="1" dirty="0" err="1" smtClean="0">
                          <a:solidFill>
                            <a:srgbClr val="C00000"/>
                          </a:solidFill>
                          <a:latin typeface="+mn-lt"/>
                          <a:cs typeface="Times New Roman" panose="02020603050405020304" pitchFamily="18" charset="0"/>
                        </a:rPr>
                        <a:t>IIa</a:t>
                      </a:r>
                      <a:r>
                        <a:rPr lang="en-GB" altLang="en-US" sz="1400" b="1" dirty="0" smtClean="0">
                          <a:solidFill>
                            <a:srgbClr val="C00000"/>
                          </a:solidFill>
                          <a:latin typeface="+mn-lt"/>
                          <a:cs typeface="Times New Roman" panose="02020603050405020304" pitchFamily="18" charset="0"/>
                        </a:rPr>
                        <a:t> </a:t>
                      </a:r>
                      <a:r>
                        <a:rPr lang="en-GB" altLang="en-US" sz="1400" b="0" dirty="0" smtClean="0">
                          <a:solidFill>
                            <a:schemeClr val="bg1">
                              <a:lumMod val="50000"/>
                            </a:schemeClr>
                          </a:solidFill>
                          <a:latin typeface="+mn-lt"/>
                          <a:cs typeface="Times New Roman" panose="02020603050405020304" pitchFamily="18" charset="0"/>
                        </a:rPr>
                        <a:t>“2a”</a:t>
                      </a:r>
                      <a:r>
                        <a:rPr lang="en-GB" altLang="en-US" sz="1400" b="0" dirty="0" smtClean="0">
                          <a:solidFill>
                            <a:srgbClr val="C00000"/>
                          </a:solidFill>
                          <a:latin typeface="+mn-lt"/>
                          <a:cs typeface="Times New Roman" panose="02020603050405020304" pitchFamily="18" charset="0"/>
                        </a:rPr>
                        <a:t>) and </a:t>
                      </a:r>
                      <a:r>
                        <a:rPr lang="en-GB" altLang="en-US" sz="1400" b="1" dirty="0" err="1" smtClean="0">
                          <a:solidFill>
                            <a:srgbClr val="C00000"/>
                          </a:solidFill>
                          <a:latin typeface="+mn-lt"/>
                          <a:cs typeface="Times New Roman" panose="02020603050405020304" pitchFamily="18" charset="0"/>
                        </a:rPr>
                        <a:t>Xa</a:t>
                      </a:r>
                      <a:r>
                        <a:rPr lang="ar-SA" altLang="en-US" sz="1400" b="1" dirty="0" smtClean="0">
                          <a:solidFill>
                            <a:srgbClr val="C00000"/>
                          </a:solidFill>
                          <a:latin typeface="+mn-lt"/>
                          <a:cs typeface="Times New Roman" panose="02020603050405020304" pitchFamily="18" charset="0"/>
                        </a:rPr>
                        <a:t>  </a:t>
                      </a:r>
                      <a:r>
                        <a:rPr lang="en-US" altLang="en-US" sz="1400" b="1" baseline="0" dirty="0" smtClean="0">
                          <a:solidFill>
                            <a:srgbClr val="C00000"/>
                          </a:solidFill>
                          <a:latin typeface="+mn-lt"/>
                          <a:cs typeface="Times New Roman" panose="02020603050405020304" pitchFamily="18" charset="0"/>
                        </a:rPr>
                        <a:t> </a:t>
                      </a:r>
                      <a:r>
                        <a:rPr lang="en-US" altLang="en-US" sz="1400" b="0" baseline="0" dirty="0" smtClean="0">
                          <a:solidFill>
                            <a:schemeClr val="bg1">
                              <a:lumMod val="50000"/>
                            </a:schemeClr>
                          </a:solidFill>
                          <a:latin typeface="+mn-lt"/>
                          <a:cs typeface="Times New Roman" panose="02020603050405020304" pitchFamily="18" charset="0"/>
                        </a:rPr>
                        <a:t>10 </a:t>
                      </a:r>
                      <a:r>
                        <a:rPr lang="en-US" altLang="en-US" sz="1400" b="0" baseline="0" dirty="0" smtClean="0">
                          <a:solidFill>
                            <a:srgbClr val="C00000"/>
                          </a:solidFill>
                          <a:latin typeface="+mn-lt"/>
                          <a:cs typeface="Times New Roman" panose="02020603050405020304" pitchFamily="18" charset="0"/>
                        </a:rPr>
                        <a:t>(which means at M.O.A is indirect)</a:t>
                      </a:r>
                      <a:endParaRPr lang="en-GB" altLang="en-US" sz="1400" b="0" dirty="0" smtClean="0">
                        <a:solidFill>
                          <a:srgbClr val="C00000"/>
                        </a:solidFill>
                        <a:latin typeface="+mn-lt"/>
                        <a:cs typeface="Times New Roman" panose="02020603050405020304" pitchFamily="18" charset="0"/>
                      </a:endParaRPr>
                    </a:p>
                    <a:p>
                      <a:pPr lvl="0" algn="l">
                        <a:buClr>
                          <a:srgbClr val="FF99CC"/>
                        </a:buClr>
                        <a:buFont typeface="Wingdings" panose="05000000000000000000" pitchFamily="2" charset="2"/>
                        <a:buChar char="§"/>
                      </a:pPr>
                      <a:r>
                        <a:rPr lang="en-GB" altLang="en-US" sz="1400" b="0" dirty="0" smtClean="0">
                          <a:latin typeface="+mn-lt"/>
                          <a:cs typeface="Times New Roman" panose="02020603050405020304" pitchFamily="18" charset="0"/>
                        </a:rPr>
                        <a:t> </a:t>
                      </a:r>
                      <a:r>
                        <a:rPr lang="en-GB" altLang="en-US" sz="1400" b="1" u="sng" dirty="0" smtClean="0">
                          <a:latin typeface="+mn-lt"/>
                          <a:cs typeface="Times New Roman" panose="02020603050405020304" pitchFamily="18" charset="0"/>
                        </a:rPr>
                        <a:t>prevents the formation</a:t>
                      </a:r>
                      <a:r>
                        <a:rPr lang="en-GB" altLang="en-US" sz="1400" b="0" dirty="0" smtClean="0">
                          <a:latin typeface="+mn-lt"/>
                          <a:cs typeface="Times New Roman" panose="02020603050405020304" pitchFamily="18" charset="0"/>
                        </a:rPr>
                        <a:t> of new thrombi </a:t>
                      </a:r>
                    </a:p>
                    <a:p>
                      <a:pPr lvl="0" algn="l">
                        <a:buClr>
                          <a:srgbClr val="FF99CC"/>
                        </a:buClr>
                        <a:buFont typeface="Wingdings" panose="05000000000000000000" pitchFamily="2" charset="2"/>
                        <a:buChar char="§"/>
                      </a:pPr>
                      <a:r>
                        <a:rPr lang="en-GB" altLang="en-US" sz="1400" b="1" u="sng" dirty="0" smtClean="0">
                          <a:latin typeface="+mn-lt"/>
                          <a:cs typeface="Times New Roman" panose="02020603050405020304" pitchFamily="18" charset="0"/>
                        </a:rPr>
                        <a:t>DOES NOT dissolve</a:t>
                      </a:r>
                      <a:r>
                        <a:rPr lang="en-GB" altLang="en-US" sz="1400" b="0" dirty="0" smtClean="0">
                          <a:latin typeface="+mn-lt"/>
                          <a:cs typeface="Times New Roman" panose="02020603050405020304" pitchFamily="18" charset="0"/>
                        </a:rPr>
                        <a:t> an existing thrombus</a:t>
                      </a:r>
                    </a:p>
                    <a:p>
                      <a:pPr lvl="0" algn="l">
                        <a:buClr>
                          <a:srgbClr val="FF99CC"/>
                        </a:buClr>
                        <a:buFont typeface="Wingdings" panose="05000000000000000000" pitchFamily="2" charset="2"/>
                        <a:buChar char="§"/>
                      </a:pPr>
                      <a:r>
                        <a:rPr lang="en-GB" altLang="en-US" sz="1400" b="0" dirty="0" smtClean="0">
                          <a:solidFill>
                            <a:srgbClr val="C00000"/>
                          </a:solidFill>
                          <a:latin typeface="+mn-lt"/>
                          <a:cs typeface="Times New Roman" panose="02020603050405020304" pitchFamily="18" charset="0"/>
                        </a:rPr>
                        <a:t>Drug of choice as anticoagulant during pregnancy</a:t>
                      </a:r>
                    </a:p>
                    <a:p>
                      <a:pPr lvl="0" algn="l">
                        <a:buClr>
                          <a:srgbClr val="FF99CC"/>
                        </a:buClr>
                        <a:buFont typeface="Wingdings" panose="05000000000000000000" pitchFamily="2" charset="2"/>
                        <a:buChar char="§"/>
                      </a:pPr>
                      <a:r>
                        <a:rPr lang="en-GB" sz="1400" b="1" dirty="0" smtClean="0">
                          <a:effectLst/>
                          <a:latin typeface="+mn-lt"/>
                        </a:rPr>
                        <a:t>initiate immediate anticoagulation</a:t>
                      </a:r>
                      <a:r>
                        <a:rPr lang="en-GB" sz="1400" b="0" dirty="0" smtClean="0">
                          <a:effectLst/>
                          <a:latin typeface="+mn-lt"/>
                        </a:rPr>
                        <a:t> in thromboembolic disease</a:t>
                      </a:r>
                    </a:p>
                    <a:p>
                      <a:pPr lvl="0" algn="l">
                        <a:buClr>
                          <a:srgbClr val="FF99CC"/>
                        </a:buClr>
                        <a:buFont typeface="Wingdings" panose="05000000000000000000" pitchFamily="2" charset="2"/>
                        <a:buChar char="§"/>
                      </a:pPr>
                      <a:r>
                        <a:rPr lang="en-GB" sz="1400" b="1" dirty="0" smtClean="0">
                          <a:effectLst/>
                          <a:latin typeface="+mn-lt"/>
                        </a:rPr>
                        <a:t>Prevention of postoperative DVT </a:t>
                      </a:r>
                    </a:p>
                    <a:p>
                      <a:pPr lvl="0" algn="l">
                        <a:buClr>
                          <a:srgbClr val="FF99CC"/>
                        </a:buClr>
                        <a:buFont typeface="Wingdings" panose="05000000000000000000" pitchFamily="2" charset="2"/>
                        <a:buChar char="§"/>
                      </a:pPr>
                      <a:r>
                        <a:rPr lang="en-GB" altLang="en-US" sz="1400" dirty="0" smtClean="0">
                          <a:solidFill>
                            <a:srgbClr val="C00000"/>
                          </a:solidFill>
                          <a:latin typeface="+mn-lt"/>
                          <a:cs typeface="Times New Roman" panose="02020603050405020304" pitchFamily="18" charset="0"/>
                        </a:rPr>
                        <a:t>Need close monitoring of the activated partial thromboplastin time (</a:t>
                      </a:r>
                      <a:r>
                        <a:rPr lang="en-GB" altLang="en-US" sz="1400" b="1" u="sng" dirty="0" err="1" smtClean="0">
                          <a:solidFill>
                            <a:srgbClr val="C00000"/>
                          </a:solidFill>
                          <a:latin typeface="+mn-lt"/>
                          <a:cs typeface="Times New Roman" panose="02020603050405020304" pitchFamily="18" charset="0"/>
                        </a:rPr>
                        <a:t>aPTT</a:t>
                      </a:r>
                      <a:r>
                        <a:rPr lang="en-GB" altLang="en-US" sz="1400" dirty="0" smtClean="0">
                          <a:solidFill>
                            <a:srgbClr val="C00000"/>
                          </a:solidFill>
                          <a:latin typeface="+mn-lt"/>
                          <a:cs typeface="Times New Roman" panose="02020603050405020304" pitchFamily="18" charset="0"/>
                        </a:rPr>
                        <a:t>) </a:t>
                      </a:r>
                    </a:p>
                    <a:p>
                      <a:pPr marL="0" marR="0" lvl="0" indent="0" algn="l" defTabSz="514350" rtl="0" eaLnBrk="1" fontAlgn="auto" latinLnBrk="0" hangingPunct="1">
                        <a:lnSpc>
                          <a:spcPct val="100000"/>
                        </a:lnSpc>
                        <a:spcBef>
                          <a:spcPts val="0"/>
                        </a:spcBef>
                        <a:spcAft>
                          <a:spcPts val="0"/>
                        </a:spcAft>
                        <a:buClr>
                          <a:srgbClr val="FF99CC"/>
                        </a:buClr>
                        <a:buSzTx/>
                        <a:buFont typeface="Wingdings" panose="05000000000000000000" pitchFamily="2" charset="2"/>
                        <a:buChar char="§"/>
                        <a:tabLst/>
                        <a:defRPr/>
                      </a:pPr>
                      <a:r>
                        <a:rPr lang="en-GB" altLang="en-US" sz="1400" b="1" dirty="0" smtClean="0">
                          <a:solidFill>
                            <a:srgbClr val="C00000"/>
                          </a:solidFill>
                          <a:effectLst/>
                          <a:latin typeface="+mn-lt"/>
                          <a:cs typeface="Times New Roman" panose="02020603050405020304" pitchFamily="18" charset="0"/>
                        </a:rPr>
                        <a:t>Can cause heparin induces thrombocytopenia </a:t>
                      </a:r>
                      <a:r>
                        <a:rPr lang="en-GB" altLang="en-US" sz="1400" dirty="0" smtClean="0">
                          <a:solidFill>
                            <a:srgbClr val="C00000"/>
                          </a:solidFill>
                          <a:latin typeface="+mn-lt"/>
                          <a:cs typeface="Times New Roman" panose="02020603050405020304" pitchFamily="18" charset="0"/>
                        </a:rPr>
                        <a:t>(HIT ) </a:t>
                      </a:r>
                      <a:endParaRPr lang="en-GB" altLang="en-US" sz="1400" b="1" dirty="0" smtClean="0">
                        <a:solidFill>
                          <a:srgbClr val="C00000"/>
                        </a:solidFill>
                        <a:effectLst/>
                        <a:latin typeface="+mn-lt"/>
                        <a:cs typeface="Times New Roman" panose="02020603050405020304" pitchFamily="18" charset="0"/>
                      </a:endParaRPr>
                    </a:p>
                    <a:p>
                      <a:pPr lvl="0" algn="l">
                        <a:buClr>
                          <a:srgbClr val="FF99CC"/>
                        </a:buClr>
                        <a:buFont typeface="Wingdings" panose="05000000000000000000" pitchFamily="2" charset="2"/>
                        <a:buChar char="§"/>
                      </a:pPr>
                      <a:r>
                        <a:rPr lang="en-GB" altLang="en-US" sz="1400" b="0" dirty="0" smtClean="0">
                          <a:latin typeface="+mn-lt"/>
                          <a:cs typeface="Times New Roman" panose="02020603050405020304" pitchFamily="18" charset="0"/>
                        </a:rPr>
                        <a:t>Prevention of coagulation during  renal dialysis of cardiac surgery </a:t>
                      </a:r>
                    </a:p>
                    <a:p>
                      <a:pPr lvl="0" algn="l">
                        <a:buClr>
                          <a:srgbClr val="FF99CC"/>
                        </a:buClr>
                        <a:buFont typeface="Wingdings" panose="05000000000000000000" pitchFamily="2" charset="2"/>
                        <a:buChar char="§"/>
                      </a:pPr>
                      <a:r>
                        <a:rPr lang="en-GB" altLang="en-US" sz="1400" b="0" dirty="0" smtClean="0">
                          <a:latin typeface="+mn-lt"/>
                          <a:cs typeface="Times New Roman" panose="02020603050405020304" pitchFamily="18" charset="0"/>
                        </a:rPr>
                        <a:t>Threatened abortion</a:t>
                      </a:r>
                    </a:p>
                    <a:p>
                      <a:pPr lvl="0" algn="l">
                        <a:buClr>
                          <a:srgbClr val="FF99CC"/>
                        </a:buClr>
                        <a:buFont typeface="Wingdings" panose="05000000000000000000" pitchFamily="2" charset="2"/>
                        <a:buChar char="§"/>
                      </a:pPr>
                      <a:r>
                        <a:rPr lang="en-GB" altLang="en-US" sz="1400" b="0" dirty="0" smtClean="0">
                          <a:solidFill>
                            <a:srgbClr val="C00000"/>
                          </a:solidFill>
                          <a:latin typeface="+mn-lt"/>
                          <a:cs typeface="Times New Roman" panose="02020603050405020304" pitchFamily="18" charset="0"/>
                        </a:rPr>
                        <a:t>Antidote: </a:t>
                      </a:r>
                      <a:r>
                        <a:rPr lang="en-GB" sz="1400" b="0" dirty="0" smtClean="0">
                          <a:solidFill>
                            <a:srgbClr val="C00000"/>
                          </a:solidFill>
                          <a:effectLst/>
                          <a:latin typeface="+mn-lt"/>
                        </a:rPr>
                        <a:t>protamine </a:t>
                      </a:r>
                      <a:r>
                        <a:rPr lang="en-GB" sz="1400" b="0" dirty="0" err="1" smtClean="0">
                          <a:solidFill>
                            <a:srgbClr val="C00000"/>
                          </a:solidFill>
                          <a:effectLst/>
                          <a:latin typeface="+mn-lt"/>
                        </a:rPr>
                        <a:t>sulfate</a:t>
                      </a:r>
                      <a:r>
                        <a:rPr lang="en-GB" sz="1400" b="0" dirty="0" smtClean="0">
                          <a:solidFill>
                            <a:srgbClr val="C00000"/>
                          </a:solidFill>
                          <a:effectLst/>
                          <a:latin typeface="+mn-lt"/>
                        </a:rPr>
                        <a:t> </a:t>
                      </a:r>
                      <a:endParaRPr lang="en-GB" altLang="en-US" sz="1400" b="0" dirty="0" smtClean="0">
                        <a:solidFill>
                          <a:srgbClr val="C00000"/>
                        </a:solidFill>
                        <a:latin typeface="+mn-lt"/>
                        <a:cs typeface="Times New Roman" panose="02020603050405020304" pitchFamily="18" charset="0"/>
                      </a:endParaRPr>
                    </a:p>
                  </a:txBody>
                  <a:tcPr/>
                </a:tc>
                <a:extLst>
                  <a:ext uri="{0D108BD9-81ED-4DB2-BD59-A6C34878D82A}">
                    <a16:rowId xmlns:a16="http://schemas.microsoft.com/office/drawing/2014/main" xmlns="" val="10000"/>
                  </a:ext>
                </a:extLst>
              </a:tr>
              <a:tr h="1451551">
                <a:tc vMerge="1">
                  <a:txBody>
                    <a:bodyPr/>
                    <a:lstStyle/>
                    <a:p>
                      <a:endParaRPr lang="en-US"/>
                    </a:p>
                  </a:txBody>
                  <a:tcPr/>
                </a:tc>
                <a:tc rowSpan="2">
                  <a:txBody>
                    <a:bodyPr/>
                    <a:lstStyle/>
                    <a:p>
                      <a:pPr lvl="0" algn="ctr"/>
                      <a:r>
                        <a:rPr lang="en-US" sz="1400" b="0" u="none" dirty="0" smtClean="0"/>
                        <a:t>low molecular weight heparin</a:t>
                      </a:r>
                    </a:p>
                    <a:p>
                      <a:pPr lvl="0" algn="ctr"/>
                      <a:r>
                        <a:rPr lang="en-US" sz="1400" b="0" u="none" dirty="0" smtClean="0"/>
                        <a:t>( </a:t>
                      </a:r>
                      <a:r>
                        <a:rPr lang="en-US" sz="1400" b="0" u="none" dirty="0" smtClean="0">
                          <a:solidFill>
                            <a:srgbClr val="0432FF"/>
                          </a:solidFill>
                        </a:rPr>
                        <a:t>enoxaparin, </a:t>
                      </a:r>
                      <a:r>
                        <a:rPr lang="en-US" sz="1400" b="0" u="none" dirty="0" err="1" smtClean="0">
                          <a:solidFill>
                            <a:srgbClr val="0432FF"/>
                          </a:solidFill>
                        </a:rPr>
                        <a:t>dalteparin</a:t>
                      </a:r>
                      <a:endParaRPr lang="en-US" sz="1400" b="0" u="none" dirty="0" smtClean="0">
                        <a:solidFill>
                          <a:srgbClr val="0432FF"/>
                        </a:solidFill>
                      </a:endParaRPr>
                    </a:p>
                    <a:p>
                      <a:pPr lvl="0" algn="ctr"/>
                      <a:r>
                        <a:rPr lang="en-US" sz="1400" b="0" u="none" dirty="0" err="1" smtClean="0">
                          <a:solidFill>
                            <a:srgbClr val="0432FF"/>
                          </a:solidFill>
                        </a:rPr>
                        <a:t>Fondoparinux</a:t>
                      </a:r>
                      <a:r>
                        <a:rPr lang="en-US" sz="1400" b="0" u="none" dirty="0" smtClean="0"/>
                        <a:t>)</a:t>
                      </a:r>
                    </a:p>
                  </a:txBody>
                  <a:tcPr vert="vert270" anchor="ctr">
                    <a:solidFill>
                      <a:srgbClr val="EBDAFE"/>
                    </a:solidFill>
                  </a:tcPr>
                </a:tc>
                <a:tc>
                  <a:txBody>
                    <a:bodyPr/>
                    <a:lstStyle/>
                    <a:p>
                      <a:pPr lvl="0" algn="l">
                        <a:buClr>
                          <a:srgbClr val="7030A0"/>
                        </a:buClr>
                        <a:buFont typeface="Arial" panose="020B0604020202020204" pitchFamily="34" charset="0"/>
                        <a:buChar char="•"/>
                      </a:pPr>
                      <a:r>
                        <a:rPr lang="en-GB" altLang="en-US" sz="1400" b="1" dirty="0" smtClean="0">
                          <a:solidFill>
                            <a:srgbClr val="C00000"/>
                          </a:solidFill>
                          <a:latin typeface="+mn-lt"/>
                          <a:cs typeface="Times New Roman" panose="02020603050405020304" pitchFamily="18" charset="0"/>
                        </a:rPr>
                        <a:t>without  frequent  laboratory monitoring (no need for monitoring </a:t>
                      </a:r>
                      <a:r>
                        <a:rPr lang="en-GB" altLang="en-US" sz="1400" b="1" u="sng" dirty="0" err="1" smtClean="0">
                          <a:solidFill>
                            <a:srgbClr val="C00000"/>
                          </a:solidFill>
                          <a:latin typeface="+mn-lt"/>
                          <a:cs typeface="Times New Roman" panose="02020603050405020304" pitchFamily="18" charset="0"/>
                        </a:rPr>
                        <a:t>aPTT</a:t>
                      </a:r>
                      <a:r>
                        <a:rPr lang="en-GB" altLang="en-US" sz="1400" b="1" u="sng" dirty="0" smtClean="0">
                          <a:solidFill>
                            <a:srgbClr val="C00000"/>
                          </a:solidFill>
                          <a:latin typeface="+mn-lt"/>
                          <a:cs typeface="Times New Roman" panose="02020603050405020304" pitchFamily="18" charset="0"/>
                        </a:rPr>
                        <a:t>)</a:t>
                      </a:r>
                    </a:p>
                    <a:p>
                      <a:pPr marL="0" marR="0" lvl="0" indent="0" algn="l" defTabSz="514350" rtl="0" eaLnBrk="1" fontAlgn="auto" latinLnBrk="0" hangingPunct="1">
                        <a:lnSpc>
                          <a:spcPct val="100000"/>
                        </a:lnSpc>
                        <a:spcBef>
                          <a:spcPts val="0"/>
                        </a:spcBef>
                        <a:spcAft>
                          <a:spcPts val="0"/>
                        </a:spcAft>
                        <a:buClr>
                          <a:srgbClr val="7030A0"/>
                        </a:buClr>
                        <a:buSzTx/>
                        <a:buFont typeface="Arial" panose="020B0604020202020204" pitchFamily="34" charset="0"/>
                        <a:buChar char="•"/>
                        <a:tabLst/>
                        <a:defRPr/>
                      </a:pPr>
                      <a:r>
                        <a:rPr lang="en-GB" altLang="en-US" sz="1400" b="0" dirty="0" smtClean="0">
                          <a:solidFill>
                            <a:srgbClr val="C00000"/>
                          </a:solidFill>
                          <a:latin typeface="+mn-lt"/>
                          <a:cs typeface="Times New Roman" panose="02020603050405020304" pitchFamily="18" charset="0"/>
                        </a:rPr>
                        <a:t>Binding to platelets and osteoblasts is </a:t>
                      </a:r>
                      <a:r>
                        <a:rPr lang="en-GB" altLang="en-US" sz="1400" b="1" dirty="0" smtClean="0">
                          <a:solidFill>
                            <a:srgbClr val="C00000"/>
                          </a:solidFill>
                          <a:latin typeface="+mn-lt"/>
                          <a:cs typeface="Times New Roman" panose="02020603050405020304" pitchFamily="18" charset="0"/>
                        </a:rPr>
                        <a:t>reduced</a:t>
                      </a:r>
                      <a:r>
                        <a:rPr lang="en-GB" altLang="en-US" sz="1400" b="0" dirty="0" smtClean="0">
                          <a:solidFill>
                            <a:srgbClr val="C00000"/>
                          </a:solidFill>
                          <a:latin typeface="+mn-lt"/>
                          <a:cs typeface="Times New Roman" panose="02020603050405020304" pitchFamily="18" charset="0"/>
                        </a:rPr>
                        <a:t> with </a:t>
                      </a:r>
                      <a:r>
                        <a:rPr lang="en-GB" altLang="en-US" sz="1400" b="0" dirty="0" smtClean="0">
                          <a:solidFill>
                            <a:srgbClr val="0432FF"/>
                          </a:solidFill>
                          <a:latin typeface="+mn-lt"/>
                          <a:cs typeface="Times New Roman" panose="02020603050405020304" pitchFamily="18" charset="0"/>
                        </a:rPr>
                        <a:t>LMWH</a:t>
                      </a:r>
                      <a:r>
                        <a:rPr lang="en-GB" altLang="en-US" sz="1400" b="0" dirty="0" smtClean="0">
                          <a:solidFill>
                            <a:srgbClr val="C00000"/>
                          </a:solidFill>
                          <a:latin typeface="+mn-lt"/>
                          <a:cs typeface="Times New Roman" panose="02020603050405020304" pitchFamily="18" charset="0"/>
                        </a:rPr>
                        <a:t> compared with </a:t>
                      </a:r>
                      <a:r>
                        <a:rPr lang="en-GB" altLang="en-US" sz="1400" b="0" dirty="0" smtClean="0">
                          <a:solidFill>
                            <a:srgbClr val="0432FF"/>
                          </a:solidFill>
                          <a:latin typeface="+mn-lt"/>
                          <a:cs typeface="Times New Roman" panose="02020603050405020304" pitchFamily="18" charset="0"/>
                        </a:rPr>
                        <a:t>UFH, </a:t>
                      </a:r>
                      <a:r>
                        <a:rPr lang="en-GB" altLang="en-US" sz="1400" b="0" dirty="0" smtClean="0">
                          <a:solidFill>
                            <a:srgbClr val="008F00"/>
                          </a:solidFill>
                          <a:latin typeface="+mn-lt"/>
                          <a:cs typeface="Times New Roman" panose="02020603050405020304" pitchFamily="18" charset="0"/>
                        </a:rPr>
                        <a:t>so</a:t>
                      </a:r>
                      <a:r>
                        <a:rPr lang="en-GB" altLang="en-US" sz="1400" b="0" dirty="0" smtClean="0">
                          <a:solidFill>
                            <a:srgbClr val="0432FF"/>
                          </a:solidFill>
                          <a:latin typeface="+mn-lt"/>
                          <a:cs typeface="Times New Roman" panose="02020603050405020304" pitchFamily="18" charset="0"/>
                        </a:rPr>
                        <a:t> </a:t>
                      </a:r>
                      <a:r>
                        <a:rPr lang="en-GB" altLang="en-US" sz="1400" b="0" dirty="0" smtClean="0">
                          <a:solidFill>
                            <a:srgbClr val="008F00"/>
                          </a:solidFill>
                          <a:latin typeface="+mn-lt"/>
                          <a:cs typeface="Times New Roman" panose="02020603050405020304" pitchFamily="18" charset="0"/>
                        </a:rPr>
                        <a:t>it will not cause</a:t>
                      </a:r>
                      <a:r>
                        <a:rPr lang="en-GB" altLang="en-US" sz="1400" b="0" baseline="0" dirty="0" smtClean="0">
                          <a:solidFill>
                            <a:srgbClr val="008F00"/>
                          </a:solidFill>
                          <a:latin typeface="+mn-lt"/>
                          <a:cs typeface="Times New Roman" panose="02020603050405020304" pitchFamily="18" charset="0"/>
                        </a:rPr>
                        <a:t> osteoporosis or HIT</a:t>
                      </a:r>
                      <a:endParaRPr lang="en-US" sz="1400" dirty="0" smtClean="0">
                        <a:solidFill>
                          <a:srgbClr val="C00000"/>
                        </a:solidFill>
                      </a:endParaRPr>
                    </a:p>
                    <a:p>
                      <a:pPr lvl="0" algn="l">
                        <a:buClr>
                          <a:srgbClr val="7030A0"/>
                        </a:buClr>
                        <a:buFont typeface="Arial" panose="020B0604020202020204" pitchFamily="34" charset="0"/>
                        <a:buChar char="•"/>
                      </a:pPr>
                      <a:r>
                        <a:rPr lang="en-US" sz="1400" dirty="0" smtClean="0"/>
                        <a:t>no action on thrombin </a:t>
                      </a:r>
                    </a:p>
                    <a:p>
                      <a:pPr lvl="0" algn="l">
                        <a:buClr>
                          <a:srgbClr val="7030A0"/>
                        </a:buClr>
                        <a:buFont typeface="Arial" panose="020B0604020202020204" pitchFamily="34" charset="0"/>
                        <a:buChar char="•"/>
                      </a:pPr>
                      <a:r>
                        <a:rPr lang="en-US" sz="1400" dirty="0" smtClean="0"/>
                        <a:t>Outpatient therapy</a:t>
                      </a:r>
                    </a:p>
                  </a:txBody>
                  <a:tcPr/>
                </a:tc>
                <a:extLst>
                  <a:ext uri="{0D108BD9-81ED-4DB2-BD59-A6C34878D82A}">
                    <a16:rowId xmlns:a16="http://schemas.microsoft.com/office/drawing/2014/main" xmlns="" val="10001"/>
                  </a:ext>
                </a:extLst>
              </a:tr>
              <a:tr h="548363">
                <a:tc vMerge="1">
                  <a:txBody>
                    <a:bodyPr/>
                    <a:lstStyle/>
                    <a:p>
                      <a:endParaRPr lang="en-US"/>
                    </a:p>
                  </a:txBody>
                  <a:tcPr/>
                </a:tc>
                <a:tc vMerge="1">
                  <a:txBody>
                    <a:bodyPr/>
                    <a:lstStyle/>
                    <a:p>
                      <a:endParaRPr lang="en-US"/>
                    </a:p>
                  </a:txBody>
                  <a:tcPr/>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u="none" dirty="0" err="1" smtClean="0">
                          <a:solidFill>
                            <a:srgbClr val="0432FF"/>
                          </a:solidFill>
                        </a:rPr>
                        <a:t>Fondoparinux</a:t>
                      </a:r>
                      <a:r>
                        <a:rPr lang="en-US" sz="1400" b="0" u="none" dirty="0" smtClean="0">
                          <a:solidFill>
                            <a:srgbClr val="0432FF"/>
                          </a:solidFill>
                        </a:rPr>
                        <a:t>: </a:t>
                      </a:r>
                      <a:r>
                        <a:rPr lang="en-GB" altLang="en-US" sz="1400" b="0" dirty="0" smtClean="0">
                          <a:solidFill>
                            <a:srgbClr val="C00000"/>
                          </a:solidFill>
                          <a:latin typeface="+mn-lt"/>
                          <a:cs typeface="Times New Roman" panose="02020603050405020304" pitchFamily="18" charset="0"/>
                        </a:rPr>
                        <a:t>inhibits factor </a:t>
                      </a:r>
                      <a:r>
                        <a:rPr lang="en-GB" altLang="en-US" sz="1400" b="0" dirty="0" err="1" smtClean="0">
                          <a:solidFill>
                            <a:srgbClr val="C00000"/>
                          </a:solidFill>
                          <a:latin typeface="+mn-lt"/>
                          <a:cs typeface="Times New Roman" panose="02020603050405020304" pitchFamily="18" charset="0"/>
                        </a:rPr>
                        <a:t>Xa</a:t>
                      </a:r>
                      <a:r>
                        <a:rPr lang="en-GB" altLang="en-US" sz="1400" b="0" dirty="0" smtClean="0">
                          <a:solidFill>
                            <a:srgbClr val="C00000"/>
                          </a:solidFill>
                          <a:latin typeface="+mn-lt"/>
                          <a:cs typeface="Times New Roman" panose="02020603050405020304" pitchFamily="18" charset="0"/>
                        </a:rPr>
                        <a:t> </a:t>
                      </a:r>
                      <a:r>
                        <a:rPr lang="en-GB" altLang="en-US" sz="1400" b="0" dirty="0" smtClean="0">
                          <a:solidFill>
                            <a:schemeClr val="bg1">
                              <a:lumMod val="50000"/>
                            </a:schemeClr>
                          </a:solidFill>
                          <a:latin typeface="+mn-lt"/>
                          <a:cs typeface="Times New Roman" panose="02020603050405020304" pitchFamily="18" charset="0"/>
                        </a:rPr>
                        <a:t>10</a:t>
                      </a:r>
                      <a:r>
                        <a:rPr lang="en-GB" altLang="en-US" sz="1400" b="0" dirty="0" smtClean="0">
                          <a:solidFill>
                            <a:srgbClr val="C00000"/>
                          </a:solidFill>
                          <a:latin typeface="+mn-lt"/>
                          <a:cs typeface="Times New Roman" panose="02020603050405020304" pitchFamily="18" charset="0"/>
                        </a:rPr>
                        <a:t> by antithrombin but </a:t>
                      </a:r>
                      <a:r>
                        <a:rPr lang="en-GB" altLang="en-US" sz="1400" b="1" dirty="0" smtClean="0">
                          <a:solidFill>
                            <a:srgbClr val="C00000"/>
                          </a:solidFill>
                          <a:latin typeface="+mn-lt"/>
                          <a:cs typeface="Times New Roman" panose="02020603050405020304" pitchFamily="18" charset="0"/>
                        </a:rPr>
                        <a:t>does not inhibit thrombin </a:t>
                      </a:r>
                    </a:p>
                  </a:txBody>
                  <a:tcPr/>
                </a:tc>
                <a:extLst>
                  <a:ext uri="{0D108BD9-81ED-4DB2-BD59-A6C34878D82A}">
                    <a16:rowId xmlns:a16="http://schemas.microsoft.com/office/drawing/2014/main" xmlns="" val="10002"/>
                  </a:ext>
                </a:extLst>
              </a:tr>
              <a:tr h="1588711">
                <a:tc>
                  <a:txBody>
                    <a:bodyPr/>
                    <a:lstStyle/>
                    <a:p>
                      <a:pPr lvl="0" algn="ctr"/>
                      <a:r>
                        <a:rPr lang="en-US" sz="1800" dirty="0" smtClean="0">
                          <a:solidFill>
                            <a:schemeClr val="bg1"/>
                          </a:solidFill>
                        </a:rPr>
                        <a:t>Direct thrombin inhibitors</a:t>
                      </a:r>
                    </a:p>
                    <a:p>
                      <a:pPr lvl="0" algn="ctr"/>
                      <a:r>
                        <a:rPr lang="en-US" sz="1800" dirty="0" smtClean="0">
                          <a:solidFill>
                            <a:schemeClr val="bg1"/>
                          </a:solidFill>
                        </a:rPr>
                        <a:t>(parenteral)</a:t>
                      </a:r>
                    </a:p>
                  </a:txBody>
                  <a:tcPr vert="vert270" anchor="ctr">
                    <a:solidFill>
                      <a:schemeClr val="bg1">
                        <a:lumMod val="75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2000" dirty="0" err="1" smtClean="0">
                          <a:solidFill>
                            <a:srgbClr val="0432FF"/>
                          </a:solidFill>
                        </a:rPr>
                        <a:t>Hirudin</a:t>
                      </a:r>
                      <a:r>
                        <a:rPr lang="en-US" sz="2000" dirty="0" smtClean="0">
                          <a:solidFill>
                            <a:srgbClr val="0432FF"/>
                          </a:solidFill>
                        </a:rPr>
                        <a:t>, </a:t>
                      </a:r>
                      <a:r>
                        <a:rPr lang="en-US" sz="2000" dirty="0" err="1" smtClean="0">
                          <a:solidFill>
                            <a:srgbClr val="0432FF"/>
                          </a:solidFill>
                        </a:rPr>
                        <a:t>lepirudin</a:t>
                      </a:r>
                      <a:endParaRPr lang="en-US" sz="2000" dirty="0" smtClean="0">
                        <a:solidFill>
                          <a:srgbClr val="0432FF"/>
                        </a:solidFill>
                      </a:endParaRPr>
                    </a:p>
                  </a:txBody>
                  <a:tcPr vert="vert270" anchor="ctr">
                    <a:solidFill>
                      <a:schemeClr val="accent2">
                        <a:lumMod val="40000"/>
                        <a:lumOff val="60000"/>
                      </a:schemeClr>
                    </a:solidFill>
                  </a:tcPr>
                </a:tc>
                <a:tc>
                  <a:txBody>
                    <a:bodyPr/>
                    <a:lstStyle/>
                    <a:p>
                      <a:pPr marL="171450" lvl="0" indent="-171450" algn="l">
                        <a:buClr>
                          <a:schemeClr val="accent2"/>
                        </a:buClr>
                        <a:buFont typeface="Arial" charset="0"/>
                        <a:buChar char="•"/>
                      </a:pPr>
                      <a:r>
                        <a:rPr lang="en-US" sz="1400" dirty="0" smtClean="0"/>
                        <a:t>direct affect on thrombin</a:t>
                      </a:r>
                    </a:p>
                    <a:p>
                      <a:pPr marL="171450" lvl="0" indent="-171450" algn="l">
                        <a:buClr>
                          <a:schemeClr val="accent2"/>
                        </a:buClr>
                        <a:buFont typeface="Arial" charset="0"/>
                        <a:buChar char="•"/>
                      </a:pPr>
                      <a:r>
                        <a:rPr lang="en-US" sz="1400" dirty="0" smtClean="0"/>
                        <a:t>Not associated with thrombocytopenia</a:t>
                      </a:r>
                    </a:p>
                    <a:p>
                      <a:pPr marL="171450" lvl="0" indent="-171450" algn="l">
                        <a:buClr>
                          <a:schemeClr val="accent2"/>
                        </a:buClr>
                        <a:buFont typeface="Arial" charset="0"/>
                        <a:buChar char="•"/>
                      </a:pPr>
                      <a:r>
                        <a:rPr lang="en-US" sz="1400" dirty="0" smtClean="0">
                          <a:solidFill>
                            <a:srgbClr val="C00000"/>
                          </a:solidFill>
                        </a:rPr>
                        <a:t>Used as IV anticoagulant in heparin induced thrombocytopenia</a:t>
                      </a:r>
                    </a:p>
                  </a:txBody>
                  <a:tcPr anchor="ctr"/>
                </a:tc>
                <a:extLst>
                  <a:ext uri="{0D108BD9-81ED-4DB2-BD59-A6C34878D82A}">
                    <a16:rowId xmlns:a16="http://schemas.microsoft.com/office/drawing/2014/main" xmlns="" val="10003"/>
                  </a:ext>
                </a:extLst>
              </a:tr>
              <a:tr h="2451526">
                <a:tc>
                  <a:txBody>
                    <a:bodyPr/>
                    <a:lstStyle/>
                    <a:p>
                      <a:pPr lvl="0" algn="ctr"/>
                      <a:r>
                        <a:rPr lang="en-US" sz="2000" dirty="0" smtClean="0">
                          <a:solidFill>
                            <a:schemeClr val="bg1"/>
                          </a:solidFill>
                        </a:rPr>
                        <a:t>Vitamin k anticoagulants </a:t>
                      </a:r>
                    </a:p>
                    <a:p>
                      <a:pPr lvl="0" algn="ctr"/>
                      <a:r>
                        <a:rPr lang="en-US" sz="2000" dirty="0" smtClean="0">
                          <a:solidFill>
                            <a:schemeClr val="bg1"/>
                          </a:solidFill>
                        </a:rPr>
                        <a:t>(oral)</a:t>
                      </a:r>
                    </a:p>
                  </a:txBody>
                  <a:tcPr vert="vert270" anchor="ctr">
                    <a:solidFill>
                      <a:schemeClr val="bg1">
                        <a:lumMod val="75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2800" dirty="0" smtClean="0">
                          <a:solidFill>
                            <a:srgbClr val="0432FF"/>
                          </a:solidFill>
                        </a:rPr>
                        <a:t>warfarin</a:t>
                      </a:r>
                      <a:endParaRPr lang="en-US" dirty="0" smtClean="0">
                        <a:solidFill>
                          <a:srgbClr val="0432FF"/>
                        </a:solidFill>
                      </a:endParaRPr>
                    </a:p>
                  </a:txBody>
                  <a:tcPr vert="vert270" anchor="ctr">
                    <a:solidFill>
                      <a:schemeClr val="accent4">
                        <a:lumMod val="40000"/>
                        <a:lumOff val="60000"/>
                      </a:schemeClr>
                    </a:solidFill>
                  </a:tcPr>
                </a:tc>
                <a:tc>
                  <a:txBody>
                    <a:bodyPr/>
                    <a:lstStyle/>
                    <a:p>
                      <a:pPr lvl="0" algn="l"/>
                      <a:r>
                        <a:rPr lang="en-US" sz="1400" dirty="0" smtClean="0">
                          <a:solidFill>
                            <a:schemeClr val="accent4"/>
                          </a:solidFill>
                        </a:rPr>
                        <a:t>*</a:t>
                      </a:r>
                      <a:r>
                        <a:rPr lang="en-US" sz="1400" dirty="0" smtClean="0"/>
                        <a:t> The effect take days</a:t>
                      </a:r>
                    </a:p>
                    <a:p>
                      <a:pPr lvl="0" algn="l"/>
                      <a:r>
                        <a:rPr lang="en-US" sz="1400" dirty="0" smtClean="0">
                          <a:solidFill>
                            <a:schemeClr val="accent4"/>
                          </a:solidFill>
                        </a:rPr>
                        <a:t>*</a:t>
                      </a:r>
                      <a:r>
                        <a:rPr lang="en-US" sz="1400" dirty="0" smtClean="0"/>
                        <a:t> Slow offset of action</a:t>
                      </a:r>
                    </a:p>
                    <a:p>
                      <a:pPr lvl="0" algn="l"/>
                      <a:r>
                        <a:rPr lang="en-US" sz="1400" dirty="0" smtClean="0">
                          <a:solidFill>
                            <a:schemeClr val="accent4"/>
                          </a:solidFill>
                        </a:rPr>
                        <a:t>*</a:t>
                      </a:r>
                      <a:r>
                        <a:rPr lang="en-US" sz="1400" dirty="0" smtClean="0">
                          <a:solidFill>
                            <a:srgbClr val="C00000"/>
                          </a:solidFill>
                        </a:rPr>
                        <a:t> Narrow therapeutic window </a:t>
                      </a:r>
                    </a:p>
                    <a:p>
                      <a:pPr lvl="0" algn="l"/>
                      <a:r>
                        <a:rPr lang="en-GB" altLang="en-US" sz="1400" dirty="0" smtClean="0">
                          <a:solidFill>
                            <a:schemeClr val="accent4"/>
                          </a:solidFill>
                          <a:latin typeface="+mn-lt"/>
                          <a:cs typeface="Times New Roman" panose="02020603050405020304" pitchFamily="18" charset="0"/>
                        </a:rPr>
                        <a:t>*</a:t>
                      </a:r>
                      <a:r>
                        <a:rPr lang="en-GB" altLang="en-US" sz="1400" dirty="0" smtClean="0">
                          <a:solidFill>
                            <a:srgbClr val="C00000"/>
                          </a:solidFill>
                          <a:latin typeface="+mn-lt"/>
                          <a:cs typeface="Times New Roman" panose="02020603050405020304" pitchFamily="18" charset="0"/>
                        </a:rPr>
                        <a:t> Monitoring anticoagulant effect of</a:t>
                      </a:r>
                      <a:r>
                        <a:rPr lang="en-GB" altLang="en-US" sz="1400" dirty="0" smtClean="0">
                          <a:solidFill>
                            <a:schemeClr val="tx1"/>
                          </a:solidFill>
                          <a:latin typeface="+mn-lt"/>
                          <a:cs typeface="Times New Roman" panose="02020603050405020304" pitchFamily="18" charset="0"/>
                        </a:rPr>
                        <a:t> </a:t>
                      </a:r>
                      <a:r>
                        <a:rPr lang="en-GB" altLang="en-US" sz="1400" dirty="0" smtClean="0">
                          <a:solidFill>
                            <a:srgbClr val="0432FF"/>
                          </a:solidFill>
                          <a:latin typeface="+mn-lt"/>
                          <a:cs typeface="Times New Roman" panose="02020603050405020304" pitchFamily="18" charset="0"/>
                        </a:rPr>
                        <a:t>warfarin</a:t>
                      </a:r>
                      <a:r>
                        <a:rPr lang="en-GB" altLang="en-US" sz="1400" dirty="0" smtClean="0">
                          <a:solidFill>
                            <a:schemeClr val="tx1"/>
                          </a:solidFill>
                          <a:latin typeface="+mn-lt"/>
                          <a:cs typeface="Times New Roman" panose="02020603050405020304" pitchFamily="18" charset="0"/>
                        </a:rPr>
                        <a:t> </a:t>
                      </a:r>
                      <a:r>
                        <a:rPr lang="en-GB" altLang="en-US" sz="1400" dirty="0" smtClean="0">
                          <a:solidFill>
                            <a:srgbClr val="C00000"/>
                          </a:solidFill>
                          <a:latin typeface="+mn-lt"/>
                          <a:cs typeface="Times New Roman" panose="02020603050405020304" pitchFamily="18" charset="0"/>
                        </a:rPr>
                        <a:t>by measuring International Normalized Ratio (INR)</a:t>
                      </a:r>
                    </a:p>
                    <a:p>
                      <a:pPr marL="0" marR="0" lvl="0" indent="0" algn="l" defTabSz="514350" rtl="0" eaLnBrk="1" fontAlgn="auto" latinLnBrk="0" hangingPunct="1">
                        <a:lnSpc>
                          <a:spcPct val="100000"/>
                        </a:lnSpc>
                        <a:spcBef>
                          <a:spcPts val="0"/>
                        </a:spcBef>
                        <a:spcAft>
                          <a:spcPts val="0"/>
                        </a:spcAft>
                        <a:buClrTx/>
                        <a:buSzTx/>
                        <a:buFontTx/>
                        <a:buNone/>
                        <a:tabLst/>
                        <a:defRPr/>
                      </a:pPr>
                      <a:r>
                        <a:rPr lang="en-GB" altLang="en-US" sz="1400" dirty="0" smtClean="0">
                          <a:solidFill>
                            <a:schemeClr val="accent4"/>
                          </a:solidFill>
                          <a:latin typeface="+mn-lt"/>
                          <a:cs typeface="Times New Roman" panose="02020603050405020304" pitchFamily="18" charset="0"/>
                        </a:rPr>
                        <a:t>*</a:t>
                      </a:r>
                      <a:r>
                        <a:rPr lang="en-GB" altLang="en-US" sz="1400" dirty="0" smtClean="0">
                          <a:solidFill>
                            <a:srgbClr val="0432FF"/>
                          </a:solidFill>
                          <a:latin typeface="+mn-lt"/>
                          <a:cs typeface="Times New Roman" panose="02020603050405020304" pitchFamily="18" charset="0"/>
                        </a:rPr>
                        <a:t> Warfarin</a:t>
                      </a:r>
                      <a:r>
                        <a:rPr lang="en-GB" altLang="en-US" sz="1400" dirty="0" smtClean="0">
                          <a:solidFill>
                            <a:schemeClr val="tx1"/>
                          </a:solidFill>
                          <a:latin typeface="+mn-lt"/>
                          <a:cs typeface="Times New Roman" panose="02020603050405020304" pitchFamily="18" charset="0"/>
                        </a:rPr>
                        <a:t> </a:t>
                      </a:r>
                      <a:r>
                        <a:rPr lang="en-GB" altLang="en-US" sz="1400" dirty="0" smtClean="0">
                          <a:solidFill>
                            <a:srgbClr val="C00000"/>
                          </a:solidFill>
                          <a:latin typeface="+mn-lt"/>
                          <a:cs typeface="Times New Roman" panose="02020603050405020304" pitchFamily="18" charset="0"/>
                        </a:rPr>
                        <a:t>has a slow offset of action due to the time required for synthesis of new, functional coagulation factors </a:t>
                      </a:r>
                      <a:endParaRPr lang="en-US" sz="1400" dirty="0" smtClean="0">
                        <a:solidFill>
                          <a:srgbClr val="C00000"/>
                        </a:solidFill>
                      </a:endParaRPr>
                    </a:p>
                    <a:p>
                      <a:pPr lvl="0" algn="l"/>
                      <a:r>
                        <a:rPr lang="en-US" sz="1400" dirty="0" smtClean="0">
                          <a:solidFill>
                            <a:schemeClr val="accent4"/>
                          </a:solidFill>
                        </a:rPr>
                        <a:t>*</a:t>
                      </a:r>
                      <a:r>
                        <a:rPr lang="en-US" sz="1400" dirty="0" smtClean="0"/>
                        <a:t> Numerous interaction </a:t>
                      </a:r>
                      <a:r>
                        <a:rPr lang="en-US" sz="1400" dirty="0" smtClean="0">
                          <a:solidFill>
                            <a:schemeClr val="bg1">
                              <a:lumMod val="50000"/>
                            </a:schemeClr>
                          </a:solidFill>
                        </a:rPr>
                        <a:t>(</a:t>
                      </a:r>
                      <a:r>
                        <a:rPr lang="ar-SA" sz="1400" dirty="0" smtClean="0">
                          <a:solidFill>
                            <a:schemeClr val="bg1">
                              <a:lumMod val="50000"/>
                            </a:schemeClr>
                          </a:solidFill>
                        </a:rPr>
                        <a:t>بليز أرجعوا </a:t>
                      </a:r>
                      <a:r>
                        <a:rPr lang="ar-SA" sz="1400" dirty="0" err="1" smtClean="0">
                          <a:solidFill>
                            <a:schemeClr val="bg1">
                              <a:lumMod val="50000"/>
                            </a:schemeClr>
                          </a:solidFill>
                        </a:rPr>
                        <a:t>لسلايد</a:t>
                      </a:r>
                      <a:r>
                        <a:rPr lang="ar-SA" sz="1400" dirty="0" smtClean="0">
                          <a:solidFill>
                            <a:schemeClr val="bg1">
                              <a:lumMod val="50000"/>
                            </a:schemeClr>
                          </a:solidFill>
                        </a:rPr>
                        <a:t> ١٠ موجودة فيها </a:t>
                      </a:r>
                      <a:r>
                        <a:rPr lang="ar-SA" sz="1400" dirty="0" err="1" smtClean="0">
                          <a:solidFill>
                            <a:schemeClr val="bg1">
                              <a:lumMod val="50000"/>
                            </a:schemeClr>
                          </a:solidFill>
                        </a:rPr>
                        <a:t>تعارضات</a:t>
                      </a:r>
                      <a:r>
                        <a:rPr lang="ar-SA" sz="1400" dirty="0" smtClean="0">
                          <a:solidFill>
                            <a:schemeClr val="bg1">
                              <a:lumMod val="50000"/>
                            </a:schemeClr>
                          </a:solidFill>
                        </a:rPr>
                        <a:t> الأدوية</a:t>
                      </a:r>
                      <a:r>
                        <a:rPr lang="en-US" sz="1400" dirty="0" smtClean="0">
                          <a:solidFill>
                            <a:schemeClr val="bg1">
                              <a:lumMod val="50000"/>
                            </a:schemeClr>
                          </a:solidFill>
                        </a:rPr>
                        <a:t>)</a:t>
                      </a:r>
                    </a:p>
                    <a:p>
                      <a:pPr lvl="0" algn="l"/>
                      <a:r>
                        <a:rPr lang="en-US" sz="1400" dirty="0" smtClean="0">
                          <a:solidFill>
                            <a:schemeClr val="accent4"/>
                          </a:solidFill>
                        </a:rPr>
                        <a:t>*</a:t>
                      </a:r>
                      <a:r>
                        <a:rPr lang="en-US" sz="1400" dirty="0" smtClean="0">
                          <a:solidFill>
                            <a:srgbClr val="C00000"/>
                          </a:solidFill>
                        </a:rPr>
                        <a:t> Teratogenic (contraindicated in pregnancy)</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400" dirty="0" smtClean="0">
                          <a:solidFill>
                            <a:schemeClr val="accent4"/>
                          </a:solidFill>
                        </a:rPr>
                        <a:t>*</a:t>
                      </a:r>
                      <a:r>
                        <a:rPr lang="en-US" sz="1400" dirty="0" smtClean="0">
                          <a:solidFill>
                            <a:srgbClr val="C00000"/>
                          </a:solidFill>
                        </a:rPr>
                        <a:t> Antidote: IV injection of vitamin K</a:t>
                      </a:r>
                    </a:p>
                  </a:txBody>
                  <a:tcPr/>
                </a:tc>
                <a:extLst>
                  <a:ext uri="{0D108BD9-81ED-4DB2-BD59-A6C34878D82A}">
                    <a16:rowId xmlns:a16="http://schemas.microsoft.com/office/drawing/2014/main" xmlns="" val="10004"/>
                  </a:ext>
                </a:extLst>
              </a:tr>
            </a:tbl>
          </a:graphicData>
        </a:graphic>
      </p:graphicFrame>
      <p:sp>
        <p:nvSpPr>
          <p:cNvPr id="5" name="Rectangle 4">
            <a:extLst>
              <a:ext uri="{FF2B5EF4-FFF2-40B4-BE49-F238E27FC236}">
                <a16:creationId xmlns:a16="http://schemas.microsoft.com/office/drawing/2014/main" xmlns="" id="{4EACDB69-2A7E-4DA2-87BC-7D92119569CD}"/>
              </a:ext>
            </a:extLst>
          </p:cNvPr>
          <p:cNvSpPr/>
          <p:nvPr/>
        </p:nvSpPr>
        <p:spPr>
          <a:xfrm>
            <a:off x="0" y="0"/>
            <a:ext cx="6858000" cy="529389"/>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Summary</a:t>
            </a:r>
            <a:r>
              <a:rPr lang="en-US" sz="2000" b="1" dirty="0">
                <a:ln w="6600">
                  <a:solidFill>
                    <a:schemeClr val="tx1"/>
                  </a:solidFill>
                  <a:prstDash val="solid"/>
                </a:ln>
                <a:solidFill>
                  <a:schemeClr val="bg1"/>
                </a:solidFill>
                <a:effectLst>
                  <a:outerShdw dist="38100" dir="2700000" algn="tl" rotWithShape="0">
                    <a:schemeClr val="accent2"/>
                  </a:outerShdw>
                </a:effectLst>
                <a:latin typeface="Britannic Bold" panose="020B0903060703020204" pitchFamily="34" charset="0"/>
              </a:rPr>
              <a:t> </a:t>
            </a:r>
          </a:p>
        </p:txBody>
      </p:sp>
    </p:spTree>
    <p:extLst>
      <p:ext uri="{BB962C8B-B14F-4D97-AF65-F5344CB8AC3E}">
        <p14:creationId xmlns:p14="http://schemas.microsoft.com/office/powerpoint/2010/main" val="186748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A92D003-9032-4240-AEDC-84BFC0A3425D}"/>
              </a:ext>
            </a:extLst>
          </p:cNvPr>
          <p:cNvSpPr/>
          <p:nvPr/>
        </p:nvSpPr>
        <p:spPr>
          <a:xfrm>
            <a:off x="0" y="0"/>
            <a:ext cx="6858000" cy="672354"/>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rPr>
              <a:t>Cases – From </a:t>
            </a:r>
            <a:r>
              <a:rPr lang="en-US" sz="3600" b="1" dirty="0" smtClean="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rPr>
              <a:t>Dr.Ishfaq’s </a:t>
            </a:r>
            <a:r>
              <a:rPr 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rPr>
              <a:t>slides.</a:t>
            </a:r>
          </a:p>
        </p:txBody>
      </p:sp>
      <p:sp>
        <p:nvSpPr>
          <p:cNvPr id="7" name="مستطيل 6"/>
          <p:cNvSpPr/>
          <p:nvPr/>
        </p:nvSpPr>
        <p:spPr>
          <a:xfrm>
            <a:off x="0" y="900962"/>
            <a:ext cx="6858000" cy="7817525"/>
          </a:xfrm>
          <a:prstGeom prst="rect">
            <a:avLst/>
          </a:prstGeom>
        </p:spPr>
        <p:txBody>
          <a:bodyPr wrap="square">
            <a:spAutoFit/>
          </a:bodyPr>
          <a:lstStyle/>
          <a:p>
            <a:pPr algn="ctr"/>
            <a:r>
              <a:rPr lang="en-US" sz="1400" b="1" u="sng" dirty="0" smtClean="0"/>
              <a:t>An old, peptic ulcer patient, sustained on cimetidine,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r>
              <a:rPr lang="en-US" sz="1400" b="1" i="1" u="sng" dirty="0" smtClean="0"/>
              <a:t> </a:t>
            </a:r>
          </a:p>
          <a:p>
            <a:pPr algn="ctr"/>
            <a:endParaRPr lang="en-US" sz="1400" dirty="0" smtClean="0"/>
          </a:p>
          <a:p>
            <a:pPr algn="l"/>
            <a:r>
              <a:rPr lang="en-US" sz="1400" b="1" dirty="0"/>
              <a:t>Q1: What is the expected explanation of his finding?</a:t>
            </a:r>
          </a:p>
          <a:p>
            <a:pPr algn="l"/>
            <a:r>
              <a:rPr lang="en-US" sz="1400" dirty="0" smtClean="0"/>
              <a:t> Warfarin toxicity, because Cimetidine inhibits its metabolism.   </a:t>
            </a:r>
          </a:p>
          <a:p>
            <a:pPr algn="l"/>
            <a:r>
              <a:rPr lang="en-US" sz="1400" b="1" dirty="0"/>
              <a:t>Q2: Will the treating physician 1st of all, consider giving an antidote to stop bleeding (if so then state) or will he probably ask for lab investigation (if so then state)?</a:t>
            </a:r>
          </a:p>
          <a:p>
            <a:pPr algn="l"/>
            <a:r>
              <a:rPr lang="en-US" sz="1400" dirty="0" smtClean="0"/>
              <a:t> we can stop the warfarin and give him Vitamin K as antidote </a:t>
            </a:r>
            <a:r>
              <a:rPr lang="en-US" sz="1400" u="sng" dirty="0" smtClean="0"/>
              <a:t>or</a:t>
            </a:r>
            <a:r>
              <a:rPr lang="en-US" sz="1400" dirty="0" smtClean="0"/>
              <a:t> actually bleeding of gums not emergency situation, so we have time to do lab investigations. </a:t>
            </a:r>
          </a:p>
          <a:p>
            <a:pPr algn="l"/>
            <a:r>
              <a:rPr lang="en-US" sz="1400" b="1" dirty="0" smtClean="0"/>
              <a:t>Q3: Once lab findings are there, is the physician expected first to withdraw or to adjust the existing therapy? </a:t>
            </a:r>
          </a:p>
          <a:p>
            <a:pPr algn="l"/>
            <a:r>
              <a:rPr lang="en-US" sz="1400" dirty="0" smtClean="0"/>
              <a:t>Give him another anti-peptic ulcer drug. Or change Warfarin to heparin. </a:t>
            </a:r>
          </a:p>
          <a:p>
            <a:pPr algn="l"/>
            <a:endParaRPr lang="en-US" sz="1400" dirty="0" smtClean="0"/>
          </a:p>
          <a:p>
            <a:pPr algn="l"/>
            <a:endParaRPr lang="en-US" sz="1400" dirty="0" smtClean="0"/>
          </a:p>
          <a:p>
            <a:pPr algn="l"/>
            <a:r>
              <a:rPr lang="en-US" sz="1400" b="1" dirty="0" smtClean="0"/>
              <a:t>_________________________________________________________________</a:t>
            </a:r>
            <a:endParaRPr lang="en-US" sz="1400" b="1" dirty="0"/>
          </a:p>
          <a:p>
            <a:pPr algn="l"/>
            <a:endParaRPr lang="en-US" sz="1400" b="1" dirty="0" smtClean="0"/>
          </a:p>
          <a:p>
            <a:pPr algn="l"/>
            <a:endParaRPr lang="en-US" sz="1400" b="1" dirty="0"/>
          </a:p>
          <a:p>
            <a:pPr algn="l"/>
            <a:endParaRPr lang="en-US" sz="1400" b="1" u="sng" dirty="0"/>
          </a:p>
          <a:p>
            <a:pPr algn="ctr"/>
            <a:r>
              <a:rPr lang="en-US" sz="1400" b="1" u="sng" dirty="0"/>
              <a:t>A young rheumatic arthritic patient has underwent valve replacement and is sustained on warfarin therapy for the last three years. When she married, last summer, she did not want to get pregnant, so she has taken since then, oral contraceptive pills. Her regular lab monitoring today showed a decrease in INR this time. </a:t>
            </a:r>
            <a:endParaRPr lang="en-US" sz="1400" b="1" u="sng" dirty="0" smtClean="0"/>
          </a:p>
          <a:p>
            <a:pPr algn="l"/>
            <a:endParaRPr lang="en-US" sz="1400" dirty="0"/>
          </a:p>
          <a:p>
            <a:pPr algn="l"/>
            <a:r>
              <a:rPr lang="en-US" sz="1400" b="1" dirty="0" smtClean="0"/>
              <a:t>Q1: What </a:t>
            </a:r>
            <a:r>
              <a:rPr lang="en-US" sz="1400" b="1" dirty="0"/>
              <a:t>is the expected explanation of her lab result</a:t>
            </a:r>
            <a:r>
              <a:rPr lang="en-US" sz="1400" b="1" dirty="0" smtClean="0"/>
              <a:t>?</a:t>
            </a:r>
          </a:p>
          <a:p>
            <a:pPr algn="l"/>
            <a:r>
              <a:rPr lang="en-US" sz="1400" b="1" dirty="0" smtClean="0"/>
              <a:t> </a:t>
            </a:r>
            <a:r>
              <a:rPr lang="en-US" sz="1400" dirty="0"/>
              <a:t>Contraceptive pills induces the coagulation factors </a:t>
            </a:r>
            <a:r>
              <a:rPr lang="en-US" sz="1400" dirty="0" smtClean="0"/>
              <a:t>→ </a:t>
            </a:r>
            <a:r>
              <a:rPr lang="en-US" sz="1400" dirty="0"/>
              <a:t>↓ INR </a:t>
            </a:r>
            <a:r>
              <a:rPr lang="en-US" sz="1400" dirty="0" smtClean="0"/>
              <a:t>→ </a:t>
            </a:r>
            <a:r>
              <a:rPr lang="en-US" sz="1400" dirty="0"/>
              <a:t>increase tendency of thrombus. </a:t>
            </a:r>
          </a:p>
          <a:p>
            <a:pPr algn="l"/>
            <a:r>
              <a:rPr lang="en-US" sz="1400" b="1" dirty="0" smtClean="0"/>
              <a:t> Q2: What </a:t>
            </a:r>
            <a:r>
              <a:rPr lang="en-US" sz="1400" b="1" dirty="0"/>
              <a:t>will the treating physician consider doing? </a:t>
            </a:r>
            <a:endParaRPr lang="en-US" sz="1400" b="1" dirty="0" smtClean="0"/>
          </a:p>
          <a:p>
            <a:pPr algn="l"/>
            <a:r>
              <a:rPr lang="en-US" sz="1400" dirty="0" smtClean="0"/>
              <a:t>A. Giving </a:t>
            </a:r>
            <a:r>
              <a:rPr lang="en-US" sz="1400" dirty="0"/>
              <a:t>heparin on </a:t>
            </a:r>
            <a:r>
              <a:rPr lang="en-US" sz="1400" dirty="0" smtClean="0"/>
              <a:t>top &gt;&gt; the best choice (given instead of). </a:t>
            </a:r>
          </a:p>
          <a:p>
            <a:pPr algn="l"/>
            <a:r>
              <a:rPr lang="en-US" sz="1400" dirty="0" smtClean="0"/>
              <a:t>B. Adjusting </a:t>
            </a:r>
            <a:r>
              <a:rPr lang="en-US" sz="1400" dirty="0"/>
              <a:t>warfarin </a:t>
            </a:r>
            <a:r>
              <a:rPr lang="en-US" sz="1400" dirty="0" smtClean="0"/>
              <a:t>dose &gt;&gt; 1</a:t>
            </a:r>
            <a:r>
              <a:rPr lang="en-US" sz="1400" baseline="30000" dirty="0" smtClean="0"/>
              <a:t>st</a:t>
            </a:r>
            <a:r>
              <a:rPr lang="en-US" sz="1400" dirty="0" smtClean="0"/>
              <a:t>  step, and we can decrease the dose to the half.</a:t>
            </a:r>
          </a:p>
          <a:p>
            <a:pPr algn="l"/>
            <a:r>
              <a:rPr lang="en-US" sz="1400" dirty="0" smtClean="0"/>
              <a:t> </a:t>
            </a:r>
            <a:r>
              <a:rPr lang="en-US" sz="1400" dirty="0"/>
              <a:t>C. Stopping the </a:t>
            </a:r>
            <a:r>
              <a:rPr lang="en-US" sz="1400" dirty="0" smtClean="0"/>
              <a:t>OC &gt;&gt; it is Better, but maybe she want to continue on this medication.  </a:t>
            </a:r>
          </a:p>
          <a:p>
            <a:pPr algn="l"/>
            <a:r>
              <a:rPr lang="en-US" sz="1400" dirty="0" smtClean="0"/>
              <a:t>D</a:t>
            </a:r>
            <a:r>
              <a:rPr lang="en-US" sz="1400" dirty="0"/>
              <a:t>. Stopping </a:t>
            </a:r>
            <a:r>
              <a:rPr lang="en-US" sz="1400" dirty="0" smtClean="0"/>
              <a:t>warfarin</a:t>
            </a:r>
          </a:p>
          <a:p>
            <a:pPr algn="l"/>
            <a:endParaRPr lang="en-US" sz="1400" b="1" dirty="0"/>
          </a:p>
          <a:p>
            <a:pPr algn="l"/>
            <a:endParaRPr lang="en-US" sz="1200" b="1" dirty="0"/>
          </a:p>
        </p:txBody>
      </p:sp>
    </p:spTree>
    <p:extLst>
      <p:ext uri="{BB962C8B-B14F-4D97-AF65-F5344CB8AC3E}">
        <p14:creationId xmlns:p14="http://schemas.microsoft.com/office/powerpoint/2010/main" val="179293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A92D003-9032-4240-AEDC-84BFC0A3425D}"/>
              </a:ext>
            </a:extLst>
          </p:cNvPr>
          <p:cNvSpPr/>
          <p:nvPr/>
        </p:nvSpPr>
        <p:spPr>
          <a:xfrm>
            <a:off x="0" y="0"/>
            <a:ext cx="6858000" cy="672354"/>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rPr>
              <a:t>MCQs  </a:t>
            </a:r>
          </a:p>
        </p:txBody>
      </p:sp>
      <p:sp>
        <p:nvSpPr>
          <p:cNvPr id="8" name="مستطيل 7"/>
          <p:cNvSpPr/>
          <p:nvPr/>
        </p:nvSpPr>
        <p:spPr>
          <a:xfrm>
            <a:off x="38100" y="863903"/>
            <a:ext cx="6819900" cy="7740581"/>
          </a:xfrm>
          <a:prstGeom prst="rect">
            <a:avLst/>
          </a:prstGeom>
        </p:spPr>
        <p:txBody>
          <a:bodyPr wrap="square">
            <a:spAutoFit/>
          </a:bodyPr>
          <a:lstStyle/>
          <a:p>
            <a:pPr algn="l"/>
            <a:r>
              <a:rPr lang="en-US" sz="1300" b="1" u="sng" dirty="0" smtClean="0"/>
              <a:t>Q1: Which must heparin bind to in order to exert its anticoagulant effect? </a:t>
            </a:r>
          </a:p>
          <a:p>
            <a:pPr marL="228600" indent="-228600" algn="l" rtl="0">
              <a:buAutoNum type="alphaUcPeriod"/>
            </a:pPr>
            <a:r>
              <a:rPr lang="en-US" sz="1200" i="1" dirty="0" smtClean="0"/>
              <a:t>GP IIb/</a:t>
            </a:r>
            <a:r>
              <a:rPr lang="en-US" sz="1200" i="1" dirty="0" err="1" smtClean="0"/>
              <a:t>IIIa</a:t>
            </a:r>
            <a:r>
              <a:rPr lang="en-US" sz="1200" i="1" dirty="0" smtClean="0"/>
              <a:t> receptor.                            B. Thrombin.                                 C. Antithrombin III. </a:t>
            </a:r>
          </a:p>
          <a:p>
            <a:pPr marL="228600" indent="-228600" algn="l" rtl="0">
              <a:buAutoNum type="alphaUcPeriod"/>
            </a:pPr>
            <a:endParaRPr lang="en-US" sz="1200" dirty="0" smtClean="0"/>
          </a:p>
          <a:p>
            <a:pPr marL="228600" indent="-228600" algn="l" rtl="0">
              <a:buAutoNum type="alphaUcPeriod"/>
            </a:pPr>
            <a:endParaRPr lang="en-US" sz="1200" dirty="0" smtClean="0"/>
          </a:p>
          <a:p>
            <a:pPr algn="l" rtl="0"/>
            <a:r>
              <a:rPr lang="en-US" sz="1300" b="1" u="sng" dirty="0" smtClean="0"/>
              <a:t>Q2: Which is most appropriate for reversing the anticoagulant effects of heparin? </a:t>
            </a:r>
          </a:p>
          <a:p>
            <a:pPr marL="228600" indent="-228600" algn="l" rtl="0">
              <a:buAutoNum type="alphaUcPeriod"/>
            </a:pPr>
            <a:r>
              <a:rPr lang="en-US" sz="1200" dirty="0" smtClean="0"/>
              <a:t>Aminocaproic acid.                             B. Protamine sulfate.                    C. Vitamin K . </a:t>
            </a:r>
            <a:br>
              <a:rPr lang="en-US" sz="1200" dirty="0" smtClean="0"/>
            </a:br>
            <a:endParaRPr lang="en-US" sz="1200" dirty="0" smtClean="0">
              <a:effectLst/>
            </a:endParaRPr>
          </a:p>
          <a:p>
            <a:pPr algn="l" rtl="0"/>
            <a:r>
              <a:rPr lang="en-US" sz="1300" b="1" u="sng" dirty="0" smtClean="0"/>
              <a:t>Q3: </a:t>
            </a:r>
            <a:r>
              <a:rPr lang="en-US" sz="1300" b="1" u="sng" dirty="0"/>
              <a:t>A 32-year-old female is diagnosed with as deep vein thrombosis.  Her past medical history shows that she was stable on Warfarin for DVT, and now she want to be pregnant. What the doctor should do in this case ? </a:t>
            </a:r>
            <a:endParaRPr lang="en-US" sz="1300" b="1" u="sng" dirty="0" smtClean="0"/>
          </a:p>
          <a:p>
            <a:pPr algn="l" rtl="0"/>
            <a:r>
              <a:rPr lang="en-US" sz="1200" dirty="0"/>
              <a:t>A. Stop Warfarin and start Heparin.    B. Adjust the dose of Warfarin.   C. </a:t>
            </a:r>
            <a:r>
              <a:rPr lang="en-US" sz="1200" dirty="0" smtClean="0"/>
              <a:t>Give </a:t>
            </a:r>
            <a:r>
              <a:rPr lang="en-US" sz="1200" dirty="0"/>
              <a:t>her </a:t>
            </a:r>
            <a:r>
              <a:rPr lang="en-US" sz="1200" dirty="0" smtClean="0"/>
              <a:t>Vitamin </a:t>
            </a:r>
            <a:r>
              <a:rPr lang="en-US" sz="1200" dirty="0"/>
              <a:t>K supplement        </a:t>
            </a:r>
          </a:p>
          <a:p>
            <a:pPr algn="l"/>
            <a:endParaRPr lang="en-US" sz="1200" dirty="0"/>
          </a:p>
          <a:p>
            <a:pPr algn="l"/>
            <a:r>
              <a:rPr lang="en-US" sz="1300" b="1" dirty="0"/>
              <a:t>Q4: A62-year-old male taking warfarin for stroke prevention in atrial fibrillation presents to his primary care physician with an elevated INR of 10.5 without bleeding. He is instructed to hold his warfarin dose and given 2.5 mg of oral vitamin K1. When would the effects of vitamin K on the INR most likely be noted in this patient? </a:t>
            </a:r>
          </a:p>
          <a:p>
            <a:pPr marL="228600" indent="-228600" algn="l" rtl="0">
              <a:buAutoNum type="alphaUcPeriod"/>
            </a:pPr>
            <a:r>
              <a:rPr lang="en-US" sz="1200" dirty="0" smtClean="0"/>
              <a:t>1 hours.                                                   B. 6 hours.                                   C. 24 hours. </a:t>
            </a:r>
          </a:p>
          <a:p>
            <a:pPr marL="228600" indent="-228600" algn="l" rtl="0">
              <a:buAutoNum type="alphaUcPeriod"/>
            </a:pPr>
            <a:endParaRPr lang="en-US" sz="1100" dirty="0"/>
          </a:p>
          <a:p>
            <a:pPr algn="l" rtl="0"/>
            <a:r>
              <a:rPr lang="en-US" sz="1300" b="1" u="sng" dirty="0"/>
              <a:t>Q5: Which of the following anticoagulant is a proven to be associate with  human teratogen? </a:t>
            </a:r>
          </a:p>
          <a:p>
            <a:pPr algn="l" rtl="0"/>
            <a:r>
              <a:rPr lang="en-US" sz="1200" dirty="0" smtClean="0"/>
              <a:t> A. Fondaparinux                                          B. Warfarin                                  C. Heparin </a:t>
            </a:r>
          </a:p>
          <a:p>
            <a:pPr algn="l" rtl="0"/>
            <a:endParaRPr lang="en-US" sz="1100" dirty="0"/>
          </a:p>
          <a:p>
            <a:pPr algn="l" rtl="0"/>
            <a:r>
              <a:rPr lang="en-US" sz="1300" b="1" dirty="0"/>
              <a:t>Q6: An 80-year-old male is taking warfarin indefinitely for the prevention of deep venous thrombosis. He is a compliant patient with a stable INR and has no issues with bleeding or bruising. He is diagnosed with a urinary tract infection and is prescribed sulfamethoxazole/ trimethoprim. What effect will this have on his warfarin therapy? </a:t>
            </a:r>
            <a:endParaRPr lang="en-US" sz="1300" b="1" dirty="0" smtClean="0"/>
          </a:p>
          <a:p>
            <a:pPr marL="342900" indent="-342900" algn="l" rtl="0">
              <a:buFont typeface="+mj-lt"/>
              <a:buAutoNum type="alphaUcPeriod"/>
            </a:pPr>
            <a:r>
              <a:rPr lang="en-US" sz="1200" dirty="0"/>
              <a:t>Sulfamethoxazole/trimethoprim will decrease the anticoagulant effect of warfarin. </a:t>
            </a:r>
          </a:p>
          <a:p>
            <a:pPr marL="342900" indent="-342900" algn="l" rtl="0">
              <a:buFont typeface="+mj-lt"/>
              <a:buAutoNum type="alphaUcPeriod"/>
            </a:pPr>
            <a:r>
              <a:rPr lang="en-US" sz="1200" dirty="0"/>
              <a:t>Sulfamethoxazole/trimethoprim will increase the anticoagulant effect of warfarin. </a:t>
            </a:r>
          </a:p>
          <a:p>
            <a:pPr marL="342900" indent="-342900" algn="l" rtl="0">
              <a:buFont typeface="+mj-lt"/>
              <a:buAutoNum type="alphaUcPeriod"/>
            </a:pPr>
            <a:r>
              <a:rPr lang="en-US" sz="1200" dirty="0"/>
              <a:t>Sulfamethoxazole/trimethoprim will not change anticoagulation status. </a:t>
            </a:r>
            <a:endParaRPr lang="en-US" sz="1200" dirty="0" smtClean="0"/>
          </a:p>
          <a:p>
            <a:pPr marL="342900" indent="-342900" algn="l" rtl="0">
              <a:buFont typeface="+mj-lt"/>
              <a:buAutoNum type="alphaUcPeriod"/>
            </a:pPr>
            <a:endParaRPr lang="en-US" sz="1200" dirty="0"/>
          </a:p>
          <a:p>
            <a:pPr algn="l" rtl="0"/>
            <a:r>
              <a:rPr lang="en-US" sz="1300" b="1" u="sng" dirty="0"/>
              <a:t>Q7: A patient with pulmonary embolism and he was on heparin for that later he </a:t>
            </a:r>
            <a:r>
              <a:rPr lang="en-US" sz="1300" b="1" u="sng" dirty="0" smtClean="0"/>
              <a:t>developed </a:t>
            </a:r>
            <a:r>
              <a:rPr lang="en-US" sz="1300" b="1" u="sng" dirty="0"/>
              <a:t>thrombocytopenia. Now he need immediately Anticoagulation for parenteral administration. Which one of the following Anticoagulation can be used and has no risk to develop drug-induced thrombocytopenia? </a:t>
            </a:r>
            <a:endParaRPr lang="en-US" sz="1300" b="1" u="sng" dirty="0" smtClean="0"/>
          </a:p>
          <a:p>
            <a:pPr marL="228600" indent="-228600" algn="l" rtl="0">
              <a:buAutoNum type="alphaUcPeriod"/>
            </a:pPr>
            <a:r>
              <a:rPr lang="en-US" sz="1200" dirty="0" smtClean="0"/>
              <a:t>Lepirudin                                                      </a:t>
            </a:r>
            <a:r>
              <a:rPr lang="en-US" sz="1200" dirty="0"/>
              <a:t>B. Enoxaparin   </a:t>
            </a:r>
            <a:r>
              <a:rPr lang="en-US" sz="1200" dirty="0" smtClean="0"/>
              <a:t>                           </a:t>
            </a:r>
            <a:r>
              <a:rPr lang="en-US" sz="1200" dirty="0"/>
              <a:t>C- Both of them </a:t>
            </a:r>
            <a:endParaRPr lang="en-US" sz="1200" dirty="0" smtClean="0"/>
          </a:p>
          <a:p>
            <a:pPr marL="228600" indent="-228600" algn="l" rtl="0">
              <a:buAutoNum type="alphaUcPeriod"/>
            </a:pPr>
            <a:endParaRPr lang="en-US" sz="1200" dirty="0"/>
          </a:p>
          <a:p>
            <a:pPr algn="l" rtl="0"/>
            <a:r>
              <a:rPr lang="en-US" sz="1300" b="1" u="sng" dirty="0"/>
              <a:t>Q8:  Which of the following is a major adverse effect of Heparin?</a:t>
            </a:r>
          </a:p>
          <a:p>
            <a:pPr algn="l" rtl="0"/>
            <a:r>
              <a:rPr lang="en-US" sz="1200" dirty="0" smtClean="0"/>
              <a:t>A. Allergic reactions                                           B. Osteoporosis                         C. Bleeding </a:t>
            </a:r>
            <a:endParaRPr lang="en-US" sz="1200" dirty="0"/>
          </a:p>
          <a:p>
            <a:pPr marL="228600" indent="-228600" algn="l" rtl="0">
              <a:buAutoNum type="alphaUcPeriod"/>
            </a:pPr>
            <a:endParaRPr lang="en-US" sz="1200" dirty="0" smtClean="0">
              <a:effectLst/>
            </a:endParaRPr>
          </a:p>
          <a:p>
            <a:pPr algn="l" rtl="0"/>
            <a:r>
              <a:rPr lang="en-US" sz="1200" dirty="0" smtClean="0"/>
              <a:t>Q9: </a:t>
            </a:r>
            <a:r>
              <a:rPr lang="en-US" sz="1200" b="1" u="sng" dirty="0" smtClean="0"/>
              <a:t>Which of the following is a major adverse effect of Heparin in long-term use ?</a:t>
            </a:r>
          </a:p>
          <a:p>
            <a:pPr algn="l" rtl="0"/>
            <a:r>
              <a:rPr lang="en-US" sz="1200" dirty="0" smtClean="0"/>
              <a:t>A. Allergic reactions                                           B. Osteoporosis                         C. Bleeding </a:t>
            </a:r>
          </a:p>
        </p:txBody>
      </p:sp>
      <p:sp>
        <p:nvSpPr>
          <p:cNvPr id="9" name="مستطيل مستدير الزوايا 8"/>
          <p:cNvSpPr/>
          <p:nvPr/>
        </p:nvSpPr>
        <p:spPr>
          <a:xfrm rot="16200000">
            <a:off x="5802312" y="8778873"/>
            <a:ext cx="709612" cy="1173163"/>
          </a:xfrm>
          <a:prstGeom prst="roundRect">
            <a:avLst/>
          </a:prstGeom>
          <a:ln w="28575">
            <a:prstDash val="dash"/>
          </a:ln>
        </p:spPr>
        <p:style>
          <a:lnRef idx="2">
            <a:schemeClr val="accent6"/>
          </a:lnRef>
          <a:fillRef idx="1">
            <a:schemeClr val="lt1"/>
          </a:fillRef>
          <a:effectRef idx="0">
            <a:schemeClr val="accent6"/>
          </a:effectRef>
          <a:fontRef idx="minor">
            <a:schemeClr val="dk1"/>
          </a:fontRef>
        </p:style>
        <p:txBody>
          <a:bodyPr rtlCol="1" anchor="ctr"/>
          <a:lstStyle/>
          <a:p>
            <a:pPr marL="342900" indent="-342900" algn="l" defTabSz="663123" rtl="0" eaLnBrk="1" latinLnBrk="0" hangingPunct="1">
              <a:buFont typeface="+mj-lt"/>
              <a:buAutoNum type="arabicParenR"/>
            </a:pPr>
            <a:r>
              <a:rPr lang="en-US" sz="800" dirty="0" smtClean="0">
                <a:solidFill>
                  <a:schemeClr val="bg1">
                    <a:lumMod val="50000"/>
                  </a:schemeClr>
                </a:solidFill>
              </a:rPr>
              <a:t>C</a:t>
            </a:r>
          </a:p>
          <a:p>
            <a:pPr marL="342900" indent="-342900" algn="l" defTabSz="663123" rtl="0" eaLnBrk="1" latinLnBrk="0" hangingPunct="1">
              <a:buFont typeface="+mj-lt"/>
              <a:buAutoNum type="arabicParenR"/>
            </a:pPr>
            <a:r>
              <a:rPr lang="en-US" sz="800" dirty="0" smtClean="0">
                <a:solidFill>
                  <a:schemeClr val="bg1">
                    <a:lumMod val="50000"/>
                  </a:schemeClr>
                </a:solidFill>
              </a:rPr>
              <a:t>B</a:t>
            </a:r>
          </a:p>
          <a:p>
            <a:pPr marL="342900" indent="-342900" algn="l" defTabSz="663123" rtl="0" eaLnBrk="1" latinLnBrk="0" hangingPunct="1">
              <a:buFont typeface="+mj-lt"/>
              <a:buAutoNum type="arabicParenR"/>
            </a:pPr>
            <a:r>
              <a:rPr lang="en-US" sz="800" dirty="0" smtClean="0">
                <a:solidFill>
                  <a:schemeClr val="bg1">
                    <a:lumMod val="50000"/>
                  </a:schemeClr>
                </a:solidFill>
              </a:rPr>
              <a:t>A</a:t>
            </a:r>
          </a:p>
          <a:p>
            <a:pPr marL="342900" indent="-342900" algn="l" defTabSz="663123" rtl="0" eaLnBrk="1" latinLnBrk="0" hangingPunct="1">
              <a:buFont typeface="+mj-lt"/>
              <a:buAutoNum type="arabicParenR"/>
            </a:pPr>
            <a:r>
              <a:rPr lang="en-US" sz="800" dirty="0">
                <a:solidFill>
                  <a:schemeClr val="bg1">
                    <a:lumMod val="50000"/>
                  </a:schemeClr>
                </a:solidFill>
              </a:rPr>
              <a:t>C</a:t>
            </a:r>
            <a:endParaRPr lang="en-US" sz="800" dirty="0" smtClean="0">
              <a:solidFill>
                <a:schemeClr val="bg1">
                  <a:lumMod val="50000"/>
                </a:schemeClr>
              </a:solidFill>
            </a:endParaRPr>
          </a:p>
          <a:p>
            <a:pPr marL="342900" indent="-342900" algn="l" defTabSz="663123" rtl="0" eaLnBrk="1" latinLnBrk="0" hangingPunct="1">
              <a:buFont typeface="+mj-lt"/>
              <a:buAutoNum type="arabicParenR"/>
            </a:pPr>
            <a:r>
              <a:rPr lang="en-US" sz="800" dirty="0" smtClean="0">
                <a:solidFill>
                  <a:schemeClr val="bg1">
                    <a:lumMod val="50000"/>
                  </a:schemeClr>
                </a:solidFill>
              </a:rPr>
              <a:t>B</a:t>
            </a:r>
          </a:p>
          <a:p>
            <a:pPr marL="342900" indent="-342900" algn="l" defTabSz="663123" rtl="0" eaLnBrk="1" latinLnBrk="0" hangingPunct="1">
              <a:buFont typeface="+mj-lt"/>
              <a:buAutoNum type="arabicParenR"/>
            </a:pPr>
            <a:r>
              <a:rPr lang="en-US" sz="800" dirty="0" smtClean="0">
                <a:solidFill>
                  <a:schemeClr val="bg1">
                    <a:lumMod val="50000"/>
                  </a:schemeClr>
                </a:solidFill>
              </a:rPr>
              <a:t>B</a:t>
            </a:r>
          </a:p>
          <a:p>
            <a:pPr marL="342900" indent="-342900" algn="l" defTabSz="663123" rtl="0" eaLnBrk="1" latinLnBrk="0" hangingPunct="1">
              <a:buFont typeface="+mj-lt"/>
              <a:buAutoNum type="arabicParenR"/>
            </a:pPr>
            <a:r>
              <a:rPr lang="en-US" sz="800" dirty="0" smtClean="0">
                <a:solidFill>
                  <a:schemeClr val="bg1">
                    <a:lumMod val="50000"/>
                  </a:schemeClr>
                </a:solidFill>
              </a:rPr>
              <a:t>A</a:t>
            </a:r>
          </a:p>
          <a:p>
            <a:pPr marL="342900" indent="-342900" algn="l" defTabSz="663123" rtl="0" eaLnBrk="1" latinLnBrk="0" hangingPunct="1">
              <a:buFont typeface="+mj-lt"/>
              <a:buAutoNum type="arabicParenR"/>
            </a:pPr>
            <a:r>
              <a:rPr lang="en-US" sz="800" dirty="0" smtClean="0">
                <a:solidFill>
                  <a:schemeClr val="bg1">
                    <a:lumMod val="50000"/>
                  </a:schemeClr>
                </a:solidFill>
              </a:rPr>
              <a:t>C</a:t>
            </a:r>
          </a:p>
          <a:p>
            <a:pPr marL="342900" indent="-342900" algn="l" defTabSz="663123" rtl="0" eaLnBrk="1" latinLnBrk="0" hangingPunct="1">
              <a:buFont typeface="+mj-lt"/>
              <a:buAutoNum type="arabicParenR"/>
            </a:pPr>
            <a:r>
              <a:rPr lang="en-US" sz="800" dirty="0" smtClean="0">
                <a:solidFill>
                  <a:schemeClr val="bg1">
                    <a:lumMod val="50000"/>
                  </a:schemeClr>
                </a:solidFill>
              </a:rPr>
              <a:t>B</a:t>
            </a:r>
          </a:p>
        </p:txBody>
      </p:sp>
    </p:spTree>
    <p:extLst>
      <p:ext uri="{BB962C8B-B14F-4D97-AF65-F5344CB8AC3E}">
        <p14:creationId xmlns:p14="http://schemas.microsoft.com/office/powerpoint/2010/main" val="504762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3970318"/>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400" b="1" dirty="0">
                <a:solidFill>
                  <a:srgbClr val="941651"/>
                </a:solidFill>
                <a:cs typeface="Al Tarikh" charset="-78"/>
              </a:rPr>
              <a:t>-</a:t>
            </a:r>
            <a:r>
              <a:rPr lang="ar-SA" sz="2400" b="1" dirty="0">
                <a:latin typeface="Al Tarikh" charset="-78"/>
                <a:ea typeface="Al Tarikh" charset="-78"/>
                <a:cs typeface="Al Tarikh" charset="-78"/>
              </a:rPr>
              <a:t> جومانا القحطاني   </a:t>
            </a:r>
            <a:r>
              <a:rPr lang="ar-SA" sz="2400" b="1" dirty="0">
                <a:solidFill>
                  <a:srgbClr val="941651"/>
                </a:solidFill>
                <a:cs typeface="Al Tarikh" charset="-78"/>
              </a:rPr>
              <a:t>-</a:t>
            </a:r>
            <a:r>
              <a:rPr lang="ar-SA" sz="2400" b="1" dirty="0">
                <a:latin typeface="Al Tarikh" charset="-78"/>
                <a:ea typeface="Al Tarikh" charset="-78"/>
                <a:cs typeface="Al Tarikh" charset="-78"/>
              </a:rPr>
              <a:t> اللولو الصليهم</a:t>
            </a:r>
          </a:p>
          <a:p>
            <a:pPr algn="ctr" rtl="1"/>
            <a:r>
              <a:rPr lang="ar-SA" sz="2400" b="1" dirty="0">
                <a:solidFill>
                  <a:srgbClr val="941651"/>
                </a:solidFill>
                <a:cs typeface="Al Tarikh" charset="-78"/>
              </a:rPr>
              <a:t>-</a:t>
            </a:r>
            <a:r>
              <a:rPr lang="ar-SA" sz="2400" b="1" dirty="0">
                <a:latin typeface="Al Tarikh" charset="-78"/>
                <a:ea typeface="Al Tarikh" charset="-78"/>
                <a:cs typeface="Al Tarikh" charset="-78"/>
              </a:rPr>
              <a:t> فارس النفيسة</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a:t>
            </a:r>
            <a:r>
              <a:rPr lang="ar-SA" sz="2400" b="1" dirty="0" smtClean="0">
                <a:solidFill>
                  <a:srgbClr val="941651"/>
                </a:solidFill>
                <a:latin typeface="Al Tarikh" charset="-78"/>
                <a:ea typeface="Al Tarikh" charset="-78"/>
                <a:cs typeface="Al Tarikh" charset="-78"/>
              </a:rPr>
              <a:t>:</a:t>
            </a:r>
          </a:p>
          <a:p>
            <a:pPr marL="0" algn="ctr" defTabSz="663123" rtl="1" eaLnBrk="1" latinLnBrk="0" hangingPunct="1"/>
            <a:r>
              <a:rPr lang="ar-SA" sz="2400" b="1" dirty="0" smtClean="0">
                <a:latin typeface="Al Tarikh" charset="-78"/>
                <a:ea typeface="Al Tarikh" charset="-78"/>
                <a:cs typeface="Al Tarikh" charset="-78"/>
              </a:rPr>
              <a:t>روان سعد القحطاني</a:t>
            </a:r>
            <a:endParaRPr lang="ar-SA" sz="2400" b="1" dirty="0">
              <a:latin typeface="Al Tarikh" charset="-78"/>
              <a:ea typeface="Al Tarikh" charset="-78"/>
              <a:cs typeface="Al Tarikh" charset="-78"/>
            </a:endParaRPr>
          </a:p>
          <a:p>
            <a:pPr marL="0" algn="ctr" defTabSz="663123" rtl="1" eaLnBrk="1" latinLnBrk="0" hangingPunct="1"/>
            <a:r>
              <a:rPr lang="en-GB" sz="2400" b="1" dirty="0" err="1" smtClean="0">
                <a:latin typeface="Al Tarikh" charset="-78"/>
                <a:ea typeface="Al Tarikh" charset="-78"/>
                <a:cs typeface="Al Tarikh" charset="-78"/>
              </a:rPr>
              <a:t>جواهر</a:t>
            </a:r>
            <a:r>
              <a:rPr lang="en-GB" sz="2400" b="1" dirty="0" smtClean="0">
                <a:latin typeface="Al Tarikh" charset="-78"/>
                <a:ea typeface="Al Tarikh" charset="-78"/>
                <a:cs typeface="Al Tarikh" charset="-78"/>
              </a:rPr>
              <a:t> </a:t>
            </a:r>
            <a:r>
              <a:rPr lang="en-GB" sz="2400" b="1" dirty="0" err="1" smtClean="0">
                <a:latin typeface="Al Tarikh" charset="-78"/>
                <a:ea typeface="Al Tarikh" charset="-78"/>
                <a:cs typeface="Al Tarikh" charset="-78"/>
              </a:rPr>
              <a:t>ابانمي</a:t>
            </a:r>
            <a:endParaRPr lang="en-GB" sz="2400" b="1" dirty="0" smtClean="0">
              <a:latin typeface="Al Tarikh" charset="-78"/>
              <a:ea typeface="Al Tarikh" charset="-78"/>
              <a:cs typeface="Al Tarikh" charset="-78"/>
            </a:endParaRPr>
          </a:p>
          <a:p>
            <a:pPr marL="0" algn="ctr" defTabSz="663123" rtl="1" eaLnBrk="1" latinLnBrk="0" hangingPunct="1"/>
            <a:r>
              <a:rPr lang="ar-SA" sz="2400" b="1" dirty="0" smtClean="0">
                <a:latin typeface="Al Tarikh" charset="-78"/>
                <a:ea typeface="Al Tarikh" charset="-78"/>
                <a:cs typeface="Al Tarikh" charset="-78"/>
              </a:rPr>
              <a:t>دعاء وليد</a:t>
            </a:r>
          </a:p>
          <a:p>
            <a:pPr marL="0" algn="ctr" defTabSz="663123" rtl="1" eaLnBrk="1" latinLnBrk="0" hangingPunct="1"/>
            <a:r>
              <a:rPr lang="ar-SA" sz="2400" b="1" dirty="0" smtClean="0">
                <a:latin typeface="Al Tarikh" charset="-78"/>
                <a:ea typeface="Al Tarikh" charset="-78"/>
                <a:cs typeface="Al Tarikh" charset="-78"/>
              </a:rPr>
              <a:t>أنوار العجمي</a:t>
            </a:r>
            <a:r>
              <a:rPr lang="en-GB" sz="2800" b="1" dirty="0" smtClean="0">
                <a:latin typeface="Al Tarikh" charset="-78"/>
                <a:ea typeface="Al Tarikh" charset="-78"/>
                <a:cs typeface="Al Tarikh" charset="-78"/>
              </a:rPr>
              <a:t> </a:t>
            </a:r>
            <a:r>
              <a:rPr lang="ar-SA" sz="2800" b="1" dirty="0" smtClean="0">
                <a:latin typeface="Al Tarikh" charset="-78"/>
                <a:ea typeface="Al Tarikh" charset="-78"/>
                <a:cs typeface="Al Tarikh" charset="-78"/>
              </a:rPr>
              <a:t> </a:t>
            </a:r>
            <a:endParaRPr lang="en-GB" sz="2800" b="1" dirty="0" smtClean="0">
              <a:latin typeface="Al Tarikh" charset="-78"/>
              <a:ea typeface="Al Tarikh" charset="-78"/>
              <a:cs typeface="Al Tarikh" charset="-78"/>
            </a:endParaRPr>
          </a:p>
          <a:p>
            <a:pPr marL="0" algn="ctr" defTabSz="663123" rtl="1" eaLnBrk="1" latinLnBrk="0" hangingPunct="1"/>
            <a:r>
              <a:rPr lang="ar-SA" sz="2400" b="1" dirty="0">
                <a:latin typeface="Al Tarikh" charset="-78"/>
                <a:ea typeface="Al Tarikh" charset="-78"/>
                <a:cs typeface="Al Tarikh" charset="-78"/>
              </a:rPr>
              <a:t>معتز </a:t>
            </a:r>
            <a:r>
              <a:rPr lang="ar-SA" sz="2400" b="1" dirty="0" err="1">
                <a:latin typeface="Al Tarikh" charset="-78"/>
                <a:ea typeface="Al Tarikh" charset="-78"/>
                <a:cs typeface="Al Tarikh" charset="-78"/>
              </a:rPr>
              <a:t>الطخيس</a:t>
            </a:r>
            <a:endParaRPr lang="ar-SA" sz="2400" b="1" dirty="0">
              <a:latin typeface="Al Tarikh" charset="-78"/>
              <a:ea typeface="Al Tarikh" charset="-78"/>
              <a:cs typeface="Al Tarikh" charset="-78"/>
            </a:endParaRPr>
          </a:p>
          <a:p>
            <a:pPr marL="0" algn="ctr" defTabSz="663123" rtl="1" eaLnBrk="1" latinLnBrk="0" hangingPunct="1"/>
            <a:r>
              <a:rPr lang="ar-SA" sz="2400" b="1" dirty="0">
                <a:latin typeface="Al Tarikh" charset="-78"/>
                <a:ea typeface="Al Tarikh" charset="-78"/>
                <a:cs typeface="Al Tarikh" charset="-78"/>
              </a:rPr>
              <a:t>ابراهيم فتياني</a:t>
            </a:r>
            <a:endParaRPr lang="en-US" sz="2400" b="1" dirty="0">
              <a:latin typeface="Al Tarikh" charset="-78"/>
              <a:ea typeface="Al Tarikh" charset="-78"/>
              <a:cs typeface="Al Tarikh" charset="-78"/>
            </a:endParaRPr>
          </a:p>
        </p:txBody>
      </p:sp>
      <p:sp>
        <p:nvSpPr>
          <p:cNvPr id="11" name="TextBox 10"/>
          <p:cNvSpPr txBox="1"/>
          <p:nvPr/>
        </p:nvSpPr>
        <p:spPr>
          <a:xfrm>
            <a:off x="370682" y="7282868"/>
            <a:ext cx="6027950" cy="1031821"/>
          </a:xfrm>
          <a:prstGeom prst="rect">
            <a:avLst/>
          </a:prstGeom>
          <a:noFill/>
        </p:spPr>
        <p:txBody>
          <a:bodyPr wrap="square" rtlCol="0">
            <a:spAutoFit/>
          </a:bodyPr>
          <a:lstStyle/>
          <a:p>
            <a:r>
              <a:rPr lang="en-US" sz="1600" dirty="0">
                <a:solidFill>
                  <a:srgbClr val="941651"/>
                </a:solidFill>
              </a:rPr>
              <a:t>References :</a:t>
            </a:r>
          </a:p>
          <a:p>
            <a:r>
              <a:rPr lang="en-US" sz="1600" dirty="0"/>
              <a:t>1- 436 Prof. </a:t>
            </a:r>
            <a:r>
              <a:rPr lang="en-US" sz="1600" dirty="0" err="1"/>
              <a:t>Yieldez’s</a:t>
            </a:r>
            <a:r>
              <a:rPr lang="en-US" sz="1600" dirty="0"/>
              <a:t> </a:t>
            </a:r>
            <a:r>
              <a:rPr lang="en-US" sz="1600" dirty="0" smtClean="0"/>
              <a:t>and and notes</a:t>
            </a:r>
          </a:p>
          <a:p>
            <a:r>
              <a:rPr lang="en-US" sz="1600" dirty="0" smtClean="0"/>
              <a:t>2- 436 </a:t>
            </a:r>
            <a:r>
              <a:rPr lang="en-US" sz="1600" dirty="0"/>
              <a:t>Dr. </a:t>
            </a:r>
            <a:r>
              <a:rPr lang="en-US" sz="1600" dirty="0" err="1"/>
              <a:t>Ishfaq’s</a:t>
            </a:r>
            <a:r>
              <a:rPr lang="en-US" sz="1600" dirty="0"/>
              <a:t> slides </a:t>
            </a:r>
          </a:p>
          <a:p>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2" name="TextBox 1">
            <a:extLst>
              <a:ext uri="{FF2B5EF4-FFF2-40B4-BE49-F238E27FC236}">
                <a16:creationId xmlns:a16="http://schemas.microsoft.com/office/drawing/2014/main" xmlns="" id="{C297AC73-75DE-4D7B-8BDB-22927A7271C1}"/>
              </a:ext>
            </a:extLst>
          </p:cNvPr>
          <p:cNvSpPr txBox="1"/>
          <p:nvPr/>
        </p:nvSpPr>
        <p:spPr>
          <a:xfrm>
            <a:off x="2999627" y="9573869"/>
            <a:ext cx="3749724" cy="338554"/>
          </a:xfrm>
          <a:prstGeom prst="rect">
            <a:avLst/>
          </a:prstGeom>
          <a:noFill/>
        </p:spPr>
        <p:txBody>
          <a:bodyPr wrap="square" rtlCol="0">
            <a:spAutoFit/>
          </a:bodyPr>
          <a:lstStyle/>
          <a:p>
            <a:pPr algn="r"/>
            <a:r>
              <a:rPr lang="ar-SA" sz="1400" b="1" dirty="0">
                <a:solidFill>
                  <a:srgbClr val="941651"/>
                </a:solidFill>
                <a:cs typeface="Al Tarikh" charset="-78"/>
              </a:rPr>
              <a:t>* الشعار و القالب الأساسي من تصميم </a:t>
            </a:r>
            <a:r>
              <a:rPr lang="ar-SA" sz="1600" b="1" dirty="0"/>
              <a:t>لين التميمي </a:t>
            </a:r>
            <a:endParaRPr lang="en-US" b="1" dirty="0"/>
          </a:p>
        </p:txBody>
      </p:sp>
    </p:spTree>
    <p:extLst>
      <p:ext uri="{BB962C8B-B14F-4D97-AF65-F5344CB8AC3E}">
        <p14:creationId xmlns:p14="http://schemas.microsoft.com/office/powerpoint/2010/main" val="171188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563256"/>
          </a:xfrm>
          <a:prstGeom prst="rect">
            <a:avLst/>
          </a:prstGeom>
          <a:solidFill>
            <a:srgbClr val="BAEBF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Introduction </a:t>
            </a:r>
          </a:p>
        </p:txBody>
      </p:sp>
      <p:sp>
        <p:nvSpPr>
          <p:cNvPr id="2" name="Arrow: Pentagon 1">
            <a:extLst>
              <a:ext uri="{FF2B5EF4-FFF2-40B4-BE49-F238E27FC236}">
                <a16:creationId xmlns:a16="http://schemas.microsoft.com/office/drawing/2014/main" xmlns="" id="{C85CD315-5AD2-4C98-91D8-2A02256190A9}"/>
              </a:ext>
            </a:extLst>
          </p:cNvPr>
          <p:cNvSpPr/>
          <p:nvPr/>
        </p:nvSpPr>
        <p:spPr>
          <a:xfrm>
            <a:off x="0" y="667922"/>
            <a:ext cx="3312000" cy="56803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bg2">
                    <a:lumMod val="25000"/>
                  </a:schemeClr>
                </a:solidFill>
              </a:rPr>
              <a:t>Drugs and Coagulation</a:t>
            </a:r>
            <a:endParaRPr lang="en-US" b="1" dirty="0">
              <a:ln/>
              <a:solidFill>
                <a:schemeClr val="bg2">
                  <a:lumMod val="25000"/>
                </a:schemeClr>
              </a:solidFill>
            </a:endParaRPr>
          </a:p>
        </p:txBody>
      </p:sp>
      <p:grpSp>
        <p:nvGrpSpPr>
          <p:cNvPr id="1097" name="Group 1096">
            <a:extLst>
              <a:ext uri="{FF2B5EF4-FFF2-40B4-BE49-F238E27FC236}">
                <a16:creationId xmlns:a16="http://schemas.microsoft.com/office/drawing/2014/main" xmlns="" id="{8504803A-FED4-4408-9838-52A3B3FE9BAB}"/>
              </a:ext>
            </a:extLst>
          </p:cNvPr>
          <p:cNvGrpSpPr/>
          <p:nvPr/>
        </p:nvGrpSpPr>
        <p:grpSpPr>
          <a:xfrm>
            <a:off x="95841" y="1389233"/>
            <a:ext cx="2098622" cy="2327677"/>
            <a:chOff x="110835" y="1538840"/>
            <a:chExt cx="2098622" cy="2327677"/>
          </a:xfrm>
        </p:grpSpPr>
        <p:sp>
          <p:nvSpPr>
            <p:cNvPr id="4" name="Rectangle 3">
              <a:extLst>
                <a:ext uri="{FF2B5EF4-FFF2-40B4-BE49-F238E27FC236}">
                  <a16:creationId xmlns:a16="http://schemas.microsoft.com/office/drawing/2014/main" xmlns="" id="{557A8EFC-59E8-4A5B-882A-8BD69D2F7857}"/>
                </a:ext>
              </a:extLst>
            </p:cNvPr>
            <p:cNvSpPr/>
            <p:nvPr/>
          </p:nvSpPr>
          <p:spPr>
            <a:xfrm>
              <a:off x="110835" y="1538840"/>
              <a:ext cx="2098622" cy="2279510"/>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xmlns="" id="{F97E48FE-B2F1-43A3-8477-486B79D71922}"/>
                </a:ext>
              </a:extLst>
            </p:cNvPr>
            <p:cNvSpPr txBox="1"/>
            <p:nvPr/>
          </p:nvSpPr>
          <p:spPr>
            <a:xfrm>
              <a:off x="110835" y="1538840"/>
              <a:ext cx="2098622" cy="369332"/>
            </a:xfrm>
            <a:prstGeom prst="rect">
              <a:avLst/>
            </a:prstGeom>
            <a:solidFill>
              <a:schemeClr val="accent4"/>
            </a:solidFill>
          </p:spPr>
          <p:txBody>
            <a:bodyPr wrap="square" rtlCol="0" anchor="ctr">
              <a:spAutoFit/>
            </a:bodyPr>
            <a:lstStyle/>
            <a:p>
              <a:pPr algn="ctr"/>
              <a:r>
                <a:rPr lang="en-GB" sz="1800" b="1" dirty="0"/>
                <a:t>Anticoagulants </a:t>
              </a:r>
            </a:p>
          </p:txBody>
        </p:sp>
        <p:sp>
          <p:nvSpPr>
            <p:cNvPr id="8" name="Rectangle 7">
              <a:extLst>
                <a:ext uri="{FF2B5EF4-FFF2-40B4-BE49-F238E27FC236}">
                  <a16:creationId xmlns:a16="http://schemas.microsoft.com/office/drawing/2014/main" xmlns="" id="{47A4B5F7-6601-45CD-9ABD-B74F29379EF3}"/>
                </a:ext>
              </a:extLst>
            </p:cNvPr>
            <p:cNvSpPr/>
            <p:nvPr/>
          </p:nvSpPr>
          <p:spPr>
            <a:xfrm>
              <a:off x="110835" y="1927525"/>
              <a:ext cx="2098622" cy="1938992"/>
            </a:xfrm>
            <a:prstGeom prst="rect">
              <a:avLst/>
            </a:prstGeom>
          </p:spPr>
          <p:txBody>
            <a:bodyPr wrap="square">
              <a:spAutoFit/>
            </a:bodyPr>
            <a:lstStyle/>
            <a:p>
              <a:r>
                <a:rPr lang="en-US" sz="1200" dirty="0" smtClean="0">
                  <a:solidFill>
                    <a:srgbClr val="945200"/>
                  </a:solidFill>
                </a:rPr>
                <a:t>Molecules</a:t>
              </a:r>
              <a:r>
                <a:rPr lang="en-US" sz="1200" dirty="0" smtClean="0"/>
                <a:t> </a:t>
              </a:r>
              <a:r>
                <a:rPr lang="en-US" sz="1200" dirty="0" smtClean="0">
                  <a:solidFill>
                    <a:srgbClr val="945200"/>
                  </a:solidFill>
                </a:rPr>
                <a:t>that</a:t>
              </a:r>
              <a:r>
                <a:rPr lang="en-US" sz="1200" dirty="0" smtClean="0"/>
                <a:t> prevent</a:t>
              </a:r>
              <a:r>
                <a:rPr lang="ar-SA" sz="1200" dirty="0" smtClean="0"/>
                <a:t> </a:t>
              </a:r>
              <a:r>
                <a:rPr lang="en-US" sz="1200" dirty="0" smtClean="0">
                  <a:solidFill>
                    <a:schemeClr val="accent2"/>
                  </a:solidFill>
                </a:rPr>
                <a:t>thrombus  formation </a:t>
              </a:r>
              <a:r>
                <a:rPr lang="en-US" sz="1200" dirty="0">
                  <a:solidFill>
                    <a:schemeClr val="accent2"/>
                  </a:solidFill>
                </a:rPr>
                <a:t>and extension </a:t>
              </a:r>
              <a:r>
                <a:rPr lang="en-US" sz="1200" dirty="0" smtClean="0"/>
                <a:t>by </a:t>
              </a:r>
              <a:r>
                <a:rPr lang="en-US" sz="1200" dirty="0"/>
                <a:t>inhibiting </a:t>
              </a:r>
              <a:r>
                <a:rPr lang="en-US" sz="1200" u="sng" dirty="0"/>
                <a:t>clotting factors</a:t>
              </a:r>
              <a:r>
                <a:rPr lang="en-US" sz="1200" u="sng" dirty="0" smtClean="0"/>
                <a:t>.</a:t>
              </a:r>
            </a:p>
            <a:p>
              <a:r>
                <a:rPr lang="en-US" sz="1200" dirty="0">
                  <a:solidFill>
                    <a:srgbClr val="945200"/>
                  </a:solidFill>
                </a:rPr>
                <a:t>They inhibit the chemical process of formation of the fibrin polymer.</a:t>
              </a:r>
              <a:endParaRPr lang="en-GB" sz="1200" dirty="0">
                <a:solidFill>
                  <a:srgbClr val="945200"/>
                </a:solidFill>
                <a:cs typeface="Times New Roman" pitchFamily="18" charset="0"/>
              </a:endParaRPr>
            </a:p>
            <a:p>
              <a:r>
                <a:rPr lang="en-US" sz="1200" b="1" dirty="0"/>
                <a:t>e.g</a:t>
              </a:r>
              <a:r>
                <a:rPr lang="en-US" sz="1200" dirty="0"/>
                <a:t>. </a:t>
              </a:r>
              <a:r>
                <a:rPr lang="en-US" sz="1200" dirty="0">
                  <a:solidFill>
                    <a:srgbClr val="0432FF"/>
                  </a:solidFill>
                </a:rPr>
                <a:t>heparin</a:t>
              </a:r>
              <a:r>
                <a:rPr lang="en-US" sz="1200" dirty="0"/>
                <a:t>, </a:t>
              </a:r>
              <a:r>
                <a:rPr lang="en-US" sz="1200" dirty="0">
                  <a:solidFill>
                    <a:srgbClr val="0432FF"/>
                  </a:solidFill>
                </a:rPr>
                <a:t>low</a:t>
              </a:r>
              <a:r>
                <a:rPr lang="en-US" sz="1200" dirty="0">
                  <a:solidFill>
                    <a:srgbClr val="0070C0"/>
                  </a:solidFill>
                </a:rPr>
                <a:t> </a:t>
              </a:r>
              <a:r>
                <a:rPr lang="en-US" sz="1200" dirty="0">
                  <a:solidFill>
                    <a:srgbClr val="0432FF"/>
                  </a:solidFill>
                </a:rPr>
                <a:t>molecular</a:t>
              </a:r>
              <a:r>
                <a:rPr lang="en-US" sz="1200" dirty="0">
                  <a:solidFill>
                    <a:srgbClr val="0070C0"/>
                  </a:solidFill>
                </a:rPr>
                <a:t> </a:t>
              </a:r>
              <a:r>
                <a:rPr lang="en-US" sz="1200" dirty="0">
                  <a:solidFill>
                    <a:srgbClr val="0432FF"/>
                  </a:solidFill>
                </a:rPr>
                <a:t>weight</a:t>
              </a:r>
              <a:r>
                <a:rPr lang="en-US" sz="1200" dirty="0">
                  <a:solidFill>
                    <a:srgbClr val="0070C0"/>
                  </a:solidFill>
                </a:rPr>
                <a:t> </a:t>
              </a:r>
              <a:r>
                <a:rPr lang="en-US" sz="1200" dirty="0">
                  <a:solidFill>
                    <a:srgbClr val="0432FF"/>
                  </a:solidFill>
                </a:rPr>
                <a:t>heparin</a:t>
              </a:r>
              <a:r>
                <a:rPr lang="en-US" sz="1200" dirty="0"/>
                <a:t>, coumarins/ </a:t>
              </a:r>
              <a:r>
                <a:rPr lang="en-US" sz="1200" dirty="0">
                  <a:solidFill>
                    <a:srgbClr val="0432FF"/>
                  </a:solidFill>
                </a:rPr>
                <a:t>warfarin</a:t>
              </a:r>
              <a:r>
                <a:rPr lang="en-US" sz="1200" dirty="0"/>
                <a:t>.</a:t>
              </a:r>
            </a:p>
          </p:txBody>
        </p:sp>
      </p:grpSp>
      <p:grpSp>
        <p:nvGrpSpPr>
          <p:cNvPr id="1096" name="Group 1095">
            <a:extLst>
              <a:ext uri="{FF2B5EF4-FFF2-40B4-BE49-F238E27FC236}">
                <a16:creationId xmlns:a16="http://schemas.microsoft.com/office/drawing/2014/main" xmlns="" id="{13D15302-06E3-45DD-A9AE-077F03E94FB4}"/>
              </a:ext>
            </a:extLst>
          </p:cNvPr>
          <p:cNvGrpSpPr/>
          <p:nvPr/>
        </p:nvGrpSpPr>
        <p:grpSpPr>
          <a:xfrm>
            <a:off x="2336874" y="1387921"/>
            <a:ext cx="2106115" cy="2280822"/>
            <a:chOff x="2359361" y="1538840"/>
            <a:chExt cx="2106115" cy="2280822"/>
          </a:xfrm>
        </p:grpSpPr>
        <p:sp>
          <p:nvSpPr>
            <p:cNvPr id="5" name="Rectangle 4">
              <a:extLst>
                <a:ext uri="{FF2B5EF4-FFF2-40B4-BE49-F238E27FC236}">
                  <a16:creationId xmlns:a16="http://schemas.microsoft.com/office/drawing/2014/main" xmlns="" id="{8B718190-996D-479B-9DA6-404FE736F97E}"/>
                </a:ext>
              </a:extLst>
            </p:cNvPr>
            <p:cNvSpPr/>
            <p:nvPr/>
          </p:nvSpPr>
          <p:spPr>
            <a:xfrm>
              <a:off x="2359361" y="1538840"/>
              <a:ext cx="2098622" cy="2280822"/>
            </a:xfrm>
            <a:prstGeom prst="rect">
              <a:avLst/>
            </a:prstGeom>
            <a:solidFill>
              <a:schemeClr val="bg1"/>
            </a:solidFill>
            <a:ln w="19050">
              <a:solidFill>
                <a:srgbClr val="E7A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F0F86DD3-523F-4B1C-B280-B0871E85CF56}"/>
                </a:ext>
              </a:extLst>
            </p:cNvPr>
            <p:cNvSpPr txBox="1"/>
            <p:nvPr/>
          </p:nvSpPr>
          <p:spPr>
            <a:xfrm>
              <a:off x="2359361" y="1538840"/>
              <a:ext cx="2098622" cy="369332"/>
            </a:xfrm>
            <a:prstGeom prst="rect">
              <a:avLst/>
            </a:prstGeom>
            <a:solidFill>
              <a:srgbClr val="E7ABDA"/>
            </a:solidFill>
          </p:spPr>
          <p:txBody>
            <a:bodyPr wrap="square" rtlCol="0" anchor="ctr">
              <a:spAutoFit/>
            </a:bodyPr>
            <a:lstStyle/>
            <a:p>
              <a:pPr algn="ctr"/>
              <a:r>
                <a:rPr lang="en-GB" sz="1800" b="1" dirty="0"/>
                <a:t>Antiplatelet drugs </a:t>
              </a:r>
            </a:p>
          </p:txBody>
        </p:sp>
        <p:sp>
          <p:nvSpPr>
            <p:cNvPr id="10" name="Rectangle 9">
              <a:extLst>
                <a:ext uri="{FF2B5EF4-FFF2-40B4-BE49-F238E27FC236}">
                  <a16:creationId xmlns:a16="http://schemas.microsoft.com/office/drawing/2014/main" xmlns="" id="{EC6B8486-A27C-418E-BF99-A74AE6F2ADA6}"/>
                </a:ext>
              </a:extLst>
            </p:cNvPr>
            <p:cNvSpPr/>
            <p:nvPr/>
          </p:nvSpPr>
          <p:spPr>
            <a:xfrm>
              <a:off x="2366854" y="1927524"/>
              <a:ext cx="2098622" cy="1569660"/>
            </a:xfrm>
            <a:prstGeom prst="rect">
              <a:avLst/>
            </a:prstGeom>
          </p:spPr>
          <p:txBody>
            <a:bodyPr wrap="square">
              <a:spAutoFit/>
            </a:bodyPr>
            <a:lstStyle/>
            <a:p>
              <a:r>
                <a:rPr lang="en-US" sz="1200" dirty="0">
                  <a:solidFill>
                    <a:schemeClr val="accent2"/>
                  </a:solidFill>
                </a:rPr>
                <a:t>Reduce risk of clot formation by inhibiting </a:t>
              </a:r>
              <a:r>
                <a:rPr lang="en-US" sz="1200" u="sng" dirty="0">
                  <a:solidFill>
                    <a:schemeClr val="accent2"/>
                  </a:solidFill>
                </a:rPr>
                <a:t>platelet </a:t>
              </a:r>
              <a:r>
                <a:rPr lang="en-US" sz="1200" u="sng" dirty="0" smtClean="0">
                  <a:solidFill>
                    <a:schemeClr val="accent2"/>
                  </a:solidFill>
                </a:rPr>
                <a:t>functions</a:t>
              </a:r>
            </a:p>
            <a:p>
              <a:r>
                <a:rPr lang="en-US" sz="1200" dirty="0">
                  <a:solidFill>
                    <a:srgbClr val="945200"/>
                  </a:solidFill>
                </a:rPr>
                <a:t>Molecules that </a:t>
              </a:r>
              <a:r>
                <a:rPr lang="en-US" sz="1200" b="1" dirty="0">
                  <a:solidFill>
                    <a:srgbClr val="945200"/>
                  </a:solidFill>
                </a:rPr>
                <a:t>do not allow platelets to </a:t>
              </a:r>
              <a:r>
                <a:rPr lang="en-US" sz="1200" b="1" dirty="0" err="1">
                  <a:solidFill>
                    <a:srgbClr val="945200"/>
                  </a:solidFill>
                </a:rPr>
                <a:t>aggregrate</a:t>
              </a:r>
              <a:r>
                <a:rPr lang="en-US" sz="1200" dirty="0">
                  <a:solidFill>
                    <a:srgbClr val="945200"/>
                  </a:solidFill>
                </a:rPr>
                <a:t> and thus prevent clotting, especially in the </a:t>
              </a:r>
              <a:r>
                <a:rPr lang="en-US" sz="1200" dirty="0" smtClean="0">
                  <a:solidFill>
                    <a:srgbClr val="945200"/>
                  </a:solidFill>
                </a:rPr>
                <a:t>arteries</a:t>
              </a:r>
            </a:p>
            <a:p>
              <a:endParaRPr lang="en-US" sz="1200" b="1" dirty="0"/>
            </a:p>
            <a:p>
              <a:r>
                <a:rPr lang="en-US" sz="1200" b="1" dirty="0"/>
                <a:t>e.g.</a:t>
              </a:r>
              <a:r>
                <a:rPr lang="en-US" sz="1200" dirty="0"/>
                <a:t> </a:t>
              </a:r>
              <a:r>
                <a:rPr lang="en-US" sz="1200" dirty="0">
                  <a:solidFill>
                    <a:srgbClr val="0432FF"/>
                  </a:solidFill>
                </a:rPr>
                <a:t>aspirin</a:t>
              </a:r>
              <a:r>
                <a:rPr lang="en-US" sz="1200" dirty="0"/>
                <a:t> and </a:t>
              </a:r>
              <a:r>
                <a:rPr lang="en-US" sz="1200" dirty="0">
                  <a:solidFill>
                    <a:srgbClr val="0432FF"/>
                  </a:solidFill>
                </a:rPr>
                <a:t>ticlopidine</a:t>
              </a:r>
              <a:r>
                <a:rPr lang="en-US" sz="1200" dirty="0"/>
                <a:t>.</a:t>
              </a:r>
              <a:endParaRPr lang="en-GB" sz="1200" dirty="0">
                <a:cs typeface="Times New Roman" pitchFamily="18" charset="0"/>
              </a:endParaRPr>
            </a:p>
          </p:txBody>
        </p:sp>
      </p:grpSp>
      <p:grpSp>
        <p:nvGrpSpPr>
          <p:cNvPr id="1095" name="Group 1094">
            <a:extLst>
              <a:ext uri="{FF2B5EF4-FFF2-40B4-BE49-F238E27FC236}">
                <a16:creationId xmlns:a16="http://schemas.microsoft.com/office/drawing/2014/main" xmlns="" id="{B5DCF6DA-2D87-4A3C-8BAB-1D9E190CE9A3}"/>
              </a:ext>
            </a:extLst>
          </p:cNvPr>
          <p:cNvGrpSpPr/>
          <p:nvPr/>
        </p:nvGrpSpPr>
        <p:grpSpPr>
          <a:xfrm>
            <a:off x="4577907" y="1392193"/>
            <a:ext cx="2113616" cy="2278073"/>
            <a:chOff x="4592893" y="1538840"/>
            <a:chExt cx="2113616" cy="2278073"/>
          </a:xfrm>
        </p:grpSpPr>
        <p:sp>
          <p:nvSpPr>
            <p:cNvPr id="6" name="Rectangle 5">
              <a:extLst>
                <a:ext uri="{FF2B5EF4-FFF2-40B4-BE49-F238E27FC236}">
                  <a16:creationId xmlns:a16="http://schemas.microsoft.com/office/drawing/2014/main" xmlns="" id="{FBD409B5-98EF-4FD5-A1AB-88FCEEC1C4CE}"/>
                </a:ext>
              </a:extLst>
            </p:cNvPr>
            <p:cNvSpPr/>
            <p:nvPr/>
          </p:nvSpPr>
          <p:spPr>
            <a:xfrm>
              <a:off x="4592893" y="1538840"/>
              <a:ext cx="2098622" cy="2278073"/>
            </a:xfrm>
            <a:prstGeom prst="rect">
              <a:avLst/>
            </a:prstGeom>
            <a:solidFill>
              <a:schemeClr val="bg1"/>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96086F6A-F6E6-4680-8468-A09B4E8838AD}"/>
                </a:ext>
              </a:extLst>
            </p:cNvPr>
            <p:cNvSpPr txBox="1"/>
            <p:nvPr/>
          </p:nvSpPr>
          <p:spPr>
            <a:xfrm>
              <a:off x="4603125" y="1538840"/>
              <a:ext cx="2098622" cy="369332"/>
            </a:xfrm>
            <a:prstGeom prst="rect">
              <a:avLst/>
            </a:prstGeom>
            <a:solidFill>
              <a:schemeClr val="accent6">
                <a:lumMod val="40000"/>
                <a:lumOff val="60000"/>
              </a:schemeClr>
            </a:solidFill>
          </p:spPr>
          <p:txBody>
            <a:bodyPr wrap="square" rtlCol="0">
              <a:spAutoFit/>
            </a:bodyPr>
            <a:lstStyle/>
            <a:p>
              <a:pPr algn="ctr"/>
              <a:r>
                <a:rPr lang="en-GB" sz="1800" b="1" dirty="0"/>
                <a:t>Fibrinolytic agents</a:t>
              </a:r>
            </a:p>
          </p:txBody>
        </p:sp>
        <p:sp>
          <p:nvSpPr>
            <p:cNvPr id="12" name="Rectangle 11">
              <a:extLst>
                <a:ext uri="{FF2B5EF4-FFF2-40B4-BE49-F238E27FC236}">
                  <a16:creationId xmlns:a16="http://schemas.microsoft.com/office/drawing/2014/main" xmlns="" id="{C6A198A1-7F7B-470E-824A-6802494B3FA4}"/>
                </a:ext>
              </a:extLst>
            </p:cNvPr>
            <p:cNvSpPr/>
            <p:nvPr/>
          </p:nvSpPr>
          <p:spPr>
            <a:xfrm>
              <a:off x="4607887" y="1934291"/>
              <a:ext cx="2098622" cy="1815882"/>
            </a:xfrm>
            <a:prstGeom prst="rect">
              <a:avLst/>
            </a:prstGeom>
          </p:spPr>
          <p:txBody>
            <a:bodyPr wrap="square">
              <a:spAutoFit/>
            </a:bodyPr>
            <a:lstStyle/>
            <a:p>
              <a:r>
                <a:rPr lang="en-US" sz="1400" dirty="0" smtClean="0">
                  <a:solidFill>
                    <a:srgbClr val="945200"/>
                  </a:solidFill>
                </a:rPr>
                <a:t>Molecules that </a:t>
              </a:r>
              <a:r>
                <a:rPr lang="en-US" sz="1400" dirty="0" smtClean="0">
                  <a:solidFill>
                    <a:schemeClr val="accent2"/>
                  </a:solidFill>
                </a:rPr>
                <a:t>dissolve</a:t>
              </a:r>
              <a:r>
                <a:rPr lang="en-US" sz="1400" dirty="0" smtClean="0"/>
                <a:t> </a:t>
              </a:r>
              <a:r>
                <a:rPr lang="en-US" sz="1400" dirty="0" smtClean="0">
                  <a:solidFill>
                    <a:srgbClr val="945200"/>
                  </a:solidFill>
                </a:rPr>
                <a:t>(</a:t>
              </a:r>
              <a:r>
                <a:rPr lang="en-US" sz="1400" b="1" dirty="0" smtClean="0">
                  <a:solidFill>
                    <a:srgbClr val="945200"/>
                  </a:solidFill>
                </a:rPr>
                <a:t>disintegrate)</a:t>
              </a:r>
              <a:r>
                <a:rPr lang="en-US" sz="1400" dirty="0" smtClean="0">
                  <a:solidFill>
                    <a:srgbClr val="945200"/>
                  </a:solidFill>
                </a:rPr>
                <a:t> </a:t>
              </a:r>
              <a:r>
                <a:rPr lang="en-US" sz="1400" dirty="0"/>
                <a:t>thrombi</a:t>
              </a:r>
              <a:r>
                <a:rPr lang="en-US" sz="1000" dirty="0"/>
                <a:t>   </a:t>
              </a:r>
              <a:r>
                <a:rPr lang="en-US" sz="1400" u="sng" dirty="0"/>
                <a:t>already </a:t>
              </a:r>
              <a:r>
                <a:rPr lang="en-US" sz="1400" u="sng" dirty="0" smtClean="0"/>
                <a:t>formed,</a:t>
              </a:r>
              <a:r>
                <a:rPr lang="en-US" sz="1400" dirty="0" smtClean="0">
                  <a:solidFill>
                    <a:srgbClr val="FF0000"/>
                  </a:solidFill>
                </a:rPr>
                <a:t> </a:t>
              </a:r>
              <a:r>
                <a:rPr lang="en-US" sz="1400" dirty="0">
                  <a:solidFill>
                    <a:srgbClr val="008F00"/>
                  </a:solidFill>
                </a:rPr>
                <a:t>that’s why we don’t need to use it if there </a:t>
              </a:r>
              <a:r>
                <a:rPr lang="en-US" sz="1400" dirty="0" smtClean="0">
                  <a:solidFill>
                    <a:srgbClr val="008F00"/>
                  </a:solidFill>
                </a:rPr>
                <a:t>is</a:t>
              </a:r>
              <a:r>
                <a:rPr lang="ar-SA" sz="1400" dirty="0">
                  <a:solidFill>
                    <a:srgbClr val="008F00"/>
                  </a:solidFill>
                </a:rPr>
                <a:t> </a:t>
              </a:r>
              <a:r>
                <a:rPr lang="en-US" sz="1400" dirty="0" smtClean="0">
                  <a:solidFill>
                    <a:srgbClr val="008F00"/>
                  </a:solidFill>
                </a:rPr>
                <a:t>no thrombus </a:t>
              </a:r>
              <a:r>
                <a:rPr lang="en-US" sz="1400" dirty="0">
                  <a:solidFill>
                    <a:schemeClr val="bg1">
                      <a:lumMod val="50000"/>
                    </a:schemeClr>
                  </a:solidFill>
                </a:rPr>
                <a:t>(as prophylaxes</a:t>
              </a:r>
              <a:r>
                <a:rPr lang="en-US" sz="1400" dirty="0" smtClean="0">
                  <a:solidFill>
                    <a:schemeClr val="bg1">
                      <a:lumMod val="50000"/>
                    </a:schemeClr>
                  </a:solidFill>
                </a:rPr>
                <a:t>)</a:t>
              </a:r>
            </a:p>
            <a:p>
              <a:endParaRPr lang="en-US" sz="1400" u="sng" dirty="0">
                <a:cs typeface="Times New Roman" pitchFamily="18" charset="0"/>
              </a:endParaRPr>
            </a:p>
            <a:p>
              <a:r>
                <a:rPr lang="en-US" sz="1400" b="1" dirty="0">
                  <a:cs typeface="Times New Roman" pitchFamily="18" charset="0"/>
                </a:rPr>
                <a:t>e.g.</a:t>
              </a:r>
              <a:r>
                <a:rPr lang="en-US" sz="1400" dirty="0"/>
                <a:t> </a:t>
              </a:r>
              <a:r>
                <a:rPr lang="en-US" sz="1400" dirty="0">
                  <a:solidFill>
                    <a:srgbClr val="0432FF"/>
                  </a:solidFill>
                </a:rPr>
                <a:t>streptokinase</a:t>
              </a:r>
              <a:endParaRPr lang="en-GB" sz="1400" b="1" dirty="0">
                <a:solidFill>
                  <a:srgbClr val="0432FF"/>
                </a:solidFill>
                <a:cs typeface="Times New Roman" pitchFamily="18" charset="0"/>
              </a:endParaRPr>
            </a:p>
          </p:txBody>
        </p:sp>
      </p:grpSp>
      <p:grpSp>
        <p:nvGrpSpPr>
          <p:cNvPr id="1089" name="Group 1088">
            <a:extLst>
              <a:ext uri="{FF2B5EF4-FFF2-40B4-BE49-F238E27FC236}">
                <a16:creationId xmlns:a16="http://schemas.microsoft.com/office/drawing/2014/main" xmlns="" id="{5222FE06-5EAE-4B5C-B056-D794C50EA4CA}"/>
              </a:ext>
            </a:extLst>
          </p:cNvPr>
          <p:cNvGrpSpPr/>
          <p:nvPr/>
        </p:nvGrpSpPr>
        <p:grpSpPr>
          <a:xfrm>
            <a:off x="295841" y="3864578"/>
            <a:ext cx="6245224" cy="2959946"/>
            <a:chOff x="-6011514" y="2995755"/>
            <a:chExt cx="5123953" cy="3058051"/>
          </a:xfrm>
        </p:grpSpPr>
        <p:sp>
          <p:nvSpPr>
            <p:cNvPr id="46" name="Left Brace 45">
              <a:extLst>
                <a:ext uri="{FF2B5EF4-FFF2-40B4-BE49-F238E27FC236}">
                  <a16:creationId xmlns:a16="http://schemas.microsoft.com/office/drawing/2014/main" xmlns="" id="{D6037350-752A-4EA1-9D33-058F902339A5}"/>
                </a:ext>
              </a:extLst>
            </p:cNvPr>
            <p:cNvSpPr/>
            <p:nvPr/>
          </p:nvSpPr>
          <p:spPr>
            <a:xfrm rot="5400000">
              <a:off x="-3661009" y="2403082"/>
              <a:ext cx="154675" cy="1912552"/>
            </a:xfrm>
            <a:prstGeom prst="leftBrace">
              <a:avLst/>
            </a:prstGeom>
            <a:noFill/>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47" name="Rectangle: Rounded Corners 46">
              <a:extLst>
                <a:ext uri="{FF2B5EF4-FFF2-40B4-BE49-F238E27FC236}">
                  <a16:creationId xmlns:a16="http://schemas.microsoft.com/office/drawing/2014/main" xmlns="" id="{EFC9B7AA-5E88-4F28-98BC-838FDC6DEDDD}"/>
                </a:ext>
              </a:extLst>
            </p:cNvPr>
            <p:cNvSpPr/>
            <p:nvPr/>
          </p:nvSpPr>
          <p:spPr>
            <a:xfrm>
              <a:off x="-5069864" y="2995755"/>
              <a:ext cx="3130873" cy="286265"/>
            </a:xfrm>
            <a:prstGeom prst="roundRect">
              <a:avLst/>
            </a:prstGeom>
            <a:solidFill>
              <a:schemeClr val="accent1">
                <a:lumMod val="40000"/>
                <a:lumOff val="60000"/>
              </a:schemeClr>
            </a:solidFill>
            <a:ln w="19050">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US" sz="1600" b="1" kern="0" dirty="0">
                  <a:solidFill>
                    <a:sysClr val="windowText" lastClr="000000"/>
                  </a:solidFill>
                  <a:ea typeface="Times New Roman" pitchFamily="18" charset="0"/>
                </a:rPr>
                <a:t>Coagulation Pathways</a:t>
              </a:r>
            </a:p>
          </p:txBody>
        </p:sp>
        <p:sp>
          <p:nvSpPr>
            <p:cNvPr id="48" name="Rectangle: Rounded Corners 47">
              <a:extLst>
                <a:ext uri="{FF2B5EF4-FFF2-40B4-BE49-F238E27FC236}">
                  <a16:creationId xmlns:a16="http://schemas.microsoft.com/office/drawing/2014/main" xmlns="" id="{A24B7671-4896-44D8-A9D4-6D467348A794}"/>
                </a:ext>
              </a:extLst>
            </p:cNvPr>
            <p:cNvSpPr/>
            <p:nvPr/>
          </p:nvSpPr>
          <p:spPr>
            <a:xfrm>
              <a:off x="-6011514" y="3436695"/>
              <a:ext cx="2283946" cy="277685"/>
            </a:xfrm>
            <a:prstGeom prst="roundRect">
              <a:avLst/>
            </a:prstGeom>
            <a:solidFill>
              <a:srgbClr val="DCE6F2"/>
            </a:solidFill>
            <a:ln w="19050">
              <a:solidFill>
                <a:srgbClr val="A0BBDC"/>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US" sz="1600" b="1" kern="0" dirty="0">
                  <a:solidFill>
                    <a:sysClr val="windowText" lastClr="000000"/>
                  </a:solidFill>
                  <a:ea typeface="Times New Roman" pitchFamily="18" charset="0"/>
                </a:rPr>
                <a:t>Intrinsic</a:t>
              </a:r>
              <a:r>
                <a:rPr lang="en-US" sz="1600" kern="0" dirty="0">
                  <a:solidFill>
                    <a:sysClr val="windowText" lastClr="000000"/>
                  </a:solidFill>
                  <a:ea typeface="Times New Roman" pitchFamily="18" charset="0"/>
                </a:rPr>
                <a:t> pathway</a:t>
              </a:r>
              <a:endParaRPr lang="en-US" sz="1600" kern="0" dirty="0">
                <a:solidFill>
                  <a:sysClr val="windowText" lastClr="000000"/>
                </a:solidFill>
              </a:endParaRPr>
            </a:p>
          </p:txBody>
        </p:sp>
        <p:sp>
          <p:nvSpPr>
            <p:cNvPr id="49" name="Rectangle: Rounded Corners 48">
              <a:extLst>
                <a:ext uri="{FF2B5EF4-FFF2-40B4-BE49-F238E27FC236}">
                  <a16:creationId xmlns:a16="http://schemas.microsoft.com/office/drawing/2014/main" xmlns="" id="{686EF03D-9E8D-4B68-BC89-24770488B5D1}"/>
                </a:ext>
              </a:extLst>
            </p:cNvPr>
            <p:cNvSpPr/>
            <p:nvPr/>
          </p:nvSpPr>
          <p:spPr>
            <a:xfrm>
              <a:off x="-3577664" y="3437932"/>
              <a:ext cx="2678902" cy="277684"/>
            </a:xfrm>
            <a:prstGeom prst="roundRect">
              <a:avLst/>
            </a:prstGeom>
            <a:solidFill>
              <a:srgbClr val="F2DCDB"/>
            </a:solidFill>
            <a:ln w="19050">
              <a:solidFill>
                <a:srgbClr val="E2B2B0"/>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US" sz="1600" b="1" kern="0" dirty="0">
                  <a:solidFill>
                    <a:sysClr val="windowText" lastClr="000000"/>
                  </a:solidFill>
                </a:rPr>
                <a:t>Extrinsic</a:t>
              </a:r>
              <a:r>
                <a:rPr lang="en-US" sz="1600" kern="0" dirty="0">
                  <a:solidFill>
                    <a:sysClr val="windowText" lastClr="000000"/>
                  </a:solidFill>
                </a:rPr>
                <a:t> pathway</a:t>
              </a:r>
            </a:p>
          </p:txBody>
        </p:sp>
        <p:sp>
          <p:nvSpPr>
            <p:cNvPr id="51" name="Rectangle: Rounded Corners 50">
              <a:extLst>
                <a:ext uri="{FF2B5EF4-FFF2-40B4-BE49-F238E27FC236}">
                  <a16:creationId xmlns:a16="http://schemas.microsoft.com/office/drawing/2014/main" xmlns="" id="{2F18A008-80E9-46F1-9C73-A686D20C7D92}"/>
                </a:ext>
              </a:extLst>
            </p:cNvPr>
            <p:cNvSpPr/>
            <p:nvPr/>
          </p:nvSpPr>
          <p:spPr>
            <a:xfrm>
              <a:off x="-6011514" y="4937219"/>
              <a:ext cx="5112752" cy="277685"/>
            </a:xfrm>
            <a:prstGeom prst="roundRect">
              <a:avLst/>
            </a:prstGeom>
            <a:solidFill>
              <a:srgbClr val="EBF1DE"/>
            </a:solidFill>
            <a:ln w="19050">
              <a:solidFill>
                <a:srgbClr val="C6D7A1"/>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GB" sz="1600" kern="0" dirty="0">
                  <a:solidFill>
                    <a:sysClr val="windowText" lastClr="000000"/>
                  </a:solidFill>
                  <a:ea typeface="Times New Roman" pitchFamily="18" charset="0"/>
                </a:rPr>
                <a:t>Both converge to a </a:t>
              </a:r>
              <a:r>
                <a:rPr lang="en-GB" sz="1600" b="1" kern="0" dirty="0">
                  <a:solidFill>
                    <a:sysClr val="windowText" lastClr="000000"/>
                  </a:solidFill>
                  <a:ea typeface="Times New Roman" pitchFamily="18" charset="0"/>
                </a:rPr>
                <a:t>common</a:t>
              </a:r>
              <a:r>
                <a:rPr lang="en-GB" sz="1600" kern="0" dirty="0">
                  <a:solidFill>
                    <a:sysClr val="windowText" lastClr="000000"/>
                  </a:solidFill>
                  <a:ea typeface="Times New Roman" pitchFamily="18" charset="0"/>
                </a:rPr>
                <a:t> pathway</a:t>
              </a:r>
            </a:p>
          </p:txBody>
        </p:sp>
        <p:sp>
          <p:nvSpPr>
            <p:cNvPr id="52" name="Rectangle: Rounded Corners 51">
              <a:extLst>
                <a:ext uri="{FF2B5EF4-FFF2-40B4-BE49-F238E27FC236}">
                  <a16:creationId xmlns:a16="http://schemas.microsoft.com/office/drawing/2014/main" xmlns="" id="{70CB9869-4DE6-4C76-85EA-73FB00720DAF}"/>
                </a:ext>
              </a:extLst>
            </p:cNvPr>
            <p:cNvSpPr/>
            <p:nvPr/>
          </p:nvSpPr>
          <p:spPr>
            <a:xfrm>
              <a:off x="-6011514" y="5460588"/>
              <a:ext cx="5112752" cy="593218"/>
            </a:xfrm>
            <a:prstGeom prst="roundRect">
              <a:avLst/>
            </a:prstGeom>
            <a:solidFill>
              <a:srgbClr val="EBF1DE"/>
            </a:solidFill>
            <a:ln w="19050">
              <a:solidFill>
                <a:srgbClr val="C6D7A1"/>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GB" sz="1600" b="1" kern="0" dirty="0">
                  <a:solidFill>
                    <a:schemeClr val="tx1"/>
                  </a:solidFill>
                </a:rPr>
                <a:t>13 soluble factors </a:t>
              </a:r>
              <a:r>
                <a:rPr lang="en-GB" sz="1600" kern="0" dirty="0">
                  <a:solidFill>
                    <a:schemeClr val="tx1"/>
                  </a:solidFill>
                </a:rPr>
                <a:t>are involved in clotting which normally circulate in an inactive state and  must  be activated to form a </a:t>
              </a:r>
              <a:r>
                <a:rPr lang="en-GB" sz="1600" b="1" u="sng" kern="0" dirty="0">
                  <a:solidFill>
                    <a:schemeClr val="tx1"/>
                  </a:solidFill>
                </a:rPr>
                <a:t>fibrin clot</a:t>
              </a:r>
              <a:r>
                <a:rPr lang="en-GB" sz="1600" kern="0" dirty="0">
                  <a:solidFill>
                    <a:schemeClr val="tx1"/>
                  </a:solidFill>
                </a:rPr>
                <a:t>.</a:t>
              </a:r>
            </a:p>
          </p:txBody>
        </p:sp>
        <p:cxnSp>
          <p:nvCxnSpPr>
            <p:cNvPr id="56" name="Straight Connector 55">
              <a:extLst>
                <a:ext uri="{FF2B5EF4-FFF2-40B4-BE49-F238E27FC236}">
                  <a16:creationId xmlns:a16="http://schemas.microsoft.com/office/drawing/2014/main" xmlns="" id="{A7DB4BD2-CA14-4233-BB03-1200DABAA4BD}"/>
                </a:ext>
              </a:extLst>
            </p:cNvPr>
            <p:cNvCxnSpPr>
              <a:cxnSpLocks/>
              <a:stCxn id="48" idx="2"/>
              <a:endCxn id="59" idx="0"/>
            </p:cNvCxnSpPr>
            <p:nvPr/>
          </p:nvCxnSpPr>
          <p:spPr>
            <a:xfrm>
              <a:off x="-4869541" y="3714380"/>
              <a:ext cx="0" cy="246409"/>
            </a:xfrm>
            <a:prstGeom prst="line">
              <a:avLst/>
            </a:prstGeom>
            <a:solidFill>
              <a:schemeClr val="bg1"/>
            </a:solidFill>
            <a:ln w="38100">
              <a:solidFill>
                <a:srgbClr val="A0BBD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56469E3C-B9C5-4B84-BFF5-26850A69B113}"/>
                </a:ext>
              </a:extLst>
            </p:cNvPr>
            <p:cNvCxnSpPr>
              <a:cxnSpLocks/>
              <a:stCxn id="51" idx="2"/>
              <a:endCxn id="52" idx="0"/>
            </p:cNvCxnSpPr>
            <p:nvPr/>
          </p:nvCxnSpPr>
          <p:spPr>
            <a:xfrm>
              <a:off x="-3455138" y="5214904"/>
              <a:ext cx="0" cy="245684"/>
            </a:xfrm>
            <a:prstGeom prst="line">
              <a:avLst/>
            </a:prstGeom>
            <a:solidFill>
              <a:schemeClr val="bg1"/>
            </a:solidFill>
            <a:ln w="38100">
              <a:solidFill>
                <a:srgbClr val="C6D7A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xmlns="" id="{92E61E45-5E5A-45CE-912D-CC4160EE27D7}"/>
                </a:ext>
              </a:extLst>
            </p:cNvPr>
            <p:cNvSpPr/>
            <p:nvPr/>
          </p:nvSpPr>
          <p:spPr>
            <a:xfrm>
              <a:off x="-6011514" y="3960789"/>
              <a:ext cx="2283946" cy="681421"/>
            </a:xfrm>
            <a:prstGeom prst="roundRect">
              <a:avLst/>
            </a:prstGeom>
            <a:solidFill>
              <a:srgbClr val="DCE6F2"/>
            </a:solidFill>
            <a:ln w="19050">
              <a:solidFill>
                <a:srgbClr val="A0BBDC"/>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GB" sz="1600" kern="0" dirty="0">
                  <a:solidFill>
                    <a:sysClr val="windowText" lastClr="000000"/>
                  </a:solidFill>
                  <a:ea typeface="Times New Roman" pitchFamily="18" charset="0"/>
                </a:rPr>
                <a:t>All clotting factors are </a:t>
              </a:r>
              <a:r>
                <a:rPr lang="en-GB" sz="1600" b="1" kern="0" dirty="0">
                  <a:solidFill>
                    <a:sysClr val="windowText" lastClr="000000"/>
                  </a:solidFill>
                  <a:ea typeface="Times New Roman" pitchFamily="18" charset="0"/>
                </a:rPr>
                <a:t>within</a:t>
              </a:r>
              <a:r>
                <a:rPr lang="en-GB" sz="1600" kern="0" dirty="0">
                  <a:solidFill>
                    <a:sysClr val="windowText" lastClr="000000"/>
                  </a:solidFill>
                  <a:ea typeface="Times New Roman" pitchFamily="18" charset="0"/>
                </a:rPr>
                <a:t> the blood </a:t>
              </a:r>
              <a:endParaRPr lang="en-US" sz="1600" kern="0" dirty="0">
                <a:solidFill>
                  <a:sysClr val="windowText" lastClr="000000"/>
                </a:solidFill>
              </a:endParaRPr>
            </a:p>
          </p:txBody>
        </p:sp>
        <p:cxnSp>
          <p:nvCxnSpPr>
            <p:cNvPr id="60" name="Straight Connector 59">
              <a:extLst>
                <a:ext uri="{FF2B5EF4-FFF2-40B4-BE49-F238E27FC236}">
                  <a16:creationId xmlns:a16="http://schemas.microsoft.com/office/drawing/2014/main" xmlns="" id="{A188471D-9C4E-4919-A739-437A287BD561}"/>
                </a:ext>
              </a:extLst>
            </p:cNvPr>
            <p:cNvCxnSpPr>
              <a:cxnSpLocks/>
              <a:stCxn id="49" idx="2"/>
              <a:endCxn id="62" idx="0"/>
            </p:cNvCxnSpPr>
            <p:nvPr/>
          </p:nvCxnSpPr>
          <p:spPr>
            <a:xfrm>
              <a:off x="-2238213" y="3715617"/>
              <a:ext cx="0" cy="242255"/>
            </a:xfrm>
            <a:prstGeom prst="line">
              <a:avLst/>
            </a:prstGeom>
            <a:solidFill>
              <a:schemeClr val="bg1"/>
            </a:solidFill>
            <a:ln w="38100">
              <a:solidFill>
                <a:srgbClr val="E2B2B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4F0FADB8-6F5D-4A73-8186-49728670D51C}"/>
                </a:ext>
              </a:extLst>
            </p:cNvPr>
            <p:cNvCxnSpPr>
              <a:cxnSpLocks/>
              <a:stCxn id="59" idx="2"/>
            </p:cNvCxnSpPr>
            <p:nvPr/>
          </p:nvCxnSpPr>
          <p:spPr>
            <a:xfrm>
              <a:off x="-4869541" y="4642210"/>
              <a:ext cx="0" cy="329022"/>
            </a:xfrm>
            <a:prstGeom prst="line">
              <a:avLst/>
            </a:prstGeom>
            <a:solidFill>
              <a:schemeClr val="bg1"/>
            </a:solidFill>
            <a:ln w="38100">
              <a:solidFill>
                <a:srgbClr val="A0BBD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xmlns="" id="{CBFC4FCD-8816-4AE8-8384-F7BFBF286E87}"/>
                </a:ext>
              </a:extLst>
            </p:cNvPr>
            <p:cNvSpPr/>
            <p:nvPr/>
          </p:nvSpPr>
          <p:spPr>
            <a:xfrm>
              <a:off x="-3566463" y="3957872"/>
              <a:ext cx="2678902" cy="718351"/>
            </a:xfrm>
            <a:prstGeom prst="roundRect">
              <a:avLst/>
            </a:prstGeom>
            <a:solidFill>
              <a:srgbClr val="F2DCDB"/>
            </a:solidFill>
            <a:ln w="19050">
              <a:solidFill>
                <a:srgbClr val="E2B2B0"/>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GB" sz="1400" kern="0" dirty="0">
                  <a:solidFill>
                    <a:sysClr val="windowText" lastClr="000000"/>
                  </a:solidFill>
                  <a:ea typeface="Times New Roman" pitchFamily="18" charset="0"/>
                </a:rPr>
                <a:t>Initiating </a:t>
              </a:r>
              <a:r>
                <a:rPr lang="en-GB" sz="1400" kern="0" dirty="0">
                  <a:solidFill>
                    <a:srgbClr val="008F00"/>
                  </a:solidFill>
                  <a:ea typeface="Times New Roman" pitchFamily="18" charset="0"/>
                </a:rPr>
                <a:t>(triggering) </a:t>
              </a:r>
              <a:r>
                <a:rPr lang="en-GB" sz="1400" kern="0" dirty="0">
                  <a:solidFill>
                    <a:sysClr val="windowText" lastClr="000000"/>
                  </a:solidFill>
                  <a:ea typeface="Times New Roman" pitchFamily="18" charset="0"/>
                </a:rPr>
                <a:t>factor is </a:t>
              </a:r>
              <a:r>
                <a:rPr lang="en-GB" sz="1400" b="1" kern="0" dirty="0">
                  <a:solidFill>
                    <a:sysClr val="windowText" lastClr="000000"/>
                  </a:solidFill>
                  <a:ea typeface="Times New Roman" pitchFamily="18" charset="0"/>
                </a:rPr>
                <a:t>outside</a:t>
              </a:r>
              <a:r>
                <a:rPr lang="en-GB" sz="1400" kern="0" dirty="0">
                  <a:solidFill>
                    <a:sysClr val="windowText" lastClr="000000"/>
                  </a:solidFill>
                  <a:ea typeface="Times New Roman" pitchFamily="18" charset="0"/>
                </a:rPr>
                <a:t> the blood  </a:t>
              </a:r>
              <a:endParaRPr lang="en-GB" sz="1800" kern="0" dirty="0">
                <a:solidFill>
                  <a:sysClr val="windowText" lastClr="000000"/>
                </a:solidFill>
                <a:ea typeface="Times New Roman" pitchFamily="18" charset="0"/>
              </a:endParaRPr>
            </a:p>
            <a:p>
              <a:pPr algn="ctr">
                <a:defRPr/>
              </a:pPr>
              <a:r>
                <a:rPr lang="en-GB" sz="1600" kern="0" dirty="0">
                  <a:solidFill>
                    <a:sysClr val="windowText" lastClr="000000"/>
                  </a:solidFill>
                  <a:ea typeface="Times New Roman" pitchFamily="18" charset="0"/>
                </a:rPr>
                <a:t>(tissue factor = thromboplastin)</a:t>
              </a:r>
            </a:p>
          </p:txBody>
        </p:sp>
        <p:cxnSp>
          <p:nvCxnSpPr>
            <p:cNvPr id="63" name="Straight Connector 62">
              <a:extLst>
                <a:ext uri="{FF2B5EF4-FFF2-40B4-BE49-F238E27FC236}">
                  <a16:creationId xmlns:a16="http://schemas.microsoft.com/office/drawing/2014/main" xmlns="" id="{0BEB70F7-E0FF-4A90-90D0-3514DA264144}"/>
                </a:ext>
              </a:extLst>
            </p:cNvPr>
            <p:cNvCxnSpPr>
              <a:cxnSpLocks/>
              <a:stCxn id="62" idx="2"/>
            </p:cNvCxnSpPr>
            <p:nvPr/>
          </p:nvCxnSpPr>
          <p:spPr>
            <a:xfrm flipH="1">
              <a:off x="-2238213" y="4676223"/>
              <a:ext cx="0" cy="295009"/>
            </a:xfrm>
            <a:prstGeom prst="line">
              <a:avLst/>
            </a:prstGeom>
            <a:solidFill>
              <a:schemeClr val="bg1"/>
            </a:solidFill>
            <a:ln w="38100">
              <a:solidFill>
                <a:srgbClr val="E2B2B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098" name="Picture 1097">
            <a:extLst>
              <a:ext uri="{FF2B5EF4-FFF2-40B4-BE49-F238E27FC236}">
                <a16:creationId xmlns:a16="http://schemas.microsoft.com/office/drawing/2014/main" xmlns="" id="{576016BA-857B-45E5-BEB8-AF6C408DFCB2}"/>
              </a:ext>
            </a:extLst>
          </p:cNvPr>
          <p:cNvPicPr>
            <a:picLocks noChangeAspect="1"/>
          </p:cNvPicPr>
          <p:nvPr/>
        </p:nvPicPr>
        <p:blipFill rotWithShape="1">
          <a:blip r:embed="rId2"/>
          <a:srcRect l="3764" r="3163" b="3676"/>
          <a:stretch/>
        </p:blipFill>
        <p:spPr>
          <a:xfrm>
            <a:off x="1145152" y="6922700"/>
            <a:ext cx="3297837" cy="2694849"/>
          </a:xfrm>
          <a:prstGeom prst="rect">
            <a:avLst/>
          </a:prstGeom>
        </p:spPr>
      </p:pic>
      <p:pic>
        <p:nvPicPr>
          <p:cNvPr id="1099" name="Picture 1098">
            <a:extLst>
              <a:ext uri="{FF2B5EF4-FFF2-40B4-BE49-F238E27FC236}">
                <a16:creationId xmlns:a16="http://schemas.microsoft.com/office/drawing/2014/main" xmlns="" id="{9A36DFE1-EA16-4510-90C3-1830186F3658}"/>
              </a:ext>
            </a:extLst>
          </p:cNvPr>
          <p:cNvPicPr>
            <a:picLocks noChangeAspect="1"/>
          </p:cNvPicPr>
          <p:nvPr/>
        </p:nvPicPr>
        <p:blipFill>
          <a:blip r:embed="rId3"/>
          <a:stretch>
            <a:fillRect/>
          </a:stretch>
        </p:blipFill>
        <p:spPr>
          <a:xfrm>
            <a:off x="4535842" y="7189968"/>
            <a:ext cx="2182733" cy="2046423"/>
          </a:xfrm>
          <a:prstGeom prst="rect">
            <a:avLst/>
          </a:prstGeom>
          <a:ln>
            <a:noFill/>
          </a:ln>
        </p:spPr>
      </p:pic>
      <p:sp>
        <p:nvSpPr>
          <p:cNvPr id="16" name="Rectangle 15"/>
          <p:cNvSpPr/>
          <p:nvPr/>
        </p:nvSpPr>
        <p:spPr>
          <a:xfrm>
            <a:off x="1764248" y="9616313"/>
            <a:ext cx="2651760" cy="210878"/>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800" dirty="0">
                <a:solidFill>
                  <a:schemeClr val="bg1">
                    <a:lumMod val="50000"/>
                  </a:schemeClr>
                </a:solidFill>
              </a:rPr>
              <a:t>في </a:t>
            </a:r>
            <a:r>
              <a:rPr lang="ar-SA" sz="800" dirty="0" err="1">
                <a:solidFill>
                  <a:schemeClr val="bg1">
                    <a:lumMod val="50000"/>
                  </a:schemeClr>
                </a:solidFill>
              </a:rPr>
              <a:t>السلايد</a:t>
            </a:r>
            <a:r>
              <a:rPr lang="ar-SA" sz="800" dirty="0">
                <a:solidFill>
                  <a:schemeClr val="bg1">
                    <a:lumMod val="50000"/>
                  </a:schemeClr>
                </a:solidFill>
              </a:rPr>
              <a:t> موجود صورة غير، لكن أحنا أضفنا هذي الصورة لأنها أوضح</a:t>
            </a:r>
            <a:endParaRPr lang="en-US" sz="800" dirty="0">
              <a:solidFill>
                <a:schemeClr val="bg1">
                  <a:lumMod val="50000"/>
                </a:schemeClr>
              </a:solidFill>
            </a:endParaRPr>
          </a:p>
        </p:txBody>
      </p:sp>
      <p:cxnSp>
        <p:nvCxnSpPr>
          <p:cNvPr id="25" name="Straight Connector 24"/>
          <p:cNvCxnSpPr/>
          <p:nvPr/>
        </p:nvCxnSpPr>
        <p:spPr>
          <a:xfrm>
            <a:off x="2971545" y="6115707"/>
            <a:ext cx="0" cy="2693613"/>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35843" y="9250481"/>
            <a:ext cx="2182733" cy="368291"/>
          </a:xfrm>
          <a:prstGeom prst="rect">
            <a:avLst/>
          </a:prstGeom>
          <a:solidFill>
            <a:schemeClr val="bg1"/>
          </a:solidFill>
          <a:ln>
            <a:solidFill>
              <a:schemeClr val="accent2">
                <a:alpha val="6705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en-US" sz="800" dirty="0">
                <a:solidFill>
                  <a:schemeClr val="accent2"/>
                </a:solidFill>
              </a:rPr>
              <a:t>Thrombin plays a key role in coagulation as it is responsible for generation of fibrin mesh?</a:t>
            </a:r>
          </a:p>
        </p:txBody>
      </p:sp>
      <p:grpSp>
        <p:nvGrpSpPr>
          <p:cNvPr id="18" name="Group 17"/>
          <p:cNvGrpSpPr/>
          <p:nvPr/>
        </p:nvGrpSpPr>
        <p:grpSpPr>
          <a:xfrm>
            <a:off x="38159" y="6922700"/>
            <a:ext cx="1060566" cy="2694889"/>
            <a:chOff x="31819" y="7081929"/>
            <a:chExt cx="1060566" cy="2694889"/>
          </a:xfrm>
        </p:grpSpPr>
        <p:sp>
          <p:nvSpPr>
            <p:cNvPr id="17" name="Rectangle 16"/>
            <p:cNvSpPr/>
            <p:nvPr/>
          </p:nvSpPr>
          <p:spPr>
            <a:xfrm>
              <a:off x="43074" y="7081929"/>
              <a:ext cx="1049311" cy="269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Monotype Sorts" charset="2"/>
                <a:buNone/>
              </a:pPr>
              <a:r>
                <a:rPr lang="pl-PL" altLang="en-US" sz="1000" dirty="0">
                  <a:solidFill>
                    <a:schemeClr val="accent2"/>
                  </a:solidFill>
                </a:rPr>
                <a:t>* Ca</a:t>
              </a:r>
              <a:r>
                <a:rPr lang="pl-PL" altLang="en-US" sz="1000" baseline="30000" dirty="0">
                  <a:solidFill>
                    <a:schemeClr val="accent2"/>
                  </a:solidFill>
                </a:rPr>
                <a:t>2+</a:t>
              </a:r>
              <a:r>
                <a:rPr lang="en-US" altLang="en-US" sz="1000" dirty="0">
                  <a:solidFill>
                    <a:schemeClr val="accent2"/>
                  </a:solidFill>
                </a:rPr>
                <a:t> a</a:t>
              </a:r>
              <a:r>
                <a:rPr lang="pl-PL" altLang="en-US" sz="1000" dirty="0">
                  <a:solidFill>
                    <a:schemeClr val="accent2"/>
                  </a:solidFill>
                </a:rPr>
                <a:t>re</a:t>
              </a:r>
              <a:r>
                <a:rPr lang="en-US" altLang="en-US" sz="1000" dirty="0">
                  <a:solidFill>
                    <a:schemeClr val="accent2"/>
                  </a:solidFill>
                </a:rPr>
                <a:t>?</a:t>
              </a:r>
              <a:r>
                <a:rPr lang="pl-PL" altLang="en-US" sz="1000" dirty="0">
                  <a:solidFill>
                    <a:schemeClr val="accent2"/>
                  </a:solidFill>
                </a:rPr>
                <a:t> required for promotion and </a:t>
              </a:r>
              <a:r>
                <a:rPr lang="en-US" altLang="en-US" sz="1000" dirty="0">
                  <a:solidFill>
                    <a:schemeClr val="accent2"/>
                  </a:solidFill>
                </a:rPr>
                <a:t> </a:t>
              </a:r>
              <a:r>
                <a:rPr lang="pl-PL" altLang="en-US" sz="1000" dirty="0" err="1">
                  <a:solidFill>
                    <a:schemeClr val="accent2"/>
                  </a:solidFill>
                </a:rPr>
                <a:t>acceleration</a:t>
              </a:r>
              <a:r>
                <a:rPr lang="pl-PL" altLang="en-US" sz="1000" dirty="0">
                  <a:solidFill>
                    <a:schemeClr val="accent2"/>
                  </a:solidFill>
                </a:rPr>
                <a:t> of </a:t>
              </a:r>
              <a:r>
                <a:rPr lang="pl-PL" altLang="en-US" sz="1000" dirty="0" err="1">
                  <a:solidFill>
                    <a:schemeClr val="accent2"/>
                  </a:solidFill>
                </a:rPr>
                <a:t>almost</a:t>
              </a:r>
              <a:r>
                <a:rPr lang="pl-PL" altLang="en-US" sz="1000" dirty="0">
                  <a:solidFill>
                    <a:schemeClr val="accent2"/>
                  </a:solidFill>
                </a:rPr>
                <a:t> </a:t>
              </a:r>
              <a:r>
                <a:rPr lang="pl-PL" altLang="en-US" sz="1000" dirty="0" err="1">
                  <a:solidFill>
                    <a:schemeClr val="accent2"/>
                  </a:solidFill>
                </a:rPr>
                <a:t>all</a:t>
              </a:r>
              <a:r>
                <a:rPr lang="pl-PL" altLang="en-US" sz="1000" dirty="0">
                  <a:solidFill>
                    <a:schemeClr val="accent2"/>
                  </a:solidFill>
                </a:rPr>
                <a:t> </a:t>
              </a:r>
              <a:r>
                <a:rPr lang="pl-PL" altLang="en-US" sz="1000" dirty="0" err="1">
                  <a:solidFill>
                    <a:schemeClr val="accent2"/>
                  </a:solidFill>
                </a:rPr>
                <a:t>blood</a:t>
              </a:r>
              <a:r>
                <a:rPr lang="pl-PL" altLang="en-US" sz="1000" dirty="0">
                  <a:solidFill>
                    <a:schemeClr val="accent2"/>
                  </a:solidFill>
                </a:rPr>
                <a:t> </a:t>
              </a:r>
              <a:r>
                <a:rPr lang="pl-PL" altLang="en-US" sz="900" dirty="0" err="1">
                  <a:solidFill>
                    <a:schemeClr val="accent2"/>
                  </a:solidFill>
                </a:rPr>
                <a:t>clotting</a:t>
              </a:r>
              <a:r>
                <a:rPr lang="pl-PL" altLang="en-US" sz="900" dirty="0">
                  <a:solidFill>
                    <a:schemeClr val="accent2"/>
                  </a:solidFill>
                </a:rPr>
                <a:t> </a:t>
              </a:r>
              <a:r>
                <a:rPr lang="pl-PL" altLang="en-US" sz="900" dirty="0" err="1">
                  <a:solidFill>
                    <a:schemeClr val="accent2"/>
                  </a:solidFill>
                </a:rPr>
                <a:t>reactions</a:t>
              </a:r>
              <a:endParaRPr lang="en-US" altLang="en-US" sz="900" dirty="0">
                <a:solidFill>
                  <a:schemeClr val="accent2"/>
                </a:solidFill>
              </a:endParaRPr>
            </a:p>
            <a:p>
              <a:pPr>
                <a:buFont typeface="Monotype Sorts" charset="2"/>
                <a:buNone/>
              </a:pPr>
              <a:r>
                <a:rPr lang="en-US" altLang="en-US" sz="1000" dirty="0">
                  <a:solidFill>
                    <a:schemeClr val="accent2"/>
                  </a:solidFill>
                </a:rPr>
                <a:t>* Removal of Ca</a:t>
              </a:r>
              <a:r>
                <a:rPr lang="en-US" altLang="en-US" sz="1000" baseline="30000" dirty="0">
                  <a:solidFill>
                    <a:schemeClr val="accent2"/>
                  </a:solidFill>
                </a:rPr>
                <a:t>2+</a:t>
              </a:r>
              <a:r>
                <a:rPr lang="en-US" altLang="en-US" sz="1000" dirty="0">
                  <a:solidFill>
                    <a:schemeClr val="accent2"/>
                  </a:solidFill>
                </a:rPr>
                <a:t> with calcium chelators such as EDTA </a:t>
              </a:r>
              <a:r>
                <a:rPr lang="en-US" altLang="en-US" sz="900" dirty="0" err="1">
                  <a:solidFill>
                    <a:schemeClr val="accent2"/>
                  </a:solidFill>
                </a:rPr>
                <a:t>ethylenediamine</a:t>
              </a:r>
              <a:r>
                <a:rPr lang="en-US" altLang="en-US" sz="900" dirty="0">
                  <a:solidFill>
                    <a:schemeClr val="accent2"/>
                  </a:solidFill>
                </a:rPr>
                <a:t> </a:t>
              </a:r>
              <a:r>
                <a:rPr lang="en-US" altLang="en-US" sz="1000" dirty="0">
                  <a:solidFill>
                    <a:schemeClr val="accent2"/>
                  </a:solidFill>
                </a:rPr>
                <a:t>tetra-acetic acid or citrate is used to prevent clotting in test tube</a:t>
              </a:r>
            </a:p>
          </p:txBody>
        </p:sp>
        <p:cxnSp>
          <p:nvCxnSpPr>
            <p:cNvPr id="19" name="Straight Connector 18"/>
            <p:cNvCxnSpPr/>
            <p:nvPr/>
          </p:nvCxnSpPr>
          <p:spPr>
            <a:xfrm flipH="1">
              <a:off x="31819" y="7082567"/>
              <a:ext cx="1049311" cy="0"/>
            </a:xfrm>
            <a:prstGeom prst="line">
              <a:avLst/>
            </a:prstGeom>
            <a:ln w="12700">
              <a:solidFill>
                <a:srgbClr val="A0BBD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819" y="7082567"/>
              <a:ext cx="0" cy="2694251"/>
            </a:xfrm>
            <a:prstGeom prst="line">
              <a:avLst/>
            </a:prstGeom>
            <a:ln w="12700">
              <a:solidFill>
                <a:srgbClr val="E2B2B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1819" y="9776180"/>
              <a:ext cx="1049311" cy="0"/>
            </a:xfrm>
            <a:prstGeom prst="line">
              <a:avLst/>
            </a:prstGeom>
            <a:ln w="12700">
              <a:solidFill>
                <a:srgbClr val="C6D7A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1130" y="7081929"/>
              <a:ext cx="0" cy="2694251"/>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53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591832"/>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To</a:t>
            </a:r>
            <a:r>
              <a:rPr lang="en-US" sz="2800" b="1" dirty="0">
                <a:ln w="6600">
                  <a:solidFill>
                    <a:schemeClr val="tx1"/>
                  </a:solidFill>
                  <a:prstDash val="solid"/>
                </a:ln>
                <a:solidFill>
                  <a:schemeClr val="bg1"/>
                </a:solidFill>
                <a:effectLst>
                  <a:outerShdw dist="38100" dir="2700000" algn="tl" rotWithShape="0">
                    <a:schemeClr val="accent2"/>
                  </a:outerShdw>
                </a:effectLst>
                <a:latin typeface="Britannic Bold" panose="020B0903060703020204" pitchFamily="34" charset="0"/>
              </a:rPr>
              <a:t> </a:t>
            </a: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understand</a:t>
            </a:r>
            <a:r>
              <a:rPr lang="en-US" sz="2800" b="1" dirty="0">
                <a:ln w="6600">
                  <a:solidFill>
                    <a:schemeClr val="tx1"/>
                  </a:solidFill>
                  <a:prstDash val="solid"/>
                </a:ln>
                <a:solidFill>
                  <a:schemeClr val="bg1"/>
                </a:solidFill>
                <a:effectLst>
                  <a:outerShdw dist="38100" dir="2700000" algn="tl" rotWithShape="0">
                    <a:schemeClr val="accent2"/>
                  </a:outerShdw>
                </a:effectLst>
                <a:latin typeface="Britannic Bold" panose="020B0903060703020204" pitchFamily="34" charset="0"/>
              </a:rPr>
              <a:t> </a:t>
            </a: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a:t>
            </a:r>
          </a:p>
        </p:txBody>
      </p:sp>
      <p:grpSp>
        <p:nvGrpSpPr>
          <p:cNvPr id="4" name="Group 3">
            <a:extLst>
              <a:ext uri="{FF2B5EF4-FFF2-40B4-BE49-F238E27FC236}">
                <a16:creationId xmlns:a16="http://schemas.microsoft.com/office/drawing/2014/main" xmlns="" id="{0EE7DEA6-D87D-4EB5-80FC-5B3A9EBFE931}"/>
              </a:ext>
            </a:extLst>
          </p:cNvPr>
          <p:cNvGrpSpPr/>
          <p:nvPr/>
        </p:nvGrpSpPr>
        <p:grpSpPr>
          <a:xfrm>
            <a:off x="170200" y="720891"/>
            <a:ext cx="6517599" cy="2268776"/>
            <a:chOff x="137202" y="4799603"/>
            <a:chExt cx="6517599" cy="2268776"/>
          </a:xfrm>
        </p:grpSpPr>
        <p:sp>
          <p:nvSpPr>
            <p:cNvPr id="5" name="Rectangle 4">
              <a:extLst>
                <a:ext uri="{FF2B5EF4-FFF2-40B4-BE49-F238E27FC236}">
                  <a16:creationId xmlns:a16="http://schemas.microsoft.com/office/drawing/2014/main" xmlns="" id="{D62ED555-F370-419C-9318-22A3AB81B099}"/>
                </a:ext>
              </a:extLst>
            </p:cNvPr>
            <p:cNvSpPr/>
            <p:nvPr/>
          </p:nvSpPr>
          <p:spPr>
            <a:xfrm>
              <a:off x="137202" y="4799603"/>
              <a:ext cx="6517599" cy="400110"/>
            </a:xfrm>
            <a:prstGeom prst="rect">
              <a:avLst/>
            </a:prstGeom>
            <a:solidFill>
              <a:srgbClr val="FDDFE6"/>
            </a:solidFill>
            <a:ln w="28575">
              <a:solidFill>
                <a:srgbClr val="FDDFE6"/>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dirty="0"/>
                <a:t>Endogenous Inhibitors of Coagulation</a:t>
              </a:r>
            </a:p>
          </p:txBody>
        </p:sp>
        <p:grpSp>
          <p:nvGrpSpPr>
            <p:cNvPr id="6" name="Group 5">
              <a:extLst>
                <a:ext uri="{FF2B5EF4-FFF2-40B4-BE49-F238E27FC236}">
                  <a16:creationId xmlns:a16="http://schemas.microsoft.com/office/drawing/2014/main" xmlns="" id="{28C83D3A-8A7C-4AF0-88D4-53AE9AF59073}"/>
                </a:ext>
              </a:extLst>
            </p:cNvPr>
            <p:cNvGrpSpPr/>
            <p:nvPr/>
          </p:nvGrpSpPr>
          <p:grpSpPr>
            <a:xfrm>
              <a:off x="1329569" y="5202998"/>
              <a:ext cx="4345305" cy="331265"/>
              <a:chOff x="-557737" y="6978441"/>
              <a:chExt cx="7701869" cy="444264"/>
            </a:xfrm>
          </p:grpSpPr>
          <p:grpSp>
            <p:nvGrpSpPr>
              <p:cNvPr id="11" name="Group 10">
                <a:extLst>
                  <a:ext uri="{FF2B5EF4-FFF2-40B4-BE49-F238E27FC236}">
                    <a16:creationId xmlns:a16="http://schemas.microsoft.com/office/drawing/2014/main" xmlns="" id="{E43AB0DE-AA31-4B1B-9CDC-B1A95AE870B7}"/>
                  </a:ext>
                </a:extLst>
              </p:cNvPr>
              <p:cNvGrpSpPr/>
              <p:nvPr/>
            </p:nvGrpSpPr>
            <p:grpSpPr>
              <a:xfrm>
                <a:off x="-557737" y="6978441"/>
                <a:ext cx="7701869" cy="444261"/>
                <a:chOff x="2617678" y="2412570"/>
                <a:chExt cx="7701869" cy="444261"/>
              </a:xfrm>
            </p:grpSpPr>
            <p:cxnSp>
              <p:nvCxnSpPr>
                <p:cNvPr id="13" name="Straight Connector 12">
                  <a:extLst>
                    <a:ext uri="{FF2B5EF4-FFF2-40B4-BE49-F238E27FC236}">
                      <a16:creationId xmlns:a16="http://schemas.microsoft.com/office/drawing/2014/main" xmlns="" id="{EC74F4CB-7403-4651-B8FE-C80191ED280E}"/>
                    </a:ext>
                  </a:extLst>
                </p:cNvPr>
                <p:cNvCxnSpPr>
                  <a:cxnSpLocks/>
                </p:cNvCxnSpPr>
                <p:nvPr/>
              </p:nvCxnSpPr>
              <p:spPr>
                <a:xfrm flipH="1">
                  <a:off x="2617678" y="2565115"/>
                  <a:ext cx="7701869" cy="0"/>
                </a:xfrm>
                <a:prstGeom prst="line">
                  <a:avLst/>
                </a:prstGeom>
                <a:ln w="28575">
                  <a:solidFill>
                    <a:srgbClr val="FDDFE6"/>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97ACE6D1-5E2C-4290-935A-83E71EAEAD9B}"/>
                    </a:ext>
                  </a:extLst>
                </p:cNvPr>
                <p:cNvCxnSpPr>
                  <a:cxnSpLocks/>
                  <a:endCxn id="7" idx="0"/>
                </p:cNvCxnSpPr>
                <p:nvPr/>
              </p:nvCxnSpPr>
              <p:spPr>
                <a:xfrm flipH="1">
                  <a:off x="2649456" y="2565115"/>
                  <a:ext cx="122" cy="291716"/>
                </a:xfrm>
                <a:prstGeom prst="straightConnector1">
                  <a:avLst/>
                </a:prstGeom>
                <a:ln w="28575">
                  <a:solidFill>
                    <a:srgbClr val="FDDFE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8360A5D-33A5-4625-B564-7D516E2EBF4F}"/>
                    </a:ext>
                  </a:extLst>
                </p:cNvPr>
                <p:cNvCxnSpPr>
                  <a:cxnSpLocks/>
                  <a:endCxn id="8" idx="0"/>
                </p:cNvCxnSpPr>
                <p:nvPr/>
              </p:nvCxnSpPr>
              <p:spPr>
                <a:xfrm>
                  <a:off x="6611943" y="2556649"/>
                  <a:ext cx="0" cy="300180"/>
                </a:xfrm>
                <a:prstGeom prst="straightConnector1">
                  <a:avLst/>
                </a:prstGeom>
                <a:ln w="28575">
                  <a:solidFill>
                    <a:srgbClr val="FDDFE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933D6CF2-2F76-49B1-8CAE-3E078B67A424}"/>
                    </a:ext>
                  </a:extLst>
                </p:cNvPr>
                <p:cNvCxnSpPr>
                  <a:cxnSpLocks/>
                </p:cNvCxnSpPr>
                <p:nvPr/>
              </p:nvCxnSpPr>
              <p:spPr>
                <a:xfrm>
                  <a:off x="6611873" y="2412570"/>
                  <a:ext cx="0" cy="140613"/>
                </a:xfrm>
                <a:prstGeom prst="straightConnector1">
                  <a:avLst/>
                </a:prstGeom>
                <a:ln w="28575">
                  <a:solidFill>
                    <a:srgbClr val="FDDFE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a:extLst>
                  <a:ext uri="{FF2B5EF4-FFF2-40B4-BE49-F238E27FC236}">
                    <a16:creationId xmlns:a16="http://schemas.microsoft.com/office/drawing/2014/main" xmlns="" id="{00F3F840-8079-4CAE-B67B-D26A1F2CBF05}"/>
                  </a:ext>
                </a:extLst>
              </p:cNvPr>
              <p:cNvCxnSpPr>
                <a:cxnSpLocks/>
                <a:endCxn id="10" idx="0"/>
              </p:cNvCxnSpPr>
              <p:nvPr/>
            </p:nvCxnSpPr>
            <p:spPr>
              <a:xfrm>
                <a:off x="7132932" y="7130986"/>
                <a:ext cx="7412" cy="291719"/>
              </a:xfrm>
              <a:prstGeom prst="straightConnector1">
                <a:avLst/>
              </a:prstGeom>
              <a:ln w="28575">
                <a:solidFill>
                  <a:srgbClr val="FDDFE6"/>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xmlns="" id="{A8CDE5F5-6965-49F5-AF9A-105C8234EEAD}"/>
                </a:ext>
              </a:extLst>
            </p:cNvPr>
            <p:cNvSpPr/>
            <p:nvPr/>
          </p:nvSpPr>
          <p:spPr>
            <a:xfrm>
              <a:off x="137202" y="5534261"/>
              <a:ext cx="2420591" cy="1534118"/>
            </a:xfrm>
            <a:prstGeom prst="rect">
              <a:avLst/>
            </a:prstGeom>
            <a:solidFill>
              <a:schemeClr val="accent6">
                <a:lumMod val="20000"/>
                <a:lumOff val="80000"/>
              </a:schemeClr>
            </a:solid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en-US" sz="1600" b="1" dirty="0">
                  <a:solidFill>
                    <a:srgbClr val="FF0000"/>
                  </a:solidFill>
                  <a:cs typeface="Times New Roman" pitchFamily="18" charset="0"/>
                </a:rPr>
                <a:t>Antithrombin </a:t>
              </a:r>
              <a:r>
                <a:rPr lang="en-US" altLang="en-US" sz="1600" b="1" dirty="0" smtClean="0">
                  <a:solidFill>
                    <a:srgbClr val="FF0000"/>
                  </a:solidFill>
                  <a:cs typeface="Times New Roman" pitchFamily="18" charset="0"/>
                </a:rPr>
                <a:t>III</a:t>
              </a:r>
            </a:p>
            <a:p>
              <a:pPr marL="171450" indent="-171450">
                <a:buClr>
                  <a:srgbClr val="92D050"/>
                </a:buClr>
                <a:buFont typeface="Wingdings" charset="2"/>
                <a:buChar char="§"/>
              </a:pPr>
              <a:r>
                <a:rPr lang="en-US" sz="1200" dirty="0" smtClean="0">
                  <a:solidFill>
                    <a:schemeClr val="bg1">
                      <a:lumMod val="50000"/>
                    </a:schemeClr>
                  </a:solidFill>
                  <a:cs typeface="Times New Roman" pitchFamily="18" charset="0"/>
                </a:rPr>
                <a:t>It</a:t>
              </a:r>
              <a:r>
                <a:rPr lang="en-US" sz="1600" b="1" dirty="0" smtClean="0">
                  <a:solidFill>
                    <a:srgbClr val="FF0000"/>
                  </a:solidFill>
                  <a:cs typeface="Times New Roman" pitchFamily="18" charset="0"/>
                </a:rPr>
                <a:t> </a:t>
              </a:r>
              <a:r>
                <a:rPr lang="en-GB" sz="1200" dirty="0" smtClean="0">
                  <a:solidFill>
                    <a:schemeClr val="tx1"/>
                  </a:solidFill>
                </a:rPr>
                <a:t>is </a:t>
              </a:r>
              <a:r>
                <a:rPr lang="en-GB" sz="1200" dirty="0">
                  <a:solidFill>
                    <a:schemeClr val="tx1"/>
                  </a:solidFill>
                </a:rPr>
                <a:t>a plasma protein that inhibits </a:t>
              </a:r>
              <a:r>
                <a:rPr lang="en-GB" sz="1200" b="1" dirty="0">
                  <a:solidFill>
                    <a:schemeClr val="tx1"/>
                  </a:solidFill>
                </a:rPr>
                <a:t>activated</a:t>
              </a:r>
              <a:r>
                <a:rPr lang="en-GB" sz="1200" dirty="0">
                  <a:solidFill>
                    <a:schemeClr val="tx1"/>
                  </a:solidFill>
                </a:rPr>
                <a:t> thrombin  (</a:t>
              </a:r>
              <a:r>
                <a:rPr lang="en-GB" sz="1200" b="1" dirty="0">
                  <a:solidFill>
                    <a:srgbClr val="C00000"/>
                  </a:solidFill>
                </a:rPr>
                <a:t>factor </a:t>
              </a:r>
              <a:r>
                <a:rPr lang="en-GB" sz="1200" b="1" dirty="0" err="1">
                  <a:solidFill>
                    <a:srgbClr val="C00000"/>
                  </a:solidFill>
                </a:rPr>
                <a:t>IIa</a:t>
              </a:r>
              <a:r>
                <a:rPr lang="en-GB" sz="1200" dirty="0">
                  <a:solidFill>
                    <a:schemeClr val="tx1"/>
                  </a:solidFill>
                </a:rPr>
                <a:t>) and </a:t>
              </a:r>
              <a:r>
                <a:rPr lang="en-GB" sz="1200" b="1" dirty="0" err="1">
                  <a:solidFill>
                    <a:srgbClr val="C00000"/>
                  </a:solidFill>
                </a:rPr>
                <a:t>Xa</a:t>
              </a:r>
              <a:r>
                <a:rPr lang="en-GB" sz="1400" b="1" dirty="0">
                  <a:solidFill>
                    <a:schemeClr val="tx1"/>
                  </a:solidFill>
                </a:rPr>
                <a:t> </a:t>
              </a:r>
              <a:r>
                <a:rPr lang="en-GB" sz="1100" dirty="0">
                  <a:solidFill>
                    <a:schemeClr val="bg1">
                      <a:lumMod val="50000"/>
                    </a:schemeClr>
                  </a:solidFill>
                </a:rPr>
                <a:t>(10</a:t>
              </a:r>
              <a:r>
                <a:rPr lang="en-GB" sz="1100" dirty="0" smtClean="0">
                  <a:solidFill>
                    <a:schemeClr val="bg1">
                      <a:lumMod val="50000"/>
                    </a:schemeClr>
                  </a:solidFill>
                </a:rPr>
                <a:t>), </a:t>
              </a:r>
              <a:r>
                <a:rPr lang="en-US" sz="1200" dirty="0" err="1" smtClean="0">
                  <a:solidFill>
                    <a:srgbClr val="945200"/>
                  </a:solidFill>
                </a:rPr>
                <a:t>IXa</a:t>
              </a:r>
              <a:r>
                <a:rPr lang="en-US" sz="1200" dirty="0" smtClean="0"/>
                <a:t> </a:t>
              </a:r>
              <a:r>
                <a:rPr lang="en-US" sz="1100" dirty="0" smtClean="0">
                  <a:solidFill>
                    <a:schemeClr val="bg1">
                      <a:lumMod val="50000"/>
                    </a:schemeClr>
                  </a:solidFill>
                </a:rPr>
                <a:t>(9)</a:t>
              </a:r>
              <a:r>
                <a:rPr lang="en-GB" sz="1200" dirty="0" smtClean="0">
                  <a:solidFill>
                    <a:srgbClr val="945200"/>
                  </a:solidFill>
                </a:rPr>
                <a:t>,</a:t>
              </a:r>
              <a:r>
                <a:rPr lang="en-GB" sz="1200" dirty="0" smtClean="0">
                  <a:solidFill>
                    <a:schemeClr val="tx1"/>
                  </a:solidFill>
                </a:rPr>
                <a:t> </a:t>
              </a:r>
              <a:r>
                <a:rPr lang="en-GB" sz="1200" dirty="0" err="1" smtClean="0">
                  <a:solidFill>
                    <a:srgbClr val="945200"/>
                  </a:solidFill>
                </a:rPr>
                <a:t>XIa</a:t>
              </a:r>
              <a:r>
                <a:rPr lang="en-GB" sz="1200" dirty="0" smtClean="0">
                  <a:solidFill>
                    <a:srgbClr val="945200"/>
                  </a:solidFill>
                </a:rPr>
                <a:t> </a:t>
              </a:r>
              <a:r>
                <a:rPr lang="en-GB" sz="1100" dirty="0" smtClean="0">
                  <a:solidFill>
                    <a:schemeClr val="bg1">
                      <a:lumMod val="50000"/>
                    </a:schemeClr>
                  </a:solidFill>
                </a:rPr>
                <a:t>(11)</a:t>
              </a:r>
              <a:r>
                <a:rPr lang="en-GB" sz="1200" dirty="0" smtClean="0">
                  <a:solidFill>
                    <a:srgbClr val="945200"/>
                  </a:solidFill>
                </a:rPr>
                <a:t>, </a:t>
              </a:r>
              <a:r>
                <a:rPr lang="en-GB" sz="1200" dirty="0" err="1" smtClean="0">
                  <a:solidFill>
                    <a:srgbClr val="945200"/>
                  </a:solidFill>
                </a:rPr>
                <a:t>XIIa</a:t>
              </a:r>
              <a:r>
                <a:rPr lang="en-GB" sz="1200" dirty="0" smtClean="0">
                  <a:solidFill>
                    <a:srgbClr val="945200"/>
                  </a:solidFill>
                </a:rPr>
                <a:t> </a:t>
              </a:r>
              <a:r>
                <a:rPr lang="en-GB" sz="1100" dirty="0" smtClean="0">
                  <a:solidFill>
                    <a:schemeClr val="bg1">
                      <a:lumMod val="50000"/>
                    </a:schemeClr>
                  </a:solidFill>
                </a:rPr>
                <a:t>(12) </a:t>
              </a:r>
              <a:r>
                <a:rPr lang="en-US" sz="1200" dirty="0">
                  <a:solidFill>
                    <a:srgbClr val="945200"/>
                  </a:solidFill>
                </a:rPr>
                <a:t>by forming complex with these factors</a:t>
              </a:r>
              <a:endParaRPr lang="en-GB" sz="1200" dirty="0" smtClean="0">
                <a:solidFill>
                  <a:srgbClr val="945200"/>
                </a:solidFill>
              </a:endParaRPr>
            </a:p>
            <a:p>
              <a:pPr marL="171450" indent="-171450">
                <a:buClr>
                  <a:srgbClr val="92D050"/>
                </a:buClr>
                <a:buFont typeface="Wingdings" charset="2"/>
                <a:buChar char="§"/>
              </a:pPr>
              <a:r>
                <a:rPr lang="en-GB" sz="1200" dirty="0" smtClean="0">
                  <a:solidFill>
                    <a:schemeClr val="tx1"/>
                  </a:solidFill>
                </a:rPr>
                <a:t>It </a:t>
              </a:r>
              <a:r>
                <a:rPr lang="en-GB" sz="1200" dirty="0">
                  <a:solidFill>
                    <a:schemeClr val="tx1"/>
                  </a:solidFill>
                </a:rPr>
                <a:t>is the </a:t>
              </a:r>
              <a:r>
                <a:rPr lang="en-GB" sz="1200" dirty="0">
                  <a:solidFill>
                    <a:srgbClr val="C00000"/>
                  </a:solidFill>
                </a:rPr>
                <a:t>site of action of heparin</a:t>
              </a:r>
              <a:r>
                <a:rPr lang="en-GB" sz="1200" dirty="0" smtClean="0">
                  <a:solidFill>
                    <a:schemeClr val="tx1"/>
                  </a:solidFill>
                </a:rPr>
                <a:t>.</a:t>
              </a:r>
              <a:endParaRPr lang="en-GB" sz="1200" dirty="0">
                <a:solidFill>
                  <a:schemeClr val="tx1"/>
                </a:solidFill>
              </a:endParaRPr>
            </a:p>
          </p:txBody>
        </p:sp>
        <p:sp>
          <p:nvSpPr>
            <p:cNvPr id="8" name="Rectangle 7">
              <a:extLst>
                <a:ext uri="{FF2B5EF4-FFF2-40B4-BE49-F238E27FC236}">
                  <a16:creationId xmlns:a16="http://schemas.microsoft.com/office/drawing/2014/main" xmlns="" id="{8B673C52-4855-486C-AEF6-08796568A6E3}"/>
                </a:ext>
              </a:extLst>
            </p:cNvPr>
            <p:cNvSpPr/>
            <p:nvPr/>
          </p:nvSpPr>
          <p:spPr>
            <a:xfrm>
              <a:off x="2799110" y="5534259"/>
              <a:ext cx="1650245" cy="1534120"/>
            </a:xfrm>
            <a:prstGeom prst="rect">
              <a:avLst/>
            </a:prstGeom>
            <a:solidFill>
              <a:srgbClr val="EBDAFE"/>
            </a:solidFill>
            <a:ln w="19050">
              <a:solidFill>
                <a:srgbClr val="EBDAF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rPr>
                <a:t>Prostacyclin (PGI2)</a:t>
              </a:r>
            </a:p>
            <a:p>
              <a:r>
                <a:rPr lang="en-GB" sz="1400" dirty="0">
                  <a:solidFill>
                    <a:schemeClr val="accent2"/>
                  </a:solidFill>
                </a:rPr>
                <a:t>synthesized by endothelial cells and inhibits platelet aggregation</a:t>
              </a:r>
            </a:p>
          </p:txBody>
        </p:sp>
        <p:sp>
          <p:nvSpPr>
            <p:cNvPr id="10" name="Rectangle 9">
              <a:extLst>
                <a:ext uri="{FF2B5EF4-FFF2-40B4-BE49-F238E27FC236}">
                  <a16:creationId xmlns:a16="http://schemas.microsoft.com/office/drawing/2014/main" xmlns="" id="{B5FD2A69-B0FF-44CB-8131-85756B1C343F}"/>
                </a:ext>
              </a:extLst>
            </p:cNvPr>
            <p:cNvSpPr/>
            <p:nvPr/>
          </p:nvSpPr>
          <p:spPr>
            <a:xfrm>
              <a:off x="4690672" y="5534259"/>
              <a:ext cx="1964129" cy="1534119"/>
            </a:xfrm>
            <a:prstGeom prst="rect">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rPr>
                <a:t>Protein C and Protein S</a:t>
              </a:r>
            </a:p>
            <a:p>
              <a:r>
                <a:rPr lang="en-US" sz="1200" dirty="0">
                  <a:solidFill>
                    <a:srgbClr val="945200"/>
                  </a:solidFill>
                </a:rPr>
                <a:t>these are vitamin K dependent proteins that slow the coagulation cascade by inactivating factor </a:t>
              </a:r>
              <a:r>
                <a:rPr lang="en-US" sz="1200" dirty="0" err="1">
                  <a:solidFill>
                    <a:srgbClr val="945200"/>
                  </a:solidFill>
                </a:rPr>
                <a:t>Va</a:t>
              </a:r>
              <a:r>
                <a:rPr lang="en-US" sz="1200" dirty="0">
                  <a:solidFill>
                    <a:srgbClr val="945200"/>
                  </a:solidFill>
                </a:rPr>
                <a:t> and </a:t>
              </a:r>
              <a:r>
                <a:rPr lang="en-US" sz="1200" dirty="0" err="1">
                  <a:solidFill>
                    <a:srgbClr val="945200"/>
                  </a:solidFill>
                </a:rPr>
                <a:t>VIIIa</a:t>
              </a:r>
              <a:r>
                <a:rPr lang="en-US" sz="1200" dirty="0">
                  <a:solidFill>
                    <a:srgbClr val="945200"/>
                  </a:solidFill>
                </a:rPr>
                <a:t>.</a:t>
              </a:r>
            </a:p>
          </p:txBody>
        </p:sp>
      </p:grpSp>
      <p:sp>
        <p:nvSpPr>
          <p:cNvPr id="25" name="Arrow: Pentagon 24">
            <a:extLst>
              <a:ext uri="{FF2B5EF4-FFF2-40B4-BE49-F238E27FC236}">
                <a16:creationId xmlns:a16="http://schemas.microsoft.com/office/drawing/2014/main" xmlns="" id="{72AE51F7-05D3-43BF-BC19-72DF9513E24A}"/>
              </a:ext>
            </a:extLst>
          </p:cNvPr>
          <p:cNvSpPr/>
          <p:nvPr/>
        </p:nvSpPr>
        <p:spPr>
          <a:xfrm>
            <a:off x="0" y="7910124"/>
            <a:ext cx="5112000" cy="522648"/>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2400" b="1" dirty="0">
                <a:ln/>
                <a:solidFill>
                  <a:schemeClr val="bg2">
                    <a:lumMod val="25000"/>
                  </a:schemeClr>
                </a:solidFill>
              </a:rPr>
              <a:t>Heparin and heparin-related agents</a:t>
            </a:r>
          </a:p>
        </p:txBody>
      </p:sp>
      <p:sp>
        <p:nvSpPr>
          <p:cNvPr id="24" name="Rectangle 23">
            <a:extLst>
              <a:ext uri="{FF2B5EF4-FFF2-40B4-BE49-F238E27FC236}">
                <a16:creationId xmlns:a16="http://schemas.microsoft.com/office/drawing/2014/main" xmlns="" id="{7C561065-2E7C-4F47-A245-42EC27374319}"/>
              </a:ext>
            </a:extLst>
          </p:cNvPr>
          <p:cNvSpPr/>
          <p:nvPr/>
        </p:nvSpPr>
        <p:spPr>
          <a:xfrm>
            <a:off x="170200" y="8561831"/>
            <a:ext cx="6325849" cy="1154162"/>
          </a:xfrm>
          <a:prstGeom prst="rect">
            <a:avLst/>
          </a:prstGeom>
          <a:solidFill>
            <a:schemeClr val="bg1"/>
          </a:solidFill>
          <a:ln w="28575">
            <a:gradFill>
              <a:gsLst>
                <a:gs pos="0">
                  <a:srgbClr val="EBDAFE"/>
                </a:gs>
                <a:gs pos="40000">
                  <a:srgbClr val="FCCCEE"/>
                </a:gs>
                <a:gs pos="73000">
                  <a:srgbClr val="D883FF"/>
                </a:gs>
                <a:gs pos="100000">
                  <a:srgbClr val="FF99CC"/>
                </a:gs>
              </a:gsLst>
              <a:lin ang="5400000" scaled="1"/>
            </a:gradFill>
          </a:ln>
        </p:spPr>
        <p:txBody>
          <a:bodyPr wrap="square">
            <a:spAutoFit/>
          </a:bodyPr>
          <a:lstStyle/>
          <a:p>
            <a:pPr marL="285750" indent="-285750">
              <a:spcBef>
                <a:spcPts val="300"/>
              </a:spcBef>
              <a:buClr>
                <a:srgbClr val="FF99CC"/>
              </a:buClr>
              <a:buFont typeface="Arial" panose="020B0604020202020204" pitchFamily="34" charset="0"/>
              <a:buChar char="•"/>
            </a:pPr>
            <a:r>
              <a:rPr lang="en-GB" sz="1600" dirty="0">
                <a:solidFill>
                  <a:srgbClr val="0432FF"/>
                </a:solidFill>
              </a:rPr>
              <a:t>Heparin</a:t>
            </a:r>
            <a:r>
              <a:rPr lang="en-GB" sz="1600" dirty="0"/>
              <a:t> </a:t>
            </a:r>
            <a:r>
              <a:rPr lang="en-GB" sz="1600" dirty="0">
                <a:solidFill>
                  <a:schemeClr val="accent2"/>
                </a:solidFill>
              </a:rPr>
              <a:t>is an injectable rapidly acting anticoagulant</a:t>
            </a:r>
          </a:p>
          <a:p>
            <a:pPr marL="285750" indent="-285750">
              <a:spcBef>
                <a:spcPts val="300"/>
              </a:spcBef>
              <a:buClr>
                <a:srgbClr val="7030A0"/>
              </a:buClr>
              <a:buFont typeface="Arial" panose="020B0604020202020204" pitchFamily="34" charset="0"/>
              <a:buChar char="•"/>
            </a:pPr>
            <a:r>
              <a:rPr lang="en-GB" sz="1600" dirty="0">
                <a:solidFill>
                  <a:schemeClr val="accent2"/>
                </a:solidFill>
              </a:rPr>
              <a:t>Active in vitro and in vivo</a:t>
            </a:r>
          </a:p>
          <a:p>
            <a:pPr marL="285750" indent="-285750">
              <a:spcBef>
                <a:spcPts val="300"/>
              </a:spcBef>
              <a:buClr>
                <a:srgbClr val="FF99CC"/>
              </a:buClr>
              <a:buFont typeface="Arial" panose="020B0604020202020204" pitchFamily="34" charset="0"/>
              <a:buChar char="•"/>
            </a:pPr>
            <a:r>
              <a:rPr lang="en-GB" sz="1600" dirty="0">
                <a:solidFill>
                  <a:schemeClr val="accent2"/>
                </a:solidFill>
              </a:rPr>
              <a:t>Low–molecular–weight forms (LMWHs), 1/3 the size of </a:t>
            </a:r>
            <a:r>
              <a:rPr lang="en-GB" sz="1600" dirty="0">
                <a:solidFill>
                  <a:srgbClr val="0432FF"/>
                </a:solidFill>
              </a:rPr>
              <a:t>UFH</a:t>
            </a:r>
            <a:r>
              <a:rPr lang="en-GB" sz="1600" dirty="0"/>
              <a:t> </a:t>
            </a:r>
            <a:r>
              <a:rPr lang="en-GB" sz="1600" dirty="0">
                <a:solidFill>
                  <a:schemeClr val="accent2"/>
                </a:solidFill>
              </a:rPr>
              <a:t>are used as well and have many advantages over</a:t>
            </a:r>
            <a:r>
              <a:rPr lang="en-GB" sz="1600" dirty="0"/>
              <a:t> </a:t>
            </a:r>
            <a:r>
              <a:rPr lang="en-GB" sz="1600" dirty="0">
                <a:solidFill>
                  <a:srgbClr val="0432FF"/>
                </a:solidFill>
              </a:rPr>
              <a:t>UFH</a:t>
            </a:r>
            <a:r>
              <a:rPr lang="ar-SA" sz="1600" dirty="0">
                <a:solidFill>
                  <a:srgbClr val="0432FF"/>
                </a:solidFill>
              </a:rPr>
              <a:t> </a:t>
            </a:r>
            <a:r>
              <a:rPr lang="en-US" sz="1600" dirty="0">
                <a:solidFill>
                  <a:srgbClr val="0432FF"/>
                </a:solidFill>
              </a:rPr>
              <a:t> </a:t>
            </a:r>
            <a:r>
              <a:rPr lang="en-US" altLang="en-US" sz="1100" dirty="0">
                <a:solidFill>
                  <a:schemeClr val="bg1">
                    <a:lumMod val="50000"/>
                  </a:schemeClr>
                </a:solidFill>
                <a:cs typeface="Times New Roman" panose="02020603050405020304" pitchFamily="18" charset="0"/>
              </a:rPr>
              <a:t>(</a:t>
            </a:r>
            <a:r>
              <a:rPr lang="en-US" sz="1100" dirty="0" err="1" smtClean="0">
                <a:solidFill>
                  <a:schemeClr val="bg1">
                    <a:lumMod val="50000"/>
                  </a:schemeClr>
                </a:solidFill>
                <a:cs typeface="Calibri" panose="020F0502020204030204" pitchFamily="34" charset="0"/>
              </a:rPr>
              <a:t>UnFractionated</a:t>
            </a:r>
            <a:r>
              <a:rPr lang="en-US" sz="1100" b="1" dirty="0" smtClean="0">
                <a:solidFill>
                  <a:schemeClr val="bg1">
                    <a:lumMod val="50000"/>
                  </a:schemeClr>
                </a:solidFill>
                <a:cs typeface="Calibri" panose="020F0502020204030204" pitchFamily="34" charset="0"/>
              </a:rPr>
              <a:t> </a:t>
            </a:r>
            <a:r>
              <a:rPr lang="en-US" sz="1100" dirty="0">
                <a:solidFill>
                  <a:schemeClr val="bg1">
                    <a:lumMod val="50000"/>
                  </a:schemeClr>
                </a:solidFill>
                <a:cs typeface="Calibri" panose="020F0502020204030204" pitchFamily="34" charset="0"/>
              </a:rPr>
              <a:t>Heparin)</a:t>
            </a:r>
            <a:r>
              <a:rPr lang="en-US" sz="1400" dirty="0">
                <a:latin typeface="Calibri" panose="020F0502020204030204" pitchFamily="34" charset="0"/>
                <a:cs typeface="Calibri" panose="020F0502020204030204" pitchFamily="34" charset="0"/>
              </a:rPr>
              <a:t> </a:t>
            </a:r>
            <a:endParaRPr lang="en-GB" sz="1600" dirty="0">
              <a:solidFill>
                <a:srgbClr val="0432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2752426"/>
              </p:ext>
            </p:extLst>
          </p:nvPr>
        </p:nvGraphicFramePr>
        <p:xfrm>
          <a:off x="170200" y="3156938"/>
          <a:ext cx="6517598" cy="4585913"/>
        </p:xfrm>
        <a:graphic>
          <a:graphicData uri="http://schemas.openxmlformats.org/drawingml/2006/table">
            <a:tbl>
              <a:tblPr firstRow="1" bandRow="1">
                <a:tableStyleId>{5940675A-B579-460E-94D1-54222C63F5DA}</a:tableStyleId>
              </a:tblPr>
              <a:tblGrid>
                <a:gridCol w="3745095">
                  <a:extLst>
                    <a:ext uri="{9D8B030D-6E8A-4147-A177-3AD203B41FA5}">
                      <a16:colId xmlns:a16="http://schemas.microsoft.com/office/drawing/2014/main" xmlns="" val="20000"/>
                    </a:ext>
                  </a:extLst>
                </a:gridCol>
                <a:gridCol w="2772503">
                  <a:extLst>
                    <a:ext uri="{9D8B030D-6E8A-4147-A177-3AD203B41FA5}">
                      <a16:colId xmlns:a16="http://schemas.microsoft.com/office/drawing/2014/main" xmlns="" val="20001"/>
                    </a:ext>
                  </a:extLst>
                </a:gridCol>
              </a:tblGrid>
              <a:tr h="361918">
                <a:tc gridSpan="2">
                  <a:txBody>
                    <a:bodyPr/>
                    <a:lstStyle/>
                    <a:p>
                      <a:pPr marL="0" algn="ctr" defTabSz="514350" rtl="1" eaLnBrk="1" latinLnBrk="0" hangingPunct="1"/>
                      <a:r>
                        <a:rPr lang="en-GB" sz="1600" b="1" dirty="0" smtClean="0">
                          <a:solidFill>
                            <a:schemeClr val="tx1"/>
                          </a:solidFill>
                        </a:rPr>
                        <a:t>Anticoagulants</a:t>
                      </a:r>
                      <a:endParaRPr lang="en-US" sz="1600"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extLst>
                  <a:ext uri="{0D108BD9-81ED-4DB2-BD59-A6C34878D82A}">
                    <a16:rowId xmlns:a16="http://schemas.microsoft.com/office/drawing/2014/main" xmlns="" val="10000"/>
                  </a:ext>
                </a:extLst>
              </a:tr>
              <a:tr h="3017118">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1050" b="1" dirty="0" smtClean="0">
                          <a:solidFill>
                            <a:prstClr val="black"/>
                          </a:solidFill>
                        </a:rPr>
                        <a:t>Parenteral Anticoagulants</a:t>
                      </a:r>
                    </a:p>
                    <a:p>
                      <a:pPr lvl="0" defTabSz="514350">
                        <a:spcBef>
                          <a:spcPts val="600"/>
                        </a:spcBef>
                      </a:pPr>
                      <a:r>
                        <a:rPr lang="en-GB" sz="1050" u="sng" dirty="0" smtClean="0">
                          <a:solidFill>
                            <a:prstClr val="black"/>
                          </a:solidFill>
                        </a:rPr>
                        <a:t>Thrombin inhibitors</a:t>
                      </a:r>
                      <a:r>
                        <a:rPr lang="en-GB" sz="1050" dirty="0" smtClean="0">
                          <a:solidFill>
                            <a:prstClr val="black"/>
                          </a:solidFill>
                        </a:rPr>
                        <a:t>:</a:t>
                      </a:r>
                    </a:p>
                    <a:p>
                      <a:pPr marL="285750" lvl="0" indent="-285750" defTabSz="514350">
                        <a:spcBef>
                          <a:spcPts val="600"/>
                        </a:spcBef>
                        <a:buClr>
                          <a:srgbClr val="00B0F0"/>
                        </a:buClr>
                        <a:buFont typeface="Arial" panose="020B0604020202020204" pitchFamily="34" charset="0"/>
                        <a:buChar char="•"/>
                      </a:pPr>
                      <a:r>
                        <a:rPr lang="en-GB" sz="1050" dirty="0" smtClean="0">
                          <a:solidFill>
                            <a:prstClr val="black"/>
                          </a:solidFill>
                        </a:rPr>
                        <a:t>Indirect</a:t>
                      </a:r>
                      <a:r>
                        <a:rPr lang="en-GB" sz="1050" baseline="0" dirty="0" smtClean="0">
                          <a:solidFill>
                            <a:prstClr val="black"/>
                          </a:solidFill>
                        </a:rPr>
                        <a:t> </a:t>
                      </a:r>
                      <a:r>
                        <a:rPr lang="en-GB" sz="1050" dirty="0" smtClean="0">
                          <a:solidFill>
                            <a:srgbClr val="008F00"/>
                          </a:solidFill>
                        </a:rPr>
                        <a:t>activate Antithrombin III:</a:t>
                      </a:r>
                    </a:p>
                    <a:p>
                      <a:pPr marL="542925" lvl="1" indent="-285750" defTabSz="514350">
                        <a:spcBef>
                          <a:spcPts val="600"/>
                        </a:spcBef>
                        <a:buClr>
                          <a:srgbClr val="00B0F0"/>
                        </a:buClr>
                        <a:buFont typeface="Courier New" charset="0"/>
                        <a:buChar char="o"/>
                      </a:pPr>
                      <a:r>
                        <a:rPr lang="en-GB" sz="1100" dirty="0" smtClean="0">
                          <a:solidFill>
                            <a:srgbClr val="0432FF"/>
                          </a:solidFill>
                        </a:rPr>
                        <a:t>Heparin (</a:t>
                      </a:r>
                      <a:r>
                        <a:rPr lang="en-GB" sz="1100" dirty="0" smtClean="0">
                          <a:solidFill>
                            <a:schemeClr val="bg1">
                              <a:lumMod val="50000"/>
                            </a:schemeClr>
                          </a:solidFill>
                        </a:rPr>
                        <a:t>molecular</a:t>
                      </a:r>
                      <a:r>
                        <a:rPr lang="en-GB" sz="1100" baseline="0" dirty="0" smtClean="0">
                          <a:solidFill>
                            <a:schemeClr val="bg1">
                              <a:lumMod val="50000"/>
                            </a:schemeClr>
                          </a:solidFill>
                        </a:rPr>
                        <a:t> weight: </a:t>
                      </a:r>
                      <a:r>
                        <a:rPr lang="en-US" sz="1100" b="0" spc="-50" dirty="0" smtClean="0">
                          <a:solidFill>
                            <a:srgbClr val="945200"/>
                          </a:solidFill>
                          <a:latin typeface="+mn-lt"/>
                        </a:rPr>
                        <a:t>3000-30000)</a:t>
                      </a:r>
                    </a:p>
                    <a:p>
                      <a:pPr marL="428625" lvl="1" indent="-171450" fontAlgn="base">
                        <a:lnSpc>
                          <a:spcPts val="2000"/>
                        </a:lnSpc>
                        <a:spcBef>
                          <a:spcPts val="300"/>
                        </a:spcBef>
                        <a:spcAft>
                          <a:spcPct val="0"/>
                        </a:spcAft>
                        <a:buClr>
                          <a:srgbClr val="00B0F0"/>
                        </a:buClr>
                        <a:buFont typeface="Courier New" charset="0"/>
                        <a:buChar char="o"/>
                      </a:pPr>
                      <a:r>
                        <a:rPr lang="en-US" sz="1100" b="0" dirty="0" smtClean="0">
                          <a:solidFill>
                            <a:srgbClr val="945200"/>
                          </a:solidFill>
                          <a:latin typeface="+mn-lt"/>
                        </a:rPr>
                        <a:t>LMWH: (</a:t>
                      </a:r>
                      <a:r>
                        <a:rPr lang="en-GB" sz="1100" dirty="0" smtClean="0">
                          <a:solidFill>
                            <a:schemeClr val="bg1">
                              <a:lumMod val="50000"/>
                            </a:schemeClr>
                          </a:solidFill>
                        </a:rPr>
                        <a:t>molecular</a:t>
                      </a:r>
                      <a:r>
                        <a:rPr lang="en-GB" sz="1100" baseline="0" dirty="0" smtClean="0">
                          <a:solidFill>
                            <a:schemeClr val="bg1">
                              <a:lumMod val="50000"/>
                            </a:schemeClr>
                          </a:solidFill>
                        </a:rPr>
                        <a:t> weight: </a:t>
                      </a:r>
                      <a:r>
                        <a:rPr lang="en-US" sz="1100" b="0" spc="-50" dirty="0" smtClean="0">
                          <a:solidFill>
                            <a:srgbClr val="945200"/>
                          </a:solidFill>
                          <a:latin typeface="+mn-lt"/>
                        </a:rPr>
                        <a:t>&lt; 8000) e.g. </a:t>
                      </a:r>
                    </a:p>
                    <a:p>
                      <a:pPr marL="171450" marR="0" lvl="0" indent="-171450" algn="l" defTabSz="514350" rtl="0" eaLnBrk="1" fontAlgn="base" latinLnBrk="0" hangingPunct="1">
                        <a:lnSpc>
                          <a:spcPts val="2000"/>
                        </a:lnSpc>
                        <a:spcBef>
                          <a:spcPts val="300"/>
                        </a:spcBef>
                        <a:spcAft>
                          <a:spcPct val="0"/>
                        </a:spcAft>
                        <a:buClr>
                          <a:srgbClr val="00B0F0"/>
                        </a:buClr>
                        <a:buSzTx/>
                        <a:buFont typeface="Arial" charset="0"/>
                        <a:buChar char="•"/>
                        <a:tabLst/>
                        <a:defRPr/>
                      </a:pPr>
                      <a:endParaRPr lang="en-GB" sz="1100" dirty="0" smtClean="0">
                        <a:solidFill>
                          <a:prstClr val="black"/>
                        </a:solidFill>
                      </a:endParaRPr>
                    </a:p>
                    <a:p>
                      <a:pPr marL="171450" marR="0" lvl="0" indent="-171450" algn="l" defTabSz="514350" rtl="0" eaLnBrk="1" fontAlgn="base" latinLnBrk="0" hangingPunct="1">
                        <a:lnSpc>
                          <a:spcPts val="2000"/>
                        </a:lnSpc>
                        <a:spcBef>
                          <a:spcPts val="300"/>
                        </a:spcBef>
                        <a:spcAft>
                          <a:spcPct val="0"/>
                        </a:spcAft>
                        <a:buClr>
                          <a:srgbClr val="00B0F0"/>
                        </a:buClr>
                        <a:buSzTx/>
                        <a:buFont typeface="Arial" charset="0"/>
                        <a:buChar char="•"/>
                        <a:tabLst/>
                        <a:defRPr/>
                      </a:pPr>
                      <a:r>
                        <a:rPr lang="en-GB" sz="1100" dirty="0" smtClean="0">
                          <a:solidFill>
                            <a:prstClr val="black"/>
                          </a:solidFill>
                        </a:rPr>
                        <a:t>Direct </a:t>
                      </a:r>
                      <a:r>
                        <a:rPr lang="en-GB" sz="1100" dirty="0" smtClean="0">
                          <a:solidFill>
                            <a:srgbClr val="008F00"/>
                          </a:solidFill>
                        </a:rPr>
                        <a:t>inhibit thrombin</a:t>
                      </a:r>
                      <a:r>
                        <a:rPr lang="en-GB" sz="1100" baseline="0" dirty="0" smtClean="0">
                          <a:solidFill>
                            <a:srgbClr val="008F00"/>
                          </a:solidFill>
                        </a:rPr>
                        <a:t> </a:t>
                      </a:r>
                      <a:r>
                        <a:rPr lang="en-GB" sz="1100" b="0" baseline="0" dirty="0" smtClean="0">
                          <a:solidFill>
                            <a:srgbClr val="945200"/>
                          </a:solidFill>
                          <a:latin typeface="+mn-lt"/>
                        </a:rPr>
                        <a:t>(</a:t>
                      </a:r>
                      <a:r>
                        <a:rPr lang="en-US" sz="1100" b="0" dirty="0" err="1" smtClean="0">
                          <a:solidFill>
                            <a:srgbClr val="945200"/>
                          </a:solidFill>
                          <a:latin typeface="+mn-lt"/>
                        </a:rPr>
                        <a:t>IIa</a:t>
                      </a:r>
                      <a:r>
                        <a:rPr lang="en-US" sz="1100" b="0" dirty="0" smtClean="0">
                          <a:solidFill>
                            <a:srgbClr val="945200"/>
                          </a:solidFill>
                          <a:latin typeface="+mn-lt"/>
                        </a:rPr>
                        <a:t>):</a:t>
                      </a:r>
                    </a:p>
                    <a:p>
                      <a:pPr marL="257175" marR="0" lvl="1" indent="0" algn="l" defTabSz="514350" rtl="0" eaLnBrk="1" fontAlgn="base" latinLnBrk="0" hangingPunct="1">
                        <a:lnSpc>
                          <a:spcPts val="2000"/>
                        </a:lnSpc>
                        <a:spcBef>
                          <a:spcPts val="300"/>
                        </a:spcBef>
                        <a:spcAft>
                          <a:spcPct val="0"/>
                        </a:spcAft>
                        <a:buClr>
                          <a:schemeClr val="hlink"/>
                        </a:buClr>
                        <a:buSzTx/>
                        <a:buFont typeface="Arial" charset="0"/>
                        <a:buNone/>
                        <a:tabLst/>
                        <a:defRPr/>
                      </a:pPr>
                      <a:r>
                        <a:rPr lang="en-US" sz="1100" b="0" spc="-40" dirty="0" smtClean="0">
                          <a:solidFill>
                            <a:srgbClr val="00B0F0"/>
                          </a:solidFill>
                          <a:latin typeface="+mn-lt"/>
                        </a:rPr>
                        <a:t>*</a:t>
                      </a:r>
                      <a:r>
                        <a:rPr lang="en-US" sz="1100" b="0" spc="-40" dirty="0" smtClean="0">
                          <a:solidFill>
                            <a:srgbClr val="0432FF"/>
                          </a:solidFill>
                          <a:latin typeface="+mn-lt"/>
                        </a:rPr>
                        <a:t> </a:t>
                      </a:r>
                      <a:r>
                        <a:rPr lang="en-US" sz="1100" b="0" spc="-40" dirty="0" err="1" smtClean="0">
                          <a:solidFill>
                            <a:srgbClr val="0432FF"/>
                          </a:solidFill>
                          <a:latin typeface="+mn-lt"/>
                        </a:rPr>
                        <a:t>Bivaluridin</a:t>
                      </a:r>
                      <a:r>
                        <a:rPr lang="en-US" sz="1100" b="1" spc="-40" dirty="0" smtClean="0">
                          <a:solidFill>
                            <a:srgbClr val="0432FF"/>
                          </a:solidFill>
                          <a:latin typeface="Arial Narrow" pitchFamily="34" charset="0"/>
                        </a:rPr>
                        <a:t> </a:t>
                      </a:r>
                      <a:r>
                        <a:rPr lang="en-US" sz="1100" b="0" i="0" spc="-40" dirty="0" smtClean="0">
                          <a:solidFill>
                            <a:srgbClr val="945200"/>
                          </a:solidFill>
                          <a:latin typeface="+mn-lt"/>
                        </a:rPr>
                        <a:t>: </a:t>
                      </a:r>
                      <a:r>
                        <a:rPr lang="en-US" sz="1100" b="0" i="0" dirty="0" smtClean="0">
                          <a:solidFill>
                            <a:srgbClr val="945200"/>
                          </a:solidFill>
                          <a:latin typeface="+mn-lt"/>
                        </a:rPr>
                        <a:t>R Is                   </a:t>
                      </a:r>
                      <a:r>
                        <a:rPr lang="en-US" sz="1100" b="0" i="0" dirty="0" smtClean="0">
                          <a:solidFill>
                            <a:srgbClr val="00B0F0"/>
                          </a:solidFill>
                          <a:latin typeface="+mn-lt"/>
                        </a:rPr>
                        <a:t>*</a:t>
                      </a:r>
                      <a:r>
                        <a:rPr lang="en-US" sz="1100" b="0" i="0" dirty="0" smtClean="0">
                          <a:solidFill>
                            <a:srgbClr val="945200"/>
                          </a:solidFill>
                          <a:latin typeface="+mn-lt"/>
                        </a:rPr>
                        <a:t> </a:t>
                      </a:r>
                      <a:r>
                        <a:rPr lang="en-US" sz="1100" b="0" spc="-40" dirty="0" err="1" smtClean="0">
                          <a:solidFill>
                            <a:srgbClr val="0432FF"/>
                          </a:solidFill>
                          <a:latin typeface="+mn-lt"/>
                        </a:rPr>
                        <a:t>Argatroban</a:t>
                      </a:r>
                      <a:r>
                        <a:rPr lang="en-US" sz="1100" b="0" spc="-40" dirty="0" smtClean="0">
                          <a:solidFill>
                            <a:srgbClr val="0432FF"/>
                          </a:solidFill>
                          <a:latin typeface="+mn-lt"/>
                        </a:rPr>
                        <a:t> </a:t>
                      </a:r>
                      <a:r>
                        <a:rPr lang="en-US" sz="1100" b="0" i="0" spc="-40" dirty="0" smtClean="0">
                          <a:solidFill>
                            <a:srgbClr val="945200"/>
                          </a:solidFill>
                          <a:latin typeface="+mn-lt"/>
                        </a:rPr>
                        <a:t>: </a:t>
                      </a:r>
                      <a:r>
                        <a:rPr lang="en-US" sz="1100" b="0" i="0" dirty="0" smtClean="0">
                          <a:solidFill>
                            <a:srgbClr val="945200"/>
                          </a:solidFill>
                          <a:latin typeface="+mn-lt"/>
                        </a:rPr>
                        <a:t>R Is</a:t>
                      </a:r>
                    </a:p>
                    <a:p>
                      <a:pPr marL="257175" marR="0" lvl="1" indent="0" algn="l" defTabSz="514350" rtl="0" eaLnBrk="1" fontAlgn="base" latinLnBrk="0" hangingPunct="1">
                        <a:lnSpc>
                          <a:spcPts val="2000"/>
                        </a:lnSpc>
                        <a:spcBef>
                          <a:spcPts val="300"/>
                        </a:spcBef>
                        <a:spcAft>
                          <a:spcPct val="0"/>
                        </a:spcAft>
                        <a:buClr>
                          <a:schemeClr val="hlink"/>
                        </a:buClr>
                        <a:buSzTx/>
                        <a:buFont typeface="Arial" charset="0"/>
                        <a:buNone/>
                        <a:tabLst/>
                        <a:defRPr/>
                      </a:pPr>
                      <a:r>
                        <a:rPr lang="en-US" sz="1100" b="0" spc="-40" dirty="0" smtClean="0">
                          <a:solidFill>
                            <a:srgbClr val="00B0F0"/>
                          </a:solidFill>
                          <a:latin typeface="+mn-lt"/>
                        </a:rPr>
                        <a:t>*</a:t>
                      </a:r>
                      <a:r>
                        <a:rPr lang="en-US" sz="1100" b="0" spc="-40" dirty="0" smtClean="0">
                          <a:solidFill>
                            <a:srgbClr val="0432FF"/>
                          </a:solidFill>
                          <a:latin typeface="+mn-lt"/>
                        </a:rPr>
                        <a:t> </a:t>
                      </a:r>
                      <a:r>
                        <a:rPr lang="en-US" sz="1100" b="0" spc="-40" dirty="0" err="1" smtClean="0">
                          <a:solidFill>
                            <a:srgbClr val="0432FF"/>
                          </a:solidFill>
                          <a:latin typeface="+mn-lt"/>
                        </a:rPr>
                        <a:t>Lepirudin</a:t>
                      </a:r>
                      <a:r>
                        <a:rPr lang="en-US" sz="1100" b="0" spc="-40" dirty="0" smtClean="0">
                          <a:solidFill>
                            <a:srgbClr val="0432FF"/>
                          </a:solidFill>
                          <a:latin typeface="+mn-lt"/>
                        </a:rPr>
                        <a:t> </a:t>
                      </a:r>
                      <a:r>
                        <a:rPr lang="en-US" sz="1100" b="0" i="0" spc="-40" dirty="0" smtClean="0">
                          <a:solidFill>
                            <a:srgbClr val="945200"/>
                          </a:solidFill>
                          <a:latin typeface="+mn-lt"/>
                        </a:rPr>
                        <a:t>: </a:t>
                      </a:r>
                      <a:r>
                        <a:rPr lang="en-US" sz="1100" b="0" i="0" dirty="0" smtClean="0">
                          <a:solidFill>
                            <a:srgbClr val="945200"/>
                          </a:solidFill>
                          <a:latin typeface="+mn-lt"/>
                        </a:rPr>
                        <a:t>IR Is                    </a:t>
                      </a:r>
                      <a:r>
                        <a:rPr lang="en-US" sz="1100" b="0" i="0" dirty="0" smtClean="0">
                          <a:solidFill>
                            <a:srgbClr val="00B0F0"/>
                          </a:solidFill>
                          <a:latin typeface="+mn-lt"/>
                        </a:rPr>
                        <a:t>*</a:t>
                      </a:r>
                      <a:r>
                        <a:rPr lang="en-US" sz="1100" b="0" i="0" dirty="0" smtClean="0">
                          <a:solidFill>
                            <a:srgbClr val="945200"/>
                          </a:solidFill>
                          <a:latin typeface="+mn-lt"/>
                        </a:rPr>
                        <a:t> </a:t>
                      </a:r>
                      <a:r>
                        <a:rPr lang="en-US" sz="1100" b="0" spc="-40" dirty="0" smtClean="0">
                          <a:solidFill>
                            <a:srgbClr val="0432FF"/>
                          </a:solidFill>
                          <a:latin typeface="+mn-lt"/>
                        </a:rPr>
                        <a:t>Dabigatran </a:t>
                      </a:r>
                      <a:r>
                        <a:rPr lang="en-US" sz="1100" b="0" spc="-40" dirty="0" smtClean="0">
                          <a:solidFill>
                            <a:schemeClr val="bg1">
                              <a:lumMod val="50000"/>
                            </a:schemeClr>
                          </a:solidFill>
                          <a:latin typeface="+mn-lt"/>
                        </a:rPr>
                        <a:t>oral</a:t>
                      </a:r>
                      <a:r>
                        <a:rPr lang="en-US" sz="1100" b="0" spc="-40" dirty="0" smtClean="0">
                          <a:solidFill>
                            <a:srgbClr val="0432FF"/>
                          </a:solidFill>
                          <a:latin typeface="+mn-lt"/>
                        </a:rPr>
                        <a:t> </a:t>
                      </a:r>
                      <a:r>
                        <a:rPr lang="en-US" sz="1100" b="0" i="0" spc="-40" dirty="0" smtClean="0">
                          <a:solidFill>
                            <a:srgbClr val="945200"/>
                          </a:solidFill>
                          <a:latin typeface="+mn-lt"/>
                        </a:rPr>
                        <a:t>: </a:t>
                      </a:r>
                      <a:r>
                        <a:rPr lang="en-US" sz="1100" b="0" i="0" dirty="0" smtClean="0">
                          <a:solidFill>
                            <a:srgbClr val="945200"/>
                          </a:solidFill>
                          <a:latin typeface="+mn-lt"/>
                        </a:rPr>
                        <a:t>R Is</a:t>
                      </a:r>
                    </a:p>
                    <a:p>
                      <a:pPr marL="171450" marR="0" lvl="0" indent="-171450" algn="l" defTabSz="514350" rtl="0" eaLnBrk="1" fontAlgn="base" latinLnBrk="0" hangingPunct="1">
                        <a:lnSpc>
                          <a:spcPts val="2000"/>
                        </a:lnSpc>
                        <a:spcBef>
                          <a:spcPts val="300"/>
                        </a:spcBef>
                        <a:spcAft>
                          <a:spcPct val="0"/>
                        </a:spcAft>
                        <a:buClr>
                          <a:srgbClr val="00B0F0"/>
                        </a:buClr>
                        <a:buSzTx/>
                        <a:buFont typeface="Arial" charset="0"/>
                        <a:buChar char="•"/>
                        <a:tabLst/>
                        <a:defRPr/>
                      </a:pPr>
                      <a:r>
                        <a:rPr lang="en-US" sz="1100" b="0" dirty="0" smtClean="0">
                          <a:solidFill>
                            <a:srgbClr val="945200"/>
                          </a:solidFill>
                          <a:latin typeface="+mn-lt"/>
                        </a:rPr>
                        <a:t>Factor </a:t>
                      </a:r>
                      <a:r>
                        <a:rPr lang="en-US" sz="1100" b="0" dirty="0" err="1" smtClean="0">
                          <a:solidFill>
                            <a:srgbClr val="945200"/>
                          </a:solidFill>
                          <a:latin typeface="+mn-lt"/>
                        </a:rPr>
                        <a:t>Xa</a:t>
                      </a:r>
                      <a:r>
                        <a:rPr lang="en-US" sz="1100" b="0" dirty="0" smtClean="0">
                          <a:solidFill>
                            <a:srgbClr val="945200"/>
                          </a:solidFill>
                          <a:latin typeface="+mn-lt"/>
                        </a:rPr>
                        <a:t>:</a:t>
                      </a:r>
                      <a:r>
                        <a:rPr lang="en-US" sz="1100" b="0" baseline="0" dirty="0" smtClean="0">
                          <a:solidFill>
                            <a:srgbClr val="945200"/>
                          </a:solidFill>
                          <a:latin typeface="+mn-lt"/>
                        </a:rPr>
                        <a:t> is </a:t>
                      </a:r>
                      <a:r>
                        <a:rPr lang="en-US" sz="1100" b="0" dirty="0" err="1" smtClean="0">
                          <a:solidFill>
                            <a:srgbClr val="945200"/>
                          </a:solidFill>
                          <a:latin typeface="+mn-lt"/>
                        </a:rPr>
                        <a:t>Pentasaccharide</a:t>
                      </a:r>
                      <a:endParaRPr lang="en-US" sz="1100" b="0" dirty="0" smtClean="0">
                        <a:solidFill>
                          <a:srgbClr val="945200"/>
                        </a:solidFill>
                        <a:latin typeface="+mn-lt"/>
                      </a:endParaRPr>
                    </a:p>
                    <a:p>
                      <a:pPr marL="257175" marR="0" lvl="1" indent="0" algn="l" defTabSz="514350" rtl="0" eaLnBrk="1" fontAlgn="base" latinLnBrk="0" hangingPunct="1">
                        <a:lnSpc>
                          <a:spcPts val="2000"/>
                        </a:lnSpc>
                        <a:spcBef>
                          <a:spcPts val="300"/>
                        </a:spcBef>
                        <a:spcAft>
                          <a:spcPct val="0"/>
                        </a:spcAft>
                        <a:buClr>
                          <a:schemeClr val="hlink"/>
                        </a:buClr>
                        <a:buSzTx/>
                        <a:buFont typeface="Arial" charset="0"/>
                        <a:buNone/>
                        <a:tabLst/>
                        <a:defRPr/>
                      </a:pPr>
                      <a:r>
                        <a:rPr lang="en-US" sz="1100" b="0" dirty="0" smtClean="0">
                          <a:solidFill>
                            <a:srgbClr val="00B0F0"/>
                          </a:solidFill>
                          <a:latin typeface="+mn-lt"/>
                        </a:rPr>
                        <a:t>*</a:t>
                      </a:r>
                      <a:r>
                        <a:rPr lang="en-US" sz="1100" b="0" dirty="0" smtClean="0">
                          <a:solidFill>
                            <a:srgbClr val="945200"/>
                          </a:solidFill>
                          <a:latin typeface="+mn-lt"/>
                        </a:rPr>
                        <a:t> Indirect :</a:t>
                      </a:r>
                      <a:r>
                        <a:rPr lang="en-US" sz="1100" b="0" baseline="0" dirty="0" smtClean="0">
                          <a:solidFill>
                            <a:srgbClr val="945200"/>
                          </a:solidFill>
                          <a:latin typeface="+mn-lt"/>
                        </a:rPr>
                        <a:t> </a:t>
                      </a:r>
                      <a:r>
                        <a:rPr lang="en-US" sz="1100" b="0" spc="-40" dirty="0" err="1" smtClean="0">
                          <a:solidFill>
                            <a:srgbClr val="0432FF"/>
                          </a:solidFill>
                          <a:latin typeface="+mn-lt"/>
                        </a:rPr>
                        <a:t>Fondaparinux</a:t>
                      </a:r>
                      <a:r>
                        <a:rPr lang="en-US" sz="1100" b="0" spc="-40" baseline="0" dirty="0" smtClean="0">
                          <a:solidFill>
                            <a:srgbClr val="0432FF"/>
                          </a:solidFill>
                          <a:latin typeface="+mn-lt"/>
                        </a:rPr>
                        <a:t>      </a:t>
                      </a:r>
                      <a:r>
                        <a:rPr lang="en-US" sz="1100" b="0" spc="-40" baseline="0" dirty="0" smtClean="0">
                          <a:solidFill>
                            <a:srgbClr val="00B0F0"/>
                          </a:solidFill>
                          <a:latin typeface="+mn-lt"/>
                        </a:rPr>
                        <a:t>*</a:t>
                      </a:r>
                      <a:r>
                        <a:rPr lang="en-US" sz="1100" b="0" spc="-40" baseline="0" dirty="0" smtClean="0">
                          <a:solidFill>
                            <a:srgbClr val="0432FF"/>
                          </a:solidFill>
                          <a:latin typeface="+mn-lt"/>
                        </a:rPr>
                        <a:t> </a:t>
                      </a:r>
                      <a:r>
                        <a:rPr lang="en-US" sz="1100" b="0" spc="-40" dirty="0" smtClean="0">
                          <a:solidFill>
                            <a:srgbClr val="945200"/>
                          </a:solidFill>
                          <a:latin typeface="+mn-lt"/>
                        </a:rPr>
                        <a:t>Direct : </a:t>
                      </a:r>
                      <a:r>
                        <a:rPr lang="en-US" sz="1100" b="0" spc="-40" dirty="0" smtClean="0">
                          <a:solidFill>
                            <a:srgbClr val="0432FF"/>
                          </a:solidFill>
                          <a:latin typeface="+mn-lt"/>
                        </a:rPr>
                        <a:t>Rivaroxaban </a:t>
                      </a:r>
                      <a:r>
                        <a:rPr lang="en-US" sz="1100" b="0" spc="-40" dirty="0" smtClean="0">
                          <a:solidFill>
                            <a:schemeClr val="bg1">
                              <a:lumMod val="50000"/>
                            </a:schemeClr>
                          </a:solidFill>
                          <a:latin typeface="+mn-lt"/>
                        </a:rPr>
                        <a:t>(oral)</a:t>
                      </a:r>
                      <a:endParaRPr lang="en-US" sz="1100" b="0" dirty="0" smtClean="0">
                        <a:solidFill>
                          <a:schemeClr val="bg1">
                            <a:lumMod val="50000"/>
                          </a:schemeClr>
                        </a:solidFill>
                        <a:latin typeface="+mn-lt"/>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lvl="0" algn="ctr" defTabSz="514350">
                        <a:spcBef>
                          <a:spcPts val="600"/>
                        </a:spcBef>
                      </a:pPr>
                      <a:r>
                        <a:rPr lang="en-GB" sz="1100" b="1" dirty="0" smtClean="0">
                          <a:solidFill>
                            <a:prstClr val="black"/>
                          </a:solidFill>
                        </a:rPr>
                        <a:t>Oral Anticoagulants</a:t>
                      </a:r>
                    </a:p>
                    <a:p>
                      <a:pPr lvl="0" defTabSz="514350">
                        <a:spcBef>
                          <a:spcPts val="600"/>
                        </a:spcBef>
                      </a:pPr>
                      <a:r>
                        <a:rPr lang="en-GB" sz="1050" u="sng" dirty="0" smtClean="0">
                          <a:solidFill>
                            <a:prstClr val="black"/>
                          </a:solidFill>
                        </a:rPr>
                        <a:t>Vitamin K antagonists</a:t>
                      </a:r>
                      <a:r>
                        <a:rPr lang="en-GB" sz="1050" dirty="0" smtClean="0">
                          <a:solidFill>
                            <a:prstClr val="black"/>
                          </a:solidFill>
                        </a:rPr>
                        <a:t>:</a:t>
                      </a:r>
                    </a:p>
                    <a:p>
                      <a:pPr lvl="0" defTabSz="514350">
                        <a:spcBef>
                          <a:spcPts val="600"/>
                        </a:spcBef>
                      </a:pPr>
                      <a:r>
                        <a:rPr lang="en-GB" sz="1050" dirty="0" smtClean="0">
                          <a:solidFill>
                            <a:srgbClr val="0432FF"/>
                          </a:solidFill>
                        </a:rPr>
                        <a:t>Warfarin</a:t>
                      </a:r>
                      <a:r>
                        <a:rPr lang="en-GB" sz="1050" baseline="0" dirty="0" smtClean="0">
                          <a:solidFill>
                            <a:srgbClr val="0432FF"/>
                          </a:solidFill>
                        </a:rPr>
                        <a:t> </a:t>
                      </a:r>
                      <a:r>
                        <a:rPr lang="en-US" sz="1100" b="0" spc="-50" dirty="0" smtClean="0">
                          <a:solidFill>
                            <a:srgbClr val="945200"/>
                          </a:solidFill>
                          <a:latin typeface="+mn-lt"/>
                        </a:rPr>
                        <a:t>&gt; 40 times potency than</a:t>
                      </a:r>
                      <a:r>
                        <a:rPr lang="en-US" sz="1100" b="0" spc="-50" baseline="0" dirty="0" smtClean="0">
                          <a:solidFill>
                            <a:srgbClr val="945200"/>
                          </a:solidFill>
                          <a:latin typeface="+mn-lt"/>
                        </a:rPr>
                        <a:t> </a:t>
                      </a:r>
                      <a:r>
                        <a:rPr lang="en-US" sz="1100" b="0" dirty="0" err="1" smtClean="0">
                          <a:solidFill>
                            <a:srgbClr val="0432FF"/>
                          </a:solidFill>
                          <a:latin typeface="+mn-lt"/>
                        </a:rPr>
                        <a:t>Dicumarol</a:t>
                      </a:r>
                      <a:endParaRPr lang="en-US" sz="1100" b="0" dirty="0" smtClean="0">
                        <a:solidFill>
                          <a:srgbClr val="0432FF"/>
                        </a:solidFill>
                        <a:latin typeface="+mn-lt"/>
                      </a:endParaRPr>
                    </a:p>
                    <a:p>
                      <a:pPr marL="0" marR="0" indent="0" algn="l" defTabSz="514350" rtl="0" eaLnBrk="1" fontAlgn="base" latinLnBrk="0" hangingPunct="1">
                        <a:lnSpc>
                          <a:spcPts val="2000"/>
                        </a:lnSpc>
                        <a:spcBef>
                          <a:spcPts val="300"/>
                        </a:spcBef>
                        <a:spcAft>
                          <a:spcPct val="0"/>
                        </a:spcAft>
                        <a:buClr>
                          <a:schemeClr val="hlink"/>
                        </a:buClr>
                        <a:buSzTx/>
                        <a:buFontTx/>
                        <a:buNone/>
                        <a:tabLst/>
                        <a:defRPr/>
                      </a:pPr>
                      <a:r>
                        <a:rPr lang="en-US" sz="1100" b="0" dirty="0" smtClean="0">
                          <a:solidFill>
                            <a:schemeClr val="bg1">
                              <a:lumMod val="50000"/>
                            </a:schemeClr>
                          </a:solidFill>
                          <a:latin typeface="+mn-lt"/>
                        </a:rPr>
                        <a:t>It</a:t>
                      </a:r>
                      <a:r>
                        <a:rPr lang="en-US" sz="1100" b="0" baseline="0" dirty="0" smtClean="0">
                          <a:solidFill>
                            <a:schemeClr val="bg1">
                              <a:lumMod val="50000"/>
                            </a:schemeClr>
                          </a:solidFill>
                          <a:latin typeface="+mn-lt"/>
                        </a:rPr>
                        <a:t> acts on </a:t>
                      </a:r>
                      <a:r>
                        <a:rPr lang="en-US" sz="1100" b="0" dirty="0" smtClean="0">
                          <a:solidFill>
                            <a:srgbClr val="945200"/>
                          </a:solidFill>
                          <a:latin typeface="+mn-lt"/>
                        </a:rPr>
                        <a:t>II, VII, IX &amp; X</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1206877">
                <a:tc gridSpan="2">
                  <a:txBody>
                    <a:bodyPr/>
                    <a:lstStyle/>
                    <a:p>
                      <a:pPr lvl="0" defTabSz="514350">
                        <a:spcBef>
                          <a:spcPts val="400"/>
                        </a:spcBef>
                      </a:pPr>
                      <a:r>
                        <a:rPr lang="en-GB" sz="1100" i="1" dirty="0" smtClean="0">
                          <a:solidFill>
                            <a:schemeClr val="tx1"/>
                          </a:solidFill>
                        </a:rPr>
                        <a:t>Indications:</a:t>
                      </a:r>
                    </a:p>
                    <a:p>
                      <a:pPr marL="285750" lvl="0" indent="-285750" defTabSz="514350">
                        <a:spcBef>
                          <a:spcPts val="400"/>
                        </a:spcBef>
                        <a:buClr>
                          <a:srgbClr val="00B0F0"/>
                        </a:buClr>
                        <a:buFont typeface="Wingdings" panose="05000000000000000000" pitchFamily="2" charset="2"/>
                        <a:buChar char="ü"/>
                      </a:pPr>
                      <a:r>
                        <a:rPr lang="en-GB" sz="1100" dirty="0" smtClean="0">
                          <a:solidFill>
                            <a:schemeClr val="tx1"/>
                          </a:solidFill>
                        </a:rPr>
                        <a:t>Myocardial infarction (MI) </a:t>
                      </a:r>
                    </a:p>
                    <a:p>
                      <a:pPr marL="285750" lvl="0" indent="-285750" defTabSz="514350">
                        <a:spcBef>
                          <a:spcPts val="400"/>
                        </a:spcBef>
                        <a:buClr>
                          <a:srgbClr val="00B0F0"/>
                        </a:buClr>
                        <a:buFont typeface="Wingdings" panose="05000000000000000000" pitchFamily="2" charset="2"/>
                        <a:buChar char="ü"/>
                      </a:pPr>
                      <a:r>
                        <a:rPr lang="en-GB" sz="1100" dirty="0" smtClean="0">
                          <a:solidFill>
                            <a:schemeClr val="tx1"/>
                          </a:solidFill>
                        </a:rPr>
                        <a:t>Deep venous thrombosis (DVT)</a:t>
                      </a:r>
                    </a:p>
                    <a:p>
                      <a:pPr marL="285750" lvl="0" indent="-285750" defTabSz="514350">
                        <a:spcBef>
                          <a:spcPts val="400"/>
                        </a:spcBef>
                        <a:buClr>
                          <a:srgbClr val="00B0F0"/>
                        </a:buClr>
                        <a:buFont typeface="Wingdings" panose="05000000000000000000" pitchFamily="2" charset="2"/>
                        <a:buChar char="ü"/>
                      </a:pPr>
                      <a:r>
                        <a:rPr lang="en-GB" sz="1100" dirty="0" smtClean="0">
                          <a:solidFill>
                            <a:schemeClr val="tx1"/>
                          </a:solidFill>
                        </a:rPr>
                        <a:t>Peripheral arterial emboli, pulmonary embolism (PE) and many other conditions </a:t>
                      </a:r>
                    </a:p>
                    <a:p>
                      <a:pPr marL="285750" lvl="0" indent="-285750" defTabSz="514350">
                        <a:spcBef>
                          <a:spcPts val="400"/>
                        </a:spcBef>
                        <a:buClr>
                          <a:srgbClr val="00B0F0"/>
                        </a:buClr>
                        <a:buFont typeface="Wingdings" panose="05000000000000000000" pitchFamily="2" charset="2"/>
                        <a:buChar char="ü"/>
                      </a:pPr>
                      <a:r>
                        <a:rPr lang="en-GB" sz="1100" dirty="0" smtClean="0">
                          <a:solidFill>
                            <a:schemeClr val="tx1"/>
                          </a:solidFill>
                        </a:rPr>
                        <a:t>Anticoagulants are also used in blood transfusions, and dialysis procedures </a:t>
                      </a: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xmlns="" val="10002"/>
                  </a:ext>
                </a:extLst>
              </a:tr>
            </a:tbl>
          </a:graphicData>
        </a:graphic>
      </p:graphicFrame>
      <p:sp>
        <p:nvSpPr>
          <p:cNvPr id="28" name="TextBox 27"/>
          <p:cNvSpPr txBox="1"/>
          <p:nvPr/>
        </p:nvSpPr>
        <p:spPr>
          <a:xfrm>
            <a:off x="589888" y="4699539"/>
            <a:ext cx="1379865" cy="261610"/>
          </a:xfrm>
          <a:prstGeom prst="rect">
            <a:avLst/>
          </a:prstGeom>
          <a:noFill/>
        </p:spPr>
        <p:txBody>
          <a:bodyPr wrap="none" rtlCol="0">
            <a:spAutoFit/>
          </a:bodyPr>
          <a:lstStyle/>
          <a:p>
            <a:pPr marL="0" lvl="1"/>
            <a:r>
              <a:rPr lang="en-US" sz="1100" spc="-40" dirty="0">
                <a:solidFill>
                  <a:srgbClr val="0432FF"/>
                </a:solidFill>
              </a:rPr>
              <a:t>Enoxaparin</a:t>
            </a:r>
            <a:r>
              <a:rPr lang="en-US" sz="1100" spc="-40" dirty="0">
                <a:solidFill>
                  <a:srgbClr val="945200"/>
                </a:solidFill>
              </a:rPr>
              <a:t>, </a:t>
            </a:r>
            <a:r>
              <a:rPr lang="en-US" sz="1100" spc="-40" dirty="0" err="1" smtClean="0">
                <a:solidFill>
                  <a:srgbClr val="0432FF"/>
                </a:solidFill>
              </a:rPr>
              <a:t>Dalteparin</a:t>
            </a:r>
            <a:endParaRPr lang="en-US" sz="1100" spc="-40" dirty="0">
              <a:solidFill>
                <a:srgbClr val="0432FF"/>
              </a:solidFill>
            </a:endParaRPr>
          </a:p>
        </p:txBody>
      </p:sp>
      <p:grpSp>
        <p:nvGrpSpPr>
          <p:cNvPr id="33" name="Group 32"/>
          <p:cNvGrpSpPr/>
          <p:nvPr/>
        </p:nvGrpSpPr>
        <p:grpSpPr>
          <a:xfrm>
            <a:off x="3026318" y="3952253"/>
            <a:ext cx="805361" cy="1006849"/>
            <a:chOff x="3016509" y="4068046"/>
            <a:chExt cx="805361" cy="1006849"/>
          </a:xfrm>
        </p:grpSpPr>
        <p:sp>
          <p:nvSpPr>
            <p:cNvPr id="18" name="Right Bracket 17"/>
            <p:cNvSpPr/>
            <p:nvPr/>
          </p:nvSpPr>
          <p:spPr>
            <a:xfrm>
              <a:off x="3016509" y="4068046"/>
              <a:ext cx="45719" cy="1006849"/>
            </a:xfrm>
            <a:prstGeom prst="rightBracket">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3110628" y="4186749"/>
              <a:ext cx="711242" cy="769441"/>
            </a:xfrm>
            <a:prstGeom prst="rect">
              <a:avLst/>
            </a:prstGeom>
            <a:solidFill>
              <a:srgbClr val="BAEBFF">
                <a:alpha val="45882"/>
              </a:srgbClr>
            </a:solidFill>
            <a:ln>
              <a:solidFill>
                <a:srgbClr val="00B0F0"/>
              </a:solidFill>
              <a:prstDash val="sysDash"/>
            </a:ln>
          </p:spPr>
          <p:txBody>
            <a:bodyPr wrap="square" rtlCol="0">
              <a:spAutoFit/>
            </a:bodyPr>
            <a:lstStyle/>
            <a:p>
              <a:r>
                <a:rPr lang="en-US" sz="1100" dirty="0" smtClean="0">
                  <a:solidFill>
                    <a:schemeClr val="bg1">
                      <a:lumMod val="50000"/>
                    </a:schemeClr>
                  </a:solidFill>
                </a:rPr>
                <a:t>They act on: </a:t>
              </a:r>
              <a:r>
                <a:rPr lang="en-US" sz="1100" dirty="0" err="1" smtClean="0">
                  <a:solidFill>
                    <a:srgbClr val="945200"/>
                  </a:solidFill>
                </a:rPr>
                <a:t>XIIa</a:t>
              </a:r>
              <a:r>
                <a:rPr lang="en-US" sz="1100" dirty="0">
                  <a:solidFill>
                    <a:srgbClr val="945200"/>
                  </a:solidFill>
                </a:rPr>
                <a:t>, </a:t>
              </a:r>
              <a:r>
                <a:rPr lang="en-US" sz="1100" dirty="0" err="1">
                  <a:solidFill>
                    <a:srgbClr val="945200"/>
                  </a:solidFill>
                </a:rPr>
                <a:t>XIa</a:t>
              </a:r>
              <a:r>
                <a:rPr lang="en-US" sz="1100" dirty="0">
                  <a:solidFill>
                    <a:srgbClr val="945200"/>
                  </a:solidFill>
                </a:rPr>
                <a:t>, </a:t>
              </a:r>
              <a:r>
                <a:rPr lang="en-US" sz="1100" dirty="0" err="1">
                  <a:solidFill>
                    <a:srgbClr val="945200"/>
                  </a:solidFill>
                </a:rPr>
                <a:t>IXa</a:t>
              </a:r>
              <a:r>
                <a:rPr lang="en-US" sz="1100" dirty="0">
                  <a:solidFill>
                    <a:srgbClr val="945200"/>
                  </a:solidFill>
                </a:rPr>
                <a:t>, </a:t>
              </a:r>
              <a:r>
                <a:rPr lang="en-US" sz="1100" dirty="0" err="1">
                  <a:solidFill>
                    <a:srgbClr val="945200"/>
                  </a:solidFill>
                </a:rPr>
                <a:t>Xa</a:t>
              </a:r>
              <a:r>
                <a:rPr lang="en-US" sz="1100" dirty="0">
                  <a:solidFill>
                    <a:srgbClr val="945200"/>
                  </a:solidFill>
                </a:rPr>
                <a:t>, </a:t>
              </a:r>
              <a:r>
                <a:rPr lang="en-US" sz="1100" dirty="0" err="1" smtClean="0">
                  <a:solidFill>
                    <a:srgbClr val="945200"/>
                  </a:solidFill>
                </a:rPr>
                <a:t>IIa</a:t>
              </a:r>
              <a:endParaRPr lang="en-US" sz="1100" dirty="0">
                <a:solidFill>
                  <a:srgbClr val="945200"/>
                </a:solidFill>
              </a:endParaRPr>
            </a:p>
          </p:txBody>
        </p:sp>
        <p:cxnSp>
          <p:nvCxnSpPr>
            <p:cNvPr id="30" name="Straight Connector 29"/>
            <p:cNvCxnSpPr>
              <a:stCxn id="26" idx="1"/>
              <a:endCxn id="18" idx="2"/>
            </p:cNvCxnSpPr>
            <p:nvPr/>
          </p:nvCxnSpPr>
          <p:spPr>
            <a:xfrm flipH="1">
              <a:off x="3062228" y="4571470"/>
              <a:ext cx="48400" cy="1"/>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158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 y="-1"/>
            <a:ext cx="6858000" cy="1016001"/>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Indirect Thrombin Inhibitors</a:t>
            </a:r>
          </a:p>
        </p:txBody>
      </p:sp>
      <p:graphicFrame>
        <p:nvGraphicFramePr>
          <p:cNvPr id="4" name="Table 3">
            <a:extLst>
              <a:ext uri="{FF2B5EF4-FFF2-40B4-BE49-F238E27FC236}">
                <a16:creationId xmlns:a16="http://schemas.microsoft.com/office/drawing/2014/main" xmlns="" id="{2F666358-1148-4B0A-A5FA-17A2B3389F73}"/>
              </a:ext>
            </a:extLst>
          </p:cNvPr>
          <p:cNvGraphicFramePr>
            <a:graphicFrameLocks noGrp="1"/>
          </p:cNvGraphicFramePr>
          <p:nvPr>
            <p:extLst>
              <p:ext uri="{D42A27DB-BD31-4B8C-83A1-F6EECF244321}">
                <p14:modId xmlns:p14="http://schemas.microsoft.com/office/powerpoint/2010/main" val="137014755"/>
              </p:ext>
            </p:extLst>
          </p:nvPr>
        </p:nvGraphicFramePr>
        <p:xfrm>
          <a:off x="117" y="1016002"/>
          <a:ext cx="6858000" cy="8889998"/>
        </p:xfrm>
        <a:graphic>
          <a:graphicData uri="http://schemas.openxmlformats.org/drawingml/2006/table">
            <a:tbl>
              <a:tblPr firstRow="1" bandRow="1">
                <a:tableStyleId>{5940675A-B579-460E-94D1-54222C63F5DA}</a:tableStyleId>
              </a:tblPr>
              <a:tblGrid>
                <a:gridCol w="385646">
                  <a:extLst>
                    <a:ext uri="{9D8B030D-6E8A-4147-A177-3AD203B41FA5}">
                      <a16:colId xmlns:a16="http://schemas.microsoft.com/office/drawing/2014/main" xmlns="" val="20000"/>
                    </a:ext>
                  </a:extLst>
                </a:gridCol>
                <a:gridCol w="6472354">
                  <a:extLst>
                    <a:ext uri="{9D8B030D-6E8A-4147-A177-3AD203B41FA5}">
                      <a16:colId xmlns:a16="http://schemas.microsoft.com/office/drawing/2014/main" xmlns="" val="20001"/>
                    </a:ext>
                  </a:extLst>
                </a:gridCol>
              </a:tblGrid>
              <a:tr h="591413">
                <a:tc>
                  <a:txBody>
                    <a:bodyPr/>
                    <a:lstStyle/>
                    <a:p>
                      <a:pPr algn="ctr"/>
                      <a:r>
                        <a:rPr lang="en-US" sz="1500" b="0"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a:txBody>
                    <a:bodyPr/>
                    <a:lstStyle/>
                    <a:p>
                      <a:pPr algn="ctr"/>
                      <a:r>
                        <a:rPr lang="en-US" sz="2000" b="0" dirty="0">
                          <a:solidFill>
                            <a:schemeClr val="tx1"/>
                          </a:solidFill>
                          <a:effectLst/>
                          <a:latin typeface="Calibri" panose="020F0502020204030204" pitchFamily="34" charset="0"/>
                          <a:cs typeface="Calibri" panose="020F0502020204030204" pitchFamily="34" charset="0"/>
                        </a:rPr>
                        <a:t>Unfractionated</a:t>
                      </a:r>
                      <a:r>
                        <a:rPr lang="en-US" sz="2000" b="1" dirty="0">
                          <a:solidFill>
                            <a:schemeClr val="tx1"/>
                          </a:solidFill>
                          <a:effectLst/>
                          <a:latin typeface="Calibri" panose="020F0502020204030204" pitchFamily="34" charset="0"/>
                          <a:cs typeface="Calibri" panose="020F0502020204030204" pitchFamily="34" charset="0"/>
                        </a:rPr>
                        <a:t> </a:t>
                      </a:r>
                      <a:r>
                        <a:rPr lang="en-US" sz="2000" b="1" dirty="0">
                          <a:solidFill>
                            <a:srgbClr val="0432FF"/>
                          </a:solidFill>
                          <a:effectLst/>
                          <a:latin typeface="Calibri" panose="020F0502020204030204" pitchFamily="34" charset="0"/>
                          <a:cs typeface="Calibri" panose="020F0502020204030204" pitchFamily="34" charset="0"/>
                        </a:rPr>
                        <a:t>Heparin</a:t>
                      </a:r>
                      <a:endParaRPr lang="en-US" sz="2000" b="0" dirty="0">
                        <a:effectLst/>
                        <a:latin typeface="Calibri" panose="020F0502020204030204" pitchFamily="34" charset="0"/>
                        <a:cs typeface="Calibri" panose="020F0502020204030204" pitchFamily="34" charset="0"/>
                      </a:endParaRPr>
                    </a:p>
                  </a:txBody>
                  <a:tcPr marT="45719" marB="45719" anchor="ctr">
                    <a:solidFill>
                      <a:srgbClr val="FCCCEE"/>
                    </a:solidFill>
                  </a:tcPr>
                </a:tc>
                <a:extLst>
                  <a:ext uri="{0D108BD9-81ED-4DB2-BD59-A6C34878D82A}">
                    <a16:rowId xmlns:a16="http://schemas.microsoft.com/office/drawing/2014/main" xmlns="" val="10000"/>
                  </a:ext>
                </a:extLst>
              </a:tr>
              <a:tr h="1504415">
                <a:tc>
                  <a:txBody>
                    <a:bodyPr/>
                    <a:lstStyle/>
                    <a:p>
                      <a:pPr algn="ctr"/>
                      <a:r>
                        <a:rPr lang="en-US" sz="1500" b="0" dirty="0">
                          <a:solidFill>
                            <a:schemeClr val="bg1"/>
                          </a:solidFill>
                          <a:effectLst/>
                          <a:latin typeface="+mn-lt"/>
                          <a:ea typeface="Kartika" charset="0"/>
                          <a:cs typeface="Kartika" charset="0"/>
                        </a:rPr>
                        <a:t>Notes</a:t>
                      </a:r>
                    </a:p>
                  </a:txBody>
                  <a:tcPr marT="45719" marB="45719" vert="vert270" anchor="ctr">
                    <a:solidFill>
                      <a:schemeClr val="bg2">
                        <a:lumMod val="75000"/>
                      </a:schemeClr>
                    </a:solidFill>
                  </a:tcPr>
                </a:tc>
                <a:tc>
                  <a:txBody>
                    <a:bodyPr/>
                    <a:lstStyle/>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b="0" i="0" dirty="0">
                          <a:solidFill>
                            <a:schemeClr val="accent2"/>
                          </a:solidFill>
                          <a:latin typeface="+mn-lt"/>
                          <a:cs typeface="Times New Roman" panose="02020603050405020304" pitchFamily="18" charset="0"/>
                        </a:rPr>
                        <a:t>Normally occurs as macromolecule in mast cells with histamine (its physiological role is unknown)</a:t>
                      </a:r>
                    </a:p>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b="0" dirty="0">
                          <a:solidFill>
                            <a:schemeClr val="accent2"/>
                          </a:solidFill>
                          <a:latin typeface="+mn-lt"/>
                          <a:cs typeface="Times New Roman" panose="02020603050405020304" pitchFamily="18" charset="0"/>
                        </a:rPr>
                        <a:t>Commercial preparations are extracted from </a:t>
                      </a:r>
                      <a:r>
                        <a:rPr lang="en-GB" altLang="en-US" sz="1400" b="1" dirty="0">
                          <a:solidFill>
                            <a:schemeClr val="accent2"/>
                          </a:solidFill>
                          <a:latin typeface="+mn-lt"/>
                          <a:cs typeface="Times New Roman" panose="02020603050405020304" pitchFamily="18" charset="0"/>
                        </a:rPr>
                        <a:t>beef</a:t>
                      </a:r>
                      <a:r>
                        <a:rPr lang="en-GB" altLang="en-US" sz="1400" b="0" dirty="0">
                          <a:solidFill>
                            <a:schemeClr val="accent2"/>
                          </a:solidFill>
                          <a:latin typeface="+mn-lt"/>
                          <a:cs typeface="Times New Roman" panose="02020603050405020304" pitchFamily="18" charset="0"/>
                        </a:rPr>
                        <a:t> lung or </a:t>
                      </a:r>
                      <a:r>
                        <a:rPr lang="en-GB" altLang="en-US" sz="1400" b="1" dirty="0">
                          <a:solidFill>
                            <a:schemeClr val="accent2"/>
                          </a:solidFill>
                          <a:latin typeface="+mn-lt"/>
                          <a:cs typeface="Times New Roman" panose="02020603050405020304" pitchFamily="18" charset="0"/>
                        </a:rPr>
                        <a:t>pig</a:t>
                      </a:r>
                      <a:r>
                        <a:rPr lang="en-GB" altLang="en-US" sz="1400" b="0" dirty="0">
                          <a:solidFill>
                            <a:schemeClr val="accent2"/>
                          </a:solidFill>
                          <a:latin typeface="+mn-lt"/>
                          <a:cs typeface="Times New Roman" panose="02020603050405020304" pitchFamily="18" charset="0"/>
                        </a:rPr>
                        <a:t> intestine (can cause </a:t>
                      </a:r>
                      <a:r>
                        <a:rPr lang="en-GB" altLang="en-US" sz="1400" b="1" dirty="0">
                          <a:solidFill>
                            <a:schemeClr val="accent2"/>
                          </a:solidFill>
                          <a:latin typeface="+mn-lt"/>
                          <a:cs typeface="Times New Roman" panose="02020603050405020304" pitchFamily="18" charset="0"/>
                        </a:rPr>
                        <a:t>hypersensitivity</a:t>
                      </a:r>
                      <a:r>
                        <a:rPr lang="en-GB" altLang="en-US" sz="1400" b="0" dirty="0">
                          <a:solidFill>
                            <a:schemeClr val="accent2"/>
                          </a:solidFill>
                          <a:latin typeface="+mn-lt"/>
                          <a:cs typeface="Times New Roman" panose="02020603050405020304" pitchFamily="18" charset="0"/>
                        </a:rPr>
                        <a:t> reaction)</a:t>
                      </a:r>
                    </a:p>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b="0" dirty="0">
                          <a:solidFill>
                            <a:srgbClr val="0432FF"/>
                          </a:solidFill>
                          <a:latin typeface="+mn-lt"/>
                          <a:cs typeface="Times New Roman" panose="02020603050405020304" pitchFamily="18" charset="0"/>
                        </a:rPr>
                        <a:t>Heparin</a:t>
                      </a:r>
                      <a:r>
                        <a:rPr lang="en-GB" altLang="en-US" sz="1400" b="0" dirty="0">
                          <a:latin typeface="+mn-lt"/>
                          <a:cs typeface="Times New Roman" panose="02020603050405020304" pitchFamily="18" charset="0"/>
                        </a:rPr>
                        <a:t> </a:t>
                      </a:r>
                      <a:r>
                        <a:rPr lang="en-GB" altLang="en-US" sz="1400" b="1" u="sng" dirty="0">
                          <a:solidFill>
                            <a:schemeClr val="accent2"/>
                          </a:solidFill>
                          <a:latin typeface="+mn-lt"/>
                          <a:cs typeface="Times New Roman" panose="02020603050405020304" pitchFamily="18" charset="0"/>
                        </a:rPr>
                        <a:t>stops the expansion</a:t>
                      </a:r>
                      <a:r>
                        <a:rPr lang="en-GB" altLang="en-US" sz="1400" b="1" dirty="0">
                          <a:solidFill>
                            <a:schemeClr val="accent2"/>
                          </a:solidFill>
                          <a:latin typeface="+mn-lt"/>
                          <a:cs typeface="Times New Roman" panose="02020603050405020304" pitchFamily="18" charset="0"/>
                        </a:rPr>
                        <a:t> </a:t>
                      </a:r>
                      <a:r>
                        <a:rPr lang="en-GB" altLang="en-US" sz="1400" b="0" dirty="0">
                          <a:solidFill>
                            <a:schemeClr val="accent2"/>
                          </a:solidFill>
                          <a:latin typeface="+mn-lt"/>
                          <a:cs typeface="Times New Roman" panose="02020603050405020304" pitchFamily="18" charset="0"/>
                        </a:rPr>
                        <a:t>of a thrombus and </a:t>
                      </a:r>
                      <a:r>
                        <a:rPr lang="en-GB" altLang="en-US" sz="1400" b="1" u="sng" dirty="0">
                          <a:solidFill>
                            <a:schemeClr val="accent2"/>
                          </a:solidFill>
                          <a:latin typeface="+mn-lt"/>
                          <a:cs typeface="Times New Roman" panose="02020603050405020304" pitchFamily="18" charset="0"/>
                        </a:rPr>
                        <a:t>prevents the formation</a:t>
                      </a:r>
                      <a:r>
                        <a:rPr lang="en-GB" altLang="en-US" sz="1400" b="0" dirty="0">
                          <a:solidFill>
                            <a:schemeClr val="accent2"/>
                          </a:solidFill>
                          <a:latin typeface="+mn-lt"/>
                          <a:cs typeface="Times New Roman" panose="02020603050405020304" pitchFamily="18" charset="0"/>
                        </a:rPr>
                        <a:t> of new thrombi but it </a:t>
                      </a:r>
                      <a:r>
                        <a:rPr lang="en-GB" altLang="en-US" sz="1400" b="1" u="sng" dirty="0">
                          <a:solidFill>
                            <a:schemeClr val="accent2"/>
                          </a:solidFill>
                          <a:latin typeface="+mn-lt"/>
                          <a:cs typeface="Times New Roman" panose="02020603050405020304" pitchFamily="18" charset="0"/>
                        </a:rPr>
                        <a:t>DOES NOT dissolve</a:t>
                      </a:r>
                      <a:r>
                        <a:rPr lang="en-GB" altLang="en-US" sz="1400" b="0" dirty="0">
                          <a:solidFill>
                            <a:schemeClr val="accent2"/>
                          </a:solidFill>
                          <a:latin typeface="+mn-lt"/>
                          <a:cs typeface="Times New Roman" panose="02020603050405020304" pitchFamily="18" charset="0"/>
                        </a:rPr>
                        <a:t> an existing thrombus</a:t>
                      </a:r>
                    </a:p>
                  </a:txBody>
                  <a:tcPr marT="45719" marB="45719"/>
                </a:tc>
                <a:extLst>
                  <a:ext uri="{0D108BD9-81ED-4DB2-BD59-A6C34878D82A}">
                    <a16:rowId xmlns:a16="http://schemas.microsoft.com/office/drawing/2014/main" xmlns="" val="576365114"/>
                  </a:ext>
                </a:extLst>
              </a:tr>
              <a:tr h="3783627">
                <a:tc>
                  <a:txBody>
                    <a:bodyPr/>
                    <a:lstStyle/>
                    <a:p>
                      <a:pPr algn="ctr"/>
                      <a:r>
                        <a:rPr lang="en-US" sz="1500" b="0" dirty="0">
                          <a:solidFill>
                            <a:schemeClr val="bg1"/>
                          </a:solidFill>
                          <a:effectLst/>
                          <a:latin typeface="+mn-lt"/>
                          <a:ea typeface="Kartika" charset="0"/>
                          <a:cs typeface="Kartika" charset="0"/>
                        </a:rPr>
                        <a:t>Mechanism of action</a:t>
                      </a:r>
                    </a:p>
                  </a:txBody>
                  <a:tcPr marT="45719" marB="45719" vert="vert270" anchor="ctr">
                    <a:solidFill>
                      <a:schemeClr val="bg2">
                        <a:lumMod val="75000"/>
                      </a:schemeClr>
                    </a:solidFill>
                  </a:tcPr>
                </a:tc>
                <a:tc>
                  <a:txBody>
                    <a:bodyPr/>
                    <a:lstStyle/>
                    <a:p>
                      <a:pPr marL="381000" marR="0" indent="-285750" algn="l" defTabSz="514350" rtl="0" eaLnBrk="1" fontAlgn="auto" latinLnBrk="0" hangingPunct="1">
                        <a:lnSpc>
                          <a:spcPct val="100000"/>
                        </a:lnSpc>
                        <a:spcBef>
                          <a:spcPts val="300"/>
                        </a:spcBef>
                        <a:spcAft>
                          <a:spcPts val="0"/>
                        </a:spcAft>
                        <a:buClr>
                          <a:srgbClr val="FF99CC"/>
                        </a:buClr>
                        <a:buSzPct val="100000"/>
                        <a:buFont typeface="Arial" panose="020B0604020202020204" pitchFamily="34" charset="0"/>
                        <a:buChar char="•"/>
                        <a:tabLst/>
                        <a:defRPr/>
                      </a:pPr>
                      <a:r>
                        <a:rPr lang="en-GB" altLang="en-US" sz="1600" b="1" dirty="0">
                          <a:solidFill>
                            <a:srgbClr val="FF0000"/>
                          </a:solidFill>
                          <a:latin typeface="+mn-lt"/>
                          <a:cs typeface="Times New Roman" panose="02020603050405020304" pitchFamily="18" charset="0"/>
                        </a:rPr>
                        <a:t>I</a:t>
                      </a:r>
                      <a:r>
                        <a:rPr lang="en-GB" altLang="en-US" sz="1400" b="1" dirty="0">
                          <a:solidFill>
                            <a:srgbClr val="FF0000"/>
                          </a:solidFill>
                          <a:latin typeface="+mn-lt"/>
                          <a:cs typeface="Times New Roman" panose="02020603050405020304" pitchFamily="18" charset="0"/>
                        </a:rPr>
                        <a:t>ndirect Thrombin Inhibitor </a:t>
                      </a:r>
                      <a:r>
                        <a:rPr lang="en-GB" altLang="en-US" sz="1400" b="0" dirty="0">
                          <a:solidFill>
                            <a:srgbClr val="008F00"/>
                          </a:solidFill>
                          <a:latin typeface="+mn-lt"/>
                          <a:cs typeface="Times New Roman" panose="02020603050405020304" pitchFamily="18" charset="0"/>
                        </a:rPr>
                        <a:t>(both</a:t>
                      </a:r>
                      <a:r>
                        <a:rPr lang="en-GB" altLang="en-US" sz="1400" b="0" baseline="0" dirty="0">
                          <a:solidFill>
                            <a:srgbClr val="008F00"/>
                          </a:solidFill>
                          <a:latin typeface="+mn-lt"/>
                          <a:cs typeface="Times New Roman" panose="02020603050405020304" pitchFamily="18" charset="0"/>
                        </a:rPr>
                        <a:t> UFH and LMWH</a:t>
                      </a:r>
                      <a:r>
                        <a:rPr lang="en-GB" altLang="en-US" sz="1400" b="0" dirty="0">
                          <a:solidFill>
                            <a:srgbClr val="008F00"/>
                          </a:solidFill>
                          <a:latin typeface="+mn-lt"/>
                          <a:cs typeface="Times New Roman" panose="02020603050405020304" pitchFamily="18" charset="0"/>
                        </a:rPr>
                        <a:t>)</a:t>
                      </a:r>
                    </a:p>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b="0" dirty="0">
                          <a:latin typeface="+mn-lt"/>
                          <a:cs typeface="Times New Roman" panose="02020603050405020304" pitchFamily="18" charset="0"/>
                        </a:rPr>
                        <a:t> It acts indirectly by increasing the </a:t>
                      </a:r>
                      <a:r>
                        <a:rPr lang="en-GB" altLang="en-US" sz="1400" b="0" dirty="0">
                          <a:solidFill>
                            <a:srgbClr val="C00000"/>
                          </a:solidFill>
                          <a:latin typeface="+mn-lt"/>
                          <a:cs typeface="Times New Roman" panose="02020603050405020304" pitchFamily="18" charset="0"/>
                        </a:rPr>
                        <a:t>activity </a:t>
                      </a:r>
                      <a:r>
                        <a:rPr lang="en-GB" altLang="en-US" sz="1400" b="0" dirty="0">
                          <a:latin typeface="+mn-lt"/>
                          <a:cs typeface="Times New Roman" panose="02020603050405020304" pitchFamily="18" charset="0"/>
                        </a:rPr>
                        <a:t>of the endogenous anticoagulant </a:t>
                      </a:r>
                      <a:r>
                        <a:rPr lang="en-GB" altLang="en-US" sz="1400" b="0" dirty="0">
                          <a:solidFill>
                            <a:srgbClr val="C00000"/>
                          </a:solidFill>
                          <a:latin typeface="+mn-lt"/>
                          <a:cs typeface="Times New Roman" panose="02020603050405020304" pitchFamily="18" charset="0"/>
                        </a:rPr>
                        <a:t>“</a:t>
                      </a:r>
                      <a:r>
                        <a:rPr lang="en-GB" altLang="en-US" sz="1400" b="1" dirty="0">
                          <a:solidFill>
                            <a:srgbClr val="C00000"/>
                          </a:solidFill>
                          <a:latin typeface="+mn-lt"/>
                          <a:cs typeface="Times New Roman" panose="02020603050405020304" pitchFamily="18" charset="0"/>
                        </a:rPr>
                        <a:t>Antithrombin</a:t>
                      </a:r>
                      <a:r>
                        <a:rPr lang="en-GB" altLang="en-US" sz="1400" b="0" dirty="0">
                          <a:solidFill>
                            <a:srgbClr val="C00000"/>
                          </a:solidFill>
                          <a:latin typeface="+mn-lt"/>
                          <a:cs typeface="Times New Roman" panose="02020603050405020304" pitchFamily="18" charset="0"/>
                        </a:rPr>
                        <a:t> </a:t>
                      </a:r>
                      <a:r>
                        <a:rPr lang="en-GB" altLang="en-US" sz="1400" b="1" dirty="0">
                          <a:solidFill>
                            <a:srgbClr val="C00000"/>
                          </a:solidFill>
                          <a:latin typeface="+mn-lt"/>
                          <a:cs typeface="Times New Roman" panose="02020603050405020304" pitchFamily="18" charset="0"/>
                        </a:rPr>
                        <a:t>III</a:t>
                      </a:r>
                      <a:r>
                        <a:rPr lang="en-GB" altLang="en-US" sz="1400" b="0" dirty="0">
                          <a:solidFill>
                            <a:srgbClr val="C00000"/>
                          </a:solidFill>
                          <a:latin typeface="+mn-lt"/>
                          <a:cs typeface="Times New Roman" panose="02020603050405020304" pitchFamily="18" charset="0"/>
                        </a:rPr>
                        <a:t>” </a:t>
                      </a:r>
                      <a:r>
                        <a:rPr lang="en-GB" altLang="en-US" sz="1400" b="0" dirty="0">
                          <a:latin typeface="+mn-lt"/>
                          <a:cs typeface="Times New Roman" panose="02020603050405020304" pitchFamily="18" charset="0"/>
                        </a:rPr>
                        <a:t>(1000 folds) </a:t>
                      </a:r>
                      <a:r>
                        <a:rPr lang="en-GB" altLang="en-US" sz="1400" b="0" dirty="0">
                          <a:solidFill>
                            <a:srgbClr val="C00000"/>
                          </a:solidFill>
                          <a:latin typeface="+mn-lt"/>
                          <a:cs typeface="Times New Roman" panose="02020603050405020304" pitchFamily="18" charset="0"/>
                        </a:rPr>
                        <a:t>which </a:t>
                      </a:r>
                      <a:r>
                        <a:rPr lang="en-GB" altLang="en-US" sz="1400" b="0" dirty="0" smtClean="0">
                          <a:solidFill>
                            <a:srgbClr val="C00000"/>
                          </a:solidFill>
                          <a:latin typeface="+mn-lt"/>
                          <a:cs typeface="Times New Roman" panose="02020603050405020304" pitchFamily="18" charset="0"/>
                        </a:rPr>
                        <a:t>inhibits activated </a:t>
                      </a:r>
                      <a:r>
                        <a:rPr lang="en-GB" altLang="en-US" sz="1400" b="0" dirty="0" smtClean="0">
                          <a:solidFill>
                            <a:srgbClr val="945200"/>
                          </a:solidFill>
                          <a:latin typeface="+mn-lt"/>
                          <a:cs typeface="Times New Roman" panose="02020603050405020304" pitchFamily="18" charset="0"/>
                        </a:rPr>
                        <a:t>(inactivate)</a:t>
                      </a:r>
                      <a:r>
                        <a:rPr lang="en-GB" altLang="en-US" sz="1400" b="0" dirty="0" smtClean="0">
                          <a:solidFill>
                            <a:srgbClr val="C00000"/>
                          </a:solidFill>
                          <a:latin typeface="+mn-lt"/>
                          <a:cs typeface="Times New Roman" panose="02020603050405020304" pitchFamily="18" charset="0"/>
                        </a:rPr>
                        <a:t> clotting </a:t>
                      </a:r>
                      <a:r>
                        <a:rPr lang="en-GB" altLang="en-US" sz="1400" b="0" dirty="0">
                          <a:solidFill>
                            <a:srgbClr val="C00000"/>
                          </a:solidFill>
                          <a:latin typeface="+mn-lt"/>
                          <a:cs typeface="Times New Roman" panose="02020603050405020304" pitchFamily="18" charset="0"/>
                        </a:rPr>
                        <a:t>factors mainly thrombin  (</a:t>
                      </a:r>
                      <a:r>
                        <a:rPr lang="en-GB" altLang="en-US" sz="1400" b="1" dirty="0">
                          <a:solidFill>
                            <a:srgbClr val="C00000"/>
                          </a:solidFill>
                          <a:latin typeface="+mn-lt"/>
                          <a:cs typeface="Times New Roman" panose="02020603050405020304" pitchFamily="18" charset="0"/>
                        </a:rPr>
                        <a:t>factor </a:t>
                      </a:r>
                      <a:r>
                        <a:rPr lang="en-GB" altLang="en-US" sz="1400" b="1" dirty="0" err="1">
                          <a:solidFill>
                            <a:srgbClr val="C00000"/>
                          </a:solidFill>
                          <a:latin typeface="+mn-lt"/>
                          <a:cs typeface="Times New Roman" panose="02020603050405020304" pitchFamily="18" charset="0"/>
                        </a:rPr>
                        <a:t>IIa</a:t>
                      </a:r>
                      <a:r>
                        <a:rPr lang="en-GB" altLang="en-US" sz="1400" b="1" dirty="0">
                          <a:solidFill>
                            <a:srgbClr val="C00000"/>
                          </a:solidFill>
                          <a:latin typeface="+mn-lt"/>
                          <a:cs typeface="Times New Roman" panose="02020603050405020304" pitchFamily="18" charset="0"/>
                        </a:rPr>
                        <a:t> </a:t>
                      </a:r>
                      <a:r>
                        <a:rPr lang="en-GB" altLang="en-US" sz="1400" b="0" dirty="0" smtClean="0">
                          <a:solidFill>
                            <a:srgbClr val="C00000"/>
                          </a:solidFill>
                          <a:latin typeface="+mn-lt"/>
                          <a:cs typeface="Times New Roman" panose="02020603050405020304" pitchFamily="18" charset="0"/>
                        </a:rPr>
                        <a:t>and </a:t>
                      </a:r>
                      <a:r>
                        <a:rPr lang="en-GB" altLang="en-US" sz="1400" b="1" dirty="0" err="1">
                          <a:solidFill>
                            <a:srgbClr val="C00000"/>
                          </a:solidFill>
                          <a:latin typeface="+mn-lt"/>
                          <a:cs typeface="Times New Roman" panose="02020603050405020304" pitchFamily="18" charset="0"/>
                        </a:rPr>
                        <a:t>Xa</a:t>
                      </a:r>
                      <a:r>
                        <a:rPr lang="ar-SA" altLang="en-US" sz="1400" b="1" dirty="0">
                          <a:solidFill>
                            <a:srgbClr val="C00000"/>
                          </a:solidFill>
                          <a:latin typeface="+mn-lt"/>
                          <a:cs typeface="Times New Roman" panose="02020603050405020304" pitchFamily="18" charset="0"/>
                        </a:rPr>
                        <a:t>  </a:t>
                      </a:r>
                      <a:r>
                        <a:rPr lang="en-US" altLang="en-US" sz="1400" b="1" baseline="0" dirty="0">
                          <a:solidFill>
                            <a:srgbClr val="C00000"/>
                          </a:solidFill>
                          <a:latin typeface="+mn-lt"/>
                          <a:cs typeface="Times New Roman" panose="02020603050405020304" pitchFamily="18" charset="0"/>
                        </a:rPr>
                        <a:t> </a:t>
                      </a:r>
                      <a:r>
                        <a:rPr lang="en-US" altLang="en-US" sz="1050" b="0" baseline="0" dirty="0" smtClean="0">
                          <a:solidFill>
                            <a:schemeClr val="bg1">
                              <a:lumMod val="50000"/>
                            </a:schemeClr>
                          </a:solidFill>
                          <a:latin typeface="+mn-lt"/>
                          <a:cs typeface="Times New Roman" panose="02020603050405020304" pitchFamily="18" charset="0"/>
                        </a:rPr>
                        <a:t>10 </a:t>
                      </a:r>
                      <a:r>
                        <a:rPr lang="en-US" altLang="en-US" sz="1400" b="0" baseline="0" dirty="0" smtClean="0">
                          <a:solidFill>
                            <a:srgbClr val="945200"/>
                          </a:solidFill>
                          <a:latin typeface="+mn-lt"/>
                          <a:cs typeface="Times New Roman" panose="02020603050405020304" pitchFamily="18" charset="0"/>
                        </a:rPr>
                        <a:t>and </a:t>
                      </a:r>
                      <a:r>
                        <a:rPr lang="en-US" altLang="en-US" sz="1400" b="0" baseline="0" dirty="0" err="1" smtClean="0">
                          <a:solidFill>
                            <a:srgbClr val="945200"/>
                          </a:solidFill>
                          <a:latin typeface="+mn-lt"/>
                          <a:cs typeface="Times New Roman" panose="02020603050405020304" pitchFamily="18" charset="0"/>
                        </a:rPr>
                        <a:t>VIIa</a:t>
                      </a:r>
                      <a:r>
                        <a:rPr lang="en-US" altLang="en-US" sz="1000" b="0" baseline="0" dirty="0" smtClean="0">
                          <a:solidFill>
                            <a:schemeClr val="bg1">
                              <a:lumMod val="50000"/>
                            </a:schemeClr>
                          </a:solidFill>
                          <a:latin typeface="+mn-lt"/>
                          <a:cs typeface="Times New Roman" panose="02020603050405020304" pitchFamily="18" charset="0"/>
                        </a:rPr>
                        <a:t> </a:t>
                      </a:r>
                      <a:r>
                        <a:rPr lang="en-US" altLang="en-US" sz="1050" b="0" baseline="0" dirty="0" smtClean="0">
                          <a:solidFill>
                            <a:schemeClr val="bg1">
                              <a:lumMod val="50000"/>
                            </a:schemeClr>
                          </a:solidFill>
                          <a:latin typeface="+mn-lt"/>
                          <a:cs typeface="Times New Roman" panose="02020603050405020304" pitchFamily="18" charset="0"/>
                        </a:rPr>
                        <a:t>7) </a:t>
                      </a:r>
                      <a:r>
                        <a:rPr lang="en-US" altLang="en-US" sz="1400" b="0" baseline="0" dirty="0" smtClean="0">
                          <a:solidFill>
                            <a:srgbClr val="945200"/>
                          </a:solidFill>
                          <a:latin typeface="+mn-lt"/>
                          <a:cs typeface="Times New Roman" panose="02020603050405020304" pitchFamily="18" charset="0"/>
                        </a:rPr>
                        <a:t>, </a:t>
                      </a:r>
                      <a:r>
                        <a:rPr lang="en-US" sz="1400" dirty="0" smtClean="0">
                          <a:solidFill>
                            <a:srgbClr val="945200"/>
                          </a:solidFill>
                        </a:rPr>
                        <a:t>In the absence of heparin this </a:t>
                      </a:r>
                      <a:r>
                        <a:rPr lang="en-US" sz="1400" dirty="0" err="1" smtClean="0">
                          <a:solidFill>
                            <a:srgbClr val="945200"/>
                          </a:solidFill>
                        </a:rPr>
                        <a:t>incativation</a:t>
                      </a:r>
                      <a:r>
                        <a:rPr lang="en-US" sz="1400" dirty="0" smtClean="0">
                          <a:solidFill>
                            <a:srgbClr val="945200"/>
                          </a:solidFill>
                        </a:rPr>
                        <a:t> (of </a:t>
                      </a:r>
                      <a:r>
                        <a:rPr lang="en-US" sz="1400" dirty="0" err="1" smtClean="0">
                          <a:solidFill>
                            <a:srgbClr val="945200"/>
                          </a:solidFill>
                        </a:rPr>
                        <a:t>anithrombin</a:t>
                      </a:r>
                      <a:r>
                        <a:rPr lang="en-US" sz="1400" dirty="0" smtClean="0">
                          <a:solidFill>
                            <a:srgbClr val="945200"/>
                          </a:solidFill>
                        </a:rPr>
                        <a:t>) is slow</a:t>
                      </a:r>
                      <a:endParaRPr lang="en-GB" altLang="en-US" sz="1400" b="1" dirty="0">
                        <a:solidFill>
                          <a:srgbClr val="945200"/>
                        </a:solidFill>
                        <a:latin typeface="+mn-lt"/>
                        <a:cs typeface="Times New Roman" panose="02020603050405020304" pitchFamily="18" charset="0"/>
                      </a:endParaRPr>
                    </a:p>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b="0" dirty="0">
                          <a:latin typeface="+mn-lt"/>
                          <a:cs typeface="Times New Roman" panose="02020603050405020304" pitchFamily="18" charset="0"/>
                        </a:rPr>
                        <a:t> When </a:t>
                      </a:r>
                      <a:r>
                        <a:rPr lang="en-GB" altLang="en-US" sz="1400" b="0" dirty="0">
                          <a:solidFill>
                            <a:srgbClr val="0432FF"/>
                          </a:solidFill>
                          <a:latin typeface="+mn-lt"/>
                          <a:cs typeface="Times New Roman" panose="02020603050405020304" pitchFamily="18" charset="0"/>
                        </a:rPr>
                        <a:t>Heparin</a:t>
                      </a:r>
                      <a:r>
                        <a:rPr lang="en-GB" altLang="en-US" sz="1400" b="0" dirty="0">
                          <a:latin typeface="+mn-lt"/>
                          <a:cs typeface="Times New Roman" panose="02020603050405020304" pitchFamily="18" charset="0"/>
                        </a:rPr>
                        <a:t> </a:t>
                      </a:r>
                      <a:r>
                        <a:rPr lang="en-GB" altLang="en-US" sz="1400" b="0" dirty="0">
                          <a:solidFill>
                            <a:srgbClr val="C00000"/>
                          </a:solidFill>
                          <a:latin typeface="+mn-lt"/>
                          <a:cs typeface="Times New Roman" panose="02020603050405020304" pitchFamily="18" charset="0"/>
                        </a:rPr>
                        <a:t>binds to Antithrombin III</a:t>
                      </a:r>
                      <a:r>
                        <a:rPr lang="en-GB" altLang="en-US" sz="1400" b="0" dirty="0">
                          <a:latin typeface="+mn-lt"/>
                          <a:cs typeface="Times New Roman" panose="02020603050405020304" pitchFamily="18" charset="0"/>
                        </a:rPr>
                        <a:t>, it causes conformational changes that accelerates its rate of action 1000 fold</a:t>
                      </a:r>
                    </a:p>
                    <a:p>
                      <a:pPr marL="381000" indent="-285750" eaLnBrk="1" hangingPunct="1">
                        <a:lnSpc>
                          <a:spcPct val="100000"/>
                        </a:lnSpc>
                        <a:spcBef>
                          <a:spcPts val="300"/>
                        </a:spcBef>
                        <a:buClr>
                          <a:srgbClr val="FCCCEE"/>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ts val="300"/>
                        </a:spcBef>
                        <a:buClr>
                          <a:srgbClr val="FCCCEE"/>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ts val="300"/>
                        </a:spcBef>
                        <a:buClr>
                          <a:srgbClr val="FCCCEE"/>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ts val="300"/>
                        </a:spcBef>
                        <a:buClr>
                          <a:srgbClr val="FCCCEE"/>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ts val="300"/>
                        </a:spcBef>
                        <a:buClr>
                          <a:srgbClr val="FCCCEE"/>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ts val="300"/>
                        </a:spcBef>
                        <a:buClr>
                          <a:srgbClr val="FCCCEE"/>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txBody>
                  <a:tcPr marT="45719" marB="45719"/>
                </a:tc>
                <a:extLst>
                  <a:ext uri="{0D108BD9-81ED-4DB2-BD59-A6C34878D82A}">
                    <a16:rowId xmlns:a16="http://schemas.microsoft.com/office/drawing/2014/main" xmlns="" val="10001"/>
                  </a:ext>
                </a:extLst>
              </a:tr>
              <a:tr h="3010543">
                <a:tc>
                  <a:txBody>
                    <a:bodyPr/>
                    <a:lstStyle/>
                    <a:p>
                      <a:pPr algn="ctr"/>
                      <a:r>
                        <a:rPr lang="en-US" sz="1500" b="0" dirty="0">
                          <a:solidFill>
                            <a:schemeClr val="bg1"/>
                          </a:solidFill>
                          <a:effectLst/>
                          <a:latin typeface="+mn-lt"/>
                          <a:ea typeface="Kartika" charset="0"/>
                          <a:cs typeface="Kartika" charset="0"/>
                        </a:rPr>
                        <a:t>Pharmacokinetic</a:t>
                      </a:r>
                    </a:p>
                  </a:txBody>
                  <a:tcPr marT="45719" marB="45719" vert="vert270" anchor="ctr">
                    <a:solidFill>
                      <a:schemeClr val="bg2">
                        <a:lumMod val="75000"/>
                      </a:schemeClr>
                    </a:solidFill>
                  </a:tcPr>
                </a:tc>
                <a:tc>
                  <a:txBody>
                    <a:bodyPr/>
                    <a:lstStyle/>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dirty="0">
                          <a:solidFill>
                            <a:srgbClr val="0432FF"/>
                          </a:solidFill>
                          <a:latin typeface="+mn-lt"/>
                          <a:cs typeface="Times New Roman" panose="02020603050405020304" pitchFamily="18" charset="0"/>
                        </a:rPr>
                        <a:t>Heparin</a:t>
                      </a:r>
                      <a:r>
                        <a:rPr lang="en-GB" altLang="en-US" sz="1400" dirty="0">
                          <a:solidFill>
                            <a:schemeClr val="tx1"/>
                          </a:solidFill>
                          <a:latin typeface="+mn-lt"/>
                          <a:cs typeface="Times New Roman" panose="02020603050405020304" pitchFamily="18" charset="0"/>
                        </a:rPr>
                        <a:t> </a:t>
                      </a:r>
                      <a:r>
                        <a:rPr lang="en-GB" altLang="en-US" sz="1400" dirty="0">
                          <a:solidFill>
                            <a:schemeClr val="accent2"/>
                          </a:solidFill>
                          <a:latin typeface="+mn-lt"/>
                          <a:cs typeface="Times New Roman" panose="02020603050405020304" pitchFamily="18" charset="0"/>
                        </a:rPr>
                        <a:t>is not absorbed from the GIT</a:t>
                      </a:r>
                    </a:p>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dirty="0">
                          <a:solidFill>
                            <a:schemeClr val="accent2"/>
                          </a:solidFill>
                          <a:latin typeface="+mn-lt"/>
                          <a:cs typeface="Times New Roman" panose="02020603050405020304" pitchFamily="18" charset="0"/>
                        </a:rPr>
                        <a:t> It should be administered by IV  or SC injection. </a:t>
                      </a:r>
                      <a:r>
                        <a:rPr lang="en-GB" altLang="en-US" sz="1400" b="1" u="sng" dirty="0">
                          <a:solidFill>
                            <a:srgbClr val="C00000"/>
                          </a:solidFill>
                          <a:latin typeface="+mn-lt"/>
                          <a:cs typeface="Times New Roman" panose="02020603050405020304" pitchFamily="18" charset="0"/>
                        </a:rPr>
                        <a:t>Not injected IM as it causes haematomas at injection site </a:t>
                      </a:r>
                    </a:p>
                    <a:p>
                      <a:pPr marL="381000" marR="0" indent="-285750" algn="l" defTabSz="514350" rtl="0" eaLnBrk="1" fontAlgn="auto" latinLnBrk="0" hangingPunct="1">
                        <a:lnSpc>
                          <a:spcPct val="100000"/>
                        </a:lnSpc>
                        <a:spcBef>
                          <a:spcPts val="300"/>
                        </a:spcBef>
                        <a:spcAft>
                          <a:spcPts val="0"/>
                        </a:spcAft>
                        <a:buClr>
                          <a:srgbClr val="FF99CC"/>
                        </a:buClr>
                        <a:buSzPct val="100000"/>
                        <a:buFont typeface="Arial" panose="020B0604020202020204" pitchFamily="34" charset="0"/>
                        <a:buChar char="•"/>
                        <a:tabLst/>
                        <a:defRPr/>
                      </a:pPr>
                      <a:r>
                        <a:rPr lang="en-GB" altLang="en-US" sz="1400" dirty="0">
                          <a:solidFill>
                            <a:schemeClr val="accent2"/>
                          </a:solidFill>
                          <a:latin typeface="+mn-lt"/>
                          <a:cs typeface="Times New Roman" panose="02020603050405020304" pitchFamily="18" charset="0"/>
                        </a:rPr>
                        <a:t>Once in the blood stream, </a:t>
                      </a:r>
                      <a:r>
                        <a:rPr lang="en-GB" altLang="en-US" sz="1400" dirty="0">
                          <a:solidFill>
                            <a:srgbClr val="0432FF"/>
                          </a:solidFill>
                          <a:latin typeface="+mn-lt"/>
                          <a:cs typeface="Times New Roman" panose="02020603050405020304" pitchFamily="18" charset="0"/>
                        </a:rPr>
                        <a:t>UFH</a:t>
                      </a:r>
                      <a:r>
                        <a:rPr lang="en-GB" altLang="en-US" sz="1400" dirty="0">
                          <a:solidFill>
                            <a:schemeClr val="tx1"/>
                          </a:solidFill>
                          <a:latin typeface="+mn-lt"/>
                          <a:cs typeface="Times New Roman" panose="02020603050405020304" pitchFamily="18" charset="0"/>
                        </a:rPr>
                        <a:t> </a:t>
                      </a:r>
                      <a:r>
                        <a:rPr lang="en-US" altLang="en-US" sz="1200" dirty="0">
                          <a:solidFill>
                            <a:schemeClr val="bg1">
                              <a:lumMod val="50000"/>
                            </a:schemeClr>
                          </a:solidFill>
                          <a:latin typeface="+mn-lt"/>
                          <a:cs typeface="Times New Roman" panose="02020603050405020304" pitchFamily="18" charset="0"/>
                        </a:rPr>
                        <a:t>(</a:t>
                      </a:r>
                      <a:r>
                        <a:rPr lang="en-US" sz="1200" b="0" dirty="0" err="1" smtClean="0">
                          <a:solidFill>
                            <a:schemeClr val="bg1">
                              <a:lumMod val="50000"/>
                            </a:schemeClr>
                          </a:solidFill>
                          <a:effectLst/>
                          <a:latin typeface="+mn-lt"/>
                          <a:cs typeface="Calibri" panose="020F0502020204030204" pitchFamily="34" charset="0"/>
                        </a:rPr>
                        <a:t>UnFractionated</a:t>
                      </a:r>
                      <a:r>
                        <a:rPr lang="en-US" sz="1200" b="1" dirty="0" smtClean="0">
                          <a:solidFill>
                            <a:schemeClr val="bg1">
                              <a:lumMod val="50000"/>
                            </a:schemeClr>
                          </a:solidFill>
                          <a:effectLst/>
                          <a:latin typeface="+mn-lt"/>
                          <a:cs typeface="Calibri" panose="020F0502020204030204" pitchFamily="34" charset="0"/>
                        </a:rPr>
                        <a:t> </a:t>
                      </a:r>
                      <a:r>
                        <a:rPr lang="en-US" sz="1200" b="0" dirty="0">
                          <a:solidFill>
                            <a:schemeClr val="bg1">
                              <a:lumMod val="50000"/>
                            </a:schemeClr>
                          </a:solidFill>
                          <a:effectLst/>
                          <a:latin typeface="+mn-lt"/>
                          <a:cs typeface="Calibri" panose="020F0502020204030204" pitchFamily="34" charset="0"/>
                        </a:rPr>
                        <a:t>Heparin)</a:t>
                      </a:r>
                      <a:r>
                        <a:rPr lang="en-US" sz="1600" b="0" baseline="0" dirty="0">
                          <a:solidFill>
                            <a:schemeClr val="tx1"/>
                          </a:solidFill>
                          <a:effectLst/>
                          <a:latin typeface="Calibri" panose="020F0502020204030204" pitchFamily="34" charset="0"/>
                          <a:cs typeface="Calibri" panose="020F0502020204030204" pitchFamily="34" charset="0"/>
                        </a:rPr>
                        <a:t> </a:t>
                      </a:r>
                      <a:r>
                        <a:rPr lang="en-GB" altLang="en-US" sz="1400" dirty="0">
                          <a:solidFill>
                            <a:schemeClr val="tx1"/>
                          </a:solidFill>
                          <a:latin typeface="+mn-lt"/>
                          <a:cs typeface="Times New Roman" panose="02020603050405020304" pitchFamily="18" charset="0"/>
                        </a:rPr>
                        <a:t>binds to plasma proteins, endothelial cells and </a:t>
                      </a:r>
                      <a:r>
                        <a:rPr lang="en-GB" altLang="en-US" sz="1400" dirty="0" smtClean="0">
                          <a:solidFill>
                            <a:schemeClr val="tx1"/>
                          </a:solidFill>
                          <a:latin typeface="+mn-lt"/>
                          <a:cs typeface="Times New Roman" panose="02020603050405020304" pitchFamily="18" charset="0"/>
                        </a:rPr>
                        <a:t>macrophages </a:t>
                      </a:r>
                      <a:r>
                        <a:rPr lang="en-GB" altLang="en-US" sz="1400" dirty="0" smtClean="0">
                          <a:solidFill>
                            <a:srgbClr val="945200"/>
                          </a:solidFill>
                          <a:latin typeface="+mn-lt"/>
                          <a:cs typeface="Times New Roman" panose="02020603050405020304" pitchFamily="18" charset="0"/>
                        </a:rPr>
                        <a:t>(so it has low </a:t>
                      </a:r>
                      <a:r>
                        <a:rPr lang="en-US" sz="1400" kern="1200" dirty="0" smtClean="0">
                          <a:solidFill>
                            <a:srgbClr val="945200"/>
                          </a:solidFill>
                          <a:latin typeface="+mn-lt"/>
                          <a:ea typeface="+mn-ea"/>
                          <a:cs typeface="+mn-cs"/>
                        </a:rPr>
                        <a:t>bioavailability)</a:t>
                      </a:r>
                      <a:endParaRPr lang="en-GB" altLang="en-US" sz="1400" dirty="0">
                        <a:solidFill>
                          <a:srgbClr val="945200"/>
                        </a:solidFill>
                        <a:latin typeface="+mn-lt"/>
                        <a:cs typeface="Times New Roman" panose="02020603050405020304" pitchFamily="18" charset="0"/>
                      </a:endParaRPr>
                    </a:p>
                    <a:p>
                      <a:pPr marL="381000" indent="-285750" eaLnBrk="1" hangingPunct="1">
                        <a:lnSpc>
                          <a:spcPct val="100000"/>
                        </a:lnSpc>
                        <a:spcBef>
                          <a:spcPts val="300"/>
                        </a:spcBef>
                        <a:buClr>
                          <a:srgbClr val="FF99CC"/>
                        </a:buClr>
                        <a:buSzPct val="100000"/>
                        <a:buFont typeface="Arial" panose="020B0604020202020204" pitchFamily="34" charset="0"/>
                        <a:buChar char="•"/>
                      </a:pPr>
                      <a:r>
                        <a:rPr lang="en-GB" altLang="en-US" sz="1400" dirty="0">
                          <a:solidFill>
                            <a:srgbClr val="0432FF"/>
                          </a:solidFill>
                          <a:latin typeface="+mn-lt"/>
                          <a:cs typeface="Times New Roman" panose="02020603050405020304" pitchFamily="18" charset="0"/>
                        </a:rPr>
                        <a:t>Heparin</a:t>
                      </a:r>
                      <a:r>
                        <a:rPr lang="en-GB" altLang="en-US" sz="1400" dirty="0">
                          <a:solidFill>
                            <a:schemeClr val="tx1"/>
                          </a:solidFill>
                          <a:latin typeface="+mn-lt"/>
                          <a:cs typeface="Times New Roman" panose="02020603050405020304" pitchFamily="18" charset="0"/>
                        </a:rPr>
                        <a:t> </a:t>
                      </a:r>
                      <a:r>
                        <a:rPr lang="en-GB" altLang="en-US" sz="1400" dirty="0">
                          <a:solidFill>
                            <a:srgbClr val="C00000"/>
                          </a:solidFill>
                          <a:latin typeface="+mn-lt"/>
                          <a:cs typeface="Times New Roman" panose="02020603050405020304" pitchFamily="18" charset="0"/>
                        </a:rPr>
                        <a:t>does not cross the placenta; therefore it is the </a:t>
                      </a:r>
                      <a:r>
                        <a:rPr lang="en-GB" altLang="en-US" sz="1400" b="1" u="sng" dirty="0">
                          <a:solidFill>
                            <a:srgbClr val="C00000"/>
                          </a:solidFill>
                          <a:latin typeface="+mn-lt"/>
                          <a:cs typeface="Times New Roman" panose="02020603050405020304" pitchFamily="18" charset="0"/>
                        </a:rPr>
                        <a:t>drug of choice as anticoagulant during pregnancy</a:t>
                      </a:r>
                    </a:p>
                    <a:p>
                      <a:pPr marL="381000" indent="-285750" eaLnBrk="1" hangingPunct="1">
                        <a:lnSpc>
                          <a:spcPct val="100000"/>
                        </a:lnSpc>
                        <a:spcBef>
                          <a:spcPts val="300"/>
                        </a:spcBef>
                        <a:buClr>
                          <a:srgbClr val="FF99CC"/>
                        </a:buClr>
                        <a:buSzPct val="100000"/>
                        <a:buFont typeface="Arial" panose="020B0604020202020204" pitchFamily="34" charset="0"/>
                        <a:buChar char="•"/>
                      </a:pPr>
                      <a:endParaRPr lang="en-GB" altLang="en-US" sz="1600" b="1" u="sng" dirty="0">
                        <a:solidFill>
                          <a:srgbClr val="C00000"/>
                        </a:solidFill>
                        <a:latin typeface="+mn-lt"/>
                        <a:cs typeface="Times New Roman" panose="02020603050405020304" pitchFamily="18" charset="0"/>
                      </a:endParaRPr>
                    </a:p>
                    <a:p>
                      <a:pPr marL="381000" marR="0" lvl="0" indent="-285750" algn="l" defTabSz="514350" rtl="0" eaLnBrk="1" fontAlgn="auto" latinLnBrk="0" hangingPunct="1">
                        <a:lnSpc>
                          <a:spcPct val="100000"/>
                        </a:lnSpc>
                        <a:spcBef>
                          <a:spcPts val="300"/>
                        </a:spcBef>
                        <a:spcAft>
                          <a:spcPts val="0"/>
                        </a:spcAft>
                        <a:buClr>
                          <a:srgbClr val="FF99CC"/>
                        </a:buClr>
                        <a:buSzPct val="100000"/>
                        <a:buFont typeface="Arial" panose="020B0604020202020204" pitchFamily="34" charset="0"/>
                        <a:buChar char="•"/>
                        <a:tabLst/>
                        <a:defRPr/>
                      </a:pPr>
                      <a:r>
                        <a:rPr lang="en-US" sz="1400" kern="1200" dirty="0" smtClean="0">
                          <a:solidFill>
                            <a:srgbClr val="945200"/>
                          </a:solidFill>
                          <a:latin typeface="+mn-lt"/>
                          <a:ea typeface="+mn-ea"/>
                          <a:cs typeface="+mn-cs"/>
                        </a:rPr>
                        <a:t>No predictable anticoagulant effects; inter-patient &amp; intra-patient variability in response to a given dosage </a:t>
                      </a:r>
                      <a:r>
                        <a:rPr lang="en-US" sz="1400" kern="1200" dirty="0" smtClean="0">
                          <a:solidFill>
                            <a:srgbClr val="945200"/>
                          </a:solidFill>
                          <a:latin typeface="+mn-lt"/>
                          <a:ea typeface="+mn-ea"/>
                          <a:cs typeface="+mn-cs"/>
                          <a:sym typeface="Wingdings 3"/>
                        </a:rPr>
                        <a:t>→ in hospital setting, repeated monitoring</a:t>
                      </a:r>
                      <a:r>
                        <a:rPr lang="en-US" sz="1400" kern="1200" baseline="0" dirty="0" smtClean="0">
                          <a:solidFill>
                            <a:srgbClr val="945200"/>
                          </a:solidFill>
                          <a:latin typeface="+mn-lt"/>
                          <a:ea typeface="+mn-ea"/>
                          <a:cs typeface="+mn-cs"/>
                          <a:sym typeface="Wingdings 3"/>
                        </a:rPr>
                        <a:t> </a:t>
                      </a:r>
                      <a:r>
                        <a:rPr lang="en-GB" altLang="en-US" sz="1400" dirty="0" smtClean="0">
                          <a:solidFill>
                            <a:srgbClr val="C00000"/>
                          </a:solidFill>
                          <a:latin typeface="+mn-lt"/>
                          <a:cs typeface="Times New Roman" panose="02020603050405020304" pitchFamily="18" charset="0"/>
                        </a:rPr>
                        <a:t>Close </a:t>
                      </a:r>
                      <a:r>
                        <a:rPr lang="en-GB" altLang="en-US" sz="1400" dirty="0">
                          <a:solidFill>
                            <a:srgbClr val="C00000"/>
                          </a:solidFill>
                          <a:latin typeface="+mn-lt"/>
                          <a:cs typeface="Times New Roman" panose="02020603050405020304" pitchFamily="18" charset="0"/>
                        </a:rPr>
                        <a:t>monitoring of the activated partial thromboplastin time (</a:t>
                      </a:r>
                      <a:r>
                        <a:rPr lang="en-GB" altLang="en-US" sz="1400" b="1" u="sng" dirty="0" err="1">
                          <a:solidFill>
                            <a:srgbClr val="C00000"/>
                          </a:solidFill>
                          <a:latin typeface="+mn-lt"/>
                          <a:cs typeface="Times New Roman" panose="02020603050405020304" pitchFamily="18" charset="0"/>
                        </a:rPr>
                        <a:t>aPTT</a:t>
                      </a:r>
                      <a:r>
                        <a:rPr lang="en-GB" altLang="en-US" sz="1400" dirty="0">
                          <a:solidFill>
                            <a:srgbClr val="C00000"/>
                          </a:solidFill>
                          <a:latin typeface="+mn-lt"/>
                          <a:cs typeface="Times New Roman" panose="02020603050405020304" pitchFamily="18" charset="0"/>
                        </a:rPr>
                        <a:t>) is necessary in patients receiving </a:t>
                      </a:r>
                      <a:r>
                        <a:rPr lang="en-GB" altLang="en-US" sz="1400" dirty="0" smtClean="0">
                          <a:solidFill>
                            <a:srgbClr val="0432FF"/>
                          </a:solidFill>
                          <a:latin typeface="+mn-lt"/>
                          <a:cs typeface="Times New Roman" panose="02020603050405020304" pitchFamily="18" charset="0"/>
                        </a:rPr>
                        <a:t>UFH</a:t>
                      </a:r>
                      <a:r>
                        <a:rPr lang="en-GB" altLang="en-US" sz="1200" dirty="0" smtClean="0">
                          <a:solidFill>
                            <a:srgbClr val="C00000"/>
                          </a:solidFill>
                          <a:latin typeface="+mn-lt"/>
                          <a:cs typeface="Times New Roman" panose="02020603050405020304" pitchFamily="18" charset="0"/>
                        </a:rPr>
                        <a:t>.</a:t>
                      </a:r>
                      <a:r>
                        <a:rPr lang="ar-SA" altLang="en-US" sz="1200" dirty="0" smtClean="0">
                          <a:solidFill>
                            <a:srgbClr val="C00000"/>
                          </a:solidFill>
                          <a:latin typeface="+mn-lt"/>
                          <a:cs typeface="Times New Roman" panose="02020603050405020304" pitchFamily="18" charset="0"/>
                        </a:rPr>
                        <a:t> </a:t>
                      </a:r>
                      <a:r>
                        <a:rPr lang="ar-SA" altLang="en-US" sz="900" dirty="0">
                          <a:solidFill>
                            <a:schemeClr val="bg1">
                              <a:lumMod val="50000"/>
                            </a:schemeClr>
                          </a:solidFill>
                          <a:latin typeface="+mn-lt"/>
                          <a:cs typeface="Times New Roman" panose="02020603050405020304" pitchFamily="18" charset="0"/>
                        </a:rPr>
                        <a:t>مهم</a:t>
                      </a:r>
                      <a:r>
                        <a:rPr lang="ar-SA" altLang="en-US" sz="900" baseline="0" dirty="0">
                          <a:solidFill>
                            <a:schemeClr val="bg1">
                              <a:lumMod val="50000"/>
                            </a:schemeClr>
                          </a:solidFill>
                          <a:latin typeface="+mn-lt"/>
                          <a:cs typeface="Times New Roman" panose="02020603050405020304" pitchFamily="18" charset="0"/>
                        </a:rPr>
                        <a:t> </a:t>
                      </a:r>
                      <a:r>
                        <a:rPr lang="ar-SA" altLang="en-US" sz="900" dirty="0">
                          <a:solidFill>
                            <a:schemeClr val="bg1">
                              <a:lumMod val="50000"/>
                            </a:schemeClr>
                          </a:solidFill>
                          <a:latin typeface="+mn-lt"/>
                          <a:cs typeface="Times New Roman" panose="02020603050405020304" pitchFamily="18" charset="0"/>
                        </a:rPr>
                        <a:t>تحفظون اسم </a:t>
                      </a:r>
                      <a:r>
                        <a:rPr lang="ar-SA" altLang="en-US" sz="900" dirty="0" err="1">
                          <a:solidFill>
                            <a:schemeClr val="bg1">
                              <a:lumMod val="50000"/>
                            </a:schemeClr>
                          </a:solidFill>
                          <a:latin typeface="+mn-lt"/>
                          <a:cs typeface="Times New Roman" panose="02020603050405020304" pitchFamily="18" charset="0"/>
                        </a:rPr>
                        <a:t>الفاكتور</a:t>
                      </a:r>
                      <a:r>
                        <a:rPr lang="ar-SA" altLang="en-US" sz="900" dirty="0">
                          <a:solidFill>
                            <a:schemeClr val="bg1">
                              <a:lumMod val="50000"/>
                            </a:schemeClr>
                          </a:solidFill>
                          <a:latin typeface="+mn-lt"/>
                          <a:cs typeface="Times New Roman" panose="02020603050405020304" pitchFamily="18" charset="0"/>
                        </a:rPr>
                        <a:t> اللي نستخدمه في </a:t>
                      </a:r>
                      <a:r>
                        <a:rPr lang="ar-SA" altLang="en-US" sz="900" dirty="0" smtClean="0">
                          <a:solidFill>
                            <a:schemeClr val="bg1">
                              <a:lumMod val="50000"/>
                            </a:schemeClr>
                          </a:solidFill>
                          <a:latin typeface="+mn-lt"/>
                          <a:cs typeface="Times New Roman" panose="02020603050405020304" pitchFamily="18" charset="0"/>
                        </a:rPr>
                        <a:t>المراقبة</a:t>
                      </a:r>
                      <a:endParaRPr lang="en-GB" altLang="en-US" sz="1200" dirty="0">
                        <a:solidFill>
                          <a:schemeClr val="bg1">
                            <a:lumMod val="50000"/>
                          </a:schemeClr>
                        </a:solidFill>
                        <a:latin typeface="+mn-lt"/>
                        <a:cs typeface="Times New Roman" panose="02020603050405020304" pitchFamily="18" charset="0"/>
                      </a:endParaRPr>
                    </a:p>
                  </a:txBody>
                  <a:tcPr marT="45719" marB="45719"/>
                </a:tc>
                <a:extLst>
                  <a:ext uri="{0D108BD9-81ED-4DB2-BD59-A6C34878D82A}">
                    <a16:rowId xmlns:a16="http://schemas.microsoft.com/office/drawing/2014/main" xmlns="" val="10002"/>
                  </a:ext>
                </a:extLst>
              </a:tr>
            </a:tbl>
          </a:graphicData>
        </a:graphic>
      </p:graphicFrame>
      <p:pic>
        <p:nvPicPr>
          <p:cNvPr id="64" name="Picture 63">
            <a:extLst>
              <a:ext uri="{FF2B5EF4-FFF2-40B4-BE49-F238E27FC236}">
                <a16:creationId xmlns:a16="http://schemas.microsoft.com/office/drawing/2014/main" xmlns="" id="{5E423A6E-2499-4857-8D57-49A79787D43F}"/>
              </a:ext>
            </a:extLst>
          </p:cNvPr>
          <p:cNvPicPr>
            <a:picLocks noChangeAspect="1"/>
          </p:cNvPicPr>
          <p:nvPr/>
        </p:nvPicPr>
        <p:blipFill>
          <a:blip r:embed="rId2"/>
          <a:stretch>
            <a:fillRect/>
          </a:stretch>
        </p:blipFill>
        <p:spPr>
          <a:xfrm>
            <a:off x="772318" y="5128670"/>
            <a:ext cx="5824185" cy="1741153"/>
          </a:xfrm>
          <a:prstGeom prst="rect">
            <a:avLst/>
          </a:prstGeom>
          <a:ln>
            <a:noFill/>
          </a:ln>
        </p:spPr>
      </p:pic>
      <p:sp>
        <p:nvSpPr>
          <p:cNvPr id="2" name="TextBox 1"/>
          <p:cNvSpPr txBox="1"/>
          <p:nvPr/>
        </p:nvSpPr>
        <p:spPr>
          <a:xfrm>
            <a:off x="3129094" y="767823"/>
            <a:ext cx="3728906" cy="276999"/>
          </a:xfrm>
          <a:prstGeom prst="rect">
            <a:avLst/>
          </a:prstGeom>
          <a:solidFill>
            <a:srgbClr val="FDDFE6"/>
          </a:solidFill>
          <a:ln>
            <a:solidFill>
              <a:srgbClr val="FF0000"/>
            </a:solidFill>
            <a:prstDash val="sysDash"/>
          </a:ln>
        </p:spPr>
        <p:txBody>
          <a:bodyPr wrap="none" rtlCol="0">
            <a:spAutoFit/>
          </a:bodyPr>
          <a:lstStyle/>
          <a:p>
            <a:pPr marL="0" algn="r" defTabSz="663123" rtl="1" eaLnBrk="1" latinLnBrk="0" hangingPunct="1"/>
            <a:r>
              <a:rPr lang="ar-SA" sz="1200" dirty="0">
                <a:solidFill>
                  <a:schemeClr val="bg1">
                    <a:lumMod val="50000"/>
                  </a:schemeClr>
                </a:solidFill>
              </a:rPr>
              <a:t>المحاضرة شرحتها لنا بروف. </a:t>
            </a:r>
            <a:r>
              <a:rPr lang="ar-SA" sz="1200" dirty="0" err="1">
                <a:solidFill>
                  <a:schemeClr val="bg1">
                    <a:lumMod val="50000"/>
                  </a:schemeClr>
                </a:solidFill>
              </a:rPr>
              <a:t>يلدز</a:t>
            </a:r>
            <a:r>
              <a:rPr lang="ar-SA" sz="1200" dirty="0">
                <a:solidFill>
                  <a:schemeClr val="bg1">
                    <a:lumMod val="50000"/>
                  </a:schemeClr>
                </a:solidFill>
              </a:rPr>
              <a:t>، اللي ركزت عليه </a:t>
            </a:r>
            <a:r>
              <a:rPr lang="ar-SA" sz="1200" dirty="0" err="1">
                <a:solidFill>
                  <a:schemeClr val="bg1">
                    <a:lumMod val="50000"/>
                  </a:schemeClr>
                </a:solidFill>
              </a:rPr>
              <a:t>حطيناه</a:t>
            </a:r>
            <a:r>
              <a:rPr lang="ar-SA" sz="1200" dirty="0">
                <a:solidFill>
                  <a:schemeClr val="bg1">
                    <a:lumMod val="50000"/>
                  </a:schemeClr>
                </a:solidFill>
              </a:rPr>
              <a:t> لكم </a:t>
            </a:r>
            <a:r>
              <a:rPr lang="ar-SA" sz="1200" b="1" u="sng" dirty="0">
                <a:solidFill>
                  <a:srgbClr val="C00000"/>
                </a:solidFill>
              </a:rPr>
              <a:t>بالعنابي</a:t>
            </a:r>
            <a:endParaRPr lang="en-US" sz="1200" b="1" u="sng" dirty="0">
              <a:solidFill>
                <a:schemeClr val="bg1">
                  <a:lumMod val="50000"/>
                </a:schemeClr>
              </a:solidFill>
            </a:endParaRPr>
          </a:p>
        </p:txBody>
      </p:sp>
      <p:sp>
        <p:nvSpPr>
          <p:cNvPr id="5" name="Rectangle 4"/>
          <p:cNvSpPr/>
          <p:nvPr/>
        </p:nvSpPr>
        <p:spPr>
          <a:xfrm>
            <a:off x="772318" y="4836135"/>
            <a:ext cx="5824185" cy="263713"/>
          </a:xfrm>
          <a:prstGeom prst="rect">
            <a:avLst/>
          </a:prstGeom>
          <a:solidFill>
            <a:schemeClr val="accent6">
              <a:lumMod val="20000"/>
              <a:lumOff val="80000"/>
            </a:schemeClr>
          </a:solidFill>
          <a:ln w="9525">
            <a:solidFill>
              <a:srgbClr val="008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008F00"/>
                </a:solidFill>
              </a:rPr>
              <a:t>Heparin has high MW, so it can bind antithrombin III with thrombin and antithrombin III will inhibit thrombin </a:t>
            </a:r>
          </a:p>
        </p:txBody>
      </p:sp>
      <p:grpSp>
        <p:nvGrpSpPr>
          <p:cNvPr id="6" name="Group 5"/>
          <p:cNvGrpSpPr/>
          <p:nvPr/>
        </p:nvGrpSpPr>
        <p:grpSpPr>
          <a:xfrm>
            <a:off x="3292525" y="8417784"/>
            <a:ext cx="2937840" cy="391732"/>
            <a:chOff x="3987053" y="8801581"/>
            <a:chExt cx="2937840" cy="391732"/>
          </a:xfrm>
        </p:grpSpPr>
        <p:sp>
          <p:nvSpPr>
            <p:cNvPr id="9" name="Rectangle 8"/>
            <p:cNvSpPr/>
            <p:nvPr/>
          </p:nvSpPr>
          <p:spPr>
            <a:xfrm>
              <a:off x="3987053" y="8801581"/>
              <a:ext cx="2870947" cy="365312"/>
            </a:xfrm>
            <a:prstGeom prst="rect">
              <a:avLst/>
            </a:prstGeom>
            <a:solidFill>
              <a:srgbClr val="FDDFE6"/>
            </a:solid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lumMod val="50000"/>
                    </a:schemeClr>
                  </a:solidFill>
                </a:rPr>
                <a:t>If we have</a:t>
              </a:r>
              <a:r>
                <a:rPr lang="ar-SA" sz="1100" dirty="0">
                  <a:solidFill>
                    <a:schemeClr val="bg1">
                      <a:lumMod val="50000"/>
                    </a:schemeClr>
                  </a:solidFill>
                </a:rPr>
                <a:t> </a:t>
              </a:r>
              <a:r>
                <a:rPr lang="en-US" sz="1100" dirty="0">
                  <a:solidFill>
                    <a:schemeClr val="bg1">
                      <a:lumMod val="50000"/>
                    </a:schemeClr>
                  </a:solidFill>
                </a:rPr>
                <a:t>a case: pregnant lady has DVT, what is the drug of choice? </a:t>
              </a:r>
              <a:r>
                <a:rPr lang="en-US" sz="1100" dirty="0">
                  <a:solidFill>
                    <a:srgbClr val="0432FF"/>
                  </a:solidFill>
                </a:rPr>
                <a:t>Heparin </a:t>
              </a:r>
            </a:p>
          </p:txBody>
        </p:sp>
        <p:sp>
          <p:nvSpPr>
            <p:cNvPr id="10" name="TextBox 9"/>
            <p:cNvSpPr txBox="1"/>
            <p:nvPr/>
          </p:nvSpPr>
          <p:spPr>
            <a:xfrm>
              <a:off x="5685451" y="8993258"/>
              <a:ext cx="1239442" cy="200055"/>
            </a:xfrm>
            <a:prstGeom prst="rect">
              <a:avLst/>
            </a:prstGeom>
            <a:noFill/>
          </p:spPr>
          <p:txBody>
            <a:bodyPr wrap="none" rtlCol="0">
              <a:spAutoFit/>
            </a:bodyPr>
            <a:lstStyle/>
            <a:p>
              <a:pPr marL="0" algn="r" defTabSz="663123" rtl="1" eaLnBrk="1" latinLnBrk="0" hangingPunct="1"/>
              <a:r>
                <a:rPr lang="ar-SA" sz="700" dirty="0">
                  <a:solidFill>
                    <a:schemeClr val="bg1">
                      <a:lumMod val="50000"/>
                    </a:schemeClr>
                  </a:solidFill>
                </a:rPr>
                <a:t>بليز ركزوا على </a:t>
              </a:r>
              <a:r>
                <a:rPr lang="ar-SA" sz="700" dirty="0" err="1">
                  <a:solidFill>
                    <a:schemeClr val="bg1">
                      <a:lumMod val="50000"/>
                    </a:schemeClr>
                  </a:solidFill>
                </a:rPr>
                <a:t>هالمعلومة</a:t>
              </a:r>
              <a:r>
                <a:rPr lang="ar-SA" sz="700" dirty="0">
                  <a:solidFill>
                    <a:schemeClr val="bg1">
                      <a:lumMod val="50000"/>
                    </a:schemeClr>
                  </a:solidFill>
                </a:rPr>
                <a:t> مره مهمه</a:t>
              </a:r>
              <a:endParaRPr lang="en-US" sz="700" dirty="0">
                <a:solidFill>
                  <a:schemeClr val="bg1">
                    <a:lumMod val="50000"/>
                  </a:schemeClr>
                </a:solidFill>
              </a:endParaRPr>
            </a:p>
          </p:txBody>
        </p:sp>
      </p:grpSp>
    </p:spTree>
    <p:extLst>
      <p:ext uri="{BB962C8B-B14F-4D97-AF65-F5344CB8AC3E}">
        <p14:creationId xmlns:p14="http://schemas.microsoft.com/office/powerpoint/2010/main" val="8795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9283E2C6-279B-4B76-BB74-7DFDF227DA66}"/>
              </a:ext>
            </a:extLst>
          </p:cNvPr>
          <p:cNvGraphicFramePr>
            <a:graphicFrameLocks noGrp="1"/>
          </p:cNvGraphicFramePr>
          <p:nvPr>
            <p:extLst>
              <p:ext uri="{D42A27DB-BD31-4B8C-83A1-F6EECF244321}">
                <p14:modId xmlns:p14="http://schemas.microsoft.com/office/powerpoint/2010/main" val="633621630"/>
              </p:ext>
            </p:extLst>
          </p:nvPr>
        </p:nvGraphicFramePr>
        <p:xfrm>
          <a:off x="0" y="465800"/>
          <a:ext cx="6858000" cy="9440201"/>
        </p:xfrm>
        <a:graphic>
          <a:graphicData uri="http://schemas.openxmlformats.org/drawingml/2006/table">
            <a:tbl>
              <a:tblPr firstRow="1" bandRow="1">
                <a:tableStyleId>{5940675A-B579-460E-94D1-54222C63F5DA}</a:tableStyleId>
              </a:tblPr>
              <a:tblGrid>
                <a:gridCol w="414770">
                  <a:extLst>
                    <a:ext uri="{9D8B030D-6E8A-4147-A177-3AD203B41FA5}">
                      <a16:colId xmlns:a16="http://schemas.microsoft.com/office/drawing/2014/main" xmlns="" val="818261240"/>
                    </a:ext>
                  </a:extLst>
                </a:gridCol>
                <a:gridCol w="6443230">
                  <a:extLst>
                    <a:ext uri="{9D8B030D-6E8A-4147-A177-3AD203B41FA5}">
                      <a16:colId xmlns:a16="http://schemas.microsoft.com/office/drawing/2014/main" xmlns="" val="2715150836"/>
                    </a:ext>
                  </a:extLst>
                </a:gridCol>
              </a:tblGrid>
              <a:tr h="446579">
                <a:tc>
                  <a:txBody>
                    <a:bodyPr/>
                    <a:lstStyle/>
                    <a:p>
                      <a:pPr algn="ctr"/>
                      <a:r>
                        <a:rPr lang="en-US" sz="1400" b="0" dirty="0">
                          <a:solidFill>
                            <a:schemeClr val="bg1"/>
                          </a:solidFill>
                          <a:effectLst/>
                          <a:latin typeface="+mn-lt"/>
                          <a:ea typeface="Kartika" charset="0"/>
                          <a:cs typeface="Kartika" charset="0"/>
                        </a:rPr>
                        <a:t>Drug </a:t>
                      </a:r>
                      <a:endParaRPr lang="en-US" sz="1500" b="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pPr algn="ctr"/>
                      <a:r>
                        <a:rPr lang="en-US" sz="2000" b="0" dirty="0">
                          <a:solidFill>
                            <a:schemeClr val="tx1"/>
                          </a:solidFill>
                          <a:effectLst/>
                          <a:latin typeface="Calibri" panose="020F0502020204030204" pitchFamily="34" charset="0"/>
                          <a:cs typeface="Calibri" panose="020F0502020204030204" pitchFamily="34" charset="0"/>
                        </a:rPr>
                        <a:t>Unfractionated</a:t>
                      </a:r>
                      <a:r>
                        <a:rPr lang="en-US" sz="2000" b="1" dirty="0">
                          <a:solidFill>
                            <a:schemeClr val="tx1"/>
                          </a:solidFill>
                          <a:effectLst/>
                          <a:latin typeface="Calibri" panose="020F0502020204030204" pitchFamily="34" charset="0"/>
                          <a:cs typeface="Calibri" panose="020F0502020204030204" pitchFamily="34" charset="0"/>
                        </a:rPr>
                        <a:t> </a:t>
                      </a:r>
                      <a:r>
                        <a:rPr lang="en-US" sz="2000" b="1" dirty="0">
                          <a:solidFill>
                            <a:srgbClr val="0432FF"/>
                          </a:solidFill>
                          <a:effectLst/>
                          <a:latin typeface="Calibri" panose="020F0502020204030204" pitchFamily="34" charset="0"/>
                          <a:cs typeface="Calibri" panose="020F0502020204030204" pitchFamily="34" charset="0"/>
                        </a:rPr>
                        <a:t>Heparin</a:t>
                      </a:r>
                      <a:endParaRPr lang="en-US" sz="2000" b="0" dirty="0">
                        <a:effectLst/>
                        <a:latin typeface="Calibri" panose="020F0502020204030204" pitchFamily="34" charset="0"/>
                        <a:cs typeface="Calibri" panose="020F0502020204030204" pitchFamily="34" charset="0"/>
                      </a:endParaRPr>
                    </a:p>
                  </a:txBody>
                  <a:tcPr marT="45719" marB="45719" anchor="ctr">
                    <a:solidFill>
                      <a:srgbClr val="FCCCEE"/>
                    </a:solidFill>
                  </a:tcPr>
                </a:tc>
                <a:extLst>
                  <a:ext uri="{0D108BD9-81ED-4DB2-BD59-A6C34878D82A}">
                    <a16:rowId xmlns:a16="http://schemas.microsoft.com/office/drawing/2014/main" xmlns="" val="401392714"/>
                  </a:ext>
                </a:extLst>
              </a:tr>
              <a:tr h="1192249">
                <a:tc>
                  <a:txBody>
                    <a:bodyPr/>
                    <a:lstStyle/>
                    <a:p>
                      <a:pPr algn="ctr"/>
                      <a:r>
                        <a:rPr lang="en-US" sz="1500" b="0" dirty="0">
                          <a:solidFill>
                            <a:schemeClr val="bg1"/>
                          </a:solidFill>
                          <a:effectLst/>
                          <a:latin typeface="+mn-lt"/>
                          <a:ea typeface="Kartika" charset="0"/>
                          <a:cs typeface="Kartika" charset="0"/>
                        </a:rPr>
                        <a:t>Indications</a:t>
                      </a:r>
                    </a:p>
                  </a:txBody>
                  <a:tcPr marT="45719" marB="45719" vert="vert270" anchor="ctr">
                    <a:solidFill>
                      <a:schemeClr val="bg2">
                        <a:lumMod val="75000"/>
                      </a:schemeClr>
                    </a:solidFill>
                  </a:tcPr>
                </a:tc>
                <a:tc>
                  <a:txBody>
                    <a:bodyPr/>
                    <a:lstStyle/>
                    <a:p>
                      <a:pPr marL="357188" indent="-285750">
                        <a:buClr>
                          <a:srgbClr val="FF99CC"/>
                        </a:buClr>
                        <a:buFont typeface="Arial" panose="020B0604020202020204" pitchFamily="34" charset="0"/>
                        <a:buChar char="•"/>
                      </a:pPr>
                      <a:r>
                        <a:rPr lang="en-GB" sz="1400" b="0" dirty="0">
                          <a:solidFill>
                            <a:schemeClr val="accent2"/>
                          </a:solidFill>
                          <a:effectLst/>
                          <a:latin typeface="+mn-lt"/>
                        </a:rPr>
                        <a:t>Due to its rapid onset of action, it is used to  </a:t>
                      </a:r>
                      <a:r>
                        <a:rPr lang="en-GB" sz="1400" b="1" dirty="0">
                          <a:solidFill>
                            <a:schemeClr val="accent2"/>
                          </a:solidFill>
                          <a:effectLst/>
                          <a:latin typeface="+mn-lt"/>
                        </a:rPr>
                        <a:t>initiate immediate anticoagulation</a:t>
                      </a:r>
                      <a:r>
                        <a:rPr lang="en-GB" sz="1400" b="0" dirty="0">
                          <a:solidFill>
                            <a:schemeClr val="accent2"/>
                          </a:solidFill>
                          <a:effectLst/>
                          <a:latin typeface="+mn-lt"/>
                        </a:rPr>
                        <a:t> in thromboembolic disease (PE, DVT, MI) </a:t>
                      </a:r>
                      <a:r>
                        <a:rPr lang="en-GB" sz="1400" b="0" dirty="0">
                          <a:solidFill>
                            <a:srgbClr val="008F00"/>
                          </a:solidFill>
                          <a:effectLst/>
                          <a:latin typeface="+mn-lt"/>
                        </a:rPr>
                        <a:t>in</a:t>
                      </a:r>
                      <a:r>
                        <a:rPr lang="en-GB" sz="1400" b="0" baseline="0" dirty="0">
                          <a:solidFill>
                            <a:srgbClr val="008F00"/>
                          </a:solidFill>
                          <a:effectLst/>
                          <a:latin typeface="+mn-lt"/>
                        </a:rPr>
                        <a:t> emergency conditions, </a:t>
                      </a:r>
                      <a:r>
                        <a:rPr lang="en-GB" sz="1400" b="0" dirty="0">
                          <a:solidFill>
                            <a:schemeClr val="accent2"/>
                          </a:solidFill>
                          <a:effectLst/>
                          <a:latin typeface="+mn-lt"/>
                        </a:rPr>
                        <a:t>mainly as induction for oral vitamin K antagonists (VKAs) </a:t>
                      </a:r>
                    </a:p>
                    <a:p>
                      <a:pPr marL="357188" indent="-285750">
                        <a:buClr>
                          <a:srgbClr val="FF99CC"/>
                        </a:buClr>
                        <a:buFont typeface="Arial" panose="020B0604020202020204" pitchFamily="34" charset="0"/>
                        <a:buChar char="•"/>
                      </a:pPr>
                      <a:r>
                        <a:rPr lang="en-GB" sz="1400" b="1" dirty="0">
                          <a:solidFill>
                            <a:schemeClr val="accent2"/>
                          </a:solidFill>
                          <a:effectLst/>
                          <a:latin typeface="+mn-lt"/>
                        </a:rPr>
                        <a:t>Prevention of postoperative DVT </a:t>
                      </a:r>
                      <a:r>
                        <a:rPr lang="en-GB" sz="1400" b="0" dirty="0">
                          <a:solidFill>
                            <a:schemeClr val="accent2"/>
                          </a:solidFill>
                          <a:effectLst/>
                          <a:latin typeface="+mn-lt"/>
                        </a:rPr>
                        <a:t>(in patient undergoing hip replacement)</a:t>
                      </a:r>
                    </a:p>
                    <a:p>
                      <a:pPr marL="357188" indent="-285750">
                        <a:buClr>
                          <a:srgbClr val="FF99CC"/>
                        </a:buClr>
                        <a:buFont typeface="Arial" panose="020B0604020202020204" pitchFamily="34" charset="0"/>
                        <a:buChar char="•"/>
                      </a:pPr>
                      <a:r>
                        <a:rPr lang="en-GB" sz="1400" b="0" dirty="0">
                          <a:solidFill>
                            <a:schemeClr val="accent2"/>
                          </a:solidFill>
                          <a:effectLst/>
                          <a:latin typeface="+mn-lt"/>
                        </a:rPr>
                        <a:t>Prevention of coagulation during renal dialysis or cardiac surgery</a:t>
                      </a:r>
                    </a:p>
                  </a:txBody>
                  <a:tcPr marT="45719" marB="45719"/>
                </a:tc>
                <a:extLst>
                  <a:ext uri="{0D108BD9-81ED-4DB2-BD59-A6C34878D82A}">
                    <a16:rowId xmlns:a16="http://schemas.microsoft.com/office/drawing/2014/main" xmlns="" val="3458933129"/>
                  </a:ext>
                </a:extLst>
              </a:tr>
              <a:tr h="4746025">
                <a:tc>
                  <a:txBody>
                    <a:bodyPr/>
                    <a:lstStyle/>
                    <a:p>
                      <a:pPr algn="ctr"/>
                      <a:r>
                        <a:rPr lang="en-US" sz="1500" b="0" dirty="0">
                          <a:solidFill>
                            <a:schemeClr val="bg1"/>
                          </a:solidFill>
                          <a:effectLst/>
                          <a:latin typeface="+mn-lt"/>
                          <a:ea typeface="Kartika" charset="0"/>
                          <a:cs typeface="Kartika" charset="0"/>
                        </a:rPr>
                        <a:t>Disadvantage</a:t>
                      </a:r>
                    </a:p>
                  </a:txBody>
                  <a:tcPr marT="45719" marB="45719" vert="vert270" anchor="ctr">
                    <a:solidFill>
                      <a:schemeClr val="bg2">
                        <a:lumMod val="75000"/>
                      </a:schemeClr>
                    </a:solidFill>
                  </a:tcPr>
                </a:tc>
                <a:tc>
                  <a:txBody>
                    <a:bodyPr/>
                    <a:lstStyle/>
                    <a:p>
                      <a:pPr marL="357188" indent="-285750">
                        <a:buClr>
                          <a:srgbClr val="FF99CC"/>
                        </a:buClr>
                        <a:buFont typeface="Arial" panose="020B0604020202020204" pitchFamily="34" charset="0"/>
                        <a:buChar char="•"/>
                      </a:pPr>
                      <a:r>
                        <a:rPr lang="en-GB" sz="1400" b="0" dirty="0">
                          <a:solidFill>
                            <a:schemeClr val="accent2"/>
                          </a:solidFill>
                          <a:effectLst/>
                          <a:latin typeface="+mn-lt"/>
                        </a:rPr>
                        <a:t>The inconvenience of administration by </a:t>
                      </a:r>
                      <a:r>
                        <a:rPr lang="en-GB" sz="1400" b="0" dirty="0" smtClean="0">
                          <a:solidFill>
                            <a:schemeClr val="accent2"/>
                          </a:solidFill>
                          <a:effectLst/>
                          <a:latin typeface="+mn-lt"/>
                        </a:rPr>
                        <a:t>injection</a:t>
                      </a:r>
                    </a:p>
                    <a:p>
                      <a:pPr marL="357188" marR="0" indent="-285750" algn="l" defTabSz="514350" rtl="0" eaLnBrk="1" fontAlgn="auto" latinLnBrk="0" hangingPunct="1">
                        <a:lnSpc>
                          <a:spcPct val="100000"/>
                        </a:lnSpc>
                        <a:spcBef>
                          <a:spcPts val="0"/>
                        </a:spcBef>
                        <a:spcAft>
                          <a:spcPts val="0"/>
                        </a:spcAft>
                        <a:buClr>
                          <a:srgbClr val="FF99CC"/>
                        </a:buClr>
                        <a:buSzTx/>
                        <a:buFont typeface="Arial" panose="020B0604020202020204" pitchFamily="34" charset="0"/>
                        <a:buChar char="•"/>
                        <a:tabLst/>
                        <a:defRPr/>
                      </a:pPr>
                      <a:r>
                        <a:rPr lang="en-US" sz="1400" kern="1200" dirty="0" smtClean="0">
                          <a:solidFill>
                            <a:srgbClr val="945200"/>
                          </a:solidFill>
                          <a:latin typeface="+mn-lt"/>
                          <a:ea typeface="+mn-ea"/>
                          <a:cs typeface="+mn-cs"/>
                        </a:rPr>
                        <a:t>Re-thrombosis:</a:t>
                      </a:r>
                      <a:r>
                        <a:rPr lang="en-US" sz="1400" kern="1200" dirty="0" smtClean="0">
                          <a:solidFill>
                            <a:srgbClr val="945200"/>
                          </a:solidFill>
                          <a:latin typeface="+mn-lt"/>
                          <a:ea typeface="+mn-ea"/>
                          <a:cs typeface="+mn-cs"/>
                          <a:sym typeface="Wingdings 3"/>
                        </a:rPr>
                        <a:t>  activates platelets  as it does not neutralize  fibrin-bound</a:t>
                      </a:r>
                      <a:r>
                        <a:rPr lang="en-US" sz="1400" kern="1200" baseline="0" dirty="0" smtClean="0">
                          <a:solidFill>
                            <a:srgbClr val="945200"/>
                          </a:solidFill>
                          <a:latin typeface="+mn-lt"/>
                          <a:ea typeface="+mn-ea"/>
                          <a:cs typeface="+mn-cs"/>
                          <a:sym typeface="Wingdings 3"/>
                        </a:rPr>
                        <a:t> </a:t>
                      </a:r>
                      <a:r>
                        <a:rPr lang="en-US" sz="1400" kern="1200" dirty="0" err="1" smtClean="0">
                          <a:solidFill>
                            <a:srgbClr val="945200"/>
                          </a:solidFill>
                          <a:latin typeface="+mn-lt"/>
                          <a:ea typeface="+mn-ea"/>
                          <a:cs typeface="+mn-cs"/>
                          <a:sym typeface="Wingdings 3"/>
                        </a:rPr>
                        <a:t>IIa</a:t>
                      </a:r>
                      <a:endParaRPr lang="en-US" sz="1400" kern="1200" dirty="0" smtClean="0">
                        <a:solidFill>
                          <a:srgbClr val="945200"/>
                        </a:solidFill>
                        <a:latin typeface="+mn-lt"/>
                        <a:ea typeface="+mn-ea"/>
                        <a:cs typeface="+mn-cs"/>
                        <a:sym typeface="Wingdings 3"/>
                      </a:endParaRPr>
                    </a:p>
                    <a:p>
                      <a:pPr marL="357188" marR="0" indent="-285750" algn="l" defTabSz="514350" rtl="0" eaLnBrk="1" fontAlgn="auto" latinLnBrk="0" hangingPunct="1">
                        <a:lnSpc>
                          <a:spcPct val="100000"/>
                        </a:lnSpc>
                        <a:spcBef>
                          <a:spcPts val="0"/>
                        </a:spcBef>
                        <a:spcAft>
                          <a:spcPts val="0"/>
                        </a:spcAft>
                        <a:buClr>
                          <a:srgbClr val="FF99CC"/>
                        </a:buClr>
                        <a:buSzTx/>
                        <a:buFont typeface="Arial" panose="020B0604020202020204" pitchFamily="34" charset="0"/>
                        <a:buChar char="•"/>
                        <a:tabLst/>
                        <a:defRPr/>
                      </a:pPr>
                      <a:r>
                        <a:rPr lang="en-US" sz="1400" kern="1200" dirty="0" smtClean="0">
                          <a:solidFill>
                            <a:srgbClr val="0432FF"/>
                          </a:solidFill>
                          <a:latin typeface="+mn-lt"/>
                          <a:ea typeface="+mn-ea"/>
                          <a:cs typeface="+mn-cs"/>
                        </a:rPr>
                        <a:t>Heparin</a:t>
                      </a:r>
                      <a:r>
                        <a:rPr lang="en-US" sz="1400" kern="1200" dirty="0" smtClean="0">
                          <a:solidFill>
                            <a:srgbClr val="945200"/>
                          </a:solidFill>
                          <a:latin typeface="+mn-lt"/>
                          <a:ea typeface="+mn-ea"/>
                          <a:cs typeface="+mn-cs"/>
                        </a:rPr>
                        <a:t> discontinuation, No packed platelets </a:t>
                      </a:r>
                      <a:r>
                        <a:rPr lang="en-US" sz="1400" kern="1200" dirty="0" smtClean="0">
                          <a:solidFill>
                            <a:srgbClr val="945200"/>
                          </a:solidFill>
                          <a:latin typeface="+mn-lt"/>
                          <a:ea typeface="+mn-ea"/>
                          <a:cs typeface="+mn-cs"/>
                          <a:sym typeface="Wingdings 3"/>
                        </a:rPr>
                        <a:t>→ More thrombosis,</a:t>
                      </a:r>
                      <a:r>
                        <a:rPr lang="en-US" sz="1400" kern="1200" baseline="0" dirty="0" smtClean="0">
                          <a:solidFill>
                            <a:srgbClr val="945200"/>
                          </a:solidFill>
                          <a:latin typeface="+mn-lt"/>
                          <a:ea typeface="+mn-ea"/>
                          <a:cs typeface="+mn-cs"/>
                          <a:sym typeface="Wingdings 3"/>
                        </a:rPr>
                        <a:t> </a:t>
                      </a:r>
                      <a:r>
                        <a:rPr lang="en-US" sz="1400" kern="1200" dirty="0" smtClean="0">
                          <a:solidFill>
                            <a:srgbClr val="945200"/>
                          </a:solidFill>
                          <a:latin typeface="+mn-lt"/>
                          <a:ea typeface="+mn-ea"/>
                          <a:cs typeface="+mn-cs"/>
                        </a:rPr>
                        <a:t>No </a:t>
                      </a:r>
                      <a:r>
                        <a:rPr lang="en-US" sz="1400" kern="1200" dirty="0" smtClean="0">
                          <a:solidFill>
                            <a:srgbClr val="0432FF"/>
                          </a:solidFill>
                          <a:latin typeface="+mn-lt"/>
                          <a:ea typeface="+mn-ea"/>
                          <a:cs typeface="+mn-cs"/>
                        </a:rPr>
                        <a:t>warfarin</a:t>
                      </a:r>
                      <a:r>
                        <a:rPr lang="en-US" sz="1400" kern="1200" dirty="0" smtClean="0">
                          <a:solidFill>
                            <a:srgbClr val="945200"/>
                          </a:solidFill>
                          <a:latin typeface="+mn-lt"/>
                          <a:ea typeface="+mn-ea"/>
                          <a:cs typeface="+mn-cs"/>
                        </a:rPr>
                        <a:t> </a:t>
                      </a:r>
                      <a:r>
                        <a:rPr lang="en-US" sz="1400" kern="1200" dirty="0" smtClean="0">
                          <a:solidFill>
                            <a:srgbClr val="945200"/>
                          </a:solidFill>
                          <a:latin typeface="+mn-lt"/>
                          <a:ea typeface="+mn-ea"/>
                          <a:cs typeface="+mn-cs"/>
                          <a:sym typeface="Wingdings 3"/>
                        </a:rPr>
                        <a:t>→  </a:t>
                      </a:r>
                      <a:r>
                        <a:rPr lang="en-US" sz="1400" kern="1200" dirty="0" err="1" smtClean="0">
                          <a:solidFill>
                            <a:srgbClr val="945200"/>
                          </a:solidFill>
                          <a:latin typeface="+mn-lt"/>
                          <a:ea typeface="+mn-ea"/>
                          <a:cs typeface="+mn-cs"/>
                          <a:sym typeface="Wingdings 3"/>
                        </a:rPr>
                        <a:t>ppt</a:t>
                      </a:r>
                      <a:r>
                        <a:rPr lang="en-US" sz="1400" kern="1200" dirty="0" smtClean="0">
                          <a:solidFill>
                            <a:srgbClr val="945200"/>
                          </a:solidFill>
                          <a:latin typeface="+mn-lt"/>
                          <a:ea typeface="+mn-ea"/>
                          <a:cs typeface="+mn-cs"/>
                          <a:sym typeface="Wingdings 3"/>
                        </a:rPr>
                        <a:t> .venous gangrene. Give → </a:t>
                      </a:r>
                      <a:r>
                        <a:rPr lang="en-US" sz="1400" kern="1200" dirty="0" smtClean="0">
                          <a:solidFill>
                            <a:srgbClr val="945200"/>
                          </a:solidFill>
                          <a:latin typeface="+mn-lt"/>
                          <a:ea typeface="+mn-ea"/>
                          <a:cs typeface="+mn-cs"/>
                        </a:rPr>
                        <a:t>DTIs</a:t>
                      </a:r>
                      <a:r>
                        <a:rPr lang="en-US" sz="1400" kern="1200" dirty="0" smtClean="0">
                          <a:solidFill>
                            <a:schemeClr val="bg1">
                              <a:lumMod val="50000"/>
                            </a:schemeClr>
                          </a:solidFill>
                          <a:latin typeface="+mn-lt"/>
                          <a:ea typeface="+mn-ea"/>
                          <a:cs typeface="+mn-cs"/>
                        </a:rPr>
                        <a:t> (Direct</a:t>
                      </a:r>
                      <a:r>
                        <a:rPr lang="en-US" sz="1400" kern="1200" baseline="0" dirty="0" smtClean="0">
                          <a:solidFill>
                            <a:schemeClr val="bg1">
                              <a:lumMod val="50000"/>
                            </a:schemeClr>
                          </a:solidFill>
                          <a:latin typeface="+mn-lt"/>
                          <a:ea typeface="+mn-ea"/>
                          <a:cs typeface="+mn-cs"/>
                        </a:rPr>
                        <a:t> Thrombin Inhibitors</a:t>
                      </a:r>
                      <a:r>
                        <a:rPr lang="en-US" sz="1050" kern="1200" baseline="0" dirty="0" smtClean="0">
                          <a:solidFill>
                            <a:schemeClr val="bg1">
                              <a:lumMod val="50000"/>
                            </a:schemeClr>
                          </a:solidFill>
                          <a:latin typeface="+mn-lt"/>
                          <a:ea typeface="+mn-ea"/>
                          <a:cs typeface="+mn-cs"/>
                        </a:rPr>
                        <a:t>)</a:t>
                      </a:r>
                      <a:r>
                        <a:rPr lang="ar-SA" sz="1050" kern="1200" baseline="0" dirty="0" smtClean="0">
                          <a:solidFill>
                            <a:schemeClr val="bg1">
                              <a:lumMod val="50000"/>
                            </a:schemeClr>
                          </a:solidFill>
                          <a:latin typeface="+mn-lt"/>
                          <a:ea typeface="+mn-ea"/>
                          <a:cs typeface="+mn-cs"/>
                        </a:rPr>
                        <a:t> هم معقدين السالفة هنا </a:t>
                      </a:r>
                      <a:r>
                        <a:rPr lang="ar-SA" sz="1050" kern="1200" baseline="0" dirty="0" smtClean="0">
                          <a:solidFill>
                            <a:schemeClr val="bg1">
                              <a:lumMod val="50000"/>
                            </a:schemeClr>
                          </a:solidFill>
                          <a:latin typeface="+mn-lt"/>
                          <a:ea typeface="+mn-ea"/>
                          <a:cs typeface="+mn-cs"/>
                          <a:sym typeface="Wingdings"/>
                        </a:rPr>
                        <a:t> باختصار ميزة </a:t>
                      </a:r>
                      <a:r>
                        <a:rPr lang="ar-SA" sz="1050" kern="1200" baseline="0" dirty="0" err="1" smtClean="0">
                          <a:solidFill>
                            <a:schemeClr val="bg1">
                              <a:lumMod val="50000"/>
                            </a:schemeClr>
                          </a:solidFill>
                          <a:latin typeface="+mn-lt"/>
                          <a:ea typeface="+mn-ea"/>
                          <a:cs typeface="+mn-cs"/>
                          <a:sym typeface="Wingdings"/>
                        </a:rPr>
                        <a:t>الهيبارين</a:t>
                      </a:r>
                      <a:r>
                        <a:rPr lang="ar-SA" sz="1050" kern="1200" baseline="0" dirty="0" smtClean="0">
                          <a:solidFill>
                            <a:schemeClr val="bg1">
                              <a:lumMod val="50000"/>
                            </a:schemeClr>
                          </a:solidFill>
                          <a:latin typeface="+mn-lt"/>
                          <a:ea typeface="+mn-ea"/>
                          <a:cs typeface="+mn-cs"/>
                          <a:sym typeface="Wingdings"/>
                        </a:rPr>
                        <a:t> إن أول ما نوقفه عادي نعطيه أي دوا ثاني (مثلًا المريض صار عنده </a:t>
                      </a:r>
                      <a:r>
                        <a:rPr lang="ar-SA" sz="1050" kern="1200" baseline="0" dirty="0" err="1" smtClean="0">
                          <a:solidFill>
                            <a:schemeClr val="bg1">
                              <a:lumMod val="50000"/>
                            </a:schemeClr>
                          </a:solidFill>
                          <a:latin typeface="+mn-lt"/>
                          <a:ea typeface="+mn-ea"/>
                          <a:cs typeface="+mn-cs"/>
                          <a:sym typeface="Wingdings"/>
                        </a:rPr>
                        <a:t>سايتوبينيا</a:t>
                      </a:r>
                      <a:r>
                        <a:rPr lang="ar-SA" sz="1050" kern="1200" baseline="0" dirty="0" smtClean="0">
                          <a:solidFill>
                            <a:schemeClr val="bg1">
                              <a:lumMod val="50000"/>
                            </a:schemeClr>
                          </a:solidFill>
                          <a:latin typeface="+mn-lt"/>
                          <a:ea typeface="+mn-ea"/>
                          <a:cs typeface="+mn-cs"/>
                          <a:sym typeface="Wingdings"/>
                        </a:rPr>
                        <a:t> بسبب </a:t>
                      </a:r>
                      <a:r>
                        <a:rPr lang="ar-SA" sz="1050" kern="1200" baseline="0" dirty="0" err="1" smtClean="0">
                          <a:solidFill>
                            <a:schemeClr val="bg1">
                              <a:lumMod val="50000"/>
                            </a:schemeClr>
                          </a:solidFill>
                          <a:latin typeface="+mn-lt"/>
                          <a:ea typeface="+mn-ea"/>
                          <a:cs typeface="+mn-cs"/>
                          <a:sym typeface="Wingdings"/>
                        </a:rPr>
                        <a:t>الهيبارين</a:t>
                      </a:r>
                      <a:r>
                        <a:rPr lang="ar-SA" sz="1050" kern="1200" baseline="0" dirty="0" smtClean="0">
                          <a:solidFill>
                            <a:schemeClr val="bg1">
                              <a:lumMod val="50000"/>
                            </a:schemeClr>
                          </a:solidFill>
                          <a:latin typeface="+mn-lt"/>
                          <a:ea typeface="+mn-ea"/>
                          <a:cs typeface="+mn-cs"/>
                          <a:sym typeface="Wingdings"/>
                        </a:rPr>
                        <a:t> على طول أوقف </a:t>
                      </a:r>
                      <a:r>
                        <a:rPr lang="ar-SA" sz="1050" kern="1200" baseline="0" dirty="0" err="1" smtClean="0">
                          <a:solidFill>
                            <a:schemeClr val="bg1">
                              <a:lumMod val="50000"/>
                            </a:schemeClr>
                          </a:solidFill>
                          <a:latin typeface="+mn-lt"/>
                          <a:ea typeface="+mn-ea"/>
                          <a:cs typeface="+mn-cs"/>
                          <a:sym typeface="Wingdings"/>
                        </a:rPr>
                        <a:t>هيبارين</a:t>
                      </a:r>
                      <a:r>
                        <a:rPr lang="ar-SA" sz="1050" kern="1200" baseline="0" dirty="0" smtClean="0">
                          <a:solidFill>
                            <a:schemeClr val="bg1">
                              <a:lumMod val="50000"/>
                            </a:schemeClr>
                          </a:solidFill>
                          <a:latin typeface="+mn-lt"/>
                          <a:ea typeface="+mn-ea"/>
                          <a:cs typeface="+mn-cs"/>
                          <a:sym typeface="Wingdings"/>
                        </a:rPr>
                        <a:t> وأعالجه </a:t>
                      </a:r>
                      <a:r>
                        <a:rPr lang="ar-SA" sz="1050" kern="1200" baseline="0" dirty="0" err="1" smtClean="0">
                          <a:solidFill>
                            <a:schemeClr val="bg1">
                              <a:lumMod val="50000"/>
                            </a:schemeClr>
                          </a:solidFill>
                          <a:latin typeface="+mn-lt"/>
                          <a:ea typeface="+mn-ea"/>
                          <a:cs typeface="+mn-cs"/>
                          <a:sym typeface="Wingdings"/>
                        </a:rPr>
                        <a:t>بهيرودين</a:t>
                      </a:r>
                      <a:r>
                        <a:rPr lang="ar-SA" sz="1050" kern="1200" baseline="0" dirty="0" smtClean="0">
                          <a:solidFill>
                            <a:schemeClr val="bg1">
                              <a:lumMod val="50000"/>
                            </a:schemeClr>
                          </a:solidFill>
                          <a:latin typeface="+mn-lt"/>
                          <a:ea typeface="+mn-ea"/>
                          <a:cs typeface="+mn-cs"/>
                          <a:sym typeface="Wingdings"/>
                        </a:rPr>
                        <a:t>) عكس </a:t>
                      </a:r>
                      <a:r>
                        <a:rPr lang="ar-SA" sz="1050" kern="1200" baseline="0" dirty="0" err="1" smtClean="0">
                          <a:solidFill>
                            <a:schemeClr val="bg1">
                              <a:lumMod val="50000"/>
                            </a:schemeClr>
                          </a:solidFill>
                          <a:latin typeface="+mn-lt"/>
                          <a:ea typeface="+mn-ea"/>
                          <a:cs typeface="+mn-cs"/>
                          <a:sym typeface="Wingdings"/>
                        </a:rPr>
                        <a:t>الوارفرين</a:t>
                      </a:r>
                      <a:r>
                        <a:rPr lang="ar-SA" sz="1050" kern="1200" baseline="0" dirty="0" smtClean="0">
                          <a:solidFill>
                            <a:schemeClr val="bg1">
                              <a:lumMod val="50000"/>
                            </a:schemeClr>
                          </a:solidFill>
                          <a:latin typeface="+mn-lt"/>
                          <a:ea typeface="+mn-ea"/>
                          <a:cs typeface="+mn-cs"/>
                          <a:sym typeface="Wingdings"/>
                        </a:rPr>
                        <a:t> لازم أراقب وقت </a:t>
                      </a:r>
                      <a:r>
                        <a:rPr lang="ar-SA" sz="1050" kern="1200" baseline="0" dirty="0" err="1" smtClean="0">
                          <a:solidFill>
                            <a:schemeClr val="bg1">
                              <a:lumMod val="50000"/>
                            </a:schemeClr>
                          </a:solidFill>
                          <a:latin typeface="+mn-lt"/>
                          <a:ea typeface="+mn-ea"/>
                          <a:cs typeface="+mn-cs"/>
                          <a:sym typeface="Wingdings"/>
                        </a:rPr>
                        <a:t>البروثرومبن</a:t>
                      </a:r>
                      <a:r>
                        <a:rPr lang="ar-SA" sz="1050" kern="1200" baseline="0" dirty="0" smtClean="0">
                          <a:solidFill>
                            <a:schemeClr val="bg1">
                              <a:lumMod val="50000"/>
                            </a:schemeClr>
                          </a:solidFill>
                          <a:latin typeface="+mn-lt"/>
                          <a:ea typeface="+mn-ea"/>
                          <a:cs typeface="+mn-cs"/>
                          <a:sym typeface="Wingdings"/>
                        </a:rPr>
                        <a:t> عشان أتأكد إنه طلع من الجسم </a:t>
                      </a:r>
                      <a:r>
                        <a:rPr lang="ar-SA" sz="1050" kern="1200" baseline="0" dirty="0" err="1" smtClean="0">
                          <a:solidFill>
                            <a:schemeClr val="bg1">
                              <a:lumMod val="50000"/>
                            </a:schemeClr>
                          </a:solidFill>
                          <a:latin typeface="+mn-lt"/>
                          <a:ea typeface="+mn-ea"/>
                          <a:cs typeface="+mn-cs"/>
                          <a:sym typeface="Wingdings"/>
                        </a:rPr>
                        <a:t>وماراح</a:t>
                      </a:r>
                      <a:r>
                        <a:rPr lang="ar-SA" sz="1050" kern="1200" baseline="0" dirty="0" smtClean="0">
                          <a:solidFill>
                            <a:schemeClr val="bg1">
                              <a:lumMod val="50000"/>
                            </a:schemeClr>
                          </a:solidFill>
                          <a:latin typeface="+mn-lt"/>
                          <a:ea typeface="+mn-ea"/>
                          <a:cs typeface="+mn-cs"/>
                          <a:sym typeface="Wingdings"/>
                        </a:rPr>
                        <a:t> يأثر بشكل عكسي بعدين أعطي </a:t>
                      </a:r>
                      <a:r>
                        <a:rPr lang="ar-SA" sz="1050" kern="1200" baseline="0" dirty="0" err="1" smtClean="0">
                          <a:solidFill>
                            <a:schemeClr val="bg1">
                              <a:lumMod val="50000"/>
                            </a:schemeClr>
                          </a:solidFill>
                          <a:latin typeface="+mn-lt"/>
                          <a:ea typeface="+mn-ea"/>
                          <a:cs typeface="+mn-cs"/>
                          <a:sym typeface="Wingdings"/>
                        </a:rPr>
                        <a:t>هيرودين</a:t>
                      </a:r>
                      <a:endParaRPr lang="en-US" sz="1050" b="1" kern="1200" baseline="0" dirty="0" smtClean="0">
                        <a:ln w="6600">
                          <a:solidFill>
                            <a:schemeClr val="tx1"/>
                          </a:solidFill>
                          <a:prstDash val="solid"/>
                        </a:ln>
                        <a:solidFill>
                          <a:schemeClr val="bg1">
                            <a:lumMod val="50000"/>
                          </a:schemeClr>
                        </a:solidFill>
                        <a:effectLst>
                          <a:outerShdw blurRad="50800" dist="76200" dir="2700000" algn="tl" rotWithShape="0">
                            <a:prstClr val="black">
                              <a:alpha val="40000"/>
                            </a:prstClr>
                          </a:outerShdw>
                        </a:effectLst>
                        <a:latin typeface="Bell MT" charset="0"/>
                        <a:ea typeface="Bell MT" charset="0"/>
                        <a:cs typeface="Bell MT" charset="0"/>
                      </a:endParaRPr>
                    </a:p>
                    <a:p>
                      <a:pPr marL="357188" marR="0" indent="-285750" algn="l" defTabSz="514350" rtl="0" eaLnBrk="1" fontAlgn="auto" latinLnBrk="0" hangingPunct="1">
                        <a:lnSpc>
                          <a:spcPct val="100000"/>
                        </a:lnSpc>
                        <a:spcBef>
                          <a:spcPts val="0"/>
                        </a:spcBef>
                        <a:spcAft>
                          <a:spcPts val="0"/>
                        </a:spcAft>
                        <a:buClr>
                          <a:srgbClr val="FF99CC"/>
                        </a:buClr>
                        <a:buSzTx/>
                        <a:buFont typeface="Arial" panose="020B0604020202020204" pitchFamily="34" charset="0"/>
                        <a:buChar char="•"/>
                        <a:tabLst/>
                        <a:defRPr/>
                      </a:pPr>
                      <a:r>
                        <a:rPr lang="en-GB" sz="1400" b="0" dirty="0" smtClean="0">
                          <a:solidFill>
                            <a:srgbClr val="C00000"/>
                          </a:solidFill>
                          <a:effectLst/>
                          <a:latin typeface="+mn-lt"/>
                        </a:rPr>
                        <a:t>The </a:t>
                      </a:r>
                      <a:r>
                        <a:rPr lang="en-GB" sz="1400" b="0" dirty="0">
                          <a:solidFill>
                            <a:srgbClr val="C00000"/>
                          </a:solidFill>
                          <a:effectLst/>
                          <a:latin typeface="+mn-lt"/>
                        </a:rPr>
                        <a:t>need for regular monitoring (</a:t>
                      </a:r>
                      <a:r>
                        <a:rPr lang="en-GB" sz="1400" b="0" dirty="0" err="1">
                          <a:solidFill>
                            <a:srgbClr val="C00000"/>
                          </a:solidFill>
                          <a:effectLst/>
                          <a:latin typeface="+mn-lt"/>
                        </a:rPr>
                        <a:t>aPTT</a:t>
                      </a:r>
                      <a:r>
                        <a:rPr lang="en-GB" sz="1400" b="0" dirty="0">
                          <a:solidFill>
                            <a:srgbClr val="C00000"/>
                          </a:solidFill>
                          <a:effectLst/>
                          <a:latin typeface="+mn-lt"/>
                        </a:rPr>
                        <a:t>)</a:t>
                      </a:r>
                    </a:p>
                    <a:p>
                      <a:pPr marL="357188" indent="-285750">
                        <a:buClr>
                          <a:srgbClr val="FF99CC"/>
                        </a:buClr>
                        <a:buFont typeface="Arial" panose="020B0604020202020204" pitchFamily="34" charset="0"/>
                        <a:buChar char="•"/>
                      </a:pPr>
                      <a:r>
                        <a:rPr lang="en-GB" sz="1400" b="0" dirty="0" smtClean="0">
                          <a:solidFill>
                            <a:srgbClr val="0432FF"/>
                          </a:solidFill>
                          <a:effectLst/>
                          <a:latin typeface="+mn-lt"/>
                        </a:rPr>
                        <a:t>UFH</a:t>
                      </a:r>
                      <a:r>
                        <a:rPr lang="en-GB" sz="1400" b="0" dirty="0" smtClean="0">
                          <a:effectLst/>
                          <a:latin typeface="+mn-lt"/>
                        </a:rPr>
                        <a:t> carries a </a:t>
                      </a:r>
                      <a:r>
                        <a:rPr lang="en-GB" sz="1400" b="0" dirty="0" smtClean="0">
                          <a:solidFill>
                            <a:srgbClr val="C00000"/>
                          </a:solidFill>
                          <a:effectLst/>
                          <a:latin typeface="+mn-lt"/>
                        </a:rPr>
                        <a:t>risk of </a:t>
                      </a:r>
                      <a:r>
                        <a:rPr lang="en-GB" sz="1400" b="1" dirty="0" smtClean="0">
                          <a:solidFill>
                            <a:srgbClr val="C00000"/>
                          </a:solidFill>
                          <a:effectLst/>
                          <a:latin typeface="+mn-lt"/>
                        </a:rPr>
                        <a:t>heparin-induced thrombocytopenia (HIT)</a:t>
                      </a:r>
                      <a:r>
                        <a:rPr lang="en-GB" sz="1400" b="0" dirty="0" smtClean="0">
                          <a:solidFill>
                            <a:schemeClr val="tx1"/>
                          </a:solidFill>
                          <a:effectLst/>
                          <a:latin typeface="+mn-lt"/>
                        </a:rPr>
                        <a:t>,</a:t>
                      </a:r>
                      <a:r>
                        <a:rPr lang="en-GB" sz="1400" b="0" dirty="0" smtClean="0">
                          <a:solidFill>
                            <a:srgbClr val="C00000"/>
                          </a:solidFill>
                          <a:effectLst/>
                          <a:latin typeface="+mn-lt"/>
                        </a:rPr>
                        <a:t> </a:t>
                      </a:r>
                      <a:r>
                        <a:rPr lang="en-GB" sz="1400" b="0" dirty="0" smtClean="0">
                          <a:solidFill>
                            <a:schemeClr val="accent2"/>
                          </a:solidFill>
                          <a:effectLst/>
                          <a:latin typeface="+mn-lt"/>
                        </a:rPr>
                        <a:t>a fall in the platelet count and increased risk of thrombosis due to binding to platelets. </a:t>
                      </a:r>
                      <a:r>
                        <a:rPr lang="en-US" sz="1400" kern="1200" dirty="0" smtClean="0">
                          <a:solidFill>
                            <a:srgbClr val="945200"/>
                          </a:solidFill>
                          <a:latin typeface="+mn-lt"/>
                          <a:ea typeface="+mn-ea"/>
                          <a:cs typeface="+mn-cs"/>
                        </a:rPr>
                        <a:t>In 4% pts. on heparin, latency 5-10</a:t>
                      </a:r>
                      <a:r>
                        <a:rPr lang="en-US" sz="1400" kern="1200" baseline="0" dirty="0" smtClean="0">
                          <a:solidFill>
                            <a:srgbClr val="945200"/>
                          </a:solidFill>
                          <a:latin typeface="+mn-lt"/>
                          <a:ea typeface="+mn-ea"/>
                          <a:cs typeface="+mn-cs"/>
                        </a:rPr>
                        <a:t> </a:t>
                      </a:r>
                      <a:r>
                        <a:rPr lang="en-US" sz="1400" kern="1200" dirty="0" smtClean="0">
                          <a:solidFill>
                            <a:srgbClr val="945200"/>
                          </a:solidFill>
                          <a:latin typeface="+mn-lt"/>
                          <a:ea typeface="+mn-ea"/>
                          <a:cs typeface="+mn-cs"/>
                        </a:rPr>
                        <a:t>days. after 1</a:t>
                      </a:r>
                      <a:r>
                        <a:rPr lang="en-US" sz="1400" kern="1200" baseline="30000" dirty="0" smtClean="0">
                          <a:solidFill>
                            <a:srgbClr val="945200"/>
                          </a:solidFill>
                          <a:latin typeface="+mn-lt"/>
                          <a:ea typeface="+mn-ea"/>
                          <a:cs typeface="+mn-cs"/>
                        </a:rPr>
                        <a:t>st</a:t>
                      </a:r>
                      <a:r>
                        <a:rPr lang="en-US" sz="1400" kern="1200" dirty="0" smtClean="0">
                          <a:solidFill>
                            <a:srgbClr val="945200"/>
                          </a:solidFill>
                          <a:latin typeface="+mn-lt"/>
                          <a:ea typeface="+mn-ea"/>
                          <a:cs typeface="+mn-cs"/>
                        </a:rPr>
                        <a:t> exposure or 2-3 days. after re-exposures </a:t>
                      </a:r>
                      <a:r>
                        <a:rPr lang="en-US" sz="1400" kern="1200" dirty="0" smtClean="0">
                          <a:solidFill>
                            <a:srgbClr val="945200"/>
                          </a:solidFill>
                          <a:latin typeface="+mn-lt"/>
                          <a:ea typeface="+mn-ea"/>
                          <a:cs typeface="+mn-cs"/>
                          <a:sym typeface="Wingdings 3"/>
                        </a:rPr>
                        <a:t>→ </a:t>
                      </a:r>
                      <a:r>
                        <a:rPr lang="en-US" sz="1400" kern="1200" dirty="0" smtClean="0">
                          <a:solidFill>
                            <a:srgbClr val="945200"/>
                          </a:solidFill>
                          <a:latin typeface="+mn-lt"/>
                          <a:ea typeface="+mn-ea"/>
                          <a:cs typeface="+mn-cs"/>
                        </a:rPr>
                        <a:t>Venous &gt; Arterial thrombosis. </a:t>
                      </a:r>
                      <a:endParaRPr lang="en-GB" sz="1400" b="0" dirty="0" smtClean="0">
                        <a:solidFill>
                          <a:srgbClr val="945200"/>
                        </a:solidFill>
                        <a:effectLst/>
                        <a:latin typeface="+mn-lt"/>
                      </a:endParaRPr>
                    </a:p>
                    <a:p>
                      <a:pPr marL="357188" indent="-285750">
                        <a:buClr>
                          <a:srgbClr val="FF99CC"/>
                        </a:buClr>
                        <a:buSzPct val="130000"/>
                        <a:buFont typeface="Arial" panose="020B0604020202020204" pitchFamily="34" charset="0"/>
                        <a:buChar char="•"/>
                      </a:pPr>
                      <a:r>
                        <a:rPr lang="en-GB" sz="1400" b="1" dirty="0" smtClean="0">
                          <a:effectLst/>
                          <a:latin typeface="+mn-lt"/>
                        </a:rPr>
                        <a:t>Heparin-induced </a:t>
                      </a:r>
                      <a:r>
                        <a:rPr lang="en-GB" sz="1400" b="1" dirty="0">
                          <a:effectLst/>
                          <a:latin typeface="+mn-lt"/>
                        </a:rPr>
                        <a:t>thrombocytopenia (HIT):</a:t>
                      </a:r>
                      <a:endParaRPr lang="en-GB" sz="1400" b="0" dirty="0">
                        <a:effectLst/>
                        <a:latin typeface="+mn-lt"/>
                      </a:endParaRPr>
                    </a:p>
                    <a:p>
                      <a:pPr marL="622300" indent="-285750">
                        <a:buClr>
                          <a:srgbClr val="FF99CC"/>
                        </a:buClr>
                        <a:buFont typeface="Courier New" panose="02070309020205020404" pitchFamily="49" charset="0"/>
                        <a:buChar char="o"/>
                      </a:pPr>
                      <a:r>
                        <a:rPr lang="en-GB" sz="1200" b="0" dirty="0">
                          <a:solidFill>
                            <a:schemeClr val="accent2"/>
                          </a:solidFill>
                          <a:effectLst/>
                          <a:latin typeface="+mn-lt"/>
                        </a:rPr>
                        <a:t>Generally, if the number of platelets is too low, excessive </a:t>
                      </a:r>
                      <a:r>
                        <a:rPr lang="en-GB" sz="1200" b="0" dirty="0">
                          <a:solidFill>
                            <a:srgbClr val="C00000"/>
                          </a:solidFill>
                          <a:effectLst/>
                          <a:latin typeface="+mn-lt"/>
                        </a:rPr>
                        <a:t>bleeding</a:t>
                      </a:r>
                      <a:r>
                        <a:rPr lang="en-GB" sz="1200" b="0" dirty="0">
                          <a:effectLst/>
                          <a:latin typeface="+mn-lt"/>
                        </a:rPr>
                        <a:t> </a:t>
                      </a:r>
                      <a:r>
                        <a:rPr lang="en-GB" sz="1200" b="0" dirty="0">
                          <a:solidFill>
                            <a:schemeClr val="accent2"/>
                          </a:solidFill>
                          <a:effectLst/>
                          <a:latin typeface="+mn-lt"/>
                        </a:rPr>
                        <a:t>can occur</a:t>
                      </a:r>
                    </a:p>
                    <a:p>
                      <a:pPr marL="622300" indent="-285750">
                        <a:buClr>
                          <a:srgbClr val="FF99CC"/>
                        </a:buClr>
                        <a:buFont typeface="Courier New" panose="02070309020205020404" pitchFamily="49" charset="0"/>
                        <a:buChar char="o"/>
                      </a:pPr>
                      <a:r>
                        <a:rPr lang="en-GB" sz="1200" b="0" dirty="0">
                          <a:solidFill>
                            <a:schemeClr val="accent2"/>
                          </a:solidFill>
                          <a:effectLst/>
                          <a:latin typeface="+mn-lt"/>
                        </a:rPr>
                        <a:t>If the number of platelets is too high, blood clots can form </a:t>
                      </a:r>
                      <a:r>
                        <a:rPr lang="en-GB" sz="1200" b="0" dirty="0">
                          <a:solidFill>
                            <a:srgbClr val="C00000"/>
                          </a:solidFill>
                          <a:effectLst/>
                          <a:latin typeface="+mn-lt"/>
                        </a:rPr>
                        <a:t>thrombosis</a:t>
                      </a:r>
                    </a:p>
                    <a:p>
                      <a:pPr marL="622300" indent="-285750">
                        <a:buClr>
                          <a:srgbClr val="FF99CC"/>
                        </a:buClr>
                        <a:buFont typeface="Courier New" panose="02070309020205020404" pitchFamily="49" charset="0"/>
                        <a:buChar char="o"/>
                      </a:pPr>
                      <a:r>
                        <a:rPr lang="en-GB" sz="1200" b="0" dirty="0">
                          <a:solidFill>
                            <a:schemeClr val="accent2"/>
                          </a:solidFill>
                          <a:effectLst/>
                          <a:latin typeface="+mn-lt"/>
                        </a:rPr>
                        <a:t>However, There are disorders that reduce the number of platelets, such as heparin-induced thrombocytopenia (HIT) that typically cause thrombosis, or clots, instead of </a:t>
                      </a:r>
                      <a:r>
                        <a:rPr lang="en-GB" sz="1200" b="0" dirty="0" smtClean="0">
                          <a:solidFill>
                            <a:schemeClr val="accent2"/>
                          </a:solidFill>
                          <a:effectLst/>
                          <a:latin typeface="+mn-lt"/>
                        </a:rPr>
                        <a:t>bleeding</a:t>
                      </a:r>
                    </a:p>
                  </a:txBody>
                  <a:tcPr marT="45719" marB="45719"/>
                </a:tc>
                <a:extLst>
                  <a:ext uri="{0D108BD9-81ED-4DB2-BD59-A6C34878D82A}">
                    <a16:rowId xmlns:a16="http://schemas.microsoft.com/office/drawing/2014/main" xmlns="" val="789494191"/>
                  </a:ext>
                </a:extLst>
              </a:tr>
              <a:tr h="1161032">
                <a:tc>
                  <a:txBody>
                    <a:bodyPr/>
                    <a:lstStyle/>
                    <a:p>
                      <a:pPr algn="ctr"/>
                      <a:r>
                        <a:rPr lang="en-US" sz="1500" b="0" dirty="0">
                          <a:solidFill>
                            <a:schemeClr val="bg1"/>
                          </a:solidFill>
                          <a:effectLst/>
                          <a:latin typeface="+mn-lt"/>
                          <a:ea typeface="Kartika" charset="0"/>
                          <a:cs typeface="Kartika" charset="0"/>
                        </a:rPr>
                        <a:t>ADRs</a:t>
                      </a:r>
                    </a:p>
                  </a:txBody>
                  <a:tcPr marT="45719" marB="45719" vert="vert270" anchor="ctr">
                    <a:solidFill>
                      <a:schemeClr val="bg2">
                        <a:lumMod val="75000"/>
                      </a:schemeClr>
                    </a:solidFill>
                  </a:tcPr>
                </a:tc>
                <a:tc>
                  <a:txBody>
                    <a:bodyPr/>
                    <a:lstStyle/>
                    <a:p>
                      <a:pPr marL="381000" marR="0" indent="-285750" algn="justLow" defTabSz="514350" rtl="0" eaLnBrk="1" fontAlgn="auto" latinLnBrk="0" hangingPunct="1">
                        <a:lnSpc>
                          <a:spcPct val="100000"/>
                        </a:lnSpc>
                        <a:spcBef>
                          <a:spcPct val="0"/>
                        </a:spcBef>
                        <a:spcAft>
                          <a:spcPts val="0"/>
                        </a:spcAft>
                        <a:buClr>
                          <a:srgbClr val="FCCCEE"/>
                        </a:buClr>
                        <a:buSzPct val="100000"/>
                        <a:buFontTx/>
                        <a:buBlip>
                          <a:blip r:embed="rId2"/>
                        </a:buBlip>
                        <a:tabLst/>
                        <a:defRPr/>
                      </a:pPr>
                      <a:r>
                        <a:rPr lang="en-GB" altLang="en-US" sz="1400" dirty="0">
                          <a:solidFill>
                            <a:srgbClr val="C00000"/>
                          </a:solidFill>
                          <a:latin typeface="+mn-lt"/>
                          <a:cs typeface="Times New Roman" panose="02020603050405020304" pitchFamily="18" charset="0"/>
                        </a:rPr>
                        <a:t>Heparin-induced thrombocytopenia (HIT ) </a:t>
                      </a:r>
                      <a:endParaRPr lang="en-GB" altLang="en-US" sz="1400" dirty="0">
                        <a:solidFill>
                          <a:schemeClr val="tx1"/>
                        </a:solidFill>
                        <a:latin typeface="+mn-lt"/>
                        <a:cs typeface="Times New Roman" panose="02020603050405020304" pitchFamily="18" charset="0"/>
                      </a:endParaRPr>
                    </a:p>
                    <a:p>
                      <a:pPr marL="381000" indent="-285750" algn="justLow" eaLnBrk="1" hangingPunct="1">
                        <a:lnSpc>
                          <a:spcPct val="100000"/>
                        </a:lnSpc>
                        <a:spcBef>
                          <a:spcPct val="0"/>
                        </a:spcBef>
                        <a:buClr>
                          <a:srgbClr val="FCCCEE"/>
                        </a:buClr>
                        <a:buSzPct val="100000"/>
                        <a:buFontTx/>
                        <a:buBlip>
                          <a:blip r:embed="rId3"/>
                        </a:buBlip>
                      </a:pPr>
                      <a:r>
                        <a:rPr lang="en-GB" altLang="en-US" sz="1400" dirty="0">
                          <a:solidFill>
                            <a:schemeClr val="accent2"/>
                          </a:solidFill>
                          <a:latin typeface="+mn-lt"/>
                          <a:cs typeface="Times New Roman" panose="02020603050405020304" pitchFamily="18" charset="0"/>
                        </a:rPr>
                        <a:t>The major adverse effect of heparin is</a:t>
                      </a:r>
                      <a:r>
                        <a:rPr lang="en-GB" altLang="en-US" sz="1400" dirty="0">
                          <a:solidFill>
                            <a:schemeClr val="tx1"/>
                          </a:solidFill>
                          <a:latin typeface="+mn-lt"/>
                          <a:cs typeface="Times New Roman" panose="02020603050405020304" pitchFamily="18" charset="0"/>
                        </a:rPr>
                        <a:t> </a:t>
                      </a:r>
                      <a:r>
                        <a:rPr lang="en-GB" altLang="en-US" sz="1400" b="1" dirty="0">
                          <a:solidFill>
                            <a:srgbClr val="C00000"/>
                          </a:solidFill>
                          <a:latin typeface="+mn-lt"/>
                          <a:cs typeface="Times New Roman" panose="02020603050405020304" pitchFamily="18" charset="0"/>
                        </a:rPr>
                        <a:t>bleeding</a:t>
                      </a:r>
                    </a:p>
                    <a:p>
                      <a:pPr marL="381000" indent="-285750" algn="justLow" eaLnBrk="1" hangingPunct="1">
                        <a:lnSpc>
                          <a:spcPct val="100000"/>
                        </a:lnSpc>
                        <a:spcBef>
                          <a:spcPct val="0"/>
                        </a:spcBef>
                        <a:buClr>
                          <a:srgbClr val="FCCCEE"/>
                        </a:buClr>
                        <a:buSzPct val="100000"/>
                        <a:buFontTx/>
                        <a:buBlip>
                          <a:blip r:embed="rId4"/>
                        </a:buBlip>
                      </a:pPr>
                      <a:r>
                        <a:rPr lang="en-GB" altLang="en-US" sz="1400" b="1" dirty="0">
                          <a:solidFill>
                            <a:srgbClr val="C00000"/>
                          </a:solidFill>
                          <a:latin typeface="+mn-lt"/>
                          <a:cs typeface="Times New Roman" panose="02020603050405020304" pitchFamily="18" charset="0"/>
                        </a:rPr>
                        <a:t>Allergic reactions </a:t>
                      </a:r>
                      <a:r>
                        <a:rPr lang="en-GB" altLang="en-US" sz="1400" dirty="0">
                          <a:solidFill>
                            <a:schemeClr val="accent2"/>
                          </a:solidFill>
                          <a:latin typeface="+mn-lt"/>
                          <a:cs typeface="Times New Roman" panose="02020603050405020304" pitchFamily="18" charset="0"/>
                        </a:rPr>
                        <a:t>(chills, fever, urticaria) as </a:t>
                      </a:r>
                      <a:r>
                        <a:rPr lang="en-GB" altLang="en-US" sz="1400" dirty="0">
                          <a:solidFill>
                            <a:srgbClr val="0432FF"/>
                          </a:solidFill>
                          <a:latin typeface="+mn-lt"/>
                          <a:cs typeface="Times New Roman" panose="02020603050405020304" pitchFamily="18" charset="0"/>
                        </a:rPr>
                        <a:t>heparin</a:t>
                      </a:r>
                      <a:r>
                        <a:rPr lang="en-GB" altLang="en-US" sz="1400" dirty="0">
                          <a:solidFill>
                            <a:schemeClr val="tx1"/>
                          </a:solidFill>
                          <a:latin typeface="+mn-lt"/>
                          <a:cs typeface="Times New Roman" panose="02020603050405020304" pitchFamily="18" charset="0"/>
                        </a:rPr>
                        <a:t> </a:t>
                      </a:r>
                      <a:r>
                        <a:rPr lang="en-GB" altLang="en-US" sz="1400" dirty="0">
                          <a:solidFill>
                            <a:schemeClr val="accent2"/>
                          </a:solidFill>
                          <a:latin typeface="+mn-lt"/>
                          <a:cs typeface="Times New Roman" panose="02020603050405020304" pitchFamily="18" charset="0"/>
                        </a:rPr>
                        <a:t>is of animal origin and should be used cautiously in patients with allergy </a:t>
                      </a:r>
                    </a:p>
                    <a:p>
                      <a:pPr marL="381000" indent="-285750" algn="justLow" eaLnBrk="1" hangingPunct="1">
                        <a:lnSpc>
                          <a:spcPct val="100000"/>
                        </a:lnSpc>
                        <a:spcBef>
                          <a:spcPct val="0"/>
                        </a:spcBef>
                        <a:buClr>
                          <a:srgbClr val="FCCCEE"/>
                        </a:buClr>
                        <a:buSzPct val="100000"/>
                        <a:buFontTx/>
                        <a:buBlip>
                          <a:blip r:embed="rId5"/>
                        </a:buBlip>
                      </a:pPr>
                      <a:r>
                        <a:rPr lang="en-GB" altLang="en-US" sz="1400" dirty="0">
                          <a:solidFill>
                            <a:schemeClr val="accent2"/>
                          </a:solidFill>
                          <a:latin typeface="+mn-lt"/>
                          <a:cs typeface="Times New Roman" panose="02020603050405020304" pitchFamily="18" charset="0"/>
                        </a:rPr>
                        <a:t>Long-term </a:t>
                      </a:r>
                      <a:r>
                        <a:rPr lang="en-GB" altLang="en-US" sz="1400" dirty="0">
                          <a:solidFill>
                            <a:srgbClr val="0432FF"/>
                          </a:solidFill>
                          <a:latin typeface="+mn-lt"/>
                          <a:cs typeface="Times New Roman" panose="02020603050405020304" pitchFamily="18" charset="0"/>
                        </a:rPr>
                        <a:t>heparin</a:t>
                      </a:r>
                      <a:r>
                        <a:rPr lang="en-GB" altLang="en-US" sz="1400" dirty="0">
                          <a:solidFill>
                            <a:schemeClr val="tx1"/>
                          </a:solidFill>
                          <a:latin typeface="+mn-lt"/>
                          <a:cs typeface="Times New Roman" panose="02020603050405020304" pitchFamily="18" charset="0"/>
                        </a:rPr>
                        <a:t> </a:t>
                      </a:r>
                      <a:r>
                        <a:rPr lang="en-GB" altLang="en-US" sz="1400" dirty="0">
                          <a:solidFill>
                            <a:schemeClr val="accent2"/>
                          </a:solidFill>
                          <a:latin typeface="+mn-lt"/>
                          <a:cs typeface="Times New Roman" panose="02020603050405020304" pitchFamily="18" charset="0"/>
                        </a:rPr>
                        <a:t>therapy is associated with </a:t>
                      </a:r>
                      <a:r>
                        <a:rPr lang="en-GB" altLang="en-US" sz="1400" b="1" dirty="0">
                          <a:solidFill>
                            <a:srgbClr val="C00000"/>
                          </a:solidFill>
                          <a:latin typeface="+mn-lt"/>
                          <a:cs typeface="Times New Roman" panose="02020603050405020304" pitchFamily="18" charset="0"/>
                        </a:rPr>
                        <a:t>osteoporosis</a:t>
                      </a:r>
                    </a:p>
                  </a:txBody>
                  <a:tcPr marT="45719" marB="45719"/>
                </a:tc>
                <a:extLst>
                  <a:ext uri="{0D108BD9-81ED-4DB2-BD59-A6C34878D82A}">
                    <a16:rowId xmlns:a16="http://schemas.microsoft.com/office/drawing/2014/main" xmlns="" val="3807674825"/>
                  </a:ext>
                </a:extLst>
              </a:tr>
              <a:tr h="947158">
                <a:tc>
                  <a:txBody>
                    <a:bodyPr/>
                    <a:lstStyle/>
                    <a:p>
                      <a:pPr algn="ctr"/>
                      <a:r>
                        <a:rPr lang="en-US" sz="1500" b="0" dirty="0">
                          <a:solidFill>
                            <a:schemeClr val="bg1"/>
                          </a:solidFill>
                          <a:effectLst/>
                          <a:latin typeface="+mn-lt"/>
                          <a:ea typeface="Kartika" charset="0"/>
                          <a:cs typeface="Kartika" charset="0"/>
                        </a:rPr>
                        <a:t>C.I.</a:t>
                      </a:r>
                    </a:p>
                  </a:txBody>
                  <a:tcPr marT="45719" marB="45719" vert="vert270" anchor="ctr">
                    <a:solidFill>
                      <a:schemeClr val="bg2">
                        <a:lumMod val="75000"/>
                      </a:schemeClr>
                    </a:solidFill>
                  </a:tcPr>
                </a:tc>
                <a:tc>
                  <a:txBody>
                    <a:bodyPr/>
                    <a:lstStyle/>
                    <a:p>
                      <a:pPr marL="381000" indent="-285750" algn="l" eaLnBrk="1" hangingPunct="1">
                        <a:lnSpc>
                          <a:spcPct val="100000"/>
                        </a:lnSpc>
                        <a:spcBef>
                          <a:spcPct val="0"/>
                        </a:spcBef>
                        <a:buClr>
                          <a:srgbClr val="FF99CC"/>
                        </a:buClr>
                        <a:buSzPct val="100000"/>
                        <a:buFont typeface="Arial" panose="020B0604020202020204" pitchFamily="34" charset="0"/>
                        <a:buChar char="•"/>
                      </a:pPr>
                      <a:r>
                        <a:rPr lang="en-GB" altLang="en-US" sz="1400" dirty="0">
                          <a:solidFill>
                            <a:srgbClr val="FF0000"/>
                          </a:solidFill>
                          <a:latin typeface="+mn-lt"/>
                          <a:cs typeface="Times New Roman" panose="02020603050405020304" pitchFamily="18" charset="0"/>
                        </a:rPr>
                        <a:t>Bleeding disorders, </a:t>
                      </a:r>
                      <a:r>
                        <a:rPr lang="en-GB" altLang="en-US" sz="1400" dirty="0" err="1">
                          <a:solidFill>
                            <a:srgbClr val="FF0000"/>
                          </a:solidFill>
                          <a:latin typeface="+mn-lt"/>
                          <a:cs typeface="Times New Roman" panose="02020603050405020304" pitchFamily="18" charset="0"/>
                        </a:rPr>
                        <a:t>hemophilia</a:t>
                      </a:r>
                      <a:r>
                        <a:rPr lang="en-GB" altLang="en-US" sz="1600" dirty="0">
                          <a:solidFill>
                            <a:srgbClr val="FF0000"/>
                          </a:solidFill>
                          <a:latin typeface="+mn-lt"/>
                          <a:cs typeface="Times New Roman" panose="02020603050405020304" pitchFamily="18" charset="0"/>
                        </a:rPr>
                        <a:t> </a:t>
                      </a:r>
                      <a:r>
                        <a:rPr lang="ar-SA" altLang="en-US" sz="1600" dirty="0">
                          <a:solidFill>
                            <a:srgbClr val="FF0000"/>
                          </a:solidFill>
                          <a:latin typeface="+mn-lt"/>
                          <a:cs typeface="Times New Roman" panose="02020603050405020304" pitchFamily="18" charset="0"/>
                        </a:rPr>
                        <a:t> </a:t>
                      </a:r>
                      <a:r>
                        <a:rPr lang="ar-SA" altLang="en-US" sz="1200" dirty="0">
                          <a:solidFill>
                            <a:srgbClr val="008F00"/>
                          </a:solidFill>
                          <a:latin typeface="+mn-lt"/>
                          <a:cs typeface="Times New Roman" panose="02020603050405020304" pitchFamily="18" charset="0"/>
                        </a:rPr>
                        <a:t>اي دواء يزود سيولة الدم مانقدر نعطيه لاحد عنده هيموفيليا او يكون مسوي من قريب عملية عشان مايصير عنده </a:t>
                      </a:r>
                      <a:r>
                        <a:rPr lang="ar-SA" altLang="en-US" sz="1200" dirty="0" smtClean="0">
                          <a:solidFill>
                            <a:srgbClr val="008F00"/>
                          </a:solidFill>
                          <a:latin typeface="+mn-lt"/>
                          <a:cs typeface="Times New Roman" panose="02020603050405020304" pitchFamily="18" charset="0"/>
                        </a:rPr>
                        <a:t>نزيف</a:t>
                      </a:r>
                      <a:endParaRPr lang="en-GB" altLang="en-US" sz="1200" dirty="0" smtClean="0">
                        <a:solidFill>
                          <a:srgbClr val="008F00"/>
                        </a:solidFill>
                        <a:latin typeface="+mn-lt"/>
                        <a:cs typeface="Times New Roman" panose="02020603050405020304" pitchFamily="18" charset="0"/>
                      </a:endParaRPr>
                    </a:p>
                    <a:p>
                      <a:pPr marL="381000" indent="-285750" algn="l" eaLnBrk="1" hangingPunct="1">
                        <a:lnSpc>
                          <a:spcPct val="100000"/>
                        </a:lnSpc>
                        <a:spcBef>
                          <a:spcPct val="0"/>
                        </a:spcBef>
                        <a:buClr>
                          <a:srgbClr val="FF99CC"/>
                        </a:buClr>
                        <a:buSzPct val="100000"/>
                        <a:buFont typeface="Arial" panose="020B0604020202020204" pitchFamily="34" charset="0"/>
                        <a:buChar char="•"/>
                      </a:pPr>
                      <a:r>
                        <a:rPr lang="en-GB" altLang="en-US" sz="1400" dirty="0" smtClean="0">
                          <a:solidFill>
                            <a:schemeClr val="accent2"/>
                          </a:solidFill>
                          <a:latin typeface="+mn-lt"/>
                          <a:cs typeface="Times New Roman" panose="02020603050405020304" pitchFamily="18" charset="0"/>
                        </a:rPr>
                        <a:t>Patients </a:t>
                      </a:r>
                      <a:r>
                        <a:rPr lang="en-GB" altLang="en-US" sz="1400" dirty="0">
                          <a:solidFill>
                            <a:schemeClr val="accent2"/>
                          </a:solidFill>
                          <a:latin typeface="+mn-lt"/>
                          <a:cs typeface="Times New Roman" panose="02020603050405020304" pitchFamily="18" charset="0"/>
                        </a:rPr>
                        <a:t>with </a:t>
                      </a:r>
                      <a:r>
                        <a:rPr lang="en-GB" altLang="en-US" sz="1400" dirty="0">
                          <a:solidFill>
                            <a:srgbClr val="FF0000"/>
                          </a:solidFill>
                          <a:latin typeface="+mn-lt"/>
                          <a:cs typeface="Times New Roman" panose="02020603050405020304" pitchFamily="18" charset="0"/>
                        </a:rPr>
                        <a:t>hypersensitivity</a:t>
                      </a:r>
                      <a:r>
                        <a:rPr lang="en-GB" altLang="en-US" sz="1400" dirty="0">
                          <a:solidFill>
                            <a:schemeClr val="tx1"/>
                          </a:solidFill>
                          <a:latin typeface="+mn-lt"/>
                          <a:cs typeface="Times New Roman" panose="02020603050405020304" pitchFamily="18" charset="0"/>
                        </a:rPr>
                        <a:t> </a:t>
                      </a:r>
                      <a:r>
                        <a:rPr lang="en-GB" altLang="en-US" sz="1400" dirty="0">
                          <a:solidFill>
                            <a:schemeClr val="accent2"/>
                          </a:solidFill>
                          <a:latin typeface="+mn-lt"/>
                          <a:cs typeface="Times New Roman" panose="02020603050405020304" pitchFamily="18" charset="0"/>
                        </a:rPr>
                        <a:t>to the drug</a:t>
                      </a:r>
                    </a:p>
                    <a:p>
                      <a:pPr marL="381000" indent="-285750" algn="l" eaLnBrk="1" hangingPunct="1">
                        <a:lnSpc>
                          <a:spcPct val="100000"/>
                        </a:lnSpc>
                        <a:spcBef>
                          <a:spcPct val="0"/>
                        </a:spcBef>
                        <a:buClr>
                          <a:srgbClr val="FF99CC"/>
                        </a:buClr>
                        <a:buSzPct val="100000"/>
                        <a:buFont typeface="Arial" panose="020B0604020202020204" pitchFamily="34" charset="0"/>
                        <a:buChar char="•"/>
                      </a:pPr>
                      <a:r>
                        <a:rPr lang="en-GB" altLang="en-US" sz="1400" dirty="0">
                          <a:solidFill>
                            <a:srgbClr val="FF0000"/>
                          </a:solidFill>
                          <a:latin typeface="+mn-lt"/>
                          <a:cs typeface="Times New Roman" panose="02020603050405020304" pitchFamily="18" charset="0"/>
                        </a:rPr>
                        <a:t> Recent surgery </a:t>
                      </a:r>
                      <a:r>
                        <a:rPr lang="en-GB" altLang="en-US" sz="1400" dirty="0">
                          <a:solidFill>
                            <a:schemeClr val="accent2"/>
                          </a:solidFill>
                          <a:latin typeface="+mn-lt"/>
                          <a:cs typeface="Times New Roman" panose="02020603050405020304" pitchFamily="18" charset="0"/>
                        </a:rPr>
                        <a:t>of the brain, eye or spinal cord, threatened abortion</a:t>
                      </a:r>
                    </a:p>
                  </a:txBody>
                  <a:tcPr marT="45719" marB="45719"/>
                </a:tc>
                <a:extLst>
                  <a:ext uri="{0D108BD9-81ED-4DB2-BD59-A6C34878D82A}">
                    <a16:rowId xmlns:a16="http://schemas.microsoft.com/office/drawing/2014/main" xmlns="" val="2444809572"/>
                  </a:ext>
                </a:extLst>
              </a:tr>
              <a:tr h="947158">
                <a:tc>
                  <a:txBody>
                    <a:bodyPr/>
                    <a:lstStyle/>
                    <a:p>
                      <a:pPr algn="ctr"/>
                      <a:r>
                        <a:rPr lang="en-US" sz="900" b="0" dirty="0">
                          <a:solidFill>
                            <a:schemeClr val="bg1"/>
                          </a:solidFill>
                          <a:effectLst/>
                          <a:latin typeface="+mn-lt"/>
                          <a:ea typeface="Kartika" charset="0"/>
                          <a:cs typeface="Kartika" charset="0"/>
                        </a:rPr>
                        <a:t>Reversal of action</a:t>
                      </a:r>
                    </a:p>
                    <a:p>
                      <a:pPr algn="ctr"/>
                      <a:r>
                        <a:rPr lang="en-US" sz="800" b="0" dirty="0">
                          <a:solidFill>
                            <a:schemeClr val="bg1"/>
                          </a:solidFill>
                          <a:effectLst/>
                          <a:latin typeface="+mn-lt"/>
                          <a:ea typeface="Kartika" charset="0"/>
                          <a:cs typeface="Kartika" charset="0"/>
                        </a:rPr>
                        <a:t>(antidote of</a:t>
                      </a:r>
                      <a:r>
                        <a:rPr lang="en-US" sz="800" b="0" baseline="0" dirty="0">
                          <a:solidFill>
                            <a:schemeClr val="bg1"/>
                          </a:solidFill>
                          <a:effectLst/>
                          <a:latin typeface="+mn-lt"/>
                          <a:ea typeface="Kartika" charset="0"/>
                          <a:cs typeface="Kartika" charset="0"/>
                        </a:rPr>
                        <a:t> heparin)</a:t>
                      </a:r>
                      <a:endParaRPr lang="en-US" sz="800" b="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pPr marL="350838" indent="-285750">
                        <a:buClr>
                          <a:srgbClr val="FF99CC"/>
                        </a:buClr>
                        <a:buFont typeface="Arial" panose="020B0604020202020204" pitchFamily="34" charset="0"/>
                        <a:buChar char="•"/>
                      </a:pPr>
                      <a:r>
                        <a:rPr lang="en-GB" sz="1400" b="0" dirty="0">
                          <a:solidFill>
                            <a:schemeClr val="accent2"/>
                          </a:solidFill>
                          <a:effectLst/>
                          <a:latin typeface="+mn-lt"/>
                        </a:rPr>
                        <a:t>Discontinuation of the drug </a:t>
                      </a:r>
                    </a:p>
                    <a:p>
                      <a:pPr marL="350838" indent="-285750">
                        <a:buClr>
                          <a:srgbClr val="FF99CC"/>
                        </a:buClr>
                        <a:buFont typeface="Arial" panose="020B0604020202020204" pitchFamily="34" charset="0"/>
                        <a:buChar char="•"/>
                      </a:pPr>
                      <a:r>
                        <a:rPr lang="en-GB" sz="1400" b="0" dirty="0">
                          <a:solidFill>
                            <a:schemeClr val="accent2"/>
                          </a:solidFill>
                          <a:effectLst/>
                          <a:latin typeface="+mn-lt"/>
                        </a:rPr>
                        <a:t>Heparin is strongly acidic and is neutralized by </a:t>
                      </a:r>
                      <a:r>
                        <a:rPr lang="en-US" sz="1400" b="0" dirty="0">
                          <a:solidFill>
                            <a:schemeClr val="accent2"/>
                          </a:solidFill>
                          <a:effectLst/>
                          <a:latin typeface="+mn-lt"/>
                        </a:rPr>
                        <a:t>I</a:t>
                      </a:r>
                      <a:r>
                        <a:rPr lang="en-GB" sz="1400" b="0" dirty="0">
                          <a:solidFill>
                            <a:schemeClr val="accent2"/>
                          </a:solidFill>
                          <a:effectLst/>
                          <a:latin typeface="+mn-lt"/>
                        </a:rPr>
                        <a:t>V </a:t>
                      </a:r>
                      <a:r>
                        <a:rPr lang="en-GB" sz="1400" b="0" dirty="0">
                          <a:solidFill>
                            <a:srgbClr val="C00000"/>
                          </a:solidFill>
                          <a:effectLst/>
                          <a:latin typeface="+mn-lt"/>
                        </a:rPr>
                        <a:t>protamine </a:t>
                      </a:r>
                      <a:r>
                        <a:rPr lang="en-GB" sz="1400" b="0" dirty="0" err="1">
                          <a:solidFill>
                            <a:srgbClr val="C00000"/>
                          </a:solidFill>
                          <a:effectLst/>
                          <a:latin typeface="+mn-lt"/>
                        </a:rPr>
                        <a:t>sulfate</a:t>
                      </a:r>
                      <a:r>
                        <a:rPr lang="en-GB" sz="1400" b="0" dirty="0">
                          <a:solidFill>
                            <a:schemeClr val="tx1"/>
                          </a:solidFill>
                          <a:effectLst/>
                          <a:latin typeface="+mn-lt"/>
                        </a:rPr>
                        <a:t> </a:t>
                      </a:r>
                      <a:r>
                        <a:rPr lang="en-GB" sz="1400" b="0" dirty="0">
                          <a:solidFill>
                            <a:schemeClr val="accent2"/>
                          </a:solidFill>
                          <a:effectLst/>
                          <a:latin typeface="+mn-lt"/>
                        </a:rPr>
                        <a:t>(a strongly basic protein) </a:t>
                      </a:r>
                      <a:r>
                        <a:rPr lang="en-GB" sz="1400" b="0" dirty="0" smtClean="0">
                          <a:solidFill>
                            <a:schemeClr val="accent2"/>
                          </a:solidFill>
                          <a:effectLst/>
                          <a:latin typeface="+mn-lt"/>
                        </a:rPr>
                        <a:t>It </a:t>
                      </a:r>
                      <a:r>
                        <a:rPr lang="en-GB" sz="1400" b="0" dirty="0">
                          <a:solidFill>
                            <a:schemeClr val="accent2"/>
                          </a:solidFill>
                          <a:effectLst/>
                          <a:latin typeface="+mn-lt"/>
                        </a:rPr>
                        <a:t>combines with</a:t>
                      </a:r>
                      <a:r>
                        <a:rPr lang="en-GB" sz="1400" b="0" dirty="0">
                          <a:effectLst/>
                          <a:latin typeface="+mn-lt"/>
                        </a:rPr>
                        <a:t> </a:t>
                      </a:r>
                      <a:r>
                        <a:rPr lang="en-GB" sz="1400" b="0" dirty="0">
                          <a:solidFill>
                            <a:srgbClr val="0432FF"/>
                          </a:solidFill>
                          <a:effectLst/>
                          <a:latin typeface="+mn-lt"/>
                        </a:rPr>
                        <a:t>heparin</a:t>
                      </a:r>
                      <a:r>
                        <a:rPr lang="en-GB" sz="1400" b="0" dirty="0">
                          <a:effectLst/>
                          <a:latin typeface="+mn-lt"/>
                        </a:rPr>
                        <a:t> </a:t>
                      </a:r>
                      <a:r>
                        <a:rPr lang="en-GB" sz="1400" b="0" dirty="0">
                          <a:solidFill>
                            <a:schemeClr val="accent2"/>
                          </a:solidFill>
                          <a:effectLst/>
                          <a:latin typeface="+mn-lt"/>
                        </a:rPr>
                        <a:t>to form a stable complex devoid of anticoagulant activity</a:t>
                      </a:r>
                    </a:p>
                  </a:txBody>
                  <a:tcPr marT="45719" marB="45719"/>
                </a:tc>
                <a:extLst>
                  <a:ext uri="{0D108BD9-81ED-4DB2-BD59-A6C34878D82A}">
                    <a16:rowId xmlns:a16="http://schemas.microsoft.com/office/drawing/2014/main" xmlns="" val="58309260"/>
                  </a:ext>
                </a:extLst>
              </a:tr>
            </a:tbl>
          </a:graphicData>
        </a:graphic>
      </p:graphicFrame>
      <p:sp>
        <p:nvSpPr>
          <p:cNvPr id="5" name="Rectangle 4">
            <a:extLst>
              <a:ext uri="{FF2B5EF4-FFF2-40B4-BE49-F238E27FC236}">
                <a16:creationId xmlns:a16="http://schemas.microsoft.com/office/drawing/2014/main" xmlns="" id="{A91763A4-09E8-4A6E-9A3F-CC8C8FFE3E2A}"/>
              </a:ext>
            </a:extLst>
          </p:cNvPr>
          <p:cNvSpPr/>
          <p:nvPr/>
        </p:nvSpPr>
        <p:spPr>
          <a:xfrm>
            <a:off x="0" y="0"/>
            <a:ext cx="6858000" cy="450803"/>
          </a:xfrm>
          <a:prstGeom prst="rect">
            <a:avLst/>
          </a:prstGeom>
          <a:solidFill>
            <a:srgbClr val="BAEBFF"/>
          </a:solidFill>
          <a:ln>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Indirect Thrombin Inhibitors (con.)</a:t>
            </a:r>
          </a:p>
        </p:txBody>
      </p:sp>
      <p:grpSp>
        <p:nvGrpSpPr>
          <p:cNvPr id="7" name="Group 42"/>
          <p:cNvGrpSpPr/>
          <p:nvPr/>
        </p:nvGrpSpPr>
        <p:grpSpPr>
          <a:xfrm>
            <a:off x="4080275" y="5500255"/>
            <a:ext cx="2628900" cy="1256804"/>
            <a:chOff x="0" y="1752600"/>
            <a:chExt cx="5943600" cy="4495800"/>
          </a:xfrm>
        </p:grpSpPr>
        <p:sp>
          <p:nvSpPr>
            <p:cNvPr id="8"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ohsu.edu/academic/picu/common%20conditions_files/image001.jpg"/>
            <p:cNvPicPr>
              <a:picLocks noChangeAspect="1" noChangeArrowheads="1"/>
            </p:cNvPicPr>
            <p:nvPr/>
          </p:nvPicPr>
          <p:blipFill>
            <a:blip r:embed="rId6"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grpSp>
        <p:nvGrpSpPr>
          <p:cNvPr id="10" name="Group 45"/>
          <p:cNvGrpSpPr/>
          <p:nvPr/>
        </p:nvGrpSpPr>
        <p:grpSpPr>
          <a:xfrm>
            <a:off x="597007" y="5694218"/>
            <a:ext cx="3396343" cy="1062841"/>
            <a:chOff x="-381000" y="228600"/>
            <a:chExt cx="6019800" cy="4555436"/>
          </a:xfrm>
        </p:grpSpPr>
        <p:grpSp>
          <p:nvGrpSpPr>
            <p:cNvPr id="11" name="Group 42"/>
            <p:cNvGrpSpPr/>
            <p:nvPr/>
          </p:nvGrpSpPr>
          <p:grpSpPr>
            <a:xfrm>
              <a:off x="-381000" y="228600"/>
              <a:ext cx="6019800" cy="4555436"/>
              <a:chOff x="228600" y="168964"/>
              <a:chExt cx="6023112" cy="4479236"/>
            </a:xfrm>
          </p:grpSpPr>
          <p:pic>
            <p:nvPicPr>
              <p:cNvPr id="13" name="Picture 2" descr="http://www.bmj.com/content/325/7367/762/F6.large.jpg"/>
              <p:cNvPicPr>
                <a:picLocks noChangeAspect="1" noChangeArrowheads="1"/>
              </p:cNvPicPr>
              <p:nvPr/>
            </p:nvPicPr>
            <p:blipFill>
              <a:blip r:embed="rId7" cstate="print">
                <a:lum bright="-30000" contrast="30000"/>
              </a:blip>
              <a:srcRect t="21204" b="22668"/>
              <a:stretch>
                <a:fillRect/>
              </a:stretch>
            </p:blipFill>
            <p:spPr bwMode="auto">
              <a:xfrm>
                <a:off x="228600" y="168964"/>
                <a:ext cx="6019800" cy="3429000"/>
              </a:xfrm>
              <a:prstGeom prst="rect">
                <a:avLst/>
              </a:prstGeom>
              <a:noFill/>
            </p:spPr>
          </p:pic>
          <p:pic>
            <p:nvPicPr>
              <p:cNvPr id="14" name="Picture 2" descr="http://www.bmj.com/content/325/7367/762/F6.large.jpg"/>
              <p:cNvPicPr>
                <a:picLocks noChangeAspect="1" noChangeArrowheads="1"/>
              </p:cNvPicPr>
              <p:nvPr/>
            </p:nvPicPr>
            <p:blipFill>
              <a:blip r:embed="rId7" cstate="print">
                <a:lum bright="-30000" contrast="30000"/>
              </a:blip>
              <a:srcRect t="79827" b="2711"/>
              <a:stretch>
                <a:fillRect/>
              </a:stretch>
            </p:blipFill>
            <p:spPr bwMode="auto">
              <a:xfrm>
                <a:off x="231912" y="3581400"/>
                <a:ext cx="6019800" cy="1066800"/>
              </a:xfrm>
              <a:prstGeom prst="rect">
                <a:avLst/>
              </a:prstGeom>
              <a:noFill/>
            </p:spPr>
          </p:pic>
        </p:grpSp>
        <p:pic>
          <p:nvPicPr>
            <p:cNvPr id="12" name="Picture 39" descr="http://www.bmj.com/content/325/7367/762/F6.large.jpg"/>
            <p:cNvPicPr>
              <a:picLocks noChangeAspect="1" noChangeArrowheads="1"/>
            </p:cNvPicPr>
            <p:nvPr/>
          </p:nvPicPr>
          <p:blipFill>
            <a:blip r:embed="rId7" cstate="print"/>
            <a:srcRect l="40506" t="2495" r="15190" b="90021"/>
            <a:stretch>
              <a:fillRect/>
            </a:stretch>
          </p:blipFill>
          <p:spPr bwMode="auto">
            <a:xfrm>
              <a:off x="2971800" y="1997764"/>
              <a:ext cx="2514600" cy="457200"/>
            </a:xfrm>
            <a:prstGeom prst="rect">
              <a:avLst/>
            </a:prstGeom>
            <a:noFill/>
          </p:spPr>
        </p:pic>
      </p:grpSp>
    </p:spTree>
    <p:extLst>
      <p:ext uri="{BB962C8B-B14F-4D97-AF65-F5344CB8AC3E}">
        <p14:creationId xmlns:p14="http://schemas.microsoft.com/office/powerpoint/2010/main" val="109387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0409DF5-9A37-4B79-BB46-46C159D9D64E}"/>
              </a:ext>
            </a:extLst>
          </p:cNvPr>
          <p:cNvSpPr/>
          <p:nvPr/>
        </p:nvSpPr>
        <p:spPr>
          <a:xfrm>
            <a:off x="0" y="0"/>
            <a:ext cx="6858000" cy="755374"/>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Indirect Thrombin Inhibitors (con.)</a:t>
            </a:r>
          </a:p>
        </p:txBody>
      </p:sp>
      <p:graphicFrame>
        <p:nvGraphicFramePr>
          <p:cNvPr id="5" name="Table 4">
            <a:extLst>
              <a:ext uri="{FF2B5EF4-FFF2-40B4-BE49-F238E27FC236}">
                <a16:creationId xmlns:a16="http://schemas.microsoft.com/office/drawing/2014/main" xmlns="" id="{72ECC235-E298-4248-871C-556FCBDA22C7}"/>
              </a:ext>
            </a:extLst>
          </p:cNvPr>
          <p:cNvGraphicFramePr>
            <a:graphicFrameLocks noGrp="1"/>
          </p:cNvGraphicFramePr>
          <p:nvPr>
            <p:extLst>
              <p:ext uri="{D42A27DB-BD31-4B8C-83A1-F6EECF244321}">
                <p14:modId xmlns:p14="http://schemas.microsoft.com/office/powerpoint/2010/main" val="464635064"/>
              </p:ext>
            </p:extLst>
          </p:nvPr>
        </p:nvGraphicFramePr>
        <p:xfrm>
          <a:off x="0" y="735308"/>
          <a:ext cx="6872286" cy="5249188"/>
        </p:xfrm>
        <a:graphic>
          <a:graphicData uri="http://schemas.openxmlformats.org/drawingml/2006/table">
            <a:tbl>
              <a:tblPr firstRow="1" bandRow="1">
                <a:tableStyleId>{5940675A-B579-460E-94D1-54222C63F5DA}</a:tableStyleId>
              </a:tblPr>
              <a:tblGrid>
                <a:gridCol w="362565">
                  <a:extLst>
                    <a:ext uri="{9D8B030D-6E8A-4147-A177-3AD203B41FA5}">
                      <a16:colId xmlns:a16="http://schemas.microsoft.com/office/drawing/2014/main" xmlns="" val="20000"/>
                    </a:ext>
                  </a:extLst>
                </a:gridCol>
                <a:gridCol w="3285810">
                  <a:extLst>
                    <a:ext uri="{9D8B030D-6E8A-4147-A177-3AD203B41FA5}">
                      <a16:colId xmlns:a16="http://schemas.microsoft.com/office/drawing/2014/main" xmlns="" val="20001"/>
                    </a:ext>
                  </a:extLst>
                </a:gridCol>
                <a:gridCol w="3223911">
                  <a:extLst>
                    <a:ext uri="{9D8B030D-6E8A-4147-A177-3AD203B41FA5}">
                      <a16:colId xmlns:a16="http://schemas.microsoft.com/office/drawing/2014/main" xmlns="" val="1799699761"/>
                    </a:ext>
                  </a:extLst>
                </a:gridCol>
              </a:tblGrid>
              <a:tr h="570288">
                <a:tc gridSpan="3">
                  <a:txBody>
                    <a:bodyPr/>
                    <a:lstStyle/>
                    <a:p>
                      <a:pPr algn="ctr"/>
                      <a:r>
                        <a:rPr lang="en-US" sz="2000" b="0" dirty="0">
                          <a:solidFill>
                            <a:schemeClr val="tx1"/>
                          </a:solidFill>
                          <a:effectLst/>
                          <a:latin typeface="Calibri" panose="020F0502020204030204" pitchFamily="34" charset="0"/>
                          <a:cs typeface="Calibri" panose="020F0502020204030204" pitchFamily="34" charset="0"/>
                        </a:rPr>
                        <a:t>Low-Molecular-Weight Heparins</a:t>
                      </a:r>
                      <a:r>
                        <a:rPr lang="en-US" sz="2000" b="1" dirty="0">
                          <a:solidFill>
                            <a:schemeClr val="tx1"/>
                          </a:solidFill>
                          <a:effectLst/>
                          <a:latin typeface="Calibri" panose="020F0502020204030204" pitchFamily="34" charset="0"/>
                          <a:cs typeface="Calibri" panose="020F0502020204030204" pitchFamily="34" charset="0"/>
                        </a:rPr>
                        <a:t> </a:t>
                      </a:r>
                      <a:r>
                        <a:rPr lang="en-US" sz="2000" b="0" dirty="0">
                          <a:solidFill>
                            <a:schemeClr val="tx1"/>
                          </a:solidFill>
                          <a:effectLst/>
                          <a:latin typeface="Calibri" panose="020F0502020204030204" pitchFamily="34" charset="0"/>
                          <a:cs typeface="Calibri" panose="020F0502020204030204" pitchFamily="34" charset="0"/>
                        </a:rPr>
                        <a:t>(LMWH)</a:t>
                      </a:r>
                      <a:endParaRPr lang="en-US" sz="2000" b="1" dirty="0">
                        <a:solidFill>
                          <a:schemeClr val="tx1"/>
                        </a:solidFill>
                        <a:effectLst/>
                        <a:latin typeface="Calibri" panose="020F0502020204030204" pitchFamily="34" charset="0"/>
                        <a:cs typeface="Calibri" panose="020F0502020204030204" pitchFamily="34" charset="0"/>
                      </a:endParaRPr>
                    </a:p>
                  </a:txBody>
                  <a:tcPr marT="45719" marB="45719" anchor="ctr">
                    <a:solidFill>
                      <a:srgbClr val="EBDAFE"/>
                    </a:solidFill>
                  </a:tcPr>
                </a:tc>
                <a:tc hMerge="1">
                  <a:txBody>
                    <a:bodyPr/>
                    <a:lstStyle/>
                    <a:p>
                      <a:pPr algn="ctr"/>
                      <a:endParaRPr lang="en-US" sz="2000" b="1" dirty="0">
                        <a:solidFill>
                          <a:schemeClr val="tx1"/>
                        </a:solidFill>
                        <a:effectLst/>
                        <a:latin typeface="Calibri" panose="020F0502020204030204" pitchFamily="34" charset="0"/>
                        <a:cs typeface="Calibri" panose="020F0502020204030204" pitchFamily="34" charset="0"/>
                      </a:endParaRPr>
                    </a:p>
                  </a:txBody>
                  <a:tcPr marT="45719" marB="45719" anchor="ctr">
                    <a:solidFill>
                      <a:srgbClr val="EBDAFE"/>
                    </a:solidFill>
                  </a:tcPr>
                </a:tc>
                <a:tc hMerge="1">
                  <a:txBody>
                    <a:bodyPr/>
                    <a:lstStyle/>
                    <a:p>
                      <a:endParaRPr lang="en-GB"/>
                    </a:p>
                  </a:txBody>
                  <a:tcPr/>
                </a:tc>
                <a:extLst>
                  <a:ext uri="{0D108BD9-81ED-4DB2-BD59-A6C34878D82A}">
                    <a16:rowId xmlns:a16="http://schemas.microsoft.com/office/drawing/2014/main" xmlns="" val="10000"/>
                  </a:ext>
                </a:extLst>
              </a:tr>
              <a:tr h="843228">
                <a:tc>
                  <a:txBody>
                    <a:bodyPr/>
                    <a:lstStyle/>
                    <a:p>
                      <a:pPr algn="ctr"/>
                      <a:r>
                        <a:rPr lang="en-US" sz="1500" b="0" dirty="0">
                          <a:solidFill>
                            <a:schemeClr val="bg1"/>
                          </a:solidFill>
                          <a:effectLst/>
                          <a:latin typeface="+mn-lt"/>
                          <a:ea typeface="Kartika" charset="0"/>
                          <a:cs typeface="Kartika" charset="0"/>
                        </a:rPr>
                        <a:t>Drug</a:t>
                      </a:r>
                    </a:p>
                  </a:txBody>
                  <a:tcPr marT="45719" marB="45719" vert="vert270" anchor="ctr">
                    <a:solidFill>
                      <a:schemeClr val="bg2">
                        <a:lumMod val="75000"/>
                      </a:schemeClr>
                    </a:solidFill>
                  </a:tcPr>
                </a:tc>
                <a:tc>
                  <a:txBody>
                    <a:bodyPr/>
                    <a:lstStyle/>
                    <a:p>
                      <a:pPr algn="ctr"/>
                      <a:r>
                        <a:rPr lang="en-US" sz="2000" b="0" dirty="0">
                          <a:solidFill>
                            <a:schemeClr val="tx1"/>
                          </a:solidFill>
                          <a:effectLst/>
                          <a:latin typeface="Calibri" panose="020F0502020204030204" pitchFamily="34" charset="0"/>
                          <a:cs typeface="Calibri" panose="020F0502020204030204" pitchFamily="34" charset="0"/>
                        </a:rPr>
                        <a:t>Heparin fragments </a:t>
                      </a:r>
                    </a:p>
                    <a:p>
                      <a:pPr algn="ctr"/>
                      <a:r>
                        <a:rPr lang="en-US" sz="2000" b="0" dirty="0">
                          <a:solidFill>
                            <a:schemeClr val="tx1"/>
                          </a:solidFill>
                          <a:effectLst/>
                          <a:latin typeface="Calibri" panose="020F0502020204030204" pitchFamily="34" charset="0"/>
                          <a:cs typeface="Calibri" panose="020F0502020204030204" pitchFamily="34" charset="0"/>
                        </a:rPr>
                        <a:t>(e.g. </a:t>
                      </a:r>
                      <a:r>
                        <a:rPr lang="en-US" sz="2000" b="1" dirty="0">
                          <a:solidFill>
                            <a:srgbClr val="0432FF"/>
                          </a:solidFill>
                          <a:effectLst/>
                          <a:latin typeface="Calibri" panose="020F0502020204030204" pitchFamily="34" charset="0"/>
                          <a:cs typeface="Calibri" panose="020F0502020204030204" pitchFamily="34" charset="0"/>
                        </a:rPr>
                        <a:t>enoxaparin</a:t>
                      </a:r>
                      <a:r>
                        <a:rPr lang="en-US" sz="2000" b="0" dirty="0">
                          <a:solidFill>
                            <a:srgbClr val="0432FF"/>
                          </a:solidFill>
                          <a:effectLst/>
                          <a:latin typeface="Calibri" panose="020F0502020204030204" pitchFamily="34" charset="0"/>
                          <a:cs typeface="Calibri" panose="020F0502020204030204" pitchFamily="34" charset="0"/>
                        </a:rPr>
                        <a:t>, </a:t>
                      </a:r>
                      <a:r>
                        <a:rPr lang="en-US" sz="2000" b="1" dirty="0" err="1">
                          <a:solidFill>
                            <a:srgbClr val="0432FF"/>
                          </a:solidFill>
                          <a:effectLst/>
                          <a:latin typeface="Calibri" panose="020F0502020204030204" pitchFamily="34" charset="0"/>
                          <a:cs typeface="Calibri" panose="020F0502020204030204" pitchFamily="34" charset="0"/>
                        </a:rPr>
                        <a:t>dalteparin</a:t>
                      </a:r>
                      <a:r>
                        <a:rPr lang="en-US" sz="2000" b="0" dirty="0">
                          <a:solidFill>
                            <a:schemeClr val="tx1"/>
                          </a:solidFill>
                          <a:effectLst/>
                          <a:latin typeface="Calibri" panose="020F0502020204030204" pitchFamily="34" charset="0"/>
                          <a:cs typeface="Calibri" panose="020F0502020204030204" pitchFamily="34" charset="0"/>
                        </a:rPr>
                        <a:t>)</a:t>
                      </a:r>
                      <a:r>
                        <a:rPr lang="en-US" sz="2000" b="1" dirty="0">
                          <a:solidFill>
                            <a:srgbClr val="0432FF"/>
                          </a:solidFill>
                          <a:effectLst/>
                          <a:latin typeface="Calibri" panose="020F0502020204030204" pitchFamily="34" charset="0"/>
                          <a:cs typeface="Calibri" panose="020F0502020204030204" pitchFamily="34" charset="0"/>
                        </a:rPr>
                        <a:t> </a:t>
                      </a:r>
                    </a:p>
                  </a:txBody>
                  <a:tcPr marT="45719" marB="45719" anchor="ctr">
                    <a:solidFill>
                      <a:schemeClr val="accent5">
                        <a:lumMod val="20000"/>
                        <a:lumOff val="80000"/>
                      </a:schemeClr>
                    </a:solidFill>
                  </a:tcPr>
                </a:tc>
                <a:tc>
                  <a:txBody>
                    <a:bodyPr/>
                    <a:lstStyle/>
                    <a:p>
                      <a:pPr algn="ctr"/>
                      <a:r>
                        <a:rPr lang="en-US" sz="2000" b="0" dirty="0">
                          <a:solidFill>
                            <a:schemeClr val="tx1"/>
                          </a:solidFill>
                          <a:effectLst/>
                          <a:latin typeface="Calibri" panose="020F0502020204030204" pitchFamily="34" charset="0"/>
                          <a:cs typeface="Calibri" panose="020F0502020204030204" pitchFamily="34" charset="0"/>
                        </a:rPr>
                        <a:t>Synthetic </a:t>
                      </a:r>
                      <a:r>
                        <a:rPr lang="en-US" sz="2000" b="0" dirty="0" err="1">
                          <a:solidFill>
                            <a:schemeClr val="tx1"/>
                          </a:solidFill>
                          <a:effectLst/>
                          <a:latin typeface="Calibri" panose="020F0502020204030204" pitchFamily="34" charset="0"/>
                          <a:cs typeface="Calibri" panose="020F0502020204030204" pitchFamily="34" charset="0"/>
                        </a:rPr>
                        <a:t>pentasaccharide</a:t>
                      </a:r>
                      <a:r>
                        <a:rPr lang="en-US" sz="2000" b="0" dirty="0">
                          <a:solidFill>
                            <a:schemeClr val="tx1"/>
                          </a:solidFill>
                          <a:effectLst/>
                          <a:latin typeface="Calibri" panose="020F0502020204030204" pitchFamily="34" charset="0"/>
                          <a:cs typeface="Calibri" panose="020F0502020204030204" pitchFamily="34" charset="0"/>
                        </a:rPr>
                        <a:t> (</a:t>
                      </a:r>
                      <a:r>
                        <a:rPr lang="en-US" sz="2000" b="1" dirty="0">
                          <a:solidFill>
                            <a:srgbClr val="0432FF"/>
                          </a:solidFill>
                          <a:effectLst/>
                          <a:latin typeface="Calibri" panose="020F0502020204030204" pitchFamily="34" charset="0"/>
                          <a:cs typeface="Calibri" panose="020F0502020204030204" pitchFamily="34" charset="0"/>
                        </a:rPr>
                        <a:t>fondaparinux</a:t>
                      </a:r>
                      <a:r>
                        <a:rPr lang="en-US" sz="2000" b="0" dirty="0">
                          <a:solidFill>
                            <a:schemeClr val="tx1"/>
                          </a:solidFill>
                          <a:effectLst/>
                          <a:latin typeface="Calibri" panose="020F0502020204030204" pitchFamily="34" charset="0"/>
                          <a:cs typeface="Calibri" panose="020F0502020204030204" pitchFamily="34" charset="0"/>
                        </a:rPr>
                        <a:t>)</a:t>
                      </a:r>
                    </a:p>
                  </a:txBody>
                  <a:tcPr marT="45719" marB="45719" anchor="ctr">
                    <a:solidFill>
                      <a:schemeClr val="accent6">
                        <a:lumMod val="20000"/>
                        <a:lumOff val="80000"/>
                      </a:schemeClr>
                    </a:solidFill>
                  </a:tcPr>
                </a:tc>
                <a:extLst>
                  <a:ext uri="{0D108BD9-81ED-4DB2-BD59-A6C34878D82A}">
                    <a16:rowId xmlns:a16="http://schemas.microsoft.com/office/drawing/2014/main" xmlns="" val="4009784696"/>
                  </a:ext>
                </a:extLst>
              </a:tr>
              <a:tr h="2301258">
                <a:tc>
                  <a:txBody>
                    <a:bodyPr/>
                    <a:lstStyle/>
                    <a:p>
                      <a:pPr algn="ctr"/>
                      <a:r>
                        <a:rPr lang="en-US" sz="1500" b="0" dirty="0">
                          <a:solidFill>
                            <a:schemeClr val="bg1"/>
                          </a:solidFill>
                          <a:effectLst/>
                          <a:latin typeface="+mn-lt"/>
                          <a:ea typeface="Kartika" charset="0"/>
                          <a:cs typeface="Kartika" charset="0"/>
                        </a:rPr>
                        <a:t>Advantages</a:t>
                      </a:r>
                    </a:p>
                  </a:txBody>
                  <a:tcPr marT="45719" marB="45719" vert="vert270" anchor="ctr">
                    <a:solidFill>
                      <a:schemeClr val="bg2">
                        <a:lumMod val="75000"/>
                      </a:schemeClr>
                    </a:solidFill>
                  </a:tcPr>
                </a:tc>
                <a:tc gridSpan="2">
                  <a:txBody>
                    <a:bodyPr/>
                    <a:lstStyle/>
                    <a:p>
                      <a:pPr marL="381000" indent="-285750" eaLnBrk="1" hangingPunct="1">
                        <a:lnSpc>
                          <a:spcPct val="100000"/>
                        </a:lnSpc>
                        <a:spcBef>
                          <a:spcPct val="0"/>
                        </a:spcBef>
                        <a:buClr>
                          <a:srgbClr val="7030A0"/>
                        </a:buClr>
                        <a:buSzPct val="100000"/>
                        <a:buFont typeface="ArialUnicodeMS" charset="0"/>
                        <a:buChar char="❂"/>
                      </a:pPr>
                      <a:r>
                        <a:rPr lang="en-GB" altLang="en-US" sz="1600" b="0" dirty="0">
                          <a:solidFill>
                            <a:schemeClr val="tx1"/>
                          </a:solidFill>
                          <a:latin typeface="+mn-lt"/>
                          <a:cs typeface="Times New Roman" panose="02020603050405020304" pitchFamily="18" charset="0"/>
                        </a:rPr>
                        <a:t>LMWHs </a:t>
                      </a:r>
                      <a:r>
                        <a:rPr lang="en-GB" altLang="en-US" sz="1600" b="0" dirty="0">
                          <a:latin typeface="+mn-lt"/>
                          <a:cs typeface="Times New Roman" panose="02020603050405020304" pitchFamily="18" charset="0"/>
                        </a:rPr>
                        <a:t>are derived from the chemical or enzymatic degradation of </a:t>
                      </a:r>
                      <a:r>
                        <a:rPr lang="en-GB" altLang="en-US" sz="1600" b="0" dirty="0">
                          <a:solidFill>
                            <a:srgbClr val="0432FF"/>
                          </a:solidFill>
                          <a:latin typeface="+mn-lt"/>
                          <a:cs typeface="Times New Roman" panose="02020603050405020304" pitchFamily="18" charset="0"/>
                        </a:rPr>
                        <a:t>UFH</a:t>
                      </a:r>
                      <a:r>
                        <a:rPr lang="en-GB" altLang="en-US" sz="1600" b="0" dirty="0">
                          <a:latin typeface="+mn-lt"/>
                          <a:cs typeface="Times New Roman" panose="02020603050405020304" pitchFamily="18" charset="0"/>
                        </a:rPr>
                        <a:t> into fragments approximately one-third the size of </a:t>
                      </a:r>
                      <a:r>
                        <a:rPr lang="en-GB" altLang="en-US" sz="1600" b="0" dirty="0">
                          <a:solidFill>
                            <a:srgbClr val="0432FF"/>
                          </a:solidFill>
                          <a:latin typeface="+mn-lt"/>
                          <a:cs typeface="Times New Roman" panose="02020603050405020304" pitchFamily="18" charset="0"/>
                        </a:rPr>
                        <a:t>heparin</a:t>
                      </a:r>
                      <a:r>
                        <a:rPr lang="en-GB" altLang="en-US" sz="1600" b="0" dirty="0">
                          <a:latin typeface="+mn-lt"/>
                          <a:cs typeface="Times New Roman" panose="02020603050405020304" pitchFamily="18" charset="0"/>
                        </a:rPr>
                        <a:t>.</a:t>
                      </a:r>
                    </a:p>
                    <a:p>
                      <a:pPr marL="381000" indent="-285750" eaLnBrk="1" hangingPunct="1">
                        <a:lnSpc>
                          <a:spcPct val="100000"/>
                        </a:lnSpc>
                        <a:spcBef>
                          <a:spcPct val="0"/>
                        </a:spcBef>
                        <a:buClr>
                          <a:srgbClr val="7030A0"/>
                        </a:buClr>
                        <a:buSzPct val="100000"/>
                        <a:buFont typeface="ArialUnicodeMS" charset="0"/>
                        <a:buChar char="❂"/>
                      </a:pPr>
                      <a:r>
                        <a:rPr lang="en-GB" altLang="en-US" sz="1600" b="0" dirty="0">
                          <a:solidFill>
                            <a:srgbClr val="C00000"/>
                          </a:solidFill>
                          <a:latin typeface="+mn-lt"/>
                          <a:cs typeface="Times New Roman" panose="02020603050405020304" pitchFamily="18" charset="0"/>
                        </a:rPr>
                        <a:t>Have equal efficacy, </a:t>
                      </a:r>
                      <a:r>
                        <a:rPr lang="en-GB" altLang="en-US" sz="1600" b="1" dirty="0">
                          <a:solidFill>
                            <a:srgbClr val="C00000"/>
                          </a:solidFill>
                          <a:latin typeface="+mn-lt"/>
                          <a:cs typeface="Times New Roman" panose="02020603050405020304" pitchFamily="18" charset="0"/>
                        </a:rPr>
                        <a:t>without  frequent  laboratory monitoring</a:t>
                      </a:r>
                      <a:r>
                        <a:rPr lang="en-GB" altLang="en-US" sz="1600" b="1" dirty="0">
                          <a:latin typeface="+mn-lt"/>
                          <a:cs typeface="Times New Roman" panose="02020603050405020304" pitchFamily="18" charset="0"/>
                        </a:rPr>
                        <a:t> </a:t>
                      </a:r>
                      <a:r>
                        <a:rPr lang="en-GB" altLang="en-US" sz="1600" b="0" dirty="0">
                          <a:latin typeface="+mn-lt"/>
                          <a:cs typeface="Times New Roman" panose="02020603050405020304" pitchFamily="18" charset="0"/>
                        </a:rPr>
                        <a:t>( suitable for  outpatient therapy)</a:t>
                      </a:r>
                    </a:p>
                    <a:p>
                      <a:pPr marL="381000" indent="-285750" eaLnBrk="1" hangingPunct="1">
                        <a:lnSpc>
                          <a:spcPct val="100000"/>
                        </a:lnSpc>
                        <a:spcBef>
                          <a:spcPct val="0"/>
                        </a:spcBef>
                        <a:buClr>
                          <a:srgbClr val="7030A0"/>
                        </a:buClr>
                        <a:buSzPct val="100000"/>
                        <a:buFont typeface="ArialUnicodeMS" charset="0"/>
                        <a:buChar char="❂"/>
                      </a:pPr>
                      <a:r>
                        <a:rPr lang="en-GB" altLang="en-US" sz="1600" b="0" dirty="0">
                          <a:latin typeface="+mn-lt"/>
                          <a:cs typeface="Times New Roman" panose="02020603050405020304" pitchFamily="18" charset="0"/>
                        </a:rPr>
                        <a:t> Have a more predictable anticoagulant response </a:t>
                      </a:r>
                    </a:p>
                    <a:p>
                      <a:pPr marL="381000" indent="-285750" eaLnBrk="1" hangingPunct="1">
                        <a:lnSpc>
                          <a:spcPct val="100000"/>
                        </a:lnSpc>
                        <a:spcBef>
                          <a:spcPct val="0"/>
                        </a:spcBef>
                        <a:buClr>
                          <a:srgbClr val="7030A0"/>
                        </a:buClr>
                        <a:buSzPct val="100000"/>
                        <a:buFont typeface="ArialUnicodeMS" charset="0"/>
                        <a:buChar char="❂"/>
                      </a:pPr>
                      <a:r>
                        <a:rPr lang="en-GB" altLang="en-US" sz="1600" b="0" dirty="0">
                          <a:latin typeface="+mn-lt"/>
                          <a:cs typeface="Times New Roman" panose="02020603050405020304" pitchFamily="18" charset="0"/>
                        </a:rPr>
                        <a:t> ( better bioavailability, longer  t ½)</a:t>
                      </a:r>
                    </a:p>
                    <a:p>
                      <a:pPr marL="381000" indent="-285750" eaLnBrk="1" hangingPunct="1">
                        <a:lnSpc>
                          <a:spcPct val="100000"/>
                        </a:lnSpc>
                        <a:spcBef>
                          <a:spcPct val="0"/>
                        </a:spcBef>
                        <a:buClr>
                          <a:srgbClr val="7030A0"/>
                        </a:buClr>
                        <a:buSzPct val="100000"/>
                        <a:buFont typeface="ArialUnicodeMS" charset="0"/>
                        <a:buChar char="❂"/>
                      </a:pPr>
                      <a:r>
                        <a:rPr lang="en-GB" altLang="en-US" sz="1600" b="0" dirty="0">
                          <a:latin typeface="+mn-lt"/>
                          <a:cs typeface="Times New Roman" panose="02020603050405020304" pitchFamily="18" charset="0"/>
                        </a:rPr>
                        <a:t> </a:t>
                      </a:r>
                      <a:r>
                        <a:rPr lang="en-GB" altLang="en-US" sz="1600" b="0" dirty="0">
                          <a:solidFill>
                            <a:srgbClr val="C00000"/>
                          </a:solidFill>
                          <a:latin typeface="+mn-lt"/>
                          <a:cs typeface="Times New Roman" panose="02020603050405020304" pitchFamily="18" charset="0"/>
                        </a:rPr>
                        <a:t>Binding to platelets and osteoblasts is </a:t>
                      </a:r>
                      <a:r>
                        <a:rPr lang="en-GB" altLang="en-US" sz="1600" b="1" dirty="0">
                          <a:solidFill>
                            <a:srgbClr val="C00000"/>
                          </a:solidFill>
                          <a:latin typeface="+mn-lt"/>
                          <a:cs typeface="Times New Roman" panose="02020603050405020304" pitchFamily="18" charset="0"/>
                        </a:rPr>
                        <a:t>reduced</a:t>
                      </a:r>
                      <a:r>
                        <a:rPr lang="en-GB" altLang="en-US" sz="1600" b="0" dirty="0">
                          <a:solidFill>
                            <a:srgbClr val="C00000"/>
                          </a:solidFill>
                          <a:latin typeface="+mn-lt"/>
                          <a:cs typeface="Times New Roman" panose="02020603050405020304" pitchFamily="18" charset="0"/>
                        </a:rPr>
                        <a:t> with LMWH compared with UFH</a:t>
                      </a:r>
                      <a:r>
                        <a:rPr lang="en-GB" altLang="en-US" sz="1600" b="0" dirty="0">
                          <a:solidFill>
                            <a:srgbClr val="0432FF"/>
                          </a:solidFill>
                          <a:latin typeface="+mn-lt"/>
                          <a:cs typeface="Times New Roman" panose="02020603050405020304" pitchFamily="18" charset="0"/>
                        </a:rPr>
                        <a:t>, </a:t>
                      </a:r>
                      <a:r>
                        <a:rPr lang="en-GB" altLang="en-US" sz="1600" b="0" dirty="0">
                          <a:solidFill>
                            <a:srgbClr val="008F00"/>
                          </a:solidFill>
                          <a:latin typeface="+mn-lt"/>
                          <a:cs typeface="Times New Roman" panose="02020603050405020304" pitchFamily="18" charset="0"/>
                        </a:rPr>
                        <a:t>so</a:t>
                      </a:r>
                      <a:r>
                        <a:rPr lang="en-GB" altLang="en-US" sz="1600" b="0" dirty="0">
                          <a:solidFill>
                            <a:srgbClr val="0432FF"/>
                          </a:solidFill>
                          <a:latin typeface="+mn-lt"/>
                          <a:cs typeface="Times New Roman" panose="02020603050405020304" pitchFamily="18" charset="0"/>
                        </a:rPr>
                        <a:t> </a:t>
                      </a:r>
                      <a:r>
                        <a:rPr lang="en-GB" altLang="en-US" sz="1600" b="0" dirty="0">
                          <a:solidFill>
                            <a:srgbClr val="008F00"/>
                          </a:solidFill>
                          <a:latin typeface="+mn-lt"/>
                          <a:cs typeface="Times New Roman" panose="02020603050405020304" pitchFamily="18" charset="0"/>
                        </a:rPr>
                        <a:t>it will not cause</a:t>
                      </a:r>
                      <a:r>
                        <a:rPr lang="en-GB" altLang="en-US" sz="1600" b="0" baseline="0" dirty="0">
                          <a:solidFill>
                            <a:srgbClr val="008F00"/>
                          </a:solidFill>
                          <a:latin typeface="+mn-lt"/>
                          <a:cs typeface="Times New Roman" panose="02020603050405020304" pitchFamily="18" charset="0"/>
                        </a:rPr>
                        <a:t> osteoporosis or HIT</a:t>
                      </a:r>
                      <a:endParaRPr lang="en-GB" altLang="en-US" sz="1600" b="0" dirty="0">
                        <a:solidFill>
                          <a:srgbClr val="0432FF"/>
                        </a:solidFill>
                        <a:latin typeface="+mn-lt"/>
                        <a:cs typeface="Times New Roman" panose="02020603050405020304" pitchFamily="18" charset="0"/>
                      </a:endParaRPr>
                    </a:p>
                  </a:txBody>
                  <a:tcPr marT="45719" marB="45719" anchor="ctr"/>
                </a:tc>
                <a:tc hMerge="1">
                  <a:txBody>
                    <a:bodyPr/>
                    <a:lstStyle/>
                    <a:p>
                      <a:endParaRPr lang="en-GB"/>
                    </a:p>
                  </a:txBody>
                  <a:tcPr/>
                </a:tc>
                <a:extLst>
                  <a:ext uri="{0D108BD9-81ED-4DB2-BD59-A6C34878D82A}">
                    <a16:rowId xmlns:a16="http://schemas.microsoft.com/office/drawing/2014/main" xmlns="" val="576365114"/>
                  </a:ext>
                </a:extLst>
              </a:tr>
              <a:tr h="1046734">
                <a:tc>
                  <a:txBody>
                    <a:bodyPr/>
                    <a:lstStyle/>
                    <a:p>
                      <a:pPr algn="ctr"/>
                      <a:r>
                        <a:rPr lang="en-US" sz="1500" b="0" dirty="0">
                          <a:solidFill>
                            <a:schemeClr val="bg1"/>
                          </a:solidFill>
                          <a:effectLst/>
                          <a:latin typeface="+mn-lt"/>
                          <a:ea typeface="Kartika" charset="0"/>
                          <a:cs typeface="Kartika" charset="0"/>
                        </a:rPr>
                        <a:t>M.O.A</a:t>
                      </a:r>
                    </a:p>
                  </a:txBody>
                  <a:tcPr marT="45719" marB="45719" vert="vert270" anchor="ctr">
                    <a:solidFill>
                      <a:schemeClr val="bg2">
                        <a:lumMod val="75000"/>
                      </a:schemeClr>
                    </a:solidFill>
                  </a:tcPr>
                </a:tc>
                <a:tc gridSpan="2">
                  <a:txBody>
                    <a:bodyPr/>
                    <a:lstStyle/>
                    <a:p>
                      <a:pPr marL="95250" indent="0" eaLnBrk="1" hangingPunct="1">
                        <a:lnSpc>
                          <a:spcPct val="100000"/>
                        </a:lnSpc>
                        <a:spcBef>
                          <a:spcPct val="0"/>
                        </a:spcBef>
                        <a:buClr>
                          <a:srgbClr val="E3CBFD"/>
                        </a:buClr>
                        <a:buSzPct val="100000"/>
                        <a:buFont typeface="Arial" panose="020B0604020202020204" pitchFamily="34" charset="0"/>
                        <a:buNone/>
                      </a:pPr>
                      <a:r>
                        <a:rPr lang="en-GB" altLang="en-US" sz="1600" b="0" dirty="0">
                          <a:solidFill>
                            <a:srgbClr val="0432FF"/>
                          </a:solidFill>
                          <a:latin typeface="+mn-lt"/>
                          <a:cs typeface="Times New Roman" panose="02020603050405020304" pitchFamily="18" charset="0"/>
                        </a:rPr>
                        <a:t>LMWHs</a:t>
                      </a:r>
                      <a:r>
                        <a:rPr lang="en-GB" altLang="en-US" sz="1600" b="0" dirty="0">
                          <a:latin typeface="+mn-lt"/>
                          <a:cs typeface="Times New Roman" panose="02020603050405020304" pitchFamily="18" charset="0"/>
                        </a:rPr>
                        <a:t> increase the action of </a:t>
                      </a:r>
                      <a:r>
                        <a:rPr lang="en-GB" altLang="en-US" sz="1600" b="0" dirty="0" err="1">
                          <a:latin typeface="+mn-lt"/>
                          <a:cs typeface="Times New Roman" panose="02020603050405020304" pitchFamily="18" charset="0"/>
                        </a:rPr>
                        <a:t>antithrombin</a:t>
                      </a:r>
                      <a:r>
                        <a:rPr lang="en-GB" altLang="en-US" sz="1600" b="0" dirty="0">
                          <a:latin typeface="+mn-lt"/>
                          <a:cs typeface="Times New Roman" panose="02020603050405020304" pitchFamily="18" charset="0"/>
                        </a:rPr>
                        <a:t> III on factor </a:t>
                      </a:r>
                      <a:r>
                        <a:rPr lang="en-GB" altLang="en-US" sz="1600" b="0" dirty="0" err="1">
                          <a:latin typeface="+mn-lt"/>
                          <a:cs typeface="Times New Roman" panose="02020603050405020304" pitchFamily="18" charset="0"/>
                        </a:rPr>
                        <a:t>Xa</a:t>
                      </a:r>
                      <a:r>
                        <a:rPr lang="en-GB" altLang="en-US" sz="1600" b="0" dirty="0">
                          <a:latin typeface="+mn-lt"/>
                          <a:cs typeface="Times New Roman" panose="02020603050405020304" pitchFamily="18" charset="0"/>
                        </a:rPr>
                        <a:t> </a:t>
                      </a:r>
                      <a:r>
                        <a:rPr lang="en-GB" altLang="en-US" sz="1600" b="0" dirty="0">
                          <a:solidFill>
                            <a:schemeClr val="bg1">
                              <a:lumMod val="50000"/>
                            </a:schemeClr>
                          </a:solidFill>
                          <a:latin typeface="+mn-lt"/>
                          <a:cs typeface="Times New Roman" panose="02020603050405020304" pitchFamily="18" charset="0"/>
                        </a:rPr>
                        <a:t>10</a:t>
                      </a:r>
                      <a:r>
                        <a:rPr lang="en-GB" altLang="en-US" sz="1600" b="0" dirty="0">
                          <a:latin typeface="+mn-lt"/>
                          <a:cs typeface="Times New Roman" panose="02020603050405020304" pitchFamily="18" charset="0"/>
                        </a:rPr>
                        <a:t> </a:t>
                      </a:r>
                      <a:r>
                        <a:rPr lang="en-GB" altLang="en-US" sz="1600" b="0" dirty="0">
                          <a:solidFill>
                            <a:srgbClr val="C00000"/>
                          </a:solidFill>
                          <a:latin typeface="+mn-lt"/>
                          <a:cs typeface="Times New Roman" panose="02020603050405020304" pitchFamily="18" charset="0"/>
                        </a:rPr>
                        <a:t>but not its action on thrombin</a:t>
                      </a:r>
                      <a:r>
                        <a:rPr lang="en-GB" altLang="en-US" sz="1600" b="0" dirty="0">
                          <a:latin typeface="+mn-lt"/>
                          <a:cs typeface="Times New Roman" panose="02020603050405020304" pitchFamily="18" charset="0"/>
                        </a:rPr>
                        <a:t>, because the molecules are too small to bind to both enzyme and inhibitor</a:t>
                      </a:r>
                    </a:p>
                  </a:txBody>
                  <a:tcPr marT="45719" marB="45719" anchor="ctr"/>
                </a:tc>
                <a:tc hMerge="1">
                  <a:txBody>
                    <a:bodyPr/>
                    <a:lstStyle/>
                    <a:p>
                      <a:endParaRPr lang="en-GB"/>
                    </a:p>
                  </a:txBody>
                  <a:tcPr/>
                </a:tc>
                <a:extLst>
                  <a:ext uri="{0D108BD9-81ED-4DB2-BD59-A6C34878D82A}">
                    <a16:rowId xmlns:a16="http://schemas.microsoft.com/office/drawing/2014/main" xmlns="" val="10001"/>
                  </a:ext>
                </a:extLst>
              </a:tr>
              <a:tr h="487680">
                <a:tc>
                  <a:txBody>
                    <a:bodyPr/>
                    <a:lstStyle/>
                    <a:p>
                      <a:pPr algn="ctr"/>
                      <a:r>
                        <a:rPr lang="en-US" sz="1500" b="0" dirty="0">
                          <a:solidFill>
                            <a:schemeClr val="bg1"/>
                          </a:solidFill>
                          <a:effectLst/>
                          <a:latin typeface="+mn-lt"/>
                          <a:ea typeface="Kartika" charset="0"/>
                          <a:cs typeface="Kartika" charset="0"/>
                        </a:rPr>
                        <a:t>Use</a:t>
                      </a:r>
                    </a:p>
                  </a:txBody>
                  <a:tcPr marT="45719" marB="45719" vert="vert270" anchor="ctr">
                    <a:solidFill>
                      <a:schemeClr val="bg2">
                        <a:lumMod val="75000"/>
                      </a:schemeClr>
                    </a:solidFill>
                  </a:tcPr>
                </a:tc>
                <a:tc gridSpan="2">
                  <a:txBody>
                    <a:bodyPr/>
                    <a:lstStyle/>
                    <a:p>
                      <a:pPr marL="95250" marR="0" indent="0" algn="l" defTabSz="514350" rtl="0" eaLnBrk="1" fontAlgn="auto" latinLnBrk="0" hangingPunct="1">
                        <a:lnSpc>
                          <a:spcPct val="100000"/>
                        </a:lnSpc>
                        <a:spcBef>
                          <a:spcPct val="0"/>
                        </a:spcBef>
                        <a:spcAft>
                          <a:spcPts val="0"/>
                        </a:spcAft>
                        <a:buClr>
                          <a:srgbClr val="E3CBFD"/>
                        </a:buClr>
                        <a:buSzPct val="100000"/>
                        <a:buFont typeface="Arial" panose="020B0604020202020204" pitchFamily="34" charset="0"/>
                        <a:buNone/>
                        <a:tabLst/>
                        <a:defRPr/>
                      </a:pPr>
                      <a:r>
                        <a:rPr lang="en-GB" altLang="en-US" sz="1600" b="0" dirty="0">
                          <a:latin typeface="+mn-lt"/>
                          <a:cs typeface="Times New Roman" panose="02020603050405020304" pitchFamily="18" charset="0"/>
                        </a:rPr>
                        <a:t>Are used increasingly in place of unfractionated </a:t>
                      </a:r>
                      <a:r>
                        <a:rPr lang="en-GB" altLang="en-US" sz="1600" b="0" dirty="0">
                          <a:solidFill>
                            <a:srgbClr val="0432FF"/>
                          </a:solidFill>
                          <a:latin typeface="+mn-lt"/>
                          <a:cs typeface="Times New Roman" panose="02020603050405020304" pitchFamily="18" charset="0"/>
                        </a:rPr>
                        <a:t>heparin</a:t>
                      </a:r>
                    </a:p>
                  </a:txBody>
                  <a:tcPr marT="45719" marB="45719" anchor="ctr"/>
                </a:tc>
                <a:tc hMerge="1">
                  <a:txBody>
                    <a:bodyPr/>
                    <a:lstStyle/>
                    <a:p>
                      <a:endParaRPr lang="en-US"/>
                    </a:p>
                  </a:txBody>
                  <a:tcPr/>
                </a:tc>
                <a:extLst>
                  <a:ext uri="{0D108BD9-81ED-4DB2-BD59-A6C34878D82A}">
                    <a16:rowId xmlns:a16="http://schemas.microsoft.com/office/drawing/2014/main" xmlns="" val="10004"/>
                  </a:ext>
                </a:extLst>
              </a:tr>
            </a:tbl>
          </a:graphicData>
        </a:graphic>
      </p:graphicFrame>
      <p:graphicFrame>
        <p:nvGraphicFramePr>
          <p:cNvPr id="11" name="Table 10">
            <a:extLst>
              <a:ext uri="{FF2B5EF4-FFF2-40B4-BE49-F238E27FC236}">
                <a16:creationId xmlns:a16="http://schemas.microsoft.com/office/drawing/2014/main" xmlns="" id="{C0EA20C2-33E0-4A27-B6E2-5677A733E8D6}"/>
              </a:ext>
            </a:extLst>
          </p:cNvPr>
          <p:cNvGraphicFramePr>
            <a:graphicFrameLocks noGrp="1"/>
          </p:cNvGraphicFramePr>
          <p:nvPr>
            <p:extLst>
              <p:ext uri="{D42A27DB-BD31-4B8C-83A1-F6EECF244321}">
                <p14:modId xmlns:p14="http://schemas.microsoft.com/office/powerpoint/2010/main" val="1617722152"/>
              </p:ext>
            </p:extLst>
          </p:nvPr>
        </p:nvGraphicFramePr>
        <p:xfrm>
          <a:off x="0" y="6987045"/>
          <a:ext cx="6872286" cy="2918955"/>
        </p:xfrm>
        <a:graphic>
          <a:graphicData uri="http://schemas.openxmlformats.org/drawingml/2006/table">
            <a:tbl>
              <a:tblPr firstRow="1" bandRow="1">
                <a:tableStyleId>{5940675A-B579-460E-94D1-54222C63F5DA}</a:tableStyleId>
              </a:tblPr>
              <a:tblGrid>
                <a:gridCol w="595601">
                  <a:extLst>
                    <a:ext uri="{9D8B030D-6E8A-4147-A177-3AD203B41FA5}">
                      <a16:colId xmlns:a16="http://schemas.microsoft.com/office/drawing/2014/main" xmlns="" val="20000"/>
                    </a:ext>
                  </a:extLst>
                </a:gridCol>
                <a:gridCol w="6276685">
                  <a:extLst>
                    <a:ext uri="{9D8B030D-6E8A-4147-A177-3AD203B41FA5}">
                      <a16:colId xmlns:a16="http://schemas.microsoft.com/office/drawing/2014/main" xmlns="" val="20001"/>
                    </a:ext>
                  </a:extLst>
                </a:gridCol>
              </a:tblGrid>
              <a:tr h="703952">
                <a:tc>
                  <a:txBody>
                    <a:bodyPr/>
                    <a:lstStyle/>
                    <a:p>
                      <a:pPr algn="ctr"/>
                      <a:r>
                        <a:rPr lang="en-US" sz="1500" b="0"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a:txBody>
                    <a:bodyPr/>
                    <a:lstStyle/>
                    <a:p>
                      <a:pPr algn="ctr"/>
                      <a:r>
                        <a:rPr lang="en-US" sz="2000" b="1" dirty="0">
                          <a:solidFill>
                            <a:srgbClr val="0432FF"/>
                          </a:solidFill>
                          <a:effectLst/>
                          <a:latin typeface="Calibri" panose="020F0502020204030204" pitchFamily="34" charset="0"/>
                          <a:cs typeface="Calibri" panose="020F0502020204030204" pitchFamily="34" charset="0"/>
                        </a:rPr>
                        <a:t>Fondaparinux</a:t>
                      </a:r>
                    </a:p>
                  </a:txBody>
                  <a:tcPr marT="45719" marB="45719" anchor="ctr">
                    <a:solidFill>
                      <a:schemeClr val="accent6">
                        <a:lumMod val="20000"/>
                        <a:lumOff val="80000"/>
                      </a:schemeClr>
                    </a:solidFill>
                  </a:tcPr>
                </a:tc>
                <a:extLst>
                  <a:ext uri="{0D108BD9-81ED-4DB2-BD59-A6C34878D82A}">
                    <a16:rowId xmlns:a16="http://schemas.microsoft.com/office/drawing/2014/main" xmlns="" val="10000"/>
                  </a:ext>
                </a:extLst>
              </a:tr>
              <a:tr h="993115">
                <a:tc>
                  <a:txBody>
                    <a:bodyPr/>
                    <a:lstStyle/>
                    <a:p>
                      <a:pPr algn="ctr"/>
                      <a:r>
                        <a:rPr lang="en-US" sz="1500" b="0" dirty="0">
                          <a:solidFill>
                            <a:schemeClr val="bg1"/>
                          </a:solidFill>
                          <a:effectLst/>
                          <a:latin typeface="+mn-lt"/>
                          <a:ea typeface="Kartika" charset="0"/>
                          <a:cs typeface="Kartika" charset="0"/>
                        </a:rPr>
                        <a:t>M.O.A</a:t>
                      </a:r>
                    </a:p>
                  </a:txBody>
                  <a:tcPr marT="45719" marB="45719" vert="vert270" anchor="ctr">
                    <a:solidFill>
                      <a:schemeClr val="bg2">
                        <a:lumMod val="75000"/>
                      </a:schemeClr>
                    </a:solidFill>
                  </a:tcPr>
                </a:tc>
                <a:tc>
                  <a:txBody>
                    <a:bodyPr/>
                    <a:lstStyle/>
                    <a:p>
                      <a:pPr marL="95250" indent="0" eaLnBrk="1" hangingPunct="1">
                        <a:lnSpc>
                          <a:spcPct val="100000"/>
                        </a:lnSpc>
                        <a:spcBef>
                          <a:spcPct val="0"/>
                        </a:spcBef>
                        <a:buClr>
                          <a:schemeClr val="accent6"/>
                        </a:buClr>
                        <a:buSzPct val="100000"/>
                        <a:buFont typeface="Arial" panose="020B0604020202020204" pitchFamily="34" charset="0"/>
                        <a:buNone/>
                      </a:pPr>
                      <a:r>
                        <a:rPr lang="en-GB" altLang="en-US" sz="1600" b="0" dirty="0">
                          <a:latin typeface="+mn-lt"/>
                          <a:cs typeface="Times New Roman" panose="02020603050405020304" pitchFamily="18" charset="0"/>
                        </a:rPr>
                        <a:t>A synthetic compound that </a:t>
                      </a:r>
                      <a:r>
                        <a:rPr lang="en-GB" altLang="en-US" sz="1600" b="0" dirty="0">
                          <a:solidFill>
                            <a:srgbClr val="C00000"/>
                          </a:solidFill>
                          <a:latin typeface="+mn-lt"/>
                          <a:cs typeface="Times New Roman" panose="02020603050405020304" pitchFamily="18" charset="0"/>
                        </a:rPr>
                        <a:t>inhibits factor </a:t>
                      </a:r>
                      <a:r>
                        <a:rPr lang="en-GB" altLang="en-US" sz="1600" b="0" dirty="0" err="1">
                          <a:solidFill>
                            <a:srgbClr val="C00000"/>
                          </a:solidFill>
                          <a:latin typeface="+mn-lt"/>
                          <a:cs typeface="Times New Roman" panose="02020603050405020304" pitchFamily="18" charset="0"/>
                        </a:rPr>
                        <a:t>Xa</a:t>
                      </a:r>
                      <a:r>
                        <a:rPr lang="en-GB" altLang="en-US" sz="1600" b="0" dirty="0">
                          <a:solidFill>
                            <a:srgbClr val="C00000"/>
                          </a:solidFill>
                          <a:latin typeface="+mn-lt"/>
                          <a:cs typeface="Times New Roman" panose="02020603050405020304" pitchFamily="18" charset="0"/>
                        </a:rPr>
                        <a:t> </a:t>
                      </a:r>
                      <a:r>
                        <a:rPr lang="en-GB" altLang="en-US" sz="1600" b="0" dirty="0">
                          <a:solidFill>
                            <a:schemeClr val="bg1">
                              <a:lumMod val="50000"/>
                            </a:schemeClr>
                          </a:solidFill>
                          <a:latin typeface="+mn-lt"/>
                          <a:cs typeface="Times New Roman" panose="02020603050405020304" pitchFamily="18" charset="0"/>
                        </a:rPr>
                        <a:t>10</a:t>
                      </a:r>
                      <a:r>
                        <a:rPr lang="en-GB" altLang="en-US" sz="1600" b="0" dirty="0">
                          <a:solidFill>
                            <a:srgbClr val="C00000"/>
                          </a:solidFill>
                          <a:latin typeface="+mn-lt"/>
                          <a:cs typeface="Times New Roman" panose="02020603050405020304" pitchFamily="18" charset="0"/>
                        </a:rPr>
                        <a:t> by </a:t>
                      </a:r>
                      <a:r>
                        <a:rPr lang="en-GB" altLang="en-US" sz="1600" b="0" dirty="0" err="1">
                          <a:solidFill>
                            <a:srgbClr val="C00000"/>
                          </a:solidFill>
                          <a:latin typeface="+mn-lt"/>
                          <a:cs typeface="Times New Roman" panose="02020603050405020304" pitchFamily="18" charset="0"/>
                        </a:rPr>
                        <a:t>antithrombin</a:t>
                      </a:r>
                      <a:r>
                        <a:rPr lang="en-GB" altLang="en-US" sz="1600" b="0" dirty="0">
                          <a:solidFill>
                            <a:srgbClr val="C00000"/>
                          </a:solidFill>
                          <a:latin typeface="+mn-lt"/>
                          <a:cs typeface="Times New Roman" panose="02020603050405020304" pitchFamily="18" charset="0"/>
                        </a:rPr>
                        <a:t> but </a:t>
                      </a:r>
                      <a:r>
                        <a:rPr lang="en-GB" altLang="en-US" sz="1600" b="1" dirty="0">
                          <a:solidFill>
                            <a:srgbClr val="C00000"/>
                          </a:solidFill>
                          <a:latin typeface="+mn-lt"/>
                          <a:cs typeface="Times New Roman" panose="02020603050405020304" pitchFamily="18" charset="0"/>
                        </a:rPr>
                        <a:t>does not inhibit thrombin </a:t>
                      </a:r>
                    </a:p>
                  </a:txBody>
                  <a:tcPr marT="45719" marB="45719" anchor="ctr"/>
                </a:tc>
                <a:extLst>
                  <a:ext uri="{0D108BD9-81ED-4DB2-BD59-A6C34878D82A}">
                    <a16:rowId xmlns:a16="http://schemas.microsoft.com/office/drawing/2014/main" xmlns="" val="10001"/>
                  </a:ext>
                </a:extLst>
              </a:tr>
              <a:tr h="1221888">
                <a:tc>
                  <a:txBody>
                    <a:bodyPr/>
                    <a:lstStyle/>
                    <a:p>
                      <a:pPr algn="ctr"/>
                      <a:r>
                        <a:rPr lang="en-US" sz="1500" b="0" dirty="0">
                          <a:solidFill>
                            <a:schemeClr val="bg1"/>
                          </a:solidFill>
                          <a:effectLst/>
                          <a:latin typeface="+mn-lt"/>
                          <a:ea typeface="Kartika" charset="0"/>
                          <a:cs typeface="Kartika" charset="0"/>
                        </a:rPr>
                        <a:t>Advantages </a:t>
                      </a:r>
                    </a:p>
                  </a:txBody>
                  <a:tcPr marT="45719" marB="45719" vert="vert270" anchor="ctr">
                    <a:solidFill>
                      <a:schemeClr val="bg2">
                        <a:lumMod val="75000"/>
                      </a:schemeClr>
                    </a:solidFill>
                  </a:tcPr>
                </a:tc>
                <a:tc>
                  <a:txBody>
                    <a:bodyPr/>
                    <a:lstStyle/>
                    <a:p>
                      <a:pPr marL="381000" indent="-285750" eaLnBrk="1" hangingPunct="1">
                        <a:lnSpc>
                          <a:spcPct val="100000"/>
                        </a:lnSpc>
                        <a:spcBef>
                          <a:spcPct val="0"/>
                        </a:spcBef>
                        <a:buClr>
                          <a:schemeClr val="accent6"/>
                        </a:buClr>
                        <a:buSzPct val="100000"/>
                        <a:buFont typeface="Arial" panose="020B0604020202020204" pitchFamily="34" charset="0"/>
                        <a:buChar char="•"/>
                      </a:pPr>
                      <a:r>
                        <a:rPr lang="en-GB" altLang="en-US" sz="1600" b="0" dirty="0">
                          <a:solidFill>
                            <a:srgbClr val="0432FF"/>
                          </a:solidFill>
                          <a:latin typeface="+mn-lt"/>
                          <a:cs typeface="Times New Roman" panose="02020603050405020304" pitchFamily="18" charset="0"/>
                        </a:rPr>
                        <a:t>Fondaparinux</a:t>
                      </a:r>
                      <a:r>
                        <a:rPr lang="en-GB" altLang="en-US" sz="1600" b="0" dirty="0">
                          <a:latin typeface="+mn-lt"/>
                          <a:cs typeface="Times New Roman" panose="02020603050405020304" pitchFamily="18" charset="0"/>
                        </a:rPr>
                        <a:t> can be given once a day at a fixed dose without coagulation monitoring </a:t>
                      </a:r>
                    </a:p>
                    <a:p>
                      <a:pPr marL="381000" indent="-285750" eaLnBrk="1" hangingPunct="1">
                        <a:lnSpc>
                          <a:spcPct val="100000"/>
                        </a:lnSpc>
                        <a:spcBef>
                          <a:spcPct val="0"/>
                        </a:spcBef>
                        <a:buClr>
                          <a:schemeClr val="accent6"/>
                        </a:buClr>
                        <a:buSzPct val="100000"/>
                        <a:buFont typeface="Arial" panose="020B0604020202020204" pitchFamily="34" charset="0"/>
                        <a:buChar char="•"/>
                      </a:pPr>
                      <a:r>
                        <a:rPr lang="en-GB" altLang="en-US" sz="1600" b="0" dirty="0">
                          <a:latin typeface="+mn-lt"/>
                          <a:cs typeface="Times New Roman" panose="02020603050405020304" pitchFamily="18" charset="0"/>
                        </a:rPr>
                        <a:t>Less likely than </a:t>
                      </a:r>
                      <a:r>
                        <a:rPr lang="en-GB" altLang="en-US" sz="1600" b="0" dirty="0">
                          <a:solidFill>
                            <a:srgbClr val="0432FF"/>
                          </a:solidFill>
                          <a:latin typeface="+mn-lt"/>
                          <a:cs typeface="Times New Roman" panose="02020603050405020304" pitchFamily="18" charset="0"/>
                        </a:rPr>
                        <a:t>UFH</a:t>
                      </a:r>
                      <a:r>
                        <a:rPr lang="en-GB" altLang="en-US" sz="1600" b="0" dirty="0">
                          <a:latin typeface="+mn-lt"/>
                          <a:cs typeface="Times New Roman" panose="02020603050405020304" pitchFamily="18" charset="0"/>
                        </a:rPr>
                        <a:t> or </a:t>
                      </a:r>
                      <a:r>
                        <a:rPr lang="en-GB" altLang="en-US" sz="1600" b="0" dirty="0">
                          <a:solidFill>
                            <a:srgbClr val="0432FF"/>
                          </a:solidFill>
                          <a:latin typeface="+mn-lt"/>
                          <a:cs typeface="Times New Roman" panose="02020603050405020304" pitchFamily="18" charset="0"/>
                        </a:rPr>
                        <a:t>LMWHs</a:t>
                      </a:r>
                      <a:r>
                        <a:rPr lang="en-GB" altLang="en-US" sz="1600" b="0" dirty="0">
                          <a:latin typeface="+mn-lt"/>
                          <a:cs typeface="Times New Roman" panose="02020603050405020304" pitchFamily="18" charset="0"/>
                        </a:rPr>
                        <a:t> to trigger HIT </a:t>
                      </a:r>
                      <a:r>
                        <a:rPr lang="en-GB" altLang="en-US" sz="1600" b="0" dirty="0">
                          <a:solidFill>
                            <a:schemeClr val="bg1">
                              <a:lumMod val="50000"/>
                            </a:schemeClr>
                          </a:solidFill>
                          <a:latin typeface="+mn-lt"/>
                          <a:cs typeface="Times New Roman" panose="02020603050405020304" pitchFamily="18" charset="0"/>
                        </a:rPr>
                        <a:t>it will not cause</a:t>
                      </a:r>
                      <a:r>
                        <a:rPr lang="en-GB" altLang="en-US" sz="1600" b="0" baseline="0" dirty="0">
                          <a:solidFill>
                            <a:schemeClr val="bg1">
                              <a:lumMod val="50000"/>
                            </a:schemeClr>
                          </a:solidFill>
                          <a:latin typeface="+mn-lt"/>
                          <a:cs typeface="Times New Roman" panose="02020603050405020304" pitchFamily="18" charset="0"/>
                        </a:rPr>
                        <a:t> HIT</a:t>
                      </a:r>
                      <a:endParaRPr lang="en-GB" altLang="en-US" sz="1600" b="0" dirty="0">
                        <a:solidFill>
                          <a:schemeClr val="bg1">
                            <a:lumMod val="50000"/>
                          </a:schemeClr>
                        </a:solidFill>
                        <a:latin typeface="+mn-lt"/>
                        <a:cs typeface="Times New Roman" panose="02020603050405020304" pitchFamily="18" charset="0"/>
                      </a:endParaRPr>
                    </a:p>
                  </a:txBody>
                  <a:tcPr marT="45719" marB="45719" anchor="ctr"/>
                </a:tc>
                <a:extLst>
                  <a:ext uri="{0D108BD9-81ED-4DB2-BD59-A6C34878D82A}">
                    <a16:rowId xmlns:a16="http://schemas.microsoft.com/office/drawing/2014/main" xmlns="" val="4102208337"/>
                  </a:ext>
                </a:extLst>
              </a:tr>
            </a:tbl>
          </a:graphicData>
        </a:graphic>
      </p:graphicFrame>
      <p:sp>
        <p:nvSpPr>
          <p:cNvPr id="14" name="Arrow: Pentagon 13">
            <a:extLst>
              <a:ext uri="{FF2B5EF4-FFF2-40B4-BE49-F238E27FC236}">
                <a16:creationId xmlns:a16="http://schemas.microsoft.com/office/drawing/2014/main" xmlns="" id="{9D0BBE18-E2FB-4E5A-BDF6-422955250EB5}"/>
              </a:ext>
            </a:extLst>
          </p:cNvPr>
          <p:cNvSpPr/>
          <p:nvPr/>
        </p:nvSpPr>
        <p:spPr>
          <a:xfrm>
            <a:off x="0" y="6200646"/>
            <a:ext cx="4176000" cy="570248"/>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bg2">
                    <a:lumMod val="25000"/>
                  </a:schemeClr>
                </a:solidFill>
              </a:rPr>
              <a:t>Synthetic Heparin Derivatives</a:t>
            </a:r>
          </a:p>
        </p:txBody>
      </p:sp>
      <p:sp>
        <p:nvSpPr>
          <p:cNvPr id="2" name="TextBox 1"/>
          <p:cNvSpPr txBox="1"/>
          <p:nvPr/>
        </p:nvSpPr>
        <p:spPr>
          <a:xfrm>
            <a:off x="5175936" y="0"/>
            <a:ext cx="1682064" cy="293157"/>
          </a:xfrm>
          <a:prstGeom prst="rect">
            <a:avLst/>
          </a:prstGeom>
          <a:solidFill>
            <a:schemeClr val="bg1">
              <a:lumMod val="95000"/>
            </a:schemeClr>
          </a:solidFill>
          <a:ln>
            <a:solidFill>
              <a:schemeClr val="bg1">
                <a:lumMod val="50000"/>
              </a:schemeClr>
            </a:solidFill>
          </a:ln>
        </p:spPr>
        <p:txBody>
          <a:bodyPr wrap="none" rtlCol="0">
            <a:spAutoFit/>
          </a:bodyPr>
          <a:lstStyle/>
          <a:p>
            <a:r>
              <a:rPr lang="en-US" dirty="0" smtClean="0"/>
              <a:t>Only in female’s slides</a:t>
            </a:r>
            <a:endParaRPr lang="en-US" dirty="0"/>
          </a:p>
        </p:txBody>
      </p:sp>
    </p:spTree>
    <p:extLst>
      <p:ext uri="{BB962C8B-B14F-4D97-AF65-F5344CB8AC3E}">
        <p14:creationId xmlns:p14="http://schemas.microsoft.com/office/powerpoint/2010/main" val="401281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858000" cy="1158241"/>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Differences between UFH and LMW Heparins</a:t>
            </a:r>
            <a:r>
              <a:rPr 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 </a:t>
            </a:r>
            <a:r>
              <a:rPr lang="ar-SA" sz="1800" dirty="0">
                <a:solidFill>
                  <a:srgbClr val="C00000"/>
                </a:solidFill>
              </a:rPr>
              <a:t>تجميعه جميله جدا</a:t>
            </a:r>
            <a:endParaRPr lang="en-US" sz="1800" dirty="0">
              <a:solidFill>
                <a:srgbClr val="C00000"/>
              </a:solidFill>
            </a:endParaRPr>
          </a:p>
        </p:txBody>
      </p:sp>
      <p:graphicFrame>
        <p:nvGraphicFramePr>
          <p:cNvPr id="2" name="Table 1">
            <a:extLst>
              <a:ext uri="{FF2B5EF4-FFF2-40B4-BE49-F238E27FC236}">
                <a16:creationId xmlns:a16="http://schemas.microsoft.com/office/drawing/2014/main" xmlns="" id="{939E64BB-8382-4CD4-BE92-2B0B195C577C}"/>
              </a:ext>
            </a:extLst>
          </p:cNvPr>
          <p:cNvGraphicFramePr>
            <a:graphicFrameLocks noGrp="1"/>
          </p:cNvGraphicFramePr>
          <p:nvPr>
            <p:extLst>
              <p:ext uri="{D42A27DB-BD31-4B8C-83A1-F6EECF244321}">
                <p14:modId xmlns:p14="http://schemas.microsoft.com/office/powerpoint/2010/main" val="124791047"/>
              </p:ext>
            </p:extLst>
          </p:nvPr>
        </p:nvGraphicFramePr>
        <p:xfrm>
          <a:off x="3957" y="1158240"/>
          <a:ext cx="6854043" cy="4556760"/>
        </p:xfrm>
        <a:graphic>
          <a:graphicData uri="http://schemas.openxmlformats.org/drawingml/2006/table">
            <a:tbl>
              <a:tblPr firstRow="1" bandRow="1">
                <a:tableStyleId>{5940675A-B579-460E-94D1-54222C63F5DA}</a:tableStyleId>
              </a:tblPr>
              <a:tblGrid>
                <a:gridCol w="1992385">
                  <a:extLst>
                    <a:ext uri="{9D8B030D-6E8A-4147-A177-3AD203B41FA5}">
                      <a16:colId xmlns:a16="http://schemas.microsoft.com/office/drawing/2014/main" xmlns="" val="227939660"/>
                    </a:ext>
                  </a:extLst>
                </a:gridCol>
                <a:gridCol w="2576977">
                  <a:extLst>
                    <a:ext uri="{9D8B030D-6E8A-4147-A177-3AD203B41FA5}">
                      <a16:colId xmlns:a16="http://schemas.microsoft.com/office/drawing/2014/main" xmlns="" val="3305985124"/>
                    </a:ext>
                  </a:extLst>
                </a:gridCol>
                <a:gridCol w="2284681">
                  <a:extLst>
                    <a:ext uri="{9D8B030D-6E8A-4147-A177-3AD203B41FA5}">
                      <a16:colId xmlns:a16="http://schemas.microsoft.com/office/drawing/2014/main" xmlns="" val="3663915479"/>
                    </a:ext>
                  </a:extLst>
                </a:gridCol>
              </a:tblGrid>
              <a:tr h="380868">
                <a:tc>
                  <a:txBody>
                    <a:bodyPr/>
                    <a:lstStyle/>
                    <a:p>
                      <a:r>
                        <a:rPr lang="en-GB" sz="1400" i="1" dirty="0"/>
                        <a:t>Drug characteristics</a:t>
                      </a:r>
                    </a:p>
                  </a:txBody>
                  <a:tcPr anchor="ctr">
                    <a:solidFill>
                      <a:schemeClr val="bg1">
                        <a:lumMod val="95000"/>
                      </a:schemeClr>
                    </a:solidFill>
                  </a:tcPr>
                </a:tc>
                <a:tc>
                  <a:txBody>
                    <a:bodyPr/>
                    <a:lstStyle/>
                    <a:p>
                      <a:pPr algn="ctr"/>
                      <a:r>
                        <a:rPr lang="en-GB" sz="1400" b="1" dirty="0">
                          <a:solidFill>
                            <a:srgbClr val="0432FF"/>
                          </a:solidFill>
                        </a:rPr>
                        <a:t>Heparin (UFH)</a:t>
                      </a:r>
                    </a:p>
                  </a:txBody>
                  <a:tcPr>
                    <a:solidFill>
                      <a:srgbClr val="FCCCEE"/>
                    </a:solidFill>
                  </a:tcPr>
                </a:tc>
                <a:tc>
                  <a:txBody>
                    <a:bodyPr/>
                    <a:lstStyle/>
                    <a:p>
                      <a:pPr algn="ctr"/>
                      <a:r>
                        <a:rPr lang="en-GB" sz="1400" b="1" dirty="0">
                          <a:solidFill>
                            <a:schemeClr val="tx1"/>
                          </a:solidFill>
                        </a:rPr>
                        <a:t>LMWH</a:t>
                      </a:r>
                    </a:p>
                  </a:txBody>
                  <a:tcPr>
                    <a:solidFill>
                      <a:srgbClr val="EBDAFE"/>
                    </a:solidFill>
                  </a:tcPr>
                </a:tc>
                <a:extLst>
                  <a:ext uri="{0D108BD9-81ED-4DB2-BD59-A6C34878D82A}">
                    <a16:rowId xmlns:a16="http://schemas.microsoft.com/office/drawing/2014/main" xmlns="" val="3619603412"/>
                  </a:ext>
                </a:extLst>
              </a:tr>
              <a:tr h="306021">
                <a:tc>
                  <a:txBody>
                    <a:bodyPr/>
                    <a:lstStyle/>
                    <a:p>
                      <a:r>
                        <a:rPr lang="en-GB" sz="1400" i="1" dirty="0"/>
                        <a:t>IV ½ life</a:t>
                      </a:r>
                    </a:p>
                  </a:txBody>
                  <a:tcPr anchor="ctr">
                    <a:solidFill>
                      <a:schemeClr val="bg1">
                        <a:lumMod val="95000"/>
                      </a:schemeClr>
                    </a:solidFill>
                  </a:tcPr>
                </a:tc>
                <a:tc>
                  <a:txBody>
                    <a:bodyPr/>
                    <a:lstStyle/>
                    <a:p>
                      <a:r>
                        <a:rPr lang="en-GB" sz="1400" dirty="0">
                          <a:solidFill>
                            <a:schemeClr val="accent2"/>
                          </a:solidFill>
                        </a:rPr>
                        <a:t>2 hours</a:t>
                      </a:r>
                    </a:p>
                  </a:txBody>
                  <a:tcPr anchor="ctr">
                    <a:solidFill>
                      <a:schemeClr val="bg1"/>
                    </a:solidFill>
                  </a:tcPr>
                </a:tc>
                <a:tc>
                  <a:txBody>
                    <a:bodyPr/>
                    <a:lstStyle/>
                    <a:p>
                      <a:r>
                        <a:rPr lang="en-GB" sz="1400" dirty="0">
                          <a:solidFill>
                            <a:schemeClr val="accent2"/>
                          </a:solidFill>
                        </a:rPr>
                        <a:t>4 hours </a:t>
                      </a:r>
                      <a:r>
                        <a:rPr lang="en-GB" sz="1400" dirty="0">
                          <a:solidFill>
                            <a:srgbClr val="008F00"/>
                          </a:solidFill>
                        </a:rPr>
                        <a:t>longer</a:t>
                      </a:r>
                    </a:p>
                  </a:txBody>
                  <a:tcPr anchor="ctr">
                    <a:solidFill>
                      <a:schemeClr val="bg1"/>
                    </a:solidFill>
                  </a:tcPr>
                </a:tc>
                <a:extLst>
                  <a:ext uri="{0D108BD9-81ED-4DB2-BD59-A6C34878D82A}">
                    <a16:rowId xmlns:a16="http://schemas.microsoft.com/office/drawing/2014/main" xmlns="" val="3165978724"/>
                  </a:ext>
                </a:extLst>
              </a:tr>
              <a:tr h="767442">
                <a:tc>
                  <a:txBody>
                    <a:bodyPr/>
                    <a:lstStyle/>
                    <a:p>
                      <a:r>
                        <a:rPr lang="en-GB" sz="1600" i="1" dirty="0"/>
                        <a:t>Bioavailability after SC injection</a:t>
                      </a:r>
                    </a:p>
                  </a:txBody>
                  <a:tcPr anchor="ctr">
                    <a:solidFill>
                      <a:schemeClr val="bg1">
                        <a:lumMod val="95000"/>
                      </a:schemeClr>
                    </a:solidFill>
                  </a:tcPr>
                </a:tc>
                <a:tc>
                  <a:txBody>
                    <a:bodyPr/>
                    <a:lstStyle/>
                    <a:p>
                      <a:r>
                        <a:rPr lang="en-GB" sz="1400" dirty="0">
                          <a:solidFill>
                            <a:schemeClr val="accent2"/>
                          </a:solidFill>
                        </a:rPr>
                        <a:t>20%</a:t>
                      </a:r>
                    </a:p>
                  </a:txBody>
                  <a:tcPr anchor="ctr">
                    <a:solidFill>
                      <a:schemeClr val="bg1"/>
                    </a:solidFill>
                  </a:tcPr>
                </a:tc>
                <a:tc>
                  <a:txBody>
                    <a:bodyPr/>
                    <a:lstStyle/>
                    <a:p>
                      <a:r>
                        <a:rPr lang="en-GB" sz="1400" dirty="0">
                          <a:solidFill>
                            <a:schemeClr val="accent2"/>
                          </a:solidFill>
                        </a:rPr>
                        <a:t>90</a:t>
                      </a:r>
                      <a:r>
                        <a:rPr lang="en-GB" sz="1400" dirty="0" smtClean="0">
                          <a:solidFill>
                            <a:schemeClr val="accent2"/>
                          </a:solidFill>
                        </a:rPr>
                        <a:t>%</a:t>
                      </a:r>
                    </a:p>
                    <a:p>
                      <a:r>
                        <a:rPr lang="en-US" sz="1200" b="0" kern="1200" dirty="0" smtClean="0">
                          <a:solidFill>
                            <a:srgbClr val="945200"/>
                          </a:solidFill>
                          <a:latin typeface="+mn-lt"/>
                          <a:ea typeface="+mn-ea"/>
                          <a:cs typeface="+mn-cs"/>
                          <a:sym typeface="Wingdings 3"/>
                        </a:rPr>
                        <a:t>As it hardly binds to </a:t>
                      </a:r>
                      <a:r>
                        <a:rPr lang="en-US" sz="1200" b="0" kern="1200" dirty="0" smtClean="0">
                          <a:solidFill>
                            <a:srgbClr val="945200"/>
                          </a:solidFill>
                          <a:latin typeface="+mn-lt"/>
                          <a:ea typeface="+mn-ea"/>
                          <a:cs typeface="+mn-cs"/>
                        </a:rPr>
                        <a:t>plasma proteins, endothelium &amp; </a:t>
                      </a:r>
                      <a:br>
                        <a:rPr lang="en-US" sz="1200" b="0" kern="1200" dirty="0" smtClean="0">
                          <a:solidFill>
                            <a:srgbClr val="945200"/>
                          </a:solidFill>
                          <a:latin typeface="+mn-lt"/>
                          <a:ea typeface="+mn-ea"/>
                          <a:cs typeface="+mn-cs"/>
                        </a:rPr>
                      </a:br>
                      <a:r>
                        <a:rPr lang="en-US" sz="1200" b="0" kern="1200" dirty="0" smtClean="0">
                          <a:solidFill>
                            <a:srgbClr val="945200"/>
                          </a:solidFill>
                          <a:latin typeface="+mn-lt"/>
                          <a:ea typeface="+mn-ea"/>
                          <a:cs typeface="+mn-cs"/>
                        </a:rPr>
                        <a:t>macrophages</a:t>
                      </a:r>
                      <a:endParaRPr lang="en-GB" sz="1200" dirty="0">
                        <a:solidFill>
                          <a:srgbClr val="945200"/>
                        </a:solidFill>
                      </a:endParaRPr>
                    </a:p>
                  </a:txBody>
                  <a:tcPr anchor="ctr">
                    <a:solidFill>
                      <a:schemeClr val="bg1"/>
                    </a:solidFill>
                  </a:tcPr>
                </a:tc>
                <a:extLst>
                  <a:ext uri="{0D108BD9-81ED-4DB2-BD59-A6C34878D82A}">
                    <a16:rowId xmlns:a16="http://schemas.microsoft.com/office/drawing/2014/main" xmlns="" val="1697525799"/>
                  </a:ext>
                </a:extLst>
              </a:tr>
              <a:tr h="763088">
                <a:tc>
                  <a:txBody>
                    <a:bodyPr/>
                    <a:lstStyle/>
                    <a:p>
                      <a:r>
                        <a:rPr lang="en-GB" sz="1600" i="1" dirty="0"/>
                        <a:t>Anticoagulant response</a:t>
                      </a:r>
                    </a:p>
                  </a:txBody>
                  <a:tcPr anchor="ctr">
                    <a:solidFill>
                      <a:schemeClr val="bg1">
                        <a:lumMod val="95000"/>
                      </a:schemeClr>
                    </a:solidFill>
                  </a:tcPr>
                </a:tc>
                <a:tc>
                  <a:txBody>
                    <a:bodyPr/>
                    <a:lstStyle/>
                    <a:p>
                      <a:r>
                        <a:rPr lang="en-GB" sz="1800" dirty="0">
                          <a:solidFill>
                            <a:srgbClr val="C00000"/>
                          </a:solidFill>
                        </a:rPr>
                        <a:t>Variable</a:t>
                      </a:r>
                      <a:r>
                        <a:rPr lang="en-GB" sz="1800" dirty="0"/>
                        <a:t> </a:t>
                      </a:r>
                      <a:r>
                        <a:rPr lang="en-GB" sz="1800" dirty="0">
                          <a:solidFill>
                            <a:srgbClr val="008F00"/>
                          </a:solidFill>
                        </a:rPr>
                        <a:t>(Unpredictable)</a:t>
                      </a:r>
                    </a:p>
                    <a:p>
                      <a:r>
                        <a:rPr lang="en-GB" sz="1100" dirty="0">
                          <a:solidFill>
                            <a:srgbClr val="008F00"/>
                          </a:solidFill>
                        </a:rPr>
                        <a:t>We need to monitor the blood </a:t>
                      </a:r>
                      <a:r>
                        <a:rPr lang="en-GB" sz="1100" dirty="0">
                          <a:solidFill>
                            <a:schemeClr val="bg1">
                              <a:lumMod val="50000"/>
                            </a:schemeClr>
                          </a:solidFill>
                        </a:rPr>
                        <a:t>to see if the dose</a:t>
                      </a:r>
                      <a:r>
                        <a:rPr lang="en-GB" sz="1100" baseline="0" dirty="0">
                          <a:solidFill>
                            <a:schemeClr val="bg1">
                              <a:lumMod val="50000"/>
                            </a:schemeClr>
                          </a:solidFill>
                        </a:rPr>
                        <a:t> in the therapeutic level or not</a:t>
                      </a:r>
                      <a:endParaRPr lang="en-GB" sz="1100" dirty="0">
                        <a:solidFill>
                          <a:schemeClr val="bg1">
                            <a:lumMod val="50000"/>
                          </a:schemeClr>
                        </a:solidFill>
                      </a:endParaRPr>
                    </a:p>
                  </a:txBody>
                  <a:tcPr anchor="ctr">
                    <a:solidFill>
                      <a:schemeClr val="bg1"/>
                    </a:solidFill>
                  </a:tcPr>
                </a:tc>
                <a:tc>
                  <a:txBody>
                    <a:bodyPr/>
                    <a:lstStyle/>
                    <a:p>
                      <a:r>
                        <a:rPr lang="en-GB" sz="1800" dirty="0">
                          <a:solidFill>
                            <a:srgbClr val="C00000"/>
                          </a:solidFill>
                        </a:rPr>
                        <a:t>Predictable</a:t>
                      </a:r>
                    </a:p>
                    <a:p>
                      <a:r>
                        <a:rPr lang="en-US" sz="1200" b="0" kern="1200" dirty="0" smtClean="0">
                          <a:solidFill>
                            <a:srgbClr val="945200"/>
                          </a:solidFill>
                          <a:latin typeface="+mn-lt"/>
                          <a:ea typeface="+mn-ea"/>
                          <a:cs typeface="+mn-cs"/>
                          <a:sym typeface="Wingdings 3"/>
                        </a:rPr>
                        <a:t>i.e. </a:t>
                      </a:r>
                      <a:r>
                        <a:rPr lang="en-US" sz="1200" b="0" kern="1200" dirty="0" smtClean="0">
                          <a:solidFill>
                            <a:srgbClr val="945200"/>
                          </a:solidFill>
                          <a:latin typeface="+mn-lt"/>
                          <a:ea typeface="+mn-ea"/>
                          <a:cs typeface="+mn-cs"/>
                        </a:rPr>
                        <a:t>little inter-patient and intra-patient variability in response to a given dosage.</a:t>
                      </a:r>
                      <a:endParaRPr lang="en-GB" sz="1200" dirty="0">
                        <a:solidFill>
                          <a:srgbClr val="945200"/>
                        </a:solidFill>
                      </a:endParaRPr>
                    </a:p>
                  </a:txBody>
                  <a:tcPr anchor="ctr">
                    <a:solidFill>
                      <a:schemeClr val="bg1"/>
                    </a:solidFill>
                  </a:tcPr>
                </a:tc>
                <a:extLst>
                  <a:ext uri="{0D108BD9-81ED-4DB2-BD59-A6C34878D82A}">
                    <a16:rowId xmlns:a16="http://schemas.microsoft.com/office/drawing/2014/main" xmlns="" val="2297569257"/>
                  </a:ext>
                </a:extLst>
              </a:tr>
              <a:tr h="763088">
                <a:tc>
                  <a:txBody>
                    <a:bodyPr/>
                    <a:lstStyle/>
                    <a:p>
                      <a:r>
                        <a:rPr lang="en-GB" sz="1400" i="1" dirty="0"/>
                        <a:t>Major adverse effect</a:t>
                      </a:r>
                    </a:p>
                  </a:txBody>
                  <a:tcPr anchor="ctr">
                    <a:solidFill>
                      <a:schemeClr val="bg1">
                        <a:lumMod val="95000"/>
                      </a:schemeClr>
                    </a:solidFill>
                  </a:tcPr>
                </a:tc>
                <a:tc>
                  <a:txBody>
                    <a:bodyPr/>
                    <a:lstStyle/>
                    <a:p>
                      <a:r>
                        <a:rPr lang="en-GB" sz="1400" dirty="0">
                          <a:solidFill>
                            <a:schemeClr val="accent2"/>
                          </a:solidFill>
                        </a:rPr>
                        <a:t>Frequent bleeding, </a:t>
                      </a:r>
                      <a:r>
                        <a:rPr lang="en-GB" sz="1400" dirty="0">
                          <a:solidFill>
                            <a:srgbClr val="C00000"/>
                          </a:solidFill>
                        </a:rPr>
                        <a:t>HIT</a:t>
                      </a:r>
                      <a:r>
                        <a:rPr lang="en-GB" sz="1400" dirty="0">
                          <a:solidFill>
                            <a:schemeClr val="accent2"/>
                          </a:solidFill>
                        </a:rPr>
                        <a:t>,</a:t>
                      </a:r>
                      <a:r>
                        <a:rPr lang="en-GB" sz="1400" dirty="0"/>
                        <a:t> </a:t>
                      </a:r>
                      <a:r>
                        <a:rPr lang="en-GB" sz="1400" dirty="0">
                          <a:solidFill>
                            <a:srgbClr val="C00000"/>
                          </a:solidFill>
                        </a:rPr>
                        <a:t>osteoporosis</a:t>
                      </a:r>
                      <a:r>
                        <a:rPr lang="en-GB" sz="1400" dirty="0"/>
                        <a:t> </a:t>
                      </a:r>
                    </a:p>
                  </a:txBody>
                  <a:tcPr anchor="ctr">
                    <a:solidFill>
                      <a:schemeClr val="bg1"/>
                    </a:solidFill>
                  </a:tcPr>
                </a:tc>
                <a:tc>
                  <a:txBody>
                    <a:bodyPr/>
                    <a:lstStyle/>
                    <a:p>
                      <a:r>
                        <a:rPr lang="en-GB" sz="1400" dirty="0">
                          <a:solidFill>
                            <a:srgbClr val="C00000"/>
                          </a:solidFill>
                        </a:rPr>
                        <a:t>Less</a:t>
                      </a:r>
                      <a:r>
                        <a:rPr lang="en-GB" sz="1400" dirty="0"/>
                        <a:t> frequent </a:t>
                      </a:r>
                      <a:r>
                        <a:rPr lang="en-GB" sz="1400" dirty="0" smtClean="0"/>
                        <a:t>bleeding </a:t>
                      </a:r>
                      <a:r>
                        <a:rPr lang="en-GB" sz="1400" dirty="0" smtClean="0">
                          <a:solidFill>
                            <a:schemeClr val="bg1">
                              <a:lumMod val="50000"/>
                            </a:schemeClr>
                          </a:solidFill>
                        </a:rPr>
                        <a:t>because </a:t>
                      </a:r>
                      <a:r>
                        <a:rPr lang="en-US" sz="1400" b="0" kern="1200" dirty="0" smtClean="0">
                          <a:solidFill>
                            <a:schemeClr val="bg1">
                              <a:lumMod val="50000"/>
                            </a:schemeClr>
                          </a:solidFill>
                          <a:latin typeface="+mn-lt"/>
                          <a:ea typeface="+mn-ea"/>
                          <a:cs typeface="+mn-cs"/>
                          <a:sym typeface="Wingdings 3"/>
                        </a:rPr>
                        <a:t>it has</a:t>
                      </a:r>
                      <a:r>
                        <a:rPr lang="en-US" sz="1400" b="0" kern="1200" dirty="0" smtClean="0">
                          <a:solidFill>
                            <a:schemeClr val="tx1">
                              <a:lumMod val="95000"/>
                              <a:lumOff val="5000"/>
                            </a:schemeClr>
                          </a:solidFill>
                          <a:latin typeface="+mn-lt"/>
                          <a:ea typeface="+mn-ea"/>
                          <a:cs typeface="+mn-cs"/>
                          <a:sym typeface="Wingdings 3"/>
                        </a:rPr>
                        <a:t> </a:t>
                      </a:r>
                      <a:r>
                        <a:rPr lang="en-US" sz="1400" b="0" kern="1200" dirty="0" smtClean="0">
                          <a:solidFill>
                            <a:srgbClr val="945200"/>
                          </a:solidFill>
                          <a:latin typeface="+mn-lt"/>
                          <a:ea typeface="+mn-ea"/>
                          <a:cs typeface="+mn-cs"/>
                          <a:sym typeface="Wingdings 3"/>
                        </a:rPr>
                        <a:t>less effect on AT III </a:t>
                      </a:r>
                      <a:r>
                        <a:rPr lang="en-GB" sz="1400" dirty="0" smtClean="0"/>
                        <a:t>, </a:t>
                      </a:r>
                      <a:r>
                        <a:rPr lang="en-GB" sz="1400" dirty="0"/>
                        <a:t>less </a:t>
                      </a:r>
                      <a:r>
                        <a:rPr lang="en-GB" sz="1400" dirty="0">
                          <a:solidFill>
                            <a:schemeClr val="bg1">
                              <a:lumMod val="50000"/>
                            </a:schemeClr>
                          </a:solidFill>
                        </a:rPr>
                        <a:t>HIT</a:t>
                      </a:r>
                      <a:r>
                        <a:rPr lang="en-GB" sz="1400" baseline="0" dirty="0">
                          <a:solidFill>
                            <a:schemeClr val="bg1">
                              <a:lumMod val="50000"/>
                            </a:schemeClr>
                          </a:solidFill>
                        </a:rPr>
                        <a:t> and</a:t>
                      </a:r>
                      <a:r>
                        <a:rPr lang="en-GB" sz="1400" dirty="0">
                          <a:solidFill>
                            <a:schemeClr val="bg1">
                              <a:lumMod val="50000"/>
                            </a:schemeClr>
                          </a:solidFill>
                        </a:rPr>
                        <a:t> </a:t>
                      </a:r>
                      <a:r>
                        <a:rPr lang="en-GB" sz="1400" dirty="0" smtClean="0">
                          <a:solidFill>
                            <a:schemeClr val="bg1">
                              <a:lumMod val="50000"/>
                            </a:schemeClr>
                          </a:solidFill>
                        </a:rPr>
                        <a:t>osteoporosis </a:t>
                      </a:r>
                      <a:r>
                        <a:rPr lang="en-US" sz="1400" b="0" kern="1200" dirty="0" smtClean="0">
                          <a:solidFill>
                            <a:srgbClr val="945200"/>
                          </a:solidFill>
                          <a:latin typeface="+mn-lt"/>
                          <a:ea typeface="+mn-ea"/>
                          <a:cs typeface="+mn-cs"/>
                          <a:sym typeface="Wingdings 3"/>
                        </a:rPr>
                        <a:t>as it seldom sensitive to PF4 </a:t>
                      </a:r>
                      <a:endParaRPr lang="en-GB" sz="1400" dirty="0">
                        <a:solidFill>
                          <a:srgbClr val="945200"/>
                        </a:solidFill>
                      </a:endParaRPr>
                    </a:p>
                  </a:txBody>
                  <a:tcPr anchor="ctr">
                    <a:solidFill>
                      <a:schemeClr val="bg1"/>
                    </a:solidFill>
                  </a:tcPr>
                </a:tc>
                <a:extLst>
                  <a:ext uri="{0D108BD9-81ED-4DB2-BD59-A6C34878D82A}">
                    <a16:rowId xmlns:a16="http://schemas.microsoft.com/office/drawing/2014/main" xmlns="" val="184499098"/>
                  </a:ext>
                </a:extLst>
              </a:tr>
              <a:tr h="274320">
                <a:tc>
                  <a:txBody>
                    <a:bodyPr/>
                    <a:lstStyle/>
                    <a:p>
                      <a:r>
                        <a:rPr lang="en-GB" sz="1400" i="1" dirty="0"/>
                        <a:t>Specific antagonist</a:t>
                      </a:r>
                    </a:p>
                  </a:txBody>
                  <a:tcPr anchor="ctr">
                    <a:solidFill>
                      <a:schemeClr val="bg1">
                        <a:lumMod val="95000"/>
                      </a:schemeClr>
                    </a:solidFill>
                  </a:tcPr>
                </a:tc>
                <a:tc>
                  <a:txBody>
                    <a:bodyPr/>
                    <a:lstStyle/>
                    <a:p>
                      <a:r>
                        <a:rPr lang="en-GB" sz="1400" dirty="0">
                          <a:solidFill>
                            <a:srgbClr val="C00000"/>
                          </a:solidFill>
                        </a:rPr>
                        <a:t>Protamine sulphate</a:t>
                      </a:r>
                    </a:p>
                  </a:txBody>
                  <a:tcPr anchor="ctr">
                    <a:solidFill>
                      <a:schemeClr val="bg1"/>
                    </a:solidFill>
                  </a:tcPr>
                </a:tc>
                <a:tc>
                  <a:txBody>
                    <a:bodyPr/>
                    <a:lstStyle/>
                    <a:p>
                      <a:r>
                        <a:rPr lang="en-GB" sz="1400" dirty="0">
                          <a:solidFill>
                            <a:srgbClr val="C00000"/>
                          </a:solidFill>
                        </a:rPr>
                        <a:t>Incomplete </a:t>
                      </a:r>
                    </a:p>
                  </a:txBody>
                  <a:tcPr anchor="ctr">
                    <a:solidFill>
                      <a:schemeClr val="bg1"/>
                    </a:solidFill>
                  </a:tcPr>
                </a:tc>
                <a:extLst>
                  <a:ext uri="{0D108BD9-81ED-4DB2-BD59-A6C34878D82A}">
                    <a16:rowId xmlns:a16="http://schemas.microsoft.com/office/drawing/2014/main" xmlns="" val="43681518"/>
                  </a:ext>
                </a:extLst>
              </a:tr>
              <a:tr h="230777">
                <a:tc>
                  <a:txBody>
                    <a:bodyPr/>
                    <a:lstStyle/>
                    <a:p>
                      <a:r>
                        <a:rPr lang="en-GB" sz="1400" i="1" dirty="0"/>
                        <a:t>Setting for therapy</a:t>
                      </a:r>
                    </a:p>
                  </a:txBody>
                  <a:tcPr anchor="ctr">
                    <a:solidFill>
                      <a:schemeClr val="bg1">
                        <a:lumMod val="95000"/>
                      </a:schemeClr>
                    </a:solidFill>
                  </a:tcPr>
                </a:tc>
                <a:tc>
                  <a:txBody>
                    <a:bodyPr/>
                    <a:lstStyle/>
                    <a:p>
                      <a:r>
                        <a:rPr lang="en-GB" sz="1400" dirty="0">
                          <a:solidFill>
                            <a:schemeClr val="accent2"/>
                          </a:solidFill>
                        </a:rPr>
                        <a:t>Hospital </a:t>
                      </a:r>
                    </a:p>
                  </a:txBody>
                  <a:tcPr anchor="ctr">
                    <a:solidFill>
                      <a:schemeClr val="bg1"/>
                    </a:solidFill>
                  </a:tcPr>
                </a:tc>
                <a:tc>
                  <a:txBody>
                    <a:bodyPr/>
                    <a:lstStyle/>
                    <a:p>
                      <a:r>
                        <a:rPr lang="en-GB" sz="1400" dirty="0">
                          <a:solidFill>
                            <a:schemeClr val="accent2"/>
                          </a:solidFill>
                        </a:rPr>
                        <a:t>Hospital</a:t>
                      </a:r>
                      <a:r>
                        <a:rPr lang="en-GB" sz="1400" dirty="0"/>
                        <a:t> and OPC </a:t>
                      </a:r>
                      <a:r>
                        <a:rPr lang="en-US" sz="1200" dirty="0" smtClean="0">
                          <a:solidFill>
                            <a:srgbClr val="945200"/>
                          </a:solidFill>
                        </a:rPr>
                        <a:t>(outpatient)</a:t>
                      </a:r>
                      <a:endParaRPr lang="en-GB" sz="1200" dirty="0">
                        <a:solidFill>
                          <a:srgbClr val="945200"/>
                        </a:solidFill>
                      </a:endParaRPr>
                    </a:p>
                  </a:txBody>
                  <a:tcPr anchor="ctr">
                    <a:solidFill>
                      <a:schemeClr val="bg1"/>
                    </a:solidFill>
                  </a:tcPr>
                </a:tc>
                <a:extLst>
                  <a:ext uri="{0D108BD9-81ED-4DB2-BD59-A6C34878D82A}">
                    <a16:rowId xmlns:a16="http://schemas.microsoft.com/office/drawing/2014/main" xmlns="" val="921887623"/>
                  </a:ext>
                </a:extLst>
              </a:tr>
              <a:tr h="334191">
                <a:tc>
                  <a:txBody>
                    <a:bodyPr/>
                    <a:lstStyle/>
                    <a:p>
                      <a:r>
                        <a:rPr lang="en-GB" sz="1400" i="1" dirty="0"/>
                        <a:t>Laboratory monitoring</a:t>
                      </a:r>
                    </a:p>
                  </a:txBody>
                  <a:tcPr anchor="ctr">
                    <a:solidFill>
                      <a:schemeClr val="bg1">
                        <a:lumMod val="95000"/>
                      </a:schemeClr>
                    </a:solidFill>
                  </a:tcPr>
                </a:tc>
                <a:tc>
                  <a:txBody>
                    <a:bodyPr/>
                    <a:lstStyle/>
                    <a:p>
                      <a:r>
                        <a:rPr lang="en-GB" sz="1400" dirty="0">
                          <a:solidFill>
                            <a:srgbClr val="C00000"/>
                          </a:solidFill>
                        </a:rPr>
                        <a:t>Needed </a:t>
                      </a:r>
                      <a:r>
                        <a:rPr lang="en-GB" sz="1400" dirty="0" err="1">
                          <a:solidFill>
                            <a:srgbClr val="C00000"/>
                          </a:solidFill>
                        </a:rPr>
                        <a:t>aPTT</a:t>
                      </a:r>
                      <a:endParaRPr lang="en-GB" sz="1400" dirty="0">
                        <a:solidFill>
                          <a:srgbClr val="C00000"/>
                        </a:solidFill>
                      </a:endParaRPr>
                    </a:p>
                  </a:txBody>
                  <a:tcPr anchor="ctr">
                    <a:solidFill>
                      <a:schemeClr val="bg1"/>
                    </a:solidFill>
                  </a:tcPr>
                </a:tc>
                <a:tc>
                  <a:txBody>
                    <a:bodyPr/>
                    <a:lstStyle/>
                    <a:p>
                      <a:r>
                        <a:rPr lang="en-GB" sz="1400" dirty="0">
                          <a:solidFill>
                            <a:srgbClr val="C00000"/>
                          </a:solidFill>
                        </a:rPr>
                        <a:t>Not needed</a:t>
                      </a:r>
                    </a:p>
                  </a:txBody>
                  <a:tcPr anchor="ctr">
                    <a:solidFill>
                      <a:schemeClr val="bg1"/>
                    </a:solidFill>
                  </a:tcPr>
                </a:tc>
                <a:extLst>
                  <a:ext uri="{0D108BD9-81ED-4DB2-BD59-A6C34878D82A}">
                    <a16:rowId xmlns:a16="http://schemas.microsoft.com/office/drawing/2014/main" xmlns="" val="2635992022"/>
                  </a:ext>
                </a:extLst>
              </a:tr>
            </a:tbl>
          </a:graphicData>
        </a:graphic>
      </p:graphicFrame>
      <p:grpSp>
        <p:nvGrpSpPr>
          <p:cNvPr id="12" name="Group 11">
            <a:extLst>
              <a:ext uri="{FF2B5EF4-FFF2-40B4-BE49-F238E27FC236}">
                <a16:creationId xmlns:a16="http://schemas.microsoft.com/office/drawing/2014/main" xmlns="" id="{971EE257-C966-413B-B6DC-5320351CDE09}"/>
              </a:ext>
            </a:extLst>
          </p:cNvPr>
          <p:cNvGrpSpPr/>
          <p:nvPr/>
        </p:nvGrpSpPr>
        <p:grpSpPr>
          <a:xfrm>
            <a:off x="187959" y="5978047"/>
            <a:ext cx="6482081" cy="3728786"/>
            <a:chOff x="7786685" y="4364004"/>
            <a:chExt cx="6869635" cy="3397994"/>
          </a:xfrm>
        </p:grpSpPr>
        <p:sp>
          <p:nvSpPr>
            <p:cNvPr id="13" name="Round Single Corner Rectangle 12">
              <a:extLst>
                <a:ext uri="{FF2B5EF4-FFF2-40B4-BE49-F238E27FC236}">
                  <a16:creationId xmlns:a16="http://schemas.microsoft.com/office/drawing/2014/main" xmlns="" id="{8FAB7378-9779-4EBA-B849-06EDD493B9BD}"/>
                </a:ext>
              </a:extLst>
            </p:cNvPr>
            <p:cNvSpPr/>
            <p:nvPr/>
          </p:nvSpPr>
          <p:spPr>
            <a:xfrm>
              <a:off x="7786685" y="4364004"/>
              <a:ext cx="6869635" cy="3397994"/>
            </a:xfrm>
            <a:prstGeom prst="round1Rect">
              <a:avLst/>
            </a:prstGeom>
            <a:solidFill>
              <a:schemeClr val="bg1"/>
            </a:solidFill>
            <a:ln w="28575">
              <a:gradFill>
                <a:gsLst>
                  <a:gs pos="0">
                    <a:srgbClr val="EBDAFE"/>
                  </a:gs>
                  <a:gs pos="52000">
                    <a:srgbClr val="FF99CC"/>
                  </a:gs>
                  <a:gs pos="83000">
                    <a:srgbClr val="D883FF"/>
                  </a:gs>
                  <a:gs pos="100000">
                    <a:srgbClr val="FDDF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 name="Rectangle 13">
              <a:extLst>
                <a:ext uri="{FF2B5EF4-FFF2-40B4-BE49-F238E27FC236}">
                  <a16:creationId xmlns:a16="http://schemas.microsoft.com/office/drawing/2014/main" xmlns="" id="{6DFC31D7-8BF5-49E9-A290-8784FD61F5A5}"/>
                </a:ext>
              </a:extLst>
            </p:cNvPr>
            <p:cNvSpPr/>
            <p:nvPr/>
          </p:nvSpPr>
          <p:spPr>
            <a:xfrm>
              <a:off x="8909917" y="4438697"/>
              <a:ext cx="4623169" cy="308520"/>
            </a:xfrm>
            <a:prstGeom prst="rect">
              <a:avLst/>
            </a:prstGeom>
          </p:spPr>
          <p:txBody>
            <a:bodyPr wrap="square">
              <a:spAutoFit/>
            </a:bodyPr>
            <a:lstStyle/>
            <a:p>
              <a:endParaRPr lang="en-GB" sz="1600" b="1" i="1" dirty="0">
                <a:solidFill>
                  <a:srgbClr val="0432FF"/>
                </a:solidFill>
              </a:endParaRPr>
            </a:p>
          </p:txBody>
        </p:sp>
        <p:sp>
          <p:nvSpPr>
            <p:cNvPr id="15" name="Rectangle 14">
              <a:extLst>
                <a:ext uri="{FF2B5EF4-FFF2-40B4-BE49-F238E27FC236}">
                  <a16:creationId xmlns:a16="http://schemas.microsoft.com/office/drawing/2014/main" xmlns="" id="{ABA0F57D-E1A7-48A8-89F3-0CB1C8C082E0}"/>
                </a:ext>
              </a:extLst>
            </p:cNvPr>
            <p:cNvSpPr/>
            <p:nvPr/>
          </p:nvSpPr>
          <p:spPr>
            <a:xfrm>
              <a:off x="7873462" y="4504040"/>
              <a:ext cx="6696079" cy="3117922"/>
            </a:xfrm>
            <a:prstGeom prst="rect">
              <a:avLst/>
            </a:prstGeom>
          </p:spPr>
          <p:txBody>
            <a:bodyPr wrap="square">
              <a:spAutoFit/>
            </a:bodyPr>
            <a:lstStyle/>
            <a:p>
              <a:pPr algn="ctr">
                <a:spcBef>
                  <a:spcPts val="600"/>
                </a:spcBef>
                <a:buClr>
                  <a:srgbClr val="FF99CC"/>
                </a:buClr>
              </a:pPr>
              <a:r>
                <a:rPr lang="en-GB" sz="2000" b="1" i="1" dirty="0"/>
                <a:t>Advantages of LMWHs over </a:t>
              </a:r>
              <a:r>
                <a:rPr lang="en-GB" sz="2000" b="1" i="1" dirty="0">
                  <a:solidFill>
                    <a:srgbClr val="0432FF"/>
                  </a:solidFill>
                </a:rPr>
                <a:t>UFH </a:t>
              </a:r>
              <a:endParaRPr lang="en-GB" sz="2000" dirty="0" smtClean="0"/>
            </a:p>
            <a:p>
              <a:pPr marL="285750" indent="-285750">
                <a:spcBef>
                  <a:spcPts val="600"/>
                </a:spcBef>
                <a:buClr>
                  <a:srgbClr val="FF99CC"/>
                </a:buClr>
                <a:buFont typeface=".PingFangSC-Regular" charset="-122"/>
                <a:buChar char="★"/>
              </a:pPr>
              <a:r>
                <a:rPr lang="en-GB" sz="1400" dirty="0" smtClean="0"/>
                <a:t>The </a:t>
              </a:r>
              <a:r>
                <a:rPr lang="en-GB" sz="1400" dirty="0"/>
                <a:t>theoretical pharmacologic advantages of LMWH over </a:t>
              </a:r>
              <a:r>
                <a:rPr lang="en-GB" sz="1400" dirty="0">
                  <a:solidFill>
                    <a:srgbClr val="0432FF"/>
                  </a:solidFill>
                </a:rPr>
                <a:t>UFH</a:t>
              </a:r>
              <a:r>
                <a:rPr lang="en-GB" sz="1400" dirty="0"/>
                <a:t> arise from the preferential binding ratio to </a:t>
              </a:r>
              <a:r>
                <a:rPr lang="en-GB" sz="1400" b="1" dirty="0"/>
                <a:t>factor </a:t>
              </a:r>
              <a:r>
                <a:rPr lang="en-GB" sz="1400" b="1" dirty="0" err="1"/>
                <a:t>Xa</a:t>
              </a:r>
              <a:r>
                <a:rPr lang="en-US" sz="1400" b="1" dirty="0"/>
                <a:t> </a:t>
              </a:r>
              <a:r>
                <a:rPr lang="en-US" sz="1400" dirty="0">
                  <a:solidFill>
                    <a:schemeClr val="bg1">
                      <a:lumMod val="50000"/>
                    </a:schemeClr>
                  </a:solidFill>
                </a:rPr>
                <a:t>(10)</a:t>
              </a:r>
              <a:r>
                <a:rPr lang="en-GB" sz="1400" dirty="0">
                  <a:solidFill>
                    <a:schemeClr val="bg1">
                      <a:lumMod val="50000"/>
                    </a:schemeClr>
                  </a:solidFill>
                </a:rPr>
                <a:t> </a:t>
              </a:r>
              <a:r>
                <a:rPr lang="en-GB" sz="1400" dirty="0"/>
                <a:t>over thrombin</a:t>
              </a:r>
            </a:p>
            <a:p>
              <a:pPr marL="285750" indent="-285750">
                <a:spcBef>
                  <a:spcPts val="600"/>
                </a:spcBef>
                <a:buClr>
                  <a:srgbClr val="FF99CC"/>
                </a:buClr>
                <a:buFont typeface=".PingFangSC-Regular" charset="-122"/>
                <a:buChar char="★"/>
              </a:pPr>
              <a:r>
                <a:rPr lang="en-GB" sz="1400" dirty="0"/>
                <a:t>The convenience of once- or twice- daily subcutaneous injections </a:t>
              </a:r>
              <a:r>
                <a:rPr lang="en-GB" sz="1400" b="1" dirty="0"/>
                <a:t>without regular coagulation monitoring </a:t>
              </a:r>
              <a:r>
                <a:rPr lang="en-GB" sz="1400" dirty="0"/>
                <a:t>due to:</a:t>
              </a:r>
            </a:p>
            <a:p>
              <a:pPr marL="617311" lvl="1" indent="-285750">
                <a:spcBef>
                  <a:spcPts val="600"/>
                </a:spcBef>
                <a:buClr>
                  <a:srgbClr val="D883FF"/>
                </a:buClr>
                <a:buFont typeface="Wingdings" charset="2"/>
                <a:buChar char="ü"/>
              </a:pPr>
              <a:r>
                <a:rPr lang="en-GB" sz="1400" dirty="0"/>
                <a:t>More predictable response</a:t>
              </a:r>
            </a:p>
            <a:p>
              <a:pPr marL="617311" lvl="1" indent="-285750">
                <a:spcBef>
                  <a:spcPts val="600"/>
                </a:spcBef>
                <a:buClr>
                  <a:srgbClr val="D883FF"/>
                </a:buClr>
                <a:buFont typeface="Wingdings" charset="2"/>
                <a:buChar char="ü"/>
              </a:pPr>
              <a:r>
                <a:rPr lang="en-GB" sz="1400" dirty="0">
                  <a:solidFill>
                    <a:schemeClr val="accent2"/>
                  </a:solidFill>
                </a:rPr>
                <a:t>Long plasma half-life and improved </a:t>
              </a:r>
              <a:r>
                <a:rPr lang="en-GB" sz="1400" dirty="0" smtClean="0">
                  <a:solidFill>
                    <a:schemeClr val="accent2"/>
                  </a:solidFill>
                </a:rPr>
                <a:t>bioavailability </a:t>
              </a:r>
              <a:r>
                <a:rPr lang="en-GB" sz="1400" dirty="0" smtClean="0">
                  <a:solidFill>
                    <a:srgbClr val="945200"/>
                  </a:solidFill>
                </a:rPr>
                <a:t>(</a:t>
              </a:r>
              <a:r>
                <a:rPr lang="en-GB" sz="1400" dirty="0">
                  <a:solidFill>
                    <a:srgbClr val="945200"/>
                  </a:solidFill>
                </a:rPr>
                <a:t>Good </a:t>
              </a:r>
              <a:r>
                <a:rPr lang="en-GB" sz="1400" dirty="0" smtClean="0">
                  <a:solidFill>
                    <a:srgbClr val="945200"/>
                  </a:solidFill>
                </a:rPr>
                <a:t>bioavailability)</a:t>
              </a:r>
              <a:endParaRPr lang="en-GB" sz="1400" dirty="0">
                <a:solidFill>
                  <a:srgbClr val="945200"/>
                </a:solidFill>
              </a:endParaRPr>
            </a:p>
            <a:p>
              <a:pPr marL="617311" lvl="1" indent="-285750">
                <a:spcBef>
                  <a:spcPts val="600"/>
                </a:spcBef>
                <a:buClr>
                  <a:srgbClr val="D883FF"/>
                </a:buClr>
                <a:buFont typeface="Wingdings" charset="2"/>
                <a:buChar char="ü"/>
              </a:pPr>
              <a:r>
                <a:rPr lang="en-GB" sz="1400" dirty="0"/>
                <a:t>Less plasma protein binding</a:t>
              </a:r>
            </a:p>
            <a:p>
              <a:pPr marL="617311" lvl="1" indent="-285750">
                <a:spcBef>
                  <a:spcPts val="600"/>
                </a:spcBef>
                <a:buClr>
                  <a:srgbClr val="D883FF"/>
                </a:buClr>
                <a:buFont typeface="Wingdings" charset="2"/>
                <a:buChar char="ü"/>
              </a:pPr>
              <a:r>
                <a:rPr lang="en-GB" sz="1400" dirty="0"/>
                <a:t>Less platelet activation and lower risk of re-thrombosis and </a:t>
              </a:r>
              <a:r>
                <a:rPr lang="en-GB" sz="1400" dirty="0" smtClean="0"/>
                <a:t>thrombocytopenia</a:t>
              </a:r>
            </a:p>
            <a:p>
              <a:pPr marL="617311" lvl="1" indent="-285750">
                <a:spcBef>
                  <a:spcPts val="600"/>
                </a:spcBef>
                <a:buClr>
                  <a:srgbClr val="D883FF"/>
                </a:buClr>
                <a:buFont typeface="Wingdings" charset="2"/>
                <a:buChar char="ü"/>
              </a:pPr>
              <a:r>
                <a:rPr lang="en-US" sz="1400" dirty="0">
                  <a:solidFill>
                    <a:srgbClr val="945200"/>
                  </a:solidFill>
                  <a:sym typeface="Wingdings 3"/>
                </a:rPr>
                <a:t>Much better tolerability</a:t>
              </a:r>
              <a:endParaRPr lang="en-GB" sz="1400" dirty="0" smtClean="0"/>
            </a:p>
            <a:p>
              <a:pPr marL="285750" indent="-285750">
                <a:lnSpc>
                  <a:spcPts val="2800"/>
                </a:lnSpc>
                <a:buClr>
                  <a:srgbClr val="FF99CC"/>
                </a:buClr>
                <a:buFont typeface=".PingFangSC-Regular" charset="-122"/>
                <a:buChar char="★"/>
              </a:pPr>
              <a:r>
                <a:rPr lang="en-US" sz="1400" dirty="0" smtClean="0">
                  <a:solidFill>
                    <a:srgbClr val="945200"/>
                  </a:solidFill>
                </a:rPr>
                <a:t>Given </a:t>
              </a:r>
              <a:r>
                <a:rPr lang="en-US" sz="1400" dirty="0" err="1" smtClean="0">
                  <a:solidFill>
                    <a:srgbClr val="945200"/>
                  </a:solidFill>
                </a:rPr>
                <a:t>subcoutanous</a:t>
              </a:r>
              <a:endParaRPr lang="en-US" sz="1400" dirty="0">
                <a:solidFill>
                  <a:srgbClr val="945200"/>
                </a:solidFill>
              </a:endParaRPr>
            </a:p>
          </p:txBody>
        </p:sp>
      </p:grpSp>
    </p:spTree>
    <p:extLst>
      <p:ext uri="{BB962C8B-B14F-4D97-AF65-F5344CB8AC3E}">
        <p14:creationId xmlns:p14="http://schemas.microsoft.com/office/powerpoint/2010/main" val="129945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0409DF5-9A37-4B79-BB46-46C159D9D64E}"/>
              </a:ext>
            </a:extLst>
          </p:cNvPr>
          <p:cNvSpPr/>
          <p:nvPr/>
        </p:nvSpPr>
        <p:spPr>
          <a:xfrm>
            <a:off x="0" y="0"/>
            <a:ext cx="6858000" cy="755374"/>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Direct Thrombin Inhibitors (DTIs)</a:t>
            </a:r>
          </a:p>
        </p:txBody>
      </p:sp>
      <p:graphicFrame>
        <p:nvGraphicFramePr>
          <p:cNvPr id="5" name="Table 4">
            <a:extLst>
              <a:ext uri="{FF2B5EF4-FFF2-40B4-BE49-F238E27FC236}">
                <a16:creationId xmlns:a16="http://schemas.microsoft.com/office/drawing/2014/main" xmlns="" id="{72ECC235-E298-4248-871C-556FCBDA22C7}"/>
              </a:ext>
            </a:extLst>
          </p:cNvPr>
          <p:cNvGraphicFramePr>
            <a:graphicFrameLocks noGrp="1"/>
          </p:cNvGraphicFramePr>
          <p:nvPr>
            <p:extLst>
              <p:ext uri="{D42A27DB-BD31-4B8C-83A1-F6EECF244321}">
                <p14:modId xmlns:p14="http://schemas.microsoft.com/office/powerpoint/2010/main" val="784351405"/>
              </p:ext>
            </p:extLst>
          </p:nvPr>
        </p:nvGraphicFramePr>
        <p:xfrm>
          <a:off x="0" y="760281"/>
          <a:ext cx="6858000" cy="3577161"/>
        </p:xfrm>
        <a:graphic>
          <a:graphicData uri="http://schemas.openxmlformats.org/drawingml/2006/table">
            <a:tbl>
              <a:tblPr firstRow="1" bandRow="1">
                <a:tableStyleId>{5940675A-B579-460E-94D1-54222C63F5DA}</a:tableStyleId>
              </a:tblPr>
              <a:tblGrid>
                <a:gridCol w="498764">
                  <a:extLst>
                    <a:ext uri="{9D8B030D-6E8A-4147-A177-3AD203B41FA5}">
                      <a16:colId xmlns:a16="http://schemas.microsoft.com/office/drawing/2014/main" xmlns="" val="20000"/>
                    </a:ext>
                  </a:extLst>
                </a:gridCol>
                <a:gridCol w="3357494">
                  <a:extLst>
                    <a:ext uri="{9D8B030D-6E8A-4147-A177-3AD203B41FA5}">
                      <a16:colId xmlns:a16="http://schemas.microsoft.com/office/drawing/2014/main" xmlns="" val="20001"/>
                    </a:ext>
                  </a:extLst>
                </a:gridCol>
                <a:gridCol w="3001742">
                  <a:extLst>
                    <a:ext uri="{9D8B030D-6E8A-4147-A177-3AD203B41FA5}">
                      <a16:colId xmlns:a16="http://schemas.microsoft.com/office/drawing/2014/main" xmlns="" val="3510187281"/>
                    </a:ext>
                  </a:extLst>
                </a:gridCol>
              </a:tblGrid>
              <a:tr h="567977">
                <a:tc>
                  <a:txBody>
                    <a:bodyPr/>
                    <a:lstStyle/>
                    <a:p>
                      <a:pPr algn="ctr"/>
                      <a:r>
                        <a:rPr lang="en-US" sz="1500" b="0"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a:txBody>
                    <a:bodyPr/>
                    <a:lstStyle/>
                    <a:p>
                      <a:pPr algn="ctr"/>
                      <a:r>
                        <a:rPr lang="en-US" sz="2000" b="1" dirty="0" err="1">
                          <a:solidFill>
                            <a:srgbClr val="0432FF"/>
                          </a:solidFill>
                          <a:effectLst/>
                          <a:latin typeface="Calibri" panose="020F0502020204030204" pitchFamily="34" charset="0"/>
                          <a:cs typeface="Calibri" panose="020F0502020204030204" pitchFamily="34" charset="0"/>
                        </a:rPr>
                        <a:t>Hirudin</a:t>
                      </a:r>
                      <a:r>
                        <a:rPr lang="en-US" sz="2000" b="1" dirty="0">
                          <a:solidFill>
                            <a:srgbClr val="0432FF"/>
                          </a:solidFill>
                          <a:effectLst/>
                          <a:latin typeface="Calibri" panose="020F0502020204030204" pitchFamily="34" charset="0"/>
                          <a:cs typeface="Calibri" panose="020F0502020204030204" pitchFamily="34" charset="0"/>
                        </a:rPr>
                        <a:t> </a:t>
                      </a:r>
                    </a:p>
                  </a:txBody>
                  <a:tcPr marT="45719" marB="45719" anchor="ctr">
                    <a:solidFill>
                      <a:schemeClr val="accent2">
                        <a:lumMod val="40000"/>
                        <a:lumOff val="60000"/>
                      </a:schemeClr>
                    </a:solidFill>
                  </a:tcPr>
                </a:tc>
                <a:tc>
                  <a:txBody>
                    <a:bodyPr/>
                    <a:lstStyle/>
                    <a:p>
                      <a:pPr algn="ctr"/>
                      <a:r>
                        <a:rPr lang="en-US" sz="2000" b="1" dirty="0" err="1">
                          <a:solidFill>
                            <a:srgbClr val="0432FF"/>
                          </a:solidFill>
                          <a:effectLst/>
                          <a:latin typeface="Calibri" panose="020F0502020204030204" pitchFamily="34" charset="0"/>
                          <a:cs typeface="Calibri" panose="020F0502020204030204" pitchFamily="34" charset="0"/>
                        </a:rPr>
                        <a:t>Lepirudin</a:t>
                      </a:r>
                      <a:endParaRPr lang="en-US" sz="2000" b="1" dirty="0">
                        <a:solidFill>
                          <a:srgbClr val="0432FF"/>
                        </a:solidFill>
                        <a:effectLst/>
                        <a:latin typeface="Calibri" panose="020F0502020204030204" pitchFamily="34" charset="0"/>
                        <a:cs typeface="Calibri" panose="020F0502020204030204" pitchFamily="34" charset="0"/>
                      </a:endParaRPr>
                    </a:p>
                  </a:txBody>
                  <a:tcPr marT="45719" marB="45719" anchor="ctr">
                    <a:solidFill>
                      <a:schemeClr val="bg1">
                        <a:lumMod val="85000"/>
                      </a:schemeClr>
                    </a:solidFill>
                  </a:tcPr>
                </a:tc>
                <a:extLst>
                  <a:ext uri="{0D108BD9-81ED-4DB2-BD59-A6C34878D82A}">
                    <a16:rowId xmlns:a16="http://schemas.microsoft.com/office/drawing/2014/main" xmlns="" val="10000"/>
                  </a:ext>
                </a:extLst>
              </a:tr>
              <a:tr h="1383308">
                <a:tc>
                  <a:txBody>
                    <a:bodyPr/>
                    <a:lstStyle/>
                    <a:p>
                      <a:pPr algn="ctr"/>
                      <a:r>
                        <a:rPr lang="en-US" sz="1500" b="0" dirty="0">
                          <a:solidFill>
                            <a:schemeClr val="bg1"/>
                          </a:solidFill>
                          <a:effectLst/>
                          <a:latin typeface="+mn-lt"/>
                          <a:ea typeface="Kartika" charset="0"/>
                          <a:cs typeface="Kartika" charset="0"/>
                        </a:rPr>
                        <a:t>Notes</a:t>
                      </a:r>
                    </a:p>
                  </a:txBody>
                  <a:tcPr marT="45719" marB="45719" vert="vert270" anchor="ctr">
                    <a:solidFill>
                      <a:schemeClr val="bg2">
                        <a:lumMod val="75000"/>
                      </a:schemeClr>
                    </a:solidFill>
                  </a:tcPr>
                </a:tc>
                <a:tc>
                  <a:txBody>
                    <a:bodyPr/>
                    <a:lstStyle/>
                    <a:p>
                      <a:pPr marL="95250" indent="0" eaLnBrk="1" hangingPunct="1">
                        <a:lnSpc>
                          <a:spcPct val="100000"/>
                        </a:lnSpc>
                        <a:spcBef>
                          <a:spcPct val="0"/>
                        </a:spcBef>
                        <a:buClr>
                          <a:schemeClr val="accent2"/>
                        </a:buClr>
                        <a:buSzPct val="100000"/>
                        <a:buFont typeface="Arial" panose="020B0604020202020204" pitchFamily="34" charset="0"/>
                        <a:buNone/>
                      </a:pPr>
                      <a:r>
                        <a:rPr lang="en-US" altLang="en-US" sz="1600" b="0" dirty="0">
                          <a:latin typeface="+mn-lt"/>
                          <a:cs typeface="Times New Roman" panose="02020603050405020304" pitchFamily="18" charset="0"/>
                        </a:rPr>
                        <a:t>The first </a:t>
                      </a:r>
                      <a:r>
                        <a:rPr lang="en-US" altLang="en-US" sz="1600" b="0" dirty="0">
                          <a:solidFill>
                            <a:schemeClr val="tx1"/>
                          </a:solidFill>
                          <a:latin typeface="+mn-lt"/>
                          <a:cs typeface="Times New Roman" panose="02020603050405020304" pitchFamily="18" charset="0"/>
                        </a:rPr>
                        <a:t>DTI </a:t>
                      </a:r>
                      <a:r>
                        <a:rPr lang="en-US" altLang="en-US" sz="1600" b="0" dirty="0">
                          <a:latin typeface="+mn-lt"/>
                          <a:cs typeface="Times New Roman" panose="02020603050405020304" pitchFamily="18" charset="0"/>
                        </a:rPr>
                        <a:t>to be developed, which was isolated from the saliva of the leech  (</a:t>
                      </a:r>
                      <a:r>
                        <a:rPr lang="ar-AE" altLang="en-US" sz="1600" b="0" dirty="0">
                          <a:latin typeface="+mn-lt"/>
                          <a:cs typeface="Times New Roman" panose="02020603050405020304" pitchFamily="18" charset="0"/>
                        </a:rPr>
                        <a:t>علقة</a:t>
                      </a:r>
                      <a:r>
                        <a:rPr lang="en-GB" altLang="en-US" sz="1600" b="0" dirty="0">
                          <a:latin typeface="+mn-lt"/>
                          <a:cs typeface="Times New Roman" panose="02020603050405020304" pitchFamily="18" charset="0"/>
                        </a:rPr>
                        <a:t>) </a:t>
                      </a:r>
                      <a:endParaRPr lang="ar-AE" altLang="en-US" sz="1600" b="0" dirty="0">
                        <a:latin typeface="+mn-lt"/>
                        <a:cs typeface="Times New Roman" panose="02020603050405020304" pitchFamily="18" charset="0"/>
                      </a:endParaRPr>
                    </a:p>
                  </a:txBody>
                  <a:tcPr marT="45719" marB="45719" anchor="ctr"/>
                </a:tc>
                <a:tc>
                  <a:txBody>
                    <a:bodyPr/>
                    <a:lstStyle/>
                    <a:p>
                      <a:pPr marL="95250" indent="0" eaLnBrk="1" hangingPunct="1">
                        <a:lnSpc>
                          <a:spcPct val="100000"/>
                        </a:lnSpc>
                        <a:spcBef>
                          <a:spcPct val="0"/>
                        </a:spcBef>
                        <a:buClr>
                          <a:schemeClr val="bg1">
                            <a:lumMod val="65000"/>
                          </a:schemeClr>
                        </a:buClr>
                        <a:buSzPct val="100000"/>
                        <a:buFont typeface="Arial" panose="020B0604020202020204" pitchFamily="34" charset="0"/>
                        <a:buNone/>
                      </a:pPr>
                      <a:r>
                        <a:rPr lang="en-GB" altLang="en-US" sz="1600" b="0" dirty="0">
                          <a:latin typeface="+mn-lt"/>
                          <a:cs typeface="Times New Roman" panose="02020603050405020304" pitchFamily="18" charset="0"/>
                        </a:rPr>
                        <a:t>A</a:t>
                      </a:r>
                      <a:r>
                        <a:rPr lang="ar-SA" altLang="en-US" sz="1600" b="0" dirty="0">
                          <a:latin typeface="+mn-lt"/>
                          <a:cs typeface="Times New Roman" panose="02020603050405020304" pitchFamily="18" charset="0"/>
                        </a:rPr>
                        <a:t> </a:t>
                      </a:r>
                      <a:r>
                        <a:rPr lang="en-GB" altLang="en-US" sz="1600" b="0" dirty="0">
                          <a:latin typeface="+mn-lt"/>
                          <a:cs typeface="Times New Roman" panose="02020603050405020304" pitchFamily="18" charset="0"/>
                        </a:rPr>
                        <a:t>polypeptide that binds </a:t>
                      </a:r>
                      <a:r>
                        <a:rPr lang="en-GB" altLang="en-US" sz="1600" b="1" dirty="0">
                          <a:solidFill>
                            <a:srgbClr val="C00000"/>
                          </a:solidFill>
                          <a:latin typeface="+mn-lt"/>
                          <a:cs typeface="Times New Roman" panose="02020603050405020304" pitchFamily="18" charset="0"/>
                        </a:rPr>
                        <a:t>directly</a:t>
                      </a:r>
                      <a:r>
                        <a:rPr lang="en-GB" altLang="en-US" sz="1600" b="0" dirty="0">
                          <a:latin typeface="+mn-lt"/>
                          <a:cs typeface="Times New Roman" panose="02020603050405020304" pitchFamily="18" charset="0"/>
                        </a:rPr>
                        <a:t> to the active site of  thrombin</a:t>
                      </a:r>
                    </a:p>
                  </a:txBody>
                  <a:tcPr marT="45719" marB="45719" anchor="ctr"/>
                </a:tc>
                <a:extLst>
                  <a:ext uri="{0D108BD9-81ED-4DB2-BD59-A6C34878D82A}">
                    <a16:rowId xmlns:a16="http://schemas.microsoft.com/office/drawing/2014/main" xmlns="" val="576365114"/>
                  </a:ext>
                </a:extLst>
              </a:tr>
              <a:tr h="897656">
                <a:tc>
                  <a:txBody>
                    <a:bodyPr/>
                    <a:lstStyle/>
                    <a:p>
                      <a:pPr algn="ctr"/>
                      <a:r>
                        <a:rPr lang="en-US" sz="1500" b="0" dirty="0">
                          <a:solidFill>
                            <a:schemeClr val="bg1"/>
                          </a:solidFill>
                          <a:effectLst/>
                          <a:latin typeface="+mn-lt"/>
                          <a:ea typeface="Kartika" charset="0"/>
                          <a:cs typeface="Kartika" charset="0"/>
                        </a:rPr>
                        <a:t>M.O.A</a:t>
                      </a:r>
                    </a:p>
                  </a:txBody>
                  <a:tcPr marT="45719" marB="45719" vert="vert270" anchor="ctr">
                    <a:solidFill>
                      <a:schemeClr val="bg2">
                        <a:lumMod val="75000"/>
                      </a:schemeClr>
                    </a:solidFill>
                  </a:tcPr>
                </a:tc>
                <a:tc gridSpan="2">
                  <a:txBody>
                    <a:bodyPr/>
                    <a:lstStyle/>
                    <a:p>
                      <a:pPr marL="381000" indent="-285750" eaLnBrk="1" hangingPunct="1">
                        <a:lnSpc>
                          <a:spcPct val="100000"/>
                        </a:lnSpc>
                        <a:spcBef>
                          <a:spcPct val="0"/>
                        </a:spcBef>
                        <a:buClr>
                          <a:schemeClr val="accent2"/>
                        </a:buClr>
                        <a:buSzPct val="100000"/>
                        <a:buFont typeface="LucidaGrande" charset="0"/>
                        <a:buChar char="▶"/>
                      </a:pPr>
                      <a:r>
                        <a:rPr lang="en-GB" altLang="en-US" sz="1600" b="0" dirty="0">
                          <a:solidFill>
                            <a:schemeClr val="tx1"/>
                          </a:solidFill>
                          <a:latin typeface="+mn-lt"/>
                          <a:cs typeface="Times New Roman" panose="02020603050405020304" pitchFamily="18" charset="0"/>
                        </a:rPr>
                        <a:t>DTIs</a:t>
                      </a:r>
                      <a:r>
                        <a:rPr lang="en-GB" altLang="en-US" sz="1600" b="0" dirty="0">
                          <a:latin typeface="+mn-lt"/>
                          <a:cs typeface="Times New Roman" panose="02020603050405020304" pitchFamily="18" charset="0"/>
                        </a:rPr>
                        <a:t>  exert  their anticoagulant effect by </a:t>
                      </a:r>
                      <a:r>
                        <a:rPr lang="en-GB" altLang="en-US" sz="1600" b="0" dirty="0">
                          <a:solidFill>
                            <a:srgbClr val="C00000"/>
                          </a:solidFill>
                          <a:latin typeface="+mn-lt"/>
                          <a:cs typeface="Times New Roman" panose="02020603050405020304" pitchFamily="18" charset="0"/>
                        </a:rPr>
                        <a:t>direct binding to thrombin</a:t>
                      </a:r>
                    </a:p>
                    <a:p>
                      <a:pPr marL="381000" indent="-285750" eaLnBrk="1" hangingPunct="1">
                        <a:lnSpc>
                          <a:spcPct val="100000"/>
                        </a:lnSpc>
                        <a:spcBef>
                          <a:spcPct val="0"/>
                        </a:spcBef>
                        <a:buClr>
                          <a:schemeClr val="bg1">
                            <a:lumMod val="50000"/>
                          </a:schemeClr>
                        </a:buClr>
                        <a:buSzPct val="100000"/>
                        <a:buFont typeface="LucidaGrande" charset="0"/>
                        <a:buChar char="▶"/>
                      </a:pPr>
                      <a:r>
                        <a:rPr lang="en-GB" altLang="en-US" sz="1600" b="0" dirty="0">
                          <a:latin typeface="+mn-lt"/>
                          <a:cs typeface="Times New Roman" panose="02020603050405020304" pitchFamily="18" charset="0"/>
                        </a:rPr>
                        <a:t>This direct effect is </a:t>
                      </a:r>
                      <a:r>
                        <a:rPr lang="en-GB" altLang="en-US" sz="1600" b="1" dirty="0">
                          <a:latin typeface="+mn-lt"/>
                          <a:cs typeface="Times New Roman" panose="02020603050405020304" pitchFamily="18" charset="0"/>
                        </a:rPr>
                        <a:t>rapid and potent</a:t>
                      </a:r>
                    </a:p>
                    <a:p>
                      <a:pPr marL="381000" indent="-285750" eaLnBrk="1" hangingPunct="1">
                        <a:lnSpc>
                          <a:spcPct val="100000"/>
                        </a:lnSpc>
                        <a:spcBef>
                          <a:spcPct val="0"/>
                        </a:spcBef>
                        <a:buClr>
                          <a:schemeClr val="accent2"/>
                        </a:buClr>
                        <a:buSzPct val="100000"/>
                        <a:buFont typeface="LucidaGrande" charset="0"/>
                        <a:buChar char="▶"/>
                      </a:pPr>
                      <a:r>
                        <a:rPr lang="en-GB" altLang="en-US" sz="1600" b="0" dirty="0">
                          <a:solidFill>
                            <a:schemeClr val="tx1"/>
                          </a:solidFill>
                          <a:latin typeface="+mn-lt"/>
                          <a:cs typeface="Times New Roman" panose="02020603050405020304" pitchFamily="18" charset="0"/>
                        </a:rPr>
                        <a:t>DTIs </a:t>
                      </a:r>
                      <a:r>
                        <a:rPr lang="en-GB" altLang="en-US" sz="1600" b="0" dirty="0">
                          <a:latin typeface="+mn-lt"/>
                          <a:cs typeface="Times New Roman" panose="02020603050405020304" pitchFamily="18" charset="0"/>
                        </a:rPr>
                        <a:t>are not associated with the development of thrombocytopenia </a:t>
                      </a:r>
                    </a:p>
                  </a:txBody>
                  <a:tcPr marT="45719" marB="45719"/>
                </a:tc>
                <a:tc hMerge="1">
                  <a:txBody>
                    <a:bodyPr/>
                    <a:lstStyle/>
                    <a:p>
                      <a:endParaRPr lang="en-GB"/>
                    </a:p>
                  </a:txBody>
                  <a:tcPr/>
                </a:tc>
                <a:extLst>
                  <a:ext uri="{0D108BD9-81ED-4DB2-BD59-A6C34878D82A}">
                    <a16:rowId xmlns:a16="http://schemas.microsoft.com/office/drawing/2014/main" xmlns="" val="10003"/>
                  </a:ext>
                </a:extLst>
              </a:tr>
              <a:tr h="728220">
                <a:tc>
                  <a:txBody>
                    <a:bodyPr/>
                    <a:lstStyle/>
                    <a:p>
                      <a:pPr algn="ctr"/>
                      <a:r>
                        <a:rPr lang="en-US" sz="1500" b="0" dirty="0">
                          <a:solidFill>
                            <a:schemeClr val="bg1"/>
                          </a:solidFill>
                          <a:effectLst/>
                          <a:latin typeface="+mn-lt"/>
                          <a:ea typeface="Kartika" charset="0"/>
                          <a:cs typeface="Kartika" charset="0"/>
                        </a:rPr>
                        <a:t>Uses</a:t>
                      </a:r>
                      <a:r>
                        <a:rPr lang="en-US" sz="1500" b="0" baseline="0" dirty="0">
                          <a:solidFill>
                            <a:schemeClr val="bg1"/>
                          </a:solidFill>
                          <a:effectLst/>
                          <a:latin typeface="+mn-lt"/>
                          <a:ea typeface="Kartika" charset="0"/>
                          <a:cs typeface="Kartika" charset="0"/>
                        </a:rPr>
                        <a:t> </a:t>
                      </a:r>
                      <a:endParaRPr lang="en-US" sz="1500" b="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gridSpan="2">
                  <a:txBody>
                    <a:bodyPr/>
                    <a:lstStyle/>
                    <a:p>
                      <a:pPr marL="95250" marR="0" indent="0" algn="l" defTabSz="514350" rtl="0" eaLnBrk="1" fontAlgn="auto" latinLnBrk="0" hangingPunct="1">
                        <a:lnSpc>
                          <a:spcPct val="100000"/>
                        </a:lnSpc>
                        <a:spcBef>
                          <a:spcPct val="0"/>
                        </a:spcBef>
                        <a:spcAft>
                          <a:spcPts val="0"/>
                        </a:spcAft>
                        <a:buClr>
                          <a:schemeClr val="accent2"/>
                        </a:buClr>
                        <a:buSzPct val="100000"/>
                        <a:buFont typeface="LucidaGrande" charset="0"/>
                        <a:buNone/>
                        <a:tabLst/>
                        <a:defRPr/>
                      </a:pPr>
                      <a:r>
                        <a:rPr lang="en-GB" altLang="en-US" sz="1600" b="1" dirty="0">
                          <a:solidFill>
                            <a:srgbClr val="C00000"/>
                          </a:solidFill>
                          <a:latin typeface="+mn-lt"/>
                          <a:cs typeface="Times New Roman" panose="02020603050405020304" pitchFamily="18" charset="0"/>
                        </a:rPr>
                        <a:t>Recombinant</a:t>
                      </a:r>
                      <a:r>
                        <a:rPr lang="en-GB" altLang="en-US" sz="1600" b="0" dirty="0">
                          <a:solidFill>
                            <a:srgbClr val="C00000"/>
                          </a:solidFill>
                          <a:latin typeface="+mn-lt"/>
                          <a:cs typeface="Times New Roman" panose="02020603050405020304" pitchFamily="18" charset="0"/>
                        </a:rPr>
                        <a:t>  </a:t>
                      </a:r>
                      <a:r>
                        <a:rPr lang="en-GB" altLang="en-US" sz="1600" b="0" dirty="0" err="1">
                          <a:solidFill>
                            <a:srgbClr val="0432FF"/>
                          </a:solidFill>
                          <a:latin typeface="+mn-lt"/>
                          <a:cs typeface="Times New Roman" panose="02020603050405020304" pitchFamily="18" charset="0"/>
                        </a:rPr>
                        <a:t>hirudin</a:t>
                      </a:r>
                      <a:r>
                        <a:rPr lang="en-GB" altLang="en-US" sz="1600" b="0" dirty="0">
                          <a:solidFill>
                            <a:srgbClr val="0432FF"/>
                          </a:solidFill>
                          <a:latin typeface="+mn-lt"/>
                          <a:cs typeface="Times New Roman" panose="02020603050405020304" pitchFamily="18" charset="0"/>
                        </a:rPr>
                        <a:t> </a:t>
                      </a:r>
                      <a:r>
                        <a:rPr lang="en-GB" altLang="en-US" sz="1600" b="0" dirty="0">
                          <a:solidFill>
                            <a:srgbClr val="C00000"/>
                          </a:solidFill>
                          <a:latin typeface="+mn-lt"/>
                          <a:cs typeface="Times New Roman" panose="02020603050405020304" pitchFamily="18" charset="0"/>
                        </a:rPr>
                        <a:t>“</a:t>
                      </a:r>
                      <a:r>
                        <a:rPr lang="en-GB" altLang="en-US" sz="1600" b="0" dirty="0" err="1">
                          <a:solidFill>
                            <a:srgbClr val="0432FF"/>
                          </a:solidFill>
                          <a:latin typeface="+mn-lt"/>
                          <a:cs typeface="Times New Roman" panose="02020603050405020304" pitchFamily="18" charset="0"/>
                        </a:rPr>
                        <a:t>Lepirudin</a:t>
                      </a:r>
                      <a:r>
                        <a:rPr lang="en-GB" altLang="en-US" sz="1600" b="0" dirty="0">
                          <a:solidFill>
                            <a:srgbClr val="C00000"/>
                          </a:solidFill>
                          <a:latin typeface="+mn-lt"/>
                          <a:cs typeface="Times New Roman" panose="02020603050405020304" pitchFamily="18" charset="0"/>
                        </a:rPr>
                        <a:t>” is used as IV anticoagulant in patients with </a:t>
                      </a:r>
                      <a:r>
                        <a:rPr lang="en-GB" sz="1600" b="0" dirty="0" smtClean="0">
                          <a:solidFill>
                            <a:srgbClr val="C00000"/>
                          </a:solidFill>
                          <a:effectLst/>
                          <a:latin typeface="+mn-lt"/>
                        </a:rPr>
                        <a:t>heparin-induced thrombocytopenia (HIT)</a:t>
                      </a:r>
                      <a:r>
                        <a:rPr lang="en-GB" altLang="en-US" sz="1600" b="0" dirty="0" smtClean="0">
                          <a:solidFill>
                            <a:srgbClr val="C00000"/>
                          </a:solidFill>
                          <a:latin typeface="+mn-lt"/>
                          <a:cs typeface="Times New Roman" panose="02020603050405020304" pitchFamily="18" charset="0"/>
                        </a:rPr>
                        <a:t>.</a:t>
                      </a:r>
                      <a:endParaRPr lang="en-GB" altLang="en-US" sz="1600" b="0" dirty="0">
                        <a:solidFill>
                          <a:srgbClr val="C00000"/>
                        </a:solidFill>
                        <a:latin typeface="+mn-lt"/>
                        <a:cs typeface="Times New Roman" panose="02020603050405020304" pitchFamily="18" charset="0"/>
                      </a:endParaRPr>
                    </a:p>
                  </a:txBody>
                  <a:tcPr marT="45719" marB="45719"/>
                </a:tc>
                <a:tc hMerge="1">
                  <a:txBody>
                    <a:bodyPr/>
                    <a:lstStyle/>
                    <a:p>
                      <a:endParaRPr lang="en-US"/>
                    </a:p>
                  </a:txBody>
                  <a:tcPr/>
                </a:tc>
                <a:extLst>
                  <a:ext uri="{0D108BD9-81ED-4DB2-BD59-A6C34878D82A}">
                    <a16:rowId xmlns:a16="http://schemas.microsoft.com/office/drawing/2014/main" xmlns="" val="10002"/>
                  </a:ext>
                </a:extLst>
              </a:tr>
            </a:tbl>
          </a:graphicData>
        </a:graphic>
      </p:graphicFrame>
      <p:sp>
        <p:nvSpPr>
          <p:cNvPr id="11" name="Content Placeholder 2">
            <a:extLst>
              <a:ext uri="{FF2B5EF4-FFF2-40B4-BE49-F238E27FC236}">
                <a16:creationId xmlns:a16="http://schemas.microsoft.com/office/drawing/2014/main" xmlns="" id="{D32A390A-FD4F-422C-88EE-44CB8276402D}"/>
              </a:ext>
            </a:extLst>
          </p:cNvPr>
          <p:cNvSpPr>
            <a:spLocks noGrp="1"/>
          </p:cNvSpPr>
          <p:nvPr/>
        </p:nvSpPr>
        <p:spPr bwMode="auto">
          <a:xfrm>
            <a:off x="-7203281" y="2074704"/>
            <a:ext cx="9377363" cy="450691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447675" indent="-334963" algn="l" defTabSz="895350" rtl="0" eaLnBrk="0" fontAlgn="base" hangingPunct="0">
              <a:lnSpc>
                <a:spcPct val="90000"/>
              </a:lnSpc>
              <a:spcBef>
                <a:spcPct val="30000"/>
              </a:spcBef>
              <a:spcAft>
                <a:spcPct val="0"/>
              </a:spcAft>
              <a:buClr>
                <a:schemeClr val="tx2"/>
              </a:buClr>
              <a:buSzPct val="75000"/>
              <a:buFont typeface="Monotype Sorts" pitchFamily="2" charset="2"/>
              <a:buChar char=""/>
              <a:defRPr sz="2800" b="1">
                <a:solidFill>
                  <a:schemeClr val="tx1"/>
                </a:solidFill>
                <a:effectLst>
                  <a:outerShdw blurRad="38100" dist="38100" dir="2700000" algn="tl">
                    <a:srgbClr val="000000"/>
                  </a:outerShdw>
                </a:effectLst>
                <a:latin typeface="+mn-lt"/>
                <a:ea typeface="+mn-ea"/>
                <a:cs typeface="+mn-cs"/>
              </a:defRPr>
            </a:lvl1pPr>
            <a:lvl2pPr marL="839788" indent="-277813" algn="l" defTabSz="895350" rtl="0" eaLnBrk="0" fontAlgn="base" hangingPunct="0">
              <a:lnSpc>
                <a:spcPct val="90000"/>
              </a:lnSpc>
              <a:spcBef>
                <a:spcPct val="10000"/>
              </a:spcBef>
              <a:spcAft>
                <a:spcPct val="0"/>
              </a:spcAft>
              <a:buClr>
                <a:schemeClr val="tx2"/>
              </a:buClr>
              <a:buSzPct val="75000"/>
              <a:buFont typeface="Monotype Sorts" pitchFamily="2" charset="2"/>
              <a:buChar char=""/>
              <a:defRPr sz="2600" b="1">
                <a:solidFill>
                  <a:schemeClr val="tx1"/>
                </a:solidFill>
                <a:effectLst>
                  <a:outerShdw blurRad="38100" dist="38100" dir="2700000" algn="tl">
                    <a:srgbClr val="000000"/>
                  </a:outerShdw>
                </a:effectLst>
                <a:latin typeface="+mn-lt"/>
              </a:defRPr>
            </a:lvl2pPr>
            <a:lvl3pPr marL="1176338" indent="-222250" algn="l" defTabSz="895350" rtl="0" eaLnBrk="0" fontAlgn="base" hangingPunct="0">
              <a:lnSpc>
                <a:spcPct val="90000"/>
              </a:lnSpc>
              <a:spcBef>
                <a:spcPct val="10000"/>
              </a:spcBef>
              <a:spcAft>
                <a:spcPct val="0"/>
              </a:spcAft>
              <a:buClr>
                <a:schemeClr val="tx2"/>
              </a:buClr>
              <a:buSzPct val="60000"/>
              <a:buFont typeface="Monotype Sorts" pitchFamily="2" charset="2"/>
              <a:buChar char="l"/>
              <a:defRPr sz="2400" b="1">
                <a:solidFill>
                  <a:schemeClr val="tx1"/>
                </a:solidFill>
                <a:effectLst>
                  <a:outerShdw blurRad="38100" dist="38100" dir="2700000" algn="tl">
                    <a:srgbClr val="000000"/>
                  </a:outerShdw>
                </a:effectLst>
                <a:latin typeface="+mn-lt"/>
              </a:defRPr>
            </a:lvl3pPr>
            <a:lvl4pPr marL="1568450" indent="-223838" algn="l" defTabSz="895350" rtl="0" eaLnBrk="0" fontAlgn="base" hangingPunct="0">
              <a:lnSpc>
                <a:spcPct val="90000"/>
              </a:lnSpc>
              <a:spcBef>
                <a:spcPct val="10000"/>
              </a:spcBef>
              <a:spcAft>
                <a:spcPct val="0"/>
              </a:spcAft>
              <a:buClr>
                <a:schemeClr val="tx2"/>
              </a:buClr>
              <a:buSzPct val="50000"/>
              <a:buFont typeface="Monotype Sorts" pitchFamily="2" charset="2"/>
              <a:buChar char="n"/>
              <a:defRPr sz="2200" b="1">
                <a:solidFill>
                  <a:schemeClr val="tx1"/>
                </a:solidFill>
                <a:effectLst>
                  <a:outerShdw blurRad="38100" dist="38100" dir="2700000" algn="tl">
                    <a:srgbClr val="000000"/>
                  </a:outerShdw>
                </a:effectLst>
                <a:latin typeface="+mn-lt"/>
              </a:defRPr>
            </a:lvl4pPr>
            <a:lvl5pPr marL="2016125" indent="-223838" algn="l" defTabSz="895350" rtl="0" eaLnBrk="0" fontAlgn="base" hangingPunct="0">
              <a:lnSpc>
                <a:spcPct val="90000"/>
              </a:lnSpc>
              <a:spcBef>
                <a:spcPct val="10000"/>
              </a:spcBef>
              <a:spcAft>
                <a:spcPct val="0"/>
              </a:spcAft>
              <a:buClr>
                <a:schemeClr val="tx2"/>
              </a:buClr>
              <a:buSzPct val="60000"/>
              <a:buFont typeface="Monotype Sorts" pitchFamily="2" charset="2"/>
              <a:buChar char="u"/>
              <a:defRPr sz="2000" b="1">
                <a:solidFill>
                  <a:schemeClr val="tx1"/>
                </a:solidFill>
                <a:effectLst>
                  <a:outerShdw blurRad="38100" dist="38100" dir="2700000" algn="tl">
                    <a:srgbClr val="000000"/>
                  </a:outerShdw>
                </a:effectLst>
                <a:latin typeface="+mn-lt"/>
              </a:defRPr>
            </a:lvl5pPr>
            <a:lvl6pPr marL="2473325" indent="-223838" algn="l" defTabSz="895350" rtl="0" eaLnBrk="0" fontAlgn="base" hangingPunct="0">
              <a:lnSpc>
                <a:spcPct val="90000"/>
              </a:lnSpc>
              <a:spcBef>
                <a:spcPct val="10000"/>
              </a:spcBef>
              <a:spcAft>
                <a:spcPct val="0"/>
              </a:spcAft>
              <a:buClr>
                <a:schemeClr val="tx2"/>
              </a:buClr>
              <a:buSzPct val="60000"/>
              <a:buFont typeface="Monotype Sorts" pitchFamily="2" charset="2"/>
              <a:buChar char="u"/>
              <a:defRPr sz="2000" b="1">
                <a:solidFill>
                  <a:schemeClr val="tx1"/>
                </a:solidFill>
                <a:effectLst>
                  <a:outerShdw blurRad="38100" dist="38100" dir="2700000" algn="tl">
                    <a:srgbClr val="000000"/>
                  </a:outerShdw>
                </a:effectLst>
                <a:latin typeface="+mn-lt"/>
              </a:defRPr>
            </a:lvl6pPr>
            <a:lvl7pPr marL="2930525" indent="-223838" algn="l" defTabSz="895350" rtl="0" eaLnBrk="0" fontAlgn="base" hangingPunct="0">
              <a:lnSpc>
                <a:spcPct val="90000"/>
              </a:lnSpc>
              <a:spcBef>
                <a:spcPct val="10000"/>
              </a:spcBef>
              <a:spcAft>
                <a:spcPct val="0"/>
              </a:spcAft>
              <a:buClr>
                <a:schemeClr val="tx2"/>
              </a:buClr>
              <a:buSzPct val="60000"/>
              <a:buFont typeface="Monotype Sorts" pitchFamily="2" charset="2"/>
              <a:buChar char="u"/>
              <a:defRPr sz="2000" b="1">
                <a:solidFill>
                  <a:schemeClr val="tx1"/>
                </a:solidFill>
                <a:effectLst>
                  <a:outerShdw blurRad="38100" dist="38100" dir="2700000" algn="tl">
                    <a:srgbClr val="000000"/>
                  </a:outerShdw>
                </a:effectLst>
                <a:latin typeface="+mn-lt"/>
              </a:defRPr>
            </a:lvl7pPr>
            <a:lvl8pPr marL="3387725" indent="-223838" algn="l" defTabSz="895350" rtl="0" eaLnBrk="0" fontAlgn="base" hangingPunct="0">
              <a:lnSpc>
                <a:spcPct val="90000"/>
              </a:lnSpc>
              <a:spcBef>
                <a:spcPct val="10000"/>
              </a:spcBef>
              <a:spcAft>
                <a:spcPct val="0"/>
              </a:spcAft>
              <a:buClr>
                <a:schemeClr val="tx2"/>
              </a:buClr>
              <a:buSzPct val="60000"/>
              <a:buFont typeface="Monotype Sorts" pitchFamily="2" charset="2"/>
              <a:buChar char="u"/>
              <a:defRPr sz="2000" b="1">
                <a:solidFill>
                  <a:schemeClr val="tx1"/>
                </a:solidFill>
                <a:effectLst>
                  <a:outerShdw blurRad="38100" dist="38100" dir="2700000" algn="tl">
                    <a:srgbClr val="000000"/>
                  </a:outerShdw>
                </a:effectLst>
                <a:latin typeface="+mn-lt"/>
              </a:defRPr>
            </a:lvl8pPr>
            <a:lvl9pPr marL="3844925" indent="-223838" algn="l" defTabSz="895350" rtl="0" eaLnBrk="0" fontAlgn="base" hangingPunct="0">
              <a:lnSpc>
                <a:spcPct val="90000"/>
              </a:lnSpc>
              <a:spcBef>
                <a:spcPct val="10000"/>
              </a:spcBef>
              <a:spcAft>
                <a:spcPct val="0"/>
              </a:spcAft>
              <a:buClr>
                <a:schemeClr val="tx2"/>
              </a:buClr>
              <a:buSzPct val="60000"/>
              <a:buFont typeface="Monotype Sorts" pitchFamily="2" charset="2"/>
              <a:buChar char="u"/>
              <a:defRPr sz="2000" b="1">
                <a:solidFill>
                  <a:schemeClr val="tx1"/>
                </a:solidFill>
                <a:effectLst>
                  <a:outerShdw blurRad="38100" dist="38100" dir="2700000" algn="tl">
                    <a:srgbClr val="000000"/>
                  </a:outerShdw>
                </a:effectLst>
                <a:latin typeface="+mn-lt"/>
              </a:defRPr>
            </a:lvl9pPr>
          </a:lstStyle>
          <a:p>
            <a:pPr>
              <a:defRPr/>
            </a:pPr>
            <a:endParaRPr lang="en-US" sz="4000" dirty="0"/>
          </a:p>
        </p:txBody>
      </p:sp>
      <p:sp>
        <p:nvSpPr>
          <p:cNvPr id="14" name="Rectangle 13">
            <a:extLst>
              <a:ext uri="{FF2B5EF4-FFF2-40B4-BE49-F238E27FC236}">
                <a16:creationId xmlns:a16="http://schemas.microsoft.com/office/drawing/2014/main" xmlns="" id="{C1D5B525-6318-4A4E-936F-1F1C4A9BB893}"/>
              </a:ext>
            </a:extLst>
          </p:cNvPr>
          <p:cNvSpPr/>
          <p:nvPr/>
        </p:nvSpPr>
        <p:spPr>
          <a:xfrm>
            <a:off x="0" y="4355235"/>
            <a:ext cx="6858000" cy="928015"/>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Oral Anticoagulants </a:t>
            </a:r>
          </a:p>
          <a:p>
            <a:pPr algn="ctr"/>
            <a:r>
              <a:rPr lang="en-US" sz="3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“Vitamin K Antagonists” </a:t>
            </a:r>
          </a:p>
        </p:txBody>
      </p:sp>
      <p:grpSp>
        <p:nvGrpSpPr>
          <p:cNvPr id="15" name="Group 14">
            <a:extLst>
              <a:ext uri="{FF2B5EF4-FFF2-40B4-BE49-F238E27FC236}">
                <a16:creationId xmlns:a16="http://schemas.microsoft.com/office/drawing/2014/main" xmlns="" id="{C2E49A36-B761-480F-9597-6FFF91A6EEE6}"/>
              </a:ext>
            </a:extLst>
          </p:cNvPr>
          <p:cNvGrpSpPr/>
          <p:nvPr/>
        </p:nvGrpSpPr>
        <p:grpSpPr>
          <a:xfrm>
            <a:off x="178669" y="5535273"/>
            <a:ext cx="6517599" cy="2058398"/>
            <a:chOff x="137202" y="4799603"/>
            <a:chExt cx="6517599" cy="2058398"/>
          </a:xfrm>
        </p:grpSpPr>
        <p:sp>
          <p:nvSpPr>
            <p:cNvPr id="16" name="Rectangle 15">
              <a:extLst>
                <a:ext uri="{FF2B5EF4-FFF2-40B4-BE49-F238E27FC236}">
                  <a16:creationId xmlns:a16="http://schemas.microsoft.com/office/drawing/2014/main" xmlns="" id="{FA49B8B8-C66F-4945-852F-C3223D6073F9}"/>
                </a:ext>
              </a:extLst>
            </p:cNvPr>
            <p:cNvSpPr/>
            <p:nvPr/>
          </p:nvSpPr>
          <p:spPr>
            <a:xfrm>
              <a:off x="137202" y="4799603"/>
              <a:ext cx="6517599" cy="400110"/>
            </a:xfrm>
            <a:prstGeom prst="rect">
              <a:avLst/>
            </a:prstGeom>
            <a:solidFill>
              <a:schemeClr val="accent4">
                <a:lumMod val="40000"/>
                <a:lumOff val="60000"/>
              </a:schemeClr>
            </a:solidFill>
            <a:ln w="28575">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i-FI" sz="1800" b="1" dirty="0"/>
                <a:t>Vitamin K </a:t>
              </a:r>
              <a:r>
                <a:rPr lang="fi-FI" sz="1800" dirty="0"/>
                <a:t>(Fat soluble vitamin)</a:t>
              </a:r>
            </a:p>
          </p:txBody>
        </p:sp>
        <p:grpSp>
          <p:nvGrpSpPr>
            <p:cNvPr id="17" name="Group 16">
              <a:extLst>
                <a:ext uri="{FF2B5EF4-FFF2-40B4-BE49-F238E27FC236}">
                  <a16:creationId xmlns:a16="http://schemas.microsoft.com/office/drawing/2014/main" xmlns="" id="{33BBCE84-2931-4389-AE41-DEB5B62A5133}"/>
                </a:ext>
              </a:extLst>
            </p:cNvPr>
            <p:cNvGrpSpPr/>
            <p:nvPr/>
          </p:nvGrpSpPr>
          <p:grpSpPr>
            <a:xfrm>
              <a:off x="1066803" y="5202995"/>
              <a:ext cx="4931995" cy="297088"/>
              <a:chOff x="-1023479" y="6978441"/>
              <a:chExt cx="8741753" cy="398429"/>
            </a:xfrm>
          </p:grpSpPr>
          <p:grpSp>
            <p:nvGrpSpPr>
              <p:cNvPr id="21" name="Group 20">
                <a:extLst>
                  <a:ext uri="{FF2B5EF4-FFF2-40B4-BE49-F238E27FC236}">
                    <a16:creationId xmlns:a16="http://schemas.microsoft.com/office/drawing/2014/main" xmlns="" id="{8109CB32-2CA9-449F-9799-FC94A89E4E71}"/>
                  </a:ext>
                </a:extLst>
              </p:cNvPr>
              <p:cNvGrpSpPr/>
              <p:nvPr/>
            </p:nvGrpSpPr>
            <p:grpSpPr>
              <a:xfrm>
                <a:off x="-1023479" y="6978441"/>
                <a:ext cx="8741753" cy="398429"/>
                <a:chOff x="2151936" y="2412570"/>
                <a:chExt cx="8741753" cy="398429"/>
              </a:xfrm>
            </p:grpSpPr>
            <p:cxnSp>
              <p:nvCxnSpPr>
                <p:cNvPr id="23" name="Straight Connector 22">
                  <a:extLst>
                    <a:ext uri="{FF2B5EF4-FFF2-40B4-BE49-F238E27FC236}">
                      <a16:creationId xmlns:a16="http://schemas.microsoft.com/office/drawing/2014/main" xmlns="" id="{5B69384F-6FB4-497E-AAFF-CFAE25B84A7A}"/>
                    </a:ext>
                  </a:extLst>
                </p:cNvPr>
                <p:cNvCxnSpPr>
                  <a:cxnSpLocks/>
                </p:cNvCxnSpPr>
                <p:nvPr/>
              </p:nvCxnSpPr>
              <p:spPr>
                <a:xfrm flipH="1" flipV="1">
                  <a:off x="2151936" y="2565115"/>
                  <a:ext cx="8741753" cy="4452"/>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34E7CC0C-7B44-4ED2-88B7-A45CE8C8E236}"/>
                    </a:ext>
                  </a:extLst>
                </p:cNvPr>
                <p:cNvCxnSpPr>
                  <a:cxnSpLocks/>
                </p:cNvCxnSpPr>
                <p:nvPr/>
              </p:nvCxnSpPr>
              <p:spPr>
                <a:xfrm>
                  <a:off x="2170159" y="2559000"/>
                  <a:ext cx="0" cy="251999"/>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3D132B1A-AF31-4C41-B4C8-B9C4815D7D9A}"/>
                    </a:ext>
                  </a:extLst>
                </p:cNvPr>
                <p:cNvCxnSpPr>
                  <a:cxnSpLocks/>
                </p:cNvCxnSpPr>
                <p:nvPr/>
              </p:nvCxnSpPr>
              <p:spPr>
                <a:xfrm>
                  <a:off x="6611942" y="2556649"/>
                  <a:ext cx="0" cy="251999"/>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22B42EE7-EF39-4F05-B230-D8122DAE94EB}"/>
                    </a:ext>
                  </a:extLst>
                </p:cNvPr>
                <p:cNvCxnSpPr>
                  <a:cxnSpLocks/>
                </p:cNvCxnSpPr>
                <p:nvPr/>
              </p:nvCxnSpPr>
              <p:spPr>
                <a:xfrm>
                  <a:off x="6611873" y="2412570"/>
                  <a:ext cx="0" cy="140613"/>
                </a:xfrm>
                <a:prstGeom prst="straightConnector1">
                  <a:avLst/>
                </a:prstGeom>
                <a:ln w="28575">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a:extLst>
                  <a:ext uri="{FF2B5EF4-FFF2-40B4-BE49-F238E27FC236}">
                    <a16:creationId xmlns:a16="http://schemas.microsoft.com/office/drawing/2014/main" xmlns="" id="{B3166496-938C-4AFF-9843-23379B6F3268}"/>
                  </a:ext>
                </a:extLst>
              </p:cNvPr>
              <p:cNvCxnSpPr>
                <a:cxnSpLocks/>
              </p:cNvCxnSpPr>
              <p:nvPr/>
            </p:nvCxnSpPr>
            <p:spPr>
              <a:xfrm>
                <a:off x="7702972" y="7122520"/>
                <a:ext cx="0" cy="251999"/>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xmlns="" id="{6467E492-24D1-41F1-AF34-6D2F63918E38}"/>
                </a:ext>
              </a:extLst>
            </p:cNvPr>
            <p:cNvSpPr/>
            <p:nvPr/>
          </p:nvSpPr>
          <p:spPr>
            <a:xfrm>
              <a:off x="137203" y="5534261"/>
              <a:ext cx="1954708" cy="1323740"/>
            </a:xfrm>
            <a:prstGeom prst="rect">
              <a:avLst/>
            </a:prstGeom>
            <a:solidFill>
              <a:schemeClr val="bg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ltLang="en-US" sz="1600" i="1" u="sng" dirty="0">
                  <a:solidFill>
                    <a:srgbClr val="320E04"/>
                  </a:solidFill>
                  <a:cs typeface="Times New Roman" pitchFamily="18" charset="0"/>
                </a:rPr>
                <a:t>Source of vitamin K</a:t>
              </a:r>
              <a:endParaRPr lang="en-US" altLang="en-US" sz="1600" i="1" u="sng" dirty="0">
                <a:solidFill>
                  <a:srgbClr val="320E04"/>
                </a:solidFill>
                <a:cs typeface="Times New Roman" pitchFamily="18" charset="0"/>
              </a:endParaRPr>
            </a:p>
            <a:p>
              <a:pPr marL="285750" indent="-285750">
                <a:buClr>
                  <a:schemeClr val="accent4"/>
                </a:buClr>
                <a:buFont typeface="ZapfDingbatsITC" charset="0"/>
                <a:buChar char="✦"/>
              </a:pPr>
              <a:r>
                <a:rPr lang="en-GB" sz="1600" dirty="0">
                  <a:solidFill>
                    <a:schemeClr val="tx1"/>
                  </a:solidFill>
                </a:rPr>
                <a:t>Green vegetables. </a:t>
              </a:r>
            </a:p>
            <a:p>
              <a:pPr marL="285750" indent="-285750">
                <a:buClr>
                  <a:schemeClr val="accent4"/>
                </a:buClr>
                <a:buFont typeface="ZapfDingbatsITC" charset="0"/>
                <a:buChar char="✦"/>
              </a:pPr>
              <a:r>
                <a:rPr lang="en-GB" sz="1600" dirty="0">
                  <a:solidFill>
                    <a:schemeClr val="tx1"/>
                  </a:solidFill>
                </a:rPr>
                <a:t>Synthesized by intestinal flora </a:t>
              </a:r>
              <a:r>
                <a:rPr lang="en-GB" sz="600" dirty="0">
                  <a:solidFill>
                    <a:srgbClr val="008F00"/>
                  </a:solidFill>
                </a:rPr>
                <a:t>excessive use of antibiotic will kill this bacteria and </a:t>
              </a:r>
              <a:r>
                <a:rPr lang="en-GB" sz="600" dirty="0" smtClean="0">
                  <a:solidFill>
                    <a:srgbClr val="008F00"/>
                  </a:solidFill>
                </a:rPr>
                <a:t>may lead </a:t>
              </a:r>
              <a:r>
                <a:rPr lang="en-GB" sz="600" dirty="0">
                  <a:solidFill>
                    <a:srgbClr val="008F00"/>
                  </a:solidFill>
                </a:rPr>
                <a:t>to vitamin K  deficiency</a:t>
              </a:r>
              <a:endParaRPr lang="en-GB" sz="1100" dirty="0">
                <a:solidFill>
                  <a:schemeClr val="tx1"/>
                </a:solidFill>
              </a:endParaRPr>
            </a:p>
          </p:txBody>
        </p:sp>
        <p:sp>
          <p:nvSpPr>
            <p:cNvPr id="19" name="Rectangle 18">
              <a:extLst>
                <a:ext uri="{FF2B5EF4-FFF2-40B4-BE49-F238E27FC236}">
                  <a16:creationId xmlns:a16="http://schemas.microsoft.com/office/drawing/2014/main" xmlns="" id="{808DF7A4-ED69-4AD6-87F5-F2B667A4B3CB}"/>
                </a:ext>
              </a:extLst>
            </p:cNvPr>
            <p:cNvSpPr/>
            <p:nvPr/>
          </p:nvSpPr>
          <p:spPr>
            <a:xfrm>
              <a:off x="2273307" y="5534259"/>
              <a:ext cx="2268865" cy="1323741"/>
            </a:xfrm>
            <a:prstGeom prst="rect">
              <a:avLst/>
            </a:prstGeom>
            <a:solidFill>
              <a:schemeClr val="bg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i="1" u="sng" dirty="0">
                  <a:solidFill>
                    <a:schemeClr val="tx1"/>
                  </a:solidFill>
                </a:rPr>
                <a:t>Required for synthesis of:</a:t>
              </a:r>
            </a:p>
            <a:p>
              <a:pPr marL="285750" indent="-285750">
                <a:buClr>
                  <a:schemeClr val="accent4"/>
                </a:buClr>
                <a:buFont typeface="ZapfDingbatsITC" charset="0"/>
                <a:buChar char="✦"/>
              </a:pPr>
              <a:r>
                <a:rPr lang="en-GB" sz="1400" dirty="0">
                  <a:solidFill>
                    <a:srgbClr val="008F00"/>
                  </a:solidFill>
                </a:rPr>
                <a:t>Active form of </a:t>
              </a:r>
              <a:r>
                <a:rPr lang="en-GB" sz="1400" dirty="0">
                  <a:solidFill>
                    <a:srgbClr val="C00000"/>
                  </a:solidFill>
                </a:rPr>
                <a:t>Factors </a:t>
              </a:r>
              <a:r>
                <a:rPr lang="en-GB" sz="1400" b="1" dirty="0">
                  <a:solidFill>
                    <a:srgbClr val="C00000"/>
                  </a:solidFill>
                </a:rPr>
                <a:t>II</a:t>
              </a:r>
              <a:r>
                <a:rPr lang="en-GB" sz="1400" dirty="0">
                  <a:solidFill>
                    <a:srgbClr val="C00000"/>
                  </a:solidFill>
                </a:rPr>
                <a:t>, </a:t>
              </a:r>
              <a:r>
                <a:rPr lang="en-GB" sz="1400" b="1" dirty="0">
                  <a:solidFill>
                    <a:srgbClr val="C00000"/>
                  </a:solidFill>
                </a:rPr>
                <a:t>VII </a:t>
              </a:r>
              <a:r>
                <a:rPr lang="en-GB" sz="1100" b="1" dirty="0">
                  <a:solidFill>
                    <a:schemeClr val="bg1">
                      <a:lumMod val="50000"/>
                    </a:schemeClr>
                  </a:solidFill>
                </a:rPr>
                <a:t>7</a:t>
              </a:r>
              <a:r>
                <a:rPr lang="en-GB" sz="1400" dirty="0">
                  <a:solidFill>
                    <a:srgbClr val="C00000"/>
                  </a:solidFill>
                </a:rPr>
                <a:t>, </a:t>
              </a:r>
              <a:r>
                <a:rPr lang="en-GB" sz="1400" b="1" dirty="0">
                  <a:solidFill>
                    <a:srgbClr val="C00000"/>
                  </a:solidFill>
                </a:rPr>
                <a:t>IX</a:t>
              </a:r>
              <a:r>
                <a:rPr lang="en-GB" sz="1600" dirty="0">
                  <a:solidFill>
                    <a:srgbClr val="C00000"/>
                  </a:solidFill>
                </a:rPr>
                <a:t> </a:t>
              </a:r>
              <a:r>
                <a:rPr lang="en-GB" sz="1100" dirty="0">
                  <a:solidFill>
                    <a:schemeClr val="bg1">
                      <a:lumMod val="50000"/>
                    </a:schemeClr>
                  </a:solidFill>
                </a:rPr>
                <a:t>9</a:t>
              </a:r>
              <a:r>
                <a:rPr lang="en-GB" sz="1400" dirty="0">
                  <a:solidFill>
                    <a:srgbClr val="C00000"/>
                  </a:solidFill>
                </a:rPr>
                <a:t>,</a:t>
              </a:r>
              <a:r>
                <a:rPr lang="en-GB" sz="1400" b="1" dirty="0">
                  <a:solidFill>
                    <a:srgbClr val="C00000"/>
                  </a:solidFill>
                </a:rPr>
                <a:t>X </a:t>
              </a:r>
              <a:r>
                <a:rPr lang="en-GB" sz="1100" dirty="0">
                  <a:solidFill>
                    <a:schemeClr val="bg1">
                      <a:lumMod val="50000"/>
                    </a:schemeClr>
                  </a:solidFill>
                </a:rPr>
                <a:t>10</a:t>
              </a:r>
              <a:endParaRPr lang="en-GB" sz="1600" b="1" dirty="0">
                <a:solidFill>
                  <a:schemeClr val="bg1">
                    <a:lumMod val="50000"/>
                  </a:schemeClr>
                </a:solidFill>
              </a:endParaRPr>
            </a:p>
            <a:p>
              <a:pPr marL="285750" indent="-285750">
                <a:buClr>
                  <a:schemeClr val="accent4"/>
                </a:buClr>
                <a:buFont typeface="ZapfDingbatsITC" charset="0"/>
                <a:buChar char="✦"/>
              </a:pPr>
              <a:r>
                <a:rPr lang="en-GB" sz="1400" dirty="0">
                  <a:solidFill>
                    <a:srgbClr val="C00000"/>
                  </a:solidFill>
                </a:rPr>
                <a:t>Protein </a:t>
              </a:r>
              <a:r>
                <a:rPr lang="en-GB" sz="1400" b="1" dirty="0">
                  <a:solidFill>
                    <a:srgbClr val="C00000"/>
                  </a:solidFill>
                </a:rPr>
                <a:t>C</a:t>
              </a:r>
              <a:r>
                <a:rPr lang="en-GB" sz="1400" dirty="0">
                  <a:solidFill>
                    <a:srgbClr val="C00000"/>
                  </a:solidFill>
                </a:rPr>
                <a:t> and </a:t>
              </a:r>
              <a:r>
                <a:rPr lang="en-GB" sz="1400" b="1" dirty="0">
                  <a:solidFill>
                    <a:srgbClr val="C00000"/>
                  </a:solidFill>
                </a:rPr>
                <a:t>S</a:t>
              </a:r>
              <a:r>
                <a:rPr lang="en-GB" sz="1400" dirty="0">
                  <a:solidFill>
                    <a:srgbClr val="C00000"/>
                  </a:solidFill>
                </a:rPr>
                <a:t>  </a:t>
              </a:r>
              <a:r>
                <a:rPr lang="en-GB" sz="1200" dirty="0">
                  <a:solidFill>
                    <a:srgbClr val="C00000"/>
                  </a:solidFill>
                </a:rPr>
                <a:t>(endogenous anticoagulants)</a:t>
              </a:r>
            </a:p>
          </p:txBody>
        </p:sp>
        <p:sp>
          <p:nvSpPr>
            <p:cNvPr id="20" name="Rectangle 19">
              <a:extLst>
                <a:ext uri="{FF2B5EF4-FFF2-40B4-BE49-F238E27FC236}">
                  <a16:creationId xmlns:a16="http://schemas.microsoft.com/office/drawing/2014/main" xmlns="" id="{418B3E0B-63E2-4E56-B199-A0094B1C8098}"/>
                </a:ext>
              </a:extLst>
            </p:cNvPr>
            <p:cNvSpPr/>
            <p:nvPr/>
          </p:nvSpPr>
          <p:spPr>
            <a:xfrm>
              <a:off x="4657726" y="5534260"/>
              <a:ext cx="1997075" cy="1323740"/>
            </a:xfrm>
            <a:prstGeom prst="rect">
              <a:avLst/>
            </a:prstGeom>
            <a:solidFill>
              <a:schemeClr val="bg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i="1" u="sng" dirty="0">
                  <a:solidFill>
                    <a:schemeClr val="tx1"/>
                  </a:solidFill>
                </a:rPr>
                <a:t>Causes of deficiency</a:t>
              </a:r>
            </a:p>
            <a:p>
              <a:pPr marL="285750" indent="-285750">
                <a:buClr>
                  <a:schemeClr val="accent4"/>
                </a:buClr>
                <a:buFont typeface="ZapfDingbatsITC" charset="0"/>
                <a:buChar char="✦"/>
              </a:pPr>
              <a:r>
                <a:rPr lang="en-GB" sz="1600" dirty="0">
                  <a:solidFill>
                    <a:schemeClr val="tx1"/>
                  </a:solidFill>
                </a:rPr>
                <a:t>Malnutrition </a:t>
              </a:r>
            </a:p>
            <a:p>
              <a:pPr marL="285750" indent="-285750">
                <a:buClr>
                  <a:schemeClr val="accent4"/>
                </a:buClr>
                <a:buFont typeface="ZapfDingbatsITC" charset="0"/>
                <a:buChar char="✦"/>
              </a:pPr>
              <a:r>
                <a:rPr lang="en-GB" sz="1600" dirty="0">
                  <a:solidFill>
                    <a:schemeClr val="tx1"/>
                  </a:solidFill>
                </a:rPr>
                <a:t>Malabsorption</a:t>
              </a:r>
            </a:p>
            <a:p>
              <a:pPr marL="285750" indent="-285750">
                <a:buClr>
                  <a:schemeClr val="accent4"/>
                </a:buClr>
                <a:buFont typeface="ZapfDingbatsITC" charset="0"/>
                <a:buChar char="✦"/>
              </a:pPr>
              <a:r>
                <a:rPr lang="en-GB" sz="1600" dirty="0">
                  <a:solidFill>
                    <a:schemeClr val="tx1"/>
                  </a:solidFill>
                </a:rPr>
                <a:t>Antibiotic therapy</a:t>
              </a:r>
            </a:p>
          </p:txBody>
        </p:sp>
      </p:grpSp>
      <p:pic>
        <p:nvPicPr>
          <p:cNvPr id="27" name="Picture 26">
            <a:extLst>
              <a:ext uri="{FF2B5EF4-FFF2-40B4-BE49-F238E27FC236}">
                <a16:creationId xmlns:a16="http://schemas.microsoft.com/office/drawing/2014/main" xmlns="" id="{58EA6784-2C41-4A39-AB55-0755D1C30C25}"/>
              </a:ext>
            </a:extLst>
          </p:cNvPr>
          <p:cNvPicPr>
            <a:picLocks noChangeAspect="1"/>
          </p:cNvPicPr>
          <p:nvPr/>
        </p:nvPicPr>
        <p:blipFill>
          <a:blip r:embed="rId2"/>
          <a:stretch>
            <a:fillRect/>
          </a:stretch>
        </p:blipFill>
        <p:spPr>
          <a:xfrm>
            <a:off x="882938" y="7682211"/>
            <a:ext cx="5077838" cy="2196774"/>
          </a:xfrm>
          <a:prstGeom prst="rect">
            <a:avLst/>
          </a:prstGeom>
        </p:spPr>
      </p:pic>
      <p:sp>
        <p:nvSpPr>
          <p:cNvPr id="28" name="TextBox 27"/>
          <p:cNvSpPr txBox="1"/>
          <p:nvPr/>
        </p:nvSpPr>
        <p:spPr>
          <a:xfrm>
            <a:off x="5175936" y="0"/>
            <a:ext cx="1682064" cy="293157"/>
          </a:xfrm>
          <a:prstGeom prst="rect">
            <a:avLst/>
          </a:prstGeom>
          <a:solidFill>
            <a:schemeClr val="bg1">
              <a:lumMod val="95000"/>
            </a:schemeClr>
          </a:solidFill>
          <a:ln>
            <a:solidFill>
              <a:schemeClr val="bg1">
                <a:lumMod val="50000"/>
              </a:schemeClr>
            </a:solidFill>
          </a:ln>
        </p:spPr>
        <p:txBody>
          <a:bodyPr wrap="none" rtlCol="0">
            <a:spAutoFit/>
          </a:bodyPr>
          <a:lstStyle/>
          <a:p>
            <a:r>
              <a:rPr lang="en-US" dirty="0" smtClean="0"/>
              <a:t>Only in female’s slides</a:t>
            </a:r>
            <a:endParaRPr lang="en-US" dirty="0"/>
          </a:p>
        </p:txBody>
      </p:sp>
      <p:sp>
        <p:nvSpPr>
          <p:cNvPr id="29" name="TextBox 28"/>
          <p:cNvSpPr txBox="1"/>
          <p:nvPr/>
        </p:nvSpPr>
        <p:spPr>
          <a:xfrm>
            <a:off x="5168379" y="4346339"/>
            <a:ext cx="1682064" cy="293157"/>
          </a:xfrm>
          <a:prstGeom prst="rect">
            <a:avLst/>
          </a:prstGeom>
          <a:solidFill>
            <a:schemeClr val="bg1">
              <a:lumMod val="95000"/>
            </a:schemeClr>
          </a:solidFill>
          <a:ln>
            <a:solidFill>
              <a:schemeClr val="bg1">
                <a:lumMod val="50000"/>
              </a:schemeClr>
            </a:solidFill>
          </a:ln>
        </p:spPr>
        <p:txBody>
          <a:bodyPr wrap="none" rtlCol="0">
            <a:spAutoFit/>
          </a:bodyPr>
          <a:lstStyle/>
          <a:p>
            <a:r>
              <a:rPr lang="en-US" dirty="0" smtClean="0"/>
              <a:t>Only in female’s slides</a:t>
            </a:r>
            <a:endParaRPr lang="en-US" dirty="0"/>
          </a:p>
        </p:txBody>
      </p:sp>
    </p:spTree>
    <p:extLst>
      <p:ext uri="{BB962C8B-B14F-4D97-AF65-F5344CB8AC3E}">
        <p14:creationId xmlns:p14="http://schemas.microsoft.com/office/powerpoint/2010/main" val="398660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0409DF5-9A37-4B79-BB46-46C159D9D64E}"/>
              </a:ext>
            </a:extLst>
          </p:cNvPr>
          <p:cNvSpPr/>
          <p:nvPr/>
        </p:nvSpPr>
        <p:spPr>
          <a:xfrm>
            <a:off x="0" y="0"/>
            <a:ext cx="6858000" cy="755374"/>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Oral Anticoagulants </a:t>
            </a:r>
          </a:p>
        </p:txBody>
      </p:sp>
      <p:graphicFrame>
        <p:nvGraphicFramePr>
          <p:cNvPr id="5" name="Table 4">
            <a:extLst>
              <a:ext uri="{FF2B5EF4-FFF2-40B4-BE49-F238E27FC236}">
                <a16:creationId xmlns:a16="http://schemas.microsoft.com/office/drawing/2014/main" xmlns="" id="{72ECC235-E298-4248-871C-556FCBDA22C7}"/>
              </a:ext>
            </a:extLst>
          </p:cNvPr>
          <p:cNvGraphicFramePr>
            <a:graphicFrameLocks noGrp="1"/>
          </p:cNvGraphicFramePr>
          <p:nvPr>
            <p:extLst>
              <p:ext uri="{D42A27DB-BD31-4B8C-83A1-F6EECF244321}">
                <p14:modId xmlns:p14="http://schemas.microsoft.com/office/powerpoint/2010/main" val="1252643758"/>
              </p:ext>
            </p:extLst>
          </p:nvPr>
        </p:nvGraphicFramePr>
        <p:xfrm>
          <a:off x="14286" y="755374"/>
          <a:ext cx="6843714" cy="9150626"/>
        </p:xfrm>
        <a:graphic>
          <a:graphicData uri="http://schemas.openxmlformats.org/drawingml/2006/table">
            <a:tbl>
              <a:tblPr firstRow="1" bandRow="1">
                <a:tableStyleId>{5940675A-B579-460E-94D1-54222C63F5DA}</a:tableStyleId>
              </a:tblPr>
              <a:tblGrid>
                <a:gridCol w="593125">
                  <a:extLst>
                    <a:ext uri="{9D8B030D-6E8A-4147-A177-3AD203B41FA5}">
                      <a16:colId xmlns:a16="http://schemas.microsoft.com/office/drawing/2014/main" xmlns="" val="20000"/>
                    </a:ext>
                  </a:extLst>
                </a:gridCol>
                <a:gridCol w="6250589">
                  <a:extLst>
                    <a:ext uri="{9D8B030D-6E8A-4147-A177-3AD203B41FA5}">
                      <a16:colId xmlns:a16="http://schemas.microsoft.com/office/drawing/2014/main" xmlns="" val="20001"/>
                    </a:ext>
                  </a:extLst>
                </a:gridCol>
              </a:tblGrid>
              <a:tr h="531020">
                <a:tc>
                  <a:txBody>
                    <a:bodyPr/>
                    <a:lstStyle/>
                    <a:p>
                      <a:pPr algn="ctr"/>
                      <a:r>
                        <a:rPr lang="en-US" sz="1500" b="0"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a:txBody>
                    <a:bodyPr/>
                    <a:lstStyle/>
                    <a:p>
                      <a:pPr algn="ctr"/>
                      <a:r>
                        <a:rPr lang="en-US" sz="2000" b="0" dirty="0">
                          <a:solidFill>
                            <a:schemeClr val="tx1"/>
                          </a:solidFill>
                          <a:effectLst/>
                          <a:latin typeface="Calibri" panose="020F0502020204030204" pitchFamily="34" charset="0"/>
                          <a:cs typeface="Calibri" panose="020F0502020204030204" pitchFamily="34" charset="0"/>
                        </a:rPr>
                        <a:t>Coumarins:</a:t>
                      </a:r>
                      <a:r>
                        <a:rPr lang="en-US" sz="2000" b="1" dirty="0">
                          <a:solidFill>
                            <a:schemeClr val="tx1"/>
                          </a:solidFill>
                          <a:effectLst/>
                          <a:latin typeface="Calibri" panose="020F0502020204030204" pitchFamily="34" charset="0"/>
                          <a:cs typeface="Calibri" panose="020F0502020204030204" pitchFamily="34" charset="0"/>
                        </a:rPr>
                        <a:t> </a:t>
                      </a:r>
                      <a:r>
                        <a:rPr lang="en-US" sz="2000" b="1" dirty="0">
                          <a:solidFill>
                            <a:srgbClr val="0432FF"/>
                          </a:solidFill>
                          <a:effectLst/>
                          <a:latin typeface="Calibri" panose="020F0502020204030204" pitchFamily="34" charset="0"/>
                          <a:cs typeface="Calibri" panose="020F0502020204030204" pitchFamily="34" charset="0"/>
                        </a:rPr>
                        <a:t>Warfarin</a:t>
                      </a:r>
                    </a:p>
                  </a:txBody>
                  <a:tcPr marT="45719" marB="45719" anchor="ctr">
                    <a:solidFill>
                      <a:schemeClr val="accent4">
                        <a:lumMod val="40000"/>
                        <a:lumOff val="60000"/>
                      </a:schemeClr>
                    </a:solidFill>
                  </a:tcPr>
                </a:tc>
                <a:extLst>
                  <a:ext uri="{0D108BD9-81ED-4DB2-BD59-A6C34878D82A}">
                    <a16:rowId xmlns:a16="http://schemas.microsoft.com/office/drawing/2014/main" xmlns="" val="10000"/>
                  </a:ext>
                </a:extLst>
              </a:tr>
              <a:tr h="3600793">
                <a:tc>
                  <a:txBody>
                    <a:bodyPr/>
                    <a:lstStyle/>
                    <a:p>
                      <a:pPr algn="ctr"/>
                      <a:r>
                        <a:rPr lang="en-US" sz="1500" b="0" dirty="0">
                          <a:solidFill>
                            <a:schemeClr val="bg1"/>
                          </a:solidFill>
                          <a:effectLst/>
                          <a:latin typeface="+mn-lt"/>
                          <a:ea typeface="Kartika" charset="0"/>
                          <a:cs typeface="Kartika" charset="0"/>
                        </a:rPr>
                        <a:t>Mechanism of action</a:t>
                      </a:r>
                    </a:p>
                  </a:txBody>
                  <a:tcPr marT="45719" marB="45719" vert="vert270" anchor="ctr">
                    <a:solidFill>
                      <a:schemeClr val="bg2">
                        <a:lumMod val="75000"/>
                      </a:schemeClr>
                    </a:solidFill>
                  </a:tcPr>
                </a:tc>
                <a:tc>
                  <a:txBody>
                    <a:bodyPr/>
                    <a:lstStyle/>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p>
                      <a:pPr marL="381000" indent="-285750" eaLnBrk="1" hangingPunct="1">
                        <a:lnSpc>
                          <a:spcPct val="100000"/>
                        </a:lnSpc>
                        <a:spcBef>
                          <a:spcPct val="0"/>
                        </a:spcBef>
                        <a:buClr>
                          <a:schemeClr val="accent4"/>
                        </a:buClr>
                        <a:buSzPct val="100000"/>
                        <a:buFont typeface="Arial" panose="020B0604020202020204" pitchFamily="34" charset="0"/>
                        <a:buChar char="•"/>
                      </a:pPr>
                      <a:endParaRPr lang="en-GB" altLang="en-US" sz="1600" b="0" dirty="0">
                        <a:latin typeface="+mn-lt"/>
                        <a:cs typeface="Times New Roman" panose="02020603050405020304" pitchFamily="18" charset="0"/>
                      </a:endParaRPr>
                    </a:p>
                  </a:txBody>
                  <a:tcPr marT="45719" marB="45719"/>
                </a:tc>
                <a:extLst>
                  <a:ext uri="{0D108BD9-81ED-4DB2-BD59-A6C34878D82A}">
                    <a16:rowId xmlns:a16="http://schemas.microsoft.com/office/drawing/2014/main" xmlns="" val="10001"/>
                  </a:ext>
                </a:extLst>
              </a:tr>
              <a:tr h="2447932">
                <a:tc>
                  <a:txBody>
                    <a:bodyPr/>
                    <a:lstStyle/>
                    <a:p>
                      <a:pPr algn="ctr"/>
                      <a:r>
                        <a:rPr lang="en-US" sz="1500" b="0" dirty="0">
                          <a:solidFill>
                            <a:schemeClr val="bg1"/>
                          </a:solidFill>
                          <a:effectLst/>
                          <a:latin typeface="+mn-lt"/>
                          <a:ea typeface="Kartika" charset="0"/>
                          <a:cs typeface="Kartika" charset="0"/>
                        </a:rPr>
                        <a:t>Pharmacokinetic</a:t>
                      </a:r>
                    </a:p>
                  </a:txBody>
                  <a:tcPr marT="45719" marB="45719" vert="vert270" anchor="ctr">
                    <a:solidFill>
                      <a:schemeClr val="bg2">
                        <a:lumMod val="75000"/>
                      </a:schemeClr>
                    </a:solidFill>
                  </a:tcPr>
                </a:tc>
                <a:tc>
                  <a:txBody>
                    <a:bodyPr/>
                    <a:lstStyle/>
                    <a:p>
                      <a:pPr marL="381000" marR="0" indent="-285750" algn="l" defTabSz="514350" rtl="0" eaLnBrk="1" fontAlgn="auto" latinLnBrk="0" hangingPunct="1">
                        <a:lnSpc>
                          <a:spcPct val="100000"/>
                        </a:lnSpc>
                        <a:spcBef>
                          <a:spcPts val="0"/>
                        </a:spcBef>
                        <a:spcAft>
                          <a:spcPts val="0"/>
                        </a:spcAft>
                        <a:buClr>
                          <a:schemeClr val="accent4"/>
                        </a:buClr>
                        <a:buSzPct val="100000"/>
                        <a:buFont typeface="Wingdings" charset="2"/>
                        <a:buChar char="§"/>
                        <a:tabLst/>
                        <a:defRPr/>
                      </a:pPr>
                      <a:r>
                        <a:rPr lang="en-GB" altLang="en-US" sz="1400" dirty="0" smtClean="0">
                          <a:solidFill>
                            <a:srgbClr val="C00000"/>
                          </a:solidFill>
                          <a:latin typeface="+mn-lt"/>
                          <a:cs typeface="Times New Roman" panose="02020603050405020304" pitchFamily="18" charset="0"/>
                        </a:rPr>
                        <a:t>Monitoring anticoagulant effect of</a:t>
                      </a:r>
                      <a:r>
                        <a:rPr lang="en-GB" altLang="en-US" sz="1400" dirty="0" smtClean="0">
                          <a:solidFill>
                            <a:schemeClr val="tx1"/>
                          </a:solidFill>
                          <a:latin typeface="+mn-lt"/>
                          <a:cs typeface="Times New Roman" panose="02020603050405020304" pitchFamily="18" charset="0"/>
                        </a:rPr>
                        <a:t> </a:t>
                      </a:r>
                      <a:r>
                        <a:rPr lang="en-GB" altLang="en-US" sz="1400" dirty="0" smtClean="0">
                          <a:solidFill>
                            <a:srgbClr val="0432FF"/>
                          </a:solidFill>
                          <a:latin typeface="+mn-lt"/>
                          <a:cs typeface="Times New Roman" panose="02020603050405020304" pitchFamily="18" charset="0"/>
                        </a:rPr>
                        <a:t>warfarin</a:t>
                      </a:r>
                      <a:r>
                        <a:rPr lang="en-GB" altLang="en-US" sz="1400" dirty="0" smtClean="0">
                          <a:solidFill>
                            <a:schemeClr val="tx1"/>
                          </a:solidFill>
                          <a:latin typeface="+mn-lt"/>
                          <a:cs typeface="Times New Roman" panose="02020603050405020304" pitchFamily="18" charset="0"/>
                        </a:rPr>
                        <a:t> by measuring PT, which is expressed as an </a:t>
                      </a:r>
                      <a:r>
                        <a:rPr lang="en-GB" altLang="en-US" sz="1400" dirty="0" smtClean="0">
                          <a:solidFill>
                            <a:srgbClr val="C00000"/>
                          </a:solidFill>
                          <a:latin typeface="+mn-lt"/>
                          <a:cs typeface="Times New Roman" panose="02020603050405020304" pitchFamily="18" charset="0"/>
                        </a:rPr>
                        <a:t>International Normalized Ratio (INR) </a:t>
                      </a:r>
                      <a:r>
                        <a:rPr lang="ar-SA" altLang="en-US" sz="800" dirty="0" smtClean="0">
                          <a:solidFill>
                            <a:schemeClr val="bg1">
                              <a:lumMod val="50000"/>
                            </a:schemeClr>
                          </a:solidFill>
                          <a:latin typeface="+mn-lt"/>
                          <a:cs typeface="Times New Roman" panose="02020603050405020304" pitchFamily="18" charset="0"/>
                        </a:rPr>
                        <a:t>مهم مره تعرفون هذا </a:t>
                      </a:r>
                      <a:r>
                        <a:rPr lang="ar-SA" altLang="en-US" sz="800" dirty="0" err="1" smtClean="0">
                          <a:solidFill>
                            <a:schemeClr val="bg1">
                              <a:lumMod val="50000"/>
                            </a:schemeClr>
                          </a:solidFill>
                          <a:latin typeface="+mn-lt"/>
                          <a:cs typeface="Times New Roman" panose="02020603050405020304" pitchFamily="18" charset="0"/>
                        </a:rPr>
                        <a:t>الفاكتور</a:t>
                      </a:r>
                      <a:endParaRPr lang="en-GB" altLang="en-US" sz="1400" dirty="0" smtClean="0">
                        <a:solidFill>
                          <a:schemeClr val="tx1"/>
                        </a:solidFill>
                        <a:latin typeface="+mn-lt"/>
                        <a:cs typeface="Times New Roman" panose="02020603050405020304" pitchFamily="18" charset="0"/>
                      </a:endParaRPr>
                    </a:p>
                    <a:p>
                      <a:pPr marL="381000" marR="0" indent="-285750" algn="l" defTabSz="514350" rtl="0" eaLnBrk="1" fontAlgn="auto" latinLnBrk="0" hangingPunct="1">
                        <a:lnSpc>
                          <a:spcPct val="100000"/>
                        </a:lnSpc>
                        <a:spcBef>
                          <a:spcPts val="0"/>
                        </a:spcBef>
                        <a:spcAft>
                          <a:spcPts val="0"/>
                        </a:spcAft>
                        <a:buClr>
                          <a:schemeClr val="accent4"/>
                        </a:buClr>
                        <a:buSzPct val="100000"/>
                        <a:buFont typeface="Wingdings" charset="2"/>
                        <a:buChar char="§"/>
                        <a:tabLst/>
                        <a:defRPr/>
                      </a:pPr>
                      <a:r>
                        <a:rPr lang="en-GB" altLang="en-US" sz="1400" dirty="0" smtClean="0">
                          <a:solidFill>
                            <a:srgbClr val="0432FF"/>
                          </a:solidFill>
                          <a:latin typeface="+mn-lt"/>
                          <a:cs typeface="Times New Roman" panose="02020603050405020304" pitchFamily="18" charset="0"/>
                        </a:rPr>
                        <a:t>Warfarin</a:t>
                      </a:r>
                      <a:r>
                        <a:rPr lang="en-GB" altLang="en-US" sz="1400" dirty="0" smtClean="0">
                          <a:solidFill>
                            <a:schemeClr val="tx1"/>
                          </a:solidFill>
                          <a:latin typeface="+mn-lt"/>
                          <a:cs typeface="Times New Roman" panose="02020603050405020304" pitchFamily="18" charset="0"/>
                        </a:rPr>
                        <a:t> </a:t>
                      </a:r>
                      <a:r>
                        <a:rPr lang="en-GB" altLang="en-US" sz="1400" dirty="0" smtClean="0">
                          <a:solidFill>
                            <a:srgbClr val="C00000"/>
                          </a:solidFill>
                          <a:latin typeface="+mn-lt"/>
                          <a:cs typeface="Times New Roman" panose="02020603050405020304" pitchFamily="18" charset="0"/>
                        </a:rPr>
                        <a:t>has a slow offset of action (slow</a:t>
                      </a:r>
                      <a:r>
                        <a:rPr lang="en-GB" altLang="en-US" sz="1400" baseline="0" dirty="0" smtClean="0">
                          <a:solidFill>
                            <a:srgbClr val="C00000"/>
                          </a:solidFill>
                          <a:latin typeface="+mn-lt"/>
                          <a:cs typeface="Times New Roman" panose="02020603050405020304" pitchFamily="18" charset="0"/>
                        </a:rPr>
                        <a:t> </a:t>
                      </a:r>
                      <a:r>
                        <a:rPr lang="en-GB" altLang="en-US" sz="1400" baseline="0" dirty="0" err="1" smtClean="0">
                          <a:solidFill>
                            <a:srgbClr val="C00000"/>
                          </a:solidFill>
                          <a:latin typeface="+mn-lt"/>
                          <a:cs typeface="Times New Roman" panose="02020603050405020304" pitchFamily="18" charset="0"/>
                        </a:rPr>
                        <a:t>elemination</a:t>
                      </a:r>
                      <a:r>
                        <a:rPr lang="en-GB" altLang="en-US" sz="1400" baseline="0" dirty="0" smtClean="0">
                          <a:solidFill>
                            <a:srgbClr val="C00000"/>
                          </a:solidFill>
                          <a:latin typeface="+mn-lt"/>
                          <a:cs typeface="Times New Roman" panose="02020603050405020304" pitchFamily="18" charset="0"/>
                        </a:rPr>
                        <a:t>)</a:t>
                      </a:r>
                      <a:r>
                        <a:rPr lang="en-GB" altLang="en-US" sz="1400" dirty="0" smtClean="0">
                          <a:solidFill>
                            <a:srgbClr val="C00000"/>
                          </a:solidFill>
                          <a:latin typeface="+mn-lt"/>
                          <a:cs typeface="Times New Roman" panose="02020603050405020304" pitchFamily="18" charset="0"/>
                        </a:rPr>
                        <a:t> due to the time required for synthesis of new, functional coagulation factors</a:t>
                      </a:r>
                      <a:endParaRPr lang="en-GB" altLang="en-US" sz="1400" dirty="0" smtClean="0">
                        <a:solidFill>
                          <a:schemeClr val="tx1"/>
                        </a:solidFill>
                        <a:latin typeface="+mn-lt"/>
                        <a:cs typeface="Times New Roman" panose="02020603050405020304" pitchFamily="18" charset="0"/>
                      </a:endParaRPr>
                    </a:p>
                    <a:p>
                      <a:pPr marL="381000" indent="-285750" eaLnBrk="1" hangingPunct="1">
                        <a:lnSpc>
                          <a:spcPct val="100000"/>
                        </a:lnSpc>
                        <a:buClr>
                          <a:schemeClr val="accent4"/>
                        </a:buClr>
                        <a:buSzPct val="100000"/>
                        <a:buFont typeface="Wingdings" charset="2"/>
                        <a:buChar char="§"/>
                      </a:pPr>
                      <a:r>
                        <a:rPr lang="en-GB" altLang="en-US" sz="1400" dirty="0" smtClean="0">
                          <a:solidFill>
                            <a:schemeClr val="tx1"/>
                          </a:solidFill>
                          <a:latin typeface="+mn-lt"/>
                          <a:cs typeface="Times New Roman" panose="02020603050405020304" pitchFamily="18" charset="0"/>
                        </a:rPr>
                        <a:t>Act </a:t>
                      </a:r>
                      <a:r>
                        <a:rPr lang="en-GB" altLang="en-US" sz="1400" dirty="0">
                          <a:solidFill>
                            <a:schemeClr val="tx1"/>
                          </a:solidFill>
                          <a:latin typeface="+mn-lt"/>
                          <a:cs typeface="Times New Roman" panose="02020603050405020304" pitchFamily="18" charset="0"/>
                        </a:rPr>
                        <a:t>only in vivo </a:t>
                      </a:r>
                      <a:r>
                        <a:rPr lang="en-GB" altLang="en-US" sz="1400" dirty="0">
                          <a:solidFill>
                            <a:schemeClr val="bg1">
                              <a:lumMod val="50000"/>
                            </a:schemeClr>
                          </a:solidFill>
                          <a:latin typeface="+mn-lt"/>
                          <a:cs typeface="Times New Roman" panose="02020603050405020304" pitchFamily="18" charset="0"/>
                        </a:rPr>
                        <a:t>(in human)</a:t>
                      </a:r>
                    </a:p>
                    <a:p>
                      <a:pPr marL="381000" indent="-285750" eaLnBrk="1" hangingPunct="1">
                        <a:lnSpc>
                          <a:spcPct val="100000"/>
                        </a:lnSpc>
                        <a:buClr>
                          <a:schemeClr val="accent4"/>
                        </a:buClr>
                        <a:buSzPct val="100000"/>
                        <a:buFont typeface="Wingdings" charset="2"/>
                        <a:buChar char="§"/>
                      </a:pPr>
                      <a:r>
                        <a:rPr lang="en-GB" altLang="en-US" sz="1400" dirty="0">
                          <a:solidFill>
                            <a:schemeClr val="tx1"/>
                          </a:solidFill>
                          <a:latin typeface="+mn-lt"/>
                          <a:cs typeface="Times New Roman" panose="02020603050405020304" pitchFamily="18" charset="0"/>
                        </a:rPr>
                        <a:t>Bioavailability 100%</a:t>
                      </a:r>
                      <a:endParaRPr lang="ar-SA" altLang="en-US" sz="1400" dirty="0">
                        <a:solidFill>
                          <a:schemeClr val="tx1"/>
                        </a:solidFill>
                        <a:latin typeface="+mn-lt"/>
                        <a:cs typeface="Times New Roman" panose="02020603050405020304" pitchFamily="18" charset="0"/>
                      </a:endParaRPr>
                    </a:p>
                    <a:p>
                      <a:pPr marL="381000" indent="-285750" eaLnBrk="1" hangingPunct="1">
                        <a:lnSpc>
                          <a:spcPct val="100000"/>
                        </a:lnSpc>
                        <a:buClr>
                          <a:schemeClr val="accent4"/>
                        </a:buClr>
                        <a:buSzPct val="100000"/>
                        <a:buFont typeface="Wingdings" charset="2"/>
                        <a:buChar char="§"/>
                      </a:pPr>
                      <a:r>
                        <a:rPr lang="en-GB" altLang="en-US" sz="1400" dirty="0">
                          <a:solidFill>
                            <a:schemeClr val="tx1"/>
                          </a:solidFill>
                          <a:latin typeface="+mn-lt"/>
                          <a:cs typeface="Times New Roman" panose="02020603050405020304" pitchFamily="18" charset="0"/>
                        </a:rPr>
                        <a:t>98% bound to plasma proteins (albumin)</a:t>
                      </a:r>
                      <a:endParaRPr lang="ar-SA" altLang="en-US" sz="1400" dirty="0">
                        <a:solidFill>
                          <a:schemeClr val="tx1"/>
                        </a:solidFill>
                        <a:latin typeface="+mn-lt"/>
                        <a:cs typeface="Times New Roman" panose="02020603050405020304" pitchFamily="18" charset="0"/>
                      </a:endParaRPr>
                    </a:p>
                    <a:p>
                      <a:pPr marL="381000" indent="-285750" eaLnBrk="1" hangingPunct="1">
                        <a:lnSpc>
                          <a:spcPct val="100000"/>
                        </a:lnSpc>
                        <a:buClr>
                          <a:schemeClr val="accent4"/>
                        </a:buClr>
                        <a:buSzPct val="100000"/>
                        <a:buFont typeface="Wingdings" charset="2"/>
                        <a:buChar char="§"/>
                      </a:pPr>
                      <a:r>
                        <a:rPr lang="en-GB" altLang="en-US" sz="1400" dirty="0" smtClean="0">
                          <a:solidFill>
                            <a:schemeClr val="tx1"/>
                          </a:solidFill>
                          <a:latin typeface="+mn-lt"/>
                          <a:cs typeface="Times New Roman" panose="02020603050405020304" pitchFamily="18" charset="0"/>
                        </a:rPr>
                        <a:t>Their </a:t>
                      </a:r>
                      <a:r>
                        <a:rPr lang="en-GB" altLang="en-US" sz="1400" dirty="0">
                          <a:solidFill>
                            <a:schemeClr val="tx1"/>
                          </a:solidFill>
                          <a:latin typeface="+mn-lt"/>
                          <a:cs typeface="Times New Roman" panose="02020603050405020304" pitchFamily="18" charset="0"/>
                        </a:rPr>
                        <a:t>effect takes several days (3-4 ) to develop because of the time taken for degradation of circulating functional clotting factors </a:t>
                      </a:r>
                      <a:endParaRPr lang="ar-SA" altLang="en-US" sz="1400" dirty="0">
                        <a:solidFill>
                          <a:schemeClr val="tx1"/>
                        </a:solidFill>
                        <a:latin typeface="+mn-lt"/>
                        <a:cs typeface="Times New Roman" panose="02020603050405020304" pitchFamily="18" charset="0"/>
                      </a:endParaRPr>
                    </a:p>
                    <a:p>
                      <a:pPr marL="381000" indent="-285750" eaLnBrk="1" hangingPunct="1">
                        <a:lnSpc>
                          <a:spcPct val="100000"/>
                        </a:lnSpc>
                        <a:buClr>
                          <a:schemeClr val="accent4"/>
                        </a:buClr>
                        <a:buSzPct val="100000"/>
                        <a:buFont typeface="Wingdings" charset="2"/>
                        <a:buChar char="§"/>
                      </a:pPr>
                      <a:r>
                        <a:rPr lang="en-GB" altLang="en-US" sz="1400" dirty="0">
                          <a:solidFill>
                            <a:schemeClr val="tx1"/>
                          </a:solidFill>
                          <a:latin typeface="+mn-lt"/>
                          <a:cs typeface="Times New Roman" panose="02020603050405020304" pitchFamily="18" charset="0"/>
                        </a:rPr>
                        <a:t>Therefore the onset of action starts when these factors have been </a:t>
                      </a:r>
                      <a:r>
                        <a:rPr lang="en-GB" altLang="en-US" sz="1400" dirty="0" smtClean="0">
                          <a:solidFill>
                            <a:schemeClr val="tx1"/>
                          </a:solidFill>
                          <a:latin typeface="+mn-lt"/>
                          <a:cs typeface="Times New Roman" panose="02020603050405020304" pitchFamily="18" charset="0"/>
                        </a:rPr>
                        <a:t>eliminated</a:t>
                      </a:r>
                    </a:p>
                    <a:p>
                      <a:pPr marL="381000" marR="0" indent="-285750" algn="l" defTabSz="514350" rtl="0" eaLnBrk="1" fontAlgn="auto" latinLnBrk="0" hangingPunct="1">
                        <a:lnSpc>
                          <a:spcPct val="100000"/>
                        </a:lnSpc>
                        <a:spcBef>
                          <a:spcPts val="0"/>
                        </a:spcBef>
                        <a:spcAft>
                          <a:spcPts val="0"/>
                        </a:spcAft>
                        <a:buClr>
                          <a:schemeClr val="accent4"/>
                        </a:buClr>
                        <a:buSzPct val="100000"/>
                        <a:buFont typeface="Wingdings" charset="2"/>
                        <a:buChar char="§"/>
                        <a:tabLst/>
                        <a:defRPr/>
                      </a:pPr>
                      <a:r>
                        <a:rPr lang="en-US" sz="1400" kern="1200" dirty="0" smtClean="0">
                          <a:solidFill>
                            <a:srgbClr val="945200"/>
                          </a:solidFill>
                          <a:latin typeface="+mn-lt"/>
                          <a:ea typeface="+mn-ea"/>
                          <a:cs typeface="+mn-cs"/>
                          <a:sym typeface="Wingdings 3"/>
                        </a:rPr>
                        <a:t>Wide variation in drug response</a:t>
                      </a:r>
                      <a:r>
                        <a:rPr lang="en-GB" altLang="en-US" sz="1400" dirty="0" smtClean="0">
                          <a:solidFill>
                            <a:srgbClr val="945200"/>
                          </a:solidFill>
                          <a:latin typeface="+mn-lt"/>
                          <a:cs typeface="Times New Roman" panose="02020603050405020304" pitchFamily="18" charset="0"/>
                        </a:rPr>
                        <a:t> </a:t>
                      </a:r>
                      <a:endParaRPr lang="ar-SA" altLang="en-US" sz="1400" dirty="0">
                        <a:solidFill>
                          <a:srgbClr val="945200"/>
                        </a:solidFill>
                        <a:latin typeface="+mn-lt"/>
                        <a:cs typeface="Times New Roman" panose="02020603050405020304" pitchFamily="18" charset="0"/>
                      </a:endParaRPr>
                    </a:p>
                  </a:txBody>
                  <a:tcPr marT="45719" marB="45719"/>
                </a:tc>
                <a:extLst>
                  <a:ext uri="{0D108BD9-81ED-4DB2-BD59-A6C34878D82A}">
                    <a16:rowId xmlns:a16="http://schemas.microsoft.com/office/drawing/2014/main" xmlns="" val="10002"/>
                  </a:ext>
                </a:extLst>
              </a:tr>
              <a:tr h="1805349">
                <a:tc>
                  <a:txBody>
                    <a:bodyPr/>
                    <a:lstStyle/>
                    <a:p>
                      <a:pPr algn="ctr"/>
                      <a:r>
                        <a:rPr lang="en-US" sz="1500" b="0" dirty="0">
                          <a:solidFill>
                            <a:schemeClr val="bg1"/>
                          </a:solidFill>
                          <a:effectLst/>
                          <a:latin typeface="+mn-lt"/>
                          <a:ea typeface="Kartika" charset="0"/>
                          <a:cs typeface="Kartika" charset="0"/>
                        </a:rPr>
                        <a:t>Disadvantages</a:t>
                      </a:r>
                    </a:p>
                  </a:txBody>
                  <a:tcPr marT="45719" marB="45719" vert="vert270" anchor="ctr">
                    <a:solidFill>
                      <a:schemeClr val="bg2">
                        <a:lumMod val="75000"/>
                      </a:schemeClr>
                    </a:solidFill>
                  </a:tcPr>
                </a:tc>
                <a:tc>
                  <a:txBody>
                    <a:bodyPr/>
                    <a:lstStyle/>
                    <a:p>
                      <a:pPr marL="357188" indent="-285750">
                        <a:buClr>
                          <a:schemeClr val="accent4"/>
                        </a:buClr>
                        <a:buFont typeface="Wingdings" charset="2"/>
                        <a:buChar char="§"/>
                      </a:pPr>
                      <a:r>
                        <a:rPr lang="en-GB" sz="1400" b="0" dirty="0">
                          <a:effectLst/>
                          <a:latin typeface="+mn-lt"/>
                        </a:rPr>
                        <a:t>Variable, unpredictable effect </a:t>
                      </a:r>
                      <a:r>
                        <a:rPr lang="en-GB" sz="1400" b="0" kern="1200" dirty="0">
                          <a:solidFill>
                            <a:schemeClr val="tx1"/>
                          </a:solidFill>
                          <a:effectLst/>
                          <a:latin typeface="+mn-lt"/>
                          <a:ea typeface="+mn-ea"/>
                          <a:cs typeface="+mn-cs"/>
                        </a:rPr>
                        <a:t>necessitating</a:t>
                      </a:r>
                      <a:r>
                        <a:rPr lang="en-GB" sz="1400" b="0" dirty="0">
                          <a:solidFill>
                            <a:srgbClr val="FF0000"/>
                          </a:solidFill>
                          <a:effectLst/>
                          <a:latin typeface="+mn-lt"/>
                        </a:rPr>
                        <a:t> </a:t>
                      </a:r>
                      <a:r>
                        <a:rPr lang="en-GB" sz="1400" b="0" dirty="0">
                          <a:solidFill>
                            <a:srgbClr val="C00000"/>
                          </a:solidFill>
                          <a:effectLst/>
                          <a:latin typeface="+mn-lt"/>
                        </a:rPr>
                        <a:t>regular INR monitoring </a:t>
                      </a:r>
                      <a:r>
                        <a:rPr lang="en-GB" sz="1400" b="0" dirty="0">
                          <a:effectLst/>
                          <a:latin typeface="+mn-lt"/>
                        </a:rPr>
                        <a:t>and dose adjustment </a:t>
                      </a:r>
                    </a:p>
                    <a:p>
                      <a:pPr marL="357188" indent="-285750">
                        <a:buClr>
                          <a:schemeClr val="accent4"/>
                        </a:buClr>
                        <a:buFont typeface="Wingdings" charset="2"/>
                        <a:buChar char="§"/>
                      </a:pPr>
                      <a:r>
                        <a:rPr lang="en-GB" sz="1400" b="0" dirty="0">
                          <a:solidFill>
                            <a:srgbClr val="C00000"/>
                          </a:solidFill>
                          <a:effectLst/>
                          <a:latin typeface="+mn-lt"/>
                        </a:rPr>
                        <a:t>Narrow therapeutic window </a:t>
                      </a:r>
                      <a:r>
                        <a:rPr lang="en-GB" sz="1400" b="0" dirty="0">
                          <a:effectLst/>
                          <a:latin typeface="+mn-lt"/>
                        </a:rPr>
                        <a:t>leading to </a:t>
                      </a:r>
                      <a:r>
                        <a:rPr lang="en-GB" sz="1400" b="1" dirty="0">
                          <a:effectLst/>
                          <a:latin typeface="+mn-lt"/>
                        </a:rPr>
                        <a:t>increased risk of severe bleeding </a:t>
                      </a:r>
                      <a:r>
                        <a:rPr lang="en-GB" sz="1400" b="0" dirty="0">
                          <a:solidFill>
                            <a:srgbClr val="008F00"/>
                          </a:solidFill>
                          <a:effectLst/>
                          <a:latin typeface="+mn-lt"/>
                        </a:rPr>
                        <a:t>we have</a:t>
                      </a:r>
                      <a:r>
                        <a:rPr lang="en-GB" sz="1400" b="0" baseline="0" dirty="0">
                          <a:solidFill>
                            <a:srgbClr val="008F00"/>
                          </a:solidFill>
                          <a:effectLst/>
                          <a:latin typeface="+mn-lt"/>
                        </a:rPr>
                        <a:t> to monitor the drug’s level in the blood</a:t>
                      </a:r>
                      <a:endParaRPr lang="en-GB" sz="1400" b="0" dirty="0">
                        <a:effectLst/>
                        <a:latin typeface="+mn-lt"/>
                      </a:endParaRPr>
                    </a:p>
                    <a:p>
                      <a:pPr marL="357188" indent="-285750">
                        <a:buClr>
                          <a:schemeClr val="accent4"/>
                        </a:buClr>
                        <a:buFont typeface="Wingdings" charset="2"/>
                        <a:buChar char="§"/>
                      </a:pPr>
                      <a:r>
                        <a:rPr lang="en-GB" sz="1400" b="0" dirty="0">
                          <a:solidFill>
                            <a:srgbClr val="C00000"/>
                          </a:solidFill>
                          <a:effectLst/>
                          <a:latin typeface="+mn-lt"/>
                        </a:rPr>
                        <a:t>Slow onset and offset of </a:t>
                      </a:r>
                      <a:r>
                        <a:rPr lang="en-GB" sz="1400" b="0" dirty="0" smtClean="0">
                          <a:solidFill>
                            <a:srgbClr val="C00000"/>
                          </a:solidFill>
                          <a:effectLst/>
                          <a:latin typeface="+mn-lt"/>
                        </a:rPr>
                        <a:t>action </a:t>
                      </a:r>
                      <a:r>
                        <a:rPr lang="ar-SA" sz="1200" b="0" dirty="0" smtClean="0">
                          <a:solidFill>
                            <a:schemeClr val="bg1">
                              <a:lumMod val="50000"/>
                            </a:schemeClr>
                          </a:solidFill>
                          <a:effectLst/>
                          <a:latin typeface="+mn-lt"/>
                        </a:rPr>
                        <a:t>يعني يأخذ</a:t>
                      </a:r>
                      <a:r>
                        <a:rPr lang="ar-SA" sz="1200" b="0" baseline="0" dirty="0" smtClean="0">
                          <a:solidFill>
                            <a:schemeClr val="bg1">
                              <a:lumMod val="50000"/>
                            </a:schemeClr>
                          </a:solidFill>
                          <a:effectLst/>
                          <a:latin typeface="+mn-lt"/>
                        </a:rPr>
                        <a:t> وقت عشان يبدا مفعوله ويأخذ وقت عشان يطلع من الجسم</a:t>
                      </a:r>
                      <a:endParaRPr lang="en-GB" sz="1200" b="0" dirty="0" smtClean="0">
                        <a:solidFill>
                          <a:schemeClr val="bg1">
                            <a:lumMod val="50000"/>
                          </a:schemeClr>
                        </a:solidFill>
                        <a:effectLst/>
                        <a:latin typeface="+mn-lt"/>
                      </a:endParaRPr>
                    </a:p>
                    <a:p>
                      <a:pPr marL="357188" marR="0" indent="-285750" algn="l" defTabSz="514350" rtl="0" eaLnBrk="1" fontAlgn="auto" latinLnBrk="0" hangingPunct="1">
                        <a:lnSpc>
                          <a:spcPct val="100000"/>
                        </a:lnSpc>
                        <a:spcBef>
                          <a:spcPts val="0"/>
                        </a:spcBef>
                        <a:spcAft>
                          <a:spcPts val="0"/>
                        </a:spcAft>
                        <a:buClr>
                          <a:schemeClr val="accent4"/>
                        </a:buClr>
                        <a:buSzTx/>
                        <a:buFont typeface="Wingdings" charset="2"/>
                        <a:buChar char="§"/>
                        <a:tabLst/>
                        <a:defRPr/>
                      </a:pPr>
                      <a:r>
                        <a:rPr lang="en-US" sz="1400" kern="1200" dirty="0" smtClean="0">
                          <a:solidFill>
                            <a:schemeClr val="tx1"/>
                          </a:solidFill>
                          <a:latin typeface="+mn-lt"/>
                          <a:ea typeface="+mn-ea"/>
                          <a:cs typeface="+mn-cs"/>
                          <a:sym typeface="Wingdings 3"/>
                        </a:rPr>
                        <a:t>Polymorphisms in CYT P450 isoforms  that metabolizes  warfarin </a:t>
                      </a:r>
                      <a:r>
                        <a:rPr lang="ar-SA" sz="1400" kern="1200" dirty="0" smtClean="0">
                          <a:solidFill>
                            <a:schemeClr val="tx1"/>
                          </a:solidFill>
                          <a:latin typeface="+mn-lt"/>
                          <a:ea typeface="+mn-ea"/>
                          <a:cs typeface="+mn-cs"/>
                          <a:sym typeface="Wingdings 3"/>
                        </a:rPr>
                        <a:t>→</a:t>
                      </a:r>
                      <a:r>
                        <a:rPr lang="en-US" sz="1400" kern="1200" dirty="0" smtClean="0">
                          <a:solidFill>
                            <a:schemeClr val="tx1"/>
                          </a:solidFill>
                          <a:latin typeface="+mn-lt"/>
                          <a:ea typeface="+mn-ea"/>
                          <a:cs typeface="+mn-cs"/>
                          <a:sym typeface="Wingdings 3"/>
                        </a:rPr>
                        <a:t> adds to its non predictable response </a:t>
                      </a:r>
                      <a:r>
                        <a:rPr lang="ar-SA" sz="1400" kern="1200" dirty="0" smtClean="0">
                          <a:solidFill>
                            <a:schemeClr val="tx1"/>
                          </a:solidFill>
                          <a:latin typeface="+mn-lt"/>
                          <a:ea typeface="+mn-ea"/>
                          <a:cs typeface="+mn-cs"/>
                          <a:sym typeface="Wingdings 3"/>
                        </a:rPr>
                        <a:t>→</a:t>
                      </a:r>
                      <a:r>
                        <a:rPr lang="en-US" sz="1400" kern="1200" dirty="0" smtClean="0">
                          <a:solidFill>
                            <a:schemeClr val="tx1"/>
                          </a:solidFill>
                          <a:latin typeface="+mn-lt"/>
                          <a:ea typeface="+mn-ea"/>
                          <a:cs typeface="+mn-cs"/>
                          <a:sym typeface="Wingdings 3"/>
                        </a:rPr>
                        <a:t>  liability to  toxicities or  under use.</a:t>
                      </a:r>
                      <a:endParaRPr lang="en-GB" sz="1400" b="0" dirty="0">
                        <a:solidFill>
                          <a:srgbClr val="C00000"/>
                        </a:solidFill>
                        <a:effectLst/>
                        <a:latin typeface="+mn-lt"/>
                      </a:endParaRPr>
                    </a:p>
                    <a:p>
                      <a:pPr marL="357188" indent="-285750">
                        <a:buClr>
                          <a:schemeClr val="accent4"/>
                        </a:buClr>
                        <a:buFont typeface="Wingdings" charset="2"/>
                        <a:buChar char="§"/>
                      </a:pPr>
                      <a:r>
                        <a:rPr lang="en-GB" sz="1400" b="0" dirty="0">
                          <a:effectLst/>
                          <a:latin typeface="+mn-lt"/>
                        </a:rPr>
                        <a:t>Numerous interactions with foods containing vitamin K  and drugs</a:t>
                      </a:r>
                    </a:p>
                  </a:txBody>
                  <a:tcPr marT="45719" marB="45719"/>
                </a:tc>
                <a:extLst>
                  <a:ext uri="{0D108BD9-81ED-4DB2-BD59-A6C34878D82A}">
                    <a16:rowId xmlns:a16="http://schemas.microsoft.com/office/drawing/2014/main" xmlns="" val="10003"/>
                  </a:ext>
                </a:extLst>
              </a:tr>
              <a:tr h="765532">
                <a:tc>
                  <a:txBody>
                    <a:bodyPr/>
                    <a:lstStyle/>
                    <a:p>
                      <a:pPr algn="ctr"/>
                      <a:r>
                        <a:rPr lang="en-US" sz="1500" b="0" dirty="0">
                          <a:solidFill>
                            <a:schemeClr val="bg1"/>
                          </a:solidFill>
                          <a:effectLst/>
                          <a:latin typeface="+mn-lt"/>
                          <a:ea typeface="Kartika" charset="0"/>
                          <a:cs typeface="Kartika" charset="0"/>
                        </a:rPr>
                        <a:t>C.I.</a:t>
                      </a:r>
                    </a:p>
                  </a:txBody>
                  <a:tcPr marT="45719" marB="45719" vert="vert270" anchor="ctr">
                    <a:solidFill>
                      <a:schemeClr val="bg2">
                        <a:lumMod val="75000"/>
                      </a:schemeClr>
                    </a:solidFill>
                  </a:tcPr>
                </a:tc>
                <a:tc>
                  <a:txBody>
                    <a:bodyPr/>
                    <a:lstStyle/>
                    <a:p>
                      <a:pPr marL="71438" indent="0">
                        <a:buClr>
                          <a:schemeClr val="accent4"/>
                        </a:buClr>
                        <a:buFont typeface="Arial" panose="020B0604020202020204" pitchFamily="34" charset="0"/>
                        <a:buNone/>
                      </a:pPr>
                      <a:r>
                        <a:rPr lang="en-GB" sz="1400" b="0" dirty="0">
                          <a:solidFill>
                            <a:srgbClr val="0432FF"/>
                          </a:solidFill>
                          <a:effectLst/>
                          <a:latin typeface="+mn-lt"/>
                        </a:rPr>
                        <a:t>Warfarin</a:t>
                      </a:r>
                      <a:r>
                        <a:rPr lang="en-GB" sz="1400" b="0" dirty="0">
                          <a:effectLst/>
                          <a:latin typeface="+mn-lt"/>
                        </a:rPr>
                        <a:t> </a:t>
                      </a:r>
                      <a:r>
                        <a:rPr lang="en-GB" sz="1400" b="0" dirty="0">
                          <a:solidFill>
                            <a:srgbClr val="C00000"/>
                          </a:solidFill>
                          <a:effectLst/>
                          <a:latin typeface="+mn-lt"/>
                        </a:rPr>
                        <a:t>is contraindicated during pregnancy as it can cross the placental barrier and cause abortion</a:t>
                      </a:r>
                      <a:r>
                        <a:rPr lang="en-GB" sz="1400" b="0" dirty="0">
                          <a:effectLst/>
                          <a:latin typeface="+mn-lt"/>
                        </a:rPr>
                        <a:t>, </a:t>
                      </a:r>
                      <a:r>
                        <a:rPr lang="en-GB" sz="1400" b="0" dirty="0" err="1">
                          <a:effectLst/>
                          <a:latin typeface="+mn-lt"/>
                        </a:rPr>
                        <a:t>hemorrhagic</a:t>
                      </a:r>
                      <a:r>
                        <a:rPr lang="en-GB" sz="1400" b="0" dirty="0">
                          <a:effectLst/>
                          <a:latin typeface="+mn-lt"/>
                        </a:rPr>
                        <a:t> disorder in the </a:t>
                      </a:r>
                      <a:r>
                        <a:rPr lang="en-GB" sz="1400" b="0" dirty="0" err="1">
                          <a:effectLst/>
                          <a:latin typeface="+mn-lt"/>
                        </a:rPr>
                        <a:t>fetus</a:t>
                      </a:r>
                      <a:r>
                        <a:rPr lang="en-GB" sz="1400" b="0" dirty="0">
                          <a:effectLst/>
                          <a:latin typeface="+mn-lt"/>
                        </a:rPr>
                        <a:t> and birth defects </a:t>
                      </a:r>
                      <a:r>
                        <a:rPr lang="en-GB" sz="1400" b="0" dirty="0" smtClean="0">
                          <a:effectLst/>
                          <a:latin typeface="+mn-lt"/>
                          <a:sym typeface="Wingdings" panose="05000000000000000000" pitchFamily="2" charset="2"/>
                        </a:rPr>
                        <a:t> </a:t>
                      </a:r>
                      <a:r>
                        <a:rPr lang="en-GB" sz="1400" b="1" dirty="0">
                          <a:solidFill>
                            <a:srgbClr val="C00000"/>
                          </a:solidFill>
                          <a:effectLst/>
                          <a:latin typeface="+mn-lt"/>
                        </a:rPr>
                        <a:t>Teratogenicity</a:t>
                      </a:r>
                    </a:p>
                  </a:txBody>
                  <a:tcPr marT="45719" marB="45719"/>
                </a:tc>
                <a:extLst>
                  <a:ext uri="{0D108BD9-81ED-4DB2-BD59-A6C34878D82A}">
                    <a16:rowId xmlns:a16="http://schemas.microsoft.com/office/drawing/2014/main" xmlns="" val="562339470"/>
                  </a:ext>
                </a:extLst>
              </a:tr>
            </a:tbl>
          </a:graphicData>
        </a:graphic>
      </p:graphicFrame>
      <p:sp>
        <p:nvSpPr>
          <p:cNvPr id="2" name="Rectangle 1">
            <a:extLst>
              <a:ext uri="{FF2B5EF4-FFF2-40B4-BE49-F238E27FC236}">
                <a16:creationId xmlns:a16="http://schemas.microsoft.com/office/drawing/2014/main" xmlns="" id="{75A6419D-8D76-4226-8F6E-55E04DF86572}"/>
              </a:ext>
            </a:extLst>
          </p:cNvPr>
          <p:cNvSpPr/>
          <p:nvPr/>
        </p:nvSpPr>
        <p:spPr>
          <a:xfrm>
            <a:off x="605952" y="1279761"/>
            <a:ext cx="3960004" cy="3631763"/>
          </a:xfrm>
          <a:prstGeom prst="rect">
            <a:avLst/>
          </a:prstGeom>
        </p:spPr>
        <p:txBody>
          <a:bodyPr wrap="square">
            <a:spAutoFit/>
          </a:bodyPr>
          <a:lstStyle/>
          <a:p>
            <a:pPr marL="381000" indent="-285750" defTabSz="514350">
              <a:spcBef>
                <a:spcPct val="0"/>
              </a:spcBef>
              <a:buClr>
                <a:srgbClr val="FFC000"/>
              </a:buClr>
              <a:buSzPct val="100000"/>
              <a:buFont typeface="Wingdings" charset="2"/>
              <a:buChar char="§"/>
            </a:pPr>
            <a:r>
              <a:rPr lang="en-GB" altLang="en-US" sz="1200" dirty="0">
                <a:solidFill>
                  <a:schemeClr val="accent2"/>
                </a:solidFill>
                <a:cs typeface="Times New Roman" panose="02020603050405020304" pitchFamily="18" charset="0"/>
              </a:rPr>
              <a:t>Inhibits synthesis of biologically active forms of Vitamin K-dependent coagulation</a:t>
            </a:r>
            <a:r>
              <a:rPr lang="en-GB" altLang="en-US" sz="1100" dirty="0">
                <a:solidFill>
                  <a:schemeClr val="accent2"/>
                </a:solidFill>
                <a:cs typeface="Times New Roman" panose="02020603050405020304" pitchFamily="18" charset="0"/>
              </a:rPr>
              <a:t> </a:t>
            </a:r>
            <a:r>
              <a:rPr lang="en-GB" altLang="en-US" sz="1200" dirty="0">
                <a:solidFill>
                  <a:prstClr val="black"/>
                </a:solidFill>
                <a:cs typeface="Times New Roman" panose="02020603050405020304" pitchFamily="18" charset="0"/>
              </a:rPr>
              <a:t>factors II, VII</a:t>
            </a:r>
            <a:r>
              <a:rPr lang="en-US" altLang="en-US" sz="1200" dirty="0">
                <a:solidFill>
                  <a:prstClr val="black"/>
                </a:solidFill>
                <a:cs typeface="Times New Roman" panose="02020603050405020304" pitchFamily="18" charset="0"/>
              </a:rPr>
              <a:t> </a:t>
            </a:r>
            <a:r>
              <a:rPr lang="en-US" altLang="en-US" sz="1050" dirty="0">
                <a:solidFill>
                  <a:schemeClr val="bg1">
                    <a:lumMod val="50000"/>
                  </a:schemeClr>
                </a:solidFill>
                <a:cs typeface="Times New Roman" panose="02020603050405020304" pitchFamily="18" charset="0"/>
              </a:rPr>
              <a:t>(7)</a:t>
            </a:r>
            <a:r>
              <a:rPr lang="en-GB" altLang="en-US" sz="1100" dirty="0">
                <a:solidFill>
                  <a:prstClr val="black"/>
                </a:solidFill>
                <a:cs typeface="Times New Roman" panose="02020603050405020304" pitchFamily="18" charset="0"/>
              </a:rPr>
              <a:t>, </a:t>
            </a:r>
            <a:r>
              <a:rPr lang="en-GB" altLang="en-US" sz="1200" dirty="0">
                <a:solidFill>
                  <a:prstClr val="black"/>
                </a:solidFill>
                <a:cs typeface="Times New Roman" panose="02020603050405020304" pitchFamily="18" charset="0"/>
              </a:rPr>
              <a:t>IX</a:t>
            </a:r>
            <a:r>
              <a:rPr lang="en-GB" altLang="en-US" sz="1100" dirty="0">
                <a:solidFill>
                  <a:prstClr val="black"/>
                </a:solidFill>
                <a:cs typeface="Times New Roman" panose="02020603050405020304" pitchFamily="18" charset="0"/>
              </a:rPr>
              <a:t> </a:t>
            </a:r>
            <a:r>
              <a:rPr lang="en-GB" altLang="en-US" sz="1050" dirty="0">
                <a:solidFill>
                  <a:schemeClr val="bg1">
                    <a:lumMod val="50000"/>
                  </a:schemeClr>
                </a:solidFill>
                <a:cs typeface="Times New Roman" panose="02020603050405020304" pitchFamily="18" charset="0"/>
              </a:rPr>
              <a:t>(9)</a:t>
            </a:r>
            <a:r>
              <a:rPr lang="en-GB" altLang="en-US" sz="1400" dirty="0">
                <a:solidFill>
                  <a:prstClr val="black"/>
                </a:solidFill>
                <a:cs typeface="Times New Roman" panose="02020603050405020304" pitchFamily="18" charset="0"/>
              </a:rPr>
              <a:t> </a:t>
            </a:r>
            <a:r>
              <a:rPr lang="en-GB" altLang="en-US" sz="1200" dirty="0">
                <a:solidFill>
                  <a:prstClr val="black"/>
                </a:solidFill>
                <a:cs typeface="Times New Roman" panose="02020603050405020304" pitchFamily="18" charset="0"/>
              </a:rPr>
              <a:t>, &amp; X </a:t>
            </a:r>
            <a:r>
              <a:rPr lang="en-GB" altLang="en-US" sz="1050" dirty="0">
                <a:solidFill>
                  <a:schemeClr val="bg1">
                    <a:lumMod val="50000"/>
                  </a:schemeClr>
                </a:solidFill>
                <a:cs typeface="Times New Roman" panose="02020603050405020304" pitchFamily="18" charset="0"/>
              </a:rPr>
              <a:t>(</a:t>
            </a:r>
            <a:r>
              <a:rPr lang="en-GB" altLang="en-US" sz="1050" dirty="0" smtClean="0">
                <a:solidFill>
                  <a:schemeClr val="bg1">
                    <a:lumMod val="50000"/>
                  </a:schemeClr>
                </a:solidFill>
                <a:cs typeface="Times New Roman" panose="02020603050405020304" pitchFamily="18" charset="0"/>
              </a:rPr>
              <a:t>10), these factors  </a:t>
            </a:r>
            <a:r>
              <a:rPr lang="en-US" sz="1200" dirty="0" smtClean="0"/>
              <a:t>require </a:t>
            </a:r>
            <a:r>
              <a:rPr lang="en-US" sz="1200" dirty="0"/>
              <a:t>carboxylation of their glutamic a. residues to allow them to bind to phospholipid surfaces. This is provided by Vit. K as it changes from its oxidized to its reduced form. Instantaneously , the reduced Vit K has to recycle back to oxidized form by Vit K epoxide reductase. This enzyme is blocked by VKAs </a:t>
            </a:r>
            <a:r>
              <a:rPr lang="en-US" sz="1200" dirty="0" smtClean="0">
                <a:solidFill>
                  <a:schemeClr val="bg1">
                    <a:lumMod val="50000"/>
                  </a:schemeClr>
                </a:solidFill>
                <a:sym typeface="Wingdings 3"/>
              </a:rPr>
              <a:t>(like </a:t>
            </a:r>
            <a:r>
              <a:rPr lang="en-US" altLang="en-US" sz="1200" dirty="0" smtClean="0">
                <a:solidFill>
                  <a:srgbClr val="0432FF"/>
                </a:solidFill>
              </a:rPr>
              <a:t>warfarin</a:t>
            </a:r>
            <a:r>
              <a:rPr lang="en-US" altLang="en-US" sz="1200" dirty="0" smtClean="0">
                <a:solidFill>
                  <a:schemeClr val="bg1">
                    <a:lumMod val="50000"/>
                  </a:schemeClr>
                </a:solidFill>
              </a:rPr>
              <a:t>)</a:t>
            </a:r>
            <a:r>
              <a:rPr lang="en-US" sz="1200" dirty="0" smtClean="0">
                <a:sym typeface="Wingdings 3"/>
              </a:rPr>
              <a:t> </a:t>
            </a:r>
            <a:r>
              <a:rPr lang="en-US" sz="1200" dirty="0">
                <a:sym typeface="Wingdings 3"/>
              </a:rPr>
              <a:t>losing the </a:t>
            </a:r>
            <a:r>
              <a:rPr lang="en-US" sz="1200" dirty="0"/>
              <a:t>coagulation factors the ability to  </a:t>
            </a:r>
            <a:r>
              <a:rPr lang="en-US" sz="1200" dirty="0" smtClean="0"/>
              <a:t>function</a:t>
            </a:r>
            <a:r>
              <a:rPr lang="en-US" sz="1200" dirty="0" smtClean="0">
                <a:solidFill>
                  <a:schemeClr val="bg1">
                    <a:lumMod val="50000"/>
                  </a:schemeClr>
                </a:solidFill>
              </a:rPr>
              <a:t>, so</a:t>
            </a:r>
            <a:r>
              <a:rPr lang="en-US" sz="1200" dirty="0" smtClean="0"/>
              <a:t> </a:t>
            </a:r>
            <a:r>
              <a:rPr lang="en-US" altLang="en-US" sz="1200" dirty="0">
                <a:solidFill>
                  <a:schemeClr val="accent2"/>
                </a:solidFill>
              </a:rPr>
              <a:t>The anticoagulant effect of vitamin K antagonists, such as </a:t>
            </a:r>
            <a:r>
              <a:rPr lang="en-US" altLang="en-US" sz="1200" dirty="0">
                <a:solidFill>
                  <a:srgbClr val="0432FF"/>
                </a:solidFill>
              </a:rPr>
              <a:t>warfarin</a:t>
            </a:r>
            <a:r>
              <a:rPr lang="en-US" altLang="en-US" sz="1200" dirty="0">
                <a:solidFill>
                  <a:schemeClr val="accent2"/>
                </a:solidFill>
              </a:rPr>
              <a:t>, is due to the synthesis of non-functional clotting factors. Prothrombin, factors VII, IX and X as well as anticoagulant protein C and protein S are all inactivated by vitamin K </a:t>
            </a:r>
            <a:r>
              <a:rPr lang="en-US" altLang="en-US" sz="1200" dirty="0" smtClean="0">
                <a:solidFill>
                  <a:schemeClr val="accent2"/>
                </a:solidFill>
              </a:rPr>
              <a:t>antagonists</a:t>
            </a:r>
            <a:endParaRPr lang="en-GB" altLang="en-US" sz="1200" dirty="0" smtClean="0">
              <a:solidFill>
                <a:schemeClr val="accent2"/>
              </a:solidFill>
              <a:cs typeface="Times New Roman" panose="02020603050405020304" pitchFamily="18" charset="0"/>
            </a:endParaRPr>
          </a:p>
          <a:p>
            <a:pPr marL="381000" lvl="0" indent="-285750" defTabSz="514350">
              <a:spcBef>
                <a:spcPct val="0"/>
              </a:spcBef>
              <a:buClr>
                <a:srgbClr val="FFC000"/>
              </a:buClr>
              <a:buSzPct val="100000"/>
              <a:buFont typeface="Wingdings" charset="2"/>
              <a:buChar char="§"/>
            </a:pPr>
            <a:r>
              <a:rPr lang="en-GB" altLang="en-US" sz="1200" dirty="0" smtClean="0">
                <a:solidFill>
                  <a:prstClr val="black"/>
                </a:solidFill>
                <a:cs typeface="Times New Roman" panose="02020603050405020304" pitchFamily="18" charset="0"/>
              </a:rPr>
              <a:t>Does not have any effect on already-synthesized coagulation factors; therefore, the therapeutic effects are not seen until these factors are depleted.</a:t>
            </a:r>
          </a:p>
          <a:p>
            <a:pPr marL="381000" indent="-285750" defTabSz="514350">
              <a:spcBef>
                <a:spcPct val="0"/>
              </a:spcBef>
              <a:buClr>
                <a:srgbClr val="FFC000"/>
              </a:buClr>
              <a:buSzPct val="100000"/>
              <a:buFont typeface="Wingdings" charset="2"/>
              <a:buChar char="§"/>
            </a:pPr>
            <a:r>
              <a:rPr lang="en-US" sz="1200" dirty="0"/>
              <a:t>3-4 days until effect is </a:t>
            </a:r>
            <a:r>
              <a:rPr lang="en-US" sz="1200" dirty="0" smtClean="0"/>
              <a:t>seen</a:t>
            </a:r>
            <a:endParaRPr lang="en-US" sz="1200" dirty="0"/>
          </a:p>
        </p:txBody>
      </p:sp>
      <p:pic>
        <p:nvPicPr>
          <p:cNvPr id="6" name="Picture 5">
            <a:extLst>
              <a:ext uri="{FF2B5EF4-FFF2-40B4-BE49-F238E27FC236}">
                <a16:creationId xmlns:a16="http://schemas.microsoft.com/office/drawing/2014/main" xmlns="" id="{249414D0-B57D-4578-8CBB-712E2D626AA5}"/>
              </a:ext>
            </a:extLst>
          </p:cNvPr>
          <p:cNvPicPr>
            <a:picLocks noChangeAspect="1"/>
          </p:cNvPicPr>
          <p:nvPr/>
        </p:nvPicPr>
        <p:blipFill>
          <a:blip r:embed="rId2"/>
          <a:stretch>
            <a:fillRect/>
          </a:stretch>
        </p:blipFill>
        <p:spPr>
          <a:xfrm>
            <a:off x="4643120" y="1510748"/>
            <a:ext cx="2137716" cy="2771736"/>
          </a:xfrm>
          <a:prstGeom prst="rect">
            <a:avLst/>
          </a:prstGeom>
        </p:spPr>
      </p:pic>
      <p:sp>
        <p:nvSpPr>
          <p:cNvPr id="3" name="Oval 2">
            <a:extLst>
              <a:ext uri="{FF2B5EF4-FFF2-40B4-BE49-F238E27FC236}">
                <a16:creationId xmlns:a16="http://schemas.microsoft.com/office/drawing/2014/main" xmlns="" id="{3E7112B3-FC5B-46B6-A348-FF3D7E10A537}"/>
              </a:ext>
            </a:extLst>
          </p:cNvPr>
          <p:cNvSpPr/>
          <p:nvPr/>
        </p:nvSpPr>
        <p:spPr>
          <a:xfrm>
            <a:off x="4428565" y="3410867"/>
            <a:ext cx="2129681" cy="8716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746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3412</TotalTime>
  <Words>3400</Words>
  <Application>Microsoft Office PowerPoint</Application>
  <PresentationFormat>A4 Paper (210x297 mm)</PresentationFormat>
  <Paragraphs>416</Paragraphs>
  <Slides>15</Slides>
  <Notes>2</Notes>
  <HiddenSlides>0</HiddenSlides>
  <MMClips>0</MMClips>
  <ScaleCrop>false</ScaleCrop>
  <HeadingPairs>
    <vt:vector size="6" baseType="variant">
      <vt:variant>
        <vt:lpstr>الخطوط المستخدمة</vt:lpstr>
      </vt:variant>
      <vt:variant>
        <vt:i4>18</vt:i4>
      </vt:variant>
      <vt:variant>
        <vt:lpstr>نسق</vt:lpstr>
      </vt:variant>
      <vt:variant>
        <vt:i4>1</vt:i4>
      </vt:variant>
      <vt:variant>
        <vt:lpstr>عناوين الشرائح</vt:lpstr>
      </vt:variant>
      <vt:variant>
        <vt:i4>15</vt:i4>
      </vt:variant>
    </vt:vector>
  </HeadingPairs>
  <TitlesOfParts>
    <vt:vector size="34" baseType="lpstr">
      <vt:lpstr>.PingFangSC-Regular</vt:lpstr>
      <vt:lpstr>Al Tarikh</vt:lpstr>
      <vt:lpstr>Arial</vt:lpstr>
      <vt:lpstr>Arial Narrow</vt:lpstr>
      <vt:lpstr>ArialUnicodeMS</vt:lpstr>
      <vt:lpstr>Bell MT</vt:lpstr>
      <vt:lpstr>Britannic Bold</vt:lpstr>
      <vt:lpstr>Calibri</vt:lpstr>
      <vt:lpstr>Calibri Light</vt:lpstr>
      <vt:lpstr>Courier New</vt:lpstr>
      <vt:lpstr>Goudy Old Style</vt:lpstr>
      <vt:lpstr>Kartika</vt:lpstr>
      <vt:lpstr>LucidaGrande</vt:lpstr>
      <vt:lpstr>Monotype Sorts</vt:lpstr>
      <vt:lpstr>Times New Roman</vt:lpstr>
      <vt:lpstr>Wingdings</vt:lpstr>
      <vt:lpstr>Wingdings 3</vt:lpstr>
      <vt:lpstr>ZapfDingbatsITC</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لين</dc:creator>
  <cp:lastModifiedBy>kapitano 999</cp:lastModifiedBy>
  <cp:revision>175</cp:revision>
  <cp:lastPrinted>2017-09-20T21:28:47Z</cp:lastPrinted>
  <dcterms:created xsi:type="dcterms:W3CDTF">2017-09-15T11:36:59Z</dcterms:created>
  <dcterms:modified xsi:type="dcterms:W3CDTF">2018-01-02T08:07:52Z</dcterms:modified>
</cp:coreProperties>
</file>