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0" r:id="rId1"/>
  </p:sldMasterIdLst>
  <p:notesMasterIdLst>
    <p:notesMasterId r:id="rId13"/>
  </p:notesMasterIdLst>
  <p:sldIdLst>
    <p:sldId id="270" r:id="rId2"/>
    <p:sldId id="258" r:id="rId3"/>
    <p:sldId id="282" r:id="rId4"/>
    <p:sldId id="272" r:id="rId5"/>
    <p:sldId id="273" r:id="rId6"/>
    <p:sldId id="274" r:id="rId7"/>
    <p:sldId id="276" r:id="rId8"/>
    <p:sldId id="283" r:id="rId9"/>
    <p:sldId id="285" r:id="rId10"/>
    <p:sldId id="286" r:id="rId11"/>
    <p:sldId id="257" r:id="rId12"/>
  </p:sldIdLst>
  <p:sldSz cx="6858000" cy="9906000" type="A4"/>
  <p:notesSz cx="6858000" cy="9144000"/>
  <p:defaultTextStyle>
    <a:defPPr>
      <a:defRPr lang="en-US"/>
    </a:defPPr>
    <a:lvl1pPr marL="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13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mana Alqhtani" initials="J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FBFE"/>
    <a:srgbClr val="CAD8EE"/>
    <a:srgbClr val="EAB4DE"/>
    <a:srgbClr val="D2F6DA"/>
    <a:srgbClr val="0432FF"/>
    <a:srgbClr val="E3CBFD"/>
    <a:srgbClr val="B7ECFB"/>
    <a:srgbClr val="FF7C80"/>
    <a:srgbClr val="F0D9B6"/>
    <a:srgbClr val="E39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0"/>
    <p:restoredTop sz="94649"/>
  </p:normalViewPr>
  <p:slideViewPr>
    <p:cSldViewPr snapToGrid="0" snapToObjects="1">
      <p:cViewPr>
        <p:scale>
          <a:sx n="100" d="100"/>
          <a:sy n="100" d="100"/>
        </p:scale>
        <p:origin x="24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DAF91-23EF-4275-A878-97063EB987BA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BB70DD5-10FE-4537-8D4F-7F5AA78D6C08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GB" altLang="en-US" sz="1400" b="0" dirty="0">
              <a:solidFill>
                <a:schemeClr val="tx1"/>
              </a:solidFill>
            </a:rPr>
            <a:t>Following vascular injury</a:t>
          </a:r>
          <a:r>
            <a:rPr lang="en-GB" altLang="en-US" sz="1400" b="1" dirty="0">
              <a:solidFill>
                <a:schemeClr val="tx1"/>
              </a:solidFill>
            </a:rPr>
            <a:t>, von Willebrand factor </a:t>
          </a:r>
          <a:r>
            <a:rPr lang="en-GB" altLang="en-US" sz="1400" b="0" dirty="0">
              <a:solidFill>
                <a:schemeClr val="tx1"/>
              </a:solidFill>
            </a:rPr>
            <a:t>binds to collagen in the exposed </a:t>
          </a:r>
          <a:r>
            <a:rPr lang="en-GB" altLang="en-US" sz="1400" b="0" dirty="0" err="1">
              <a:solidFill>
                <a:schemeClr val="tx1"/>
              </a:solidFill>
            </a:rPr>
            <a:t>subendothelium</a:t>
          </a:r>
          <a:r>
            <a:rPr lang="en-GB" altLang="en-US" sz="1400" b="0" dirty="0">
              <a:solidFill>
                <a:schemeClr val="tx1"/>
              </a:solidFill>
            </a:rPr>
            <a:t> at the site of injury.</a:t>
          </a:r>
        </a:p>
        <a:p>
          <a:r>
            <a:rPr lang="en-GB" altLang="en-US" sz="1400" b="0" dirty="0">
              <a:solidFill>
                <a:schemeClr val="tx1"/>
              </a:solidFill>
            </a:rPr>
            <a:t>The other site of the “</a:t>
          </a:r>
          <a:r>
            <a:rPr lang="en-GB" altLang="en-US" sz="1400" b="1" dirty="0">
              <a:solidFill>
                <a:schemeClr val="tx1"/>
              </a:solidFill>
            </a:rPr>
            <a:t>rod-formed</a:t>
          </a:r>
          <a:r>
            <a:rPr lang="en-GB" altLang="en-US" sz="1400" b="0" dirty="0">
              <a:solidFill>
                <a:schemeClr val="tx1"/>
              </a:solidFill>
            </a:rPr>
            <a:t>” von Willebrand factor binds to the platelet receptor </a:t>
          </a:r>
          <a:r>
            <a:rPr lang="en-GB" altLang="en-US" sz="1400" b="1" dirty="0" err="1">
              <a:solidFill>
                <a:schemeClr val="tx1"/>
              </a:solidFill>
            </a:rPr>
            <a:t>GPIb</a:t>
          </a:r>
          <a:r>
            <a:rPr lang="en-GB" altLang="en-US" sz="1400" b="0" dirty="0">
              <a:solidFill>
                <a:schemeClr val="tx1"/>
              </a:solidFill>
            </a:rPr>
            <a:t> and platelets are thereby anchored to the site of the injured endothelium. This is called </a:t>
          </a:r>
          <a:r>
            <a:rPr lang="en-GB" altLang="en-US" sz="1400" b="1" dirty="0">
              <a:solidFill>
                <a:schemeClr val="tx1"/>
              </a:solidFill>
            </a:rPr>
            <a:t>adhesion</a:t>
          </a:r>
          <a:r>
            <a:rPr lang="en-GB" altLang="en-US" sz="1400" b="0" dirty="0">
              <a:solidFill>
                <a:schemeClr val="tx1"/>
              </a:solidFill>
            </a:rPr>
            <a:t>.</a:t>
          </a:r>
          <a:endParaRPr lang="en-GB" sz="1400" b="0" dirty="0">
            <a:solidFill>
              <a:schemeClr val="tx1"/>
            </a:solidFill>
          </a:endParaRPr>
        </a:p>
      </dgm:t>
    </dgm:pt>
    <dgm:pt modelId="{37702D79-0F27-4A94-AA8A-E61B673C5B7A}" type="parTrans" cxnId="{6B9FC8C8-CBB1-48B3-BC86-016EC58FDE5F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2A7CFC1D-85F8-4C74-BC95-33667D152A11}" type="sibTrans" cxnId="{6B9FC8C8-CBB1-48B3-BC86-016EC58FDE5F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91C436FE-DEF3-41B9-8368-80F44BD95D3D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GB" altLang="en-US" sz="1400" b="0" dirty="0">
              <a:solidFill>
                <a:schemeClr val="tx1"/>
              </a:solidFill>
            </a:rPr>
            <a:t>Following adhesion, agonists such as </a:t>
          </a:r>
          <a:r>
            <a:rPr lang="en-GB" altLang="en-US" sz="1400" b="1" dirty="0">
              <a:solidFill>
                <a:schemeClr val="tx1"/>
              </a:solidFill>
            </a:rPr>
            <a:t>collagen</a:t>
          </a:r>
          <a:r>
            <a:rPr lang="en-GB" altLang="en-US" sz="1400" b="0" dirty="0">
              <a:solidFill>
                <a:schemeClr val="tx1"/>
              </a:solidFill>
            </a:rPr>
            <a:t>, </a:t>
          </a:r>
          <a:r>
            <a:rPr lang="en-GB" altLang="en-US" sz="1400" b="1" dirty="0">
              <a:solidFill>
                <a:schemeClr val="tx1"/>
              </a:solidFill>
            </a:rPr>
            <a:t>thrombin</a:t>
          </a:r>
          <a:r>
            <a:rPr lang="en-GB" altLang="en-US" sz="1400" b="0" dirty="0">
              <a:solidFill>
                <a:schemeClr val="tx1"/>
              </a:solidFill>
            </a:rPr>
            <a:t>, </a:t>
          </a:r>
          <a:r>
            <a:rPr lang="en-GB" altLang="en-US" sz="1400" b="1" dirty="0">
              <a:solidFill>
                <a:schemeClr val="tx1"/>
              </a:solidFill>
            </a:rPr>
            <a:t>adenosine diphosphate (ADP)</a:t>
          </a:r>
          <a:r>
            <a:rPr lang="en-GB" altLang="en-US" sz="1400" b="0" dirty="0">
              <a:solidFill>
                <a:schemeClr val="tx1"/>
              </a:solidFill>
            </a:rPr>
            <a:t>, and </a:t>
          </a:r>
          <a:r>
            <a:rPr lang="en-GB" altLang="en-US" sz="1400" b="1" dirty="0">
              <a:solidFill>
                <a:schemeClr val="tx1"/>
              </a:solidFill>
            </a:rPr>
            <a:t>thromboxane A</a:t>
          </a:r>
          <a:r>
            <a:rPr lang="en-GB" altLang="en-US" sz="1400" b="1" baseline="-25000" dirty="0">
              <a:solidFill>
                <a:schemeClr val="tx1"/>
              </a:solidFill>
            </a:rPr>
            <a:t>2</a:t>
          </a:r>
          <a:r>
            <a:rPr lang="en-GB" altLang="en-US" sz="1400" b="0" dirty="0">
              <a:solidFill>
                <a:schemeClr val="tx1"/>
              </a:solidFill>
            </a:rPr>
            <a:t> activate platelets by binding to their respective platelet receptors. </a:t>
          </a:r>
          <a:endParaRPr lang="en-GB" sz="1400" b="0" dirty="0">
            <a:solidFill>
              <a:schemeClr val="tx1"/>
            </a:solidFill>
          </a:endParaRPr>
        </a:p>
      </dgm:t>
    </dgm:pt>
    <dgm:pt modelId="{5E616CCA-9E18-4EBA-BBC6-7BCAA1437ECB}" type="parTrans" cxnId="{85D0FDF5-952F-40FD-844C-5F5F034CB88C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5AAA2D28-0008-4247-8FCF-B6266D054E8B}" type="sibTrans" cxnId="{85D0FDF5-952F-40FD-844C-5F5F034CB88C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EC8BB8DA-66A0-40CD-AC53-F061114D194A}">
      <dgm:prSet phldrT="[Text]" custT="1"/>
      <dgm:spPr>
        <a:solidFill>
          <a:srgbClr val="FDC6AD"/>
        </a:solidFill>
      </dgm:spPr>
      <dgm:t>
        <a:bodyPr/>
        <a:lstStyle/>
        <a:p>
          <a:pPr>
            <a:buFontTx/>
            <a:buNone/>
          </a:pPr>
          <a:r>
            <a:rPr lang="en-GB" altLang="en-US" sz="1400" b="0" dirty="0">
              <a:solidFill>
                <a:schemeClr val="tx1"/>
              </a:solidFill>
            </a:rPr>
            <a:t>As a result of agonist binding, platelets undergo a </a:t>
          </a:r>
          <a:r>
            <a:rPr lang="en-GB" altLang="en-US" sz="1400" b="1" dirty="0">
              <a:solidFill>
                <a:schemeClr val="tx1"/>
              </a:solidFill>
            </a:rPr>
            <a:t>shape change </a:t>
          </a:r>
          <a:r>
            <a:rPr lang="en-GB" altLang="en-US" sz="1400" b="0" dirty="0">
              <a:solidFill>
                <a:schemeClr val="tx1"/>
              </a:solidFill>
            </a:rPr>
            <a:t>and new structures such </a:t>
          </a:r>
          <a:r>
            <a:rPr lang="en-GB" altLang="en-US" sz="1400" b="1" dirty="0">
              <a:solidFill>
                <a:schemeClr val="tx1"/>
              </a:solidFill>
            </a:rPr>
            <a:t>as phospholipids and </a:t>
          </a:r>
          <a:r>
            <a:rPr lang="en-GB" altLang="en-US" sz="1400" b="1" dirty="0" err="1">
              <a:solidFill>
                <a:schemeClr val="tx1"/>
              </a:solidFill>
            </a:rPr>
            <a:t>GPIIb</a:t>
          </a:r>
          <a:r>
            <a:rPr lang="en-GB" altLang="en-US" sz="1400" b="1" dirty="0">
              <a:solidFill>
                <a:schemeClr val="tx1"/>
              </a:solidFill>
            </a:rPr>
            <a:t>/</a:t>
          </a:r>
          <a:r>
            <a:rPr lang="en-GB" altLang="en-US" sz="1400" b="1" dirty="0" err="1">
              <a:solidFill>
                <a:schemeClr val="tx1"/>
              </a:solidFill>
            </a:rPr>
            <a:t>IIIa</a:t>
          </a:r>
          <a:r>
            <a:rPr lang="en-GB" altLang="en-US" sz="1400" b="1" dirty="0">
              <a:solidFill>
                <a:schemeClr val="tx1"/>
              </a:solidFill>
            </a:rPr>
            <a:t> receptors </a:t>
          </a:r>
          <a:r>
            <a:rPr lang="en-GB" altLang="en-US" sz="1400" b="0" dirty="0">
              <a:solidFill>
                <a:schemeClr val="tx1"/>
              </a:solidFill>
            </a:rPr>
            <a:t>are exposed on the cell membrane. This is called </a:t>
          </a:r>
          <a:r>
            <a:rPr lang="en-GB" altLang="en-US" sz="1400" b="1" dirty="0">
              <a:solidFill>
                <a:schemeClr val="tx1"/>
              </a:solidFill>
            </a:rPr>
            <a:t>activation</a:t>
          </a:r>
          <a:endParaRPr lang="en-GB" sz="1400" b="1" dirty="0">
            <a:solidFill>
              <a:schemeClr val="tx1"/>
            </a:solidFill>
          </a:endParaRPr>
        </a:p>
      </dgm:t>
    </dgm:pt>
    <dgm:pt modelId="{C425C8D7-372F-4725-B3E5-54C479D11929}" type="parTrans" cxnId="{BF9913F9-2CC6-4227-8B00-D2B11F6D6C91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4219FBFF-8D90-470E-BE3B-3D9032DABA9C}" type="sibTrans" cxnId="{BF9913F9-2CC6-4227-8B00-D2B11F6D6C91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BF04D890-2054-473B-BD21-DBC9C6AD1C62}">
      <dgm:prSet phldrT="[Text]" custT="1"/>
      <dgm:spPr>
        <a:solidFill>
          <a:srgbClr val="FDDFE6"/>
        </a:solidFill>
      </dgm:spPr>
      <dgm:t>
        <a:bodyPr/>
        <a:lstStyle/>
        <a:p>
          <a:pPr>
            <a:buFontTx/>
            <a:buNone/>
          </a:pPr>
          <a:r>
            <a:rPr lang="en-GB" altLang="en-US" sz="1400" b="0" dirty="0">
              <a:solidFill>
                <a:schemeClr val="tx1"/>
              </a:solidFill>
            </a:rPr>
            <a:t>The third step of platelet response is </a:t>
          </a:r>
          <a:r>
            <a:rPr lang="en-GB" altLang="en-US" sz="1400" b="1" dirty="0">
              <a:solidFill>
                <a:schemeClr val="tx1"/>
              </a:solidFill>
            </a:rPr>
            <a:t>aggregation</a:t>
          </a:r>
          <a:r>
            <a:rPr lang="en-GB" altLang="en-US" sz="1400" b="0" dirty="0">
              <a:solidFill>
                <a:schemeClr val="tx1"/>
              </a:solidFill>
            </a:rPr>
            <a:t>. After activation, binding of </a:t>
          </a:r>
          <a:r>
            <a:rPr lang="en-GB" altLang="en-US" sz="1400" b="1" dirty="0">
              <a:solidFill>
                <a:schemeClr val="tx1"/>
              </a:solidFill>
            </a:rPr>
            <a:t>fibrinogen to </a:t>
          </a:r>
          <a:r>
            <a:rPr lang="en-GB" altLang="en-US" sz="1400" b="1" dirty="0" err="1">
              <a:solidFill>
                <a:schemeClr val="tx1"/>
              </a:solidFill>
            </a:rPr>
            <a:t>GPIIb</a:t>
          </a:r>
          <a:r>
            <a:rPr lang="en-GB" altLang="en-US" sz="1400" b="1" dirty="0">
              <a:solidFill>
                <a:schemeClr val="tx1"/>
              </a:solidFill>
            </a:rPr>
            <a:t>/</a:t>
          </a:r>
          <a:r>
            <a:rPr lang="en-GB" altLang="en-US" sz="1400" b="1" dirty="0" err="1">
              <a:solidFill>
                <a:schemeClr val="tx1"/>
              </a:solidFill>
            </a:rPr>
            <a:t>IIIa</a:t>
          </a:r>
          <a:r>
            <a:rPr lang="en-GB" altLang="en-US" sz="1400" b="1" dirty="0">
              <a:solidFill>
                <a:schemeClr val="tx1"/>
              </a:solidFill>
            </a:rPr>
            <a:t> </a:t>
          </a:r>
          <a:r>
            <a:rPr lang="en-US" altLang="en-US" sz="1400" b="0" dirty="0">
              <a:solidFill>
                <a:schemeClr val="tx1"/>
              </a:solidFill>
            </a:rPr>
            <a:t>causes platelets to adhere to each other </a:t>
          </a:r>
          <a:r>
            <a:rPr lang="en-GB" altLang="en-US" sz="1400" b="0" dirty="0">
              <a:solidFill>
                <a:schemeClr val="tx1"/>
              </a:solidFill>
            </a:rPr>
            <a:t>into a loose platelet plug.</a:t>
          </a:r>
          <a:endParaRPr lang="en-GB" sz="1400" b="0" dirty="0">
            <a:solidFill>
              <a:schemeClr val="tx1"/>
            </a:solidFill>
          </a:endParaRPr>
        </a:p>
      </dgm:t>
    </dgm:pt>
    <dgm:pt modelId="{8B9347D1-F380-41E4-8445-F5C3642C6188}" type="parTrans" cxnId="{F82A6D3E-CB83-4BAF-9FF9-0DDC43CBE1B1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0DF37719-52CB-41BE-A076-9484454D14EA}" type="sibTrans" cxnId="{F82A6D3E-CB83-4BAF-9FF9-0DDC43CBE1B1}">
      <dgm:prSet/>
      <dgm:spPr/>
      <dgm:t>
        <a:bodyPr/>
        <a:lstStyle/>
        <a:p>
          <a:endParaRPr lang="en-GB" sz="1500">
            <a:solidFill>
              <a:schemeClr val="tx1"/>
            </a:solidFill>
          </a:endParaRPr>
        </a:p>
      </dgm:t>
    </dgm:pt>
    <dgm:pt modelId="{A639804A-DDE1-4098-9E68-C6DE12FCB9B2}" type="pres">
      <dgm:prSet presAssocID="{841DAF91-23EF-4275-A878-97063EB987B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A09767B-D352-4C6E-8829-549CB2CCDA4B}" type="pres">
      <dgm:prSet presAssocID="{2BB70DD5-10FE-4537-8D4F-7F5AA78D6C08}" presName="comp" presStyleCnt="0"/>
      <dgm:spPr/>
    </dgm:pt>
    <dgm:pt modelId="{4B1310CE-9F48-4B61-A274-605B417CC82D}" type="pres">
      <dgm:prSet presAssocID="{2BB70DD5-10FE-4537-8D4F-7F5AA78D6C08}" presName="box" presStyleLbl="node1" presStyleIdx="0" presStyleCnt="4" custScaleY="133520"/>
      <dgm:spPr/>
      <dgm:t>
        <a:bodyPr/>
        <a:lstStyle/>
        <a:p>
          <a:pPr rtl="1"/>
          <a:endParaRPr lang="ar-SA"/>
        </a:p>
      </dgm:t>
    </dgm:pt>
    <dgm:pt modelId="{D2D98CC3-C2C7-49CE-B239-FDAC0F32E589}" type="pres">
      <dgm:prSet presAssocID="{2BB70DD5-10FE-4537-8D4F-7F5AA78D6C08}" presName="img" presStyleLbl="fgImgPlace1" presStyleIdx="0" presStyleCnt="4"/>
      <dgm:spPr/>
    </dgm:pt>
    <dgm:pt modelId="{53511AAD-ED65-4CA0-93BE-E049F09F9AE4}" type="pres">
      <dgm:prSet presAssocID="{2BB70DD5-10FE-4537-8D4F-7F5AA78D6C0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463E0D6-707B-4CDF-AB76-CD33390D745E}" type="pres">
      <dgm:prSet presAssocID="{2A7CFC1D-85F8-4C74-BC95-33667D152A11}" presName="spacer" presStyleCnt="0"/>
      <dgm:spPr/>
    </dgm:pt>
    <dgm:pt modelId="{59503650-A7F6-4201-B633-BFDCBAFDECAC}" type="pres">
      <dgm:prSet presAssocID="{91C436FE-DEF3-41B9-8368-80F44BD95D3D}" presName="comp" presStyleCnt="0"/>
      <dgm:spPr/>
    </dgm:pt>
    <dgm:pt modelId="{00915DD5-97E3-4C0A-9764-BD0739C051FC}" type="pres">
      <dgm:prSet presAssocID="{91C436FE-DEF3-41B9-8368-80F44BD95D3D}" presName="box" presStyleLbl="node1" presStyleIdx="1" presStyleCnt="4"/>
      <dgm:spPr/>
      <dgm:t>
        <a:bodyPr/>
        <a:lstStyle/>
        <a:p>
          <a:pPr rtl="1"/>
          <a:endParaRPr lang="ar-SA"/>
        </a:p>
      </dgm:t>
    </dgm:pt>
    <dgm:pt modelId="{57E0FA89-E1C0-4B14-8834-B9CFA00B5E63}" type="pres">
      <dgm:prSet presAssocID="{91C436FE-DEF3-41B9-8368-80F44BD95D3D}" presName="img" presStyleLbl="fgImgPlace1" presStyleIdx="1" presStyleCnt="4"/>
      <dgm:spPr/>
    </dgm:pt>
    <dgm:pt modelId="{B58BEC7F-5F71-4F2B-BE0A-EAD93DBCE611}" type="pres">
      <dgm:prSet presAssocID="{91C436FE-DEF3-41B9-8368-80F44BD95D3D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37A8123-4208-4671-B03C-2C5E677D2540}" type="pres">
      <dgm:prSet presAssocID="{5AAA2D28-0008-4247-8FCF-B6266D054E8B}" presName="spacer" presStyleCnt="0"/>
      <dgm:spPr/>
    </dgm:pt>
    <dgm:pt modelId="{1A20C311-F977-468A-991E-2DFE3FBC5502}" type="pres">
      <dgm:prSet presAssocID="{EC8BB8DA-66A0-40CD-AC53-F061114D194A}" presName="comp" presStyleCnt="0"/>
      <dgm:spPr/>
    </dgm:pt>
    <dgm:pt modelId="{CDD1063E-2C02-466F-8347-5745377D5398}" type="pres">
      <dgm:prSet presAssocID="{EC8BB8DA-66A0-40CD-AC53-F061114D194A}" presName="box" presStyleLbl="node1" presStyleIdx="2" presStyleCnt="4"/>
      <dgm:spPr/>
      <dgm:t>
        <a:bodyPr/>
        <a:lstStyle/>
        <a:p>
          <a:pPr rtl="1"/>
          <a:endParaRPr lang="ar-SA"/>
        </a:p>
      </dgm:t>
    </dgm:pt>
    <dgm:pt modelId="{9D865657-F088-4897-9392-7BAABB4BE614}" type="pres">
      <dgm:prSet presAssocID="{EC8BB8DA-66A0-40CD-AC53-F061114D194A}" presName="img" presStyleLbl="fgImgPlace1" presStyleIdx="2" presStyleCnt="4"/>
      <dgm:spPr/>
    </dgm:pt>
    <dgm:pt modelId="{E880FE25-EEDE-4940-9795-F25E2CAC0177}" type="pres">
      <dgm:prSet presAssocID="{EC8BB8DA-66A0-40CD-AC53-F061114D194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70C20A3-E069-472E-ACDC-A1590FB20E08}" type="pres">
      <dgm:prSet presAssocID="{4219FBFF-8D90-470E-BE3B-3D9032DABA9C}" presName="spacer" presStyleCnt="0"/>
      <dgm:spPr/>
    </dgm:pt>
    <dgm:pt modelId="{F2851955-3CBF-44FD-9249-48A82A07D0DF}" type="pres">
      <dgm:prSet presAssocID="{BF04D890-2054-473B-BD21-DBC9C6AD1C62}" presName="comp" presStyleCnt="0"/>
      <dgm:spPr/>
    </dgm:pt>
    <dgm:pt modelId="{EBB21170-6EBA-4B8D-9769-5D8C87700E07}" type="pres">
      <dgm:prSet presAssocID="{BF04D890-2054-473B-BD21-DBC9C6AD1C62}" presName="box" presStyleLbl="node1" presStyleIdx="3" presStyleCnt="4"/>
      <dgm:spPr/>
      <dgm:t>
        <a:bodyPr/>
        <a:lstStyle/>
        <a:p>
          <a:pPr rtl="1"/>
          <a:endParaRPr lang="ar-SA"/>
        </a:p>
      </dgm:t>
    </dgm:pt>
    <dgm:pt modelId="{0114932E-92FC-4354-8030-92B533E5C791}" type="pres">
      <dgm:prSet presAssocID="{BF04D890-2054-473B-BD21-DBC9C6AD1C62}" presName="img" presStyleLbl="fgImgPlace1" presStyleIdx="3" presStyleCnt="4"/>
      <dgm:spPr/>
    </dgm:pt>
    <dgm:pt modelId="{90E2E358-5C3B-4EA3-86D3-3175F428F6A2}" type="pres">
      <dgm:prSet presAssocID="{BF04D890-2054-473B-BD21-DBC9C6AD1C6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AFD79FE-53A2-467A-811B-A20555A93D68}" type="presOf" srcId="{2BB70DD5-10FE-4537-8D4F-7F5AA78D6C08}" destId="{53511AAD-ED65-4CA0-93BE-E049F09F9AE4}" srcOrd="1" destOrd="0" presId="urn:microsoft.com/office/officeart/2005/8/layout/vList4"/>
    <dgm:cxn modelId="{F82A6D3E-CB83-4BAF-9FF9-0DDC43CBE1B1}" srcId="{841DAF91-23EF-4275-A878-97063EB987BA}" destId="{BF04D890-2054-473B-BD21-DBC9C6AD1C62}" srcOrd="3" destOrd="0" parTransId="{8B9347D1-F380-41E4-8445-F5C3642C6188}" sibTransId="{0DF37719-52CB-41BE-A076-9484454D14EA}"/>
    <dgm:cxn modelId="{2E29A61C-C7F5-4C62-AD25-18589EDC7D5D}" type="presOf" srcId="{91C436FE-DEF3-41B9-8368-80F44BD95D3D}" destId="{00915DD5-97E3-4C0A-9764-BD0739C051FC}" srcOrd="0" destOrd="0" presId="urn:microsoft.com/office/officeart/2005/8/layout/vList4"/>
    <dgm:cxn modelId="{CF897842-B458-4FEF-BF19-13383D761473}" type="presOf" srcId="{91C436FE-DEF3-41B9-8368-80F44BD95D3D}" destId="{B58BEC7F-5F71-4F2B-BE0A-EAD93DBCE611}" srcOrd="1" destOrd="0" presId="urn:microsoft.com/office/officeart/2005/8/layout/vList4"/>
    <dgm:cxn modelId="{6B9FC8C8-CBB1-48B3-BC86-016EC58FDE5F}" srcId="{841DAF91-23EF-4275-A878-97063EB987BA}" destId="{2BB70DD5-10FE-4537-8D4F-7F5AA78D6C08}" srcOrd="0" destOrd="0" parTransId="{37702D79-0F27-4A94-AA8A-E61B673C5B7A}" sibTransId="{2A7CFC1D-85F8-4C74-BC95-33667D152A11}"/>
    <dgm:cxn modelId="{CC6F2471-107E-423E-BA57-68F0AB5CB0E9}" type="presOf" srcId="{BF04D890-2054-473B-BD21-DBC9C6AD1C62}" destId="{90E2E358-5C3B-4EA3-86D3-3175F428F6A2}" srcOrd="1" destOrd="0" presId="urn:microsoft.com/office/officeart/2005/8/layout/vList4"/>
    <dgm:cxn modelId="{236D3F71-3CE1-428D-B945-95230982CD49}" type="presOf" srcId="{BF04D890-2054-473B-BD21-DBC9C6AD1C62}" destId="{EBB21170-6EBA-4B8D-9769-5D8C87700E07}" srcOrd="0" destOrd="0" presId="urn:microsoft.com/office/officeart/2005/8/layout/vList4"/>
    <dgm:cxn modelId="{C7FB8994-1B13-4E8A-A3AE-9257E253EBD5}" type="presOf" srcId="{2BB70DD5-10FE-4537-8D4F-7F5AA78D6C08}" destId="{4B1310CE-9F48-4B61-A274-605B417CC82D}" srcOrd="0" destOrd="0" presId="urn:microsoft.com/office/officeart/2005/8/layout/vList4"/>
    <dgm:cxn modelId="{85D0FDF5-952F-40FD-844C-5F5F034CB88C}" srcId="{841DAF91-23EF-4275-A878-97063EB987BA}" destId="{91C436FE-DEF3-41B9-8368-80F44BD95D3D}" srcOrd="1" destOrd="0" parTransId="{5E616CCA-9E18-4EBA-BBC6-7BCAA1437ECB}" sibTransId="{5AAA2D28-0008-4247-8FCF-B6266D054E8B}"/>
    <dgm:cxn modelId="{BF9913F9-2CC6-4227-8B00-D2B11F6D6C91}" srcId="{841DAF91-23EF-4275-A878-97063EB987BA}" destId="{EC8BB8DA-66A0-40CD-AC53-F061114D194A}" srcOrd="2" destOrd="0" parTransId="{C425C8D7-372F-4725-B3E5-54C479D11929}" sibTransId="{4219FBFF-8D90-470E-BE3B-3D9032DABA9C}"/>
    <dgm:cxn modelId="{80F92C90-2FB9-47D8-AE21-7B9C75A92720}" type="presOf" srcId="{841DAF91-23EF-4275-A878-97063EB987BA}" destId="{A639804A-DDE1-4098-9E68-C6DE12FCB9B2}" srcOrd="0" destOrd="0" presId="urn:microsoft.com/office/officeart/2005/8/layout/vList4"/>
    <dgm:cxn modelId="{0E7F4653-AC09-45CE-8C2C-743398102431}" type="presOf" srcId="{EC8BB8DA-66A0-40CD-AC53-F061114D194A}" destId="{E880FE25-EEDE-4940-9795-F25E2CAC0177}" srcOrd="1" destOrd="0" presId="urn:microsoft.com/office/officeart/2005/8/layout/vList4"/>
    <dgm:cxn modelId="{98D85EC0-A05E-4ACC-9B2F-BAECC56D74DD}" type="presOf" srcId="{EC8BB8DA-66A0-40CD-AC53-F061114D194A}" destId="{CDD1063E-2C02-466F-8347-5745377D5398}" srcOrd="0" destOrd="0" presId="urn:microsoft.com/office/officeart/2005/8/layout/vList4"/>
    <dgm:cxn modelId="{FD7608F2-7F34-43F2-8832-A9A6D7F12DA6}" type="presParOf" srcId="{A639804A-DDE1-4098-9E68-C6DE12FCB9B2}" destId="{2A09767B-D352-4C6E-8829-549CB2CCDA4B}" srcOrd="0" destOrd="0" presId="urn:microsoft.com/office/officeart/2005/8/layout/vList4"/>
    <dgm:cxn modelId="{83D45C0D-AEE2-4266-88DC-790E55FD8C45}" type="presParOf" srcId="{2A09767B-D352-4C6E-8829-549CB2CCDA4B}" destId="{4B1310CE-9F48-4B61-A274-605B417CC82D}" srcOrd="0" destOrd="0" presId="urn:microsoft.com/office/officeart/2005/8/layout/vList4"/>
    <dgm:cxn modelId="{72CC6F71-1BA3-4767-8617-ABD1E4E38B24}" type="presParOf" srcId="{2A09767B-D352-4C6E-8829-549CB2CCDA4B}" destId="{D2D98CC3-C2C7-49CE-B239-FDAC0F32E589}" srcOrd="1" destOrd="0" presId="urn:microsoft.com/office/officeart/2005/8/layout/vList4"/>
    <dgm:cxn modelId="{E19424FD-F254-47D9-B053-E1CFA7AF256C}" type="presParOf" srcId="{2A09767B-D352-4C6E-8829-549CB2CCDA4B}" destId="{53511AAD-ED65-4CA0-93BE-E049F09F9AE4}" srcOrd="2" destOrd="0" presId="urn:microsoft.com/office/officeart/2005/8/layout/vList4"/>
    <dgm:cxn modelId="{5111F49F-1153-4634-BF12-57A101019F8F}" type="presParOf" srcId="{A639804A-DDE1-4098-9E68-C6DE12FCB9B2}" destId="{D463E0D6-707B-4CDF-AB76-CD33390D745E}" srcOrd="1" destOrd="0" presId="urn:microsoft.com/office/officeart/2005/8/layout/vList4"/>
    <dgm:cxn modelId="{A34D8AB1-6FEA-4F8B-B558-0E1A6DC88075}" type="presParOf" srcId="{A639804A-DDE1-4098-9E68-C6DE12FCB9B2}" destId="{59503650-A7F6-4201-B633-BFDCBAFDECAC}" srcOrd="2" destOrd="0" presId="urn:microsoft.com/office/officeart/2005/8/layout/vList4"/>
    <dgm:cxn modelId="{0D2E6EAD-A5AC-4769-A755-D1DE3F8BC7CE}" type="presParOf" srcId="{59503650-A7F6-4201-B633-BFDCBAFDECAC}" destId="{00915DD5-97E3-4C0A-9764-BD0739C051FC}" srcOrd="0" destOrd="0" presId="urn:microsoft.com/office/officeart/2005/8/layout/vList4"/>
    <dgm:cxn modelId="{574220B9-ECE4-42FA-82D6-23913995B344}" type="presParOf" srcId="{59503650-A7F6-4201-B633-BFDCBAFDECAC}" destId="{57E0FA89-E1C0-4B14-8834-B9CFA00B5E63}" srcOrd="1" destOrd="0" presId="urn:microsoft.com/office/officeart/2005/8/layout/vList4"/>
    <dgm:cxn modelId="{AD844AF3-E1CE-4B3A-99F6-FFE3E173B602}" type="presParOf" srcId="{59503650-A7F6-4201-B633-BFDCBAFDECAC}" destId="{B58BEC7F-5F71-4F2B-BE0A-EAD93DBCE611}" srcOrd="2" destOrd="0" presId="urn:microsoft.com/office/officeart/2005/8/layout/vList4"/>
    <dgm:cxn modelId="{B8ADA1E3-44C7-473C-BD23-13324BEA78E9}" type="presParOf" srcId="{A639804A-DDE1-4098-9E68-C6DE12FCB9B2}" destId="{F37A8123-4208-4671-B03C-2C5E677D2540}" srcOrd="3" destOrd="0" presId="urn:microsoft.com/office/officeart/2005/8/layout/vList4"/>
    <dgm:cxn modelId="{98E860A4-7AE2-4C4A-975F-215B09BCA528}" type="presParOf" srcId="{A639804A-DDE1-4098-9E68-C6DE12FCB9B2}" destId="{1A20C311-F977-468A-991E-2DFE3FBC5502}" srcOrd="4" destOrd="0" presId="urn:microsoft.com/office/officeart/2005/8/layout/vList4"/>
    <dgm:cxn modelId="{A8487CB8-B84F-4206-8FEF-2D5FB26153CC}" type="presParOf" srcId="{1A20C311-F977-468A-991E-2DFE3FBC5502}" destId="{CDD1063E-2C02-466F-8347-5745377D5398}" srcOrd="0" destOrd="0" presId="urn:microsoft.com/office/officeart/2005/8/layout/vList4"/>
    <dgm:cxn modelId="{93E74B72-CB3E-40E0-B209-C93DBB53A8DD}" type="presParOf" srcId="{1A20C311-F977-468A-991E-2DFE3FBC5502}" destId="{9D865657-F088-4897-9392-7BAABB4BE614}" srcOrd="1" destOrd="0" presId="urn:microsoft.com/office/officeart/2005/8/layout/vList4"/>
    <dgm:cxn modelId="{7C58C23B-DA99-4CC2-A7FD-D3C53B6BCFC1}" type="presParOf" srcId="{1A20C311-F977-468A-991E-2DFE3FBC5502}" destId="{E880FE25-EEDE-4940-9795-F25E2CAC0177}" srcOrd="2" destOrd="0" presId="urn:microsoft.com/office/officeart/2005/8/layout/vList4"/>
    <dgm:cxn modelId="{E4C80C11-421B-45E5-8209-A167DE01D35A}" type="presParOf" srcId="{A639804A-DDE1-4098-9E68-C6DE12FCB9B2}" destId="{E70C20A3-E069-472E-ACDC-A1590FB20E08}" srcOrd="5" destOrd="0" presId="urn:microsoft.com/office/officeart/2005/8/layout/vList4"/>
    <dgm:cxn modelId="{AE62DD8B-F732-4C88-A3EA-FDA9C2B1F04F}" type="presParOf" srcId="{A639804A-DDE1-4098-9E68-C6DE12FCB9B2}" destId="{F2851955-3CBF-44FD-9249-48A82A07D0DF}" srcOrd="6" destOrd="0" presId="urn:microsoft.com/office/officeart/2005/8/layout/vList4"/>
    <dgm:cxn modelId="{FD5B6702-49A9-4C03-A2EB-436C6087EB05}" type="presParOf" srcId="{F2851955-3CBF-44FD-9249-48A82A07D0DF}" destId="{EBB21170-6EBA-4B8D-9769-5D8C87700E07}" srcOrd="0" destOrd="0" presId="urn:microsoft.com/office/officeart/2005/8/layout/vList4"/>
    <dgm:cxn modelId="{19561D62-693E-4C40-8DD1-BD0684D8FEB7}" type="presParOf" srcId="{F2851955-3CBF-44FD-9249-48A82A07D0DF}" destId="{0114932E-92FC-4354-8030-92B533E5C791}" srcOrd="1" destOrd="0" presId="urn:microsoft.com/office/officeart/2005/8/layout/vList4"/>
    <dgm:cxn modelId="{811C6592-14B4-4384-94D6-666D06FA06A2}" type="presParOf" srcId="{F2851955-3CBF-44FD-9249-48A82A07D0DF}" destId="{90E2E358-5C3B-4EA3-86D3-3175F428F6A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310CE-9F48-4B61-A274-605B417CC82D}">
      <dsp:nvSpPr>
        <dsp:cNvPr id="0" name=""/>
        <dsp:cNvSpPr/>
      </dsp:nvSpPr>
      <dsp:spPr>
        <a:xfrm>
          <a:off x="0" y="0"/>
          <a:ext cx="6569677" cy="1440204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0" kern="1200" dirty="0">
              <a:solidFill>
                <a:schemeClr val="tx1"/>
              </a:solidFill>
            </a:rPr>
            <a:t>Following vascular injury</a:t>
          </a:r>
          <a:r>
            <a:rPr lang="en-GB" altLang="en-US" sz="1400" b="1" kern="1200" dirty="0">
              <a:solidFill>
                <a:schemeClr val="tx1"/>
              </a:solidFill>
            </a:rPr>
            <a:t>, von Willebrand factor </a:t>
          </a:r>
          <a:r>
            <a:rPr lang="en-GB" altLang="en-US" sz="1400" b="0" kern="1200" dirty="0">
              <a:solidFill>
                <a:schemeClr val="tx1"/>
              </a:solidFill>
            </a:rPr>
            <a:t>binds to collagen in the exposed </a:t>
          </a:r>
          <a:r>
            <a:rPr lang="en-GB" altLang="en-US" sz="1400" b="0" kern="1200" dirty="0" err="1">
              <a:solidFill>
                <a:schemeClr val="tx1"/>
              </a:solidFill>
            </a:rPr>
            <a:t>subendothelium</a:t>
          </a:r>
          <a:r>
            <a:rPr lang="en-GB" altLang="en-US" sz="1400" b="0" kern="1200" dirty="0">
              <a:solidFill>
                <a:schemeClr val="tx1"/>
              </a:solidFill>
            </a:rPr>
            <a:t> at the site of injury.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0" kern="1200" dirty="0">
              <a:solidFill>
                <a:schemeClr val="tx1"/>
              </a:solidFill>
            </a:rPr>
            <a:t>The other site of the “</a:t>
          </a:r>
          <a:r>
            <a:rPr lang="en-GB" altLang="en-US" sz="1400" b="1" kern="1200" dirty="0">
              <a:solidFill>
                <a:schemeClr val="tx1"/>
              </a:solidFill>
            </a:rPr>
            <a:t>rod-formed</a:t>
          </a:r>
          <a:r>
            <a:rPr lang="en-GB" altLang="en-US" sz="1400" b="0" kern="1200" dirty="0">
              <a:solidFill>
                <a:schemeClr val="tx1"/>
              </a:solidFill>
            </a:rPr>
            <a:t>” von Willebrand factor binds to the platelet receptor </a:t>
          </a:r>
          <a:r>
            <a:rPr lang="en-GB" altLang="en-US" sz="1400" b="1" kern="1200" dirty="0" err="1">
              <a:solidFill>
                <a:schemeClr val="tx1"/>
              </a:solidFill>
            </a:rPr>
            <a:t>GPIb</a:t>
          </a:r>
          <a:r>
            <a:rPr lang="en-GB" altLang="en-US" sz="1400" b="0" kern="1200" dirty="0">
              <a:solidFill>
                <a:schemeClr val="tx1"/>
              </a:solidFill>
            </a:rPr>
            <a:t> and platelets are thereby anchored to the site of the injured endothelium. This is called </a:t>
          </a:r>
          <a:r>
            <a:rPr lang="en-GB" altLang="en-US" sz="1400" b="1" kern="1200" dirty="0">
              <a:solidFill>
                <a:schemeClr val="tx1"/>
              </a:solidFill>
            </a:rPr>
            <a:t>adhesion</a:t>
          </a:r>
          <a:r>
            <a:rPr lang="en-GB" altLang="en-US" sz="1400" b="0" kern="1200" dirty="0">
              <a:solidFill>
                <a:schemeClr val="tx1"/>
              </a:solidFill>
            </a:rPr>
            <a:t>.</a:t>
          </a:r>
          <a:endParaRPr lang="en-GB" sz="1400" b="0" kern="1200" dirty="0">
            <a:solidFill>
              <a:schemeClr val="tx1"/>
            </a:solidFill>
          </a:endParaRPr>
        </a:p>
      </dsp:txBody>
      <dsp:txXfrm>
        <a:off x="1421799" y="0"/>
        <a:ext cx="5147877" cy="1440204"/>
      </dsp:txXfrm>
    </dsp:sp>
    <dsp:sp modelId="{D2D98CC3-C2C7-49CE-B239-FDAC0F32E589}">
      <dsp:nvSpPr>
        <dsp:cNvPr id="0" name=""/>
        <dsp:cNvSpPr/>
      </dsp:nvSpPr>
      <dsp:spPr>
        <a:xfrm>
          <a:off x="107864" y="288645"/>
          <a:ext cx="1313935" cy="8629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15DD5-97E3-4C0A-9764-BD0739C051FC}">
      <dsp:nvSpPr>
        <dsp:cNvPr id="0" name=""/>
        <dsp:cNvSpPr/>
      </dsp:nvSpPr>
      <dsp:spPr>
        <a:xfrm>
          <a:off x="0" y="1548069"/>
          <a:ext cx="6569677" cy="107864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400" b="0" kern="1200" dirty="0">
              <a:solidFill>
                <a:schemeClr val="tx1"/>
              </a:solidFill>
            </a:rPr>
            <a:t>Following adhesion, agonists such as </a:t>
          </a:r>
          <a:r>
            <a:rPr lang="en-GB" altLang="en-US" sz="1400" b="1" kern="1200" dirty="0">
              <a:solidFill>
                <a:schemeClr val="tx1"/>
              </a:solidFill>
            </a:rPr>
            <a:t>collagen</a:t>
          </a:r>
          <a:r>
            <a:rPr lang="en-GB" altLang="en-US" sz="1400" b="0" kern="1200" dirty="0">
              <a:solidFill>
                <a:schemeClr val="tx1"/>
              </a:solidFill>
            </a:rPr>
            <a:t>, </a:t>
          </a:r>
          <a:r>
            <a:rPr lang="en-GB" altLang="en-US" sz="1400" b="1" kern="1200" dirty="0">
              <a:solidFill>
                <a:schemeClr val="tx1"/>
              </a:solidFill>
            </a:rPr>
            <a:t>thrombin</a:t>
          </a:r>
          <a:r>
            <a:rPr lang="en-GB" altLang="en-US" sz="1400" b="0" kern="1200" dirty="0">
              <a:solidFill>
                <a:schemeClr val="tx1"/>
              </a:solidFill>
            </a:rPr>
            <a:t>, </a:t>
          </a:r>
          <a:r>
            <a:rPr lang="en-GB" altLang="en-US" sz="1400" b="1" kern="1200" dirty="0">
              <a:solidFill>
                <a:schemeClr val="tx1"/>
              </a:solidFill>
            </a:rPr>
            <a:t>adenosine diphosphate (ADP)</a:t>
          </a:r>
          <a:r>
            <a:rPr lang="en-GB" altLang="en-US" sz="1400" b="0" kern="1200" dirty="0">
              <a:solidFill>
                <a:schemeClr val="tx1"/>
              </a:solidFill>
            </a:rPr>
            <a:t>, and </a:t>
          </a:r>
          <a:r>
            <a:rPr lang="en-GB" altLang="en-US" sz="1400" b="1" kern="1200" dirty="0">
              <a:solidFill>
                <a:schemeClr val="tx1"/>
              </a:solidFill>
            </a:rPr>
            <a:t>thromboxane A</a:t>
          </a:r>
          <a:r>
            <a:rPr lang="en-GB" altLang="en-US" sz="1400" b="1" kern="1200" baseline="-25000" dirty="0">
              <a:solidFill>
                <a:schemeClr val="tx1"/>
              </a:solidFill>
            </a:rPr>
            <a:t>2</a:t>
          </a:r>
          <a:r>
            <a:rPr lang="en-GB" altLang="en-US" sz="1400" b="0" kern="1200" dirty="0">
              <a:solidFill>
                <a:schemeClr val="tx1"/>
              </a:solidFill>
            </a:rPr>
            <a:t> activate platelets by binding to their respective platelet receptors. </a:t>
          </a:r>
          <a:endParaRPr lang="en-GB" sz="1400" b="0" kern="1200" dirty="0">
            <a:solidFill>
              <a:schemeClr val="tx1"/>
            </a:solidFill>
          </a:endParaRPr>
        </a:p>
      </dsp:txBody>
      <dsp:txXfrm>
        <a:off x="1421799" y="1548069"/>
        <a:ext cx="5147877" cy="1078643"/>
      </dsp:txXfrm>
    </dsp:sp>
    <dsp:sp modelId="{57E0FA89-E1C0-4B14-8834-B9CFA00B5E63}">
      <dsp:nvSpPr>
        <dsp:cNvPr id="0" name=""/>
        <dsp:cNvSpPr/>
      </dsp:nvSpPr>
      <dsp:spPr>
        <a:xfrm>
          <a:off x="107864" y="1655933"/>
          <a:ext cx="1313935" cy="8629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43214"/>
            <a:satOff val="-7649"/>
            <a:lumOff val="-1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1063E-2C02-466F-8347-5745377D5398}">
      <dsp:nvSpPr>
        <dsp:cNvPr id="0" name=""/>
        <dsp:cNvSpPr/>
      </dsp:nvSpPr>
      <dsp:spPr>
        <a:xfrm>
          <a:off x="0" y="2734577"/>
          <a:ext cx="6569677" cy="1078643"/>
        </a:xfrm>
        <a:prstGeom prst="roundRect">
          <a:avLst>
            <a:gd name="adj" fmla="val 10000"/>
          </a:avLst>
        </a:prstGeom>
        <a:solidFill>
          <a:srgbClr val="FDC6A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altLang="en-US" sz="1400" b="0" kern="1200" dirty="0">
              <a:solidFill>
                <a:schemeClr val="tx1"/>
              </a:solidFill>
            </a:rPr>
            <a:t>As a result of agonist binding, platelets undergo a </a:t>
          </a:r>
          <a:r>
            <a:rPr lang="en-GB" altLang="en-US" sz="1400" b="1" kern="1200" dirty="0">
              <a:solidFill>
                <a:schemeClr val="tx1"/>
              </a:solidFill>
            </a:rPr>
            <a:t>shape change </a:t>
          </a:r>
          <a:r>
            <a:rPr lang="en-GB" altLang="en-US" sz="1400" b="0" kern="1200" dirty="0">
              <a:solidFill>
                <a:schemeClr val="tx1"/>
              </a:solidFill>
            </a:rPr>
            <a:t>and new structures such </a:t>
          </a:r>
          <a:r>
            <a:rPr lang="en-GB" altLang="en-US" sz="1400" b="1" kern="1200" dirty="0">
              <a:solidFill>
                <a:schemeClr val="tx1"/>
              </a:solidFill>
            </a:rPr>
            <a:t>as phospholipids and </a:t>
          </a:r>
          <a:r>
            <a:rPr lang="en-GB" altLang="en-US" sz="1400" b="1" kern="1200" dirty="0" err="1">
              <a:solidFill>
                <a:schemeClr val="tx1"/>
              </a:solidFill>
            </a:rPr>
            <a:t>GPIIb</a:t>
          </a:r>
          <a:r>
            <a:rPr lang="en-GB" altLang="en-US" sz="1400" b="1" kern="1200" dirty="0">
              <a:solidFill>
                <a:schemeClr val="tx1"/>
              </a:solidFill>
            </a:rPr>
            <a:t>/</a:t>
          </a:r>
          <a:r>
            <a:rPr lang="en-GB" altLang="en-US" sz="1400" b="1" kern="1200" dirty="0" err="1">
              <a:solidFill>
                <a:schemeClr val="tx1"/>
              </a:solidFill>
            </a:rPr>
            <a:t>IIIa</a:t>
          </a:r>
          <a:r>
            <a:rPr lang="en-GB" altLang="en-US" sz="1400" b="1" kern="1200" dirty="0">
              <a:solidFill>
                <a:schemeClr val="tx1"/>
              </a:solidFill>
            </a:rPr>
            <a:t> receptors </a:t>
          </a:r>
          <a:r>
            <a:rPr lang="en-GB" altLang="en-US" sz="1400" b="0" kern="1200" dirty="0">
              <a:solidFill>
                <a:schemeClr val="tx1"/>
              </a:solidFill>
            </a:rPr>
            <a:t>are exposed on the cell membrane. This is called </a:t>
          </a:r>
          <a:r>
            <a:rPr lang="en-GB" altLang="en-US" sz="1400" b="1" kern="1200" dirty="0">
              <a:solidFill>
                <a:schemeClr val="tx1"/>
              </a:solidFill>
            </a:rPr>
            <a:t>activation</a:t>
          </a:r>
          <a:endParaRPr lang="en-GB" sz="1400" b="1" kern="1200" dirty="0">
            <a:solidFill>
              <a:schemeClr val="tx1"/>
            </a:solidFill>
          </a:endParaRPr>
        </a:p>
      </dsp:txBody>
      <dsp:txXfrm>
        <a:off x="1421799" y="2734577"/>
        <a:ext cx="5147877" cy="1078643"/>
      </dsp:txXfrm>
    </dsp:sp>
    <dsp:sp modelId="{9D865657-F088-4897-9392-7BAABB4BE614}">
      <dsp:nvSpPr>
        <dsp:cNvPr id="0" name=""/>
        <dsp:cNvSpPr/>
      </dsp:nvSpPr>
      <dsp:spPr>
        <a:xfrm>
          <a:off x="107864" y="2842441"/>
          <a:ext cx="1313935" cy="8629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86428"/>
            <a:satOff val="-15298"/>
            <a:lumOff val="-2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B21170-6EBA-4B8D-9769-5D8C87700E07}">
      <dsp:nvSpPr>
        <dsp:cNvPr id="0" name=""/>
        <dsp:cNvSpPr/>
      </dsp:nvSpPr>
      <dsp:spPr>
        <a:xfrm>
          <a:off x="0" y="3921085"/>
          <a:ext cx="6569677" cy="1078643"/>
        </a:xfrm>
        <a:prstGeom prst="roundRect">
          <a:avLst>
            <a:gd name="adj" fmla="val 10000"/>
          </a:avLst>
        </a:prstGeom>
        <a:solidFill>
          <a:srgbClr val="FDDF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GB" altLang="en-US" sz="1400" b="0" kern="1200" dirty="0">
              <a:solidFill>
                <a:schemeClr val="tx1"/>
              </a:solidFill>
            </a:rPr>
            <a:t>The third step of platelet response is </a:t>
          </a:r>
          <a:r>
            <a:rPr lang="en-GB" altLang="en-US" sz="1400" b="1" kern="1200" dirty="0">
              <a:solidFill>
                <a:schemeClr val="tx1"/>
              </a:solidFill>
            </a:rPr>
            <a:t>aggregation</a:t>
          </a:r>
          <a:r>
            <a:rPr lang="en-GB" altLang="en-US" sz="1400" b="0" kern="1200" dirty="0">
              <a:solidFill>
                <a:schemeClr val="tx1"/>
              </a:solidFill>
            </a:rPr>
            <a:t>. After activation, binding of </a:t>
          </a:r>
          <a:r>
            <a:rPr lang="en-GB" altLang="en-US" sz="1400" b="1" kern="1200" dirty="0">
              <a:solidFill>
                <a:schemeClr val="tx1"/>
              </a:solidFill>
            </a:rPr>
            <a:t>fibrinogen to </a:t>
          </a:r>
          <a:r>
            <a:rPr lang="en-GB" altLang="en-US" sz="1400" b="1" kern="1200" dirty="0" err="1">
              <a:solidFill>
                <a:schemeClr val="tx1"/>
              </a:solidFill>
            </a:rPr>
            <a:t>GPIIb</a:t>
          </a:r>
          <a:r>
            <a:rPr lang="en-GB" altLang="en-US" sz="1400" b="1" kern="1200" dirty="0">
              <a:solidFill>
                <a:schemeClr val="tx1"/>
              </a:solidFill>
            </a:rPr>
            <a:t>/</a:t>
          </a:r>
          <a:r>
            <a:rPr lang="en-GB" altLang="en-US" sz="1400" b="1" kern="1200" dirty="0" err="1">
              <a:solidFill>
                <a:schemeClr val="tx1"/>
              </a:solidFill>
            </a:rPr>
            <a:t>IIIa</a:t>
          </a:r>
          <a:r>
            <a:rPr lang="en-GB" altLang="en-US" sz="1400" b="1" kern="1200" dirty="0">
              <a:solidFill>
                <a:schemeClr val="tx1"/>
              </a:solidFill>
            </a:rPr>
            <a:t> </a:t>
          </a:r>
          <a:r>
            <a:rPr lang="en-US" altLang="en-US" sz="1400" b="0" kern="1200" dirty="0">
              <a:solidFill>
                <a:schemeClr val="tx1"/>
              </a:solidFill>
            </a:rPr>
            <a:t>causes platelets to adhere to each other </a:t>
          </a:r>
          <a:r>
            <a:rPr lang="en-GB" altLang="en-US" sz="1400" b="0" kern="1200" dirty="0">
              <a:solidFill>
                <a:schemeClr val="tx1"/>
              </a:solidFill>
            </a:rPr>
            <a:t>into a loose platelet plug.</a:t>
          </a:r>
          <a:endParaRPr lang="en-GB" sz="1400" b="0" kern="1200" dirty="0">
            <a:solidFill>
              <a:schemeClr val="tx1"/>
            </a:solidFill>
          </a:endParaRPr>
        </a:p>
      </dsp:txBody>
      <dsp:txXfrm>
        <a:off x="1421799" y="3921085"/>
        <a:ext cx="5147877" cy="1078643"/>
      </dsp:txXfrm>
    </dsp:sp>
    <dsp:sp modelId="{0114932E-92FC-4354-8030-92B533E5C791}">
      <dsp:nvSpPr>
        <dsp:cNvPr id="0" name=""/>
        <dsp:cNvSpPr/>
      </dsp:nvSpPr>
      <dsp:spPr>
        <a:xfrm>
          <a:off x="107864" y="4028949"/>
          <a:ext cx="1313935" cy="8629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729642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033F-8D2B-714D-8058-642D570BF57F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5190A-6CD4-FB48-A6F9-593816121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61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1pPr>
    <a:lvl2pPr marL="331561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2pPr>
    <a:lvl3pPr marL="663123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3pPr>
    <a:lvl4pPr marL="994684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4pPr>
    <a:lvl5pPr marL="1326246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5pPr>
    <a:lvl6pPr marL="1657807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6pPr>
    <a:lvl7pPr marL="1989369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7pPr>
    <a:lvl8pPr marL="2320930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8pPr>
    <a:lvl9pPr marL="2652492" algn="l" defTabSz="663123" rtl="0" eaLnBrk="1" latinLnBrk="0" hangingPunct="1">
      <a:defRPr sz="8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190A-6CD4-FB48-A6F9-59381612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143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190A-6CD4-FB48-A6F9-59381612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24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190A-6CD4-FB48-A6F9-59381612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80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1143000"/>
            <a:ext cx="21336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631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190A-6CD4-FB48-A6F9-5938161212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631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01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5190A-6CD4-FB48-A6F9-5938161212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2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BCF2D-96DF-9347-8969-C5D349EA6356}" type="datetimeFigureOut">
              <a:rPr lang="en-US" smtClean="0"/>
              <a:t>12/30/17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5B8D4-36A7-0F48-8B20-C0FD90121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_-g1vol4eBWPet5xVCkuTGFvvnhFF3PJmU0tWtEEw_o/edit?usp=sharing" TargetMode="External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hyperlink" Target="https://docs.google.com/presentation/d/1gVgpH1c3GBMFAGhnXqOtxv1-94TY0KYIybM1JKzrG2k/edit?usp=sharing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2.wdp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tiff"/><Relationship Id="rId5" Type="http://schemas.openxmlformats.org/officeDocument/2006/relationships/hyperlink" Target="https://docs.google.com/forms/d/e/1FAIpQLSc57qjDXLPcQLYftI27W91gCKD2RgH0OzQDdDxsiLYmH9DKtw/viewform" TargetMode="External"/><Relationship Id="rId6" Type="http://schemas.openxmlformats.org/officeDocument/2006/relationships/image" Target="../media/image14.tiff"/><Relationship Id="rId7" Type="http://schemas.openxmlformats.org/officeDocument/2006/relationships/hyperlink" Target="https://docs.google.com/forms/d/e/1FAIpQLSeR09YDqj3t6EipoBfWqUQ3MSK8YOB4OY5qRkg329YJBt2YZQ/viewform?usp=sf_link" TargetMode="External"/><Relationship Id="rId8" Type="http://schemas.openxmlformats.org/officeDocument/2006/relationships/hyperlink" Target="https://twitter.com/pharma436" TargetMode="External"/><Relationship Id="rId9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23" r="2846" b="6720"/>
          <a:stretch/>
        </p:blipFill>
        <p:spPr>
          <a:xfrm>
            <a:off x="5139640" y="198604"/>
            <a:ext cx="1580474" cy="1001546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4835299" y="4764881"/>
            <a:ext cx="1457325" cy="4143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838" y="3210039"/>
            <a:ext cx="646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oudy Old Style" charset="0"/>
                <a:ea typeface="Goudy Old Style" charset="0"/>
                <a:cs typeface="Goudy Old Style" charset="0"/>
              </a:rPr>
              <a:t> </a:t>
            </a:r>
            <a:r>
              <a:rPr lang="en-US" sz="2800" b="1" dirty="0">
                <a:solidFill>
                  <a:srgbClr val="941651"/>
                </a:solidFill>
                <a:latin typeface="Goudy Old Style" charset="0"/>
                <a:ea typeface="Goudy Old Style" charset="0"/>
                <a:cs typeface="Goudy Old Style" charset="0"/>
              </a:rPr>
              <a:t>Antiplatelet Drugs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1854" y="4845030"/>
            <a:ext cx="6160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GB" sz="1600" dirty="0"/>
              <a:t>describe different classes of anti-platelet drugs and their mechanism of action</a:t>
            </a:r>
          </a:p>
          <a:p>
            <a:pPr marL="285750" indent="-285750">
              <a:buClr>
                <a:srgbClr val="FFD579"/>
              </a:buClr>
              <a:buFont typeface="Wingdings" charset="2"/>
              <a:buChar char="Ø"/>
            </a:pPr>
            <a:r>
              <a:rPr lang="en-GB" sz="1600" dirty="0"/>
              <a:t>understand pharmacological effects, pharmacokinetics, clinical uses and adverse effects of anti-platelet drugs</a:t>
            </a:r>
            <a:r>
              <a:rPr lang="en-US" sz="1600" dirty="0"/>
              <a:t>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5458" y="6543565"/>
            <a:ext cx="60734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extra information and further explanation 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FF0000"/>
                </a:solidFill>
              </a:rPr>
              <a:t>important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8F00"/>
                </a:solidFill>
              </a:rPr>
              <a:t>doctors notes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432FF"/>
                </a:solidFill>
              </a:rPr>
              <a:t>Drugs names </a:t>
            </a:r>
            <a:endParaRPr lang="ar-SA" sz="1400" b="1" dirty="0">
              <a:solidFill>
                <a:srgbClr val="0432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09193"/>
                </a:solidFill>
              </a:rPr>
              <a:t>Mnemonics </a:t>
            </a:r>
          </a:p>
        </p:txBody>
      </p:sp>
      <p:sp>
        <p:nvSpPr>
          <p:cNvPr id="49" name="Oval 48"/>
          <p:cNvSpPr/>
          <p:nvPr/>
        </p:nvSpPr>
        <p:spPr>
          <a:xfrm flipV="1">
            <a:off x="85972" y="6692477"/>
            <a:ext cx="191187" cy="17425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92294" y="7020953"/>
            <a:ext cx="191187" cy="174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 flipV="1">
            <a:off x="92666" y="7600085"/>
            <a:ext cx="191187" cy="174253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 flipV="1">
            <a:off x="92294" y="7310519"/>
            <a:ext cx="191187" cy="174253"/>
          </a:xfrm>
          <a:prstGeom prst="ellipse">
            <a:avLst/>
          </a:prstGeom>
          <a:solidFill>
            <a:srgbClr val="008F00"/>
          </a:solidFill>
          <a:ln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F00"/>
              </a:solidFill>
            </a:endParaRPr>
          </a:p>
        </p:txBody>
      </p:sp>
      <p:pic>
        <p:nvPicPr>
          <p:cNvPr id="59" name="Picture 58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845" y="9070209"/>
            <a:ext cx="557784" cy="55778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77629" y="9179824"/>
            <a:ext cx="450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6"/>
              </a:rPr>
              <a:t>Kindly check the editing file before studying this document  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1944" r="17500" b="14514"/>
          <a:stretch/>
        </p:blipFill>
        <p:spPr>
          <a:xfrm>
            <a:off x="159866" y="267240"/>
            <a:ext cx="1433509" cy="1180808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 flipV="1">
            <a:off x="92666" y="7942761"/>
            <a:ext cx="191187" cy="174253"/>
          </a:xfrm>
          <a:prstGeom prst="ellipse">
            <a:avLst/>
          </a:prstGeom>
          <a:solidFill>
            <a:srgbClr val="009193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EFA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5F3F5A-5008-42A9-9602-C1F90DACBE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</a:extLst>
          </a:blip>
          <a:srcRect l="4295" t="2663" r="3590"/>
          <a:stretch/>
        </p:blipFill>
        <p:spPr>
          <a:xfrm>
            <a:off x="2322780" y="461288"/>
            <a:ext cx="1968285" cy="2692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Arrow: Pentagon 23">
            <a:extLst>
              <a:ext uri="{FF2B5EF4-FFF2-40B4-BE49-F238E27FC236}">
                <a16:creationId xmlns="" xmlns:a16="http://schemas.microsoft.com/office/drawing/2014/main" id="{D51EC571-7145-461E-AFEB-BC7AD2549CAF}"/>
              </a:ext>
            </a:extLst>
          </p:cNvPr>
          <p:cNvSpPr/>
          <p:nvPr/>
        </p:nvSpPr>
        <p:spPr>
          <a:xfrm>
            <a:off x="131854" y="6323297"/>
            <a:ext cx="1482539" cy="318504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chemeClr val="bg2">
                    <a:lumMod val="25000"/>
                  </a:schemeClr>
                </a:solidFill>
              </a:rPr>
              <a:t>Color index</a:t>
            </a:r>
            <a:endParaRPr lang="en-US" sz="1200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Arrow: Pentagon 1">
            <a:extLst>
              <a:ext uri="{FF2B5EF4-FFF2-40B4-BE49-F238E27FC236}">
                <a16:creationId xmlns="" xmlns:a16="http://schemas.microsoft.com/office/drawing/2014/main" id="{C85CD315-5AD2-4C98-91D8-2A02256190A9}"/>
              </a:ext>
            </a:extLst>
          </p:cNvPr>
          <p:cNvSpPr/>
          <p:nvPr/>
        </p:nvSpPr>
        <p:spPr>
          <a:xfrm>
            <a:off x="131854" y="4145337"/>
            <a:ext cx="2092037" cy="568036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/>
                <a:solidFill>
                  <a:schemeClr val="bg2">
                    <a:lumMod val="25000"/>
                  </a:schemeClr>
                </a:solidFill>
              </a:rPr>
              <a:t>objectives</a:t>
            </a:r>
            <a:endParaRPr lang="en-US" b="1" dirty="0">
              <a:ln/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99" y="7236029"/>
            <a:ext cx="1394460" cy="123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92D003-9032-4240-AEDC-84BFC0A3425D}"/>
              </a:ext>
            </a:extLst>
          </p:cNvPr>
          <p:cNvSpPr/>
          <p:nvPr/>
        </p:nvSpPr>
        <p:spPr>
          <a:xfrm>
            <a:off x="0" y="0"/>
            <a:ext cx="6858000" cy="672354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MCQs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8100" y="868666"/>
            <a:ext cx="68199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Q8: Which of the following is a common serious side effect of ticlopidine ?</a:t>
            </a:r>
          </a:p>
          <a:p>
            <a:pPr marL="228600" indent="-228600">
              <a:buAutoNum type="alphaUcPeriod"/>
            </a:pPr>
            <a:r>
              <a:rPr lang="en-US" sz="1400" i="1" dirty="0"/>
              <a:t>Prolong Bleeding.              B. Postural hypotension.                               </a:t>
            </a:r>
            <a:r>
              <a:rPr lang="en-US" sz="1400" i="1" dirty="0" smtClean="0"/>
              <a:t>   </a:t>
            </a:r>
            <a:r>
              <a:rPr lang="en-US" sz="1400" i="1" dirty="0"/>
              <a:t>C. Neutropenia.  </a:t>
            </a:r>
            <a:endParaRPr lang="ar-SA" sz="1400" b="1" u="sng" dirty="0" smtClean="0"/>
          </a:p>
          <a:p>
            <a:endParaRPr lang="ar-SA" sz="1600" b="1" u="sng" dirty="0"/>
          </a:p>
          <a:p>
            <a:r>
              <a:rPr lang="en-US" sz="1600" b="1" u="sng" dirty="0" smtClean="0"/>
              <a:t>Q9</a:t>
            </a:r>
            <a:r>
              <a:rPr lang="en-US" sz="1600" b="1" u="sng" dirty="0"/>
              <a:t>: Which one of the following Antiplatelet drugs should be monitored by complete blood </a:t>
            </a:r>
            <a:r>
              <a:rPr lang="en-US" sz="1600" b="1" u="sng" dirty="0" smtClean="0"/>
              <a:t>count for the patient every </a:t>
            </a:r>
            <a:r>
              <a:rPr lang="en-US" sz="1600" b="1" u="sng" dirty="0"/>
              <a:t>month ?    </a:t>
            </a:r>
          </a:p>
          <a:p>
            <a:r>
              <a:rPr lang="en-US" sz="1400" i="1" dirty="0"/>
              <a:t>A. Clopidogrel.                                              B. Ticlopidine.                                C. Ticagrelor.</a:t>
            </a:r>
          </a:p>
          <a:p>
            <a:pPr algn="l" rtl="0"/>
            <a:endParaRPr lang="ar-SA" sz="1600" b="1" dirty="0" smtClean="0"/>
          </a:p>
          <a:p>
            <a:pPr algn="l" rtl="0"/>
            <a:r>
              <a:rPr lang="en-US" sz="1600" b="1" dirty="0" smtClean="0"/>
              <a:t>Q10</a:t>
            </a:r>
            <a:r>
              <a:rPr lang="en-US" sz="1600" b="1" dirty="0"/>
              <a:t>: Which one of the following Antiplatelet drugs is not recommended to be used in patient who is on phenytoin as anti-epileptic drug  ?  </a:t>
            </a:r>
          </a:p>
          <a:p>
            <a:pPr algn="l" rtl="0"/>
            <a:r>
              <a:rPr lang="en-US" sz="1400" i="1" dirty="0"/>
              <a:t>A. Tirofiban.                                                B. Ticlopidine.                                C. Abciximab.</a:t>
            </a:r>
          </a:p>
          <a:p>
            <a:pPr algn="l" rtl="0"/>
            <a:endParaRPr lang="en-US" sz="1600" b="1" dirty="0" smtClean="0"/>
          </a:p>
          <a:p>
            <a:pPr algn="l" rtl="0"/>
            <a:r>
              <a:rPr lang="en-US" sz="1600" b="1" dirty="0" smtClean="0"/>
              <a:t>Q11: </a:t>
            </a:r>
            <a:r>
              <a:rPr lang="en-US" sz="1600" b="1" dirty="0"/>
              <a:t>Which one of the following Antiplatelet drugs </a:t>
            </a:r>
            <a:r>
              <a:rPr lang="en-US" sz="1600" b="1" dirty="0" smtClean="0"/>
              <a:t>can cause dyspnea as adverse effect ?</a:t>
            </a:r>
          </a:p>
          <a:p>
            <a:pPr algn="l" rtl="0"/>
            <a:r>
              <a:rPr lang="en-US" sz="1400" b="1" dirty="0" smtClean="0"/>
              <a:t> </a:t>
            </a:r>
            <a:r>
              <a:rPr lang="en-US" sz="1400" i="1" dirty="0" smtClean="0"/>
              <a:t>A. Tirofiban.                                               B. </a:t>
            </a:r>
            <a:r>
              <a:rPr lang="en-US" sz="1400" i="1" dirty="0"/>
              <a:t>Ticagrelor. </a:t>
            </a:r>
            <a:r>
              <a:rPr lang="en-US" sz="1400" i="1" dirty="0" smtClean="0"/>
              <a:t>                               C. </a:t>
            </a:r>
            <a:r>
              <a:rPr lang="en-US" sz="1400" i="1" dirty="0"/>
              <a:t>Ticlopidine. </a:t>
            </a:r>
          </a:p>
          <a:p>
            <a:pPr algn="l"/>
            <a:endParaRPr lang="en-US" sz="1600" dirty="0"/>
          </a:p>
          <a:p>
            <a:pPr algn="l" rtl="0"/>
            <a:r>
              <a:rPr lang="en-US" sz="1600" b="1" dirty="0" smtClean="0"/>
              <a:t>Q12: </a:t>
            </a:r>
            <a:r>
              <a:rPr lang="en-US" sz="1600" b="1" dirty="0"/>
              <a:t>Which one of the following Antiplatelet drugs can cause </a:t>
            </a:r>
            <a:r>
              <a:rPr lang="en-US" sz="1600" b="1" dirty="0" smtClean="0"/>
              <a:t>postural hypotension as </a:t>
            </a:r>
            <a:r>
              <a:rPr lang="en-US" sz="1600" b="1" dirty="0"/>
              <a:t>adverse effect </a:t>
            </a:r>
            <a:r>
              <a:rPr lang="en-US" sz="1600" b="1" dirty="0" smtClean="0"/>
              <a:t>?</a:t>
            </a:r>
            <a:endParaRPr lang="en-US" sz="1600" i="1" dirty="0" smtClean="0"/>
          </a:p>
          <a:p>
            <a:pPr algn="l" rtl="0"/>
            <a:r>
              <a:rPr lang="en-US" sz="1400" i="1" dirty="0" smtClean="0"/>
              <a:t>A</a:t>
            </a:r>
            <a:r>
              <a:rPr lang="en-US" sz="1400" i="1" dirty="0"/>
              <a:t>. </a:t>
            </a:r>
            <a:r>
              <a:rPr lang="en-US" sz="1400" i="1" dirty="0" smtClean="0"/>
              <a:t>Prasugrel.                                               </a:t>
            </a:r>
            <a:r>
              <a:rPr lang="en-US" sz="1400" i="1" dirty="0"/>
              <a:t>B. Clopidogrel</a:t>
            </a:r>
            <a:r>
              <a:rPr lang="en-US" sz="1400" i="1" dirty="0" smtClean="0"/>
              <a:t>.                                </a:t>
            </a:r>
            <a:r>
              <a:rPr lang="en-US" sz="1400" i="1" dirty="0"/>
              <a:t>C. </a:t>
            </a:r>
            <a:r>
              <a:rPr lang="en-US" sz="1400" i="1" dirty="0" smtClean="0"/>
              <a:t>Dipyridamole. </a:t>
            </a:r>
            <a:endParaRPr lang="en-US" sz="1400" i="1" dirty="0"/>
          </a:p>
          <a:p>
            <a:pPr algn="l" rtl="0"/>
            <a:endParaRPr lang="en-US" sz="1600" b="1" u="sng" dirty="0" smtClean="0"/>
          </a:p>
          <a:p>
            <a:pPr algn="l" rtl="0"/>
            <a:r>
              <a:rPr lang="en-US" sz="1600" b="1" dirty="0" smtClean="0"/>
              <a:t>Q13: </a:t>
            </a:r>
            <a:r>
              <a:rPr lang="en-US" sz="1600" b="1" dirty="0"/>
              <a:t>Which one of the following </a:t>
            </a:r>
            <a:r>
              <a:rPr lang="en-US" sz="1600" b="1" dirty="0" smtClean="0"/>
              <a:t>drugs is the most potent as Antiplatelet  ?</a:t>
            </a:r>
            <a:endParaRPr lang="en-US" sz="1600" i="1" dirty="0" smtClean="0"/>
          </a:p>
          <a:p>
            <a:pPr algn="l" rtl="0"/>
            <a:r>
              <a:rPr lang="en-US" sz="1400" i="1" dirty="0" smtClean="0"/>
              <a:t>A</a:t>
            </a:r>
            <a:r>
              <a:rPr lang="en-US" sz="1400" i="1" dirty="0"/>
              <a:t>. </a:t>
            </a:r>
            <a:r>
              <a:rPr lang="en-US" sz="1400" i="1" dirty="0" smtClean="0"/>
              <a:t>Abciximab.                                               </a:t>
            </a:r>
            <a:r>
              <a:rPr lang="en-US" sz="1400" i="1" dirty="0"/>
              <a:t>B. </a:t>
            </a:r>
            <a:r>
              <a:rPr lang="en-US" sz="1400" i="1" dirty="0" smtClean="0"/>
              <a:t>Aspirin..                                   </a:t>
            </a:r>
            <a:r>
              <a:rPr lang="en-US" sz="1400" i="1" dirty="0"/>
              <a:t>C. Clopidogrel</a:t>
            </a:r>
            <a:r>
              <a:rPr lang="en-US" sz="1400" i="1" dirty="0" smtClean="0"/>
              <a:t>. </a:t>
            </a:r>
            <a:endParaRPr lang="en-US" sz="1400" i="1" dirty="0"/>
          </a:p>
          <a:p>
            <a:pPr algn="l" rtl="0"/>
            <a:endParaRPr lang="en-US" sz="1600" b="1" u="sng" dirty="0" smtClean="0"/>
          </a:p>
          <a:p>
            <a:pPr algn="l" rtl="0"/>
            <a:r>
              <a:rPr lang="en-US" sz="1600" b="1" u="sng" dirty="0" smtClean="0"/>
              <a:t>Q14: Which one of the following Antiplatelet drugs act by blocking GP IIb/IIIa and inhibit platelet aggregation ? </a:t>
            </a:r>
            <a:endParaRPr lang="en-US" sz="1600" i="1" dirty="0"/>
          </a:p>
          <a:p>
            <a:pPr algn="l" rtl="0"/>
            <a:r>
              <a:rPr lang="en-US" sz="1400" i="1" dirty="0"/>
              <a:t>A</a:t>
            </a:r>
            <a:r>
              <a:rPr lang="en-US" sz="1400" i="1" dirty="0" smtClean="0"/>
              <a:t>.</a:t>
            </a:r>
            <a:r>
              <a:rPr lang="en-US" sz="1400" i="1" dirty="0"/>
              <a:t> Abciximab</a:t>
            </a:r>
            <a:r>
              <a:rPr lang="en-US" sz="1400" i="1" dirty="0" smtClean="0"/>
              <a:t>.                                                 </a:t>
            </a:r>
            <a:r>
              <a:rPr lang="en-US" sz="1400" i="1" dirty="0"/>
              <a:t>B</a:t>
            </a:r>
            <a:r>
              <a:rPr lang="en-US" sz="1400" i="1" dirty="0" smtClean="0"/>
              <a:t>. Ticagrelor</a:t>
            </a:r>
            <a:r>
              <a:rPr lang="en-US" sz="1400" i="1" dirty="0"/>
              <a:t>.                              </a:t>
            </a:r>
            <a:r>
              <a:rPr lang="en-US" sz="1400" i="1" dirty="0" smtClean="0"/>
              <a:t>     </a:t>
            </a:r>
            <a:r>
              <a:rPr lang="en-US" sz="1400" i="1" dirty="0"/>
              <a:t>C. Prasugrel</a:t>
            </a:r>
            <a:r>
              <a:rPr lang="en-US" sz="1400" i="1" dirty="0" smtClean="0"/>
              <a:t>. </a:t>
            </a:r>
            <a:endParaRPr lang="en-US" sz="1400" i="1" dirty="0"/>
          </a:p>
          <a:p>
            <a:pPr algn="l" rtl="0"/>
            <a:endParaRPr lang="en-US" sz="1600" b="1" u="sng" dirty="0" smtClean="0"/>
          </a:p>
          <a:p>
            <a:pPr algn="l" rtl="0"/>
            <a:r>
              <a:rPr lang="en-US" sz="1600" b="1" u="sng" dirty="0" smtClean="0"/>
              <a:t>Q15: </a:t>
            </a:r>
            <a:r>
              <a:rPr lang="en-US" sz="1600" b="1" u="sng" dirty="0"/>
              <a:t>Which one of the following Antiplatelet </a:t>
            </a:r>
            <a:r>
              <a:rPr lang="en-US" sz="1600" b="1" u="sng" dirty="0" smtClean="0"/>
              <a:t>drugs is given intravenously and can be used during operation and acute emergency case ?  </a:t>
            </a:r>
          </a:p>
          <a:p>
            <a:pPr algn="l" rtl="0"/>
            <a:r>
              <a:rPr lang="en-US" sz="1400" i="1" dirty="0"/>
              <a:t>A. Abciximab.                                               B. Aspirin</a:t>
            </a:r>
            <a:r>
              <a:rPr lang="en-US" sz="1400" i="1" dirty="0" smtClean="0"/>
              <a:t>.                                   </a:t>
            </a:r>
            <a:r>
              <a:rPr lang="en-US" sz="1400" i="1" dirty="0"/>
              <a:t>C. Clopidogrel. </a:t>
            </a:r>
          </a:p>
          <a:p>
            <a:pPr algn="l" rtl="0"/>
            <a:endParaRPr lang="en-US" sz="1600" b="1" u="sng" dirty="0" smtClean="0"/>
          </a:p>
          <a:p>
            <a:pPr algn="l" rtl="0"/>
            <a:endParaRPr lang="en-US" sz="1600" b="1" u="sng" dirty="0"/>
          </a:p>
        </p:txBody>
      </p:sp>
      <p:sp>
        <p:nvSpPr>
          <p:cNvPr id="9" name="مستطيل مستدير الزوايا 8"/>
          <p:cNvSpPr/>
          <p:nvPr/>
        </p:nvSpPr>
        <p:spPr>
          <a:xfrm rot="16200000">
            <a:off x="5802312" y="8778873"/>
            <a:ext cx="709612" cy="1173163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l" defTabSz="663123" rtl="0" eaLnBrk="1" latinLnBrk="0" hangingPunct="1">
              <a:buFont typeface="+mj-lt"/>
              <a:buAutoNum type="arabicParenR" startAt="8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8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8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8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8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8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8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 startAt="8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666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942093">
                <a:tint val="45000"/>
                <a:satMod val="400000"/>
              </a:srgbClr>
            </a:duotone>
          </a:blip>
          <a:srcRect l="44792" t="46423" r="12083" b="5293"/>
          <a:stretch/>
        </p:blipFill>
        <p:spPr>
          <a:xfrm>
            <a:off x="2711487" y="2030912"/>
            <a:ext cx="2235970" cy="38886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098211" y="2478873"/>
            <a:ext cx="5300421" cy="0"/>
          </a:xfrm>
          <a:prstGeom prst="line">
            <a:avLst/>
          </a:prstGeom>
          <a:ln w="38100">
            <a:solidFill>
              <a:srgbClr val="00CC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1841" y="2494813"/>
            <a:ext cx="53004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قادة فريق علم الأدوية :</a:t>
            </a:r>
          </a:p>
          <a:p>
            <a:pPr algn="ctr" rtl="1"/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</a:t>
            </a:r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جومانا القحطاني   </a:t>
            </a:r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اللولو الصليهم</a:t>
            </a:r>
          </a:p>
          <a:p>
            <a:pPr algn="ctr" rtl="1"/>
            <a:r>
              <a:rPr lang="ar-SA" sz="2400" b="1" dirty="0">
                <a:solidFill>
                  <a:srgbClr val="941651"/>
                </a:solidFill>
                <a:cs typeface="Al Tarikh" charset="-78"/>
              </a:rPr>
              <a:t>-</a:t>
            </a:r>
            <a:r>
              <a:rPr lang="ar-SA" sz="2400" b="1" dirty="0">
                <a:latin typeface="Al Tarikh" charset="-78"/>
                <a:ea typeface="Al Tarikh" charset="-78"/>
                <a:cs typeface="Al Tarikh" charset="-78"/>
              </a:rPr>
              <a:t> فارس النفيسة</a:t>
            </a:r>
          </a:p>
          <a:p>
            <a:pPr marL="0" algn="ctr" defTabSz="663123" rtl="1" eaLnBrk="1" latinLnBrk="0" hangingPunct="1"/>
            <a:r>
              <a:rPr lang="ar-SA" sz="2400" b="1" dirty="0">
                <a:solidFill>
                  <a:srgbClr val="941651"/>
                </a:solidFill>
                <a:latin typeface="Al Tarikh" charset="-78"/>
                <a:ea typeface="Al Tarikh" charset="-78"/>
                <a:cs typeface="Al Tarikh" charset="-78"/>
              </a:rPr>
              <a:t>الشكر موصول لأعضاء الفريق المتميزين 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682" y="7282868"/>
            <a:ext cx="2779082" cy="78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41651"/>
                </a:solidFill>
              </a:rPr>
              <a:t>References :</a:t>
            </a:r>
          </a:p>
          <a:p>
            <a:r>
              <a:rPr lang="en-US" sz="1600" dirty="0"/>
              <a:t>1- 436 Prof. </a:t>
            </a:r>
            <a:r>
              <a:rPr lang="en-US" sz="1600" dirty="0" err="1"/>
              <a:t>Yieldez</a:t>
            </a:r>
            <a:r>
              <a:rPr lang="en-US" sz="1600" dirty="0"/>
              <a:t>  slides  </a:t>
            </a: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9" t="7748" r="21891" b="8503"/>
          <a:stretch/>
        </p:blipFill>
        <p:spPr>
          <a:xfrm>
            <a:off x="4947457" y="226451"/>
            <a:ext cx="1451175" cy="2143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883328" y="1378078"/>
            <a:ext cx="452927" cy="609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996720" y="1479429"/>
            <a:ext cx="495656" cy="4272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20156" y="889240"/>
            <a:ext cx="323960" cy="2322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65700" y="97276"/>
            <a:ext cx="264920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83328" y="88925"/>
            <a:ext cx="247045" cy="2307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60208" y="9146688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@pharma436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82" y="9101771"/>
            <a:ext cx="447779" cy="44777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84090" y="9146688"/>
            <a:ext cx="221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pharma436@outlook.com</a:t>
            </a:r>
          </a:p>
        </p:txBody>
      </p:sp>
      <p:pic>
        <p:nvPicPr>
          <p:cNvPr id="24" name="Picture 23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9538" t="24554" r="39740" b="42737"/>
          <a:stretch/>
        </p:blipFill>
        <p:spPr>
          <a:xfrm>
            <a:off x="4723572" y="9039979"/>
            <a:ext cx="441083" cy="46322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12148" y="9118184"/>
            <a:ext cx="1537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hlinkClick r:id="rId7"/>
              </a:rPr>
              <a:t>Your feedback </a:t>
            </a:r>
            <a:endParaRPr lang="en-US" sz="1400" b="1" dirty="0"/>
          </a:p>
        </p:txBody>
      </p:sp>
      <p:pic>
        <p:nvPicPr>
          <p:cNvPr id="26" name="Picture 25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t="11672" b="10049"/>
          <a:stretch/>
        </p:blipFill>
        <p:spPr>
          <a:xfrm>
            <a:off x="2967775" y="9076025"/>
            <a:ext cx="573552" cy="4489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487ACA-89C2-42B3-A446-C2F975729735}"/>
              </a:ext>
            </a:extLst>
          </p:cNvPr>
          <p:cNvSpPr txBox="1"/>
          <p:nvPr/>
        </p:nvSpPr>
        <p:spPr>
          <a:xfrm>
            <a:off x="3748421" y="4135136"/>
            <a:ext cx="1909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smtClean="0">
                <a:cs typeface="Al Tarikh"/>
              </a:rPr>
              <a:t>روان سعد القحطاني</a:t>
            </a:r>
            <a:endParaRPr lang="en-US" sz="2000" b="1" dirty="0" smtClean="0">
              <a:cs typeface="Al Tarikh"/>
            </a:endParaRPr>
          </a:p>
          <a:p>
            <a:pPr algn="ctr"/>
            <a:r>
              <a:rPr lang="ar-SA" sz="2000" b="1" dirty="0" smtClean="0">
                <a:cs typeface="Al Tarikh"/>
              </a:rPr>
              <a:t>جواهر </a:t>
            </a:r>
            <a:r>
              <a:rPr lang="ar-SA" sz="2000" b="1" dirty="0">
                <a:cs typeface="Al Tarikh"/>
              </a:rPr>
              <a:t>أبانمي</a:t>
            </a:r>
            <a:endParaRPr lang="en-US" sz="2000" b="1" dirty="0">
              <a:cs typeface="Al Tarikh"/>
            </a:endParaRPr>
          </a:p>
          <a:p>
            <a:pPr algn="ctr"/>
            <a:r>
              <a:rPr lang="ar-SA" sz="2000" b="1" dirty="0">
                <a:cs typeface="Al Tarikh"/>
              </a:rPr>
              <a:t>رحاب العنزي</a:t>
            </a:r>
          </a:p>
          <a:p>
            <a:pPr algn="ctr"/>
            <a:r>
              <a:rPr lang="ar-SA" sz="2000" b="1" dirty="0" smtClean="0">
                <a:cs typeface="Al Tarikh"/>
              </a:rPr>
              <a:t>أنوار </a:t>
            </a:r>
            <a:r>
              <a:rPr lang="ar-SA" sz="2000" b="1" dirty="0">
                <a:cs typeface="Al Tarikh"/>
              </a:rPr>
              <a:t>العجمي</a:t>
            </a:r>
            <a:endParaRPr lang="en-US" sz="2000" b="1" dirty="0">
              <a:cs typeface="Al Tarikh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A63E25-A970-4DB2-85DC-60E53C3496D8}"/>
              </a:ext>
            </a:extLst>
          </p:cNvPr>
          <p:cNvSpPr txBox="1"/>
          <p:nvPr/>
        </p:nvSpPr>
        <p:spPr>
          <a:xfrm>
            <a:off x="1149274" y="4135136"/>
            <a:ext cx="185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b="1" dirty="0">
                <a:cs typeface="Al Tarikh"/>
              </a:rPr>
              <a:t>فيصل العباد </a:t>
            </a:r>
            <a:endParaRPr lang="en-US" sz="2000" b="1" dirty="0">
              <a:cs typeface="Al Tarikh"/>
            </a:endParaRPr>
          </a:p>
        </p:txBody>
      </p:sp>
    </p:spTree>
    <p:extLst>
      <p:ext uri="{BB962C8B-B14F-4D97-AF65-F5344CB8AC3E}">
        <p14:creationId xmlns:p14="http://schemas.microsoft.com/office/powerpoint/2010/main" val="1711880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75252"/>
          </a:xfrm>
          <a:prstGeom prst="rect">
            <a:avLst/>
          </a:prstGeom>
          <a:solidFill>
            <a:srgbClr val="BAEBFF"/>
          </a:solidFill>
          <a:ln w="381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Introduction </a:t>
            </a:r>
          </a:p>
        </p:txBody>
      </p:sp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C85CD315-5AD2-4C98-91D8-2A02256190A9}"/>
              </a:ext>
            </a:extLst>
          </p:cNvPr>
          <p:cNvSpPr/>
          <p:nvPr/>
        </p:nvSpPr>
        <p:spPr>
          <a:xfrm>
            <a:off x="125782" y="935626"/>
            <a:ext cx="3168000" cy="421513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2400" b="1" dirty="0">
                <a:solidFill>
                  <a:sysClr val="windowText" lastClr="000000"/>
                </a:solidFill>
              </a:rPr>
              <a:t>Platelets and Vessels</a:t>
            </a:r>
            <a:endParaRPr lang="en-US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D697166C-DA78-4DA6-9452-3E4737046BE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25782" y="1463745"/>
            <a:ext cx="6615477" cy="2618377"/>
          </a:xfrm>
          <a:prstGeom prst="round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74638" indent="-274638">
              <a:spcBef>
                <a:spcPts val="0"/>
              </a:spcBef>
            </a:pPr>
            <a:r>
              <a:rPr lang="en-US" altLang="en-US" sz="1400" dirty="0"/>
              <a:t>In healthy vessels, </a:t>
            </a:r>
            <a:r>
              <a:rPr lang="en-US" altLang="en-US" sz="1400" b="1" dirty="0"/>
              <a:t>nitric oxide </a:t>
            </a:r>
            <a:r>
              <a:rPr lang="en-US" altLang="en-US" sz="1400" dirty="0"/>
              <a:t>and </a:t>
            </a:r>
            <a:r>
              <a:rPr lang="en-US" altLang="en-US" sz="1400" b="1" dirty="0"/>
              <a:t>prostacyclin</a:t>
            </a:r>
            <a:r>
              <a:rPr lang="en-US" altLang="en-US" sz="1400" dirty="0"/>
              <a:t> (released by endothelial cells lining the blood vessels) </a:t>
            </a:r>
            <a:r>
              <a:rPr lang="en-US" altLang="en-US" sz="1400" b="1" u="sng" dirty="0"/>
              <a:t>inhibit</a:t>
            </a:r>
            <a:r>
              <a:rPr lang="en-US" altLang="en-US" sz="1400" dirty="0"/>
              <a:t> platelets aggregation.</a:t>
            </a:r>
          </a:p>
          <a:p>
            <a:pPr marL="274638" indent="-274638">
              <a:spcBef>
                <a:spcPts val="0"/>
              </a:spcBef>
            </a:pPr>
            <a:r>
              <a:rPr lang="en-US" altLang="en-US" sz="1400" b="1" dirty="0"/>
              <a:t>Damage</a:t>
            </a:r>
            <a:r>
              <a:rPr lang="en-US" altLang="en-US" sz="1400" dirty="0"/>
              <a:t> to the vessel wall leads to interaction between (1) Platelets, (2) Endothelial cells and (3) Coagulation factors which lead to formation of the </a:t>
            </a:r>
            <a:r>
              <a:rPr lang="en-US" altLang="en-US" sz="1400" b="1" dirty="0"/>
              <a:t>CLOT: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/>
          </a:p>
          <a:p>
            <a:pPr marL="0" indent="0">
              <a:spcBef>
                <a:spcPts val="0"/>
              </a:spcBef>
              <a:buNone/>
            </a:pPr>
            <a:endParaRPr lang="en-US" altLang="en-US" sz="1400" dirty="0"/>
          </a:p>
          <a:p>
            <a:pPr marL="274638" indent="-274638">
              <a:spcBef>
                <a:spcPts val="0"/>
              </a:spcBef>
            </a:pPr>
            <a:r>
              <a:rPr lang="en-GB" altLang="en-US" sz="1400" dirty="0"/>
              <a:t>THROMBOSIS: is the formation of </a:t>
            </a:r>
            <a:r>
              <a:rPr lang="en-GB" altLang="en-US" sz="1400" u="sng" dirty="0"/>
              <a:t>unwanted clot</a:t>
            </a:r>
            <a:r>
              <a:rPr lang="en-GB" altLang="en-US" sz="1400" dirty="0"/>
              <a:t> within the blood vessel, producing life threatening conditions such as:  </a:t>
            </a:r>
          </a:p>
          <a:p>
            <a:pPr marL="381000" indent="0">
              <a:spcBef>
                <a:spcPts val="0"/>
              </a:spcBef>
              <a:buNone/>
            </a:pPr>
            <a:r>
              <a:rPr lang="en-GB" altLang="en-US" sz="1400" dirty="0"/>
              <a:t>- Acute myocardial infarction  (MI)		 - Acute ischemic stroke</a:t>
            </a:r>
          </a:p>
          <a:p>
            <a:pPr marL="381000" indent="0">
              <a:spcBef>
                <a:spcPts val="0"/>
              </a:spcBef>
              <a:buNone/>
            </a:pPr>
            <a:r>
              <a:rPr lang="en-GB" altLang="en-US" sz="1400" dirty="0"/>
              <a:t>- Deep vein thrombosis (DVT)		 - Pulmonary embolism (PE)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0BB5B8C-E22F-4DC4-8EEA-9F6E4C908A11}"/>
              </a:ext>
            </a:extLst>
          </p:cNvPr>
          <p:cNvSpPr/>
          <p:nvPr/>
        </p:nvSpPr>
        <p:spPr>
          <a:xfrm>
            <a:off x="385340" y="2571808"/>
            <a:ext cx="3006000" cy="463563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THROMBUS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is the CLOT that adheres to vessel wall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48F98ACD-232D-4712-A0F7-E238A8D7DBFC}"/>
              </a:ext>
            </a:extLst>
          </p:cNvPr>
          <p:cNvSpPr/>
          <p:nvPr/>
        </p:nvSpPr>
        <p:spPr>
          <a:xfrm>
            <a:off x="3650898" y="2571808"/>
            <a:ext cx="2783894" cy="450428"/>
          </a:xfrm>
          <a:prstGeom prst="round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EMBOLUS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</a:p>
          <a:p>
            <a:r>
              <a:rPr lang="en-US" sz="1400" dirty="0">
                <a:solidFill>
                  <a:schemeClr val="tx1"/>
                </a:solidFill>
              </a:rPr>
              <a:t>is the CLOT that floats in the blood </a:t>
            </a:r>
          </a:p>
        </p:txBody>
      </p:sp>
      <p:sp>
        <p:nvSpPr>
          <p:cNvPr id="61" name="Arrow: Pentagon 60">
            <a:extLst>
              <a:ext uri="{FF2B5EF4-FFF2-40B4-BE49-F238E27FC236}">
                <a16:creationId xmlns="" xmlns:a16="http://schemas.microsoft.com/office/drawing/2014/main" id="{30C254C3-8FAD-4742-9DB2-05183A30F338}"/>
              </a:ext>
            </a:extLst>
          </p:cNvPr>
          <p:cNvSpPr/>
          <p:nvPr/>
        </p:nvSpPr>
        <p:spPr>
          <a:xfrm>
            <a:off x="125782" y="4284499"/>
            <a:ext cx="4702465" cy="432781"/>
          </a:xfrm>
          <a:prstGeom prst="homePlate">
            <a:avLst/>
          </a:prstGeom>
          <a:solidFill>
            <a:srgbClr val="BAEBFF"/>
          </a:solidFill>
          <a:ln w="285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en-US" sz="2400" b="1" dirty="0">
                <a:solidFill>
                  <a:sysClr val="windowText" lastClr="000000"/>
                </a:solidFill>
              </a:rPr>
              <a:t>Role of Platelets in Homeostasis</a:t>
            </a:r>
          </a:p>
        </p:txBody>
      </p:sp>
      <p:graphicFrame>
        <p:nvGraphicFramePr>
          <p:cNvPr id="62" name="Diagram 61">
            <a:extLst>
              <a:ext uri="{FF2B5EF4-FFF2-40B4-BE49-F238E27FC236}">
                <a16:creationId xmlns="" xmlns:a16="http://schemas.microsoft.com/office/drawing/2014/main" id="{B65CFA6F-FB1E-4EA0-B7FC-4BFC626E3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4290"/>
              </p:ext>
            </p:extLst>
          </p:nvPr>
        </p:nvGraphicFramePr>
        <p:xfrm>
          <a:off x="171582" y="4782491"/>
          <a:ext cx="6569677" cy="500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3" name="Picture 62">
            <a:extLst>
              <a:ext uri="{FF2B5EF4-FFF2-40B4-BE49-F238E27FC236}">
                <a16:creationId xmlns="" xmlns:a16="http://schemas.microsoft.com/office/drawing/2014/main" id="{FC7F4584-A7FE-4C01-820F-B8488D17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967" r="4688" b="16667"/>
          <a:stretch>
            <a:fillRect/>
          </a:stretch>
        </p:blipFill>
        <p:spPr bwMode="auto">
          <a:xfrm>
            <a:off x="230596" y="4905284"/>
            <a:ext cx="1376973" cy="124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089E3A66-E4E7-4FA8-A7EB-169EB326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20967" r="12183" b="20831"/>
          <a:stretch>
            <a:fillRect/>
          </a:stretch>
        </p:blipFill>
        <p:spPr bwMode="auto">
          <a:xfrm>
            <a:off x="230595" y="6406505"/>
            <a:ext cx="1376973" cy="9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="" xmlns:a16="http://schemas.microsoft.com/office/drawing/2014/main" id="{4A80DEF9-96B2-452A-B858-101C95446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1" t="20967" r="10706" b="21848"/>
          <a:stretch>
            <a:fillRect/>
          </a:stretch>
        </p:blipFill>
        <p:spPr bwMode="auto">
          <a:xfrm>
            <a:off x="234765" y="7578183"/>
            <a:ext cx="1372803" cy="95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6" name="Picture 65">
            <a:extLst>
              <a:ext uri="{FF2B5EF4-FFF2-40B4-BE49-F238E27FC236}">
                <a16:creationId xmlns="" xmlns:a16="http://schemas.microsoft.com/office/drawing/2014/main" id="{CC61490A-3DCD-4C90-8EE6-942A4882A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0967" r="8594" b="20831"/>
          <a:stretch>
            <a:fillRect/>
          </a:stretch>
        </p:blipFill>
        <p:spPr bwMode="auto">
          <a:xfrm>
            <a:off x="234766" y="8775970"/>
            <a:ext cx="1372803" cy="95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53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95130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To</a:t>
            </a:r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understand</a:t>
            </a:r>
            <a:r>
              <a:rPr lang="en-US" sz="2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itannic Bold" panose="020B0903060703020204" pitchFamily="34" charset="0"/>
              </a:rPr>
              <a:t> 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1580D43-BCC7-4744-AEEF-F8AF3CBC6FD5}"/>
              </a:ext>
            </a:extLst>
          </p:cNvPr>
          <p:cNvGrpSpPr/>
          <p:nvPr/>
        </p:nvGrpSpPr>
        <p:grpSpPr>
          <a:xfrm>
            <a:off x="173372" y="871730"/>
            <a:ext cx="6533830" cy="2890227"/>
            <a:chOff x="173372" y="758825"/>
            <a:chExt cx="6533830" cy="289022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DC4ADCF1-31D9-4975-90BA-DC12A7803072}"/>
                </a:ext>
              </a:extLst>
            </p:cNvPr>
            <p:cNvSpPr/>
            <p:nvPr/>
          </p:nvSpPr>
          <p:spPr>
            <a:xfrm>
              <a:off x="2174741" y="758825"/>
              <a:ext cx="2366507" cy="288000"/>
            </a:xfrm>
            <a:prstGeom prst="round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Vascular Injury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0A9BECBB-987D-4D82-934D-59F166555D1A}"/>
                </a:ext>
              </a:extLst>
            </p:cNvPr>
            <p:cNvGrpSpPr/>
            <p:nvPr/>
          </p:nvGrpSpPr>
          <p:grpSpPr>
            <a:xfrm>
              <a:off x="4541248" y="902825"/>
              <a:ext cx="810000" cy="387312"/>
              <a:chOff x="4541248" y="902825"/>
              <a:chExt cx="810000" cy="38731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="" xmlns:a16="http://schemas.microsoft.com/office/drawing/2014/main" id="{BE7D0BCB-F9FD-4109-9D4C-0845696FF931}"/>
                  </a:ext>
                </a:extLst>
              </p:cNvPr>
              <p:cNvCxnSpPr>
                <a:cxnSpLocks/>
                <a:stCxn id="5" idx="3"/>
              </p:cNvCxnSpPr>
              <p:nvPr/>
            </p:nvCxnSpPr>
            <p:spPr>
              <a:xfrm>
                <a:off x="4541248" y="902825"/>
                <a:ext cx="810000" cy="0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CA2017C2-CB72-48A6-91A2-E0B0D153E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2379" y="902825"/>
                <a:ext cx="0" cy="387312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BDDE1867-B89F-48D6-BF1E-92152ECBA507}"/>
                </a:ext>
              </a:extLst>
            </p:cNvPr>
            <p:cNvSpPr/>
            <p:nvPr/>
          </p:nvSpPr>
          <p:spPr>
            <a:xfrm>
              <a:off x="3954380" y="1290137"/>
              <a:ext cx="2752822" cy="28781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Tissue factor exposure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9DDD2DB0-4BC2-4F61-B126-E90D75089109}"/>
                </a:ext>
              </a:extLst>
            </p:cNvPr>
            <p:cNvSpPr/>
            <p:nvPr/>
          </p:nvSpPr>
          <p:spPr>
            <a:xfrm>
              <a:off x="3954380" y="1785718"/>
              <a:ext cx="2752822" cy="28781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Activation of coagulation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5200AE4A-218B-4971-8110-BE97FBA9A860}"/>
                </a:ext>
              </a:extLst>
            </p:cNvPr>
            <p:cNvSpPr/>
            <p:nvPr/>
          </p:nvSpPr>
          <p:spPr>
            <a:xfrm>
              <a:off x="3954379" y="2299190"/>
              <a:ext cx="2752822" cy="28781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Thrombin generation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1FE75674-DE19-47C3-A82E-F098C29A2CA5}"/>
                </a:ext>
              </a:extLst>
            </p:cNvPr>
            <p:cNvSpPr/>
            <p:nvPr/>
          </p:nvSpPr>
          <p:spPr>
            <a:xfrm>
              <a:off x="3954379" y="2812662"/>
              <a:ext cx="2752822" cy="287812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Fibrin formation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9A6AEA00-7876-4559-A98B-D43042AAF9EB}"/>
                </a:ext>
              </a:extLst>
            </p:cNvPr>
            <p:cNvSpPr/>
            <p:nvPr/>
          </p:nvSpPr>
          <p:spPr>
            <a:xfrm>
              <a:off x="173372" y="1289660"/>
              <a:ext cx="2752822" cy="287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Exposure of collagen and vWF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="" xmlns:a16="http://schemas.microsoft.com/office/drawing/2014/main" id="{0269F110-12F4-4625-8E62-ADA26091FF54}"/>
                </a:ext>
              </a:extLst>
            </p:cNvPr>
            <p:cNvSpPr/>
            <p:nvPr/>
          </p:nvSpPr>
          <p:spPr>
            <a:xfrm>
              <a:off x="173372" y="1785718"/>
              <a:ext cx="2752822" cy="287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Platelet adhesion and release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E68165CB-208C-419E-8CE0-13668F1E857C}"/>
                </a:ext>
              </a:extLst>
            </p:cNvPr>
            <p:cNvSpPr/>
            <p:nvPr/>
          </p:nvSpPr>
          <p:spPr>
            <a:xfrm>
              <a:off x="173372" y="2299190"/>
              <a:ext cx="2752822" cy="287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Platelet recruitment and activation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="" xmlns:a16="http://schemas.microsoft.com/office/drawing/2014/main" id="{73FCC05D-7E98-427A-8497-FDD5D76CDCCC}"/>
                </a:ext>
              </a:extLst>
            </p:cNvPr>
            <p:cNvSpPr/>
            <p:nvPr/>
          </p:nvSpPr>
          <p:spPr>
            <a:xfrm>
              <a:off x="173372" y="2812662"/>
              <a:ext cx="2752822" cy="28781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Platelet aggregation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="" xmlns:a16="http://schemas.microsoft.com/office/drawing/2014/main" id="{4F41A43C-D29A-4A22-AB5C-2C7C32E80E23}"/>
                </a:ext>
              </a:extLst>
            </p:cNvPr>
            <p:cNvSpPr/>
            <p:nvPr/>
          </p:nvSpPr>
          <p:spPr>
            <a:xfrm>
              <a:off x="2205363" y="3363302"/>
              <a:ext cx="2447274" cy="285750"/>
            </a:xfrm>
            <a:prstGeom prst="roundRect">
              <a:avLst/>
            </a:prstGeom>
            <a:solidFill>
              <a:srgbClr val="FF7C8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/>
                <a:t>Platelet – fibrin thrombus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ED85DD6-528B-4CA5-BEC9-FDA0D3ABD909}"/>
                </a:ext>
              </a:extLst>
            </p:cNvPr>
            <p:cNvCxnSpPr>
              <a:cxnSpLocks/>
              <a:stCxn id="7" idx="2"/>
              <a:endCxn id="8" idx="0"/>
            </p:cNvCxnSpPr>
            <p:nvPr/>
          </p:nvCxnSpPr>
          <p:spPr>
            <a:xfrm>
              <a:off x="5330791" y="1577949"/>
              <a:ext cx="0" cy="20776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CE28D133-58A7-4B2B-ABB8-360BCEACF648}"/>
                </a:ext>
              </a:extLst>
            </p:cNvPr>
            <p:cNvCxnSpPr>
              <a:cxnSpLocks/>
              <a:stCxn id="8" idx="2"/>
              <a:endCxn id="9" idx="0"/>
            </p:cNvCxnSpPr>
            <p:nvPr/>
          </p:nvCxnSpPr>
          <p:spPr>
            <a:xfrm flipH="1">
              <a:off x="5330790" y="2073530"/>
              <a:ext cx="1" cy="22566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2E46F6A2-F2DC-4203-A6B9-F55DF953D032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>
              <a:off x="5330790" y="2587002"/>
              <a:ext cx="0" cy="225660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E82A0600-5355-464A-96BD-F9EB4A7CC432}"/>
                </a:ext>
              </a:extLst>
            </p:cNvPr>
            <p:cNvGrpSpPr/>
            <p:nvPr/>
          </p:nvGrpSpPr>
          <p:grpSpPr>
            <a:xfrm rot="5400000">
              <a:off x="4783630" y="2969485"/>
              <a:ext cx="430126" cy="692106"/>
              <a:chOff x="4849766" y="902824"/>
              <a:chExt cx="430126" cy="692106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5A4A0F46-E7A8-4F1E-88D0-497CE409E5CA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 rot="16200000">
                <a:off x="5064829" y="701717"/>
                <a:ext cx="0" cy="430126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="" xmlns:a16="http://schemas.microsoft.com/office/drawing/2014/main" id="{C5E20113-0336-4E56-84AD-6CDFFCCA0F9E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917896" y="1248877"/>
                <a:ext cx="692106" cy="0"/>
              </a:xfrm>
              <a:prstGeom prst="line">
                <a:avLst/>
              </a:prstGeom>
              <a:ln w="38100">
                <a:solidFill>
                  <a:schemeClr val="accent5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AA9B5042-D158-4BDE-83A5-FEC6E9D58A8B}"/>
                </a:ext>
              </a:extLst>
            </p:cNvPr>
            <p:cNvGrpSpPr/>
            <p:nvPr/>
          </p:nvGrpSpPr>
          <p:grpSpPr>
            <a:xfrm>
              <a:off x="1549783" y="884238"/>
              <a:ext cx="624958" cy="405422"/>
              <a:chOff x="1549783" y="884238"/>
              <a:chExt cx="624958" cy="40542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="" xmlns:a16="http://schemas.microsoft.com/office/drawing/2014/main" id="{6B0F9491-A18F-4BFE-AEC8-D4625B174CA6}"/>
                  </a:ext>
                </a:extLst>
              </p:cNvPr>
              <p:cNvCxnSpPr>
                <a:cxnSpLocks/>
                <a:endCxn id="5" idx="1"/>
              </p:cNvCxnSpPr>
              <p:nvPr/>
            </p:nvCxnSpPr>
            <p:spPr>
              <a:xfrm>
                <a:off x="1549783" y="902825"/>
                <a:ext cx="624958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73778B27-B8FA-469F-8082-2202D68A5693}"/>
                  </a:ext>
                </a:extLst>
              </p:cNvPr>
              <p:cNvCxnSpPr>
                <a:cxnSpLocks/>
                <a:endCxn id="11" idx="0"/>
              </p:cNvCxnSpPr>
              <p:nvPr/>
            </p:nvCxnSpPr>
            <p:spPr>
              <a:xfrm>
                <a:off x="1549783" y="884238"/>
                <a:ext cx="0" cy="405422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0F2EF4B8-7FD6-4758-901C-45D2EFB445FB}"/>
                </a:ext>
              </a:extLst>
            </p:cNvPr>
            <p:cNvCxnSpPr>
              <a:cxnSpLocks/>
              <a:stCxn id="11" idx="2"/>
              <a:endCxn id="12" idx="0"/>
            </p:cNvCxnSpPr>
            <p:nvPr/>
          </p:nvCxnSpPr>
          <p:spPr>
            <a:xfrm>
              <a:off x="1549783" y="1577472"/>
              <a:ext cx="0" cy="208246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3E0D9E52-B87E-4404-9907-D2AB5083A912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>
              <a:off x="1549783" y="2073530"/>
              <a:ext cx="0" cy="22566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4E5E968-F6B7-41FD-8D0F-4A547BD5F8E5}"/>
                </a:ext>
              </a:extLst>
            </p:cNvPr>
            <p:cNvCxnSpPr>
              <a:cxnSpLocks/>
              <a:stCxn id="13" idx="2"/>
              <a:endCxn id="14" idx="0"/>
            </p:cNvCxnSpPr>
            <p:nvPr/>
          </p:nvCxnSpPr>
          <p:spPr>
            <a:xfrm>
              <a:off x="1549783" y="2587002"/>
              <a:ext cx="0" cy="22566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9572BD2C-7103-4F4A-AF2A-1A998CCD7F60}"/>
                </a:ext>
              </a:extLst>
            </p:cNvPr>
            <p:cNvGrpSpPr/>
            <p:nvPr/>
          </p:nvGrpSpPr>
          <p:grpSpPr>
            <a:xfrm rot="16200000">
              <a:off x="1665580" y="2978051"/>
              <a:ext cx="414249" cy="665318"/>
              <a:chOff x="1757316" y="888871"/>
              <a:chExt cx="414249" cy="665318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="" xmlns:a16="http://schemas.microsoft.com/office/drawing/2014/main" id="{6325EFB6-4A41-4C0C-B892-8B1EF01F0C2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1964440" y="695701"/>
                <a:ext cx="1" cy="414249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F495419E-E653-4A2F-9F30-C8AA3C1937BE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 rot="5400000">
                <a:off x="1436313" y="1221530"/>
                <a:ext cx="665318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F0FF831-3C86-412B-915E-E893B212DFCC}"/>
              </a:ext>
            </a:extLst>
          </p:cNvPr>
          <p:cNvSpPr/>
          <p:nvPr/>
        </p:nvSpPr>
        <p:spPr>
          <a:xfrm>
            <a:off x="173372" y="4618644"/>
            <a:ext cx="2098622" cy="2857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D0552AB-FB3D-4714-95BA-7E95B326723D}"/>
              </a:ext>
            </a:extLst>
          </p:cNvPr>
          <p:cNvSpPr/>
          <p:nvPr/>
        </p:nvSpPr>
        <p:spPr>
          <a:xfrm>
            <a:off x="2421898" y="4618644"/>
            <a:ext cx="2098622" cy="2857188"/>
          </a:xfrm>
          <a:prstGeom prst="rect">
            <a:avLst/>
          </a:prstGeom>
          <a:solidFill>
            <a:schemeClr val="bg1"/>
          </a:solidFill>
          <a:ln w="19050">
            <a:solidFill>
              <a:srgbClr val="E7A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B2585D7-6795-4370-A3E1-B3FCBB3A2578}"/>
              </a:ext>
            </a:extLst>
          </p:cNvPr>
          <p:cNvSpPr/>
          <p:nvPr/>
        </p:nvSpPr>
        <p:spPr>
          <a:xfrm>
            <a:off x="4655430" y="4618644"/>
            <a:ext cx="2098622" cy="2857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9E160FE-AB16-4148-9082-607A85FF7B00}"/>
              </a:ext>
            </a:extLst>
          </p:cNvPr>
          <p:cNvSpPr txBox="1"/>
          <p:nvPr/>
        </p:nvSpPr>
        <p:spPr>
          <a:xfrm>
            <a:off x="173372" y="4618644"/>
            <a:ext cx="2098622" cy="648000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800" b="1" dirty="0"/>
              <a:t>Anticoagulants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1D58D621-313B-4CA2-A056-D326009774FD}"/>
              </a:ext>
            </a:extLst>
          </p:cNvPr>
          <p:cNvSpPr/>
          <p:nvPr/>
        </p:nvSpPr>
        <p:spPr>
          <a:xfrm>
            <a:off x="173372" y="5312129"/>
            <a:ext cx="20986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drugs which prevent clotting by inhibiting </a:t>
            </a:r>
            <a:r>
              <a:rPr lang="en-US" sz="1600" b="1" dirty="0">
                <a:cs typeface="Times New Roman" pitchFamily="18" charset="0"/>
              </a:rPr>
              <a:t>clotting factors </a:t>
            </a:r>
            <a:r>
              <a:rPr lang="en-US" sz="1600" dirty="0">
                <a:cs typeface="Times New Roman" pitchFamily="18" charset="0"/>
              </a:rPr>
              <a:t>(</a:t>
            </a:r>
            <a:r>
              <a:rPr lang="en-GB" sz="1600" dirty="0">
                <a:cs typeface="Times New Roman" pitchFamily="18" charset="0"/>
              </a:rPr>
              <a:t>coagulation process)</a:t>
            </a:r>
          </a:p>
          <a:p>
            <a:endParaRPr lang="en-GB" sz="1600" dirty="0">
              <a:cs typeface="Times New Roman" pitchFamily="18" charset="0"/>
            </a:endParaRPr>
          </a:p>
          <a:p>
            <a:r>
              <a:rPr lang="en-US" sz="1600" dirty="0">
                <a:cs typeface="Times New Roman" pitchFamily="18" charset="0"/>
              </a:rPr>
              <a:t>(used in prevention and treatment of thrombosis).</a:t>
            </a:r>
            <a:endParaRPr lang="en-GB" sz="1600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B3B348A8-3E90-40F7-A652-A0BCA131D9F3}"/>
              </a:ext>
            </a:extLst>
          </p:cNvPr>
          <p:cNvSpPr txBox="1"/>
          <p:nvPr/>
        </p:nvSpPr>
        <p:spPr>
          <a:xfrm>
            <a:off x="2421898" y="4624628"/>
            <a:ext cx="2098622" cy="648000"/>
          </a:xfrm>
          <a:prstGeom prst="rect">
            <a:avLst/>
          </a:prstGeom>
          <a:solidFill>
            <a:srgbClr val="E7ABDA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800" b="1" dirty="0"/>
              <a:t>Antiplatelets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C45E5AC-CD4B-44AB-BAA1-F2353F75AFBA}"/>
              </a:ext>
            </a:extLst>
          </p:cNvPr>
          <p:cNvSpPr/>
          <p:nvPr/>
        </p:nvSpPr>
        <p:spPr>
          <a:xfrm>
            <a:off x="2429391" y="5312128"/>
            <a:ext cx="20986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cs typeface="Times New Roman" pitchFamily="18" charset="0"/>
              </a:rPr>
              <a:t>drugs which prevent and inhibit </a:t>
            </a:r>
            <a:r>
              <a:rPr lang="en-GB" sz="1600" b="1" dirty="0">
                <a:cs typeface="Times New Roman" pitchFamily="18" charset="0"/>
              </a:rPr>
              <a:t>platelet activation and aggression </a:t>
            </a:r>
          </a:p>
          <a:p>
            <a:endParaRPr lang="en-GB" sz="1600" dirty="0">
              <a:cs typeface="Times New Roman" pitchFamily="18" charset="0"/>
            </a:endParaRPr>
          </a:p>
          <a:p>
            <a:r>
              <a:rPr lang="en-GB" sz="1600" dirty="0">
                <a:cs typeface="Times New Roman" pitchFamily="18" charset="0"/>
              </a:rPr>
              <a:t>(used as prophylactic therapy in high risk patients).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247DE7B-EA45-481F-9EF9-E3E9A83E28E6}"/>
              </a:ext>
            </a:extLst>
          </p:cNvPr>
          <p:cNvSpPr txBox="1"/>
          <p:nvPr/>
        </p:nvSpPr>
        <p:spPr>
          <a:xfrm>
            <a:off x="4665662" y="4618644"/>
            <a:ext cx="20986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/>
              <a:t>Thrombolytics or </a:t>
            </a:r>
            <a:r>
              <a:rPr lang="en-GB" sz="1800" b="1" dirty="0" err="1"/>
              <a:t>Fibrinolytics</a:t>
            </a:r>
            <a:endParaRPr lang="en-GB" sz="18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ECDE601D-B99B-4E41-A49D-6633CB876EAB}"/>
              </a:ext>
            </a:extLst>
          </p:cNvPr>
          <p:cNvSpPr/>
          <p:nvPr/>
        </p:nvSpPr>
        <p:spPr>
          <a:xfrm>
            <a:off x="4670424" y="5318895"/>
            <a:ext cx="20986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cs typeface="Times New Roman" pitchFamily="18" charset="0"/>
              </a:rPr>
              <a:t>act by </a:t>
            </a:r>
            <a:r>
              <a:rPr lang="en-GB" sz="1600" b="1" dirty="0">
                <a:cs typeface="Times New Roman" pitchFamily="18" charset="0"/>
              </a:rPr>
              <a:t>dissolving existing or already formed thrombi or emboli </a:t>
            </a:r>
            <a:r>
              <a:rPr lang="en-GB" sz="1600" dirty="0">
                <a:cs typeface="Times New Roman" pitchFamily="18" charset="0"/>
              </a:rPr>
              <a:t> </a:t>
            </a:r>
          </a:p>
          <a:p>
            <a:endParaRPr lang="en-GB" sz="1600" dirty="0">
              <a:cs typeface="Times New Roman" pitchFamily="18" charset="0"/>
            </a:endParaRPr>
          </a:p>
          <a:p>
            <a:r>
              <a:rPr lang="en-GB" sz="1600" dirty="0">
                <a:cs typeface="Times New Roman" pitchFamily="18" charset="0"/>
              </a:rPr>
              <a:t>(used in the acute  treatment of thrombosis).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5F6E28BC-608E-4EF9-B366-FA5E423F3A9D}"/>
              </a:ext>
            </a:extLst>
          </p:cNvPr>
          <p:cNvGrpSpPr/>
          <p:nvPr/>
        </p:nvGrpSpPr>
        <p:grpSpPr>
          <a:xfrm>
            <a:off x="97172" y="7739563"/>
            <a:ext cx="6720798" cy="2058398"/>
            <a:chOff x="73703" y="4799603"/>
            <a:chExt cx="6720798" cy="2058398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C6C43678-14B2-470A-A526-A90DE7677A91}"/>
                </a:ext>
              </a:extLst>
            </p:cNvPr>
            <p:cNvSpPr/>
            <p:nvPr/>
          </p:nvSpPr>
          <p:spPr>
            <a:xfrm>
              <a:off x="137202" y="4799603"/>
              <a:ext cx="6576624" cy="400110"/>
            </a:xfrm>
            <a:prstGeom prst="rect">
              <a:avLst/>
            </a:prstGeom>
            <a:solidFill>
              <a:srgbClr val="BAEBFF"/>
            </a:solidFill>
            <a:ln w="28575">
              <a:solidFill>
                <a:srgbClr val="BAEBFF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800" b="1" dirty="0">
                  <a:solidFill>
                    <a:srgbClr val="FF0000"/>
                  </a:solidFill>
                </a:rPr>
                <a:t>Classification of Antiplatelet Drugs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="" xmlns:a16="http://schemas.microsoft.com/office/drawing/2014/main" id="{BA101462-B997-42FC-A0D4-D50471AB4710}"/>
                </a:ext>
              </a:extLst>
            </p:cNvPr>
            <p:cNvGrpSpPr/>
            <p:nvPr/>
          </p:nvGrpSpPr>
          <p:grpSpPr>
            <a:xfrm>
              <a:off x="596900" y="5202988"/>
              <a:ext cx="5588000" cy="301648"/>
              <a:chOff x="-1856355" y="6978441"/>
              <a:chExt cx="9904483" cy="40454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="" xmlns:a16="http://schemas.microsoft.com/office/drawing/2014/main" id="{57825470-35D9-43B7-8833-C79DB634A0E8}"/>
                  </a:ext>
                </a:extLst>
              </p:cNvPr>
              <p:cNvGrpSpPr/>
              <p:nvPr/>
            </p:nvGrpSpPr>
            <p:grpSpPr>
              <a:xfrm>
                <a:off x="-1856355" y="6978441"/>
                <a:ext cx="9900000" cy="404545"/>
                <a:chOff x="1319060" y="2412570"/>
                <a:chExt cx="9900000" cy="404545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="" xmlns:a16="http://schemas.microsoft.com/office/drawing/2014/main" id="{3377027E-6A45-45B8-BAED-0FB5B6085E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9060" y="2565115"/>
                  <a:ext cx="9900000" cy="4452"/>
                </a:xfrm>
                <a:prstGeom prst="line">
                  <a:avLst/>
                </a:prstGeom>
                <a:ln w="28575">
                  <a:solidFill>
                    <a:srgbClr val="BAEB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>
                  <a:extLst>
                    <a:ext uri="{FF2B5EF4-FFF2-40B4-BE49-F238E27FC236}">
                      <a16:creationId xmlns="" xmlns:a16="http://schemas.microsoft.com/office/drawing/2014/main" id="{6C92FD94-E330-416E-8B67-C78B178E9B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29781" y="2558999"/>
                  <a:ext cx="0" cy="252000"/>
                </a:xfrm>
                <a:prstGeom prst="straightConnector1">
                  <a:avLst/>
                </a:prstGeom>
                <a:ln w="28575">
                  <a:solidFill>
                    <a:srgbClr val="BAEB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>
                  <a:extLst>
                    <a:ext uri="{FF2B5EF4-FFF2-40B4-BE49-F238E27FC236}">
                      <a16:creationId xmlns="" xmlns:a16="http://schemas.microsoft.com/office/drawing/2014/main" id="{BC67C296-D7D6-4516-977D-E7F31CC1E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48667" y="2565115"/>
                  <a:ext cx="0" cy="252000"/>
                </a:xfrm>
                <a:prstGeom prst="straightConnector1">
                  <a:avLst/>
                </a:prstGeom>
                <a:ln w="28575">
                  <a:solidFill>
                    <a:srgbClr val="BAEB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>
                  <a:extLst>
                    <a:ext uri="{FF2B5EF4-FFF2-40B4-BE49-F238E27FC236}">
                      <a16:creationId xmlns="" xmlns:a16="http://schemas.microsoft.com/office/drawing/2014/main" id="{7A7949C2-BE15-4413-B412-12539EEC5E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147" y="2556648"/>
                  <a:ext cx="0" cy="252000"/>
                </a:xfrm>
                <a:prstGeom prst="straightConnector1">
                  <a:avLst/>
                </a:prstGeom>
                <a:ln w="28575">
                  <a:solidFill>
                    <a:srgbClr val="BAEB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="" xmlns:a16="http://schemas.microsoft.com/office/drawing/2014/main" id="{000AC558-7A15-4F1D-B0DC-9D2FFF437E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611873" y="2412570"/>
                  <a:ext cx="0" cy="140613"/>
                </a:xfrm>
                <a:prstGeom prst="straightConnector1">
                  <a:avLst/>
                </a:prstGeom>
                <a:ln w="28575">
                  <a:solidFill>
                    <a:srgbClr val="BAEBFF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Arrow Connector 49">
                <a:extLst>
                  <a:ext uri="{FF2B5EF4-FFF2-40B4-BE49-F238E27FC236}">
                    <a16:creationId xmlns="" xmlns:a16="http://schemas.microsoft.com/office/drawing/2014/main" id="{950244BA-4896-4B3D-95F8-268CAB3496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8128" y="7122519"/>
                <a:ext cx="0" cy="252000"/>
              </a:xfrm>
              <a:prstGeom prst="straightConnector1">
                <a:avLst/>
              </a:prstGeom>
              <a:ln w="28575">
                <a:solidFill>
                  <a:srgbClr val="BAEB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EC703297-8037-4977-A308-A5A65C43C7E6}"/>
                </a:ext>
              </a:extLst>
            </p:cNvPr>
            <p:cNvSpPr/>
            <p:nvPr/>
          </p:nvSpPr>
          <p:spPr>
            <a:xfrm>
              <a:off x="73703" y="5534261"/>
              <a:ext cx="1387422" cy="13237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en-US" sz="1600" b="1" dirty="0">
                  <a:solidFill>
                    <a:srgbClr val="320E04"/>
                  </a:solidFill>
                  <a:cs typeface="Times New Roman" pitchFamily="18" charset="0"/>
                </a:rPr>
                <a:t>Arachidonic acid pathway inhibitors</a:t>
              </a:r>
              <a:endParaRPr lang="en-US" sz="1600" b="1" dirty="0">
                <a:solidFill>
                  <a:srgbClr val="320E04"/>
                </a:solidFill>
                <a:cs typeface="Times New Roman" pitchFamily="18" charset="0"/>
              </a:endParaRPr>
            </a:p>
            <a:p>
              <a:pPr algn="ctr"/>
              <a:r>
                <a:rPr lang="en-US" altLang="en-US" sz="1600" b="1" dirty="0">
                  <a:solidFill>
                    <a:srgbClr val="320E04"/>
                  </a:solidFill>
                  <a:cs typeface="Times New Roman" pitchFamily="18" charset="0"/>
                </a:rPr>
                <a:t>e.g.  </a:t>
              </a:r>
              <a:r>
                <a:rPr lang="en-US" altLang="en-US" sz="1600" dirty="0">
                  <a:solidFill>
                    <a:srgbClr val="0432FF"/>
                  </a:solidFill>
                  <a:cs typeface="Times New Roman" pitchFamily="18" charset="0"/>
                </a:rPr>
                <a:t>Aspirin</a:t>
              </a:r>
              <a:endParaRPr lang="en-GB" sz="1600" dirty="0">
                <a:solidFill>
                  <a:srgbClr val="0432FF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7FC59C77-5DCC-4DE9-B7E3-E47157D42EFA}"/>
                </a:ext>
              </a:extLst>
            </p:cNvPr>
            <p:cNvSpPr/>
            <p:nvPr/>
          </p:nvSpPr>
          <p:spPr>
            <a:xfrm>
              <a:off x="1626708" y="5534259"/>
              <a:ext cx="1661567" cy="13237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3CB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Phospho-</a:t>
              </a:r>
              <a:r>
                <a:rPr lang="en-GB" sz="1600" b="1" dirty="0" err="1">
                  <a:solidFill>
                    <a:schemeClr val="tx1"/>
                  </a:solidFill>
                </a:rPr>
                <a:t>diesterase</a:t>
              </a:r>
              <a:r>
                <a:rPr lang="en-GB" sz="1600" b="1" dirty="0">
                  <a:solidFill>
                    <a:schemeClr val="tx1"/>
                  </a:solidFill>
                </a:rPr>
                <a:t> inhibitors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e.g. </a:t>
              </a:r>
              <a:r>
                <a:rPr lang="en-GB" sz="1600" dirty="0">
                  <a:solidFill>
                    <a:srgbClr val="0432FF"/>
                  </a:solidFill>
                </a:rPr>
                <a:t>Dipyridamole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B3EEB3CC-CF23-4C24-8AA1-AF16932C4606}"/>
                </a:ext>
              </a:extLst>
            </p:cNvPr>
            <p:cNvSpPr/>
            <p:nvPr/>
          </p:nvSpPr>
          <p:spPr>
            <a:xfrm>
              <a:off x="3442727" y="5534259"/>
              <a:ext cx="1561069" cy="13237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ADP 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inhibitors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e.g.  </a:t>
              </a:r>
              <a:r>
                <a:rPr lang="en-GB" sz="1600" dirty="0">
                  <a:solidFill>
                    <a:srgbClr val="0432FF"/>
                  </a:solidFill>
                </a:rPr>
                <a:t>Ticlopidine</a:t>
              </a:r>
              <a:r>
                <a:rPr lang="en-GB" sz="1600" dirty="0">
                  <a:solidFill>
                    <a:schemeClr val="tx1"/>
                  </a:solidFill>
                </a:rPr>
                <a:t>   </a:t>
              </a:r>
              <a:r>
                <a:rPr lang="en-GB" sz="1600" dirty="0" err="1">
                  <a:solidFill>
                    <a:srgbClr val="0432FF"/>
                  </a:solidFill>
                </a:rPr>
                <a:t>Clopidogrel</a:t>
              </a:r>
              <a:endParaRPr lang="en-GB" sz="1600" dirty="0">
                <a:solidFill>
                  <a:srgbClr val="0432FF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71AD5670-E0FE-4DDE-A562-C4FFB3978421}"/>
                </a:ext>
              </a:extLst>
            </p:cNvPr>
            <p:cNvSpPr/>
            <p:nvPr/>
          </p:nvSpPr>
          <p:spPr>
            <a:xfrm>
              <a:off x="5121007" y="5534260"/>
              <a:ext cx="1673494" cy="13237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Glycoprotein IIb/</a:t>
              </a:r>
              <a:r>
                <a:rPr lang="en-GB" sz="1600" b="1" dirty="0" err="1">
                  <a:solidFill>
                    <a:schemeClr val="tx1"/>
                  </a:solidFill>
                </a:rPr>
                <a:t>IIIa</a:t>
              </a:r>
              <a:r>
                <a:rPr lang="en-GB" sz="1600" b="1" dirty="0">
                  <a:solidFill>
                    <a:schemeClr val="tx1"/>
                  </a:solidFill>
                </a:rPr>
                <a:t> inhibitors</a:t>
              </a:r>
            </a:p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e.g. </a:t>
              </a:r>
              <a:r>
                <a:rPr lang="en-GB" sz="1600" dirty="0">
                  <a:solidFill>
                    <a:srgbClr val="0432FF"/>
                  </a:solidFill>
                </a:rPr>
                <a:t>Abciximab – Eptifibatide -Tirofiban</a:t>
              </a:r>
              <a:r>
                <a:rPr lang="en-GB" sz="16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332E6ED7-AB51-4B68-940D-DE5D597DE5E7}"/>
              </a:ext>
            </a:extLst>
          </p:cNvPr>
          <p:cNvSpPr/>
          <p:nvPr/>
        </p:nvSpPr>
        <p:spPr>
          <a:xfrm>
            <a:off x="1442051" y="4101515"/>
            <a:ext cx="3942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800" b="1" i="1" dirty="0">
                <a:cs typeface="Times New Roman" pitchFamily="18" charset="0"/>
              </a:rPr>
              <a:t>Drugs used in thrombosis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EAFFD2F-B060-42D3-8E6A-21FF91FF981B}"/>
              </a:ext>
            </a:extLst>
          </p:cNvPr>
          <p:cNvSpPr txBox="1"/>
          <p:nvPr/>
        </p:nvSpPr>
        <p:spPr>
          <a:xfrm>
            <a:off x="5144476" y="7703540"/>
            <a:ext cx="1507044" cy="49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rgbClr val="00B050"/>
                </a:solidFill>
              </a:rPr>
              <a:t>بنجيب لكم دوا ونقولكم </a:t>
            </a:r>
            <a:r>
              <a:rPr lang="ar-SA" dirty="0" err="1">
                <a:solidFill>
                  <a:srgbClr val="00B050"/>
                </a:solidFill>
              </a:rPr>
              <a:t>ايش</a:t>
            </a:r>
            <a:r>
              <a:rPr lang="ar-SA" dirty="0">
                <a:solidFill>
                  <a:srgbClr val="00B050"/>
                </a:solidFill>
              </a:rPr>
              <a:t> </a:t>
            </a:r>
            <a:r>
              <a:rPr lang="ar-SA" dirty="0" smtClean="0">
                <a:solidFill>
                  <a:srgbClr val="00B050"/>
                </a:solidFill>
              </a:rPr>
              <a:t>الميكانزيم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582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944628"/>
            <a:ext cx="6858000" cy="555831"/>
          </a:xfrm>
          <a:prstGeom prst="rect">
            <a:avLst/>
          </a:prstGeom>
          <a:solidFill>
            <a:srgbClr val="BAEB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Arachidonic acid pathway inhibitors</a:t>
            </a:r>
            <a:endParaRPr lang="en-US" sz="2000" b="1" dirty="0">
              <a:ln w="6600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79036"/>
              </p:ext>
            </p:extLst>
          </p:nvPr>
        </p:nvGraphicFramePr>
        <p:xfrm>
          <a:off x="-1" y="5514746"/>
          <a:ext cx="6843714" cy="4391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0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4097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Aspirin</a:t>
                      </a: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(Acetylsalicylic Acid)</a:t>
                      </a:r>
                    </a:p>
                  </a:txBody>
                  <a:tcPr marT="45719" marB="457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0097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M.O.A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28575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chemeClr val="accent4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Irreversible</a:t>
                      </a: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inhibition of </a:t>
                      </a:r>
                      <a:r>
                        <a:rPr lang="en-US" alt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cyclooxygenase enzyme </a:t>
                      </a:r>
                      <a:r>
                        <a:rPr lang="en-US" altLang="en-US" sz="1400" b="0" dirty="0">
                          <a:latin typeface="+mn-lt"/>
                          <a:cs typeface="Times New Roman" panose="02020603050405020304" pitchFamily="18" charset="0"/>
                        </a:rPr>
                        <a:t>( COX-1 ) via acetylation.</a:t>
                      </a:r>
                    </a:p>
                    <a:p>
                      <a:pPr marL="381000" indent="-28575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chemeClr val="accent4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Small dose inhibits </a:t>
                      </a:r>
                      <a:r>
                        <a:rPr lang="en-US" alt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thromboxane</a:t>
                      </a:r>
                      <a:r>
                        <a:rPr lang="en-US" altLang="en-US" sz="14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0" dirty="0">
                          <a:latin typeface="+mn-lt"/>
                          <a:cs typeface="Times New Roman" panose="02020603050405020304" pitchFamily="18" charset="0"/>
                        </a:rPr>
                        <a:t>(TXA2) synthesis in  platelets </a:t>
                      </a:r>
                      <a:r>
                        <a:rPr lang="en-US" altLang="en-US" sz="1400" b="0" u="sng" dirty="0">
                          <a:latin typeface="+mn-lt"/>
                          <a:cs typeface="Times New Roman" panose="02020603050405020304" pitchFamily="18" charset="0"/>
                        </a:rPr>
                        <a:t>But</a:t>
                      </a:r>
                      <a:r>
                        <a:rPr lang="en-US" altLang="en-US" sz="1400" b="0" dirty="0">
                          <a:latin typeface="+mn-lt"/>
                          <a:cs typeface="Times New Roman" panose="02020603050405020304" pitchFamily="18" charset="0"/>
                        </a:rPr>
                        <a:t> not </a:t>
                      </a:r>
                      <a:r>
                        <a:rPr lang="en-US" altLang="en-US" sz="1400" b="1" dirty="0">
                          <a:latin typeface="+mn-lt"/>
                          <a:cs typeface="Times New Roman" panose="02020603050405020304" pitchFamily="18" charset="0"/>
                        </a:rPr>
                        <a:t>prostacyclin</a:t>
                      </a:r>
                      <a:r>
                        <a:rPr lang="en-US" altLang="en-US" sz="1400" b="0" dirty="0">
                          <a:latin typeface="+mn-lt"/>
                          <a:cs typeface="Times New Roman" panose="02020603050405020304" pitchFamily="18" charset="0"/>
                        </a:rPr>
                        <a:t> (PGI</a:t>
                      </a:r>
                      <a:r>
                        <a:rPr lang="en-US" altLang="en-US" sz="1400" b="0" baseline="-250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1400" b="0" dirty="0">
                          <a:latin typeface="+mn-lt"/>
                          <a:cs typeface="Times New Roman" panose="02020603050405020304" pitchFamily="18" charset="0"/>
                        </a:rPr>
                        <a:t>) synthesis in endothelium (larger dose).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286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Use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285750" eaLnBrk="1" hangingPunct="1">
                        <a:lnSpc>
                          <a:spcPct val="100000"/>
                        </a:lnSpc>
                        <a:buClr>
                          <a:schemeClr val="accent4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Prophylaxis of thromboembolism 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e.g. 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prevention of </a:t>
                      </a:r>
                      <a:r>
                        <a:rPr lang="en-GB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transient ischemic attack,  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ischemic stroke and myocardial infarction. </a:t>
                      </a:r>
                    </a:p>
                    <a:p>
                      <a:pPr marL="381000" indent="-285750" eaLnBrk="1" hangingPunct="1">
                        <a:lnSpc>
                          <a:spcPct val="100000"/>
                        </a:lnSpc>
                        <a:buClr>
                          <a:schemeClr val="accent4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Prevention of ischemic events </a:t>
                      </a:r>
                      <a:r>
                        <a:rPr lang="en-GB" altLang="en-US" sz="14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 patients with </a:t>
                      </a:r>
                      <a:r>
                        <a:rPr lang="en-US" altLang="en-US" sz="1400" u="sng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unstable</a:t>
                      </a:r>
                      <a:r>
                        <a:rPr lang="en-US" altLang="en-US" sz="14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angina </a:t>
                      </a:r>
                      <a:r>
                        <a:rPr lang="en-GB" alt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pectoris.</a:t>
                      </a:r>
                    </a:p>
                    <a:p>
                      <a:pPr marL="381000" indent="-285750" eaLnBrk="1" hangingPunct="1">
                        <a:lnSpc>
                          <a:spcPct val="100000"/>
                        </a:lnSpc>
                        <a:buClr>
                          <a:schemeClr val="accent4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can be </a:t>
                      </a:r>
                      <a:r>
                        <a:rPr lang="en-US" altLang="en-US" sz="14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combined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with other antiplatelet drugs (</a:t>
                      </a:r>
                      <a:r>
                        <a:rPr lang="en-US" altLang="en-US" sz="1400" dirty="0">
                          <a:solidFill>
                            <a:srgbClr val="0432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clopidogrel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or anticoagulants (</a:t>
                      </a:r>
                      <a:r>
                        <a:rPr lang="en-US" altLang="en-US" sz="1400" dirty="0">
                          <a:solidFill>
                            <a:srgbClr val="0432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heparin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702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Dose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7188" indent="-285750">
                        <a:buClr>
                          <a:schemeClr val="accent4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b="1" dirty="0">
                          <a:latin typeface="+mn-lt"/>
                          <a:cs typeface="Times New Roman" panose="02020603050405020304" pitchFamily="18" charset="0"/>
                        </a:rPr>
                        <a:t>Low-dose </a:t>
                      </a:r>
                      <a:r>
                        <a:rPr lang="en-US" altLang="en-US" sz="1400" b="1" dirty="0">
                          <a:solidFill>
                            <a:srgbClr val="0432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aspirin</a:t>
                      </a:r>
                      <a:r>
                        <a:rPr lang="en-US" altLang="en-US" sz="1400" b="1" dirty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1400" dirty="0">
                          <a:latin typeface="+mn-lt"/>
                          <a:cs typeface="Times New Roman" panose="02020603050405020304" pitchFamily="18" charset="0"/>
                        </a:rPr>
                        <a:t>(81 mg enteric coated tablet/day ) is the most common dose used to prevent a heart attack or a stroke. </a:t>
                      </a:r>
                      <a:r>
                        <a:rPr lang="en-US" altLang="en-US" sz="1400" dirty="0">
                          <a:solidFill>
                            <a:srgbClr val="00B05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Given as prophylaxis </a:t>
                      </a:r>
                      <a:endParaRPr lang="en-US" sz="1400" b="0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749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285750" algn="justLow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chemeClr val="accent4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Risk of peptic ulcer</a:t>
                      </a:r>
                      <a:r>
                        <a:rPr lang="en-US" altLang="en-US" sz="1400" dirty="0"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1200" dirty="0">
                          <a:solidFill>
                            <a:srgbClr val="00B05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Because it inhibits prostaglandin synthesis</a:t>
                      </a:r>
                    </a:p>
                    <a:p>
                      <a:pPr marL="381000" indent="-28575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chemeClr val="accent4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Increased incidence of GIT bleeding 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1400" b="1" dirty="0">
                          <a:solidFill>
                            <a:srgbClr val="0432FF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aspirin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prolongs bleeding time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32249AEB-579C-4B5D-8865-5DA577C0D65C}"/>
              </a:ext>
            </a:extLst>
          </p:cNvPr>
          <p:cNvSpPr/>
          <p:nvPr/>
        </p:nvSpPr>
        <p:spPr>
          <a:xfrm>
            <a:off x="9625" y="6469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GB" sz="3000" b="1" spc="-150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Mechanisms of action of antiplatelet drugs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7AB533E6-791A-479A-9D86-50DE1166C1A8}"/>
              </a:ext>
            </a:extLst>
          </p:cNvPr>
          <p:cNvGrpSpPr/>
          <p:nvPr/>
        </p:nvGrpSpPr>
        <p:grpSpPr>
          <a:xfrm>
            <a:off x="283105" y="1060163"/>
            <a:ext cx="6273583" cy="3407745"/>
            <a:chOff x="283105" y="1060163"/>
            <a:chExt cx="6273583" cy="3407745"/>
          </a:xfrm>
        </p:grpSpPr>
        <p:grpSp>
          <p:nvGrpSpPr>
            <p:cNvPr id="110" name="Group 109">
              <a:extLst>
                <a:ext uri="{FF2B5EF4-FFF2-40B4-BE49-F238E27FC236}">
                  <a16:creationId xmlns="" xmlns:a16="http://schemas.microsoft.com/office/drawing/2014/main" id="{88E03B44-FE10-4806-95FF-B024B68BB845}"/>
                </a:ext>
              </a:extLst>
            </p:cNvPr>
            <p:cNvGrpSpPr/>
            <p:nvPr/>
          </p:nvGrpSpPr>
          <p:grpSpPr>
            <a:xfrm>
              <a:off x="1670029" y="1060163"/>
              <a:ext cx="3350412" cy="3407745"/>
              <a:chOff x="1633108" y="1245814"/>
              <a:chExt cx="3350412" cy="3407745"/>
            </a:xfrm>
            <a:solidFill>
              <a:schemeClr val="bg1"/>
            </a:solidFill>
          </p:grpSpPr>
          <p:sp>
            <p:nvSpPr>
              <p:cNvPr id="68" name="Left Brace 67">
                <a:extLst>
                  <a:ext uri="{FF2B5EF4-FFF2-40B4-BE49-F238E27FC236}">
                    <a16:creationId xmlns="" xmlns:a16="http://schemas.microsoft.com/office/drawing/2014/main" id="{59DBF331-1256-4064-8AEA-ADC812BE0D5A}"/>
                  </a:ext>
                </a:extLst>
              </p:cNvPr>
              <p:cNvSpPr/>
              <p:nvPr/>
            </p:nvSpPr>
            <p:spPr>
              <a:xfrm rot="5400000">
                <a:off x="3262420" y="621385"/>
                <a:ext cx="124766" cy="1912552"/>
              </a:xfrm>
              <a:prstGeom prst="leftBrace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0E496E78-A480-44B6-8945-4F9D58D0800F}"/>
                  </a:ext>
                </a:extLst>
              </p:cNvPr>
              <p:cNvSpPr/>
              <p:nvPr/>
            </p:nvSpPr>
            <p:spPr>
              <a:xfrm>
                <a:off x="2057429" y="1245814"/>
                <a:ext cx="2501894" cy="239555"/>
              </a:xfrm>
              <a:prstGeom prst="roundRect">
                <a:avLst/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b="1" kern="0">
                    <a:solidFill>
                      <a:sysClr val="windowText" lastClr="000000"/>
                    </a:solidFill>
                    <a:ea typeface="Times New Roman" pitchFamily="18" charset="0"/>
                  </a:rPr>
                  <a:t>Plaque Disruption </a:t>
                </a:r>
                <a:endParaRPr 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="" xmlns:a16="http://schemas.microsoft.com/office/drawing/2014/main" id="{58079D72-B8E9-4D62-92FF-BD8262E127BB}"/>
                  </a:ext>
                </a:extLst>
              </p:cNvPr>
              <p:cNvSpPr/>
              <p:nvPr/>
            </p:nvSpPr>
            <p:spPr>
              <a:xfrm>
                <a:off x="1670029" y="1650906"/>
                <a:ext cx="1396996" cy="265058"/>
              </a:xfrm>
              <a:prstGeom prst="roundRect">
                <a:avLst/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ea typeface="Times New Roman" pitchFamily="18" charset="0"/>
                  </a:rPr>
                  <a:t>Collagen</a:t>
                </a:r>
                <a:endParaRPr 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="" xmlns:a16="http://schemas.microsoft.com/office/drawing/2014/main" id="{2B0DB0E7-93B2-4C9C-ADCF-A51B1EA14582}"/>
                  </a:ext>
                </a:extLst>
              </p:cNvPr>
              <p:cNvSpPr/>
              <p:nvPr/>
            </p:nvSpPr>
            <p:spPr>
              <a:xfrm>
                <a:off x="3549626" y="1657726"/>
                <a:ext cx="1396996" cy="265058"/>
              </a:xfrm>
              <a:prstGeom prst="roundRect">
                <a:avLst/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kern="0" dirty="0" err="1">
                    <a:solidFill>
                      <a:sysClr val="windowText" lastClr="000000"/>
                    </a:solidFill>
                    <a:ea typeface="Times New Roman" pitchFamily="18" charset="0"/>
                  </a:rPr>
                  <a:t>vWF</a:t>
                </a:r>
                <a:endParaRPr 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="" xmlns:a16="http://schemas.microsoft.com/office/drawing/2014/main" id="{84C9CC27-ADD2-4E15-A055-9BB6D4932E5A}"/>
                  </a:ext>
                </a:extLst>
              </p:cNvPr>
              <p:cNvSpPr/>
              <p:nvPr/>
            </p:nvSpPr>
            <p:spPr>
              <a:xfrm>
                <a:off x="1670253" y="2110441"/>
                <a:ext cx="3276593" cy="273039"/>
              </a:xfrm>
              <a:prstGeom prst="roundRect">
                <a:avLst/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ea typeface="Times New Roman" pitchFamily="18" charset="0"/>
                  </a:rPr>
                  <a:t>Platelet adhesion and secretion</a:t>
                </a:r>
                <a:endParaRPr 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="" xmlns:a16="http://schemas.microsoft.com/office/drawing/2014/main" id="{3A937617-7436-4C35-9BBD-1E2A347E6C74}"/>
                  </a:ext>
                </a:extLst>
              </p:cNvPr>
              <p:cNvSpPr/>
              <p:nvPr/>
            </p:nvSpPr>
            <p:spPr>
              <a:xfrm>
                <a:off x="1670029" y="3286863"/>
                <a:ext cx="3276593" cy="239874"/>
              </a:xfrm>
              <a:prstGeom prst="roundRect">
                <a:avLst/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ea typeface="Times New Roman" pitchFamily="18" charset="0"/>
                  </a:rPr>
                  <a:t>Platelet recruitment and activation</a:t>
                </a:r>
                <a:endParaRPr 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id="{BD49625C-A1AE-40A4-AB6F-0150278D5B38}"/>
                  </a:ext>
                </a:extLst>
              </p:cNvPr>
              <p:cNvSpPr/>
              <p:nvPr/>
            </p:nvSpPr>
            <p:spPr>
              <a:xfrm>
                <a:off x="1670029" y="3805024"/>
                <a:ext cx="3276570" cy="265058"/>
              </a:xfrm>
              <a:prstGeom prst="roundRect">
                <a:avLst/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kern="0" dirty="0" err="1">
                    <a:solidFill>
                      <a:sysClr val="windowText" lastClr="000000"/>
                    </a:solidFill>
                    <a:ea typeface="Times New Roman" pitchFamily="18" charset="0"/>
                  </a:rPr>
                  <a:t>GPllb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ea typeface="Times New Roman" pitchFamily="18" charset="0"/>
                  </a:rPr>
                  <a:t> / </a:t>
                </a:r>
                <a:r>
                  <a:rPr lang="en-US" sz="1400" kern="0" dirty="0" err="1">
                    <a:solidFill>
                      <a:sysClr val="windowText" lastClr="000000"/>
                    </a:solidFill>
                    <a:ea typeface="Times New Roman" pitchFamily="18" charset="0"/>
                  </a:rPr>
                  <a:t>llla</a:t>
                </a:r>
                <a:r>
                  <a:rPr lang="en-US" sz="1400" kern="0" dirty="0">
                    <a:solidFill>
                      <a:sysClr val="windowText" lastClr="000000"/>
                    </a:solidFill>
                    <a:ea typeface="Times New Roman" pitchFamily="18" charset="0"/>
                  </a:rPr>
                  <a:t> activation</a:t>
                </a:r>
                <a:endParaRPr 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430929E7-211E-4D05-9AEB-7A8C64BFC021}"/>
                  </a:ext>
                </a:extLst>
              </p:cNvPr>
              <p:cNvSpPr/>
              <p:nvPr/>
            </p:nvSpPr>
            <p:spPr>
              <a:xfrm>
                <a:off x="1633108" y="4353667"/>
                <a:ext cx="3350412" cy="299892"/>
              </a:xfrm>
              <a:prstGeom prst="roundRect">
                <a:avLst/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ea typeface="Times New Roman" pitchFamily="18" charset="0"/>
                  </a:rPr>
                  <a:t>Platelet aggregation</a:t>
                </a:r>
                <a:endParaRPr 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="" xmlns:a16="http://schemas.microsoft.com/office/drawing/2014/main" id="{F6338A71-C2C2-4086-ABAA-1AD5818FA2A3}"/>
                  </a:ext>
                </a:extLst>
              </p:cNvPr>
              <p:cNvCxnSpPr>
                <a:cxnSpLocks/>
                <a:stCxn id="37" idx="2"/>
              </p:cNvCxnSpPr>
              <p:nvPr/>
            </p:nvCxnSpPr>
            <p:spPr>
              <a:xfrm>
                <a:off x="2368527" y="1915964"/>
                <a:ext cx="0" cy="21149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="" xmlns:a16="http://schemas.microsoft.com/office/drawing/2014/main" id="{C45861C9-1F3D-4623-9AAF-D7BD0D6CA2D3}"/>
                  </a:ext>
                </a:extLst>
              </p:cNvPr>
              <p:cNvCxnSpPr>
                <a:cxnSpLocks/>
                <a:stCxn id="38" idx="2"/>
              </p:cNvCxnSpPr>
              <p:nvPr/>
            </p:nvCxnSpPr>
            <p:spPr>
              <a:xfrm>
                <a:off x="4248124" y="1922784"/>
                <a:ext cx="0" cy="176793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98809778-1D31-4EB0-A975-FA43820A12B8}"/>
                  </a:ext>
                </a:extLst>
              </p:cNvPr>
              <p:cNvCxnSpPr>
                <a:cxnSpLocks/>
                <a:endCxn id="88" idx="0"/>
              </p:cNvCxnSpPr>
              <p:nvPr/>
            </p:nvCxnSpPr>
            <p:spPr>
              <a:xfrm>
                <a:off x="2368527" y="2373426"/>
                <a:ext cx="0" cy="349067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D77531B9-4F71-42AA-876D-AC7EC79C3122}"/>
                  </a:ext>
                </a:extLst>
              </p:cNvPr>
              <p:cNvCxnSpPr>
                <a:cxnSpLocks/>
                <a:stCxn id="41" idx="2"/>
                <a:endCxn id="42" idx="0"/>
              </p:cNvCxnSpPr>
              <p:nvPr/>
            </p:nvCxnSpPr>
            <p:spPr>
              <a:xfrm flipH="1">
                <a:off x="3308314" y="3526737"/>
                <a:ext cx="12" cy="278287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30EFB30B-C333-4548-A38A-01ECCB99DF85}"/>
                  </a:ext>
                </a:extLst>
              </p:cNvPr>
              <p:cNvCxnSpPr>
                <a:cxnSpLocks/>
                <a:stCxn id="42" idx="2"/>
                <a:endCxn id="43" idx="0"/>
              </p:cNvCxnSpPr>
              <p:nvPr/>
            </p:nvCxnSpPr>
            <p:spPr>
              <a:xfrm>
                <a:off x="3308314" y="4070082"/>
                <a:ext cx="0" cy="283585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: Rounded Corners 87">
                <a:extLst>
                  <a:ext uri="{FF2B5EF4-FFF2-40B4-BE49-F238E27FC236}">
                    <a16:creationId xmlns="" xmlns:a16="http://schemas.microsoft.com/office/drawing/2014/main" id="{A2E83D1F-01F1-4F9B-BD22-724B1017F4E5}"/>
                  </a:ext>
                </a:extLst>
              </p:cNvPr>
              <p:cNvSpPr/>
              <p:nvPr/>
            </p:nvSpPr>
            <p:spPr>
              <a:xfrm>
                <a:off x="1670029" y="2722493"/>
                <a:ext cx="1396996" cy="265058"/>
              </a:xfrm>
              <a:prstGeom prst="roundRect">
                <a:avLst/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ea typeface="Times New Roman" pitchFamily="18" charset="0"/>
                  </a:rPr>
                  <a:t>TXA2</a:t>
                </a:r>
                <a:endParaRPr 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C783104F-4C05-4228-AAC9-9D11835828DE}"/>
                  </a:ext>
                </a:extLst>
              </p:cNvPr>
              <p:cNvCxnSpPr>
                <a:cxnSpLocks/>
                <a:endCxn id="105" idx="0"/>
              </p:cNvCxnSpPr>
              <p:nvPr/>
            </p:nvCxnSpPr>
            <p:spPr>
              <a:xfrm flipH="1">
                <a:off x="4248101" y="2389879"/>
                <a:ext cx="24" cy="337792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="" xmlns:a16="http://schemas.microsoft.com/office/drawing/2014/main" id="{2B7FBA78-2DDA-4CFE-B993-E419FC79985F}"/>
                  </a:ext>
                </a:extLst>
              </p:cNvPr>
              <p:cNvCxnSpPr>
                <a:cxnSpLocks/>
                <a:stCxn id="88" idx="2"/>
              </p:cNvCxnSpPr>
              <p:nvPr/>
            </p:nvCxnSpPr>
            <p:spPr>
              <a:xfrm>
                <a:off x="2368527" y="2987551"/>
                <a:ext cx="0" cy="299312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ctangle: Rounded Corners 104">
                <a:extLst>
                  <a:ext uri="{FF2B5EF4-FFF2-40B4-BE49-F238E27FC236}">
                    <a16:creationId xmlns="" xmlns:a16="http://schemas.microsoft.com/office/drawing/2014/main" id="{2EA3F141-4925-41A1-B13F-B428F8924FA0}"/>
                  </a:ext>
                </a:extLst>
              </p:cNvPr>
              <p:cNvSpPr/>
              <p:nvPr/>
            </p:nvSpPr>
            <p:spPr>
              <a:xfrm>
                <a:off x="3549603" y="2727671"/>
                <a:ext cx="1396996" cy="265058"/>
              </a:xfrm>
              <a:prstGeom prst="roundRect">
                <a:avLst/>
              </a:prstGeom>
              <a:grp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1400" kern="0" dirty="0">
                    <a:solidFill>
                      <a:sysClr val="windowText" lastClr="000000"/>
                    </a:solidFill>
                    <a:ea typeface="Times New Roman" pitchFamily="18" charset="0"/>
                  </a:rPr>
                  <a:t>ADP</a:t>
                </a:r>
                <a:endParaRPr lang="en-US" sz="1400" kern="0" dirty="0">
                  <a:solidFill>
                    <a:sysClr val="windowText" lastClr="000000"/>
                  </a:solidFill>
                </a:endParaRP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="" xmlns:a16="http://schemas.microsoft.com/office/drawing/2014/main" id="{0C769404-2EC1-4F29-98AD-A3BD9AFABF59}"/>
                  </a:ext>
                </a:extLst>
              </p:cNvPr>
              <p:cNvCxnSpPr>
                <a:cxnSpLocks/>
                <a:stCxn id="105" idx="2"/>
              </p:cNvCxnSpPr>
              <p:nvPr/>
            </p:nvCxnSpPr>
            <p:spPr>
              <a:xfrm>
                <a:off x="4248101" y="2992729"/>
                <a:ext cx="23" cy="274574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2CB7B1A3-C314-4B1D-9A43-1292D4DE9C9D}"/>
                </a:ext>
              </a:extLst>
            </p:cNvPr>
            <p:cNvSpPr txBox="1"/>
            <p:nvPr/>
          </p:nvSpPr>
          <p:spPr>
            <a:xfrm>
              <a:off x="2346472" y="2215794"/>
              <a:ext cx="5680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COX-1</a:t>
              </a: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="" xmlns:a16="http://schemas.microsoft.com/office/drawing/2014/main" id="{EB734127-1507-4BED-8316-8A9C0E4D6D7C}"/>
                </a:ext>
              </a:extLst>
            </p:cNvPr>
            <p:cNvCxnSpPr>
              <a:endCxn id="117" idx="1"/>
            </p:cNvCxnSpPr>
            <p:nvPr/>
          </p:nvCxnSpPr>
          <p:spPr>
            <a:xfrm>
              <a:off x="1130300" y="2352208"/>
              <a:ext cx="1216172" cy="2086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: Rounded Corners 119">
              <a:extLst>
                <a:ext uri="{FF2B5EF4-FFF2-40B4-BE49-F238E27FC236}">
                  <a16:creationId xmlns="" xmlns:a16="http://schemas.microsoft.com/office/drawing/2014/main" id="{23391051-3A0C-4494-A510-B00C48475BE5}"/>
                </a:ext>
              </a:extLst>
            </p:cNvPr>
            <p:cNvSpPr/>
            <p:nvPr/>
          </p:nvSpPr>
          <p:spPr>
            <a:xfrm>
              <a:off x="283105" y="2187147"/>
              <a:ext cx="869592" cy="37147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0432FF"/>
                  </a:solidFill>
                </a:rPr>
                <a:t>Aspirin</a:t>
              </a:r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="" xmlns:a16="http://schemas.microsoft.com/office/drawing/2014/main" id="{11AFCB10-2C71-467A-9636-152BC0CB0928}"/>
                </a:ext>
              </a:extLst>
            </p:cNvPr>
            <p:cNvSpPr/>
            <p:nvPr/>
          </p:nvSpPr>
          <p:spPr>
            <a:xfrm>
              <a:off x="5379669" y="2635775"/>
              <a:ext cx="1177019" cy="54092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0432FF"/>
                  </a:solidFill>
                </a:rPr>
                <a:t>Ticlopidine </a:t>
              </a:r>
            </a:p>
            <a:p>
              <a:pPr algn="ctr">
                <a:defRPr/>
              </a:pPr>
              <a:r>
                <a:rPr lang="en-US" sz="1400" b="1" kern="0" dirty="0">
                  <a:solidFill>
                    <a:srgbClr val="0432FF"/>
                  </a:solidFill>
                </a:rPr>
                <a:t>Clopidogrel</a:t>
              </a:r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="" xmlns:a16="http://schemas.microsoft.com/office/drawing/2014/main" id="{B1FA7D2E-AAA7-45A2-8663-2F6D0B2ED96B}"/>
                </a:ext>
              </a:extLst>
            </p:cNvPr>
            <p:cNvCxnSpPr>
              <a:cxnSpLocks/>
              <a:stCxn id="121" idx="1"/>
            </p:cNvCxnSpPr>
            <p:nvPr/>
          </p:nvCxnSpPr>
          <p:spPr>
            <a:xfrm flipH="1">
              <a:off x="4445000" y="2906236"/>
              <a:ext cx="934669" cy="6353"/>
            </a:xfrm>
            <a:prstGeom prst="straightConnector1">
              <a:avLst/>
            </a:prstGeom>
            <a:ln w="38100">
              <a:solidFill>
                <a:schemeClr val="accent2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: Rounded Corners 127">
              <a:extLst>
                <a:ext uri="{FF2B5EF4-FFF2-40B4-BE49-F238E27FC236}">
                  <a16:creationId xmlns="" xmlns:a16="http://schemas.microsoft.com/office/drawing/2014/main" id="{FF3150E9-5718-4771-B18F-E8E982B351BC}"/>
                </a:ext>
              </a:extLst>
            </p:cNvPr>
            <p:cNvSpPr/>
            <p:nvPr/>
          </p:nvSpPr>
          <p:spPr>
            <a:xfrm>
              <a:off x="5379669" y="3674906"/>
              <a:ext cx="1177019" cy="72156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1400" b="1" kern="0" dirty="0">
                  <a:solidFill>
                    <a:srgbClr val="0432FF"/>
                  </a:solidFill>
                </a:rPr>
                <a:t>Abciximab</a:t>
              </a:r>
            </a:p>
            <a:p>
              <a:pPr algn="ctr">
                <a:defRPr/>
              </a:pPr>
              <a:r>
                <a:rPr lang="en-US" sz="1400" b="1" kern="0" dirty="0">
                  <a:solidFill>
                    <a:srgbClr val="0432FF"/>
                  </a:solidFill>
                </a:rPr>
                <a:t>Eptifibatide </a:t>
              </a:r>
            </a:p>
            <a:p>
              <a:pPr algn="ctr">
                <a:defRPr/>
              </a:pPr>
              <a:r>
                <a:rPr lang="en-US" sz="1400" b="1" kern="0" dirty="0">
                  <a:solidFill>
                    <a:srgbClr val="0432FF"/>
                  </a:solidFill>
                </a:rPr>
                <a:t>Tirofiban</a:t>
              </a:r>
            </a:p>
          </p:txBody>
        </p:sp>
        <p:cxnSp>
          <p:nvCxnSpPr>
            <p:cNvPr id="129" name="Straight Arrow Connector 128">
              <a:extLst>
                <a:ext uri="{FF2B5EF4-FFF2-40B4-BE49-F238E27FC236}">
                  <a16:creationId xmlns="" xmlns:a16="http://schemas.microsoft.com/office/drawing/2014/main" id="{EFD56E30-318F-48C6-917F-74F50C55C6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88751" y="3987150"/>
              <a:ext cx="1916318" cy="28217"/>
            </a:xfrm>
            <a:prstGeom prst="straightConnector1">
              <a:avLst/>
            </a:prstGeom>
            <a:ln w="38100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7AA2CBBD-AC26-47FD-A28C-20D8FE3BE147}"/>
                </a:ext>
              </a:extLst>
            </p:cNvPr>
            <p:cNvSpPr txBox="1"/>
            <p:nvPr/>
          </p:nvSpPr>
          <p:spPr>
            <a:xfrm>
              <a:off x="4251603" y="2767897"/>
              <a:ext cx="277640" cy="293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504C0FE9-5A90-4849-A2A9-7BC4901C34EC}"/>
                </a:ext>
              </a:extLst>
            </p:cNvPr>
            <p:cNvSpPr txBox="1"/>
            <p:nvPr/>
          </p:nvSpPr>
          <p:spPr>
            <a:xfrm>
              <a:off x="3303827" y="3832674"/>
              <a:ext cx="277640" cy="293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X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C81DB2-E4A1-46B0-87E3-401DE954CE79}"/>
              </a:ext>
            </a:extLst>
          </p:cNvPr>
          <p:cNvSpPr txBox="1"/>
          <p:nvPr/>
        </p:nvSpPr>
        <p:spPr>
          <a:xfrm>
            <a:off x="4983767" y="7464152"/>
            <a:ext cx="1572921" cy="182880"/>
          </a:xfrm>
          <a:prstGeom prst="wedgeRectCallout">
            <a:avLst>
              <a:gd name="adj1" fmla="val 18998"/>
              <a:gd name="adj2" fmla="val 112098"/>
            </a:avLst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ar-SA" sz="900" dirty="0">
                <a:solidFill>
                  <a:srgbClr val="00B050"/>
                </a:solidFill>
              </a:rPr>
              <a:t>الذبحة الصدريه اللي تجي وقت الراحة</a:t>
            </a:r>
            <a:endParaRPr lang="en-US" sz="9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0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63124"/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ADP pathway inhibitors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18401"/>
              </p:ext>
            </p:extLst>
          </p:nvPr>
        </p:nvGraphicFramePr>
        <p:xfrm>
          <a:off x="-1" y="715361"/>
          <a:ext cx="6858000" cy="8274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0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61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433863">
                  <a:extLst>
                    <a:ext uri="{9D8B030D-6E8A-4147-A177-3AD203B41FA5}">
                      <a16:colId xmlns="" xmlns:a16="http://schemas.microsoft.com/office/drawing/2014/main" val="3279770505"/>
                    </a:ext>
                  </a:extLst>
                </a:gridCol>
              </a:tblGrid>
              <a:tr h="4524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Ticlopi</a:t>
                      </a:r>
                      <a:r>
                        <a:rPr lang="en-US" sz="2000" b="1" u="sng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dine</a:t>
                      </a:r>
                    </a:p>
                  </a:txBody>
                  <a:tcPr marT="45719" marB="45719" anchor="ctr">
                    <a:solidFill>
                      <a:srgbClr val="EAB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Clopido</a:t>
                      </a:r>
                      <a:r>
                        <a:rPr lang="en-US" sz="2000" b="1" u="sng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grel</a:t>
                      </a:r>
                    </a:p>
                  </a:txBody>
                  <a:tcPr marT="45719" marB="45719" anchor="ctr">
                    <a:solidFill>
                      <a:srgbClr val="CAD8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4879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M.O.A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These drugs specifically and </a:t>
                      </a:r>
                      <a:r>
                        <a:rPr lang="en-GB" sz="13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irreversibly</a:t>
                      </a:r>
                      <a:r>
                        <a:rPr lang="en-GB" sz="13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inhibit ADP receptor of subtype </a:t>
                      </a:r>
                      <a:r>
                        <a:rPr lang="en-GB" sz="13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P2Y12</a:t>
                      </a:r>
                      <a:r>
                        <a:rPr lang="en-GB" sz="130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which is required for platelets activation thus prevent platelet aggregation. </a:t>
                      </a:r>
                    </a:p>
                    <a:p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en-GB" sz="13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P2Y12 </a:t>
                      </a:r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purinergic receptor and is a chemoreceptor for adenosine diphosphate </a:t>
                      </a:r>
                      <a:r>
                        <a:rPr lang="en-GB" sz="13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(ADP).</a:t>
                      </a: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72766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P.K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given orally.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have slow onset of action (3 - 5  days).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pro-drugs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they have to be activated in the liver.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bound to plasma proteins</a:t>
                      </a: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936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Use 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Secondary prevention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ischemic complications after myocardial infarction, ischemic stroke and unstable angina.</a:t>
                      </a: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1046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Sever neutropenia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CBC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should be done monthly during treatment.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Bleeding ( prolong bleeding time 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G.I.T : nausea, dyspepsia, diarrhea.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Allergic reactions.</a:t>
                      </a: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199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Interactions</a:t>
                      </a:r>
                      <a:r>
                        <a:rPr lang="en-US" sz="900" b="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 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Kartika" charset="0"/>
                        <a:cs typeface="Kartika" charset="0"/>
                      </a:endParaRP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inhibit CYT P450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causing </a:t>
                      </a:r>
                      <a:r>
                        <a:rPr lang="en-GB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increased plasma levels</a:t>
                      </a:r>
                      <a:r>
                        <a:rPr lang="en-GB" sz="14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drugs such as 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phenytoin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carbamazepine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5088"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Notes</a:t>
                      </a:r>
                      <a:r>
                        <a:rPr lang="en-US" sz="1500" b="0" dirty="0"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 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can’t be taken with food 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more potent than ticlopidine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Longer duration of action than ticlopidine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Less frequency of administration (given once daily ).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side effects (less neutropenia).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Bioavailability is unaffected by food.</a:t>
                      </a:r>
                    </a:p>
                    <a:p>
                      <a:pPr marL="285750" indent="-285750">
                        <a:buClr>
                          <a:schemeClr val="accent5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Clopidogrel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has replaced ticlopidine</a:t>
                      </a:r>
                      <a:endParaRPr lang="en-US" sz="1400" b="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05088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Indication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0"/>
                        </a:spcBef>
                        <a:buClr>
                          <a:schemeClr val="accent5">
                            <a:lumMod val="75000"/>
                          </a:schemeClr>
                        </a:buClr>
                        <a:buSzPct val="75000"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For patients with a history of </a:t>
                      </a:r>
                      <a:r>
                        <a:rPr lang="en-US" alt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recent myocardial infarction (MI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), recent stroke, or established peripheral arterial disease.</a:t>
                      </a:r>
                      <a:endParaRPr lang="en-US" altLang="en-US" sz="14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buClr>
                          <a:schemeClr val="accent5">
                            <a:lumMod val="75000"/>
                          </a:schemeClr>
                        </a:buClr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For patients with 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acute coronary syndrome </a:t>
                      </a: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(unstable angina/ MI): either those managed medically or with percutaneous coronary intervention* (PCI) with or without stent.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940403970"/>
                  </a:ext>
                </a:extLst>
              </a:tr>
            </a:tbl>
          </a:graphicData>
        </a:graphic>
      </p:graphicFrame>
      <p:pic>
        <p:nvPicPr>
          <p:cNvPr id="4" name="Picture 3" descr="balloon with stent opening lumen artery - stock photo">
            <a:extLst>
              <a:ext uri="{FF2B5EF4-FFF2-40B4-BE49-F238E27FC236}">
                <a16:creationId xmlns="" xmlns:a16="http://schemas.microsoft.com/office/drawing/2014/main" id="{86E1FD5B-DA60-4C13-AF9E-C8D694779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8" y="9023267"/>
            <a:ext cx="1818022" cy="8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C17D283-D95C-4373-AFAC-9333180D3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008" y="9146588"/>
            <a:ext cx="51863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+mn-lt"/>
                <a:cs typeface="Times New Roman" panose="02020603050405020304" pitchFamily="18" charset="0"/>
              </a:rPr>
              <a:t>*Coronary angioplasty (percutaneous coronary intervention, PCI) is a procedure used to open clogged heart arteries. Angioplasty involves temporarily inserting and inflating a tiny balloon to help widen the artery</a:t>
            </a:r>
            <a:r>
              <a:rPr lang="en-US" altLang="en-US" sz="1200" dirty="0">
                <a:latin typeface="+mn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EA27E7-3C8D-4D11-9BDD-B1E1FDE5E4AE}"/>
              </a:ext>
            </a:extLst>
          </p:cNvPr>
          <p:cNvSpPr txBox="1"/>
          <p:nvPr/>
        </p:nvSpPr>
        <p:spPr>
          <a:xfrm>
            <a:off x="5036896" y="3953788"/>
            <a:ext cx="1795703" cy="293157"/>
          </a:xfrm>
          <a:prstGeom prst="wedgeRectCallout">
            <a:avLst>
              <a:gd name="adj1" fmla="val -40994"/>
              <a:gd name="adj2" fmla="val -102909"/>
            </a:avLst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Worse with </a:t>
            </a: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ticlopidine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8359EA1-9F95-4A6B-B2F2-444E87EE4EEF}"/>
              </a:ext>
            </a:extLst>
          </p:cNvPr>
          <p:cNvSpPr txBox="1"/>
          <p:nvPr/>
        </p:nvSpPr>
        <p:spPr>
          <a:xfrm>
            <a:off x="5791200" y="831272"/>
            <a:ext cx="803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Better!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6DF98C-8E98-481F-9E6C-7C5A08F2649C}"/>
              </a:ext>
            </a:extLst>
          </p:cNvPr>
          <p:cNvSpPr txBox="1"/>
          <p:nvPr/>
        </p:nvSpPr>
        <p:spPr>
          <a:xfrm>
            <a:off x="2584175" y="6567777"/>
            <a:ext cx="109728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</a:rPr>
              <a:t>Why </a:t>
            </a:r>
            <a:r>
              <a:rPr lang="en-US" sz="1100" dirty="0" err="1">
                <a:solidFill>
                  <a:srgbClr val="00B050"/>
                </a:solidFill>
              </a:rPr>
              <a:t>clopidogril</a:t>
            </a:r>
            <a:r>
              <a:rPr lang="en-US" sz="1100" dirty="0">
                <a:solidFill>
                  <a:srgbClr val="00B050"/>
                </a:solidFill>
              </a:rPr>
              <a:t> had replaced ticlopidine?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2EE9EC-01C5-4CF0-89D1-562DD093FA93}"/>
              </a:ext>
            </a:extLst>
          </p:cNvPr>
          <p:cNvSpPr txBox="1"/>
          <p:nvPr/>
        </p:nvSpPr>
        <p:spPr>
          <a:xfrm>
            <a:off x="2520565" y="7652469"/>
            <a:ext cx="133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200" dirty="0">
                <a:solidFill>
                  <a:srgbClr val="00B050"/>
                </a:solidFill>
              </a:rPr>
              <a:t>كلها زي بعض الا الاسبيرين بروفيلاكسس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504506" y="831272"/>
            <a:ext cx="979695" cy="234385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000" dirty="0" smtClean="0">
                <a:solidFill>
                  <a:srgbClr val="009193"/>
                </a:solidFill>
              </a:rPr>
              <a:t>صار</a:t>
            </a:r>
            <a:r>
              <a:rPr lang="ar-SA" sz="1000" b="1" u="sng" dirty="0" smtClean="0">
                <a:solidFill>
                  <a:srgbClr val="009193"/>
                </a:solidFill>
              </a:rPr>
              <a:t> كلو بدو قيرل</a:t>
            </a:r>
            <a:endParaRPr lang="en-US" sz="1000" b="1" u="sng" dirty="0">
              <a:solidFill>
                <a:srgbClr val="009193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01147" y="851034"/>
            <a:ext cx="768854" cy="214623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050" b="1" u="sng" smtClean="0">
                <a:solidFill>
                  <a:srgbClr val="009193"/>
                </a:solidFill>
              </a:rPr>
              <a:t>اتكلوا بالدين</a:t>
            </a:r>
            <a:endParaRPr lang="en-US" sz="1050" b="1" u="sng" dirty="0">
              <a:solidFill>
                <a:srgbClr val="009193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628024" y="20011"/>
            <a:ext cx="1202266" cy="777395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050" b="1" u="sng" dirty="0" smtClean="0">
                <a:solidFill>
                  <a:srgbClr val="009193"/>
                </a:solidFill>
              </a:rPr>
              <a:t>الدين كله أدب</a:t>
            </a:r>
            <a:endParaRPr lang="en-US" sz="1050" b="1" u="sng" dirty="0" smtClean="0">
              <a:solidFill>
                <a:srgbClr val="009193"/>
              </a:solidFill>
            </a:endParaRPr>
          </a:p>
          <a:p>
            <a:pPr algn="ctr"/>
            <a:r>
              <a:rPr lang="ar-SA" sz="1050" b="1" u="sng" dirty="0" smtClean="0">
                <a:solidFill>
                  <a:srgbClr val="009193"/>
                </a:solidFill>
              </a:rPr>
              <a:t>البنت </a:t>
            </a:r>
            <a:r>
              <a:rPr lang="ar-SA" sz="1050" dirty="0" smtClean="0">
                <a:solidFill>
                  <a:srgbClr val="009193"/>
                </a:solidFill>
              </a:rPr>
              <a:t>حلاها</a:t>
            </a:r>
            <a:r>
              <a:rPr lang="ar-SA" sz="1050" b="1" u="sng" dirty="0" smtClean="0">
                <a:solidFill>
                  <a:srgbClr val="009193"/>
                </a:solidFill>
              </a:rPr>
              <a:t> بالأدب</a:t>
            </a:r>
            <a:r>
              <a:rPr lang="en-US" sz="1050" b="1" u="sng" dirty="0" smtClean="0">
                <a:solidFill>
                  <a:srgbClr val="009193"/>
                </a:solidFill>
              </a:rPr>
              <a:t> </a:t>
            </a:r>
          </a:p>
          <a:p>
            <a:pPr algn="ctr"/>
            <a:r>
              <a:rPr lang="en-US" sz="1050" b="1" u="sng" dirty="0" smtClean="0">
                <a:solidFill>
                  <a:srgbClr val="009193"/>
                </a:solidFill>
              </a:rPr>
              <a:t>(ADP= dine)</a:t>
            </a:r>
          </a:p>
          <a:p>
            <a:pPr algn="ctr"/>
            <a:r>
              <a:rPr lang="en-US" sz="1050" b="1" u="sng" dirty="0" smtClean="0">
                <a:solidFill>
                  <a:srgbClr val="009193"/>
                </a:solidFill>
              </a:rPr>
              <a:t>(ADP= </a:t>
            </a:r>
            <a:r>
              <a:rPr lang="en-US" sz="1050" b="1" u="sng" dirty="0" err="1" smtClean="0">
                <a:solidFill>
                  <a:srgbClr val="009193"/>
                </a:solidFill>
              </a:rPr>
              <a:t>Grel</a:t>
            </a:r>
            <a:r>
              <a:rPr lang="en-US" sz="1050" b="1" u="sng" dirty="0" smtClean="0">
                <a:solidFill>
                  <a:srgbClr val="009193"/>
                </a:solidFill>
              </a:rPr>
              <a:t>/Girl)</a:t>
            </a:r>
            <a:endParaRPr lang="en-US" sz="1050" b="1" u="sng" dirty="0">
              <a:solidFill>
                <a:srgbClr val="009193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4857557" y="1820544"/>
            <a:ext cx="1935017" cy="228390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000" dirty="0" smtClean="0">
                <a:solidFill>
                  <a:srgbClr val="009193"/>
                </a:solidFill>
              </a:rPr>
              <a:t> </a:t>
            </a:r>
            <a:r>
              <a:rPr lang="en-US" sz="1000" b="1" u="sng" dirty="0">
                <a:solidFill>
                  <a:srgbClr val="009193"/>
                </a:solidFill>
              </a:rPr>
              <a:t>Bye to you </a:t>
            </a:r>
            <a:r>
              <a:rPr lang="en-US" sz="1000" b="1" u="sng" dirty="0" smtClean="0">
                <a:solidFill>
                  <a:srgbClr val="009193"/>
                </a:solidFill>
              </a:rPr>
              <a:t> (P2Y)</a:t>
            </a:r>
            <a:r>
              <a:rPr lang="ar-SA" sz="1000" dirty="0" smtClean="0">
                <a:solidFill>
                  <a:srgbClr val="009193"/>
                </a:solidFill>
              </a:rPr>
              <a:t>من </a:t>
            </a:r>
            <a:r>
              <a:rPr lang="ar-SA" sz="1000" b="1" u="sng" dirty="0" smtClean="0">
                <a:solidFill>
                  <a:srgbClr val="009193"/>
                </a:solidFill>
              </a:rPr>
              <a:t>الأدب</a:t>
            </a:r>
            <a:r>
              <a:rPr lang="ar-SA" sz="1000" dirty="0" smtClean="0">
                <a:solidFill>
                  <a:srgbClr val="009193"/>
                </a:solidFill>
              </a:rPr>
              <a:t> نقول</a:t>
            </a:r>
            <a:endParaRPr lang="en-US" sz="1000" dirty="0" smtClean="0">
              <a:solidFill>
                <a:srgbClr val="009193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3504506" y="3784639"/>
            <a:ext cx="1480053" cy="487331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900" b="1" u="sng" dirty="0" smtClean="0">
                <a:solidFill>
                  <a:srgbClr val="009193"/>
                </a:solidFill>
              </a:rPr>
              <a:t>اتكلوا</a:t>
            </a:r>
            <a:r>
              <a:rPr lang="ar-SA" sz="900" dirty="0" smtClean="0">
                <a:solidFill>
                  <a:srgbClr val="009193"/>
                </a:solidFill>
              </a:rPr>
              <a:t> </a:t>
            </a:r>
            <a:r>
              <a:rPr lang="ar-SA" sz="900" b="1" u="sng" dirty="0" smtClean="0">
                <a:solidFill>
                  <a:srgbClr val="009193"/>
                </a:solidFill>
              </a:rPr>
              <a:t>بالدين</a:t>
            </a:r>
            <a:r>
              <a:rPr lang="ar-SA" sz="900" dirty="0" smtClean="0">
                <a:solidFill>
                  <a:srgbClr val="009193"/>
                </a:solidFill>
              </a:rPr>
              <a:t>، لأن ديننا </a:t>
            </a:r>
            <a:r>
              <a:rPr lang="ar-SA" sz="900" b="1" u="sng" dirty="0" smtClean="0">
                <a:solidFill>
                  <a:srgbClr val="009193"/>
                </a:solidFill>
              </a:rPr>
              <a:t>وسطي</a:t>
            </a:r>
            <a:endParaRPr lang="en-US" sz="900" b="1" u="sng" dirty="0" smtClean="0">
              <a:solidFill>
                <a:srgbClr val="009193"/>
              </a:solidFill>
            </a:endParaRPr>
          </a:p>
          <a:p>
            <a:pPr algn="ctr"/>
            <a:r>
              <a:rPr lang="en-US" sz="900" dirty="0" smtClean="0">
                <a:solidFill>
                  <a:srgbClr val="009193"/>
                </a:solidFill>
              </a:rPr>
              <a:t>(</a:t>
            </a:r>
            <a:r>
              <a:rPr lang="en-US" sz="900" b="1" u="sng" dirty="0" smtClean="0">
                <a:solidFill>
                  <a:srgbClr val="009193"/>
                </a:solidFill>
              </a:rPr>
              <a:t>neutra</a:t>
            </a:r>
            <a:r>
              <a:rPr lang="en-US" sz="900" dirty="0" smtClean="0">
                <a:solidFill>
                  <a:srgbClr val="009193"/>
                </a:solidFill>
              </a:rPr>
              <a:t>lize = </a:t>
            </a:r>
            <a:r>
              <a:rPr lang="en-US" sz="900" b="1" u="sng" dirty="0" smtClean="0">
                <a:solidFill>
                  <a:srgbClr val="009193"/>
                </a:solidFill>
              </a:rPr>
              <a:t>neutro</a:t>
            </a:r>
            <a:r>
              <a:rPr lang="en-US" sz="900" dirty="0" smtClean="0">
                <a:solidFill>
                  <a:srgbClr val="009193"/>
                </a:solidFill>
              </a:rPr>
              <a:t>penia)</a:t>
            </a:r>
          </a:p>
          <a:p>
            <a:pPr algn="ctr"/>
            <a:r>
              <a:rPr lang="en-US" sz="900" dirty="0" smtClean="0">
                <a:solidFill>
                  <a:srgbClr val="009193"/>
                </a:solidFill>
              </a:rPr>
              <a:t>(ticlo</a:t>
            </a:r>
            <a:r>
              <a:rPr lang="en-US" sz="900" b="1" u="sng" dirty="0" smtClean="0">
                <a:solidFill>
                  <a:srgbClr val="009193"/>
                </a:solidFill>
              </a:rPr>
              <a:t>pidine</a:t>
            </a:r>
            <a:r>
              <a:rPr lang="en-US" sz="900" dirty="0" smtClean="0">
                <a:solidFill>
                  <a:srgbClr val="009193"/>
                </a:solidFill>
              </a:rPr>
              <a:t>)</a:t>
            </a:r>
            <a:endParaRPr lang="en-US" sz="900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46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4000" b="1" u="sng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New</a:t>
            </a:r>
            <a:r>
              <a:rPr lang="en-US" sz="40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 ADP Pathway Inhibitors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915258"/>
              </p:ext>
            </p:extLst>
          </p:nvPr>
        </p:nvGraphicFramePr>
        <p:xfrm>
          <a:off x="-1" y="715360"/>
          <a:ext cx="6858001" cy="33398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3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22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004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298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Kartika" charset="0"/>
                          <a:cs typeface="Calibri" panose="020F0502020204030204" pitchFamily="34" charset="0"/>
                        </a:rPr>
                        <a:t>Drug 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Prasu</a:t>
                      </a:r>
                      <a:r>
                        <a:rPr lang="en-US" sz="2000" b="1" u="sng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grel</a:t>
                      </a:r>
                    </a:p>
                  </a:txBody>
                  <a:tcPr marT="45719" marB="45719" anchor="ctr">
                    <a:solidFill>
                      <a:srgbClr val="C2F5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Tica</a:t>
                      </a:r>
                      <a:r>
                        <a:rPr lang="en-US" sz="2000" b="1" u="sng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grel</a:t>
                      </a:r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</a:txBody>
                  <a:tcPr marT="45719" marB="45719" anchor="ctr">
                    <a:solidFill>
                      <a:srgbClr val="FDAD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97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Kartika" charset="0"/>
                          <a:cs typeface="Calibri" panose="020F0502020204030204" pitchFamily="34" charset="0"/>
                        </a:rPr>
                        <a:t>M.O.A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Irreversible inhibitor of the P2Y12 receptor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Reversible inhibitor of the P2Y12 receptor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279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Kartika" charset="0"/>
                          <a:cs typeface="Calibri" panose="020F0502020204030204" pitchFamily="34" charset="0"/>
                        </a:rPr>
                        <a:t>P.K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have </a:t>
                      </a:r>
                      <a:r>
                        <a:rPr lang="en-GB" sz="1400" b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rapid onset of action 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 </a:t>
                      </a:r>
                      <a:r>
                        <a:rPr lang="en-GB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clopidogrel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drugs do not need hepatic activation.</a:t>
                      </a:r>
                      <a:r>
                        <a:rPr lang="ar-SA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prodrug</a:t>
                      </a:r>
                      <a:endParaRPr lang="en-GB" sz="14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4345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Kartika" charset="0"/>
                          <a:cs typeface="Calibri" panose="020F0502020204030204" pitchFamily="34" charset="0"/>
                        </a:rPr>
                        <a:t>Use 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reduce the rate of thrombotic cardiovascular events (including stent thrombosis) in patients with acute coronary syndrome who are to be managed by PCI.</a:t>
                      </a:r>
                    </a:p>
                  </a:txBody>
                  <a:tcPr marT="45719" marB="45719" anchor="ctr"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5279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Kartika" charset="0"/>
                          <a:cs typeface="Calibri" panose="020F0502020204030204" pitchFamily="34" charset="0"/>
                        </a:rPr>
                        <a:t>ADRs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C5D4E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increase bleeding risk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FDADA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increase bleeding risk</a:t>
                      </a:r>
                    </a:p>
                    <a:p>
                      <a:pPr marL="285750" indent="-285750" algn="l">
                        <a:buClr>
                          <a:srgbClr val="FDADAD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dyspnea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D12F300-FB85-4B43-9343-57D51D80731D}"/>
              </a:ext>
            </a:extLst>
          </p:cNvPr>
          <p:cNvSpPr/>
          <p:nvPr/>
        </p:nvSpPr>
        <p:spPr>
          <a:xfrm>
            <a:off x="-1" y="405522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63124"/>
            <a:r>
              <a:rPr lang="en-US" sz="28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Glycoprotein IIb/ </a:t>
            </a:r>
            <a:r>
              <a:rPr lang="en-US" sz="2800" b="1" dirty="0" err="1">
                <a:ln w="66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IIIa</a:t>
            </a:r>
            <a:r>
              <a:rPr lang="en-US" sz="2800" b="1" dirty="0">
                <a:ln w="66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 receptor inhibitors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78BD1A22-0D7F-41D0-935F-C52D27CB5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12944"/>
              </p:ext>
            </p:extLst>
          </p:nvPr>
        </p:nvGraphicFramePr>
        <p:xfrm>
          <a:off x="-1" y="4770581"/>
          <a:ext cx="6858001" cy="51707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2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4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5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30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5230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Abciximab</a:t>
                      </a:r>
                    </a:p>
                  </a:txBody>
                  <a:tcPr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Tirofiban</a:t>
                      </a:r>
                    </a:p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(Non peptide drug)</a:t>
                      </a:r>
                    </a:p>
                  </a:txBody>
                  <a:tcPr marT="45719" marB="45719" anchor="ctr">
                    <a:solidFill>
                      <a:srgbClr val="D2F6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+mn-lt"/>
                        </a:rPr>
                        <a:t>Eptifibatide</a:t>
                      </a:r>
                    </a:p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(peptide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drug)</a:t>
                      </a:r>
                    </a:p>
                  </a:txBody>
                  <a:tcPr marT="45719" marB="45719" anchor="ctr">
                    <a:solidFill>
                      <a:srgbClr val="F0D9B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9487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Calibri" panose="020F0502020204030204" pitchFamily="34" charset="0"/>
                        </a:rPr>
                        <a:t>M.O.A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inhibits platelet aggregation by preventing the binding of </a:t>
                      </a:r>
                      <a:r>
                        <a:rPr lang="en-GB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fibronigen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von Willebrand factor, and other adhesive molecules to </a:t>
                      </a:r>
                      <a:r>
                        <a:rPr lang="en-GB" sz="1400" b="1" u="non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GPIIb</a:t>
                      </a:r>
                      <a:r>
                        <a:rPr lang="en-GB" sz="1400" b="1" u="non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GB" sz="1400" b="1" u="non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IIIa</a:t>
                      </a:r>
                      <a:r>
                        <a:rPr lang="en-GB" sz="1400" b="1" u="non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receptor sites on activated platelets </a:t>
                      </a:r>
                      <a:r>
                        <a:rPr lang="en-US" sz="11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prevent the activation and final step of aggregation </a:t>
                      </a:r>
                      <a:endParaRPr lang="en-US" sz="1400" b="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tc gridSpan="2">
                  <a:txBody>
                    <a:bodyPr/>
                    <a:lstStyle/>
                    <a:p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 by occupying the site on glycoprotein IIb/ </a:t>
                      </a:r>
                      <a:r>
                        <a:rPr lang="en-GB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IIIa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receptor that is required to bind the platelet to fibrinogen 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(act as fibrinogen- mimetic agents)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endParaRPr lang="en-US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55627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Calibri" panose="020F0502020204030204" pitchFamily="34" charset="0"/>
                        </a:rPr>
                        <a:t>P.K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buClr>
                          <a:srgbClr val="CC0000"/>
                        </a:buClr>
                        <a:buSzPct val="75000"/>
                        <a:buFont typeface="Wingdings" pitchFamily="2" charset="2"/>
                        <a:buNone/>
                        <a:defRPr/>
                      </a:pPr>
                      <a:r>
                        <a:rPr lang="en-US" altLang="en-US" sz="1400" b="0" dirty="0">
                          <a:latin typeface="+mn-lt"/>
                          <a:cs typeface="Times New Roman" pitchFamily="18" charset="0"/>
                        </a:rPr>
                        <a:t>Given I.V. infusion</a:t>
                      </a:r>
                    </a:p>
                  </a:txBody>
                  <a:tcPr marT="45719" marB="45719"/>
                </a:tc>
                <a:tc gridSpan="2">
                  <a:txBody>
                    <a:bodyPr/>
                    <a:lstStyle/>
                    <a:p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They are given intravenously</a:t>
                      </a: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55627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Calibri" panose="020F0502020204030204" pitchFamily="34" charset="0"/>
                        </a:rPr>
                        <a:t>Use 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with heparin and aspirin as adjunct to PCI for the prevention of cardiac ischemic complications.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tc gridSpan="2">
                  <a:txBody>
                    <a:bodyPr/>
                    <a:lstStyle/>
                    <a:p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for the reduction of incidence of thrombotic complications during coronary angioplasty (PCI)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447">
                <a:tc>
                  <a:txBody>
                    <a:bodyPr/>
                    <a:lstStyle/>
                    <a:p>
                      <a:pPr algn="ctr"/>
                      <a:r>
                        <a:rPr lang="en-US" sz="15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Calibri" panose="020F0502020204030204" pitchFamily="34" charset="0"/>
                        </a:rPr>
                        <a:t>Notes</a:t>
                      </a:r>
                      <a:r>
                        <a:rPr lang="en-US" sz="1500" b="0" dirty="0">
                          <a:effectLst/>
                          <a:latin typeface="+mn-lt"/>
                          <a:ea typeface="Kartika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T="45719" marB="45719" vert="vert27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Glycoprotein  IIb/ </a:t>
                      </a:r>
                      <a:r>
                        <a:rPr lang="en-GB" sz="14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IIIa</a:t>
                      </a: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receptor is required for platelet aggregation with each others 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with fibrinogen and von </a:t>
                      </a:r>
                      <a:r>
                        <a:rPr lang="en-GB" sz="14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Willbrand</a:t>
                      </a:r>
                      <a:r>
                        <a:rPr lang="en-GB" sz="14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factor.</a:t>
                      </a: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6F25FAC-869B-4B04-9371-7A319BEA22B0}"/>
              </a:ext>
            </a:extLst>
          </p:cNvPr>
          <p:cNvSpPr txBox="1"/>
          <p:nvPr/>
        </p:nvSpPr>
        <p:spPr>
          <a:xfrm>
            <a:off x="2507672" y="969277"/>
            <a:ext cx="2022764" cy="25391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rgbClr val="00B050"/>
                </a:solidFill>
              </a:rPr>
              <a:t>More preferred than the old ones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316C46-4BE0-42D5-B64C-3B6EFD1F1D53}"/>
              </a:ext>
            </a:extLst>
          </p:cNvPr>
          <p:cNvSpPr txBox="1"/>
          <p:nvPr/>
        </p:nvSpPr>
        <p:spPr>
          <a:xfrm>
            <a:off x="-16933" y="4598213"/>
            <a:ext cx="1388533" cy="276999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Strongest pathway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64302" y="3759173"/>
            <a:ext cx="1610519" cy="270331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1100" smtClean="0">
                <a:solidFill>
                  <a:srgbClr val="009193"/>
                </a:solidFill>
              </a:rPr>
              <a:t>باقي </a:t>
            </a:r>
            <a:r>
              <a:rPr lang="ar-SA" sz="1100" b="1" u="sng" smtClean="0">
                <a:solidFill>
                  <a:srgbClr val="009193"/>
                </a:solidFill>
              </a:rPr>
              <a:t>تكا يا بنتي </a:t>
            </a:r>
            <a:r>
              <a:rPr lang="ar-SA" sz="1100" smtClean="0">
                <a:solidFill>
                  <a:srgbClr val="009193"/>
                </a:solidFill>
              </a:rPr>
              <a:t> </a:t>
            </a:r>
            <a:r>
              <a:rPr lang="ar-SA" sz="1100" b="1" u="sng" dirty="0" smtClean="0">
                <a:solidFill>
                  <a:srgbClr val="009193"/>
                </a:solidFill>
              </a:rPr>
              <a:t>ويروح نفسي </a:t>
            </a:r>
            <a:endParaRPr lang="en-US" sz="1100" b="1" u="sng" dirty="0">
              <a:solidFill>
                <a:srgbClr val="009193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9099" y="5234711"/>
            <a:ext cx="1439334" cy="213416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050" b="1" u="sng" dirty="0" smtClean="0">
                <a:solidFill>
                  <a:srgbClr val="009193"/>
                </a:solidFill>
              </a:rPr>
              <a:t>عبسي</a:t>
            </a:r>
            <a:r>
              <a:rPr lang="ar-SA" sz="1050" dirty="0" smtClean="0">
                <a:solidFill>
                  <a:srgbClr val="009193"/>
                </a:solidFill>
              </a:rPr>
              <a:t> </a:t>
            </a:r>
            <a:r>
              <a:rPr lang="ar-SA" sz="1050" b="1" u="sng" dirty="0" smtClean="0">
                <a:solidFill>
                  <a:srgbClr val="009193"/>
                </a:solidFill>
              </a:rPr>
              <a:t>زيي</a:t>
            </a:r>
            <a:r>
              <a:rPr lang="ar-SA" sz="1050" dirty="0" smtClean="0">
                <a:solidFill>
                  <a:srgbClr val="009193"/>
                </a:solidFill>
              </a:rPr>
              <a:t> راح </a:t>
            </a:r>
            <a:r>
              <a:rPr lang="ar-SA" sz="1050" b="1" u="sng" dirty="0" smtClean="0">
                <a:solidFill>
                  <a:srgbClr val="009193"/>
                </a:solidFill>
              </a:rPr>
              <a:t>بخرايطها </a:t>
            </a:r>
            <a:endParaRPr lang="en-US" sz="1050" b="1" u="sng" dirty="0">
              <a:solidFill>
                <a:srgbClr val="009193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998133" y="4860979"/>
            <a:ext cx="1176866" cy="475330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050" dirty="0" smtClean="0">
                <a:solidFill>
                  <a:srgbClr val="009193"/>
                </a:solidFill>
              </a:rPr>
              <a:t>شفت </a:t>
            </a:r>
            <a:r>
              <a:rPr lang="ar-SA" sz="1050" b="1" u="sng" dirty="0" smtClean="0">
                <a:solidFill>
                  <a:srgbClr val="009193"/>
                </a:solidFill>
              </a:rPr>
              <a:t>أي بي سي</a:t>
            </a:r>
            <a:r>
              <a:rPr lang="ar-SA" sz="1050" dirty="0" smtClean="0">
                <a:solidFill>
                  <a:srgbClr val="009193"/>
                </a:solidFill>
              </a:rPr>
              <a:t> </a:t>
            </a:r>
            <a:r>
              <a:rPr lang="ar-SA" sz="1050" b="1" u="sng" dirty="0" smtClean="0">
                <a:solidFill>
                  <a:srgbClr val="009193"/>
                </a:solidFill>
              </a:rPr>
              <a:t>زيها</a:t>
            </a:r>
            <a:r>
              <a:rPr lang="ar-SA" sz="1050" dirty="0" smtClean="0">
                <a:solidFill>
                  <a:srgbClr val="009193"/>
                </a:solidFill>
              </a:rPr>
              <a:t> أبيك تحفظ </a:t>
            </a:r>
            <a:r>
              <a:rPr lang="ar-SA" sz="1050" b="1" u="sng" dirty="0" smtClean="0">
                <a:solidFill>
                  <a:srgbClr val="009193"/>
                </a:solidFill>
              </a:rPr>
              <a:t>الخريطة </a:t>
            </a:r>
            <a:endParaRPr lang="en-US" sz="1050" b="1" u="sng" dirty="0">
              <a:solidFill>
                <a:srgbClr val="009193"/>
              </a:solidFill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437466" y="4622329"/>
            <a:ext cx="1354667" cy="269821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050" dirty="0" smtClean="0">
                <a:solidFill>
                  <a:srgbClr val="009193"/>
                </a:solidFill>
              </a:rPr>
              <a:t>من شافوه </a:t>
            </a:r>
            <a:r>
              <a:rPr lang="ar-SA" sz="1050" b="1" u="sng" dirty="0" smtClean="0">
                <a:solidFill>
                  <a:srgbClr val="009193"/>
                </a:solidFill>
              </a:rPr>
              <a:t>طاروا فيه باين </a:t>
            </a:r>
            <a:endParaRPr lang="en-US" sz="1050" b="1" u="sng" dirty="0">
              <a:solidFill>
                <a:srgbClr val="009193"/>
              </a:solidFill>
            </a:endParaRP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5190066" y="4632079"/>
            <a:ext cx="1270000" cy="209530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050" b="1" u="sng" dirty="0" smtClean="0">
                <a:solidFill>
                  <a:srgbClr val="009193"/>
                </a:solidFill>
              </a:rPr>
              <a:t>ابدي</a:t>
            </a:r>
            <a:r>
              <a:rPr lang="ar-SA" sz="1050" dirty="0" smtClean="0">
                <a:solidFill>
                  <a:srgbClr val="009193"/>
                </a:solidFill>
              </a:rPr>
              <a:t> </a:t>
            </a:r>
            <a:r>
              <a:rPr lang="ar-SA" sz="1050" b="1" u="sng" dirty="0" smtClean="0">
                <a:solidFill>
                  <a:srgbClr val="009193"/>
                </a:solidFill>
              </a:rPr>
              <a:t>فيه</a:t>
            </a:r>
            <a:r>
              <a:rPr lang="ar-SA" sz="1050" dirty="0" smtClean="0">
                <a:solidFill>
                  <a:srgbClr val="009193"/>
                </a:solidFill>
              </a:rPr>
              <a:t> </a:t>
            </a:r>
            <a:r>
              <a:rPr lang="ar-SA" sz="1050" b="1" u="sng" dirty="0" smtClean="0">
                <a:solidFill>
                  <a:srgbClr val="009193"/>
                </a:solidFill>
              </a:rPr>
              <a:t>بالتايد</a:t>
            </a:r>
            <a:r>
              <a:rPr lang="ar-SA" sz="1050" dirty="0" smtClean="0">
                <a:solidFill>
                  <a:srgbClr val="009193"/>
                </a:solidFill>
              </a:rPr>
              <a:t> ويروح </a:t>
            </a:r>
            <a:endParaRPr lang="en-US" sz="1050" b="1" u="sng" dirty="0">
              <a:solidFill>
                <a:srgbClr val="009193"/>
              </a:solidFill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937932" y="563893"/>
            <a:ext cx="1202266" cy="441433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1050" b="1" u="sng" dirty="0" smtClean="0">
                <a:solidFill>
                  <a:srgbClr val="009193"/>
                </a:solidFill>
              </a:rPr>
              <a:t>البنت </a:t>
            </a:r>
            <a:r>
              <a:rPr lang="ar-SA" sz="1050" dirty="0" smtClean="0">
                <a:solidFill>
                  <a:srgbClr val="009193"/>
                </a:solidFill>
              </a:rPr>
              <a:t>حلاها</a:t>
            </a:r>
            <a:r>
              <a:rPr lang="ar-SA" sz="1050" b="1" u="sng" dirty="0" smtClean="0">
                <a:solidFill>
                  <a:srgbClr val="009193"/>
                </a:solidFill>
              </a:rPr>
              <a:t> بالأدب</a:t>
            </a:r>
            <a:r>
              <a:rPr lang="en-US" sz="1050" b="1" u="sng" dirty="0" smtClean="0">
                <a:solidFill>
                  <a:srgbClr val="009193"/>
                </a:solidFill>
              </a:rPr>
              <a:t> </a:t>
            </a:r>
          </a:p>
          <a:p>
            <a:pPr algn="ctr"/>
            <a:r>
              <a:rPr lang="en-US" sz="1050" b="1" u="sng" dirty="0" smtClean="0">
                <a:solidFill>
                  <a:srgbClr val="009193"/>
                </a:solidFill>
              </a:rPr>
              <a:t>(ADP= </a:t>
            </a:r>
            <a:r>
              <a:rPr lang="en-US" sz="1050" b="1" u="sng" dirty="0" err="1" smtClean="0">
                <a:solidFill>
                  <a:srgbClr val="009193"/>
                </a:solidFill>
              </a:rPr>
              <a:t>Grel</a:t>
            </a:r>
            <a:r>
              <a:rPr lang="en-US" sz="1050" b="1" u="sng" dirty="0" smtClean="0">
                <a:solidFill>
                  <a:srgbClr val="009193"/>
                </a:solidFill>
              </a:rPr>
              <a:t>/Girl)</a:t>
            </a:r>
            <a:endParaRPr lang="en-US" sz="1050" b="1" u="sng" dirty="0">
              <a:solidFill>
                <a:srgbClr val="009193"/>
              </a:solidFill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3611033" y="1695989"/>
            <a:ext cx="1610519" cy="196312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marL="0" algn="ctr" defTabSz="663123" rtl="1" eaLnBrk="1" latinLnBrk="0" hangingPunct="1"/>
            <a:r>
              <a:rPr lang="ar-SA" sz="1100" dirty="0" smtClean="0">
                <a:solidFill>
                  <a:srgbClr val="009193"/>
                </a:solidFill>
              </a:rPr>
              <a:t>يرتبط معه </a:t>
            </a:r>
            <a:r>
              <a:rPr lang="ar-SA" sz="1100" b="1" u="sng" dirty="0" smtClean="0">
                <a:solidFill>
                  <a:srgbClr val="009193"/>
                </a:solidFill>
              </a:rPr>
              <a:t>تكا</a:t>
            </a:r>
            <a:r>
              <a:rPr lang="ar-SA" sz="1100" dirty="0" smtClean="0">
                <a:solidFill>
                  <a:srgbClr val="009193"/>
                </a:solidFill>
              </a:rPr>
              <a:t> </a:t>
            </a:r>
            <a:r>
              <a:rPr lang="ar-SA" sz="1100" b="1" u="sng" dirty="0" smtClean="0">
                <a:solidFill>
                  <a:srgbClr val="009193"/>
                </a:solidFill>
              </a:rPr>
              <a:t>ويروح ما يطول </a:t>
            </a:r>
            <a:endParaRPr lang="en-US" sz="1100" b="1" u="sng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4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Phosphodiesterase Inhibiter</a:t>
            </a:r>
            <a:endParaRPr lang="en-US" sz="2000" b="1" dirty="0">
              <a:ln w="6600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233884"/>
              </p:ext>
            </p:extLst>
          </p:nvPr>
        </p:nvGraphicFramePr>
        <p:xfrm>
          <a:off x="-1" y="715361"/>
          <a:ext cx="6843714" cy="3757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50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3364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Drug 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432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Dipyridamole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9" marB="45719" anchor="ctr">
                    <a:solidFill>
                      <a:srgbClr val="E3C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3584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M.O.A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28575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D1AAFC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It is a </a:t>
                      </a:r>
                      <a:r>
                        <a:rPr lang="en-US" altLang="en-US" sz="1400" b="1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vasodilator</a:t>
                      </a:r>
                      <a:r>
                        <a:rPr lang="en-US" altLang="en-US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81000" indent="-285750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D1AAFC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Inhibits </a:t>
                      </a:r>
                      <a:r>
                        <a:rPr lang="en-GB" altLang="en-US" sz="1400" b="0" dirty="0" err="1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phosphodiestrase</a:t>
                      </a:r>
                      <a:r>
                        <a:rPr lang="en-GB" altLang="en-US" sz="14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alt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( an enzyme that normally break down </a:t>
                      </a:r>
                      <a:r>
                        <a:rPr lang="en-GB" altLang="en-US" sz="1400" b="1" u="sng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cAMP</a:t>
                      </a:r>
                      <a:r>
                        <a:rPr lang="en-GB" altLang="en-US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thus increases cAMP and  </a:t>
                      </a:r>
                      <a:r>
                        <a:rPr lang="en-GB" altLang="en-US" sz="1400" b="0" dirty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decreased synthesis of thromboxane A2 </a:t>
                      </a: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and other platelet aggregating factors.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43879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Use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285750" eaLnBrk="1" hangingPunct="1">
                        <a:lnSpc>
                          <a:spcPct val="100000"/>
                        </a:lnSpc>
                        <a:buClr>
                          <a:srgbClr val="D1AAFC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Given orally.</a:t>
                      </a:r>
                    </a:p>
                    <a:p>
                      <a:pPr marL="381000" indent="-285750" eaLnBrk="1" hangingPunct="1">
                        <a:lnSpc>
                          <a:spcPct val="100000"/>
                        </a:lnSpc>
                        <a:buClr>
                          <a:srgbClr val="D1AAFC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Adjunctive therapy for prophylaxis of thromboembolism in cardiac valve replacement (</a:t>
                      </a: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GB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warfarin</a:t>
                      </a:r>
                      <a:r>
                        <a:rPr lang="en-GB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).  </a:t>
                      </a:r>
                    </a:p>
                    <a:p>
                      <a:pPr marL="381000" indent="-285750" eaLnBrk="1" hangingPunct="1">
                        <a:lnSpc>
                          <a:spcPct val="100000"/>
                        </a:lnSpc>
                        <a:buClr>
                          <a:srgbClr val="D1AAFC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Secondary prevention of stroke and transient ischemic attack (</a:t>
                      </a:r>
                      <a:r>
                        <a:rPr lang="en-GB" altLang="en-US" sz="14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GB" altLang="en-US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aspirin</a:t>
                      </a:r>
                      <a:r>
                        <a:rPr lang="en-GB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6641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Kartika" charset="0"/>
                          <a:cs typeface="Kartika" charset="0"/>
                        </a:rPr>
                        <a:t>ADRs</a:t>
                      </a:r>
                    </a:p>
                  </a:txBody>
                  <a:tcPr marT="45719" marB="45719" vert="vert27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285750" algn="justLow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D1AAFC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Headache</a:t>
                      </a:r>
                    </a:p>
                    <a:p>
                      <a:pPr marL="381000" indent="-285750" algn="justLow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>
                          <a:srgbClr val="D1AAFC"/>
                        </a:buClr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Postural hypotension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73">
            <a:extLst>
              <a:ext uri="{FF2B5EF4-FFF2-40B4-BE49-F238E27FC236}">
                <a16:creationId xmlns="" xmlns:a16="http://schemas.microsoft.com/office/drawing/2014/main" id="{717D7B37-3ADB-40A7-A3C0-23A52CA99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080543"/>
              </p:ext>
            </p:extLst>
          </p:nvPr>
        </p:nvGraphicFramePr>
        <p:xfrm>
          <a:off x="78580" y="5287412"/>
          <a:ext cx="6686551" cy="3932840"/>
        </p:xfrm>
        <a:graphic>
          <a:graphicData uri="http://schemas.openxmlformats.org/drawingml/2006/table">
            <a:tbl>
              <a:tblPr/>
              <a:tblGrid>
                <a:gridCol w="3014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4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70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Mechanism of action</a:t>
                      </a:r>
                    </a:p>
                  </a:txBody>
                  <a:tcPr marL="68579" marR="68579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Drug</a:t>
                      </a:r>
                    </a:p>
                  </a:txBody>
                  <a:tcPr marL="68579" marR="68579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A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ROA</a:t>
                      </a:r>
                    </a:p>
                  </a:txBody>
                  <a:tcPr marL="68579" marR="68579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ABA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Inhibition of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thromboxane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A2 synthesis via inhibiting COX-1 </a:t>
                      </a:r>
                    </a:p>
                  </a:txBody>
                  <a:tcPr marL="68579" marR="68579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Aspirin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Oral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4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ADP receptor antagonists</a:t>
                      </a:r>
                    </a:p>
                  </a:txBody>
                  <a:tcPr marL="68579" marR="68579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Clopidogrel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F6D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Oral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4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Ticlopidine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9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2918401"/>
                  </a:ext>
                </a:extLst>
              </a:tr>
              <a:tr h="1236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GP IIb /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IIIa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receptor antagonists</a:t>
                      </a:r>
                    </a:p>
                  </a:txBody>
                  <a:tcPr marL="68579" marR="68579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Abciximab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Tirofiban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Eptifibatide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I.V.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52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Phosphodiestrase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(PDE) inhibitor </a:t>
                      </a:r>
                    </a:p>
                  </a:txBody>
                  <a:tcPr marL="68579" marR="68579" marT="34294" marB="342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Dipyridamole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C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Oral</a:t>
                      </a:r>
                    </a:p>
                  </a:txBody>
                  <a:tcPr marL="68579" marR="68579" marT="34294" marB="3429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773635A-B335-4B4E-86BB-1BC0A5D608BB}"/>
              </a:ext>
            </a:extLst>
          </p:cNvPr>
          <p:cNvSpPr/>
          <p:nvPr/>
        </p:nvSpPr>
        <p:spPr>
          <a:xfrm>
            <a:off x="0" y="4472829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Summary</a:t>
            </a:r>
            <a:endParaRPr lang="en-US" sz="2000" b="1" dirty="0">
              <a:ln w="6600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B28108-4FEE-49D1-BA05-47C3906287B6}"/>
              </a:ext>
            </a:extLst>
          </p:cNvPr>
          <p:cNvSpPr txBox="1"/>
          <p:nvPr/>
        </p:nvSpPr>
        <p:spPr>
          <a:xfrm>
            <a:off x="1377154" y="3454091"/>
            <a:ext cx="4477545" cy="293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 used in combination with other drugs due to its Weakness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71B759-4D8D-4D5B-92F3-807AD649526E}"/>
              </a:ext>
            </a:extLst>
          </p:cNvPr>
          <p:cNvSpPr txBox="1"/>
          <p:nvPr/>
        </p:nvSpPr>
        <p:spPr>
          <a:xfrm>
            <a:off x="3223260" y="3874770"/>
            <a:ext cx="1337310" cy="493981"/>
          </a:xfrm>
          <a:prstGeom prst="leftArrowCallout">
            <a:avLst>
              <a:gd name="adj1" fmla="val 29628"/>
              <a:gd name="adj2" fmla="val 25000"/>
              <a:gd name="adj3" fmla="val 25000"/>
              <a:gd name="adj4" fmla="val 83896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Because it’s a </a:t>
            </a:r>
            <a:r>
              <a:rPr lang="en-US" dirty="0" err="1">
                <a:solidFill>
                  <a:srgbClr val="00B050"/>
                </a:solidFill>
              </a:rPr>
              <a:t>vasodialator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40213A-49D4-43D3-93E7-2A8A74268695}"/>
              </a:ext>
            </a:extLst>
          </p:cNvPr>
          <p:cNvSpPr txBox="1"/>
          <p:nvPr/>
        </p:nvSpPr>
        <p:spPr>
          <a:xfrm>
            <a:off x="6002336" y="7960242"/>
            <a:ext cx="989014" cy="502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Given in surgeries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41614" y="789344"/>
            <a:ext cx="2313517" cy="368299"/>
          </a:xfrm>
          <a:prstGeom prst="roundRect">
            <a:avLst/>
          </a:prstGeom>
          <a:ln>
            <a:solidFill>
              <a:srgbClr val="01FBFE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100" dirty="0">
                <a:solidFill>
                  <a:srgbClr val="009193"/>
                </a:solidFill>
              </a:rPr>
              <a:t>Two </a:t>
            </a:r>
            <a:r>
              <a:rPr lang="en-US" sz="1100" b="1" u="sng" dirty="0">
                <a:solidFill>
                  <a:srgbClr val="009193"/>
                </a:solidFill>
              </a:rPr>
              <a:t>mole</a:t>
            </a:r>
            <a:r>
              <a:rPr lang="en-US" sz="1100" dirty="0">
                <a:solidFill>
                  <a:srgbClr val="009193"/>
                </a:solidFill>
              </a:rPr>
              <a:t> of </a:t>
            </a:r>
            <a:r>
              <a:rPr lang="en-US" sz="1100" b="1" u="sng" dirty="0">
                <a:solidFill>
                  <a:srgbClr val="009193"/>
                </a:solidFill>
              </a:rPr>
              <a:t>phosph</a:t>
            </a:r>
            <a:r>
              <a:rPr lang="en-US" sz="1100" dirty="0">
                <a:solidFill>
                  <a:srgbClr val="009193"/>
                </a:solidFill>
              </a:rPr>
              <a:t>ate</a:t>
            </a:r>
          </a:p>
          <a:p>
            <a:pPr algn="ctr"/>
            <a:r>
              <a:rPr lang="en-US" sz="1100" b="1" u="sng" dirty="0">
                <a:solidFill>
                  <a:srgbClr val="009193"/>
                </a:solidFill>
              </a:rPr>
              <a:t>Di</a:t>
            </a:r>
            <a:r>
              <a:rPr lang="en-US" sz="1100" dirty="0">
                <a:solidFill>
                  <a:srgbClr val="009193"/>
                </a:solidFill>
              </a:rPr>
              <a:t>pyrida</a:t>
            </a:r>
            <a:r>
              <a:rPr lang="en-US" sz="1100" b="1" u="sng" dirty="0">
                <a:solidFill>
                  <a:srgbClr val="009193"/>
                </a:solidFill>
              </a:rPr>
              <a:t>mole</a:t>
            </a:r>
            <a:r>
              <a:rPr lang="en-US" sz="1100" dirty="0">
                <a:solidFill>
                  <a:srgbClr val="009193"/>
                </a:solidFill>
              </a:rPr>
              <a:t> </a:t>
            </a:r>
            <a:r>
              <a:rPr lang="en-US" sz="1100" dirty="0" smtClean="0">
                <a:solidFill>
                  <a:srgbClr val="009193"/>
                </a:solidFill>
              </a:rPr>
              <a:t>= </a:t>
            </a:r>
            <a:r>
              <a:rPr lang="en-US" sz="1100" b="1" u="sng" dirty="0" smtClean="0">
                <a:solidFill>
                  <a:srgbClr val="009193"/>
                </a:solidFill>
              </a:rPr>
              <a:t>Phosph</a:t>
            </a:r>
            <a:r>
              <a:rPr lang="en-US" sz="1100" dirty="0" smtClean="0">
                <a:solidFill>
                  <a:srgbClr val="009193"/>
                </a:solidFill>
              </a:rPr>
              <a:t>o</a:t>
            </a:r>
            <a:r>
              <a:rPr lang="en-US" sz="1100" b="1" u="sng" dirty="0" smtClean="0">
                <a:solidFill>
                  <a:srgbClr val="009193"/>
                </a:solidFill>
              </a:rPr>
              <a:t>d</a:t>
            </a:r>
            <a:r>
              <a:rPr lang="en-US" sz="1100" dirty="0" smtClean="0">
                <a:solidFill>
                  <a:srgbClr val="009193"/>
                </a:solidFill>
              </a:rPr>
              <a:t>iesterase </a:t>
            </a:r>
            <a:endParaRPr lang="ar-SA" sz="1100" dirty="0">
              <a:solidFill>
                <a:srgbClr val="0091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5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A7C384C-B6DF-43ED-9344-741EC9C77B5D}"/>
              </a:ext>
            </a:extLst>
          </p:cNvPr>
          <p:cNvSpPr/>
          <p:nvPr/>
        </p:nvSpPr>
        <p:spPr>
          <a:xfrm>
            <a:off x="0" y="0"/>
            <a:ext cx="6858000" cy="715361"/>
          </a:xfrm>
          <a:prstGeom prst="rect">
            <a:avLst/>
          </a:prstGeom>
          <a:solidFill>
            <a:srgbClr val="BAEB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3124"/>
            <a:r>
              <a:rPr lang="en-US" sz="32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prstClr val="white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  <a:ea typeface="Bell MT" charset="0"/>
                <a:cs typeface="Bell MT" charset="0"/>
              </a:rPr>
              <a:t>Summary</a:t>
            </a:r>
            <a:endParaRPr lang="en-US" sz="2000" b="1" dirty="0">
              <a:ln w="6600">
                <a:solidFill>
                  <a:schemeClr val="tx1"/>
                </a:solidFill>
                <a:prstDash val="solid"/>
              </a:ln>
              <a:solidFill>
                <a:prstClr val="white"/>
              </a:solidFill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Bell MT" charset="0"/>
              <a:ea typeface="Bell MT" charset="0"/>
              <a:cs typeface="Bell MT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CFC8215-3D69-4DDE-B9FC-A8C7AC814902}"/>
              </a:ext>
            </a:extLst>
          </p:cNvPr>
          <p:cNvSpPr/>
          <p:nvPr/>
        </p:nvSpPr>
        <p:spPr>
          <a:xfrm>
            <a:off x="138497" y="774487"/>
            <a:ext cx="3398787" cy="2813434"/>
          </a:xfrm>
          <a:prstGeom prst="round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1-Arachidonic acid pathway inhibitors:  </a:t>
            </a:r>
            <a:r>
              <a:rPr lang="en-US" sz="1400" b="1" dirty="0">
                <a:solidFill>
                  <a:srgbClr val="0070C0"/>
                </a:solidFill>
              </a:rPr>
              <a:t>Aspirin</a:t>
            </a:r>
          </a:p>
          <a:p>
            <a:r>
              <a:rPr lang="en-US" sz="1400" b="1" i="1" dirty="0"/>
              <a:t>-</a:t>
            </a:r>
            <a:r>
              <a:rPr lang="en-US" sz="1400" b="1" i="1" dirty="0">
                <a:solidFill>
                  <a:srgbClr val="FF0000"/>
                </a:solidFill>
              </a:rPr>
              <a:t>M.O.A</a:t>
            </a:r>
            <a:r>
              <a:rPr lang="en-US" sz="1400" b="1" i="1" dirty="0"/>
              <a:t>:</a:t>
            </a:r>
          </a:p>
          <a:p>
            <a:r>
              <a:rPr lang="en-US" sz="1400" b="1" i="1" dirty="0"/>
              <a:t> </a:t>
            </a:r>
            <a:r>
              <a:rPr lang="en-US" sz="1400" dirty="0"/>
              <a:t>Irreversible inhibition of </a:t>
            </a:r>
            <a:r>
              <a:rPr lang="en-US" sz="1400" u="sng" dirty="0"/>
              <a:t>COX-1</a:t>
            </a:r>
            <a:r>
              <a:rPr lang="en-US" sz="1400" dirty="0"/>
              <a:t> via acetylation</a:t>
            </a:r>
          </a:p>
          <a:p>
            <a:r>
              <a:rPr lang="en-US" sz="1400" b="1" i="1" dirty="0"/>
              <a:t>-Use: </a:t>
            </a:r>
          </a:p>
          <a:p>
            <a:r>
              <a:rPr lang="en-US" sz="1400" dirty="0"/>
              <a:t>Prophylaxis of thromboembolism </a:t>
            </a:r>
            <a:r>
              <a:rPr lang="en-US" sz="1400" u="sng" dirty="0"/>
              <a:t>and </a:t>
            </a:r>
            <a:r>
              <a:rPr lang="en-US" sz="1400" dirty="0"/>
              <a:t>Prevention of ischemic events</a:t>
            </a:r>
          </a:p>
          <a:p>
            <a:r>
              <a:rPr lang="en-US" sz="1400" b="1" i="1" dirty="0"/>
              <a:t>-Dose: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FF0000"/>
                </a:solidFill>
              </a:rPr>
              <a:t>Low-dose aspirin</a:t>
            </a:r>
          </a:p>
          <a:p>
            <a:r>
              <a:rPr lang="en-US" sz="1400" b="1" i="1" dirty="0"/>
              <a:t>-ADRs:</a:t>
            </a:r>
            <a:r>
              <a:rPr lang="en-US" sz="1400" dirty="0"/>
              <a:t> </a:t>
            </a:r>
          </a:p>
          <a:p>
            <a:r>
              <a:rPr lang="en-US" sz="1400" u="sng" dirty="0"/>
              <a:t>Risk</a:t>
            </a:r>
            <a:r>
              <a:rPr lang="en-US" sz="1400" dirty="0"/>
              <a:t> of peptic ulcer</a:t>
            </a:r>
          </a:p>
          <a:p>
            <a:r>
              <a:rPr lang="en-US" sz="1400" u="sng" dirty="0"/>
              <a:t>Increased incidence</a:t>
            </a:r>
            <a:r>
              <a:rPr lang="en-US" sz="1400" dirty="0"/>
              <a:t> of GIT bleeding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AE81C1B-8E93-44CD-93EA-6D5D871AF3BE}"/>
              </a:ext>
            </a:extLst>
          </p:cNvPr>
          <p:cNvSpPr/>
          <p:nvPr/>
        </p:nvSpPr>
        <p:spPr>
          <a:xfrm>
            <a:off x="150159" y="3723247"/>
            <a:ext cx="3164541" cy="3271885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2-Phosphodiesterase inhibitors: </a:t>
            </a:r>
            <a:r>
              <a:rPr lang="en-US" sz="1400" b="1" dirty="0">
                <a:solidFill>
                  <a:srgbClr val="0070C0"/>
                </a:solidFill>
              </a:rPr>
              <a:t>Dipyridamole</a:t>
            </a:r>
          </a:p>
          <a:p>
            <a:r>
              <a:rPr lang="en-US" sz="1400" b="1" i="1" dirty="0"/>
              <a:t>-</a:t>
            </a:r>
            <a:r>
              <a:rPr lang="en-US" sz="1400" b="1" i="1" dirty="0">
                <a:solidFill>
                  <a:srgbClr val="FF0000"/>
                </a:solidFill>
              </a:rPr>
              <a:t>M.O.A</a:t>
            </a:r>
            <a:r>
              <a:rPr lang="en-US" sz="1400" b="1" i="1" dirty="0"/>
              <a:t>: </a:t>
            </a:r>
          </a:p>
          <a:p>
            <a:r>
              <a:rPr lang="en-US" sz="1400" dirty="0"/>
              <a:t>Inhibits </a:t>
            </a:r>
            <a:r>
              <a:rPr lang="en-US" sz="1400" u="sng" dirty="0"/>
              <a:t>phosphodiesterase</a:t>
            </a:r>
            <a:r>
              <a:rPr lang="en-US" sz="1400" dirty="0"/>
              <a:t> &amp; It is a vasodilator</a:t>
            </a:r>
          </a:p>
          <a:p>
            <a:r>
              <a:rPr lang="en-US" sz="1400" b="1" i="1" dirty="0"/>
              <a:t>-Use: </a:t>
            </a:r>
          </a:p>
          <a:p>
            <a:r>
              <a:rPr lang="en-US" sz="1400" dirty="0"/>
              <a:t>Adjunctive therapy for prophylaxis of thromboembolism </a:t>
            </a:r>
            <a:r>
              <a:rPr lang="en-US" sz="1400" u="sng" dirty="0"/>
              <a:t>(with warfarin)</a:t>
            </a:r>
          </a:p>
          <a:p>
            <a:r>
              <a:rPr lang="en-US" sz="1400" dirty="0"/>
              <a:t> &amp; Secondary prevention of stroke and transient ischemic attack </a:t>
            </a:r>
            <a:r>
              <a:rPr lang="en-US" sz="1400" u="sng" dirty="0"/>
              <a:t>(with aspirin)</a:t>
            </a:r>
          </a:p>
          <a:p>
            <a:r>
              <a:rPr lang="en-US" sz="1400" b="1" i="1" dirty="0"/>
              <a:t>-ADRs:</a:t>
            </a:r>
            <a:r>
              <a:rPr lang="en-US" sz="1400" dirty="0"/>
              <a:t> </a:t>
            </a:r>
          </a:p>
          <a:p>
            <a:r>
              <a:rPr lang="en-US" sz="1400" dirty="0"/>
              <a:t>Headache &amp; </a:t>
            </a:r>
            <a:r>
              <a:rPr lang="en-US" sz="1400" dirty="0">
                <a:solidFill>
                  <a:srgbClr val="FF0000"/>
                </a:solidFill>
              </a:rPr>
              <a:t>Postural hypotension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4671F08-173E-47BD-9D0E-F9FDF224B973}"/>
              </a:ext>
            </a:extLst>
          </p:cNvPr>
          <p:cNvSpPr/>
          <p:nvPr/>
        </p:nvSpPr>
        <p:spPr>
          <a:xfrm>
            <a:off x="150159" y="7079968"/>
            <a:ext cx="6383991" cy="2720367"/>
          </a:xfrm>
          <a:prstGeom prst="round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3-ADP pathway inhibitors: </a:t>
            </a:r>
            <a:r>
              <a:rPr lang="en-US" sz="1400" b="1" dirty="0">
                <a:solidFill>
                  <a:srgbClr val="0070C0"/>
                </a:solidFill>
              </a:rPr>
              <a:t>Ticlopidine &amp; Clopidogrel</a:t>
            </a:r>
          </a:p>
          <a:p>
            <a:r>
              <a:rPr lang="en-US" sz="1400" b="1" i="1" dirty="0"/>
              <a:t>-</a:t>
            </a:r>
            <a:r>
              <a:rPr lang="en-US" sz="1400" b="1" i="1" dirty="0">
                <a:solidFill>
                  <a:srgbClr val="FF0000"/>
                </a:solidFill>
              </a:rPr>
              <a:t>M.O.A</a:t>
            </a:r>
            <a:r>
              <a:rPr lang="en-US" sz="1400" b="1" i="1" dirty="0"/>
              <a:t>: </a:t>
            </a:r>
          </a:p>
          <a:p>
            <a:r>
              <a:rPr lang="en-US" sz="1400" dirty="0"/>
              <a:t>Irreversibly inhibit ADP receptor of subtype </a:t>
            </a:r>
            <a:r>
              <a:rPr lang="en-US" sz="1400" u="sng" dirty="0"/>
              <a:t>P2Y12</a:t>
            </a:r>
            <a:r>
              <a:rPr lang="en-US" sz="1400" dirty="0"/>
              <a:t>	</a:t>
            </a:r>
          </a:p>
          <a:p>
            <a:r>
              <a:rPr lang="en-US" sz="1400" b="1" i="1" dirty="0"/>
              <a:t>-P.K:</a:t>
            </a:r>
            <a:r>
              <a:rPr lang="en-US" sz="1400" dirty="0"/>
              <a:t> orally, pro-drugs, </a:t>
            </a:r>
          </a:p>
          <a:p>
            <a:r>
              <a:rPr lang="en-US" sz="1400" dirty="0"/>
              <a:t>have slow onset of action </a:t>
            </a:r>
          </a:p>
          <a:p>
            <a:r>
              <a:rPr lang="en-US" sz="1400" b="1" i="1" dirty="0"/>
              <a:t>-Use:  </a:t>
            </a:r>
            <a:r>
              <a:rPr lang="en-US" sz="1400" dirty="0"/>
              <a:t>Secondary </a:t>
            </a:r>
            <a:r>
              <a:rPr lang="en-US" sz="1400" dirty="0" smtClean="0"/>
              <a:t>prevention</a:t>
            </a:r>
          </a:p>
          <a:p>
            <a:r>
              <a:rPr lang="en-US" altLang="en-US" sz="1400" dirty="0">
                <a:solidFill>
                  <a:schemeClr val="tx1"/>
                </a:solidFill>
                <a:cs typeface="Times New Roman" panose="02020603050405020304" pitchFamily="18" charset="0"/>
              </a:rPr>
              <a:t>For patients </a:t>
            </a:r>
            <a:r>
              <a:rPr lang="en-US" altLang="en-US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with </a:t>
            </a:r>
            <a:r>
              <a:rPr lang="en-US" altLang="en-US" sz="1400" b="1" dirty="0">
                <a:solidFill>
                  <a:srgbClr val="FF0000"/>
                </a:solidFill>
                <a:cs typeface="Times New Roman" panose="02020603050405020304" pitchFamily="18" charset="0"/>
              </a:rPr>
              <a:t>acute coronary syndrome </a:t>
            </a:r>
            <a:r>
              <a:rPr lang="en-US" altLang="en-US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(unstable angina/ MI</a:t>
            </a:r>
            <a:r>
              <a:rPr lang="en-US" altLang="en-US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1400" dirty="0" smtClean="0">
                <a:solidFill>
                  <a:srgbClr val="FF0000"/>
                </a:solidFill>
                <a:cs typeface="Times New Roman" panose="02020603050405020304" pitchFamily="18" charset="0"/>
                <a:sym typeface="Wingdings"/>
              </a:rPr>
              <a:t>clopidogrel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i="1" dirty="0"/>
              <a:t>-ADRs:</a:t>
            </a:r>
            <a:r>
              <a:rPr lang="en-US" sz="1400" dirty="0"/>
              <a:t> </a:t>
            </a:r>
          </a:p>
          <a:p>
            <a:r>
              <a:rPr lang="en-US" sz="1400" u="sng" dirty="0">
                <a:solidFill>
                  <a:srgbClr val="FF0000"/>
                </a:solidFill>
              </a:rPr>
              <a:t>Sever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neutropenia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 Ticlopidine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i="1" dirty="0"/>
              <a:t>-interactions: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inhibit </a:t>
            </a:r>
            <a:r>
              <a:rPr lang="en-US" sz="1400" u="sng" dirty="0">
                <a:solidFill>
                  <a:srgbClr val="FF0000"/>
                </a:solidFill>
              </a:rPr>
              <a:t>CYT P450 </a:t>
            </a:r>
            <a:r>
              <a:rPr lang="en-US" sz="14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91CB6EBA-5BE3-44F7-9334-747512D4EB8B}"/>
              </a:ext>
            </a:extLst>
          </p:cNvPr>
          <p:cNvSpPr/>
          <p:nvPr/>
        </p:nvSpPr>
        <p:spPr>
          <a:xfrm>
            <a:off x="3642432" y="790554"/>
            <a:ext cx="3115466" cy="2671689"/>
          </a:xfrm>
          <a:prstGeom prst="round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4-New ADP Pathway Inhibitors: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Prasugrel: </a:t>
            </a:r>
            <a:r>
              <a:rPr lang="en-US" sz="1400" u="sng" dirty="0"/>
              <a:t>Irreversible</a:t>
            </a:r>
            <a:r>
              <a:rPr lang="en-US" sz="1400" dirty="0"/>
              <a:t> inhibitor of the P2Y12 receptor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Ticagrelor: </a:t>
            </a:r>
            <a:r>
              <a:rPr lang="en-US" sz="1400" u="sng" dirty="0">
                <a:solidFill>
                  <a:srgbClr val="FF0000"/>
                </a:solidFill>
              </a:rPr>
              <a:t>Reversible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inhibitor of the P2Y12 receptor &amp; cause </a:t>
            </a:r>
            <a:r>
              <a:rPr lang="en-US" sz="1400" dirty="0">
                <a:solidFill>
                  <a:srgbClr val="FF0000"/>
                </a:solidFill>
              </a:rPr>
              <a:t>dyspnea</a:t>
            </a:r>
          </a:p>
          <a:p>
            <a:r>
              <a:rPr lang="en-US" sz="1400" b="1" i="1" dirty="0"/>
              <a:t>-Use:</a:t>
            </a:r>
          </a:p>
          <a:p>
            <a:r>
              <a:rPr lang="en-US" sz="1400" b="1" i="1" dirty="0"/>
              <a:t> </a:t>
            </a:r>
            <a:r>
              <a:rPr lang="en-US" sz="1400" u="sng" dirty="0"/>
              <a:t>reduce</a:t>
            </a:r>
            <a:r>
              <a:rPr lang="en-US" sz="1400" dirty="0"/>
              <a:t> the rate of thrombotic cardiovascular events</a:t>
            </a:r>
          </a:p>
          <a:p>
            <a:r>
              <a:rPr lang="en-US" sz="1400" b="1" i="1" dirty="0"/>
              <a:t>-ADRs:</a:t>
            </a:r>
          </a:p>
          <a:p>
            <a:r>
              <a:rPr lang="en-US" sz="1400" b="1" i="1" dirty="0"/>
              <a:t> </a:t>
            </a:r>
            <a:r>
              <a:rPr lang="en-US" sz="1400" u="sng" dirty="0"/>
              <a:t>increase</a:t>
            </a:r>
            <a:r>
              <a:rPr lang="en-US" sz="1400" dirty="0"/>
              <a:t> bleeding </a:t>
            </a:r>
            <a:r>
              <a:rPr lang="en-US" sz="1400" dirty="0" smtClean="0"/>
              <a:t>risk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No risk of Neutropenia.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1BE794F1-5BAC-4EC4-8380-548BBB37B425}"/>
              </a:ext>
            </a:extLst>
          </p:cNvPr>
          <p:cNvSpPr/>
          <p:nvPr/>
        </p:nvSpPr>
        <p:spPr>
          <a:xfrm>
            <a:off x="3390900" y="3537436"/>
            <a:ext cx="3405098" cy="3381497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5-Glycoprotein IIb/</a:t>
            </a:r>
            <a:r>
              <a:rPr lang="en-US" sz="1400" b="1" dirty="0" err="1">
                <a:solidFill>
                  <a:srgbClr val="FF0000"/>
                </a:solidFill>
              </a:rPr>
              <a:t>IIIa</a:t>
            </a:r>
            <a:r>
              <a:rPr lang="en-US" sz="1400" b="1" dirty="0">
                <a:solidFill>
                  <a:srgbClr val="FF0000"/>
                </a:solidFill>
              </a:rPr>
              <a:t> inhibitors: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Abciximab:</a:t>
            </a:r>
          </a:p>
          <a:p>
            <a:r>
              <a:rPr lang="en-US" sz="1400" b="1" i="1" dirty="0"/>
              <a:t>-</a:t>
            </a:r>
            <a:r>
              <a:rPr lang="en-US" sz="1400" b="1" i="1" u="sng" dirty="0">
                <a:solidFill>
                  <a:srgbClr val="FF0000"/>
                </a:solidFill>
              </a:rPr>
              <a:t>M.O.A</a:t>
            </a:r>
            <a:r>
              <a:rPr lang="en-US" sz="1400" b="1" i="1" dirty="0"/>
              <a:t>: </a:t>
            </a:r>
          </a:p>
          <a:p>
            <a:r>
              <a:rPr lang="en-US" sz="1400" dirty="0"/>
              <a:t>inhibits the binding to </a:t>
            </a:r>
            <a:r>
              <a:rPr lang="en-US" sz="1400" u="sng" dirty="0" err="1">
                <a:solidFill>
                  <a:srgbClr val="FF0000"/>
                </a:solidFill>
              </a:rPr>
              <a:t>GPIIb</a:t>
            </a:r>
            <a:r>
              <a:rPr lang="en-US" sz="1400" u="sng" dirty="0">
                <a:solidFill>
                  <a:srgbClr val="FF0000"/>
                </a:solidFill>
              </a:rPr>
              <a:t>/</a:t>
            </a:r>
            <a:r>
              <a:rPr lang="en-US" sz="1400" u="sng" dirty="0" err="1">
                <a:solidFill>
                  <a:srgbClr val="FF0000"/>
                </a:solidFill>
              </a:rPr>
              <a:t>IIIa</a:t>
            </a:r>
            <a:r>
              <a:rPr lang="en-US" sz="1400" u="sng" dirty="0">
                <a:solidFill>
                  <a:srgbClr val="FF0000"/>
                </a:solidFill>
              </a:rPr>
              <a:t> </a:t>
            </a:r>
            <a:r>
              <a:rPr lang="en-US" sz="1400" dirty="0"/>
              <a:t>receptor</a:t>
            </a:r>
          </a:p>
          <a:p>
            <a:r>
              <a:rPr lang="en-US" sz="1400" b="1" i="1" dirty="0"/>
              <a:t>-P.K: </a:t>
            </a:r>
            <a:r>
              <a:rPr lang="en-US" sz="1400" u="sng" dirty="0">
                <a:solidFill>
                  <a:srgbClr val="FF0000"/>
                </a:solidFill>
              </a:rPr>
              <a:t>I.V.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infusion</a:t>
            </a:r>
            <a:r>
              <a:rPr lang="en-US" sz="1400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acute case / </a:t>
            </a:r>
            <a:r>
              <a:rPr lang="en-GB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 surgery</a:t>
            </a:r>
            <a:r>
              <a:rPr lang="en-GB" sz="1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(such as coronary angioplasty)</a:t>
            </a:r>
            <a:r>
              <a:rPr lang="en-GB" sz="13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300" dirty="0">
              <a:solidFill>
                <a:srgbClr val="FF0000"/>
              </a:solidFill>
            </a:endParaRPr>
          </a:p>
          <a:p>
            <a:r>
              <a:rPr lang="en-US" sz="1400" b="1" i="1" dirty="0"/>
              <a:t>-Use:</a:t>
            </a:r>
          </a:p>
          <a:p>
            <a:r>
              <a:rPr lang="en-US" sz="1400" b="1" i="1" dirty="0"/>
              <a:t> </a:t>
            </a:r>
            <a:r>
              <a:rPr lang="en-US" sz="1400" dirty="0"/>
              <a:t>with </a:t>
            </a:r>
            <a:r>
              <a:rPr lang="en-US" sz="1400" u="sng" dirty="0"/>
              <a:t>heparin</a:t>
            </a:r>
            <a:r>
              <a:rPr lang="en-US" sz="1400" dirty="0"/>
              <a:t> and </a:t>
            </a:r>
            <a:r>
              <a:rPr lang="en-US" sz="1400" u="sng" dirty="0"/>
              <a:t>aspirin</a:t>
            </a:r>
            <a:r>
              <a:rPr lang="en-US" sz="1400" dirty="0"/>
              <a:t> as adjunct to PCI for the prevention of cardiac ischemic complications</a:t>
            </a:r>
          </a:p>
          <a:p>
            <a:r>
              <a:rPr lang="en-US" sz="1400" b="1" dirty="0">
                <a:solidFill>
                  <a:srgbClr val="0070C0"/>
                </a:solidFill>
              </a:rPr>
              <a:t>Eptifibatide –Tirofiban:</a:t>
            </a:r>
          </a:p>
          <a:p>
            <a:r>
              <a:rPr lang="en-US" sz="1400" b="1" i="1" dirty="0"/>
              <a:t>-M.O.A:</a:t>
            </a:r>
          </a:p>
          <a:p>
            <a:r>
              <a:rPr lang="en-US" sz="1400" b="1" i="1" dirty="0"/>
              <a:t> </a:t>
            </a:r>
            <a:r>
              <a:rPr lang="en-US" sz="1400" dirty="0"/>
              <a:t>act as fibrinogen- mimetic agents</a:t>
            </a:r>
          </a:p>
          <a:p>
            <a:r>
              <a:rPr lang="en-US" sz="1400" b="1" i="1" dirty="0"/>
              <a:t>-P.K: </a:t>
            </a:r>
            <a:r>
              <a:rPr lang="en-US" sz="1400" u="sng" dirty="0">
                <a:solidFill>
                  <a:srgbClr val="FF0000"/>
                </a:solidFill>
              </a:rPr>
              <a:t>I.V</a:t>
            </a:r>
            <a:r>
              <a:rPr lang="en-US" sz="1400" u="sng" dirty="0"/>
              <a:t>.</a:t>
            </a:r>
            <a:r>
              <a:rPr lang="en-US" sz="1400" dirty="0"/>
              <a:t> infusion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28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92D003-9032-4240-AEDC-84BFC0A3425D}"/>
              </a:ext>
            </a:extLst>
          </p:cNvPr>
          <p:cNvSpPr/>
          <p:nvPr/>
        </p:nvSpPr>
        <p:spPr>
          <a:xfrm>
            <a:off x="0" y="0"/>
            <a:ext cx="6858000" cy="672354"/>
          </a:xfrm>
          <a:prstGeom prst="rect">
            <a:avLst/>
          </a:prstGeom>
          <a:solidFill>
            <a:srgbClr val="BAE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Bell MT" charset="0"/>
              </a:rPr>
              <a:t>MCQs 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0" y="809628"/>
            <a:ext cx="6858000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b="1" dirty="0"/>
              <a:t>Q1: Which of the P2Y12 ADP receptor antagonists reversibly binds the </a:t>
            </a:r>
            <a:r>
              <a:rPr lang="en-US" sz="1600" b="1" dirty="0" smtClean="0"/>
              <a:t>receptor</a:t>
            </a:r>
            <a:endParaRPr lang="en-US" sz="1600" b="1" dirty="0"/>
          </a:p>
          <a:p>
            <a:pPr algn="l" rtl="0"/>
            <a:r>
              <a:rPr lang="en-US" sz="1600" i="1" dirty="0"/>
              <a:t>A</a:t>
            </a:r>
            <a:r>
              <a:rPr lang="en-US" sz="1400" i="1" dirty="0" smtClean="0"/>
              <a:t>. Tirofiban.                                               B. </a:t>
            </a:r>
            <a:r>
              <a:rPr lang="en-US" sz="1400" i="1" dirty="0"/>
              <a:t>Ticagrelor. </a:t>
            </a:r>
            <a:r>
              <a:rPr lang="en-US" sz="1400" i="1" dirty="0" smtClean="0"/>
              <a:t>                               C. </a:t>
            </a:r>
            <a:r>
              <a:rPr lang="en-US" sz="1400" i="1" dirty="0"/>
              <a:t>Ticlopidine. </a:t>
            </a:r>
          </a:p>
          <a:p>
            <a:pPr algn="l"/>
            <a:endParaRPr lang="en-US" sz="1600" dirty="0"/>
          </a:p>
          <a:p>
            <a:pPr algn="l"/>
            <a:r>
              <a:rPr lang="en-US" sz="1600" b="1" u="sng" dirty="0"/>
              <a:t>Q2: A 56-year-old man </a:t>
            </a:r>
            <a:r>
              <a:rPr lang="en-US" sz="1600" b="1" u="sng" dirty="0" smtClean="0"/>
              <a:t>came to </a:t>
            </a:r>
            <a:r>
              <a:rPr lang="en-US" sz="1600" b="1" u="sng" dirty="0"/>
              <a:t>the emergency room with complaints of swelling, redness, and pain in his right leg. The patient is diagnosed with acute DVT and requires treatment with an </a:t>
            </a:r>
            <a:r>
              <a:rPr lang="en-US" sz="1600" b="1" u="sng" dirty="0" smtClean="0"/>
              <a:t>antiplatelet immediately. Which one of the following can be used in his case ? </a:t>
            </a:r>
            <a:endParaRPr lang="en-US" sz="1600" b="1" u="sng" dirty="0"/>
          </a:p>
          <a:p>
            <a:pPr algn="l" rtl="0"/>
            <a:r>
              <a:rPr lang="en-US" sz="1600" i="1" dirty="0"/>
              <a:t>A</a:t>
            </a:r>
            <a:r>
              <a:rPr lang="en-US" sz="1400" i="1" dirty="0"/>
              <a:t>. </a:t>
            </a:r>
            <a:r>
              <a:rPr lang="en-US" sz="1400" i="1" dirty="0" smtClean="0"/>
              <a:t>Tirofiban.                                               </a:t>
            </a:r>
            <a:r>
              <a:rPr lang="en-US" sz="1400" i="1" dirty="0"/>
              <a:t>B. Ticagrelor.                                C. Ticlopidine. </a:t>
            </a:r>
          </a:p>
          <a:p>
            <a:pPr algn="l"/>
            <a:endParaRPr lang="en-US" sz="1600" dirty="0"/>
          </a:p>
          <a:p>
            <a:pPr algn="l"/>
            <a:r>
              <a:rPr lang="en-US" sz="1600" b="1" u="sng" dirty="0" smtClean="0"/>
              <a:t>Q3: </a:t>
            </a:r>
            <a:r>
              <a:rPr lang="en-US" sz="1600" b="1" u="sng" dirty="0"/>
              <a:t>A </a:t>
            </a:r>
            <a:r>
              <a:rPr lang="en-US" sz="1600" b="1" u="sng" dirty="0" smtClean="0"/>
              <a:t>59-year-old female presents </a:t>
            </a:r>
            <a:r>
              <a:rPr lang="en-US" sz="1600" b="1" u="sng" dirty="0"/>
              <a:t>to the emergency room </a:t>
            </a:r>
            <a:r>
              <a:rPr lang="en-US" sz="1600" b="1" u="sng" dirty="0" smtClean="0"/>
              <a:t>and she is </a:t>
            </a:r>
            <a:r>
              <a:rPr lang="en-US" sz="1600" b="1" u="sng" dirty="0"/>
              <a:t>diagnosed with valvular atrial </a:t>
            </a:r>
            <a:r>
              <a:rPr lang="en-US" sz="1600" b="1" u="sng" dirty="0" smtClean="0"/>
              <a:t>fibrillation. She </a:t>
            </a:r>
            <a:r>
              <a:rPr lang="en-US" sz="1600" b="1" u="sng" dirty="0"/>
              <a:t>requires valve replacement surgery immediately. Which one of the following </a:t>
            </a:r>
            <a:r>
              <a:rPr lang="en-US" sz="1600" b="1" u="sng" dirty="0" smtClean="0"/>
              <a:t>Antiplatelet can </a:t>
            </a:r>
            <a:r>
              <a:rPr lang="en-US" sz="1600" b="1" u="sng" dirty="0"/>
              <a:t>be used in </a:t>
            </a:r>
            <a:r>
              <a:rPr lang="en-US" sz="1600" b="1" u="sng" dirty="0" smtClean="0"/>
              <a:t>her case during surgery </a:t>
            </a:r>
            <a:r>
              <a:rPr lang="en-US" sz="1600" b="1" u="sng" dirty="0"/>
              <a:t>? </a:t>
            </a:r>
          </a:p>
          <a:p>
            <a:pPr algn="l" rtl="0"/>
            <a:r>
              <a:rPr lang="en-US" sz="1400" i="1" dirty="0"/>
              <a:t>A. Tirofiban.                                               B. Ticagrelor.                               </a:t>
            </a:r>
            <a:r>
              <a:rPr lang="en-US" sz="1400" i="1" dirty="0" smtClean="0"/>
              <a:t>    </a:t>
            </a:r>
            <a:r>
              <a:rPr lang="en-US" sz="1400" i="1" dirty="0"/>
              <a:t>C. Ticlopidine. </a:t>
            </a:r>
          </a:p>
          <a:p>
            <a:pPr algn="l" rtl="0"/>
            <a:endParaRPr lang="en-US" sz="1600" b="1" u="sng" dirty="0" smtClean="0"/>
          </a:p>
          <a:p>
            <a:pPr algn="l" rtl="0"/>
            <a:r>
              <a:rPr lang="en-US" sz="1600" b="1" u="sng" dirty="0" smtClean="0"/>
              <a:t>Q4: All of the following Antiplatelet drugs act as ADP inhibitors except :</a:t>
            </a:r>
            <a:endParaRPr lang="en-US" sz="1600" i="1" dirty="0"/>
          </a:p>
          <a:p>
            <a:pPr algn="l" rtl="0"/>
            <a:r>
              <a:rPr lang="en-US" sz="1400" i="1" dirty="0"/>
              <a:t>A.Tirofiban.                                           </a:t>
            </a:r>
            <a:r>
              <a:rPr lang="en-US" sz="1400" i="1" dirty="0" smtClean="0"/>
              <a:t>      </a:t>
            </a:r>
            <a:r>
              <a:rPr lang="en-US" sz="1400" i="1" dirty="0"/>
              <a:t>B</a:t>
            </a:r>
            <a:r>
              <a:rPr lang="en-US" sz="1400" i="1" dirty="0" smtClean="0"/>
              <a:t>. Ticagrelor</a:t>
            </a:r>
            <a:r>
              <a:rPr lang="en-US" sz="1400" i="1" dirty="0"/>
              <a:t>.                              </a:t>
            </a:r>
            <a:r>
              <a:rPr lang="en-US" sz="1400" i="1" dirty="0" smtClean="0"/>
              <a:t>     </a:t>
            </a:r>
            <a:r>
              <a:rPr lang="en-US" sz="1400" i="1" dirty="0"/>
              <a:t>C. Ticlopidine. </a:t>
            </a:r>
          </a:p>
          <a:p>
            <a:pPr algn="l" rtl="0"/>
            <a:endParaRPr lang="en-US" sz="1600" i="1" u="sng" dirty="0"/>
          </a:p>
          <a:p>
            <a:pPr algn="l" rtl="0"/>
            <a:r>
              <a:rPr lang="en-US" sz="1600" b="1" dirty="0" smtClean="0"/>
              <a:t>Q5: </a:t>
            </a:r>
            <a:r>
              <a:rPr lang="en-US" sz="1600" b="1" dirty="0"/>
              <a:t>All of the following Antiplatelet drugs act </a:t>
            </a:r>
            <a:r>
              <a:rPr lang="en-US" sz="1600" b="1" dirty="0" smtClean="0"/>
              <a:t>by blocking the adhesion or activation of platelet except* </a:t>
            </a:r>
            <a:r>
              <a:rPr lang="en-US" sz="1600" b="1" dirty="0"/>
              <a:t>:</a:t>
            </a:r>
          </a:p>
          <a:p>
            <a:pPr algn="l" rtl="0"/>
            <a:r>
              <a:rPr lang="en-US" sz="1400" i="1" dirty="0" smtClean="0"/>
              <a:t>A. Aspirin.                                                    B</a:t>
            </a:r>
            <a:r>
              <a:rPr lang="en-US" sz="1400" i="1" dirty="0"/>
              <a:t>. </a:t>
            </a:r>
            <a:r>
              <a:rPr lang="en-US" sz="1400" i="1" dirty="0" smtClean="0"/>
              <a:t>Tirofiban</a:t>
            </a:r>
            <a:r>
              <a:rPr lang="en-US" sz="1400" i="1" dirty="0"/>
              <a:t>.</a:t>
            </a:r>
            <a:r>
              <a:rPr lang="en-US" sz="1400" i="1" dirty="0" smtClean="0"/>
              <a:t>                                    </a:t>
            </a:r>
            <a:r>
              <a:rPr lang="en-US" sz="1400" i="1" dirty="0"/>
              <a:t>C. Ticlopidine. </a:t>
            </a:r>
          </a:p>
          <a:p>
            <a:pPr algn="l" rtl="0"/>
            <a:endParaRPr lang="en-US" sz="1600" i="1" u="sng" dirty="0"/>
          </a:p>
          <a:p>
            <a:pPr algn="l" rtl="0"/>
            <a:r>
              <a:rPr lang="en-US" sz="1600" b="1" dirty="0" smtClean="0"/>
              <a:t>Q6: Which one of </a:t>
            </a:r>
            <a:r>
              <a:rPr lang="en-US" sz="1600" b="1" dirty="0"/>
              <a:t>the following Antiplatelet drugs </a:t>
            </a:r>
            <a:r>
              <a:rPr lang="en-US" sz="1600" b="1" dirty="0" smtClean="0"/>
              <a:t>act as fibrinogen mimetic agent and block GP IIb / IIIa receptors in platelet ? </a:t>
            </a:r>
            <a:endParaRPr lang="en-US" sz="1600" b="1" dirty="0"/>
          </a:p>
          <a:p>
            <a:pPr marL="228600" indent="-228600" algn="l" rtl="0">
              <a:buAutoNum type="alphaUcPeriod"/>
            </a:pPr>
            <a:r>
              <a:rPr lang="en-US" sz="1400" i="1" dirty="0" smtClean="0"/>
              <a:t>Aspirin</a:t>
            </a:r>
            <a:r>
              <a:rPr lang="en-US" sz="1400" i="1" dirty="0"/>
              <a:t>.                                                    B. Epitafibatide.                        </a:t>
            </a:r>
            <a:r>
              <a:rPr lang="en-US" sz="1400" i="1" dirty="0" smtClean="0"/>
              <a:t>    </a:t>
            </a:r>
            <a:r>
              <a:rPr lang="en-US" sz="1400" i="1" dirty="0"/>
              <a:t>C. Prasugrel. </a:t>
            </a:r>
            <a:endParaRPr lang="en-US" sz="1400" i="1" dirty="0" smtClean="0"/>
          </a:p>
          <a:p>
            <a:pPr marL="228600" indent="-228600" algn="l" rtl="0">
              <a:buAutoNum type="alphaUcPeriod"/>
            </a:pPr>
            <a:endParaRPr lang="en-US" sz="1600" i="1" dirty="0"/>
          </a:p>
          <a:p>
            <a:pPr algn="l" rtl="0"/>
            <a:r>
              <a:rPr lang="en-US" sz="1600" b="1" dirty="0"/>
              <a:t>Q7: Which one of the following Antiplatelet drugs can be used in patient with liver </a:t>
            </a:r>
            <a:r>
              <a:rPr lang="en-US" sz="1600" b="1" dirty="0" smtClean="0"/>
              <a:t>diseases** </a:t>
            </a:r>
            <a:r>
              <a:rPr lang="en-US" sz="1600" b="1" dirty="0"/>
              <a:t>? </a:t>
            </a:r>
          </a:p>
          <a:p>
            <a:pPr algn="l" rtl="0"/>
            <a:r>
              <a:rPr lang="en-US" sz="1400" i="1" dirty="0"/>
              <a:t>A. </a:t>
            </a:r>
            <a:r>
              <a:rPr lang="en-US" sz="1400" i="1" dirty="0" smtClean="0"/>
              <a:t>Clopidogrel.                                              B. Ticlopidine.                                C. Ticagrelor.</a:t>
            </a:r>
            <a:endParaRPr lang="en-US" sz="1400" i="1" dirty="0"/>
          </a:p>
          <a:p>
            <a:pPr algn="l" rtl="0"/>
            <a:endParaRPr lang="en-US" sz="1600" b="1" u="sng" dirty="0" smtClean="0"/>
          </a:p>
          <a:p>
            <a:pPr marL="228600" indent="-228600" algn="l" rtl="0">
              <a:buAutoNum type="alphaUcPeriod"/>
            </a:pPr>
            <a:endParaRPr lang="en-US" sz="1600" i="1" dirty="0"/>
          </a:p>
          <a:p>
            <a:pPr algn="l" rtl="0"/>
            <a:r>
              <a:rPr lang="en-US" sz="1600" b="1" u="sng" dirty="0" smtClean="0"/>
              <a:t>          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 rot="16200000">
            <a:off x="5802312" y="8778873"/>
            <a:ext cx="709612" cy="1173163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 algn="l" defTabSz="663123" rtl="0" eaLnBrk="1" latinLnBrk="0" hangingPunct="1">
              <a:buFont typeface="+mj-lt"/>
              <a:buAutoNum type="arabicParenR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173036" y="9212430"/>
            <a:ext cx="539750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*Q5: Tirofiban act mainly on aggregation phase of platelet.</a:t>
            </a:r>
          </a:p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** Q7: the new ADP such as Ticagrelor do not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need </a:t>
            </a:r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hepatic activation.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because they are not prodrug</a:t>
            </a:r>
            <a:endParaRPr lang="en-GB" sz="9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ar-SA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4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2175</TotalTime>
  <Words>2192</Words>
  <Application>Microsoft Macintosh PowerPoint</Application>
  <PresentationFormat>A4 Paper (210x297 mm)</PresentationFormat>
  <Paragraphs>363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Al Tarikh</vt:lpstr>
      <vt:lpstr>Bell MT</vt:lpstr>
      <vt:lpstr>Britannic Bold</vt:lpstr>
      <vt:lpstr>Calibri</vt:lpstr>
      <vt:lpstr>Calibri Light</vt:lpstr>
      <vt:lpstr>Goudy Old Style</vt:lpstr>
      <vt:lpstr>Kartika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لين</dc:creator>
  <cp:lastModifiedBy>شوق</cp:lastModifiedBy>
  <cp:revision>133</cp:revision>
  <cp:lastPrinted>2017-09-20T21:28:47Z</cp:lastPrinted>
  <dcterms:created xsi:type="dcterms:W3CDTF">2017-09-15T11:36:59Z</dcterms:created>
  <dcterms:modified xsi:type="dcterms:W3CDTF">2017-12-30T10:48:59Z</dcterms:modified>
</cp:coreProperties>
</file>