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BFF"/>
    <a:srgbClr val="D2F6DA"/>
    <a:srgbClr val="C7EACD"/>
    <a:srgbClr val="A1E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5E20-5DE3-439D-850F-436DF0E8616B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317D0-C27C-40D5-A9F4-1F3E40B8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631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E5190A-6CD4-FB48-A6F9-5938161212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631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03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07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1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653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7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88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873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8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0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40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041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BCF2D-96DF-9347-8969-C5D349EA6356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B8D4-36A7-0F48-8B20-C0FD9012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6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715361"/>
          </a:xfrm>
          <a:prstGeom prst="rect">
            <a:avLst/>
          </a:prstGeom>
          <a:solidFill>
            <a:srgbClr val="BAEB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3124"/>
            <a:r>
              <a:rPr lang="en-US" sz="4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prstClr val="white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ell MT" charset="0"/>
                <a:ea typeface="Bell MT" charset="0"/>
                <a:cs typeface="Bell MT" charset="0"/>
              </a:rPr>
              <a:t>Summary  </a:t>
            </a:r>
            <a:endParaRPr lang="en-US" sz="2799" b="1" dirty="0">
              <a:ln w="6600">
                <a:solidFill>
                  <a:schemeClr val="tx1"/>
                </a:solidFill>
                <a:prstDash val="solid"/>
              </a:ln>
              <a:solidFill>
                <a:prstClr val="white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Bell MT" charset="0"/>
              <a:ea typeface="Bell MT" charset="0"/>
              <a:cs typeface="Bell MT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88957"/>
              </p:ext>
            </p:extLst>
          </p:nvPr>
        </p:nvGraphicFramePr>
        <p:xfrm>
          <a:off x="0" y="715361"/>
          <a:ext cx="6858000" cy="5685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6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6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6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8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4787">
                  <a:extLst>
                    <a:ext uri="{9D8B030D-6E8A-4147-A177-3AD203B41FA5}">
                      <a16:colId xmlns:a16="http://schemas.microsoft.com/office/drawing/2014/main" xmlns="" val="731859465"/>
                    </a:ext>
                  </a:extLst>
                </a:gridCol>
                <a:gridCol w="9876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0939">
                  <a:extLst>
                    <a:ext uri="{9D8B030D-6E8A-4147-A177-3AD203B41FA5}">
                      <a16:colId xmlns:a16="http://schemas.microsoft.com/office/drawing/2014/main" xmlns="" val="3340071188"/>
                    </a:ext>
                  </a:extLst>
                </a:gridCol>
              </a:tblGrid>
              <a:tr h="518691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Type of hepatotoxicity</a:t>
                      </a:r>
                    </a:p>
                  </a:txBody>
                  <a:tcPr marT="45719" marB="45719"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/>
                          <a:latin typeface="+mn-lt"/>
                        </a:rPr>
                        <a:t>Direct</a:t>
                      </a:r>
                    </a:p>
                  </a:txBody>
                  <a:tcPr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b="0" dirty="0">
                        <a:effectLst/>
                        <a:latin typeface="Calisto MT" panose="02040603050505030304" pitchFamily="18" charset="0"/>
                      </a:endParaRPr>
                    </a:p>
                  </a:txBody>
                  <a:tcPr marT="45719" marB="45719">
                    <a:solidFill>
                      <a:srgbClr val="FDAD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baseline="0" dirty="0">
                          <a:effectLst/>
                          <a:latin typeface="+mn-lt"/>
                        </a:rPr>
                        <a:t>Indirect </a:t>
                      </a:r>
                      <a:r>
                        <a:rPr lang="en-US" sz="1600" b="1" baseline="0" dirty="0">
                          <a:effectLst/>
                          <a:latin typeface="+mn-lt"/>
                        </a:rPr>
                        <a:t>(idiosyncratic)</a:t>
                      </a:r>
                    </a:p>
                  </a:txBody>
                  <a:tcPr marT="45719" marB="45719" anchor="ctr">
                    <a:solidFill>
                      <a:srgbClr val="E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700" b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sto MT" panose="02040603050505030304" pitchFamily="18" charset="0"/>
                      </a:endParaRPr>
                    </a:p>
                  </a:txBody>
                  <a:tcPr marT="45719" marB="45719">
                    <a:solidFill>
                      <a:srgbClr val="D2F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3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+mn-lt"/>
                        </a:rPr>
                        <a:t>Dose Dependent</a:t>
                      </a:r>
                    </a:p>
                    <a:p>
                      <a:pPr algn="ctr"/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Cumulative</a:t>
                      </a:r>
                    </a:p>
                  </a:txBody>
                  <a:tcPr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Immuno-allergic</a:t>
                      </a:r>
                      <a:endParaRPr lang="en-US" sz="1600" b="1" baseline="0" dirty="0">
                        <a:effectLst/>
                        <a:latin typeface="+mn-lt"/>
                      </a:endParaRPr>
                    </a:p>
                  </a:txBody>
                  <a:tcPr marT="45719" marB="45719" anchor="ctr">
                    <a:solidFill>
                      <a:srgbClr val="E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Metabolic</a:t>
                      </a:r>
                    </a:p>
                  </a:txBody>
                  <a:tcPr marT="45719" marB="45719" anchor="ctr">
                    <a:solidFill>
                      <a:srgbClr val="E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3630680"/>
                  </a:ext>
                </a:extLst>
              </a:tr>
              <a:tr h="960119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Drugs</a:t>
                      </a:r>
                    </a:p>
                  </a:txBody>
                  <a:tcPr marT="45719" marB="45719"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Acetaminophen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Statins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Salicylates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Amiodarone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contraceptives 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+mn-lt"/>
                        </a:rPr>
                        <a:t>Drugs causing  Inflammatory cholestasis: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Chlorpromazine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Chlorpropamide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Erythromycin </a:t>
                      </a:r>
                    </a:p>
                    <a:p>
                      <a:pPr algn="l"/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T="45719" marB="45719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+mn-lt"/>
                        </a:rPr>
                        <a:t>Drugs causing viral Hepatitis-like pattern: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Isoniazid 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  <a:latin typeface="+mn-lt"/>
                        </a:rPr>
                        <a:t>anti TB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Phenytoin 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  <a:latin typeface="+mn-lt"/>
                        </a:rPr>
                        <a:t>anti epileptic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methyldopa</a:t>
                      </a:r>
                    </a:p>
                  </a:txBody>
                  <a:tcPr marT="45719" marB="45719"/>
                </a:tc>
                <a:tc row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latin typeface="+mn-lt"/>
                        </a:rPr>
                        <a:t>Drugs that interfere with </a:t>
                      </a:r>
                      <a:r>
                        <a:rPr lang="en-US" sz="1200" b="1" u="sng" dirty="0">
                          <a:latin typeface="+mn-lt"/>
                        </a:rPr>
                        <a:t>bilirubin</a:t>
                      </a:r>
                      <a:r>
                        <a:rPr lang="en-US" sz="1200" b="1" dirty="0">
                          <a:latin typeface="+mn-lt"/>
                        </a:rPr>
                        <a:t> metabolism: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Erythromycin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Rifampicin</a:t>
                      </a:r>
                    </a:p>
                    <a:p>
                      <a:pPr algn="l"/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T="45719" marB="45719"/>
                </a:tc>
                <a:tc row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latin typeface="+mn-lt"/>
                        </a:rPr>
                        <a:t>Drugs that interfere with protein synthesis: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Corticosteroids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Tetracycline </a:t>
                      </a:r>
                    </a:p>
                    <a:p>
                      <a:pPr algn="l"/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0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Methotrexate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Alcohol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9941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Mechanism</a:t>
                      </a:r>
                    </a:p>
                  </a:txBody>
                  <a:tcPr marT="45719" marB="45719"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Increasing the dose causes and increase in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toxicity.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(overdose)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Taking it over a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long period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of time causes toxicity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drug or its metabolite binds to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hepatic  membranes or proteins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 act as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hapten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 induce a variety of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immune reactions.</a:t>
                      </a: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pPr algn="l"/>
                      <a:endParaRPr lang="en-US" sz="700" b="0" dirty="0">
                        <a:effectLst/>
                        <a:latin typeface="Calisto MT" panose="02040603050505030304" pitchFamily="18" charset="0"/>
                      </a:endParaRPr>
                    </a:p>
                  </a:txBody>
                  <a:tcPr marT="45719" marB="45719"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metabolite of the offending drug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interferes  with hepatic metabolism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that of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bilirubin or  protein synthesis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276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Latency</a:t>
                      </a:r>
                    </a:p>
                  </a:txBody>
                  <a:tcPr marT="45719" marB="45719"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Latency period is 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SHORT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it occurs after a threshold of toxicity is reached.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the Latency  period is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INTERMEDIATE</a:t>
                      </a:r>
                      <a:r>
                        <a:rPr lang="en-US" sz="1200" dirty="0">
                          <a:latin typeface="+mn-lt"/>
                        </a:rPr>
                        <a:t> , but may continue to evoke even after drug </a:t>
                      </a:r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64876"/>
              </p:ext>
            </p:extLst>
          </p:nvPr>
        </p:nvGraphicFramePr>
        <p:xfrm>
          <a:off x="0" y="6400800"/>
          <a:ext cx="6858000" cy="3508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64290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Treatments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516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1st step: Immediate withdrawal of any suspected drug.</a:t>
                      </a:r>
                    </a:p>
                    <a:p>
                      <a:pPr algn="ctr"/>
                      <a:r>
                        <a:rPr lang="en-US" sz="1600" dirty="0" smtClean="0"/>
                        <a:t>No specific treatment , largely symptomatic &amp; supportive :</a:t>
                      </a:r>
                    </a:p>
                    <a:p>
                      <a:pPr algn="l"/>
                      <a:r>
                        <a:rPr lang="en-US" sz="1600" dirty="0" smtClean="0"/>
                        <a:t>Supportive:</a:t>
                      </a:r>
                    </a:p>
                    <a:p>
                      <a:pPr algn="l"/>
                      <a:r>
                        <a:rPr lang="en-US" sz="1600" dirty="0" smtClean="0"/>
                        <a:t>High carbohydrate, moderate protein and fat diet adequate in calories.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Symptomatic: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dirty="0" smtClean="0"/>
                        <a:t>If a severe allergic reaction is observed (Corticosteroids)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dirty="0" smtClean="0"/>
                        <a:t>If pruritus → enhance bile acid excretion (Cholestyramine)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dirty="0" smtClean="0"/>
                        <a:t>If </a:t>
                      </a:r>
                      <a:r>
                        <a:rPr lang="en-US" dirty="0" err="1" smtClean="0"/>
                        <a:t>cholestatic</a:t>
                      </a:r>
                      <a:r>
                        <a:rPr lang="en-US" dirty="0" smtClean="0"/>
                        <a:t> liver injury </a:t>
                      </a:r>
                      <a:r>
                        <a:rPr lang="en-US" dirty="0" err="1" smtClean="0"/>
                        <a:t>Ursodeoxycholic</a:t>
                      </a:r>
                      <a:r>
                        <a:rPr lang="en-US" dirty="0" smtClean="0"/>
                        <a:t> acid (</a:t>
                      </a:r>
                      <a:r>
                        <a:rPr lang="en-US" dirty="0" err="1" smtClean="0"/>
                        <a:t>Ursodiol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dirty="0" smtClean="0"/>
                        <a:t>If coagulopathy or encephalopathy develop → treat accordingly</a:t>
                      </a:r>
                      <a:endParaRPr lang="en-US" dirty="0"/>
                    </a:p>
                  </a:txBody>
                  <a:tcPr/>
                </a:tc>
              </a:tr>
              <a:tr h="91061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antidotes :</a:t>
                      </a:r>
                    </a:p>
                    <a:p>
                      <a:pPr algn="ctr"/>
                      <a:r>
                        <a:rPr lang="en-US" dirty="0" smtClean="0"/>
                        <a:t> For Acetaminophen toxicity → N-acetylcysteine</a:t>
                      </a:r>
                    </a:p>
                    <a:p>
                      <a:pPr algn="ctr"/>
                      <a:r>
                        <a:rPr lang="en-US" dirty="0" smtClean="0"/>
                        <a:t>For Valproate toxicity → L-carnitine</a:t>
                      </a:r>
                    </a:p>
                    <a:p>
                      <a:pPr algn="ctr"/>
                      <a:r>
                        <a:rPr lang="en-US" dirty="0" smtClean="0"/>
                        <a:t>For Drug induced Fulminant Hepatic failure</a:t>
                      </a:r>
                      <a:r>
                        <a:rPr lang="en-US" dirty="0" smtClean="0"/>
                        <a:t>→ Emergency liver transplantation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92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5D4CB9C-21AE-400A-99D3-0E0BC1415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121329"/>
              </p:ext>
            </p:extLst>
          </p:nvPr>
        </p:nvGraphicFramePr>
        <p:xfrm>
          <a:off x="0" y="715361"/>
          <a:ext cx="6846424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9888">
                  <a:extLst>
                    <a:ext uri="{9D8B030D-6E8A-4147-A177-3AD203B41FA5}">
                      <a16:colId xmlns:a16="http://schemas.microsoft.com/office/drawing/2014/main" xmlns="" val="3256403289"/>
                    </a:ext>
                  </a:extLst>
                </a:gridCol>
                <a:gridCol w="2087168">
                  <a:extLst>
                    <a:ext uri="{9D8B030D-6E8A-4147-A177-3AD203B41FA5}">
                      <a16:colId xmlns:a16="http://schemas.microsoft.com/office/drawing/2014/main" xmlns="" val="150633025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4092336715"/>
                    </a:ext>
                  </a:extLst>
                </a:gridCol>
                <a:gridCol w="1435768">
                  <a:extLst>
                    <a:ext uri="{9D8B030D-6E8A-4147-A177-3AD203B41FA5}">
                      <a16:colId xmlns:a16="http://schemas.microsoft.com/office/drawing/2014/main" xmlns="" val="3038654655"/>
                    </a:ext>
                  </a:extLst>
                </a:gridCol>
              </a:tblGrid>
              <a:tr h="27363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Clinical Manifestations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1058162"/>
                  </a:ext>
                </a:extLst>
              </a:tr>
              <a:tr h="2692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ASYMPTOMATIC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SYMPTOMATIC MANIFESTATIONS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715389"/>
                  </a:ext>
                </a:extLst>
              </a:tr>
              <a:tr h="8664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</a:t>
                      </a:r>
                      <a:r>
                        <a:rPr lang="en-US" sz="1600" b="1" dirty="0"/>
                        <a:t>increase</a:t>
                      </a:r>
                      <a:r>
                        <a:rPr lang="en-US" sz="1600" dirty="0"/>
                        <a:t> In aminotransf -erases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injury targets </a:t>
                      </a:r>
                      <a:r>
                        <a:rPr lang="en-US" sz="1800" b="1" dirty="0"/>
                        <a:t>hepatocytes</a:t>
                      </a:r>
                      <a:r>
                        <a:rPr lang="en-US" sz="1800" dirty="0"/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Hepatocellular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If injury targets </a:t>
                      </a:r>
                      <a:r>
                        <a:rPr lang="en-US" sz="1600" b="1" dirty="0"/>
                        <a:t>biliary system </a:t>
                      </a:r>
                    </a:p>
                    <a:p>
                      <a:pPr algn="ctr"/>
                      <a:r>
                        <a:rPr lang="en-US" sz="1400" dirty="0"/>
                        <a:t>(canalicular or ductal) 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CHOLESTASIS</a:t>
                      </a:r>
                      <a:r>
                        <a:rPr lang="en-US" sz="1400" dirty="0"/>
                        <a:t> 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 injury targets both </a:t>
                      </a:r>
                      <a:r>
                        <a:rPr lang="en-US" sz="1400" b="1" dirty="0"/>
                        <a:t>hepatocytes &amp; biliary system </a:t>
                      </a:r>
                      <a:r>
                        <a:rPr lang="en-US" sz="1400" dirty="0"/>
                        <a:t>(MIXED TYPE)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46870"/>
                  </a:ext>
                </a:extLst>
              </a:tr>
              <a:tr h="2543383"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Examples</a:t>
                      </a:r>
                    </a:p>
                    <a:p>
                      <a:endParaRPr lang="en-US" sz="1400" dirty="0"/>
                    </a:p>
                    <a:p>
                      <a:pPr algn="ctr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Phenytoin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Statins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Sulfonamides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Sulfonylureas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apoptosis or necrosis (HEPATITIS) (cytotoxic)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Symptoms</a:t>
                      </a:r>
                      <a:r>
                        <a:rPr lang="en-US" sz="1400" dirty="0"/>
                        <a:t>:</a:t>
                      </a:r>
                    </a:p>
                    <a:p>
                      <a:r>
                        <a:rPr lang="en-US" sz="1400" dirty="0"/>
                        <a:t>develops rapid onset of malaise, severe anorexia(loss of appetite) and jaundice, Flu-like symptoms, muscle aches, weakness, GIT symptoms, diarrhea, urine discolored,</a:t>
                      </a:r>
                    </a:p>
                    <a:p>
                      <a:r>
                        <a:rPr lang="en-US" sz="1400" dirty="0"/>
                        <a:t> </a:t>
                      </a:r>
                    </a:p>
                    <a:p>
                      <a:pPr marL="0" indent="0" algn="ctr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Increase(3 fold) in alanine aminotransferases (</a:t>
                      </a:r>
                      <a:r>
                        <a:rPr lang="en-US" sz="1400" b="1" u="sng" dirty="0">
                          <a:solidFill>
                            <a:srgbClr val="FF0000"/>
                          </a:solidFill>
                        </a:rPr>
                        <a:t>ALT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).</a:t>
                      </a:r>
                    </a:p>
                    <a:p>
                      <a:pPr marL="0" indent="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/>
                        <a:t>Normal level of </a:t>
                      </a:r>
                      <a:r>
                        <a:rPr lang="en-US" sz="1400" b="1" dirty="0"/>
                        <a:t>ALP</a:t>
                      </a:r>
                      <a:r>
                        <a:rPr lang="en-US" sz="1400" dirty="0"/>
                        <a:t>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/>
                        <a:t>Symptoms</a:t>
                      </a:r>
                      <a:r>
                        <a:rPr lang="en-US" sz="1400" dirty="0"/>
                        <a:t>: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/>
                        <a:t>develop jaundice + severe </a:t>
                      </a:r>
                      <a:r>
                        <a:rPr lang="en-US" sz="1400" dirty="0" err="1"/>
                        <a:t>pruritis</a:t>
                      </a:r>
                      <a:r>
                        <a:rPr lang="en-US" sz="1400" dirty="0"/>
                        <a:t> predominate , dark urine, rash, stool may be light, </a:t>
                      </a:r>
                      <a:r>
                        <a:rPr lang="en-US" sz="1400" dirty="0" err="1"/>
                        <a:t>hyperbilirubinaemia</a:t>
                      </a:r>
                      <a:endParaRPr lang="en-US" sz="14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Increase(2 fold rise) in alkaline phosphatase(</a:t>
                      </a:r>
                      <a:r>
                        <a:rPr lang="en-US" sz="1400" b="1" u="sng" dirty="0">
                          <a:solidFill>
                            <a:srgbClr val="FF0000"/>
                          </a:solidFill>
                        </a:rPr>
                        <a:t>ALP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dirty="0"/>
                        <a:t> </a:t>
                      </a:r>
                      <a:r>
                        <a:rPr lang="en-US" sz="1400" dirty="0"/>
                        <a:t>Normal level of </a:t>
                      </a:r>
                      <a:r>
                        <a:rPr lang="en-US" sz="1400" b="1" dirty="0"/>
                        <a:t>ALT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ALT:</a:t>
                      </a:r>
                    </a:p>
                    <a:p>
                      <a:pPr marL="0" indent="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increase 3 folds</a:t>
                      </a:r>
                    </a:p>
                    <a:p>
                      <a:pPr marL="0" indent="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ALP:</a:t>
                      </a:r>
                    </a:p>
                    <a:p>
                      <a:pPr marL="0" indent="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increase 2 folds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2929176"/>
                  </a:ext>
                </a:extLst>
              </a:tr>
              <a:tr h="11395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/>
                        <a:t>Examples</a:t>
                      </a:r>
                      <a:r>
                        <a:rPr lang="en-US" sz="1400" dirty="0"/>
                        <a:t>:</a:t>
                      </a:r>
                    </a:p>
                    <a:p>
                      <a:pPr marL="0" algn="ctr" defTabSz="514350" rtl="0" eaLnBrk="1" latinLnBrk="0" hangingPunct="1"/>
                      <a:r>
                        <a:rPr lang="en-US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Acetaminophen</a:t>
                      </a:r>
                    </a:p>
                    <a:p>
                      <a:pPr marL="0" algn="ctr" defTabSz="514350" rtl="0" eaLnBrk="1" latinLnBrk="0" hangingPunct="1"/>
                      <a:r>
                        <a:rPr lang="en-US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NSAIDs</a:t>
                      </a: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Isoniazid</a:t>
                      </a: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Amiodarone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Examples</a:t>
                      </a:r>
                      <a:r>
                        <a:rPr lang="en-US" sz="1400" dirty="0"/>
                        <a:t>:</a:t>
                      </a:r>
                    </a:p>
                    <a:p>
                      <a:pPr marL="0" indent="0" algn="ctr"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Chlorpropamide</a:t>
                      </a:r>
                    </a:p>
                    <a:p>
                      <a:pPr marL="0" indent="0" algn="ctr"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Erythromycin</a:t>
                      </a:r>
                    </a:p>
                    <a:p>
                      <a:pPr marL="0" indent="0" algn="ctr"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Rifamycin</a:t>
                      </a:r>
                    </a:p>
                    <a:p>
                      <a:pPr marL="0" indent="0" algn="ctr"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Oral contraceptives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Examples:</a:t>
                      </a:r>
                    </a:p>
                    <a:p>
                      <a:pPr marL="0" indent="0" algn="ctr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Phenytoin</a:t>
                      </a:r>
                    </a:p>
                    <a:p>
                      <a:pPr marL="0" indent="0" algn="ctr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Carbamazepine</a:t>
                      </a:r>
                    </a:p>
                    <a:p>
                      <a:pPr marL="0" indent="0" algn="ctr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Sulfonamides</a:t>
                      </a:r>
                    </a:p>
                    <a:p>
                      <a:pPr marL="0" indent="0" algn="ctr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ACE Inhibitors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57480855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E742563-9D7F-464E-933B-ADEE7DBEDC5A}"/>
              </a:ext>
            </a:extLst>
          </p:cNvPr>
          <p:cNvSpPr/>
          <p:nvPr/>
        </p:nvSpPr>
        <p:spPr>
          <a:xfrm>
            <a:off x="0" y="0"/>
            <a:ext cx="6858000" cy="715361"/>
          </a:xfrm>
          <a:prstGeom prst="rect">
            <a:avLst/>
          </a:prstGeom>
          <a:solidFill>
            <a:srgbClr val="BAEB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3124"/>
            <a:r>
              <a:rPr lang="en-US" sz="4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prstClr val="white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ell MT" charset="0"/>
                <a:ea typeface="Bell MT" charset="0"/>
                <a:cs typeface="Bell MT" charset="0"/>
              </a:rPr>
              <a:t>Summary  </a:t>
            </a:r>
            <a:endParaRPr lang="en-US" sz="2799" b="1" dirty="0">
              <a:ln w="6600">
                <a:solidFill>
                  <a:schemeClr val="tx1"/>
                </a:solidFill>
                <a:prstDash val="solid"/>
              </a:ln>
              <a:solidFill>
                <a:prstClr val="white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Bell MT" charset="0"/>
              <a:ea typeface="Bell MT" charset="0"/>
              <a:cs typeface="Bell MT" charset="0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41404" y="7685903"/>
            <a:ext cx="5424617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Work done by : </a:t>
            </a:r>
          </a:p>
          <a:p>
            <a:pPr algn="ctr"/>
            <a:r>
              <a:rPr lang="ar-SA" sz="2000" dirty="0" smtClean="0"/>
              <a:t>عبدالرحمن الراشد</a:t>
            </a:r>
          </a:p>
          <a:p>
            <a:pPr algn="ctr"/>
            <a:r>
              <a:rPr lang="ar-SA" sz="2000" dirty="0" smtClean="0"/>
              <a:t>فارس النفيسة</a:t>
            </a:r>
          </a:p>
          <a:p>
            <a:pPr algn="ctr"/>
            <a:r>
              <a:rPr lang="en-GB" sz="2000" dirty="0" smtClean="0"/>
              <a:t>Good luck </a:t>
            </a:r>
            <a:r>
              <a:rPr lang="en-GB" sz="2000" dirty="0" smtClean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68800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433</Words>
  <Application>Microsoft Office PowerPoint</Application>
  <PresentationFormat>A4 Paper (210x297 mm)</PresentationFormat>
  <Paragraphs>108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Arial</vt:lpstr>
      <vt:lpstr>Bell MT</vt:lpstr>
      <vt:lpstr>Calibri</vt:lpstr>
      <vt:lpstr>Calibri Light</vt:lpstr>
      <vt:lpstr>Courier New</vt:lpstr>
      <vt:lpstr>Kartika</vt:lpstr>
      <vt:lpstr>Wingdings</vt:lpstr>
      <vt:lpstr>1_Office Theme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Jumana Alqhtani</dc:creator>
  <cp:lastModifiedBy>kapitano 999</cp:lastModifiedBy>
  <cp:revision>14</cp:revision>
  <dcterms:created xsi:type="dcterms:W3CDTF">2017-11-20T07:26:13Z</dcterms:created>
  <dcterms:modified xsi:type="dcterms:W3CDTF">2017-12-31T17:32:11Z</dcterms:modified>
</cp:coreProperties>
</file>