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41"/>
  </p:notesMasterIdLst>
  <p:sldIdLst>
    <p:sldId id="495" r:id="rId2"/>
    <p:sldId id="454" r:id="rId3"/>
    <p:sldId id="483" r:id="rId4"/>
    <p:sldId id="447" r:id="rId5"/>
    <p:sldId id="507" r:id="rId6"/>
    <p:sldId id="484" r:id="rId7"/>
    <p:sldId id="510" r:id="rId8"/>
    <p:sldId id="463" r:id="rId9"/>
    <p:sldId id="485" r:id="rId10"/>
    <p:sldId id="464" r:id="rId11"/>
    <p:sldId id="465" r:id="rId12"/>
    <p:sldId id="486" r:id="rId13"/>
    <p:sldId id="466" r:id="rId14"/>
    <p:sldId id="467" r:id="rId15"/>
    <p:sldId id="508" r:id="rId16"/>
    <p:sldId id="509" r:id="rId17"/>
    <p:sldId id="468" r:id="rId18"/>
    <p:sldId id="469" r:id="rId19"/>
    <p:sldId id="487" r:id="rId20"/>
    <p:sldId id="488" r:id="rId21"/>
    <p:sldId id="470" r:id="rId22"/>
    <p:sldId id="497" r:id="rId23"/>
    <p:sldId id="506" r:id="rId24"/>
    <p:sldId id="471" r:id="rId25"/>
    <p:sldId id="472" r:id="rId26"/>
    <p:sldId id="473" r:id="rId27"/>
    <p:sldId id="489" r:id="rId28"/>
    <p:sldId id="498" r:id="rId29"/>
    <p:sldId id="475" r:id="rId30"/>
    <p:sldId id="491" r:id="rId31"/>
    <p:sldId id="499" r:id="rId32"/>
    <p:sldId id="478" r:id="rId33"/>
    <p:sldId id="479" r:id="rId34"/>
    <p:sldId id="493" r:id="rId35"/>
    <p:sldId id="480" r:id="rId36"/>
    <p:sldId id="494" r:id="rId37"/>
    <p:sldId id="481" r:id="rId38"/>
    <p:sldId id="482" r:id="rId39"/>
    <p:sldId id="501" r:id="rId40"/>
  </p:sldIdLst>
  <p:sldSz cx="12188825" cy="6858000"/>
  <p:notesSz cx="6858000" cy="9144000"/>
  <p:defaultTextStyle>
    <a:defPPr>
      <a:defRPr lang="en-US"/>
    </a:defPPr>
    <a:lvl1pPr marL="0" algn="l" defTabSz="1015898" rtl="0" eaLnBrk="1" latinLnBrk="0" hangingPunct="1">
      <a:defRPr sz="2000" kern="1200">
        <a:solidFill>
          <a:schemeClr val="tx1"/>
        </a:solidFill>
        <a:latin typeface="+mn-lt"/>
        <a:ea typeface="+mn-ea"/>
        <a:cs typeface="+mn-cs"/>
      </a:defRPr>
    </a:lvl1pPr>
    <a:lvl2pPr marL="507949" algn="l" defTabSz="1015898" rtl="0" eaLnBrk="1" latinLnBrk="0" hangingPunct="1">
      <a:defRPr sz="2000" kern="1200">
        <a:solidFill>
          <a:schemeClr val="tx1"/>
        </a:solidFill>
        <a:latin typeface="+mn-lt"/>
        <a:ea typeface="+mn-ea"/>
        <a:cs typeface="+mn-cs"/>
      </a:defRPr>
    </a:lvl2pPr>
    <a:lvl3pPr marL="1015898" algn="l" defTabSz="1015898" rtl="0" eaLnBrk="1" latinLnBrk="0" hangingPunct="1">
      <a:defRPr sz="2000" kern="1200">
        <a:solidFill>
          <a:schemeClr val="tx1"/>
        </a:solidFill>
        <a:latin typeface="+mn-lt"/>
        <a:ea typeface="+mn-ea"/>
        <a:cs typeface="+mn-cs"/>
      </a:defRPr>
    </a:lvl3pPr>
    <a:lvl4pPr marL="1523848" algn="l" defTabSz="1015898" rtl="0" eaLnBrk="1" latinLnBrk="0" hangingPunct="1">
      <a:defRPr sz="2000" kern="1200">
        <a:solidFill>
          <a:schemeClr val="tx1"/>
        </a:solidFill>
        <a:latin typeface="+mn-lt"/>
        <a:ea typeface="+mn-ea"/>
        <a:cs typeface="+mn-cs"/>
      </a:defRPr>
    </a:lvl4pPr>
    <a:lvl5pPr marL="2031797" algn="l" defTabSz="1015898" rtl="0" eaLnBrk="1" latinLnBrk="0" hangingPunct="1">
      <a:defRPr sz="2000" kern="1200">
        <a:solidFill>
          <a:schemeClr val="tx1"/>
        </a:solidFill>
        <a:latin typeface="+mn-lt"/>
        <a:ea typeface="+mn-ea"/>
        <a:cs typeface="+mn-cs"/>
      </a:defRPr>
    </a:lvl5pPr>
    <a:lvl6pPr marL="2539746" algn="l" defTabSz="1015898" rtl="0" eaLnBrk="1" latinLnBrk="0" hangingPunct="1">
      <a:defRPr sz="2000" kern="1200">
        <a:solidFill>
          <a:schemeClr val="tx1"/>
        </a:solidFill>
        <a:latin typeface="+mn-lt"/>
        <a:ea typeface="+mn-ea"/>
        <a:cs typeface="+mn-cs"/>
      </a:defRPr>
    </a:lvl6pPr>
    <a:lvl7pPr marL="3047695" algn="l" defTabSz="1015898" rtl="0" eaLnBrk="1" latinLnBrk="0" hangingPunct="1">
      <a:defRPr sz="2000" kern="1200">
        <a:solidFill>
          <a:schemeClr val="tx1"/>
        </a:solidFill>
        <a:latin typeface="+mn-lt"/>
        <a:ea typeface="+mn-ea"/>
        <a:cs typeface="+mn-cs"/>
      </a:defRPr>
    </a:lvl7pPr>
    <a:lvl8pPr marL="3555644" algn="l" defTabSz="1015898" rtl="0" eaLnBrk="1" latinLnBrk="0" hangingPunct="1">
      <a:defRPr sz="2000" kern="1200">
        <a:solidFill>
          <a:schemeClr val="tx1"/>
        </a:solidFill>
        <a:latin typeface="+mn-lt"/>
        <a:ea typeface="+mn-ea"/>
        <a:cs typeface="+mn-cs"/>
      </a:defRPr>
    </a:lvl8pPr>
    <a:lvl9pPr marL="4063594" algn="l" defTabSz="1015898"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ma alfawzan" initials="la" lastIdx="1" clrIdx="0">
    <p:extLst>
      <p:ext uri="{19B8F6BF-5375-455C-9EA6-DF929625EA0E}">
        <p15:presenceInfo xmlns:p15="http://schemas.microsoft.com/office/powerpoint/2012/main" userId="8345640bc3f9fb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D8B3DC"/>
    <a:srgbClr val="E4CBE7"/>
    <a:srgbClr val="009999"/>
    <a:srgbClr val="00FF99"/>
    <a:srgbClr val="FFCCCC"/>
    <a:srgbClr val="D6EAF6"/>
    <a:srgbClr val="CC0000"/>
    <a:srgbClr val="DCDFE8"/>
    <a:srgbClr val="A954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85" autoAdjust="0"/>
    <p:restoredTop sz="95730" autoAdjust="0"/>
  </p:normalViewPr>
  <p:slideViewPr>
    <p:cSldViewPr>
      <p:cViewPr varScale="1">
        <p:scale>
          <a:sx n="65" d="100"/>
          <a:sy n="65" d="100"/>
        </p:scale>
        <p:origin x="940" y="40"/>
      </p:cViewPr>
      <p:guideLst>
        <p:guide orient="horz" pos="2160"/>
        <p:guide pos="2880"/>
        <p:guide pos="3839"/>
      </p:guideLst>
    </p:cSldViewPr>
  </p:slideViewPr>
  <p:notesTextViewPr>
    <p:cViewPr>
      <p:scale>
        <a:sx n="1" d="1"/>
        <a:sy n="1" d="1"/>
      </p:scale>
      <p:origin x="0" y="0"/>
    </p:cViewPr>
  </p:notesTextViewPr>
  <p:sorterViewPr>
    <p:cViewPr>
      <p:scale>
        <a:sx n="100" d="100"/>
        <a:sy n="100" d="100"/>
      </p:scale>
      <p:origin x="0" y="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A95C3-525D-4F91-BA2A-BE8EDE06AC10}" type="datetimeFigureOut">
              <a:rPr lang="en-US" smtClean="0"/>
              <a:t>11/26/2017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05093-C804-447C-A940-865EF0339665}" type="slidenum">
              <a:rPr lang="en-US" smtClean="0"/>
              <a:t>‹#›</a:t>
            </a:fld>
            <a:endParaRPr lang="en-US" dirty="0"/>
          </a:p>
        </p:txBody>
      </p:sp>
    </p:spTree>
    <p:extLst>
      <p:ext uri="{BB962C8B-B14F-4D97-AF65-F5344CB8AC3E}">
        <p14:creationId xmlns:p14="http://schemas.microsoft.com/office/powerpoint/2010/main" val="695063854"/>
      </p:ext>
    </p:extLst>
  </p:cSld>
  <p:clrMap bg1="lt1" tx1="dk1" bg2="lt2" tx2="dk2" accent1="accent1" accent2="accent2" accent3="accent3" accent4="accent4" accent5="accent5" accent6="accent6" hlink="hlink" folHlink="folHlink"/>
  <p:notesStyle>
    <a:lvl1pPr marL="0" algn="l" defTabSz="1015898" rtl="0" eaLnBrk="1" latinLnBrk="0" hangingPunct="1">
      <a:defRPr sz="1300" kern="1200">
        <a:solidFill>
          <a:schemeClr val="tx1"/>
        </a:solidFill>
        <a:latin typeface="+mn-lt"/>
        <a:ea typeface="+mn-ea"/>
        <a:cs typeface="+mn-cs"/>
      </a:defRPr>
    </a:lvl1pPr>
    <a:lvl2pPr marL="507949" algn="l" defTabSz="1015898" rtl="0" eaLnBrk="1" latinLnBrk="0" hangingPunct="1">
      <a:defRPr sz="1300" kern="1200">
        <a:solidFill>
          <a:schemeClr val="tx1"/>
        </a:solidFill>
        <a:latin typeface="+mn-lt"/>
        <a:ea typeface="+mn-ea"/>
        <a:cs typeface="+mn-cs"/>
      </a:defRPr>
    </a:lvl2pPr>
    <a:lvl3pPr marL="1015898" algn="l" defTabSz="1015898" rtl="0" eaLnBrk="1" latinLnBrk="0" hangingPunct="1">
      <a:defRPr sz="1300" kern="1200">
        <a:solidFill>
          <a:schemeClr val="tx1"/>
        </a:solidFill>
        <a:latin typeface="+mn-lt"/>
        <a:ea typeface="+mn-ea"/>
        <a:cs typeface="+mn-cs"/>
      </a:defRPr>
    </a:lvl3pPr>
    <a:lvl4pPr marL="1523848" algn="l" defTabSz="1015898" rtl="0" eaLnBrk="1" latinLnBrk="0" hangingPunct="1">
      <a:defRPr sz="1300" kern="1200">
        <a:solidFill>
          <a:schemeClr val="tx1"/>
        </a:solidFill>
        <a:latin typeface="+mn-lt"/>
        <a:ea typeface="+mn-ea"/>
        <a:cs typeface="+mn-cs"/>
      </a:defRPr>
    </a:lvl4pPr>
    <a:lvl5pPr marL="2031797" algn="l" defTabSz="1015898" rtl="0" eaLnBrk="1" latinLnBrk="0" hangingPunct="1">
      <a:defRPr sz="1300" kern="1200">
        <a:solidFill>
          <a:schemeClr val="tx1"/>
        </a:solidFill>
        <a:latin typeface="+mn-lt"/>
        <a:ea typeface="+mn-ea"/>
        <a:cs typeface="+mn-cs"/>
      </a:defRPr>
    </a:lvl5pPr>
    <a:lvl6pPr marL="2539746" algn="l" defTabSz="1015898" rtl="0" eaLnBrk="1" latinLnBrk="0" hangingPunct="1">
      <a:defRPr sz="1300" kern="1200">
        <a:solidFill>
          <a:schemeClr val="tx1"/>
        </a:solidFill>
        <a:latin typeface="+mn-lt"/>
        <a:ea typeface="+mn-ea"/>
        <a:cs typeface="+mn-cs"/>
      </a:defRPr>
    </a:lvl6pPr>
    <a:lvl7pPr marL="3047695" algn="l" defTabSz="1015898" rtl="0" eaLnBrk="1" latinLnBrk="0" hangingPunct="1">
      <a:defRPr sz="1300" kern="1200">
        <a:solidFill>
          <a:schemeClr val="tx1"/>
        </a:solidFill>
        <a:latin typeface="+mn-lt"/>
        <a:ea typeface="+mn-ea"/>
        <a:cs typeface="+mn-cs"/>
      </a:defRPr>
    </a:lvl7pPr>
    <a:lvl8pPr marL="3555644" algn="l" defTabSz="1015898" rtl="0" eaLnBrk="1" latinLnBrk="0" hangingPunct="1">
      <a:defRPr sz="1300" kern="1200">
        <a:solidFill>
          <a:schemeClr val="tx1"/>
        </a:solidFill>
        <a:latin typeface="+mn-lt"/>
        <a:ea typeface="+mn-ea"/>
        <a:cs typeface="+mn-cs"/>
      </a:defRPr>
    </a:lvl8pPr>
    <a:lvl9pPr marL="4063594" algn="l" defTabSz="101589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5093-C804-447C-A940-865EF0339665}" type="slidenum">
              <a:rPr lang="en-US" smtClean="0"/>
              <a:t>1</a:t>
            </a:fld>
            <a:endParaRPr lang="en-US" dirty="0"/>
          </a:p>
        </p:txBody>
      </p:sp>
    </p:spTree>
    <p:extLst>
      <p:ext uri="{BB962C8B-B14F-4D97-AF65-F5344CB8AC3E}">
        <p14:creationId xmlns:p14="http://schemas.microsoft.com/office/powerpoint/2010/main" val="791077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8</a:t>
            </a:fld>
            <a:endParaRPr lang="en-US" dirty="0"/>
          </a:p>
        </p:txBody>
      </p:sp>
    </p:spTree>
    <p:extLst>
      <p:ext uri="{BB962C8B-B14F-4D97-AF65-F5344CB8AC3E}">
        <p14:creationId xmlns:p14="http://schemas.microsoft.com/office/powerpoint/2010/main" val="893258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34</a:t>
            </a:fld>
            <a:endParaRPr lang="en-US" dirty="0"/>
          </a:p>
        </p:txBody>
      </p:sp>
    </p:spTree>
    <p:extLst>
      <p:ext uri="{BB962C8B-B14F-4D97-AF65-F5344CB8AC3E}">
        <p14:creationId xmlns:p14="http://schemas.microsoft.com/office/powerpoint/2010/main" val="998576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t>38</a:t>
            </a:fld>
            <a:endParaRPr lang="en-US" dirty="0"/>
          </a:p>
        </p:txBody>
      </p:sp>
    </p:spTree>
    <p:extLst>
      <p:ext uri="{BB962C8B-B14F-4D97-AF65-F5344CB8AC3E}">
        <p14:creationId xmlns:p14="http://schemas.microsoft.com/office/powerpoint/2010/main" val="429014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808997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177" y="3886200"/>
            <a:ext cx="9141618" cy="990600"/>
          </a:xfrm>
        </p:spPr>
        <p:txBody>
          <a:bodyPr anchor="t" anchorCtr="0"/>
          <a:lstStyle>
            <a:lvl1pPr algn="r">
              <a:defRPr sz="36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177" y="5124453"/>
            <a:ext cx="9141618" cy="533400"/>
          </a:xfrm>
        </p:spPr>
        <p:txBody>
          <a:bodyPr/>
          <a:lstStyle>
            <a:lvl1pPr marL="0" indent="0" algn="r">
              <a:buNone/>
              <a:defRPr sz="2200">
                <a:solidFill>
                  <a:schemeClr val="tx2"/>
                </a:solidFill>
                <a:latin typeface="+mj-lt"/>
                <a:ea typeface="+mj-ea"/>
                <a:cs typeface="+mj-cs"/>
              </a:defRPr>
            </a:lvl1pPr>
            <a:lvl2pPr marL="507949" indent="0" algn="ctr">
              <a:buNone/>
            </a:lvl2pPr>
            <a:lvl3pPr marL="1015898" indent="0" algn="ctr">
              <a:buNone/>
            </a:lvl3pPr>
            <a:lvl4pPr marL="1523848" indent="0" algn="ctr">
              <a:buNone/>
            </a:lvl4pPr>
            <a:lvl5pPr marL="2031797" indent="0" algn="ctr">
              <a:buNone/>
            </a:lvl5pPr>
            <a:lvl6pPr marL="2539746" indent="0" algn="ctr">
              <a:buNone/>
            </a:lvl6pPr>
            <a:lvl7pPr marL="3047695" indent="0" algn="ctr">
              <a:buNone/>
            </a:lvl7pPr>
            <a:lvl8pPr marL="3555644" indent="0" algn="ctr">
              <a:buNone/>
            </a:lvl8pPr>
            <a:lvl9pPr marL="4063594" indent="0" algn="ctr">
              <a:buNone/>
            </a:lvl9pPr>
          </a:lstStyle>
          <a:p>
            <a:r>
              <a:rPr kumimoji="0" lang="en-US"/>
              <a:t>Click to edit Master subtitle style</a:t>
            </a:r>
          </a:p>
        </p:txBody>
      </p:sp>
      <p:sp>
        <p:nvSpPr>
          <p:cNvPr id="28" name="Date Placeholder 27"/>
          <p:cNvSpPr>
            <a:spLocks noGrp="1"/>
          </p:cNvSpPr>
          <p:nvPr>
            <p:ph type="dt" sz="half" idx="10"/>
          </p:nvPr>
        </p:nvSpPr>
        <p:spPr>
          <a:xfrm>
            <a:off x="8532195" y="6355080"/>
            <a:ext cx="3047207" cy="365760"/>
          </a:xfrm>
        </p:spPr>
        <p:txBody>
          <a:bodyPr/>
          <a:lstStyle>
            <a:lvl1pPr>
              <a:defRPr sz="1600"/>
            </a:lvl1pPr>
          </a:lstStyle>
          <a:p>
            <a:fld id="{25377462-29DF-4DF7-9A87-A3B2331BF22E}" type="datetime1">
              <a:rPr lang="en-US" smtClean="0"/>
              <a:t>11/26/2017</a:t>
            </a:fld>
            <a:endParaRPr lang="en-US" dirty="0"/>
          </a:p>
        </p:txBody>
      </p:sp>
      <p:sp>
        <p:nvSpPr>
          <p:cNvPr id="17" name="Footer Placeholder 16"/>
          <p:cNvSpPr>
            <a:spLocks noGrp="1"/>
          </p:cNvSpPr>
          <p:nvPr>
            <p:ph type="ftr" sz="quarter" idx="11"/>
          </p:nvPr>
        </p:nvSpPr>
        <p:spPr>
          <a:xfrm>
            <a:off x="3863860" y="6355080"/>
            <a:ext cx="4631754" cy="365760"/>
          </a:xfrm>
        </p:spPr>
        <p:txBody>
          <a:bodyPr/>
          <a:lstStyle/>
          <a:p>
            <a:endParaRPr lang="en-US" dirty="0"/>
          </a:p>
        </p:txBody>
      </p:sp>
      <p:sp>
        <p:nvSpPr>
          <p:cNvPr id="29" name="Slide Number Placeholder 28"/>
          <p:cNvSpPr>
            <a:spLocks noGrp="1"/>
          </p:cNvSpPr>
          <p:nvPr>
            <p:ph type="sldNum" sz="quarter" idx="12"/>
          </p:nvPr>
        </p:nvSpPr>
        <p:spPr>
          <a:xfrm>
            <a:off x="1621132" y="6355080"/>
            <a:ext cx="1625177" cy="365760"/>
          </a:xfrm>
        </p:spPr>
        <p:txBody>
          <a:bodyPr/>
          <a:lstStyle/>
          <a:p>
            <a:fld id="{4929A69E-7D8F-4515-9605-0315ABD4F316}" type="slidenum">
              <a:rPr lang="en-US" smtClean="0"/>
              <a:t>‹#›</a:t>
            </a:fld>
            <a:endParaRPr lang="en-US" dirty="0"/>
          </a:p>
        </p:txBody>
      </p:sp>
      <p:sp>
        <p:nvSpPr>
          <p:cNvPr id="21" name="Rectangle 20"/>
          <p:cNvSpPr/>
          <p:nvPr/>
        </p:nvSpPr>
        <p:spPr>
          <a:xfrm>
            <a:off x="1206186" y="3648075"/>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33" name="Rectangle 32"/>
          <p:cNvSpPr/>
          <p:nvPr/>
        </p:nvSpPr>
        <p:spPr>
          <a:xfrm>
            <a:off x="1218883" y="5048250"/>
            <a:ext cx="975106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22" name="Rectangle 21"/>
          <p:cNvSpPr/>
          <p:nvPr/>
        </p:nvSpPr>
        <p:spPr>
          <a:xfrm>
            <a:off x="1206204" y="3648075"/>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32" name="Rectangle 31"/>
          <p:cNvSpPr/>
          <p:nvPr/>
        </p:nvSpPr>
        <p:spPr>
          <a:xfrm>
            <a:off x="1218882" y="5048250"/>
            <a:ext cx="304721"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A8ADFE-DE17-4FB7-87B4-7EE3AFCF0ADE}" type="datetime1">
              <a:rPr lang="en-US" smtClean="0"/>
              <a:t>11/26/2017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81"/>
            <a:ext cx="2742486"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441" y="274681"/>
            <a:ext cx="802431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34710EC-7F9A-4B9E-957B-CE4878AA0D23}" type="datetime1">
              <a:rPr lang="en-US" smtClean="0"/>
              <a:t>11/26/2017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7" name="Straight Connector 6"/>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8" name="Isosceles Triangle 7"/>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9" name="Straight Connector 8"/>
          <p:cNvSpPr>
            <a:spLocks noChangeShapeType="1"/>
          </p:cNvSpPr>
          <p:nvPr/>
        </p:nvSpPr>
        <p:spPr bwMode="auto">
          <a:xfrm rot="5400000">
            <a:off x="5812560"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F41DE694-A001-456E-8D89-C5FF30063482}" type="datetime1">
              <a:rPr lang="en-US" smtClean="0"/>
              <a:t>11/26/2017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8" name="Content Placeholder 7"/>
          <p:cNvSpPr>
            <a:spLocks noGrp="1"/>
          </p:cNvSpPr>
          <p:nvPr>
            <p:ph sz="quarter" idx="1"/>
          </p:nvPr>
        </p:nvSpPr>
        <p:spPr>
          <a:xfrm>
            <a:off x="609460" y="1219200"/>
            <a:ext cx="10969943"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177" y="2971803"/>
            <a:ext cx="9141618" cy="1066800"/>
          </a:xfrm>
        </p:spPr>
        <p:txBody>
          <a:bodyPr anchor="t" anchorCtr="0"/>
          <a:lstStyle>
            <a:lvl1pPr algn="r">
              <a:buNone/>
              <a:defRPr sz="3600" b="0" cap="none" baseline="0"/>
            </a:lvl1pPr>
          </a:lstStyle>
          <a:p>
            <a:r>
              <a:rPr kumimoji="0" lang="en-US"/>
              <a:t>Click to edit Master title style</a:t>
            </a:r>
          </a:p>
        </p:txBody>
      </p:sp>
      <p:sp>
        <p:nvSpPr>
          <p:cNvPr id="3" name="Text Placeholder 2"/>
          <p:cNvSpPr>
            <a:spLocks noGrp="1"/>
          </p:cNvSpPr>
          <p:nvPr>
            <p:ph type="body" idx="1"/>
          </p:nvPr>
        </p:nvSpPr>
        <p:spPr>
          <a:xfrm>
            <a:off x="1726753" y="4267200"/>
            <a:ext cx="9040045" cy="1143000"/>
          </a:xfrm>
        </p:spPr>
        <p:txBody>
          <a:bodyPr anchor="t" anchorCtr="0"/>
          <a:lstStyle>
            <a:lvl1pPr marL="0" indent="0" algn="r">
              <a:buNone/>
              <a:defRPr sz="2200">
                <a:solidFill>
                  <a:schemeClr val="tx1">
                    <a:tint val="75000"/>
                  </a:schemeClr>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2195" y="6355080"/>
            <a:ext cx="3047207" cy="365760"/>
          </a:xfrm>
        </p:spPr>
        <p:txBody>
          <a:bodyPr/>
          <a:lstStyle/>
          <a:p>
            <a:fld id="{2AC42BDF-45E4-45D1-AC1B-B0D7EAFB28DA}" type="datetime1">
              <a:rPr lang="en-US" smtClean="0"/>
              <a:t>11/26/2017</a:t>
            </a:fld>
            <a:endParaRPr lang="en-US" dirty="0"/>
          </a:p>
        </p:txBody>
      </p:sp>
      <p:sp>
        <p:nvSpPr>
          <p:cNvPr id="5" name="Footer Placeholder 4"/>
          <p:cNvSpPr>
            <a:spLocks noGrp="1"/>
          </p:cNvSpPr>
          <p:nvPr>
            <p:ph type="ftr" sz="quarter" idx="11"/>
          </p:nvPr>
        </p:nvSpPr>
        <p:spPr>
          <a:xfrm>
            <a:off x="3863860" y="6355080"/>
            <a:ext cx="4631754" cy="365760"/>
          </a:xfrm>
        </p:spPr>
        <p:txBody>
          <a:bodyPr/>
          <a:lstStyle/>
          <a:p>
            <a:endParaRPr lang="en-US" dirty="0"/>
          </a:p>
        </p:txBody>
      </p:sp>
      <p:sp>
        <p:nvSpPr>
          <p:cNvPr id="6" name="Slide Number Placeholder 5"/>
          <p:cNvSpPr>
            <a:spLocks noGrp="1"/>
          </p:cNvSpPr>
          <p:nvPr>
            <p:ph type="sldNum" sz="quarter" idx="12"/>
          </p:nvPr>
        </p:nvSpPr>
        <p:spPr>
          <a:xfrm>
            <a:off x="1426095" y="6355080"/>
            <a:ext cx="2027408" cy="365760"/>
          </a:xfrm>
        </p:spPr>
        <p:txBody>
          <a:bodyPr/>
          <a:lstStyle/>
          <a:p>
            <a:fld id="{4929A69E-7D8F-4515-9605-0315ABD4F316}" type="slidenum">
              <a:rPr lang="en-US" smtClean="0"/>
              <a:t>‹#›</a:t>
            </a:fld>
            <a:endParaRPr lang="en-US" dirty="0"/>
          </a:p>
        </p:txBody>
      </p:sp>
      <p:sp>
        <p:nvSpPr>
          <p:cNvPr id="7" name="Rectangle 6"/>
          <p:cNvSpPr/>
          <p:nvPr/>
        </p:nvSpPr>
        <p:spPr>
          <a:xfrm>
            <a:off x="1218883" y="2819400"/>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8" name="Rectangle 7"/>
          <p:cNvSpPr/>
          <p:nvPr/>
        </p:nvSpPr>
        <p:spPr>
          <a:xfrm>
            <a:off x="1218882" y="2819400"/>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0F069102-33A0-49ED-8A43-9F25AFF7CBAC}" type="datetime1">
              <a:rPr lang="en-US" smtClean="0"/>
              <a:t>11/26/2017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9" name="Content Placeholder 8"/>
          <p:cNvSpPr>
            <a:spLocks noGrp="1"/>
          </p:cNvSpPr>
          <p:nvPr>
            <p:ph sz="quarter" idx="1"/>
          </p:nvPr>
        </p:nvSpPr>
        <p:spPr>
          <a:xfrm>
            <a:off x="609442" y="1219200"/>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4658" y="1216155"/>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460" y="1285875"/>
            <a:ext cx="5385514" cy="685800"/>
          </a:xfrm>
          <a:noFill/>
          <a:ln>
            <a:noFill/>
          </a:ln>
        </p:spPr>
        <p:txBody>
          <a:bodyPr lIns="101590" anchor="b" anchorCtr="0">
            <a:noAutofit/>
          </a:bodyPr>
          <a:lstStyle>
            <a:lvl1pPr marL="0" indent="0">
              <a:buNone/>
              <a:defRPr sz="2700" b="1">
                <a:solidFill>
                  <a:schemeClr val="accent2"/>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5990" y="1295400"/>
            <a:ext cx="5387630" cy="685800"/>
          </a:xfrm>
          <a:noFill/>
          <a:ln>
            <a:noFill/>
          </a:ln>
        </p:spPr>
        <p:txBody>
          <a:bodyPr lIns="101590" anchor="b" anchorCtr="0"/>
          <a:lstStyle>
            <a:lvl1pPr marL="0" indent="0">
              <a:buNone/>
              <a:defRPr sz="2700" b="1">
                <a:solidFill>
                  <a:schemeClr val="accent2"/>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A952F38D-77B9-4A13-B402-596108990702}" type="datetime1">
              <a:rPr lang="en-US" smtClean="0"/>
              <a:t>11/26/2017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29A69E-7D8F-4515-9605-0315ABD4F316}" type="slidenum">
              <a:rPr lang="en-US" smtClean="0"/>
              <a:t>‹#›</a:t>
            </a:fld>
            <a:endParaRPr lang="en-US" dirty="0"/>
          </a:p>
        </p:txBody>
      </p:sp>
      <p:sp>
        <p:nvSpPr>
          <p:cNvPr id="11" name="Content Placeholder 10"/>
          <p:cNvSpPr>
            <a:spLocks noGrp="1"/>
          </p:cNvSpPr>
          <p:nvPr>
            <p:ph sz="quarter" idx="2"/>
          </p:nvPr>
        </p:nvSpPr>
        <p:spPr>
          <a:xfrm>
            <a:off x="609462" y="2133600"/>
            <a:ext cx="5383397"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6004" y="2133600"/>
            <a:ext cx="5383397"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517C583-C7CA-46EB-9433-76E3128A28D2}" type="datetime1">
              <a:rPr lang="en-US" smtClean="0"/>
              <a:t>11/26/2017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29A69E-7D8F-4515-9605-0315ABD4F316}" type="slidenum">
              <a:rPr lang="en-US" smtClean="0"/>
              <a:t>‹#›</a:t>
            </a:fld>
            <a:endParaRPr lang="en-US" dirty="0"/>
          </a:p>
        </p:txBody>
      </p:sp>
      <p:sp>
        <p:nvSpPr>
          <p:cNvPr id="6" name="Isosceles Triangle 5"/>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54F8B-541A-4291-A5F8-6DA28722854A}" type="datetime1">
              <a:rPr lang="en-US" smtClean="0"/>
              <a:t>11/26/2017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29A69E-7D8F-4515-9605-0315ABD4F316}" type="slidenum">
              <a:rPr lang="en-US" smtClean="0"/>
              <a:t>‹#›</a:t>
            </a:fld>
            <a:endParaRPr lang="en-US" dirty="0"/>
          </a:p>
        </p:txBody>
      </p:sp>
      <p:sp>
        <p:nvSpPr>
          <p:cNvPr id="5" name="Straight Connector 4"/>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6" name="Isosceles Triangle 5"/>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0625" y="304800"/>
            <a:ext cx="3351927" cy="838200"/>
          </a:xfrm>
        </p:spPr>
        <p:txBody>
          <a:bodyPr anchor="b" anchorCtr="0">
            <a:noAutofit/>
          </a:bodyPr>
          <a:lstStyle>
            <a:lvl1pPr algn="l">
              <a:buNone/>
              <a:defRPr sz="22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0625" y="1219213"/>
            <a:ext cx="3351927" cy="4843463"/>
          </a:xfrm>
        </p:spPr>
        <p:txBody>
          <a:bodyPr/>
          <a:lstStyle>
            <a:lvl1pPr marL="0" indent="0">
              <a:lnSpc>
                <a:spcPts val="2444"/>
              </a:lnSpc>
              <a:spcAft>
                <a:spcPts val="1111"/>
              </a:spcAft>
              <a:buNone/>
              <a:defRPr sz="1800">
                <a:solidFill>
                  <a:schemeClr val="tx2"/>
                </a:solidFill>
              </a:defRPr>
            </a:lvl1pPr>
            <a:lvl2pPr>
              <a:buNone/>
              <a:defRPr sz="1300"/>
            </a:lvl2pPr>
            <a:lvl3pPr>
              <a:buNone/>
              <a:defRPr sz="1100"/>
            </a:lvl3pPr>
            <a:lvl4pPr>
              <a:buNone/>
              <a:defRPr sz="1000"/>
            </a:lvl4pPr>
            <a:lvl5pPr>
              <a:buNone/>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682AABB-FF5E-4A96-8D96-CD378F4FF3A0}" type="datetime1">
              <a:rPr lang="en-US" smtClean="0"/>
              <a:t>11/26/2017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10" name="Straight Connector 9"/>
          <p:cNvSpPr>
            <a:spLocks noChangeShapeType="1"/>
          </p:cNvSpPr>
          <p:nvPr/>
        </p:nvSpPr>
        <p:spPr bwMode="auto">
          <a:xfrm rot="5400000">
            <a:off x="5217889"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9" name="Isosceles Triangle 8"/>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12" name="Content Placeholder 11"/>
          <p:cNvSpPr>
            <a:spLocks noGrp="1"/>
          </p:cNvSpPr>
          <p:nvPr>
            <p:ph sz="quarter" idx="1"/>
          </p:nvPr>
        </p:nvSpPr>
        <p:spPr>
          <a:xfrm>
            <a:off x="406294" y="304803"/>
            <a:ext cx="7618016"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460" y="500856"/>
            <a:ext cx="10969943" cy="674688"/>
          </a:xfrm>
          <a:ln>
            <a:solidFill>
              <a:schemeClr val="accent1"/>
            </a:solidFill>
          </a:ln>
        </p:spPr>
        <p:txBody>
          <a:bodyPr lIns="304770" anchor="ctr"/>
          <a:lstStyle>
            <a:lvl1pPr algn="r">
              <a:buNone/>
              <a:defRPr sz="22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460" y="1905000"/>
            <a:ext cx="10969943" cy="4270248"/>
          </a:xfrm>
          <a:solidFill>
            <a:schemeClr val="tx1">
              <a:shade val="50000"/>
            </a:schemeClr>
          </a:solidFill>
          <a:ln>
            <a:noFill/>
          </a:ln>
          <a:effectLst/>
        </p:spPr>
        <p:txBody>
          <a:bodyPr/>
          <a:lstStyle>
            <a:lvl1pPr marL="0" indent="0">
              <a:spcBef>
                <a:spcPts val="667"/>
              </a:spcBef>
              <a:buNone/>
              <a:defRPr sz="3600"/>
            </a:lvl1pPr>
          </a:lstStyle>
          <a:p>
            <a:r>
              <a:rPr kumimoji="0" lang="en-US" dirty="0"/>
              <a:t>Click icon to add picture</a:t>
            </a:r>
          </a:p>
        </p:txBody>
      </p:sp>
      <p:sp>
        <p:nvSpPr>
          <p:cNvPr id="4" name="Text Placeholder 3"/>
          <p:cNvSpPr>
            <a:spLocks noGrp="1"/>
          </p:cNvSpPr>
          <p:nvPr>
            <p:ph type="body" sz="half" idx="2"/>
          </p:nvPr>
        </p:nvSpPr>
        <p:spPr>
          <a:xfrm>
            <a:off x="609460" y="1219200"/>
            <a:ext cx="10969943" cy="533400"/>
          </a:xfrm>
        </p:spPr>
        <p:txBody>
          <a:bodyPr anchor="ctr" anchorCtr="0"/>
          <a:lstStyle>
            <a:lvl1pPr marL="0" indent="0" algn="l">
              <a:buFontTx/>
              <a:buNone/>
              <a:defRPr sz="1600"/>
            </a:lvl1pPr>
            <a:lvl2pPr>
              <a:defRPr sz="1300"/>
            </a:lvl2pPr>
            <a:lvl3pPr>
              <a:defRPr sz="1100"/>
            </a:lvl3pPr>
            <a:lvl4pPr>
              <a:defRPr sz="1000"/>
            </a:lvl4pPr>
            <a:lvl5pPr>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10A1784-87A0-4E6F-923B-E12637B1DF1F}" type="datetime1">
              <a:rPr lang="en-US" smtClean="0"/>
              <a:t>11/26/2017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9" name="Isosceles Triangle 8"/>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10" name="Rectangle 9"/>
          <p:cNvSpPr/>
          <p:nvPr/>
        </p:nvSpPr>
        <p:spPr>
          <a:xfrm>
            <a:off x="609460" y="500856"/>
            <a:ext cx="243777"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460" y="152400"/>
            <a:ext cx="10969943" cy="990600"/>
          </a:xfrm>
          <a:prstGeom prst="rect">
            <a:avLst/>
          </a:prstGeom>
        </p:spPr>
        <p:txBody>
          <a:bodyPr vert="horz" lIns="101590" tIns="50795" rIns="101590" bIns="50795" anchor="b" anchorCtr="0">
            <a:normAutofit/>
          </a:bodyPr>
          <a:lstStyle/>
          <a:p>
            <a:r>
              <a:rPr kumimoji="0" lang="en-US"/>
              <a:t>Click to edit Master title style</a:t>
            </a:r>
          </a:p>
        </p:txBody>
      </p:sp>
      <p:sp>
        <p:nvSpPr>
          <p:cNvPr id="13" name="Text Placeholder 12"/>
          <p:cNvSpPr>
            <a:spLocks noGrp="1"/>
          </p:cNvSpPr>
          <p:nvPr>
            <p:ph type="body" idx="1"/>
          </p:nvPr>
        </p:nvSpPr>
        <p:spPr>
          <a:xfrm>
            <a:off x="609460" y="1219200"/>
            <a:ext cx="10969943" cy="4910328"/>
          </a:xfrm>
          <a:prstGeom prst="rect">
            <a:avLst/>
          </a:prstGeom>
        </p:spPr>
        <p:txBody>
          <a:bodyPr vert="horz" lIns="101590" tIns="50795" rIns="101590" bIns="50795">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2195" y="6356350"/>
            <a:ext cx="3051269" cy="365760"/>
          </a:xfrm>
          <a:prstGeom prst="rect">
            <a:avLst/>
          </a:prstGeom>
        </p:spPr>
        <p:txBody>
          <a:bodyPr vert="horz" lIns="101590" tIns="50795" rIns="101590" bIns="50795"/>
          <a:lstStyle>
            <a:lvl1pPr algn="l" eaLnBrk="1" latinLnBrk="0" hangingPunct="1">
              <a:defRPr kumimoji="0" sz="1600">
                <a:solidFill>
                  <a:schemeClr val="tx2"/>
                </a:solidFill>
              </a:defRPr>
            </a:lvl1pPr>
          </a:lstStyle>
          <a:p>
            <a:fld id="{7AC1D868-7307-4A5E-BC59-8E455FBD5CAD}" type="datetime1">
              <a:rPr lang="en-US" smtClean="0"/>
              <a:t>11/26/2017</a:t>
            </a:fld>
            <a:endParaRPr lang="en-US" dirty="0"/>
          </a:p>
        </p:txBody>
      </p:sp>
      <p:sp>
        <p:nvSpPr>
          <p:cNvPr id="3" name="Footer Placeholder 2"/>
          <p:cNvSpPr>
            <a:spLocks noGrp="1"/>
          </p:cNvSpPr>
          <p:nvPr>
            <p:ph type="ftr" sz="quarter" idx="3"/>
          </p:nvPr>
        </p:nvSpPr>
        <p:spPr>
          <a:xfrm>
            <a:off x="3863876" y="6356350"/>
            <a:ext cx="4672382" cy="365760"/>
          </a:xfrm>
          <a:prstGeom prst="rect">
            <a:avLst/>
          </a:prstGeom>
        </p:spPr>
        <p:txBody>
          <a:bodyPr vert="horz" lIns="101590" tIns="50795" rIns="101590" bIns="50795"/>
          <a:lstStyle>
            <a:lvl1pPr algn="r" eaLnBrk="1" latinLnBrk="0" hangingPunct="1">
              <a:defRPr kumimoji="0" sz="1600">
                <a:solidFill>
                  <a:schemeClr val="tx2"/>
                </a:solidFill>
              </a:defRPr>
            </a:lvl1pPr>
          </a:lstStyle>
          <a:p>
            <a:endParaRPr lang="en-US" dirty="0"/>
          </a:p>
        </p:txBody>
      </p:sp>
      <p:sp>
        <p:nvSpPr>
          <p:cNvPr id="23" name="Slide Number Placeholder 22"/>
          <p:cNvSpPr>
            <a:spLocks noGrp="1"/>
          </p:cNvSpPr>
          <p:nvPr>
            <p:ph type="sldNum" sz="quarter" idx="4"/>
          </p:nvPr>
        </p:nvSpPr>
        <p:spPr>
          <a:xfrm>
            <a:off x="816669" y="6356350"/>
            <a:ext cx="2640913" cy="365760"/>
          </a:xfrm>
          <a:prstGeom prst="rect">
            <a:avLst/>
          </a:prstGeom>
        </p:spPr>
        <p:txBody>
          <a:bodyPr vert="horz" lIns="101590" tIns="50795" rIns="101590" bIns="50795"/>
          <a:lstStyle>
            <a:lvl1pPr algn="l" eaLnBrk="1" latinLnBrk="0" hangingPunct="1">
              <a:defRPr kumimoji="0" sz="1600">
                <a:solidFill>
                  <a:schemeClr val="tx2"/>
                </a:solidFill>
              </a:defRPr>
            </a:lvl1pPr>
          </a:lstStyle>
          <a:p>
            <a:fld id="{4929A69E-7D8F-4515-9605-0315ABD4F316}" type="slidenum">
              <a:rPr lang="en-US" smtClean="0"/>
              <a:t>‹#›</a:t>
            </a:fld>
            <a:endParaRPr lang="en-US" dirty="0"/>
          </a:p>
        </p:txBody>
      </p:sp>
      <p:sp>
        <p:nvSpPr>
          <p:cNvPr id="28" name="Straight Connector 2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29" name="Straight Connector 28"/>
          <p:cNvSpPr>
            <a:spLocks noChangeShapeType="1"/>
          </p:cNvSpPr>
          <p:nvPr/>
        </p:nvSpPr>
        <p:spPr bwMode="auto">
          <a:xfrm>
            <a:off x="609460" y="1143000"/>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10" name="Isosceles Triangle 9"/>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l" rtl="0" eaLnBrk="1" latinLnBrk="0" hangingPunct="1">
        <a:spcBef>
          <a:spcPct val="0"/>
        </a:spcBef>
        <a:buNone/>
        <a:defRPr kumimoji="0" sz="3600" kern="1200">
          <a:solidFill>
            <a:schemeClr val="tx2"/>
          </a:solidFill>
          <a:latin typeface="+mj-lt"/>
          <a:ea typeface="+mj-ea"/>
          <a:cs typeface="+mj-cs"/>
        </a:defRPr>
      </a:lvl1pPr>
    </p:titleStyle>
    <p:body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7949" algn="l" rtl="0" eaLnBrk="1" latinLnBrk="0" hangingPunct="1">
        <a:defRPr kumimoji="0" kern="1200">
          <a:solidFill>
            <a:schemeClr val="tx1"/>
          </a:solidFill>
          <a:latin typeface="+mn-lt"/>
          <a:ea typeface="+mn-ea"/>
          <a:cs typeface="+mn-cs"/>
        </a:defRPr>
      </a:lvl2pPr>
      <a:lvl3pPr marL="1015898" algn="l" rtl="0" eaLnBrk="1" latinLnBrk="0" hangingPunct="1">
        <a:defRPr kumimoji="0" kern="1200">
          <a:solidFill>
            <a:schemeClr val="tx1"/>
          </a:solidFill>
          <a:latin typeface="+mn-lt"/>
          <a:ea typeface="+mn-ea"/>
          <a:cs typeface="+mn-cs"/>
        </a:defRPr>
      </a:lvl3pPr>
      <a:lvl4pPr marL="1523848" algn="l" rtl="0" eaLnBrk="1" latinLnBrk="0" hangingPunct="1">
        <a:defRPr kumimoji="0" kern="1200">
          <a:solidFill>
            <a:schemeClr val="tx1"/>
          </a:solidFill>
          <a:latin typeface="+mn-lt"/>
          <a:ea typeface="+mn-ea"/>
          <a:cs typeface="+mn-cs"/>
        </a:defRPr>
      </a:lvl4pPr>
      <a:lvl5pPr marL="2031797" algn="l" rtl="0" eaLnBrk="1" latinLnBrk="0" hangingPunct="1">
        <a:defRPr kumimoji="0" kern="1200">
          <a:solidFill>
            <a:schemeClr val="tx1"/>
          </a:solidFill>
          <a:latin typeface="+mn-lt"/>
          <a:ea typeface="+mn-ea"/>
          <a:cs typeface="+mn-cs"/>
        </a:defRPr>
      </a:lvl5pPr>
      <a:lvl6pPr marL="2539746" algn="l" rtl="0" eaLnBrk="1" latinLnBrk="0" hangingPunct="1">
        <a:defRPr kumimoji="0" kern="1200">
          <a:solidFill>
            <a:schemeClr val="tx1"/>
          </a:solidFill>
          <a:latin typeface="+mn-lt"/>
          <a:ea typeface="+mn-ea"/>
          <a:cs typeface="+mn-cs"/>
        </a:defRPr>
      </a:lvl6pPr>
      <a:lvl7pPr marL="3047695" algn="l" rtl="0" eaLnBrk="1" latinLnBrk="0" hangingPunct="1">
        <a:defRPr kumimoji="0" kern="1200">
          <a:solidFill>
            <a:schemeClr val="tx1"/>
          </a:solidFill>
          <a:latin typeface="+mn-lt"/>
          <a:ea typeface="+mn-ea"/>
          <a:cs typeface="+mn-cs"/>
        </a:defRPr>
      </a:lvl7pPr>
      <a:lvl8pPr marL="3555644" algn="l" rtl="0" eaLnBrk="1" latinLnBrk="0" hangingPunct="1">
        <a:defRPr kumimoji="0" kern="1200">
          <a:solidFill>
            <a:schemeClr val="tx1"/>
          </a:solidFill>
          <a:latin typeface="+mn-lt"/>
          <a:ea typeface="+mn-ea"/>
          <a:cs typeface="+mn-cs"/>
        </a:defRPr>
      </a:lvl8pPr>
      <a:lvl9pPr marL="406359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hyperlink" Target="https://docs.google.com/forms/d/1u1JBrQF2OHrdd-GO9svz5ydywmjOUc5AXtFmphInV9c/prefill" TargetMode="External"/><Relationship Id="rId3" Type="http://schemas.openxmlformats.org/officeDocument/2006/relationships/hyperlink" Target="mailto:physiology436@gmail.com" TargetMode="External"/><Relationship Id="rId7" Type="http://schemas.openxmlformats.org/officeDocument/2006/relationships/hyperlink" Target="https://drive.google.com/open?id=10DChL7-FX9meMaPu55vRBHSA5K39eDojw_yy2mMXzRE" TargetMode="External"/><Relationship Id="rId12"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hyperlink" Target="https://www.onlineexambuilder.com/gi-introduction/exam-191892" TargetMode="External"/><Relationship Id="rId5" Type="http://schemas.openxmlformats.org/officeDocument/2006/relationships/hyperlink" Target="https://twitter.com/Physiology436" TargetMode="External"/><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hyperlink" Target="https://drive.google.com/open?id=0B-7mWPKMvk76Z2traHhac3F1dFU" TargetMode="External"/><Relationship Id="rId1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yzQAgfivX74&amp;feature=youtu.be"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youtube.com/watch?v=UNyKlwO23w4&amp;feature=youtu.b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user\AppData\Local\Microsoft\Windows\INetCache\IE\K75KFYI6\IMG_7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069" y="365237"/>
            <a:ext cx="1655322" cy="16557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9633398" y="497956"/>
            <a:ext cx="1940248" cy="1268420"/>
          </a:xfrm>
          <a:prstGeom prst="rect">
            <a:avLst/>
          </a:prstGeom>
        </p:spPr>
      </p:pic>
      <p:sp>
        <p:nvSpPr>
          <p:cNvPr id="12" name="Rectangle 11"/>
          <p:cNvSpPr/>
          <p:nvPr/>
        </p:nvSpPr>
        <p:spPr>
          <a:xfrm>
            <a:off x="-1" y="12382"/>
            <a:ext cx="108830" cy="6856214"/>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3" name="Rectangle 12"/>
          <p:cNvSpPr/>
          <p:nvPr/>
        </p:nvSpPr>
        <p:spPr>
          <a:xfrm>
            <a:off x="12082932" y="12382"/>
            <a:ext cx="108830" cy="6856214"/>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5" name="Rectangle 14"/>
          <p:cNvSpPr/>
          <p:nvPr/>
        </p:nvSpPr>
        <p:spPr>
          <a:xfrm>
            <a:off x="108829" y="6755830"/>
            <a:ext cx="11974103" cy="93050"/>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6" name="Rectangle 15"/>
          <p:cNvSpPr/>
          <p:nvPr/>
        </p:nvSpPr>
        <p:spPr>
          <a:xfrm>
            <a:off x="108829" y="893"/>
            <a:ext cx="11974103" cy="93050"/>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8" name="مربع نص 1"/>
          <p:cNvSpPr txBox="1"/>
          <p:nvPr/>
        </p:nvSpPr>
        <p:spPr>
          <a:xfrm>
            <a:off x="614448" y="4661478"/>
            <a:ext cx="2088142" cy="1384995"/>
          </a:xfrm>
          <a:prstGeom prst="rect">
            <a:avLst/>
          </a:prstGeom>
          <a:solidFill>
            <a:schemeClr val="bg1">
              <a:lumMod val="95000"/>
            </a:schemeClr>
          </a:solidFill>
          <a:ln>
            <a:solidFill>
              <a:schemeClr val="accent1">
                <a:lumMod val="40000"/>
                <a:lumOff val="60000"/>
              </a:schemeClr>
            </a:solidFill>
          </a:ln>
        </p:spPr>
        <p:txBody>
          <a:bodyPr wrap="square" rtlCol="0">
            <a:spAutoFit/>
          </a:bodyPr>
          <a:lstStyle/>
          <a:p>
            <a:pPr marL="171399" indent="-171399" defTabSz="914089">
              <a:buFont typeface="Wingdings" panose="05000000000000000000" pitchFamily="2" charset="2"/>
              <a:buChar char="§"/>
            </a:pPr>
            <a:r>
              <a:rPr lang="en-US" sz="1200" b="1" dirty="0" smtClean="0">
                <a:solidFill>
                  <a:srgbClr val="DDE9EC">
                    <a:lumMod val="50000"/>
                  </a:srgbClr>
                </a:solidFill>
              </a:rPr>
              <a:t>Te</a:t>
            </a:r>
            <a:r>
              <a:rPr lang="en-US" sz="1200" b="1" dirty="0" smtClean="0"/>
              <a:t>xt</a:t>
            </a:r>
          </a:p>
          <a:p>
            <a:pPr marL="171399" indent="-171399" defTabSz="914089">
              <a:buFont typeface="Wingdings" panose="05000000000000000000" pitchFamily="2" charset="2"/>
              <a:buChar char="§"/>
            </a:pPr>
            <a:r>
              <a:rPr lang="en-US" sz="1200" b="1" dirty="0">
                <a:solidFill>
                  <a:srgbClr val="FF66CC"/>
                </a:solidFill>
              </a:rPr>
              <a:t>Only in Females’ slide</a:t>
            </a:r>
          </a:p>
          <a:p>
            <a:pPr marL="171399" indent="-171399" defTabSz="914089">
              <a:buFont typeface="Wingdings" panose="05000000000000000000" pitchFamily="2" charset="2"/>
              <a:buChar char="§"/>
            </a:pPr>
            <a:r>
              <a:rPr lang="en-US" sz="1200" b="1" dirty="0">
                <a:solidFill>
                  <a:schemeClr val="accent5">
                    <a:lumMod val="75000"/>
                  </a:schemeClr>
                </a:solidFill>
              </a:rPr>
              <a:t>Only in Males’ </a:t>
            </a:r>
            <a:r>
              <a:rPr lang="en-US" sz="1200" b="1" dirty="0" smtClean="0">
                <a:solidFill>
                  <a:schemeClr val="accent5">
                    <a:lumMod val="75000"/>
                  </a:schemeClr>
                </a:solidFill>
              </a:rPr>
              <a:t>slides</a:t>
            </a:r>
            <a:endParaRPr lang="en-US" sz="1200" b="1" dirty="0" smtClean="0">
              <a:solidFill>
                <a:srgbClr val="FF0000"/>
              </a:solidFill>
            </a:endParaRPr>
          </a:p>
          <a:p>
            <a:pPr marL="171399" indent="-171399" defTabSz="914089">
              <a:buFont typeface="Wingdings" panose="05000000000000000000" pitchFamily="2" charset="2"/>
              <a:buChar char="§"/>
            </a:pPr>
            <a:r>
              <a:rPr lang="en-US" sz="1200" b="1" dirty="0" smtClean="0">
                <a:solidFill>
                  <a:srgbClr val="FF0000"/>
                </a:solidFill>
              </a:rPr>
              <a:t>Important</a:t>
            </a:r>
            <a:endParaRPr lang="en-US" sz="1200" b="1" dirty="0" smtClean="0">
              <a:solidFill>
                <a:srgbClr val="DDE9EC">
                  <a:lumMod val="50000"/>
                </a:srgbClr>
              </a:solidFill>
            </a:endParaRPr>
          </a:p>
          <a:p>
            <a:pPr marL="171399" indent="-171399" defTabSz="914089">
              <a:buFont typeface="Wingdings" panose="05000000000000000000" pitchFamily="2" charset="2"/>
              <a:buChar char="§"/>
            </a:pPr>
            <a:r>
              <a:rPr lang="en-US" sz="1200" b="1" dirty="0" smtClean="0">
                <a:solidFill>
                  <a:srgbClr val="FADA7A">
                    <a:lumMod val="75000"/>
                  </a:srgbClr>
                </a:solidFill>
              </a:rPr>
              <a:t>Numbers</a:t>
            </a:r>
          </a:p>
          <a:p>
            <a:pPr marL="171399" indent="-171399" defTabSz="914089">
              <a:buFont typeface="Wingdings" panose="05000000000000000000" pitchFamily="2" charset="2"/>
              <a:buChar char="§"/>
            </a:pPr>
            <a:r>
              <a:rPr lang="en-US" sz="1200" b="1" dirty="0" smtClean="0">
                <a:solidFill>
                  <a:srgbClr val="00B050"/>
                </a:solidFill>
              </a:rPr>
              <a:t>Doctor notes</a:t>
            </a:r>
          </a:p>
          <a:p>
            <a:pPr marL="171399" indent="-171399" defTabSz="914089">
              <a:buFont typeface="Wingdings" panose="05000000000000000000" pitchFamily="2" charset="2"/>
              <a:buChar char="§"/>
            </a:pPr>
            <a:r>
              <a:rPr lang="en-US" sz="1200" b="1" dirty="0" smtClean="0">
                <a:solidFill>
                  <a:schemeClr val="bg1">
                    <a:lumMod val="50000"/>
                  </a:schemeClr>
                </a:solidFill>
              </a:rPr>
              <a:t>Notes and explanation</a:t>
            </a:r>
          </a:p>
        </p:txBody>
      </p:sp>
      <p:sp>
        <p:nvSpPr>
          <p:cNvPr id="4" name="Slide Number Placeholder 3"/>
          <p:cNvSpPr>
            <a:spLocks noGrp="1"/>
          </p:cNvSpPr>
          <p:nvPr>
            <p:ph type="sldNum" sz="quarter" idx="12"/>
          </p:nvPr>
        </p:nvSpPr>
        <p:spPr/>
        <p:txBody>
          <a:bodyPr/>
          <a:lstStyle/>
          <a:p>
            <a:fld id="{4929A69E-7D8F-4515-9605-0315ABD4F316}" type="slidenum">
              <a:rPr lang="en-US" smtClean="0"/>
              <a:t>1</a:t>
            </a:fld>
            <a:endParaRPr lang="en-US" dirty="0"/>
          </a:p>
        </p:txBody>
      </p:sp>
      <p:sp>
        <p:nvSpPr>
          <p:cNvPr id="14" name="Flowchart: Process 13"/>
          <p:cNvSpPr/>
          <p:nvPr/>
        </p:nvSpPr>
        <p:spPr>
          <a:xfrm>
            <a:off x="9189826" y="4710685"/>
            <a:ext cx="779513" cy="598961"/>
          </a:xfrm>
          <a:prstGeom prst="flowChartProcess">
            <a:avLst/>
          </a:prstGeom>
          <a:solidFill>
            <a:schemeClr val="accent2">
              <a:lumMod val="20000"/>
              <a:lumOff val="80000"/>
            </a:schemeClr>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1200" b="1" dirty="0" smtClean="0">
                <a:solidFill>
                  <a:schemeClr val="bg1">
                    <a:lumMod val="50000"/>
                  </a:schemeClr>
                </a:solidFill>
              </a:rPr>
              <a:t>Lecture No.1</a:t>
            </a:r>
            <a:endParaRPr lang="en-US" sz="1200" b="1" dirty="0">
              <a:solidFill>
                <a:schemeClr val="bg1">
                  <a:lumMod val="50000"/>
                </a:schemeClr>
              </a:solidFill>
            </a:endParaRPr>
          </a:p>
        </p:txBody>
      </p:sp>
      <p:sp>
        <p:nvSpPr>
          <p:cNvPr id="19" name="مربع نص 1"/>
          <p:cNvSpPr txBox="1"/>
          <p:nvPr/>
        </p:nvSpPr>
        <p:spPr>
          <a:xfrm>
            <a:off x="9189826" y="5309646"/>
            <a:ext cx="2298307" cy="738664"/>
          </a:xfrm>
          <a:prstGeom prst="rect">
            <a:avLst/>
          </a:prstGeom>
          <a:solidFill>
            <a:schemeClr val="bg1">
              <a:lumMod val="95000"/>
            </a:schemeClr>
          </a:solidFill>
          <a:ln>
            <a:solidFill>
              <a:schemeClr val="accent1">
                <a:lumMod val="40000"/>
                <a:lumOff val="60000"/>
              </a:schemeClr>
            </a:solidFill>
          </a:ln>
        </p:spPr>
        <p:txBody>
          <a:bodyPr wrap="square" rtlCol="0">
            <a:spAutoFit/>
          </a:bodyPr>
          <a:lstStyle/>
          <a:p>
            <a:pPr algn="ctr"/>
            <a:r>
              <a:rPr lang="en-US" sz="1400" b="1" dirty="0" smtClean="0">
                <a:solidFill>
                  <a:schemeClr val="bg2">
                    <a:lumMod val="75000"/>
                  </a:schemeClr>
                </a:solidFill>
                <a:latin typeface="Agency FB" panose="020B0503020202020204" pitchFamily="34" charset="0"/>
              </a:rPr>
              <a:t>“The Best Time To Start Was Yesterday, The Next Best Time Is Now”</a:t>
            </a:r>
            <a:endParaRPr lang="en-US" sz="1400" b="1" dirty="0">
              <a:solidFill>
                <a:schemeClr val="bg2">
                  <a:lumMod val="75000"/>
                </a:schemeClr>
              </a:solidFill>
              <a:latin typeface="Agency FB" panose="020B0503020202020204" pitchFamily="34" charset="0"/>
            </a:endParaRPr>
          </a:p>
        </p:txBody>
      </p:sp>
      <p:pic>
        <p:nvPicPr>
          <p:cNvPr id="20" name="Picture 19"/>
          <p:cNvPicPr>
            <a:picLocks noChangeAspect="1"/>
          </p:cNvPicPr>
          <p:nvPr/>
        </p:nvPicPr>
        <p:blipFill>
          <a:blip r:embed="rId5"/>
          <a:stretch>
            <a:fillRect/>
          </a:stretch>
        </p:blipFill>
        <p:spPr>
          <a:xfrm>
            <a:off x="2873190" y="365237"/>
            <a:ext cx="6218459" cy="6187976"/>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115" y="1989179"/>
            <a:ext cx="1660276" cy="1367813"/>
          </a:xfrm>
          <a:prstGeom prst="rect">
            <a:avLst/>
          </a:prstGeom>
        </p:spPr>
      </p:pic>
    </p:spTree>
    <p:extLst>
      <p:ext uri="{BB962C8B-B14F-4D97-AF65-F5344CB8AC3E}">
        <p14:creationId xmlns:p14="http://schemas.microsoft.com/office/powerpoint/2010/main" val="1399317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General Characteristics of Smooth Muscle </a:t>
            </a:r>
            <a:r>
              <a:rPr lang="en-US" dirty="0" smtClean="0"/>
              <a:t/>
            </a:r>
            <a:br>
              <a:rPr lang="en-US" dirty="0" smtClean="0"/>
            </a:br>
            <a:r>
              <a:rPr lang="en-US" dirty="0" smtClean="0"/>
              <a:t>and </a:t>
            </a:r>
            <a:r>
              <a:rPr lang="en-US" dirty="0"/>
              <a:t>its Function </a:t>
            </a:r>
          </a:p>
        </p:txBody>
      </p:sp>
      <p:sp>
        <p:nvSpPr>
          <p:cNvPr id="3" name="Slide Number Placeholder 2"/>
          <p:cNvSpPr>
            <a:spLocks noGrp="1"/>
          </p:cNvSpPr>
          <p:nvPr>
            <p:ph type="sldNum" sz="quarter" idx="12"/>
          </p:nvPr>
        </p:nvSpPr>
        <p:spPr/>
        <p:txBody>
          <a:bodyPr/>
          <a:lstStyle/>
          <a:p>
            <a:fld id="{4929A69E-7D8F-4515-9605-0315ABD4F316}" type="slidenum">
              <a:rPr lang="en-US" smtClean="0"/>
              <a:t>10</a:t>
            </a:fld>
            <a:endParaRPr lang="en-US" dirty="0"/>
          </a:p>
        </p:txBody>
      </p:sp>
      <p:sp>
        <p:nvSpPr>
          <p:cNvPr id="46" name="Rectangle 45"/>
          <p:cNvSpPr/>
          <p:nvPr/>
        </p:nvSpPr>
        <p:spPr>
          <a:xfrm>
            <a:off x="4330235" y="1268760"/>
            <a:ext cx="3528392" cy="432048"/>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rtlCol="0" anchor="ctr"/>
          <a:lstStyle/>
          <a:p>
            <a:pPr lvl="0" algn="ctr" defTabSz="622300">
              <a:lnSpc>
                <a:spcPct val="90000"/>
              </a:lnSpc>
              <a:spcBef>
                <a:spcPct val="0"/>
              </a:spcBef>
              <a:spcAft>
                <a:spcPct val="35000"/>
              </a:spcAft>
            </a:pPr>
            <a:r>
              <a:rPr lang="en-US" sz="1800">
                <a:solidFill>
                  <a:schemeClr val="bg1"/>
                </a:solidFill>
              </a:rPr>
              <a:t>Two main layers</a:t>
            </a:r>
            <a:endParaRPr lang="en-US" sz="1800" dirty="0">
              <a:solidFill>
                <a:schemeClr val="bg1"/>
              </a:solidFill>
            </a:endParaRPr>
          </a:p>
        </p:txBody>
      </p:sp>
      <p:cxnSp>
        <p:nvCxnSpPr>
          <p:cNvPr id="48" name="Straight Connector 47"/>
          <p:cNvCxnSpPr>
            <a:stCxn id="46" idx="2"/>
          </p:cNvCxnSpPr>
          <p:nvPr/>
        </p:nvCxnSpPr>
        <p:spPr>
          <a:xfrm flipH="1">
            <a:off x="6094412" y="1700808"/>
            <a:ext cx="19" cy="360040"/>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p:cNvCxnSpPr/>
          <p:nvPr/>
        </p:nvCxnSpPr>
        <p:spPr>
          <a:xfrm>
            <a:off x="6094412" y="2060848"/>
            <a:ext cx="367240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Straight Connector 50"/>
          <p:cNvCxnSpPr/>
          <p:nvPr/>
        </p:nvCxnSpPr>
        <p:spPr>
          <a:xfrm>
            <a:off x="2566020" y="2060848"/>
            <a:ext cx="352839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5" name="Straight Arrow Connector 54"/>
          <p:cNvCxnSpPr/>
          <p:nvPr/>
        </p:nvCxnSpPr>
        <p:spPr>
          <a:xfrm>
            <a:off x="2566020" y="2060848"/>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6" name="Straight Arrow Connector 55"/>
          <p:cNvCxnSpPr/>
          <p:nvPr/>
        </p:nvCxnSpPr>
        <p:spPr>
          <a:xfrm>
            <a:off x="9766820" y="2060848"/>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7" name="Rectangle 56"/>
          <p:cNvSpPr/>
          <p:nvPr/>
        </p:nvSpPr>
        <p:spPr>
          <a:xfrm>
            <a:off x="1467898" y="2420889"/>
            <a:ext cx="2196244" cy="50405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622300">
              <a:lnSpc>
                <a:spcPct val="90000"/>
              </a:lnSpc>
              <a:spcBef>
                <a:spcPct val="0"/>
              </a:spcBef>
              <a:spcAft>
                <a:spcPct val="35000"/>
              </a:spcAft>
            </a:pPr>
            <a:r>
              <a:rPr lang="en-US" sz="1600" dirty="0">
                <a:solidFill>
                  <a:schemeClr val="accent2">
                    <a:lumMod val="75000"/>
                  </a:schemeClr>
                </a:solidFill>
              </a:rPr>
              <a:t>Circular smooth </a:t>
            </a:r>
            <a:r>
              <a:rPr lang="en-US" sz="1600" dirty="0" smtClean="0">
                <a:solidFill>
                  <a:schemeClr val="accent2">
                    <a:lumMod val="75000"/>
                  </a:schemeClr>
                </a:solidFill>
              </a:rPr>
              <a:t>muscle*</a:t>
            </a:r>
            <a:endParaRPr lang="en-US" sz="1600" dirty="0">
              <a:solidFill>
                <a:schemeClr val="accent2">
                  <a:lumMod val="75000"/>
                </a:schemeClr>
              </a:solidFill>
            </a:endParaRPr>
          </a:p>
        </p:txBody>
      </p:sp>
      <p:sp>
        <p:nvSpPr>
          <p:cNvPr id="58" name="Rectangle 57"/>
          <p:cNvSpPr/>
          <p:nvPr/>
        </p:nvSpPr>
        <p:spPr>
          <a:xfrm>
            <a:off x="8668698" y="2420889"/>
            <a:ext cx="2196244" cy="50405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622300">
              <a:lnSpc>
                <a:spcPct val="90000"/>
              </a:lnSpc>
              <a:spcBef>
                <a:spcPct val="0"/>
              </a:spcBef>
              <a:spcAft>
                <a:spcPct val="35000"/>
              </a:spcAft>
            </a:pPr>
            <a:r>
              <a:rPr lang="en-US" sz="1600" dirty="0">
                <a:solidFill>
                  <a:schemeClr val="accent2">
                    <a:lumMod val="75000"/>
                  </a:schemeClr>
                </a:solidFill>
              </a:rPr>
              <a:t>Longitudinal smooth </a:t>
            </a:r>
            <a:r>
              <a:rPr lang="en-US" sz="1600" dirty="0" smtClean="0">
                <a:solidFill>
                  <a:schemeClr val="accent2">
                    <a:lumMod val="75000"/>
                  </a:schemeClr>
                </a:solidFill>
              </a:rPr>
              <a:t>muscles**</a:t>
            </a:r>
            <a:endParaRPr lang="en-US" sz="1600" dirty="0">
              <a:solidFill>
                <a:schemeClr val="accent2">
                  <a:lumMod val="75000"/>
                </a:schemeClr>
              </a:solidFill>
            </a:endParaRPr>
          </a:p>
        </p:txBody>
      </p:sp>
      <p:cxnSp>
        <p:nvCxnSpPr>
          <p:cNvPr id="60" name="Straight Connector 59"/>
          <p:cNvCxnSpPr>
            <a:stCxn id="57" idx="2"/>
          </p:cNvCxnSpPr>
          <p:nvPr/>
        </p:nvCxnSpPr>
        <p:spPr>
          <a:xfrm>
            <a:off x="2566020" y="2924945"/>
            <a:ext cx="0" cy="216023"/>
          </a:xfrm>
          <a:prstGeom prst="line">
            <a:avLst/>
          </a:prstGeom>
        </p:spPr>
        <p:style>
          <a:lnRef idx="1">
            <a:schemeClr val="accent2"/>
          </a:lnRef>
          <a:fillRef idx="0">
            <a:schemeClr val="accent2"/>
          </a:fillRef>
          <a:effectRef idx="0">
            <a:schemeClr val="accent2"/>
          </a:effectRef>
          <a:fontRef idx="minor">
            <a:schemeClr val="tx1"/>
          </a:fontRef>
        </p:style>
      </p:cxnSp>
      <p:cxnSp>
        <p:nvCxnSpPr>
          <p:cNvPr id="62" name="Straight Connector 61"/>
          <p:cNvCxnSpPr/>
          <p:nvPr/>
        </p:nvCxnSpPr>
        <p:spPr>
          <a:xfrm>
            <a:off x="2566020" y="3140968"/>
            <a:ext cx="352839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4" name="Straight Connector 63"/>
          <p:cNvCxnSpPr/>
          <p:nvPr/>
        </p:nvCxnSpPr>
        <p:spPr>
          <a:xfrm flipH="1">
            <a:off x="981844" y="3140968"/>
            <a:ext cx="158417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5" name="Straight Arrow Connector 64"/>
          <p:cNvCxnSpPr/>
          <p:nvPr/>
        </p:nvCxnSpPr>
        <p:spPr>
          <a:xfrm>
            <a:off x="981844" y="3140968"/>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6" name="Straight Arrow Connector 65"/>
          <p:cNvCxnSpPr/>
          <p:nvPr/>
        </p:nvCxnSpPr>
        <p:spPr>
          <a:xfrm>
            <a:off x="6094412" y="3140968"/>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9" name="Straight Arrow Connector 68"/>
          <p:cNvCxnSpPr/>
          <p:nvPr/>
        </p:nvCxnSpPr>
        <p:spPr>
          <a:xfrm>
            <a:off x="2566020" y="3140968"/>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0" name="Straight Arrow Connector 69"/>
          <p:cNvCxnSpPr/>
          <p:nvPr/>
        </p:nvCxnSpPr>
        <p:spPr>
          <a:xfrm>
            <a:off x="4330235" y="3140968"/>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2" name="Rectangle 71"/>
          <p:cNvSpPr/>
          <p:nvPr/>
        </p:nvSpPr>
        <p:spPr>
          <a:xfrm>
            <a:off x="369776" y="3462454"/>
            <a:ext cx="1224136" cy="205477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defTabSz="622300">
              <a:lnSpc>
                <a:spcPct val="90000"/>
              </a:lnSpc>
              <a:spcBef>
                <a:spcPct val="0"/>
              </a:spcBef>
              <a:spcAft>
                <a:spcPct val="35000"/>
              </a:spcAft>
            </a:pPr>
            <a:r>
              <a:rPr lang="en-US" sz="1400" dirty="0"/>
              <a:t>They are </a:t>
            </a:r>
            <a:r>
              <a:rPr lang="en-US" sz="1400" dirty="0">
                <a:solidFill>
                  <a:srgbClr val="FF0000"/>
                </a:solidFill>
              </a:rPr>
              <a:t>thicker</a:t>
            </a:r>
            <a:r>
              <a:rPr lang="en-US" sz="1400" dirty="0"/>
              <a:t> and more </a:t>
            </a:r>
            <a:r>
              <a:rPr lang="en-US" sz="1400" dirty="0">
                <a:solidFill>
                  <a:srgbClr val="FF0000"/>
                </a:solidFill>
              </a:rPr>
              <a:t>powerful</a:t>
            </a:r>
            <a:r>
              <a:rPr lang="en-US" sz="1400" dirty="0"/>
              <a:t> than longitudinal. </a:t>
            </a:r>
          </a:p>
        </p:txBody>
      </p:sp>
      <p:sp>
        <p:nvSpPr>
          <p:cNvPr id="73" name="Rectangle 72"/>
          <p:cNvSpPr/>
          <p:nvPr/>
        </p:nvSpPr>
        <p:spPr>
          <a:xfrm>
            <a:off x="1953952" y="3462454"/>
            <a:ext cx="1224136" cy="205477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defTabSz="622300">
              <a:lnSpc>
                <a:spcPct val="90000"/>
              </a:lnSpc>
              <a:spcBef>
                <a:spcPct val="0"/>
              </a:spcBef>
              <a:spcAft>
                <a:spcPct val="35000"/>
              </a:spcAft>
            </a:pPr>
            <a:r>
              <a:rPr lang="en-US" sz="1400" dirty="0"/>
              <a:t>Contraction of this type </a:t>
            </a:r>
            <a:r>
              <a:rPr lang="en-US" sz="1400" dirty="0">
                <a:solidFill>
                  <a:srgbClr val="FF0000"/>
                </a:solidFill>
              </a:rPr>
              <a:t>reduces</a:t>
            </a:r>
            <a:r>
              <a:rPr lang="en-US" sz="1400" dirty="0"/>
              <a:t> the </a:t>
            </a:r>
            <a:r>
              <a:rPr lang="en-US" sz="1400" dirty="0">
                <a:solidFill>
                  <a:srgbClr val="FF0000"/>
                </a:solidFill>
              </a:rPr>
              <a:t>diameter</a:t>
            </a:r>
            <a:r>
              <a:rPr lang="en-US" sz="1400" dirty="0"/>
              <a:t> of the lumen and </a:t>
            </a:r>
            <a:r>
              <a:rPr lang="en-US" sz="1400" dirty="0">
                <a:solidFill>
                  <a:srgbClr val="FF0000"/>
                </a:solidFill>
              </a:rPr>
              <a:t>increases</a:t>
            </a:r>
            <a:r>
              <a:rPr lang="en-US" sz="1400" dirty="0"/>
              <a:t> its </a:t>
            </a:r>
            <a:r>
              <a:rPr lang="en-US" sz="1400" dirty="0">
                <a:solidFill>
                  <a:srgbClr val="FF0000"/>
                </a:solidFill>
              </a:rPr>
              <a:t>length</a:t>
            </a:r>
            <a:r>
              <a:rPr lang="en-US" sz="1400" dirty="0"/>
              <a:t>. </a:t>
            </a:r>
          </a:p>
        </p:txBody>
      </p:sp>
      <p:sp>
        <p:nvSpPr>
          <p:cNvPr id="74" name="Rectangle 73"/>
          <p:cNvSpPr/>
          <p:nvPr/>
        </p:nvSpPr>
        <p:spPr>
          <a:xfrm>
            <a:off x="3718148" y="3462454"/>
            <a:ext cx="1224136" cy="205477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defTabSz="622300">
              <a:lnSpc>
                <a:spcPct val="90000"/>
              </a:lnSpc>
              <a:spcBef>
                <a:spcPct val="0"/>
              </a:spcBef>
              <a:spcAft>
                <a:spcPct val="35000"/>
              </a:spcAft>
            </a:pPr>
            <a:r>
              <a:rPr lang="en-US" sz="1400" dirty="0"/>
              <a:t>They are innervated by ENS, both excitatory and inhibitory motor neurons. </a:t>
            </a:r>
          </a:p>
        </p:txBody>
      </p:sp>
      <p:sp>
        <p:nvSpPr>
          <p:cNvPr id="75" name="Rectangle 74"/>
          <p:cNvSpPr/>
          <p:nvPr/>
        </p:nvSpPr>
        <p:spPr>
          <a:xfrm>
            <a:off x="5482344" y="3462454"/>
            <a:ext cx="1224136" cy="205477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defTabSz="622300">
              <a:lnSpc>
                <a:spcPct val="90000"/>
              </a:lnSpc>
              <a:spcBef>
                <a:spcPct val="0"/>
              </a:spcBef>
              <a:spcAft>
                <a:spcPct val="35000"/>
              </a:spcAft>
            </a:pPr>
            <a:r>
              <a:rPr lang="en-US" sz="1400" dirty="0" smtClean="0"/>
              <a:t>- More </a:t>
            </a:r>
            <a:r>
              <a:rPr lang="en-US" sz="1400" dirty="0"/>
              <a:t>gap junctions are available  than in longitudinal muscle. </a:t>
            </a:r>
          </a:p>
          <a:p>
            <a:pPr lvl="0" defTabSz="622300">
              <a:lnSpc>
                <a:spcPct val="90000"/>
              </a:lnSpc>
              <a:spcBef>
                <a:spcPct val="0"/>
              </a:spcBef>
              <a:spcAft>
                <a:spcPct val="35000"/>
              </a:spcAft>
            </a:pPr>
            <a:r>
              <a:rPr lang="en-US" sz="1400" dirty="0" smtClean="0"/>
              <a:t>- Intracellular </a:t>
            </a:r>
            <a:r>
              <a:rPr lang="en-US" sz="1400" dirty="0"/>
              <a:t>release of </a:t>
            </a:r>
            <a:r>
              <a:rPr lang="en-US" sz="1400" dirty="0" err="1"/>
              <a:t>Ca</a:t>
            </a:r>
            <a:r>
              <a:rPr lang="en-US" sz="1400" dirty="0"/>
              <a:t> is more important. </a:t>
            </a:r>
          </a:p>
        </p:txBody>
      </p:sp>
      <p:cxnSp>
        <p:nvCxnSpPr>
          <p:cNvPr id="76" name="Straight Connector 75"/>
          <p:cNvCxnSpPr/>
          <p:nvPr/>
        </p:nvCxnSpPr>
        <p:spPr>
          <a:xfrm>
            <a:off x="9785583" y="2924945"/>
            <a:ext cx="0" cy="216023"/>
          </a:xfrm>
          <a:prstGeom prst="line">
            <a:avLst/>
          </a:prstGeom>
        </p:spPr>
        <p:style>
          <a:lnRef idx="1">
            <a:schemeClr val="accent2"/>
          </a:lnRef>
          <a:fillRef idx="0">
            <a:schemeClr val="accent2"/>
          </a:fillRef>
          <a:effectRef idx="0">
            <a:schemeClr val="accent2"/>
          </a:effectRef>
          <a:fontRef idx="minor">
            <a:schemeClr val="tx1"/>
          </a:fontRef>
        </p:style>
      </p:cxnSp>
      <p:cxnSp>
        <p:nvCxnSpPr>
          <p:cNvPr id="77" name="Straight Connector 76"/>
          <p:cNvCxnSpPr/>
          <p:nvPr/>
        </p:nvCxnSpPr>
        <p:spPr>
          <a:xfrm flipH="1">
            <a:off x="8201407" y="3140968"/>
            <a:ext cx="158417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78" name="Straight Connector 77"/>
          <p:cNvCxnSpPr/>
          <p:nvPr/>
        </p:nvCxnSpPr>
        <p:spPr>
          <a:xfrm flipH="1">
            <a:off x="9622804" y="3140968"/>
            <a:ext cx="124213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0" name="Straight Arrow Connector 79"/>
          <p:cNvCxnSpPr/>
          <p:nvPr/>
        </p:nvCxnSpPr>
        <p:spPr>
          <a:xfrm>
            <a:off x="10864942" y="3140968"/>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1" name="Straight Arrow Connector 80"/>
          <p:cNvCxnSpPr/>
          <p:nvPr/>
        </p:nvCxnSpPr>
        <p:spPr>
          <a:xfrm>
            <a:off x="8199128" y="3140968"/>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82" name="Rectangle 81"/>
          <p:cNvSpPr/>
          <p:nvPr/>
        </p:nvSpPr>
        <p:spPr>
          <a:xfrm>
            <a:off x="7587060" y="3462454"/>
            <a:ext cx="1224136" cy="205477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defTabSz="622300">
              <a:lnSpc>
                <a:spcPct val="90000"/>
              </a:lnSpc>
              <a:spcBef>
                <a:spcPct val="0"/>
              </a:spcBef>
              <a:spcAft>
                <a:spcPct val="35000"/>
              </a:spcAft>
            </a:pPr>
            <a:r>
              <a:rPr lang="en-US" sz="1400" dirty="0"/>
              <a:t>Contraction of this type shortens the segment of the intestine and expands the lumen. </a:t>
            </a:r>
          </a:p>
        </p:txBody>
      </p:sp>
      <p:sp>
        <p:nvSpPr>
          <p:cNvPr id="83" name="Rectangle 82"/>
          <p:cNvSpPr/>
          <p:nvPr/>
        </p:nvSpPr>
        <p:spPr>
          <a:xfrm>
            <a:off x="10252874" y="3462454"/>
            <a:ext cx="1224136" cy="205477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defTabSz="622300">
              <a:lnSpc>
                <a:spcPct val="90000"/>
              </a:lnSpc>
              <a:spcBef>
                <a:spcPct val="0"/>
              </a:spcBef>
              <a:spcAft>
                <a:spcPct val="35000"/>
              </a:spcAft>
            </a:pPr>
            <a:r>
              <a:rPr lang="en-US" sz="1200" dirty="0" smtClean="0"/>
              <a:t>- They </a:t>
            </a:r>
            <a:r>
              <a:rPr lang="en-US" sz="1200" dirty="0"/>
              <a:t>are innervated by enteric nervous system (ENS), and mainly by excitatory motor neurons. </a:t>
            </a:r>
            <a:r>
              <a:rPr lang="en-US" sz="1200" dirty="0" smtClean="0"/>
              <a:t>- The </a:t>
            </a:r>
            <a:r>
              <a:rPr lang="en-US" sz="1200" dirty="0" err="1"/>
              <a:t>Ca</a:t>
            </a:r>
            <a:r>
              <a:rPr lang="en-US" sz="1200" dirty="0"/>
              <a:t> influx from out side is important in the activity of this type of muscle. </a:t>
            </a:r>
          </a:p>
        </p:txBody>
      </p:sp>
      <p:sp>
        <p:nvSpPr>
          <p:cNvPr id="30" name="Rectangle 29"/>
          <p:cNvSpPr/>
          <p:nvPr/>
        </p:nvSpPr>
        <p:spPr>
          <a:xfrm>
            <a:off x="9982844" y="16615"/>
            <a:ext cx="2205981" cy="404664"/>
          </a:xfrm>
          <a:prstGeom prst="rect">
            <a:avLst/>
          </a:prstGeom>
          <a:noFill/>
          <a:ln>
            <a:solidFill>
              <a:srgbClr val="00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
        <p:nvSpPr>
          <p:cNvPr id="4" name="Rectangle 3"/>
          <p:cNvSpPr/>
          <p:nvPr/>
        </p:nvSpPr>
        <p:spPr>
          <a:xfrm>
            <a:off x="641904" y="5767910"/>
            <a:ext cx="6092825" cy="523220"/>
          </a:xfrm>
          <a:prstGeom prst="rect">
            <a:avLst/>
          </a:prstGeom>
          <a:ln>
            <a:solidFill>
              <a:srgbClr val="00B050"/>
            </a:solidFill>
            <a:prstDash val="dashDot"/>
          </a:ln>
        </p:spPr>
        <p:txBody>
          <a:bodyPr wrap="square">
            <a:spAutoFit/>
          </a:bodyPr>
          <a:lstStyle/>
          <a:p>
            <a:r>
              <a:rPr lang="en-US" sz="1400" dirty="0">
                <a:solidFill>
                  <a:srgbClr val="00B050"/>
                </a:solidFill>
              </a:rPr>
              <a:t>* For propulsion to move food forward they should relax in front of </a:t>
            </a:r>
            <a:r>
              <a:rPr lang="en-US" sz="1400" dirty="0" err="1">
                <a:solidFill>
                  <a:srgbClr val="00B050"/>
                </a:solidFill>
              </a:rPr>
              <a:t>chyme</a:t>
            </a:r>
            <a:r>
              <a:rPr lang="en-US" sz="1400" dirty="0">
                <a:solidFill>
                  <a:srgbClr val="00B050"/>
                </a:solidFill>
              </a:rPr>
              <a:t>.</a:t>
            </a:r>
          </a:p>
          <a:p>
            <a:r>
              <a:rPr lang="en-US" sz="1400" dirty="0">
                <a:solidFill>
                  <a:srgbClr val="00B050"/>
                </a:solidFill>
              </a:rPr>
              <a:t>** Shorten diameter and length. </a:t>
            </a:r>
          </a:p>
        </p:txBody>
      </p:sp>
    </p:spTree>
    <p:extLst>
      <p:ext uri="{BB962C8B-B14F-4D97-AF65-F5344CB8AC3E}">
        <p14:creationId xmlns:p14="http://schemas.microsoft.com/office/powerpoint/2010/main" val="552859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Specific Characteristics of Smooth Muscle </a:t>
            </a:r>
            <a:r>
              <a:rPr lang="en-US" dirty="0" smtClean="0"/>
              <a:t/>
            </a:r>
            <a:br>
              <a:rPr lang="en-US" dirty="0" smtClean="0"/>
            </a:br>
            <a:r>
              <a:rPr lang="en-US" dirty="0" smtClean="0"/>
              <a:t>in </a:t>
            </a:r>
            <a:r>
              <a:rPr lang="en-US" dirty="0"/>
              <a:t>the </a:t>
            </a:r>
            <a:r>
              <a:rPr lang="en-US" dirty="0" smtClean="0"/>
              <a:t>GIT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11</a:t>
            </a:fld>
            <a:endParaRPr lang="en-US" dirty="0"/>
          </a:p>
        </p:txBody>
      </p:sp>
      <p:sp>
        <p:nvSpPr>
          <p:cNvPr id="4" name="Content Placeholder 3"/>
          <p:cNvSpPr>
            <a:spLocks noGrp="1"/>
          </p:cNvSpPr>
          <p:nvPr>
            <p:ph sz="quarter" idx="1"/>
          </p:nvPr>
        </p:nvSpPr>
        <p:spPr/>
        <p:txBody>
          <a:bodyPr>
            <a:normAutofit/>
          </a:bodyPr>
          <a:lstStyle/>
          <a:p>
            <a:pPr marL="0" indent="0">
              <a:buNone/>
            </a:pPr>
            <a:r>
              <a:rPr lang="en-US" sz="1800" dirty="0">
                <a:solidFill>
                  <a:schemeClr val="accent2">
                    <a:lumMod val="75000"/>
                  </a:schemeClr>
                </a:solidFill>
              </a:rPr>
              <a:t>1. Gastrointestinal Smooth Muscle Functions as a </a:t>
            </a:r>
            <a:r>
              <a:rPr lang="en-US" sz="1800" dirty="0" smtClean="0">
                <a:solidFill>
                  <a:schemeClr val="accent2">
                    <a:lumMod val="75000"/>
                  </a:schemeClr>
                </a:solidFill>
              </a:rPr>
              <a:t>Syncytium </a:t>
            </a:r>
            <a:r>
              <a:rPr lang="en-US" sz="1800" dirty="0" smtClean="0">
                <a:solidFill>
                  <a:srgbClr val="00B050"/>
                </a:solidFill>
              </a:rPr>
              <a:t>(</a:t>
            </a:r>
            <a:r>
              <a:rPr lang="en-US" sz="1800" dirty="0">
                <a:solidFill>
                  <a:srgbClr val="00B050"/>
                </a:solidFill>
              </a:rPr>
              <a:t>Once one cell is activated the whole are is activated because of gap </a:t>
            </a:r>
            <a:r>
              <a:rPr lang="en-US" sz="1800" dirty="0" smtClean="0">
                <a:solidFill>
                  <a:srgbClr val="00B050"/>
                </a:solidFill>
              </a:rPr>
              <a:t>junctions)</a:t>
            </a:r>
            <a:r>
              <a:rPr lang="en-US" sz="1800" dirty="0" smtClean="0">
                <a:solidFill>
                  <a:schemeClr val="accent2">
                    <a:lumMod val="75000"/>
                  </a:schemeClr>
                </a:solidFill>
              </a:rPr>
              <a:t>:</a:t>
            </a:r>
            <a:endParaRPr lang="en-US" sz="1800" dirty="0">
              <a:solidFill>
                <a:schemeClr val="accent2">
                  <a:lumMod val="75000"/>
                </a:schemeClr>
              </a:solidFill>
            </a:endParaRPr>
          </a:p>
          <a:p>
            <a:r>
              <a:rPr lang="en-US" sz="1600" dirty="0"/>
              <a:t>The individual smooth muscle fibers are </a:t>
            </a:r>
            <a:r>
              <a:rPr lang="en-US" sz="1600" dirty="0">
                <a:solidFill>
                  <a:schemeClr val="accent4">
                    <a:lumMod val="75000"/>
                  </a:schemeClr>
                </a:solidFill>
              </a:rPr>
              <a:t>200</a:t>
            </a:r>
            <a:r>
              <a:rPr lang="en-US" sz="1600" dirty="0"/>
              <a:t> to </a:t>
            </a:r>
            <a:r>
              <a:rPr lang="en-US" sz="1600" dirty="0">
                <a:solidFill>
                  <a:schemeClr val="accent4">
                    <a:lumMod val="75000"/>
                  </a:schemeClr>
                </a:solidFill>
              </a:rPr>
              <a:t>500</a:t>
            </a:r>
            <a:r>
              <a:rPr lang="en-US" sz="1600" dirty="0"/>
              <a:t> µm in </a:t>
            </a:r>
            <a:r>
              <a:rPr lang="en-US" sz="1600" u="sng" dirty="0"/>
              <a:t>length</a:t>
            </a:r>
            <a:r>
              <a:rPr lang="en-US" sz="1600" dirty="0"/>
              <a:t> and </a:t>
            </a:r>
            <a:r>
              <a:rPr lang="en-US" sz="1600" dirty="0">
                <a:solidFill>
                  <a:schemeClr val="accent4">
                    <a:lumMod val="75000"/>
                  </a:schemeClr>
                </a:solidFill>
              </a:rPr>
              <a:t>2</a:t>
            </a:r>
            <a:r>
              <a:rPr lang="en-US" sz="1600" dirty="0"/>
              <a:t> to </a:t>
            </a:r>
            <a:r>
              <a:rPr lang="en-US" sz="1600" dirty="0">
                <a:solidFill>
                  <a:schemeClr val="accent4">
                    <a:lumMod val="75000"/>
                  </a:schemeClr>
                </a:solidFill>
              </a:rPr>
              <a:t>10</a:t>
            </a:r>
            <a:r>
              <a:rPr lang="en-US" sz="1600" dirty="0"/>
              <a:t> µm in </a:t>
            </a:r>
            <a:r>
              <a:rPr lang="en-US" sz="1600" u="sng" dirty="0"/>
              <a:t>diameter,</a:t>
            </a:r>
            <a:r>
              <a:rPr lang="en-US" sz="1600" dirty="0"/>
              <a:t> and they are arranged in bundles of as many as </a:t>
            </a:r>
            <a:r>
              <a:rPr lang="en-US" sz="1600" dirty="0">
                <a:solidFill>
                  <a:schemeClr val="accent4">
                    <a:lumMod val="75000"/>
                  </a:schemeClr>
                </a:solidFill>
              </a:rPr>
              <a:t>1000</a:t>
            </a:r>
            <a:r>
              <a:rPr lang="en-US" sz="1600" dirty="0"/>
              <a:t> parallel fibers</a:t>
            </a:r>
            <a:r>
              <a:rPr lang="en-US" sz="1600" dirty="0" smtClean="0"/>
              <a:t>.</a:t>
            </a:r>
          </a:p>
          <a:p>
            <a:endParaRPr lang="en-US" sz="1600" dirty="0"/>
          </a:p>
          <a:p>
            <a:r>
              <a:rPr lang="en-US" sz="1600" dirty="0"/>
              <a:t>Within each bundle, the muscle fibers are electrically connected with one another through large numbers of </a:t>
            </a:r>
            <a:r>
              <a:rPr lang="en-US" sz="1600" dirty="0">
                <a:solidFill>
                  <a:srgbClr val="FF0000"/>
                </a:solidFill>
              </a:rPr>
              <a:t>gap junctions</a:t>
            </a:r>
            <a:r>
              <a:rPr lang="en-US" sz="1600" dirty="0" smtClean="0"/>
              <a:t>.</a:t>
            </a:r>
          </a:p>
          <a:p>
            <a:endParaRPr lang="en-US" sz="1600" dirty="0"/>
          </a:p>
          <a:p>
            <a:r>
              <a:rPr lang="en-US" sz="1600" dirty="0" smtClean="0">
                <a:solidFill>
                  <a:schemeClr val="bg1">
                    <a:lumMod val="50000"/>
                  </a:schemeClr>
                </a:solidFill>
              </a:rPr>
              <a:t>Each bundle of smooth muscle fibers is partly separated from the next by loose connective tissue but they fuse with one another at many points, so each muscle layer represents a branching latticework of smooth muscle bundles. </a:t>
            </a:r>
            <a:r>
              <a:rPr lang="en-US" sz="1600" dirty="0"/>
              <a:t>Therefore, each muscle layer functions as a syncytium; that is, when an action potential is elicited anywhere within the muscle mass, it generally travels in all directions in the muscle. </a:t>
            </a:r>
          </a:p>
          <a:p>
            <a:pPr marL="0" indent="0">
              <a:buNone/>
            </a:pPr>
            <a:endParaRPr lang="en-US" sz="28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206" t="10009" r="4480" b="7576"/>
          <a:stretch/>
        </p:blipFill>
        <p:spPr>
          <a:xfrm>
            <a:off x="7044597" y="4305142"/>
            <a:ext cx="4392488" cy="2012072"/>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190" t="4133" r="2784" b="10791"/>
          <a:stretch/>
        </p:blipFill>
        <p:spPr>
          <a:xfrm>
            <a:off x="2854052" y="4466874"/>
            <a:ext cx="3990334" cy="1850340"/>
          </a:xfrm>
          <a:prstGeom prst="rect">
            <a:avLst/>
          </a:prstGeom>
        </p:spPr>
      </p:pic>
      <p:sp>
        <p:nvSpPr>
          <p:cNvPr id="8" name="TextBox 7"/>
          <p:cNvSpPr txBox="1"/>
          <p:nvPr/>
        </p:nvSpPr>
        <p:spPr>
          <a:xfrm>
            <a:off x="10620684" y="4205428"/>
            <a:ext cx="816401" cy="369332"/>
          </a:xfrm>
          <a:prstGeom prst="rect">
            <a:avLst/>
          </a:prstGeom>
          <a:noFill/>
        </p:spPr>
        <p:txBody>
          <a:bodyPr wrap="square" rtlCol="0">
            <a:spAutoFit/>
          </a:bodyPr>
          <a:lstStyle/>
          <a:p>
            <a:r>
              <a:rPr lang="en-US" sz="1800" dirty="0" smtClean="0">
                <a:solidFill>
                  <a:schemeClr val="bg1">
                    <a:lumMod val="50000"/>
                  </a:schemeClr>
                </a:solidFill>
              </a:rPr>
              <a:t>Extra</a:t>
            </a:r>
            <a:endParaRPr lang="en-US" sz="1800" dirty="0">
              <a:solidFill>
                <a:schemeClr val="bg1">
                  <a:lumMod val="50000"/>
                </a:schemeClr>
              </a:solidFill>
            </a:endParaRPr>
          </a:p>
        </p:txBody>
      </p:sp>
      <p:sp>
        <p:nvSpPr>
          <p:cNvPr id="9" name="TextBox 8"/>
          <p:cNvSpPr txBox="1"/>
          <p:nvPr/>
        </p:nvSpPr>
        <p:spPr>
          <a:xfrm>
            <a:off x="6094413" y="4205428"/>
            <a:ext cx="824170" cy="369332"/>
          </a:xfrm>
          <a:prstGeom prst="rect">
            <a:avLst/>
          </a:prstGeom>
          <a:noFill/>
        </p:spPr>
        <p:txBody>
          <a:bodyPr wrap="square" rtlCol="0">
            <a:spAutoFit/>
          </a:bodyPr>
          <a:lstStyle/>
          <a:p>
            <a:r>
              <a:rPr lang="en-US" sz="1800" dirty="0" smtClean="0">
                <a:solidFill>
                  <a:schemeClr val="bg1">
                    <a:lumMod val="50000"/>
                  </a:schemeClr>
                </a:solidFill>
              </a:rPr>
              <a:t>Extra</a:t>
            </a:r>
            <a:endParaRPr lang="en-US" sz="1800" dirty="0">
              <a:solidFill>
                <a:schemeClr val="bg1">
                  <a:lumMod val="50000"/>
                </a:schemeClr>
              </a:solidFill>
            </a:endParaRPr>
          </a:p>
        </p:txBody>
      </p:sp>
      <p:sp>
        <p:nvSpPr>
          <p:cNvPr id="10" name="Rectangle 9"/>
          <p:cNvSpPr/>
          <p:nvPr/>
        </p:nvSpPr>
        <p:spPr>
          <a:xfrm>
            <a:off x="9982844" y="16615"/>
            <a:ext cx="2205981" cy="404664"/>
          </a:xfrm>
          <a:prstGeom prst="rect">
            <a:avLst/>
          </a:prstGeom>
          <a:noFill/>
          <a:ln>
            <a:solidFill>
              <a:srgbClr val="00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
        <p:nvSpPr>
          <p:cNvPr id="11" name="Rectangle 10"/>
          <p:cNvSpPr/>
          <p:nvPr/>
        </p:nvSpPr>
        <p:spPr>
          <a:xfrm>
            <a:off x="609460" y="4595658"/>
            <a:ext cx="2102274" cy="1600438"/>
          </a:xfrm>
          <a:prstGeom prst="rect">
            <a:avLst/>
          </a:prstGeom>
          <a:ln>
            <a:solidFill>
              <a:srgbClr val="00B050"/>
            </a:solidFill>
            <a:prstDash val="dashDot"/>
          </a:ln>
        </p:spPr>
        <p:txBody>
          <a:bodyPr wrap="square">
            <a:spAutoFit/>
          </a:bodyPr>
          <a:lstStyle/>
          <a:p>
            <a:r>
              <a:rPr lang="en-US" sz="1400" dirty="0" smtClean="0">
                <a:solidFill>
                  <a:srgbClr val="FF0000"/>
                </a:solidFill>
              </a:rPr>
              <a:t>IMP:</a:t>
            </a:r>
          </a:p>
          <a:p>
            <a:r>
              <a:rPr lang="en-US" sz="1400" dirty="0" smtClean="0">
                <a:solidFill>
                  <a:srgbClr val="00B050"/>
                </a:solidFill>
              </a:rPr>
              <a:t>Electrical </a:t>
            </a:r>
            <a:r>
              <a:rPr lang="en-US" sz="1400" dirty="0">
                <a:solidFill>
                  <a:srgbClr val="00B050"/>
                </a:solidFill>
              </a:rPr>
              <a:t>activity in smooth muscle cells of GIT is very different by:</a:t>
            </a:r>
          </a:p>
          <a:p>
            <a:r>
              <a:rPr lang="en-US" sz="1400" dirty="0" smtClean="0">
                <a:solidFill>
                  <a:srgbClr val="00B050"/>
                </a:solidFill>
              </a:rPr>
              <a:t>1-having </a:t>
            </a:r>
            <a:r>
              <a:rPr lang="en-US" sz="1400" dirty="0">
                <a:solidFill>
                  <a:srgbClr val="00B050"/>
                </a:solidFill>
              </a:rPr>
              <a:t>slow waves and spikes </a:t>
            </a:r>
          </a:p>
          <a:p>
            <a:r>
              <a:rPr lang="en-US" sz="1400" dirty="0">
                <a:solidFill>
                  <a:srgbClr val="00B050"/>
                </a:solidFill>
              </a:rPr>
              <a:t>2-syncytium contraction  </a:t>
            </a:r>
          </a:p>
        </p:txBody>
      </p:sp>
    </p:spTree>
    <p:extLst>
      <p:ext uri="{BB962C8B-B14F-4D97-AF65-F5344CB8AC3E}">
        <p14:creationId xmlns:p14="http://schemas.microsoft.com/office/powerpoint/2010/main" val="1684927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47572-35F4-4F0E-9736-3B5C17CA1959}"/>
              </a:ext>
            </a:extLst>
          </p:cNvPr>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a:extLst>
              <a:ext uri="{FF2B5EF4-FFF2-40B4-BE49-F238E27FC236}">
                <a16:creationId xmlns:a16="http://schemas.microsoft.com/office/drawing/2014/main" id="{D6A7DFDF-DDA7-472C-8D59-CA577A1DFD63}"/>
              </a:ext>
            </a:extLst>
          </p:cNvPr>
          <p:cNvSpPr>
            <a:spLocks noGrp="1"/>
          </p:cNvSpPr>
          <p:nvPr>
            <p:ph type="sldNum" sz="quarter" idx="12"/>
          </p:nvPr>
        </p:nvSpPr>
        <p:spPr/>
        <p:txBody>
          <a:bodyPr/>
          <a:lstStyle/>
          <a:p>
            <a:fld id="{4929A69E-7D8F-4515-9605-0315ABD4F316}" type="slidenum">
              <a:rPr lang="en-US" smtClean="0"/>
              <a:t>12</a:t>
            </a:fld>
            <a:endParaRPr lang="en-US" dirty="0"/>
          </a:p>
        </p:txBody>
      </p:sp>
      <p:pic>
        <p:nvPicPr>
          <p:cNvPr id="5" name="Content Placeholder 3">
            <a:extLst>
              <a:ext uri="{FF2B5EF4-FFF2-40B4-BE49-F238E27FC236}">
                <a16:creationId xmlns:a16="http://schemas.microsoft.com/office/drawing/2014/main" id="{4BB44F95-BC73-49EF-A89A-198DC188446A}"/>
              </a:ext>
            </a:extLst>
          </p:cNvPr>
          <p:cNvPicPr>
            <a:picLocks noChangeAspect="1"/>
          </p:cNvPicPr>
          <p:nvPr/>
        </p:nvPicPr>
        <p:blipFill rotWithShape="1">
          <a:blip r:embed="rId2" cstate="print"/>
          <a:srcRect l="2636" t="21353" r="45848" b="1672"/>
          <a:stretch/>
        </p:blipFill>
        <p:spPr>
          <a:xfrm>
            <a:off x="609460" y="1340768"/>
            <a:ext cx="4908888" cy="4988393"/>
          </a:xfrm>
          <a:prstGeom prst="rect">
            <a:avLst/>
          </a:prstGeom>
        </p:spPr>
      </p:pic>
      <p:sp>
        <p:nvSpPr>
          <p:cNvPr id="8" name="Rectangle 7"/>
          <p:cNvSpPr/>
          <p:nvPr/>
        </p:nvSpPr>
        <p:spPr>
          <a:xfrm>
            <a:off x="9982844" y="26329"/>
            <a:ext cx="2205981" cy="404664"/>
          </a:xfrm>
          <a:prstGeom prst="rect">
            <a:avLst/>
          </a:prstGeom>
          <a:noFill/>
          <a:ln>
            <a:solidFill>
              <a:srgbClr val="E4CBE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Females’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
        <p:nvSpPr>
          <p:cNvPr id="4" name="Rectangle 3"/>
          <p:cNvSpPr/>
          <p:nvPr/>
        </p:nvSpPr>
        <p:spPr>
          <a:xfrm>
            <a:off x="6166401" y="1223491"/>
            <a:ext cx="5412983" cy="2308324"/>
          </a:xfrm>
          <a:prstGeom prst="rect">
            <a:avLst/>
          </a:prstGeom>
        </p:spPr>
        <p:txBody>
          <a:bodyPr wrap="square">
            <a:spAutoFit/>
          </a:bodyPr>
          <a:lstStyle/>
          <a:p>
            <a:pPr marL="342900" indent="-342900">
              <a:buFont typeface="Arial" panose="020B0604020202020204" pitchFamily="34" charset="0"/>
              <a:buChar char="•"/>
            </a:pPr>
            <a:r>
              <a:rPr lang="en-US" sz="1800" dirty="0"/>
              <a:t>Slow cycling of the myosin </a:t>
            </a:r>
            <a:r>
              <a:rPr lang="en-US" sz="1800" dirty="0" smtClean="0"/>
              <a:t>cross-bridges.</a:t>
            </a:r>
            <a:endParaRPr lang="en-US" sz="1800" dirty="0"/>
          </a:p>
          <a:p>
            <a:pPr marL="342900" indent="-342900">
              <a:buFont typeface="Arial" panose="020B0604020202020204" pitchFamily="34" charset="0"/>
              <a:buChar char="•"/>
            </a:pPr>
            <a:r>
              <a:rPr lang="en-US" sz="1800" dirty="0"/>
              <a:t>Low energy </a:t>
            </a:r>
            <a:r>
              <a:rPr lang="en-US" sz="1800" dirty="0" smtClean="0"/>
              <a:t>requirement.</a:t>
            </a:r>
            <a:endParaRPr lang="en-US" sz="1800" dirty="0"/>
          </a:p>
          <a:p>
            <a:pPr marL="342900" indent="-342900">
              <a:buFont typeface="Arial" panose="020B0604020202020204" pitchFamily="34" charset="0"/>
              <a:buChar char="•"/>
            </a:pPr>
            <a:r>
              <a:rPr lang="en-US" sz="1800" dirty="0"/>
              <a:t>Slowness of onset of contraction and </a:t>
            </a:r>
            <a:r>
              <a:rPr lang="en-US" sz="1800" dirty="0" smtClean="0"/>
              <a:t>relaxation.</a:t>
            </a:r>
            <a:endParaRPr lang="en-US" sz="1800" dirty="0"/>
          </a:p>
          <a:p>
            <a:pPr marL="342900" indent="-342900">
              <a:buFont typeface="Arial" panose="020B0604020202020204" pitchFamily="34" charset="0"/>
              <a:buChar char="•"/>
            </a:pPr>
            <a:r>
              <a:rPr lang="en-US" sz="1800" dirty="0"/>
              <a:t>Greater max. force of </a:t>
            </a:r>
            <a:r>
              <a:rPr lang="en-US" sz="1800" dirty="0" smtClean="0"/>
              <a:t>contraction.</a:t>
            </a:r>
            <a:endParaRPr lang="en-US" sz="1800" dirty="0"/>
          </a:p>
          <a:p>
            <a:pPr marL="342900" indent="-342900">
              <a:buFont typeface="Arial" panose="020B0604020202020204" pitchFamily="34" charset="0"/>
              <a:buChar char="•"/>
            </a:pPr>
            <a:r>
              <a:rPr lang="en-US" sz="1800" dirty="0"/>
              <a:t>Latch </a:t>
            </a:r>
            <a:r>
              <a:rPr lang="en-US" sz="1800" dirty="0" smtClean="0"/>
              <a:t>mechanism.</a:t>
            </a:r>
            <a:endParaRPr lang="en-US" sz="1800" dirty="0"/>
          </a:p>
          <a:p>
            <a:pPr marL="342900" indent="-342900">
              <a:buFont typeface="Arial" panose="020B0604020202020204" pitchFamily="34" charset="0"/>
              <a:buChar char="•"/>
            </a:pPr>
            <a:r>
              <a:rPr lang="en-US" sz="1800" dirty="0" smtClean="0"/>
              <a:t>Stress-Relaxation.</a:t>
            </a:r>
            <a:endParaRPr lang="en-US" sz="1800" dirty="0"/>
          </a:p>
          <a:p>
            <a:pPr marL="342900" indent="-342900">
              <a:buFont typeface="Arial" panose="020B0604020202020204" pitchFamily="34" charset="0"/>
              <a:buChar char="•"/>
            </a:pPr>
            <a:r>
              <a:rPr lang="en-US" sz="1800" dirty="0"/>
              <a:t>Revers </a:t>
            </a:r>
            <a:r>
              <a:rPr lang="en-US" sz="1800" dirty="0" smtClean="0"/>
              <a:t>stress-</a:t>
            </a:r>
          </a:p>
          <a:p>
            <a:r>
              <a:rPr lang="en-US" sz="1800" dirty="0"/>
              <a:t> </a:t>
            </a:r>
            <a:r>
              <a:rPr lang="en-US" sz="1800" dirty="0" smtClean="0"/>
              <a:t>    relaxation.</a:t>
            </a:r>
            <a:endParaRPr lang="en-US" sz="1800" dirty="0"/>
          </a:p>
        </p:txBody>
      </p:sp>
      <p:cxnSp>
        <p:nvCxnSpPr>
          <p:cNvPr id="9" name="Straight Connector 8"/>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pic>
        <p:nvPicPr>
          <p:cNvPr id="10" name="Picture 9"/>
          <p:cNvPicPr>
            <a:picLocks noChangeAspect="1"/>
          </p:cNvPicPr>
          <p:nvPr/>
        </p:nvPicPr>
        <p:blipFill rotWithShape="1">
          <a:blip r:embed="rId3"/>
          <a:srcRect l="3828" t="1756" r="12560" b="49927"/>
          <a:stretch/>
        </p:blipFill>
        <p:spPr>
          <a:xfrm>
            <a:off x="8341731" y="2372656"/>
            <a:ext cx="3237653" cy="3931436"/>
          </a:xfrm>
          <a:prstGeom prst="rect">
            <a:avLst/>
          </a:prstGeom>
        </p:spPr>
      </p:pic>
    </p:spTree>
    <p:extLst>
      <p:ext uri="{BB962C8B-B14F-4D97-AF65-F5344CB8AC3E}">
        <p14:creationId xmlns:p14="http://schemas.microsoft.com/office/powerpoint/2010/main" val="2902210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Electrical Activity of Gastrointestinal Smooth Muscle</a:t>
            </a:r>
          </a:p>
        </p:txBody>
      </p:sp>
      <p:sp>
        <p:nvSpPr>
          <p:cNvPr id="3" name="Slide Number Placeholder 2"/>
          <p:cNvSpPr>
            <a:spLocks noGrp="1"/>
          </p:cNvSpPr>
          <p:nvPr>
            <p:ph type="sldNum" sz="quarter" idx="12"/>
          </p:nvPr>
        </p:nvSpPr>
        <p:spPr/>
        <p:txBody>
          <a:bodyPr/>
          <a:lstStyle/>
          <a:p>
            <a:fld id="{4929A69E-7D8F-4515-9605-0315ABD4F316}" type="slidenum">
              <a:rPr lang="en-US" smtClean="0"/>
              <a:t>13</a:t>
            </a:fld>
            <a:endParaRPr lang="en-US" dirty="0"/>
          </a:p>
        </p:txBody>
      </p:sp>
      <p:sp>
        <p:nvSpPr>
          <p:cNvPr id="4" name="Content Placeholder 3"/>
          <p:cNvSpPr>
            <a:spLocks noGrp="1"/>
          </p:cNvSpPr>
          <p:nvPr>
            <p:ph sz="quarter" idx="1"/>
          </p:nvPr>
        </p:nvSpPr>
        <p:spPr>
          <a:xfrm>
            <a:off x="609461" y="1219200"/>
            <a:ext cx="5196920" cy="4937760"/>
          </a:xfrm>
        </p:spPr>
        <p:txBody>
          <a:bodyPr>
            <a:normAutofit/>
          </a:bodyPr>
          <a:lstStyle/>
          <a:p>
            <a:pPr marL="0" indent="0">
              <a:buNone/>
            </a:pPr>
            <a:r>
              <a:rPr lang="en-US" sz="1800" dirty="0">
                <a:solidFill>
                  <a:schemeClr val="accent2">
                    <a:lumMod val="75000"/>
                  </a:schemeClr>
                </a:solidFill>
              </a:rPr>
              <a:t>2. Electrical Activity of Gastrointestinal Smooth Muscle: </a:t>
            </a:r>
            <a:endParaRPr lang="en-US" sz="1800" dirty="0" smtClean="0">
              <a:solidFill>
                <a:schemeClr val="accent2">
                  <a:lumMod val="75000"/>
                </a:schemeClr>
              </a:solidFill>
            </a:endParaRPr>
          </a:p>
          <a:p>
            <a:pPr marL="0" indent="0">
              <a:buNone/>
            </a:pPr>
            <a:endParaRPr lang="en-US" sz="1800" dirty="0">
              <a:solidFill>
                <a:schemeClr val="accent2">
                  <a:lumMod val="75000"/>
                </a:schemeClr>
              </a:solidFill>
            </a:endParaRPr>
          </a:p>
          <a:p>
            <a:r>
              <a:rPr lang="en-US" sz="1600" dirty="0" smtClean="0"/>
              <a:t>The </a:t>
            </a:r>
            <a:r>
              <a:rPr lang="en-US" sz="1600" dirty="0"/>
              <a:t>smooth muscle of the gastrointestinal tract is excited by almost continual slow, intrinsic electrical activity along the membranes of the muscle fibers. This activity has </a:t>
            </a:r>
            <a:r>
              <a:rPr lang="en-US" sz="1600" dirty="0">
                <a:solidFill>
                  <a:schemeClr val="accent4">
                    <a:lumMod val="75000"/>
                  </a:schemeClr>
                </a:solidFill>
              </a:rPr>
              <a:t>two</a:t>
            </a:r>
            <a:r>
              <a:rPr lang="en-US" sz="1600" dirty="0"/>
              <a:t> basic types of electrical waves: </a:t>
            </a:r>
            <a:endParaRPr lang="en-US" sz="1600" dirty="0" smtClean="0"/>
          </a:p>
          <a:p>
            <a:pPr>
              <a:buFont typeface="Arial" panose="020B0604020202020204" pitchFamily="34" charset="0"/>
              <a:buChar char="•"/>
            </a:pPr>
            <a:r>
              <a:rPr lang="en-US" sz="1600" dirty="0" smtClean="0">
                <a:solidFill>
                  <a:schemeClr val="bg2">
                    <a:lumMod val="75000"/>
                  </a:schemeClr>
                </a:solidFill>
              </a:rPr>
              <a:t>(</a:t>
            </a:r>
            <a:r>
              <a:rPr lang="en-US" sz="1600" dirty="0">
                <a:solidFill>
                  <a:schemeClr val="bg2">
                    <a:lumMod val="75000"/>
                  </a:schemeClr>
                </a:solidFill>
              </a:rPr>
              <a:t>a) slow </a:t>
            </a:r>
            <a:r>
              <a:rPr lang="en-US" sz="1600" dirty="0" smtClean="0">
                <a:solidFill>
                  <a:schemeClr val="bg2">
                    <a:lumMod val="75000"/>
                  </a:schemeClr>
                </a:solidFill>
              </a:rPr>
              <a:t>waves.</a:t>
            </a:r>
          </a:p>
          <a:p>
            <a:pPr>
              <a:buFont typeface="Arial" panose="020B0604020202020204" pitchFamily="34" charset="0"/>
              <a:buChar char="•"/>
            </a:pPr>
            <a:r>
              <a:rPr lang="en-US" sz="1600" dirty="0" smtClean="0">
                <a:solidFill>
                  <a:schemeClr val="bg2">
                    <a:lumMod val="75000"/>
                  </a:schemeClr>
                </a:solidFill>
              </a:rPr>
              <a:t>(b</a:t>
            </a:r>
            <a:r>
              <a:rPr lang="en-US" sz="1600" dirty="0">
                <a:solidFill>
                  <a:schemeClr val="bg2">
                    <a:lumMod val="75000"/>
                  </a:schemeClr>
                </a:solidFill>
              </a:rPr>
              <a:t>) spikes</a:t>
            </a:r>
            <a:r>
              <a:rPr lang="en-US" sz="1600" dirty="0" smtClean="0">
                <a:solidFill>
                  <a:schemeClr val="bg2">
                    <a:lumMod val="75000"/>
                  </a:schemeClr>
                </a:solidFill>
              </a:rPr>
              <a:t>.</a:t>
            </a:r>
          </a:p>
          <a:p>
            <a:pPr>
              <a:buFont typeface="Arial" panose="020B0604020202020204" pitchFamily="34" charset="0"/>
              <a:buChar char="•"/>
            </a:pPr>
            <a:endParaRPr lang="en-US" sz="1600" dirty="0" smtClean="0">
              <a:solidFill>
                <a:schemeClr val="bg2">
                  <a:lumMod val="75000"/>
                </a:schemeClr>
              </a:solidFill>
            </a:endParaRPr>
          </a:p>
          <a:p>
            <a:pPr>
              <a:buFont typeface="Arial" panose="020B0604020202020204" pitchFamily="34" charset="0"/>
              <a:buChar char="•"/>
            </a:pPr>
            <a:r>
              <a:rPr lang="en-US" sz="1600" dirty="0">
                <a:solidFill>
                  <a:srgbClr val="00B050"/>
                </a:solidFill>
              </a:rPr>
              <a:t>Certain cells in these layers are different in resting membrane potentials is -50 these cells are closer to the threshold need small </a:t>
            </a:r>
            <a:r>
              <a:rPr lang="en-US" sz="1600" dirty="0" smtClean="0">
                <a:solidFill>
                  <a:srgbClr val="00B050"/>
                </a:solidFill>
              </a:rPr>
              <a:t>activation.</a:t>
            </a:r>
          </a:p>
          <a:p>
            <a:pPr>
              <a:buFont typeface="Arial" panose="020B0604020202020204" pitchFamily="34" charset="0"/>
              <a:buChar char="•"/>
            </a:pPr>
            <a:r>
              <a:rPr lang="en-US" sz="1600" dirty="0" err="1">
                <a:solidFill>
                  <a:srgbClr val="00B050"/>
                </a:solidFill>
              </a:rPr>
              <a:t>Mynteric</a:t>
            </a:r>
            <a:r>
              <a:rPr lang="en-US" sz="1600" dirty="0">
                <a:solidFill>
                  <a:srgbClr val="00B050"/>
                </a:solidFill>
              </a:rPr>
              <a:t> plexus and submucosal layers (neuronal layers in ) between circular smooth </a:t>
            </a:r>
            <a:r>
              <a:rPr lang="en-US" sz="1600" dirty="0" smtClean="0">
                <a:solidFill>
                  <a:srgbClr val="00B050"/>
                </a:solidFill>
              </a:rPr>
              <a:t>muscles. </a:t>
            </a:r>
            <a:endParaRPr lang="en-US" sz="1600" dirty="0">
              <a:solidFill>
                <a:srgbClr val="00B050"/>
              </a:solidFill>
            </a:endParaRPr>
          </a:p>
          <a:p>
            <a:pPr>
              <a:buFont typeface="Arial" panose="020B0604020202020204" pitchFamily="34" charset="0"/>
              <a:buChar char="•"/>
            </a:pPr>
            <a:endParaRPr lang="en-US" sz="1600" dirty="0" smtClean="0">
              <a:solidFill>
                <a:schemeClr val="bg2">
                  <a:lumMod val="75000"/>
                </a:schemeClr>
              </a:solidFill>
            </a:endParaRPr>
          </a:p>
          <a:p>
            <a:pPr>
              <a:buFont typeface="Arial" panose="020B0604020202020204" pitchFamily="34" charset="0"/>
              <a:buChar char="•"/>
            </a:pPr>
            <a:endParaRPr lang="en-US" sz="1600" dirty="0">
              <a:solidFill>
                <a:schemeClr val="bg2">
                  <a:lumMod val="75000"/>
                </a:schemeClr>
              </a:solidFill>
            </a:endParaRPr>
          </a:p>
          <a:p>
            <a:endParaRPr lang="en-US" sz="1600" dirty="0">
              <a:solidFill>
                <a:schemeClr val="bg1">
                  <a:lumMod val="50000"/>
                </a:schemeClr>
              </a:solidFill>
            </a:endParaRPr>
          </a:p>
          <a:p>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7654" y="1219200"/>
            <a:ext cx="5751749" cy="4937760"/>
          </a:xfrm>
          <a:prstGeom prst="rect">
            <a:avLst/>
          </a:prstGeom>
        </p:spPr>
      </p:pic>
      <p:sp>
        <p:nvSpPr>
          <p:cNvPr id="6" name="TextBox 5"/>
          <p:cNvSpPr txBox="1"/>
          <p:nvPr/>
        </p:nvSpPr>
        <p:spPr>
          <a:xfrm>
            <a:off x="10694914" y="4105087"/>
            <a:ext cx="736099" cy="400110"/>
          </a:xfrm>
          <a:prstGeom prst="rect">
            <a:avLst/>
          </a:prstGeom>
          <a:noFill/>
        </p:spPr>
        <p:txBody>
          <a:bodyPr wrap="none" rtlCol="0">
            <a:spAutoFit/>
          </a:bodyPr>
          <a:lstStyle/>
          <a:p>
            <a:r>
              <a:rPr lang="en-US" dirty="0" smtClean="0">
                <a:solidFill>
                  <a:schemeClr val="bg1">
                    <a:lumMod val="50000"/>
                  </a:schemeClr>
                </a:solidFill>
              </a:rPr>
              <a:t>Extra</a:t>
            </a:r>
            <a:endParaRPr lang="en-US" dirty="0">
              <a:solidFill>
                <a:schemeClr val="bg1">
                  <a:lumMod val="50000"/>
                </a:schemeClr>
              </a:solidFill>
            </a:endParaRPr>
          </a:p>
        </p:txBody>
      </p:sp>
      <p:sp>
        <p:nvSpPr>
          <p:cNvPr id="7" name="Rectangle 6"/>
          <p:cNvSpPr/>
          <p:nvPr/>
        </p:nvSpPr>
        <p:spPr>
          <a:xfrm>
            <a:off x="9982844" y="27570"/>
            <a:ext cx="2205981" cy="404664"/>
          </a:xfrm>
          <a:prstGeom prst="rect">
            <a:avLst/>
          </a:prstGeom>
          <a:noFill/>
          <a:ln>
            <a:solidFill>
              <a:schemeClr val="bg2">
                <a:lumMod val="9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abic Typesetting" panose="03020402040406030203" pitchFamily="66" charset="-78"/>
                <a:cs typeface="Arabic Typesetting" panose="03020402040406030203" pitchFamily="66" charset="-78"/>
              </a:rPr>
              <a:t>Important</a:t>
            </a:r>
            <a:endParaRPr lang="en-US" sz="2400" b="1"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86518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14</a:t>
            </a:fld>
            <a:endParaRPr lang="en-US" dirty="0"/>
          </a:p>
        </p:txBody>
      </p:sp>
      <p:sp>
        <p:nvSpPr>
          <p:cNvPr id="7" name="Rectangle 6"/>
          <p:cNvSpPr/>
          <p:nvPr/>
        </p:nvSpPr>
        <p:spPr>
          <a:xfrm>
            <a:off x="6233753" y="1220387"/>
            <a:ext cx="5340936" cy="408413"/>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chemeClr val="bg1"/>
                </a:solidFill>
              </a:rPr>
              <a:t>The spike potentials are true action </a:t>
            </a:r>
            <a:r>
              <a:rPr lang="en-US" sz="1800" dirty="0" smtClean="0">
                <a:solidFill>
                  <a:schemeClr val="bg1"/>
                </a:solidFill>
              </a:rPr>
              <a:t>potentials*</a:t>
            </a:r>
            <a:endParaRPr lang="en-US" sz="1800" dirty="0">
              <a:solidFill>
                <a:schemeClr val="bg1"/>
              </a:solidFill>
            </a:endParaRPr>
          </a:p>
        </p:txBody>
      </p:sp>
      <p:sp>
        <p:nvSpPr>
          <p:cNvPr id="8" name="Rectangle 7"/>
          <p:cNvSpPr/>
          <p:nvPr/>
        </p:nvSpPr>
        <p:spPr>
          <a:xfrm>
            <a:off x="609460" y="1220522"/>
            <a:ext cx="5340936" cy="408278"/>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800">
                <a:solidFill>
                  <a:schemeClr val="bg1"/>
                </a:solidFill>
              </a:rPr>
              <a:t>Slow waves</a:t>
            </a:r>
            <a:endParaRPr lang="en-US" sz="1800" dirty="0">
              <a:solidFill>
                <a:schemeClr val="bg1"/>
              </a:solidFill>
            </a:endParaRPr>
          </a:p>
        </p:txBody>
      </p:sp>
      <p:sp>
        <p:nvSpPr>
          <p:cNvPr id="9" name="Rectangle 8"/>
          <p:cNvSpPr/>
          <p:nvPr/>
        </p:nvSpPr>
        <p:spPr>
          <a:xfrm>
            <a:off x="6233753" y="1706187"/>
            <a:ext cx="5340936" cy="388305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lvl="0" indent="-285750">
              <a:buFont typeface="Wingdings" panose="05000000000000000000" pitchFamily="2" charset="2"/>
              <a:buChar char="Ø"/>
            </a:pPr>
            <a:r>
              <a:rPr lang="en-US" sz="1250" dirty="0"/>
              <a:t>They occur automatically when the resting membrane potential of the gut smooth muscle becomes more positive (&lt;</a:t>
            </a:r>
            <a:r>
              <a:rPr lang="en-US" sz="1250" dirty="0">
                <a:solidFill>
                  <a:schemeClr val="accent4">
                    <a:lumMod val="75000"/>
                  </a:schemeClr>
                </a:solidFill>
              </a:rPr>
              <a:t>-40 </a:t>
            </a:r>
            <a:r>
              <a:rPr lang="en-US" sz="1250" dirty="0"/>
              <a:t>mV) (the normal resting membrane potential is between </a:t>
            </a:r>
            <a:r>
              <a:rPr lang="en-US" sz="1250" dirty="0">
                <a:solidFill>
                  <a:schemeClr val="accent4">
                    <a:lumMod val="75000"/>
                  </a:schemeClr>
                </a:solidFill>
              </a:rPr>
              <a:t>-50 </a:t>
            </a:r>
            <a:r>
              <a:rPr lang="en-US" sz="1250" dirty="0"/>
              <a:t>and </a:t>
            </a:r>
            <a:r>
              <a:rPr lang="en-US" sz="1250" dirty="0">
                <a:solidFill>
                  <a:schemeClr val="accent4">
                    <a:lumMod val="75000"/>
                  </a:schemeClr>
                </a:solidFill>
              </a:rPr>
              <a:t>-60 </a:t>
            </a:r>
            <a:r>
              <a:rPr lang="en-US" sz="1250" dirty="0"/>
              <a:t>mV). </a:t>
            </a:r>
            <a:endParaRPr lang="en-US" sz="1250" dirty="0" smtClean="0"/>
          </a:p>
          <a:p>
            <a:pPr lvl="0"/>
            <a:endParaRPr lang="en-US" sz="1250" dirty="0" smtClean="0"/>
          </a:p>
          <a:p>
            <a:pPr marL="285750" lvl="0" indent="-285750">
              <a:buFont typeface="Wingdings" panose="05000000000000000000" pitchFamily="2" charset="2"/>
              <a:buChar char="Ø"/>
            </a:pPr>
            <a:r>
              <a:rPr lang="en-US" sz="1250" dirty="0" smtClean="0"/>
              <a:t>The </a:t>
            </a:r>
            <a:r>
              <a:rPr lang="en-US" sz="1250" dirty="0"/>
              <a:t>higher the slow wave potential rises &gt; the greater the frequency of the spike potentials (usually ranging between </a:t>
            </a:r>
            <a:r>
              <a:rPr lang="en-US" sz="1250" dirty="0">
                <a:solidFill>
                  <a:schemeClr val="accent4">
                    <a:lumMod val="75000"/>
                  </a:schemeClr>
                </a:solidFill>
              </a:rPr>
              <a:t>1</a:t>
            </a:r>
            <a:r>
              <a:rPr lang="en-US" sz="1250" dirty="0"/>
              <a:t> and </a:t>
            </a:r>
            <a:r>
              <a:rPr lang="en-US" sz="1250" dirty="0">
                <a:solidFill>
                  <a:schemeClr val="accent4">
                    <a:lumMod val="75000"/>
                  </a:schemeClr>
                </a:solidFill>
              </a:rPr>
              <a:t>10 </a:t>
            </a:r>
            <a:r>
              <a:rPr lang="en-US" sz="1250" dirty="0"/>
              <a:t>spikes per second.) </a:t>
            </a:r>
            <a:endParaRPr lang="en-US" sz="1250" dirty="0" smtClean="0"/>
          </a:p>
          <a:p>
            <a:pPr marL="285750" lvl="0" indent="-285750">
              <a:buFont typeface="Wingdings" panose="05000000000000000000" pitchFamily="2" charset="2"/>
              <a:buChar char="Ø"/>
            </a:pPr>
            <a:endParaRPr lang="en-US" sz="1250" dirty="0" smtClean="0"/>
          </a:p>
          <a:p>
            <a:pPr marL="285750" lvl="0" indent="-285750">
              <a:buFont typeface="Wingdings" panose="05000000000000000000" pitchFamily="2" charset="2"/>
              <a:buChar char="Ø"/>
            </a:pPr>
            <a:r>
              <a:rPr lang="en-US" sz="1250" dirty="0" smtClean="0"/>
              <a:t>The </a:t>
            </a:r>
            <a:r>
              <a:rPr lang="en-US" sz="1250" dirty="0"/>
              <a:t>spike potentials last </a:t>
            </a:r>
            <a:r>
              <a:rPr lang="en-US" sz="1250" dirty="0">
                <a:solidFill>
                  <a:schemeClr val="accent4">
                    <a:lumMod val="75000"/>
                  </a:schemeClr>
                </a:solidFill>
              </a:rPr>
              <a:t>10</a:t>
            </a:r>
            <a:r>
              <a:rPr lang="en-US" sz="1250" dirty="0"/>
              <a:t> to </a:t>
            </a:r>
            <a:r>
              <a:rPr lang="en-US" sz="1250" dirty="0">
                <a:solidFill>
                  <a:schemeClr val="accent4">
                    <a:lumMod val="75000"/>
                  </a:schemeClr>
                </a:solidFill>
              </a:rPr>
              <a:t>40</a:t>
            </a:r>
            <a:r>
              <a:rPr lang="en-US" sz="1250" dirty="0"/>
              <a:t> times as long in gastrointestinal muscle as the action potentials in large nerve fibers, each gastrointestinal spike lasting as long as </a:t>
            </a:r>
            <a:r>
              <a:rPr lang="en-US" sz="1250" dirty="0">
                <a:solidFill>
                  <a:schemeClr val="accent4">
                    <a:lumMod val="75000"/>
                  </a:schemeClr>
                </a:solidFill>
              </a:rPr>
              <a:t>10</a:t>
            </a:r>
            <a:r>
              <a:rPr lang="en-US" sz="1250" dirty="0"/>
              <a:t> to </a:t>
            </a:r>
            <a:r>
              <a:rPr lang="en-US" sz="1250" dirty="0">
                <a:solidFill>
                  <a:schemeClr val="accent4">
                    <a:lumMod val="75000"/>
                  </a:schemeClr>
                </a:solidFill>
              </a:rPr>
              <a:t>20</a:t>
            </a:r>
            <a:r>
              <a:rPr lang="en-US" sz="1250" dirty="0"/>
              <a:t> msec. </a:t>
            </a:r>
            <a:endParaRPr lang="en-US" sz="1250" dirty="0" smtClean="0"/>
          </a:p>
          <a:p>
            <a:pPr marL="285750" lvl="0" indent="-285750">
              <a:buFont typeface="Wingdings" panose="05000000000000000000" pitchFamily="2" charset="2"/>
              <a:buChar char="Ø"/>
            </a:pPr>
            <a:endParaRPr lang="en-US" sz="1250" dirty="0"/>
          </a:p>
          <a:p>
            <a:pPr marL="285750" lvl="0" indent="-285750">
              <a:buFont typeface="Wingdings" panose="05000000000000000000" pitchFamily="2" charset="2"/>
              <a:buChar char="Ø"/>
            </a:pPr>
            <a:r>
              <a:rPr lang="en-US" sz="1250" dirty="0"/>
              <a:t>In gastrointestinal smooth muscle fibers, the channels responsible for the action potentials are somewhat </a:t>
            </a:r>
            <a:r>
              <a:rPr lang="en-US" sz="1250" dirty="0" smtClean="0"/>
              <a:t>different, </a:t>
            </a:r>
            <a:r>
              <a:rPr lang="en-US" sz="1250" dirty="0"/>
              <a:t>they allow </a:t>
            </a:r>
            <a:r>
              <a:rPr lang="en-US" sz="1250" dirty="0">
                <a:solidFill>
                  <a:srgbClr val="FF0000"/>
                </a:solidFill>
              </a:rPr>
              <a:t>especially large numbers of calcium ions </a:t>
            </a:r>
            <a:r>
              <a:rPr lang="en-US" sz="1250" dirty="0"/>
              <a:t>to enter along with smaller numbers of sodium ions and therefore are called </a:t>
            </a:r>
            <a:r>
              <a:rPr lang="en-US" sz="1250" u="sng" dirty="0">
                <a:solidFill>
                  <a:srgbClr val="FF0000"/>
                </a:solidFill>
              </a:rPr>
              <a:t>calcium-sodium channels</a:t>
            </a:r>
            <a:r>
              <a:rPr lang="en-US" sz="1250" dirty="0">
                <a:solidFill>
                  <a:srgbClr val="FF0000"/>
                </a:solidFill>
              </a:rPr>
              <a:t>. </a:t>
            </a:r>
            <a:endParaRPr lang="en-US" sz="1250" dirty="0" smtClean="0">
              <a:solidFill>
                <a:srgbClr val="FF0000"/>
              </a:solidFill>
            </a:endParaRPr>
          </a:p>
          <a:p>
            <a:pPr marL="285750" lvl="0" indent="-285750">
              <a:buFont typeface="Wingdings" panose="05000000000000000000" pitchFamily="2" charset="2"/>
              <a:buChar char="Ø"/>
            </a:pPr>
            <a:endParaRPr lang="en-US" sz="1250" dirty="0" smtClean="0"/>
          </a:p>
          <a:p>
            <a:pPr marL="285750" lvl="0" indent="-285750">
              <a:buFont typeface="Wingdings" panose="05000000000000000000" pitchFamily="2" charset="2"/>
              <a:buChar char="Ø"/>
            </a:pPr>
            <a:r>
              <a:rPr lang="en-US" sz="1250" dirty="0" smtClean="0"/>
              <a:t>These </a:t>
            </a:r>
            <a:r>
              <a:rPr lang="en-US" sz="1250" dirty="0"/>
              <a:t>channels are much slower to open and close than the rapid Na channels of large nerve </a:t>
            </a:r>
            <a:r>
              <a:rPr lang="en-US" sz="1250" dirty="0" smtClean="0"/>
              <a:t>fibers</a:t>
            </a:r>
            <a:r>
              <a:rPr lang="en-US" sz="1250" dirty="0" smtClean="0"/>
              <a:t>.</a:t>
            </a:r>
          </a:p>
          <a:p>
            <a:pPr marL="285750" lvl="0" indent="-285750">
              <a:buFont typeface="Wingdings" panose="05000000000000000000" pitchFamily="2" charset="2"/>
              <a:buChar char="Ø"/>
            </a:pPr>
            <a:r>
              <a:rPr lang="en-US" sz="1250" dirty="0" smtClean="0"/>
              <a:t>They cause muscle contraction.</a:t>
            </a:r>
            <a:endParaRPr lang="en-US" sz="1250" dirty="0" smtClean="0"/>
          </a:p>
          <a:p>
            <a:pPr marL="285750" lvl="0" indent="-285750">
              <a:buFont typeface="Wingdings" panose="05000000000000000000" pitchFamily="2" charset="2"/>
              <a:buChar char="Ø"/>
            </a:pPr>
            <a:r>
              <a:rPr lang="en-US" sz="1250" dirty="0" smtClean="0">
                <a:solidFill>
                  <a:srgbClr val="00B050"/>
                </a:solidFill>
              </a:rPr>
              <a:t>Spike </a:t>
            </a:r>
            <a:r>
              <a:rPr lang="en-US" sz="1250" dirty="0">
                <a:solidFill>
                  <a:srgbClr val="00B050"/>
                </a:solidFill>
              </a:rPr>
              <a:t>duration up to </a:t>
            </a:r>
            <a:r>
              <a:rPr lang="en-US" sz="1250" dirty="0" smtClean="0">
                <a:solidFill>
                  <a:srgbClr val="00B050"/>
                </a:solidFill>
              </a:rPr>
              <a:t>5seconds</a:t>
            </a:r>
            <a:endParaRPr lang="ar-SA" sz="1250" dirty="0" smtClean="0">
              <a:solidFill>
                <a:srgbClr val="00B050"/>
              </a:solidFill>
            </a:endParaRPr>
          </a:p>
        </p:txBody>
      </p:sp>
      <p:sp>
        <p:nvSpPr>
          <p:cNvPr id="10" name="Rectangle 9"/>
          <p:cNvSpPr/>
          <p:nvPr/>
        </p:nvSpPr>
        <p:spPr>
          <a:xfrm>
            <a:off x="609460" y="1706322"/>
            <a:ext cx="5340936" cy="455462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lvl="0" indent="-285750">
              <a:buFont typeface="Wingdings" panose="05000000000000000000" pitchFamily="2" charset="2"/>
              <a:buChar char="Ø"/>
            </a:pPr>
            <a:r>
              <a:rPr lang="en-US" sz="1240" dirty="0"/>
              <a:t>Most gastrointestinal contractions occur rhythmically.  </a:t>
            </a:r>
            <a:r>
              <a:rPr lang="en-US" sz="1240" dirty="0" smtClean="0"/>
              <a:t>This </a:t>
            </a:r>
            <a:r>
              <a:rPr lang="en-US" sz="1240" dirty="0"/>
              <a:t>rhythm is determined mainly by the </a:t>
            </a:r>
            <a:r>
              <a:rPr lang="en-US" sz="1240" dirty="0">
                <a:solidFill>
                  <a:srgbClr val="FF0000"/>
                </a:solidFill>
              </a:rPr>
              <a:t>frequency</a:t>
            </a:r>
            <a:r>
              <a:rPr lang="en-US" sz="1240" dirty="0"/>
              <a:t> of so-called "slow waves" of smooth muscle membrane potential. These waves </a:t>
            </a:r>
            <a:r>
              <a:rPr lang="en-US" sz="1240" dirty="0">
                <a:solidFill>
                  <a:srgbClr val="FF0000"/>
                </a:solidFill>
              </a:rPr>
              <a:t>are not action potentials</a:t>
            </a:r>
            <a:r>
              <a:rPr lang="en-US" sz="1240" dirty="0"/>
              <a:t>. Instead, they are oscillating depolarization and repolarization in the resting membrane potential with unknown cause. </a:t>
            </a:r>
            <a:endParaRPr lang="en-US" sz="1240" dirty="0" smtClean="0"/>
          </a:p>
          <a:p>
            <a:pPr marL="285750" lvl="0" indent="-285750">
              <a:buFont typeface="Wingdings" panose="05000000000000000000" pitchFamily="2" charset="2"/>
              <a:buChar char="Ø"/>
            </a:pPr>
            <a:endParaRPr lang="en-US" sz="1240" dirty="0"/>
          </a:p>
          <a:p>
            <a:pPr marL="285750" lvl="0" indent="-285750">
              <a:buFont typeface="Wingdings" panose="05000000000000000000" pitchFamily="2" charset="2"/>
              <a:buChar char="Ø"/>
            </a:pPr>
            <a:r>
              <a:rPr lang="en-US" sz="1240" dirty="0"/>
              <a:t>Their intensity usually varies between </a:t>
            </a:r>
            <a:r>
              <a:rPr lang="en-US" sz="1240" dirty="0">
                <a:solidFill>
                  <a:schemeClr val="accent4">
                    <a:lumMod val="75000"/>
                  </a:schemeClr>
                </a:solidFill>
              </a:rPr>
              <a:t>5</a:t>
            </a:r>
            <a:r>
              <a:rPr lang="en-US" sz="1240" dirty="0"/>
              <a:t> and </a:t>
            </a:r>
            <a:r>
              <a:rPr lang="en-US" sz="1240" dirty="0">
                <a:solidFill>
                  <a:schemeClr val="accent4">
                    <a:lumMod val="75000"/>
                  </a:schemeClr>
                </a:solidFill>
              </a:rPr>
              <a:t>15</a:t>
            </a:r>
            <a:r>
              <a:rPr lang="en-US" sz="1240" dirty="0"/>
              <a:t> mV, and their frequency ranges in different parts of the human gastrointestinal tract from </a:t>
            </a:r>
            <a:r>
              <a:rPr lang="en-US" sz="1240" dirty="0">
                <a:solidFill>
                  <a:schemeClr val="accent4">
                    <a:lumMod val="75000"/>
                  </a:schemeClr>
                </a:solidFill>
              </a:rPr>
              <a:t>3</a:t>
            </a:r>
            <a:r>
              <a:rPr lang="en-US" sz="1240" dirty="0"/>
              <a:t> to </a:t>
            </a:r>
            <a:r>
              <a:rPr lang="en-US" sz="1240" dirty="0">
                <a:solidFill>
                  <a:schemeClr val="accent4">
                    <a:lumMod val="75000"/>
                  </a:schemeClr>
                </a:solidFill>
              </a:rPr>
              <a:t>12</a:t>
            </a:r>
            <a:r>
              <a:rPr lang="en-US" sz="1240" dirty="0"/>
              <a:t> per minute: </a:t>
            </a:r>
            <a:endParaRPr lang="en-US" sz="1240" dirty="0" smtClean="0"/>
          </a:p>
          <a:p>
            <a:pPr marL="285750" lvl="0" indent="-285750">
              <a:buFont typeface="Arial" panose="020B0604020202020204" pitchFamily="34" charset="0"/>
              <a:buChar char="•"/>
            </a:pPr>
            <a:r>
              <a:rPr lang="en-US" sz="1240" dirty="0" smtClean="0">
                <a:solidFill>
                  <a:schemeClr val="bg2">
                    <a:lumMod val="75000"/>
                  </a:schemeClr>
                </a:solidFill>
              </a:rPr>
              <a:t>about </a:t>
            </a:r>
            <a:r>
              <a:rPr lang="en-US" sz="1240" dirty="0">
                <a:solidFill>
                  <a:schemeClr val="accent4">
                    <a:lumMod val="75000"/>
                  </a:schemeClr>
                </a:solidFill>
              </a:rPr>
              <a:t>3</a:t>
            </a:r>
            <a:r>
              <a:rPr lang="en-US" sz="1240" dirty="0">
                <a:solidFill>
                  <a:schemeClr val="bg2">
                    <a:lumMod val="75000"/>
                  </a:schemeClr>
                </a:solidFill>
              </a:rPr>
              <a:t> in the body of the </a:t>
            </a:r>
            <a:r>
              <a:rPr lang="en-US" sz="1240" dirty="0" smtClean="0">
                <a:solidFill>
                  <a:schemeClr val="bg2">
                    <a:lumMod val="75000"/>
                  </a:schemeClr>
                </a:solidFill>
              </a:rPr>
              <a:t>stomach.</a:t>
            </a:r>
          </a:p>
          <a:p>
            <a:pPr marL="285750" lvl="0" indent="-285750">
              <a:buFont typeface="Arial" panose="020B0604020202020204" pitchFamily="34" charset="0"/>
              <a:buChar char="•"/>
            </a:pPr>
            <a:r>
              <a:rPr lang="en-US" sz="1240" dirty="0" smtClean="0">
                <a:solidFill>
                  <a:schemeClr val="bg2">
                    <a:lumMod val="75000"/>
                  </a:schemeClr>
                </a:solidFill>
              </a:rPr>
              <a:t>as </a:t>
            </a:r>
            <a:r>
              <a:rPr lang="en-US" sz="1240" dirty="0">
                <a:solidFill>
                  <a:schemeClr val="bg2">
                    <a:lumMod val="75000"/>
                  </a:schemeClr>
                </a:solidFill>
              </a:rPr>
              <a:t>much as </a:t>
            </a:r>
            <a:r>
              <a:rPr lang="en-US" sz="1240" dirty="0">
                <a:solidFill>
                  <a:schemeClr val="accent4">
                    <a:lumMod val="75000"/>
                  </a:schemeClr>
                </a:solidFill>
              </a:rPr>
              <a:t>12</a:t>
            </a:r>
            <a:r>
              <a:rPr lang="en-US" sz="1240" dirty="0">
                <a:solidFill>
                  <a:schemeClr val="bg2">
                    <a:lumMod val="75000"/>
                  </a:schemeClr>
                </a:solidFill>
              </a:rPr>
              <a:t> in the </a:t>
            </a:r>
            <a:r>
              <a:rPr lang="en-US" sz="1240" dirty="0" smtClean="0">
                <a:solidFill>
                  <a:schemeClr val="bg2">
                    <a:lumMod val="75000"/>
                  </a:schemeClr>
                </a:solidFill>
              </a:rPr>
              <a:t>duodenum.</a:t>
            </a:r>
          </a:p>
          <a:p>
            <a:pPr marL="285750" indent="-285750">
              <a:buFont typeface="Arial" panose="020B0604020202020204" pitchFamily="34" charset="0"/>
              <a:buChar char="•"/>
            </a:pPr>
            <a:r>
              <a:rPr lang="en-US" sz="1240" dirty="0" smtClean="0">
                <a:solidFill>
                  <a:schemeClr val="bg2">
                    <a:lumMod val="75000"/>
                  </a:schemeClr>
                </a:solidFill>
              </a:rPr>
              <a:t>about </a:t>
            </a:r>
            <a:r>
              <a:rPr lang="en-US" sz="1240" dirty="0">
                <a:solidFill>
                  <a:schemeClr val="accent4">
                    <a:lumMod val="75000"/>
                  </a:schemeClr>
                </a:solidFill>
              </a:rPr>
              <a:t>8</a:t>
            </a:r>
            <a:r>
              <a:rPr lang="en-US" sz="1240" dirty="0">
                <a:solidFill>
                  <a:schemeClr val="bg2">
                    <a:lumMod val="75000"/>
                  </a:schemeClr>
                </a:solidFill>
              </a:rPr>
              <a:t> or </a:t>
            </a:r>
            <a:r>
              <a:rPr lang="en-US" sz="1240" dirty="0">
                <a:solidFill>
                  <a:schemeClr val="accent4">
                    <a:lumMod val="75000"/>
                  </a:schemeClr>
                </a:solidFill>
              </a:rPr>
              <a:t>9</a:t>
            </a:r>
            <a:r>
              <a:rPr lang="en-US" sz="1240" dirty="0">
                <a:solidFill>
                  <a:schemeClr val="bg2">
                    <a:lumMod val="75000"/>
                  </a:schemeClr>
                </a:solidFill>
              </a:rPr>
              <a:t> in the terminal </a:t>
            </a:r>
            <a:r>
              <a:rPr lang="en-US" sz="1240" dirty="0" smtClean="0">
                <a:solidFill>
                  <a:schemeClr val="bg2">
                    <a:lumMod val="75000"/>
                  </a:schemeClr>
                </a:solidFill>
              </a:rPr>
              <a:t>ileum</a:t>
            </a:r>
            <a:r>
              <a:rPr lang="en-US" sz="1240" dirty="0">
                <a:solidFill>
                  <a:schemeClr val="bg2">
                    <a:lumMod val="75000"/>
                  </a:schemeClr>
                </a:solidFill>
              </a:rPr>
              <a:t> </a:t>
            </a:r>
            <a:r>
              <a:rPr lang="en-US" sz="1300" dirty="0">
                <a:solidFill>
                  <a:srgbClr val="00B050"/>
                </a:solidFill>
              </a:rPr>
              <a:t>(Jejunum ilium</a:t>
            </a:r>
            <a:r>
              <a:rPr lang="en-US" sz="1300" dirty="0" smtClean="0">
                <a:solidFill>
                  <a:srgbClr val="00B050"/>
                </a:solidFill>
              </a:rPr>
              <a:t>).</a:t>
            </a:r>
            <a:endParaRPr lang="en-US" sz="1300" dirty="0">
              <a:solidFill>
                <a:srgbClr val="00B050"/>
              </a:solidFill>
            </a:endParaRPr>
          </a:p>
          <a:p>
            <a:pPr marL="285750" lvl="0" indent="-285750" algn="r" rtl="1">
              <a:buFont typeface="Arial" panose="020B0604020202020204" pitchFamily="34" charset="0"/>
              <a:buChar char="•"/>
            </a:pPr>
            <a:r>
              <a:rPr lang="ar-SA" sz="1300" dirty="0">
                <a:solidFill>
                  <a:srgbClr val="00B050"/>
                </a:solidFill>
                <a:latin typeface="Calibri" panose="020F0502020204030204" pitchFamily="34" charset="0"/>
                <a:cs typeface="Calibri" panose="020F0502020204030204" pitchFamily="34" charset="0"/>
              </a:rPr>
              <a:t>ليه ذكرنا بس هذه المناطق</a:t>
            </a:r>
            <a:r>
              <a:rPr lang="ar-SA" sz="1240" dirty="0" smtClean="0">
                <a:solidFill>
                  <a:srgbClr val="00B050"/>
                </a:solidFill>
                <a:latin typeface="Calibri" panose="020F0502020204030204" pitchFamily="34" charset="0"/>
                <a:cs typeface="Calibri" panose="020F0502020204030204" pitchFamily="34" charset="0"/>
              </a:rPr>
              <a:t>؟ </a:t>
            </a:r>
          </a:p>
          <a:p>
            <a:pPr marL="285750" indent="-285750" algn="l">
              <a:buFont typeface="Arial" panose="020B0604020202020204" pitchFamily="34" charset="0"/>
              <a:buChar char="•"/>
            </a:pPr>
            <a:r>
              <a:rPr lang="en-US" sz="1240" dirty="0">
                <a:solidFill>
                  <a:srgbClr val="00B050"/>
                </a:solidFill>
              </a:rPr>
              <a:t>Because they didn’t  record this in the esophagus and the large intestine</a:t>
            </a:r>
          </a:p>
          <a:p>
            <a:pPr marL="285750" lvl="0" indent="-285750">
              <a:buFont typeface="Arial" panose="020B0604020202020204" pitchFamily="34" charset="0"/>
              <a:buChar char="•"/>
            </a:pPr>
            <a:endParaRPr lang="en-US" sz="1240" dirty="0">
              <a:solidFill>
                <a:schemeClr val="bg2">
                  <a:lumMod val="75000"/>
                </a:schemeClr>
              </a:solidFill>
            </a:endParaRPr>
          </a:p>
          <a:p>
            <a:pPr marL="285750" lvl="0" indent="-285750">
              <a:buFont typeface="Wingdings" panose="05000000000000000000" pitchFamily="2" charset="2"/>
              <a:buChar char="Ø"/>
            </a:pPr>
            <a:r>
              <a:rPr lang="en-US" sz="1240" dirty="0">
                <a:solidFill>
                  <a:schemeClr val="tx1"/>
                </a:solidFill>
              </a:rPr>
              <a:t>Origin of slow waves: They may originate in the </a:t>
            </a:r>
            <a:r>
              <a:rPr lang="en-US" sz="1240" u="sng" dirty="0">
                <a:solidFill>
                  <a:schemeClr val="tx1"/>
                </a:solidFill>
              </a:rPr>
              <a:t>interstitial cells of </a:t>
            </a:r>
            <a:r>
              <a:rPr lang="en-US" sz="1240" u="sng" dirty="0" err="1">
                <a:solidFill>
                  <a:schemeClr val="tx1"/>
                </a:solidFill>
              </a:rPr>
              <a:t>Cajal</a:t>
            </a:r>
            <a:r>
              <a:rPr lang="en-US" sz="1240" u="sng" dirty="0">
                <a:solidFill>
                  <a:schemeClr val="tx1"/>
                </a:solidFill>
              </a:rPr>
              <a:t> </a:t>
            </a:r>
            <a:r>
              <a:rPr lang="en-US" sz="1240" dirty="0">
                <a:solidFill>
                  <a:srgbClr val="FF0000"/>
                </a:solidFill>
              </a:rPr>
              <a:t>(ICC, the GI pacemaker), </a:t>
            </a:r>
            <a:r>
              <a:rPr lang="en-US" sz="1240" dirty="0">
                <a:solidFill>
                  <a:schemeClr val="tx1"/>
                </a:solidFill>
              </a:rPr>
              <a:t>which are abundant in the </a:t>
            </a:r>
            <a:r>
              <a:rPr lang="en-US" sz="1240" dirty="0" err="1">
                <a:solidFill>
                  <a:schemeClr val="tx1"/>
                </a:solidFill>
              </a:rPr>
              <a:t>myenteric</a:t>
            </a:r>
            <a:r>
              <a:rPr lang="en-US" sz="1240" dirty="0">
                <a:solidFill>
                  <a:schemeClr val="tx1"/>
                </a:solidFill>
              </a:rPr>
              <a:t> </a:t>
            </a:r>
            <a:r>
              <a:rPr lang="en-US" sz="1240" dirty="0" err="1">
                <a:solidFill>
                  <a:schemeClr val="tx1"/>
                </a:solidFill>
              </a:rPr>
              <a:t>plexues</a:t>
            </a:r>
            <a:r>
              <a:rPr lang="en-US" sz="1240" dirty="0" smtClean="0">
                <a:solidFill>
                  <a:schemeClr val="tx1"/>
                </a:solidFill>
              </a:rPr>
              <a:t>.</a:t>
            </a:r>
          </a:p>
          <a:p>
            <a:pPr marL="285750" lvl="0" indent="-285750">
              <a:buFont typeface="Wingdings" panose="05000000000000000000" pitchFamily="2" charset="2"/>
              <a:buChar char="Ø"/>
            </a:pPr>
            <a:endParaRPr lang="en-US" sz="1240" dirty="0" smtClean="0"/>
          </a:p>
          <a:p>
            <a:pPr marL="285750" lvl="0" indent="-285750">
              <a:buFont typeface="Wingdings" panose="05000000000000000000" pitchFamily="2" charset="2"/>
              <a:buChar char="Ø"/>
            </a:pPr>
            <a:r>
              <a:rPr lang="en-US" sz="1240" dirty="0" smtClean="0">
                <a:solidFill>
                  <a:schemeClr val="tx1"/>
                </a:solidFill>
              </a:rPr>
              <a:t> These ICCs form a network with each other and are interposed between the smooth muscle layers, with synaptic-like contacts to smooth muscle cells </a:t>
            </a:r>
            <a:r>
              <a:rPr lang="en-US" sz="1240" dirty="0" smtClean="0">
                <a:solidFill>
                  <a:schemeClr val="bg1">
                    <a:lumMod val="50000"/>
                  </a:schemeClr>
                </a:solidFill>
              </a:rPr>
              <a:t>.</a:t>
            </a:r>
            <a:r>
              <a:rPr lang="en-US" sz="1240" dirty="0" smtClean="0">
                <a:solidFill>
                  <a:srgbClr val="FF66CC"/>
                </a:solidFill>
              </a:rPr>
              <a:t>Do not by themselves cause muscle contractions. Do not cause calcium ions to enter (only sodium ions). Mainly excite the appearance of intermittent spike potentials.</a:t>
            </a:r>
            <a:endParaRPr lang="ar-SA" sz="1240" dirty="0" smtClean="0">
              <a:solidFill>
                <a:srgbClr val="FF66CC"/>
              </a:solidFill>
            </a:endParaRPr>
          </a:p>
          <a:p>
            <a:pPr marL="285750" lvl="0" indent="-285750" algn="r" rtl="1">
              <a:buFont typeface="Arial" panose="020B0604020202020204" pitchFamily="34" charset="0"/>
              <a:buChar char="•"/>
            </a:pPr>
            <a:r>
              <a:rPr lang="ar-SA" sz="1240" dirty="0" smtClean="0">
                <a:solidFill>
                  <a:srgbClr val="00B050"/>
                </a:solidFill>
                <a:latin typeface="Calibri" panose="020F0502020204030204" pitchFamily="34" charset="0"/>
                <a:cs typeface="Calibri" panose="020F0502020204030204" pitchFamily="34" charset="0"/>
              </a:rPr>
              <a:t>صحيح </a:t>
            </a:r>
            <a:r>
              <a:rPr lang="ar-SA" sz="1240" dirty="0">
                <a:solidFill>
                  <a:srgbClr val="00B050"/>
                </a:solidFill>
                <a:latin typeface="Calibri" panose="020F0502020204030204" pitchFamily="34" charset="0"/>
                <a:cs typeface="Calibri" panose="020F0502020204030204" pitchFamily="34" charset="0"/>
              </a:rPr>
              <a:t>أن ال</a:t>
            </a:r>
            <a:r>
              <a:rPr lang="en-US" sz="1240" dirty="0">
                <a:solidFill>
                  <a:srgbClr val="00B050"/>
                </a:solidFill>
                <a:latin typeface="Calibri" panose="020F0502020204030204" pitchFamily="34" charset="0"/>
                <a:cs typeface="Calibri" panose="020F0502020204030204" pitchFamily="34" charset="0"/>
              </a:rPr>
              <a:t>Slow waves </a:t>
            </a:r>
            <a:r>
              <a:rPr lang="ar-SA" sz="1240" dirty="0">
                <a:solidFill>
                  <a:srgbClr val="00B050"/>
                </a:solidFill>
                <a:latin typeface="Calibri" panose="020F0502020204030204" pitchFamily="34" charset="0"/>
                <a:cs typeface="Calibri" panose="020F0502020204030204" pitchFamily="34" charset="0"/>
              </a:rPr>
              <a:t> قليلة، ولكن كل </a:t>
            </a:r>
            <a:r>
              <a:rPr lang="en-US" sz="1240" dirty="0">
                <a:solidFill>
                  <a:srgbClr val="00B050"/>
                </a:solidFill>
                <a:latin typeface="Calibri" panose="020F0502020204030204" pitchFamily="34" charset="0"/>
                <a:cs typeface="Calibri" panose="020F0502020204030204" pitchFamily="34" charset="0"/>
              </a:rPr>
              <a:t>slow wave </a:t>
            </a:r>
            <a:r>
              <a:rPr lang="ar-SA" sz="1240" dirty="0">
                <a:solidFill>
                  <a:srgbClr val="00B050"/>
                </a:solidFill>
                <a:latin typeface="Calibri" panose="020F0502020204030204" pitchFamily="34" charset="0"/>
                <a:cs typeface="Calibri" panose="020F0502020204030204" pitchFamily="34" charset="0"/>
              </a:rPr>
              <a:t> وحدة تعطينا 10 </a:t>
            </a:r>
            <a:r>
              <a:rPr lang="en-US" sz="1240" dirty="0">
                <a:solidFill>
                  <a:srgbClr val="00B050"/>
                </a:solidFill>
                <a:latin typeface="Calibri" panose="020F0502020204030204" pitchFamily="34" charset="0"/>
                <a:cs typeface="Calibri" panose="020F0502020204030204" pitchFamily="34" charset="0"/>
              </a:rPr>
              <a:t> spike </a:t>
            </a:r>
            <a:r>
              <a:rPr lang="en-US" sz="1240" dirty="0" smtClean="0">
                <a:solidFill>
                  <a:srgbClr val="00B050"/>
                </a:solidFill>
                <a:latin typeface="Calibri" panose="020F0502020204030204" pitchFamily="34" charset="0"/>
                <a:cs typeface="Calibri" panose="020F0502020204030204" pitchFamily="34" charset="0"/>
              </a:rPr>
              <a:t>potential</a:t>
            </a:r>
            <a:endParaRPr lang="en-US" sz="1240" dirty="0">
              <a:solidFill>
                <a:srgbClr val="00B050"/>
              </a:solidFill>
              <a:latin typeface="Calibri" panose="020F0502020204030204" pitchFamily="34" charset="0"/>
              <a:cs typeface="Calibri" panose="020F0502020204030204" pitchFamily="34" charset="0"/>
            </a:endParaRPr>
          </a:p>
        </p:txBody>
      </p:sp>
      <p:sp>
        <p:nvSpPr>
          <p:cNvPr id="12" name="Rectangle 11"/>
          <p:cNvSpPr/>
          <p:nvPr/>
        </p:nvSpPr>
        <p:spPr>
          <a:xfrm>
            <a:off x="9982844" y="3518"/>
            <a:ext cx="2205981" cy="404664"/>
          </a:xfrm>
          <a:prstGeom prst="rect">
            <a:avLst/>
          </a:prstGeom>
          <a:noFill/>
          <a:ln>
            <a:solidFill>
              <a:schemeClr val="bg2">
                <a:lumMod val="9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abic Typesetting" panose="03020402040406030203" pitchFamily="66" charset="-78"/>
                <a:cs typeface="Arabic Typesetting" panose="03020402040406030203" pitchFamily="66" charset="-78"/>
              </a:rPr>
              <a:t>Very Important</a:t>
            </a:r>
            <a:endParaRPr lang="en-US" sz="2400" b="1" dirty="0">
              <a:solidFill>
                <a:srgbClr val="FF0000"/>
              </a:solidFill>
              <a:latin typeface="Arabic Typesetting" panose="03020402040406030203" pitchFamily="66" charset="-78"/>
              <a:cs typeface="Arabic Typesetting" panose="03020402040406030203" pitchFamily="66" charset="-78"/>
            </a:endParaRPr>
          </a:p>
        </p:txBody>
      </p:sp>
      <p:sp>
        <p:nvSpPr>
          <p:cNvPr id="4" name="Rectangle 3"/>
          <p:cNvSpPr/>
          <p:nvPr/>
        </p:nvSpPr>
        <p:spPr>
          <a:xfrm>
            <a:off x="6233753" y="5666627"/>
            <a:ext cx="5340936" cy="646331"/>
          </a:xfrm>
          <a:prstGeom prst="rect">
            <a:avLst/>
          </a:prstGeom>
          <a:ln>
            <a:solidFill>
              <a:srgbClr val="00B050"/>
            </a:solidFill>
            <a:prstDash val="dashDot"/>
          </a:ln>
        </p:spPr>
        <p:txBody>
          <a:bodyPr wrap="square">
            <a:spAutoFit/>
          </a:bodyPr>
          <a:lstStyle/>
          <a:p>
            <a:r>
              <a:rPr lang="en-US" sz="1200" dirty="0" smtClean="0">
                <a:solidFill>
                  <a:srgbClr val="00B050"/>
                </a:solidFill>
              </a:rPr>
              <a:t>* When </a:t>
            </a:r>
            <a:r>
              <a:rPr lang="en-US" sz="1200" dirty="0">
                <a:solidFill>
                  <a:srgbClr val="00B050"/>
                </a:solidFill>
              </a:rPr>
              <a:t>we want to relax like in tonic contraction we must activate NE and sympathetic which will drag membrane </a:t>
            </a:r>
            <a:r>
              <a:rPr lang="en-US" sz="1200" dirty="0" smtClean="0">
                <a:solidFill>
                  <a:srgbClr val="00B050"/>
                </a:solidFill>
              </a:rPr>
              <a:t>potential.</a:t>
            </a:r>
            <a:endParaRPr lang="en-US" sz="1200" dirty="0">
              <a:solidFill>
                <a:srgbClr val="00B050"/>
              </a:solidFill>
            </a:endParaRPr>
          </a:p>
          <a:p>
            <a:r>
              <a:rPr lang="en-US" sz="1200" dirty="0">
                <a:solidFill>
                  <a:srgbClr val="00B050"/>
                </a:solidFill>
              </a:rPr>
              <a:t>NE is </a:t>
            </a:r>
            <a:r>
              <a:rPr lang="en-US" sz="1200" dirty="0" smtClean="0">
                <a:solidFill>
                  <a:srgbClr val="00B050"/>
                </a:solidFill>
              </a:rPr>
              <a:t>inhibitor, Sympathetic is inhibitor, Parasympathetic is excitatory </a:t>
            </a:r>
            <a:endParaRPr lang="en-US" sz="1200" dirty="0">
              <a:solidFill>
                <a:srgbClr val="00B050"/>
              </a:solidFill>
            </a:endParaRPr>
          </a:p>
        </p:txBody>
      </p:sp>
    </p:spTree>
    <p:extLst>
      <p:ext uri="{BB962C8B-B14F-4D97-AF65-F5344CB8AC3E}">
        <p14:creationId xmlns:p14="http://schemas.microsoft.com/office/powerpoint/2010/main" val="11271225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15</a:t>
            </a:fld>
            <a:endParaRPr lang="en-US" dirty="0"/>
          </a:p>
        </p:txBody>
      </p:sp>
      <p:sp>
        <p:nvSpPr>
          <p:cNvPr id="12" name="TextBox 11"/>
          <p:cNvSpPr txBox="1"/>
          <p:nvPr/>
        </p:nvSpPr>
        <p:spPr>
          <a:xfrm>
            <a:off x="6444641" y="4215214"/>
            <a:ext cx="5134762" cy="2062103"/>
          </a:xfrm>
          <a:prstGeom prst="rect">
            <a:avLst/>
          </a:prstGeom>
          <a:noFill/>
          <a:ln>
            <a:solidFill>
              <a:srgbClr val="00B050"/>
            </a:solidFill>
            <a:prstDash val="dashDot"/>
          </a:ln>
        </p:spPr>
        <p:txBody>
          <a:bodyPr wrap="square" rtlCol="0">
            <a:spAutoFit/>
          </a:bodyPr>
          <a:lstStyle/>
          <a:p>
            <a:pPr algn="r" rtl="1"/>
            <a:r>
              <a:rPr lang="ar-SA" sz="1600" dirty="0" smtClean="0">
                <a:solidFill>
                  <a:srgbClr val="00B050"/>
                </a:solidFill>
                <a:latin typeface="Calibri" panose="020F0502020204030204" pitchFamily="34" charset="0"/>
                <a:cs typeface="Calibri" panose="020F0502020204030204" pitchFamily="34" charset="0"/>
              </a:rPr>
              <a:t>الزبدة:</a:t>
            </a:r>
          </a:p>
          <a:p>
            <a:pPr algn="r" rtl="1"/>
            <a:r>
              <a:rPr lang="ar-SA" sz="1600" dirty="0" smtClean="0">
                <a:solidFill>
                  <a:srgbClr val="00B050"/>
                </a:solidFill>
                <a:latin typeface="Calibri" panose="020F0502020204030204" pitchFamily="34" charset="0"/>
                <a:cs typeface="Calibri" panose="020F0502020204030204" pitchFamily="34" charset="0"/>
              </a:rPr>
              <a:t>نحتاج مضخة (</a:t>
            </a:r>
            <a:r>
              <a:rPr lang="en-US" sz="1600" dirty="0" smtClean="0">
                <a:solidFill>
                  <a:srgbClr val="00B050"/>
                </a:solidFill>
                <a:latin typeface="Calibri" panose="020F0502020204030204" pitchFamily="34" charset="0"/>
                <a:cs typeface="Calibri" panose="020F0502020204030204" pitchFamily="34" charset="0"/>
              </a:rPr>
              <a:t>Pacemaker</a:t>
            </a:r>
            <a:r>
              <a:rPr lang="ar-SA" sz="1600" dirty="0" smtClean="0">
                <a:solidFill>
                  <a:srgbClr val="00B050"/>
                </a:solidFill>
                <a:latin typeface="Calibri" panose="020F0502020204030204" pitchFamily="34" charset="0"/>
                <a:cs typeface="Calibri" panose="020F0502020204030204" pitchFamily="34" charset="0"/>
              </a:rPr>
              <a:t> ) وظيفتها تسوي </a:t>
            </a:r>
            <a:r>
              <a:rPr lang="en-US" sz="1600" dirty="0" smtClean="0">
                <a:solidFill>
                  <a:srgbClr val="00B050"/>
                </a:solidFill>
                <a:latin typeface="Calibri" panose="020F0502020204030204" pitchFamily="34" charset="0"/>
                <a:cs typeface="Calibri" panose="020F0502020204030204" pitchFamily="34" charset="0"/>
              </a:rPr>
              <a:t> activate</a:t>
            </a:r>
            <a:r>
              <a:rPr lang="ar-SA" sz="1600" dirty="0" smtClean="0">
                <a:solidFill>
                  <a:srgbClr val="00B050"/>
                </a:solidFill>
                <a:latin typeface="Calibri" panose="020F0502020204030204" pitchFamily="34" charset="0"/>
                <a:cs typeface="Calibri" panose="020F0502020204030204" pitchFamily="34" charset="0"/>
              </a:rPr>
              <a:t>وتحرّك باقي الخلايا، ما نحتاج شيء من برّا يساعد بالتحريك هذه الخلية</a:t>
            </a:r>
            <a:r>
              <a:rPr lang="en-US" sz="1600" dirty="0" smtClean="0">
                <a:solidFill>
                  <a:srgbClr val="00B050"/>
                </a:solidFill>
                <a:latin typeface="Calibri" panose="020F0502020204030204" pitchFamily="34" charset="0"/>
                <a:cs typeface="Calibri" panose="020F0502020204030204" pitchFamily="34" charset="0"/>
              </a:rPr>
              <a:t> </a:t>
            </a:r>
            <a:r>
              <a:rPr lang="en-US" sz="1600" dirty="0" err="1" smtClean="0">
                <a:solidFill>
                  <a:srgbClr val="00B050"/>
                </a:solidFill>
                <a:latin typeface="Calibri" panose="020F0502020204030204" pitchFamily="34" charset="0"/>
                <a:cs typeface="Calibri" panose="020F0502020204030204" pitchFamily="34" charset="0"/>
              </a:rPr>
              <a:t>Icc</a:t>
            </a:r>
            <a:r>
              <a:rPr lang="en-US" sz="1600" dirty="0" smtClean="0">
                <a:solidFill>
                  <a:srgbClr val="00B050"/>
                </a:solidFill>
                <a:latin typeface="Calibri" panose="020F0502020204030204" pitchFamily="34" charset="0"/>
                <a:cs typeface="Calibri" panose="020F0502020204030204" pitchFamily="34" charset="0"/>
              </a:rPr>
              <a:t> </a:t>
            </a:r>
            <a:r>
              <a:rPr lang="ar-SA" sz="1600" dirty="0" smtClean="0">
                <a:solidFill>
                  <a:srgbClr val="00B050"/>
                </a:solidFill>
                <a:latin typeface="Calibri" panose="020F0502020204030204" pitchFamily="34" charset="0"/>
                <a:cs typeface="Calibri" panose="020F0502020204030204" pitchFamily="34" charset="0"/>
              </a:rPr>
              <a:t> تكفي. </a:t>
            </a:r>
            <a:endParaRPr lang="en-US" sz="1600" dirty="0" smtClean="0">
              <a:solidFill>
                <a:srgbClr val="00B050"/>
              </a:solidFill>
              <a:latin typeface="Calibri" panose="020F0502020204030204" pitchFamily="34" charset="0"/>
              <a:cs typeface="Calibri" panose="020F0502020204030204" pitchFamily="34" charset="0"/>
            </a:endParaRPr>
          </a:p>
          <a:p>
            <a:pPr algn="r" rtl="1"/>
            <a:r>
              <a:rPr lang="ar-SA" sz="1600" dirty="0" smtClean="0">
                <a:solidFill>
                  <a:srgbClr val="00B050"/>
                </a:solidFill>
                <a:latin typeface="Calibri" panose="020F0502020204030204" pitchFamily="34" charset="0"/>
                <a:cs typeface="Calibri" panose="020F0502020204030204" pitchFamily="34" charset="0"/>
              </a:rPr>
              <a:t>ما يعتبر هذا </a:t>
            </a:r>
            <a:r>
              <a:rPr lang="en-US" sz="1600" dirty="0" smtClean="0">
                <a:solidFill>
                  <a:srgbClr val="00B050"/>
                </a:solidFill>
                <a:latin typeface="Calibri" panose="020F0502020204030204" pitchFamily="34" charset="0"/>
                <a:cs typeface="Calibri" panose="020F0502020204030204" pitchFamily="34" charset="0"/>
              </a:rPr>
              <a:t>action potential </a:t>
            </a:r>
            <a:endParaRPr lang="ar-SA" sz="1600" dirty="0" smtClean="0">
              <a:solidFill>
                <a:srgbClr val="00B050"/>
              </a:solidFill>
              <a:latin typeface="Calibri" panose="020F0502020204030204" pitchFamily="34" charset="0"/>
              <a:cs typeface="Calibri" panose="020F0502020204030204" pitchFamily="34" charset="0"/>
            </a:endParaRPr>
          </a:p>
          <a:p>
            <a:pPr algn="r" rtl="1"/>
            <a:r>
              <a:rPr lang="ar-SA" sz="1600" dirty="0" smtClean="0">
                <a:solidFill>
                  <a:srgbClr val="00B050"/>
                </a:solidFill>
                <a:latin typeface="Calibri" panose="020F0502020204030204" pitchFamily="34" charset="0"/>
                <a:cs typeface="Calibri" panose="020F0502020204030204" pitchFamily="34" charset="0"/>
              </a:rPr>
              <a:t>إنما هو </a:t>
            </a:r>
            <a:r>
              <a:rPr lang="en-US" sz="1600" dirty="0" smtClean="0">
                <a:solidFill>
                  <a:srgbClr val="00B050"/>
                </a:solidFill>
                <a:latin typeface="Calibri" panose="020F0502020204030204" pitchFamily="34" charset="0"/>
                <a:cs typeface="Calibri" panose="020F0502020204030204" pitchFamily="34" charset="0"/>
              </a:rPr>
              <a:t>slow waves </a:t>
            </a:r>
            <a:r>
              <a:rPr lang="ar-SA" sz="1600" dirty="0" smtClean="0">
                <a:solidFill>
                  <a:srgbClr val="00B050"/>
                </a:solidFill>
                <a:latin typeface="Calibri" panose="020F0502020204030204" pitchFamily="34" charset="0"/>
                <a:cs typeface="Calibri" panose="020F0502020204030204" pitchFamily="34" charset="0"/>
              </a:rPr>
              <a:t> اللي ينتج لي </a:t>
            </a:r>
            <a:r>
              <a:rPr lang="en-US" sz="1600" dirty="0" smtClean="0">
                <a:solidFill>
                  <a:srgbClr val="00B050"/>
                </a:solidFill>
                <a:latin typeface="Calibri" panose="020F0502020204030204" pitchFamily="34" charset="0"/>
                <a:cs typeface="Calibri" panose="020F0502020204030204" pitchFamily="34" charset="0"/>
              </a:rPr>
              <a:t>action potential</a:t>
            </a:r>
            <a:r>
              <a:rPr lang="ar-SA" sz="1600" dirty="0" smtClean="0">
                <a:solidFill>
                  <a:srgbClr val="00B050"/>
                </a:solidFill>
                <a:latin typeface="Calibri" panose="020F0502020204030204" pitchFamily="34" charset="0"/>
                <a:cs typeface="Calibri" panose="020F0502020204030204" pitchFamily="34" charset="0"/>
              </a:rPr>
              <a:t>.</a:t>
            </a:r>
          </a:p>
          <a:p>
            <a:pPr rtl="1"/>
            <a:r>
              <a:rPr lang="en-US" sz="1600" dirty="0" smtClean="0">
                <a:solidFill>
                  <a:srgbClr val="00B050"/>
                </a:solidFill>
                <a:latin typeface="Calibri" panose="020F0502020204030204" pitchFamily="34" charset="0"/>
                <a:cs typeface="Calibri" panose="020F0502020204030204" pitchFamily="34" charset="0"/>
              </a:rPr>
              <a:t>We don’t need to activate all these cells to generate the action potential, 1 or 2 are enough to generate it.</a:t>
            </a:r>
          </a:p>
          <a:p>
            <a:pPr algn="r" rtl="1"/>
            <a:r>
              <a:rPr lang="ar-SA" sz="1600" dirty="0" smtClean="0">
                <a:solidFill>
                  <a:srgbClr val="00B050"/>
                </a:solidFill>
                <a:latin typeface="Calibri" panose="020F0502020204030204" pitchFamily="34" charset="0"/>
                <a:cs typeface="Calibri" panose="020F0502020204030204" pitchFamily="34" charset="0"/>
              </a:rPr>
              <a:t>روعة ولا مش روعة؟</a:t>
            </a:r>
          </a:p>
        </p:txBody>
      </p:sp>
      <p:sp>
        <p:nvSpPr>
          <p:cNvPr id="13" name="Rectangle 12"/>
          <p:cNvSpPr/>
          <p:nvPr/>
        </p:nvSpPr>
        <p:spPr>
          <a:xfrm>
            <a:off x="9982844" y="16615"/>
            <a:ext cx="2205981" cy="404664"/>
          </a:xfrm>
          <a:prstGeom prst="rect">
            <a:avLst/>
          </a:prstGeom>
          <a:noFill/>
          <a:ln>
            <a:solidFill>
              <a:srgbClr val="00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
        <p:nvSpPr>
          <p:cNvPr id="5" name="Rectangle 4"/>
          <p:cNvSpPr/>
          <p:nvPr/>
        </p:nvSpPr>
        <p:spPr>
          <a:xfrm>
            <a:off x="6444640" y="1232557"/>
            <a:ext cx="5134764" cy="2893100"/>
          </a:xfrm>
          <a:prstGeom prst="rect">
            <a:avLst/>
          </a:prstGeom>
          <a:noFill/>
          <a:ln>
            <a:solidFill>
              <a:srgbClr val="00B050"/>
            </a:solidFill>
            <a:prstDash val="dashDot"/>
          </a:ln>
        </p:spPr>
        <p:txBody>
          <a:bodyPr wrap="square" rtlCol="0">
            <a:spAutoFit/>
          </a:bodyPr>
          <a:lstStyle/>
          <a:p>
            <a:pPr algn="ctr"/>
            <a:r>
              <a:rPr lang="en-US" sz="1400" dirty="0" smtClean="0">
                <a:solidFill>
                  <a:srgbClr val="00B050"/>
                </a:solidFill>
                <a:latin typeface="Calibri" panose="020F0502020204030204" pitchFamily="34" charset="0"/>
                <a:cs typeface="Calibri" panose="020F0502020204030204" pitchFamily="34" charset="0"/>
              </a:rPr>
              <a:t>ICC= interstitial cells of </a:t>
            </a:r>
            <a:r>
              <a:rPr lang="en-US" sz="1400" dirty="0" err="1" smtClean="0">
                <a:solidFill>
                  <a:srgbClr val="00B050"/>
                </a:solidFill>
                <a:latin typeface="Calibri" panose="020F0502020204030204" pitchFamily="34" charset="0"/>
                <a:cs typeface="Calibri" panose="020F0502020204030204" pitchFamily="34" charset="0"/>
              </a:rPr>
              <a:t>cajal</a:t>
            </a:r>
            <a:r>
              <a:rPr lang="en-US" sz="1400" dirty="0" smtClean="0">
                <a:solidFill>
                  <a:srgbClr val="00B050"/>
                </a:solidFill>
                <a:latin typeface="Calibri" panose="020F0502020204030204" pitchFamily="34" charset="0"/>
                <a:cs typeface="Calibri" panose="020F0502020204030204" pitchFamily="34" charset="0"/>
              </a:rPr>
              <a:t>, </a:t>
            </a:r>
            <a:r>
              <a:rPr lang="en-US" sz="1400" dirty="0">
                <a:solidFill>
                  <a:srgbClr val="00B050"/>
                </a:solidFill>
                <a:latin typeface="Calibri" panose="020F0502020204030204" pitchFamily="34" charset="0"/>
                <a:cs typeface="Calibri" panose="020F0502020204030204" pitchFamily="34" charset="0"/>
              </a:rPr>
              <a:t>have different resting potentials, ICC controls movement of everything it is the pacemaker of GIT, </a:t>
            </a:r>
            <a:r>
              <a:rPr lang="ar-SA" sz="1400" dirty="0">
                <a:solidFill>
                  <a:srgbClr val="00B050"/>
                </a:solidFill>
                <a:latin typeface="Calibri" panose="020F0502020204030204" pitchFamily="34" charset="0"/>
                <a:cs typeface="Calibri" panose="020F0502020204030204" pitchFamily="34" charset="0"/>
              </a:rPr>
              <a:t>لو وحدة </a:t>
            </a:r>
            <a:r>
              <a:rPr lang="ar-SA" sz="1400" dirty="0" smtClean="0">
                <a:solidFill>
                  <a:srgbClr val="00B050"/>
                </a:solidFill>
                <a:latin typeface="Calibri" panose="020F0502020204030204" pitchFamily="34" charset="0"/>
                <a:cs typeface="Calibri" panose="020F0502020204030204" pitchFamily="34" charset="0"/>
              </a:rPr>
              <a:t>كو</a:t>
            </a:r>
            <a:r>
              <a:rPr lang="ar-SA" sz="1400" dirty="0">
                <a:solidFill>
                  <a:srgbClr val="00B050"/>
                </a:solidFill>
                <a:latin typeface="Calibri" panose="020F0502020204030204" pitchFamily="34" charset="0"/>
                <a:cs typeface="Calibri" panose="020F0502020204030204" pitchFamily="34" charset="0"/>
              </a:rPr>
              <a:t>ّ</a:t>
            </a:r>
            <a:r>
              <a:rPr lang="ar-SA" sz="1400" dirty="0" smtClean="0">
                <a:solidFill>
                  <a:srgbClr val="00B050"/>
                </a:solidFill>
                <a:latin typeface="Calibri" panose="020F0502020204030204" pitchFamily="34" charset="0"/>
                <a:cs typeface="Calibri" panose="020F0502020204030204" pitchFamily="34" charset="0"/>
              </a:rPr>
              <a:t>عت </a:t>
            </a:r>
            <a:r>
              <a:rPr lang="ar-SA" sz="1400" dirty="0">
                <a:solidFill>
                  <a:srgbClr val="00B050"/>
                </a:solidFill>
                <a:latin typeface="Calibri" panose="020F0502020204030204" pitchFamily="34" charset="0"/>
                <a:cs typeface="Calibri" panose="020F0502020204030204" pitchFamily="34" charset="0"/>
              </a:rPr>
              <a:t>غيرها </a:t>
            </a:r>
            <a:r>
              <a:rPr lang="ar-SA" sz="1400" dirty="0" err="1">
                <a:solidFill>
                  <a:srgbClr val="00B050"/>
                </a:solidFill>
                <a:latin typeface="Calibri" panose="020F0502020204030204" pitchFamily="34" charset="0"/>
                <a:cs typeface="Calibri" panose="020F0502020204030204" pitchFamily="34" charset="0"/>
              </a:rPr>
              <a:t>حتشتغل</a:t>
            </a:r>
            <a:r>
              <a:rPr lang="ar-SA" sz="1400" dirty="0">
                <a:solidFill>
                  <a:srgbClr val="00B050"/>
                </a:solidFill>
                <a:latin typeface="Calibri" panose="020F0502020204030204" pitchFamily="34" charset="0"/>
                <a:cs typeface="Calibri" panose="020F0502020204030204" pitchFamily="34" charset="0"/>
              </a:rPr>
              <a:t> و كفاية  </a:t>
            </a:r>
            <a:endParaRPr lang="en-US" sz="1400" dirty="0">
              <a:solidFill>
                <a:srgbClr val="00B050"/>
              </a:solidFill>
              <a:latin typeface="Calibri" panose="020F0502020204030204" pitchFamily="34" charset="0"/>
              <a:cs typeface="Calibri" panose="020F0502020204030204" pitchFamily="34" charset="0"/>
            </a:endParaRPr>
          </a:p>
          <a:p>
            <a:r>
              <a:rPr lang="en-US" sz="1400" dirty="0">
                <a:solidFill>
                  <a:srgbClr val="00B050"/>
                </a:solidFill>
                <a:latin typeface="Calibri" panose="020F0502020204030204" pitchFamily="34" charset="0"/>
                <a:cs typeface="Calibri" panose="020F0502020204030204" pitchFamily="34" charset="0"/>
              </a:rPr>
              <a:t>We don’t need anything else from the outside to activate the GIT because we have ICC because ICC have:</a:t>
            </a:r>
          </a:p>
          <a:p>
            <a:r>
              <a:rPr lang="en-US" sz="1400" dirty="0">
                <a:solidFill>
                  <a:srgbClr val="00B050"/>
                </a:solidFill>
                <a:latin typeface="Calibri" panose="020F0502020204030204" pitchFamily="34" charset="0"/>
                <a:cs typeface="Calibri" panose="020F0502020204030204" pitchFamily="34" charset="0"/>
              </a:rPr>
              <a:t>1- less negative (-50)</a:t>
            </a:r>
          </a:p>
          <a:p>
            <a:r>
              <a:rPr lang="en-US" sz="1400" dirty="0">
                <a:solidFill>
                  <a:srgbClr val="00B050"/>
                </a:solidFill>
                <a:latin typeface="Calibri" panose="020F0502020204030204" pitchFamily="34" charset="0"/>
                <a:cs typeface="Calibri" panose="020F0502020204030204" pitchFamily="34" charset="0"/>
              </a:rPr>
              <a:t>2- their resting membrane potential is oscillating up and down it is not fixed. </a:t>
            </a:r>
            <a:r>
              <a:rPr lang="ar-SA" sz="1400" dirty="0">
                <a:solidFill>
                  <a:srgbClr val="00B050"/>
                </a:solidFill>
                <a:latin typeface="Calibri" panose="020F0502020204030204" pitchFamily="34" charset="0"/>
                <a:cs typeface="Calibri" panose="020F0502020204030204" pitchFamily="34" charset="0"/>
              </a:rPr>
              <a:t>تذبذب</a:t>
            </a:r>
            <a:r>
              <a:rPr lang="en-US" sz="1400" dirty="0">
                <a:solidFill>
                  <a:srgbClr val="00B050"/>
                </a:solidFill>
                <a:latin typeface="Calibri" panose="020F0502020204030204" pitchFamily="34" charset="0"/>
                <a:cs typeface="Calibri" panose="020F0502020204030204" pitchFamily="34" charset="0"/>
              </a:rPr>
              <a:t>known as slow wave it is not action potential -50 to -30 </a:t>
            </a:r>
          </a:p>
          <a:p>
            <a:r>
              <a:rPr lang="en-US" sz="1400" dirty="0">
                <a:solidFill>
                  <a:srgbClr val="00B050"/>
                </a:solidFill>
                <a:latin typeface="Calibri" panose="020F0502020204030204" pitchFamily="34" charset="0"/>
                <a:cs typeface="Calibri" panose="020F0502020204030204" pitchFamily="34" charset="0"/>
              </a:rPr>
              <a:t>When slow wave reach threshold we will have spikes </a:t>
            </a:r>
          </a:p>
          <a:p>
            <a:r>
              <a:rPr lang="en-US" sz="1400" dirty="0">
                <a:solidFill>
                  <a:srgbClr val="00B050"/>
                </a:solidFill>
                <a:latin typeface="Calibri" panose="020F0502020204030204" pitchFamily="34" charset="0"/>
                <a:cs typeface="Calibri" panose="020F0502020204030204" pitchFamily="34" charset="0"/>
              </a:rPr>
              <a:t>3- probability to reach threshold will increase by stimuli like stretching or </a:t>
            </a:r>
            <a:r>
              <a:rPr lang="en-US" sz="1400" dirty="0" err="1">
                <a:solidFill>
                  <a:srgbClr val="00B050"/>
                </a:solidFill>
                <a:latin typeface="Calibri" panose="020F0502020204030204" pitchFamily="34" charset="0"/>
                <a:cs typeface="Calibri" panose="020F0502020204030204" pitchFamily="34" charset="0"/>
              </a:rPr>
              <a:t>parasympatheic</a:t>
            </a:r>
            <a:r>
              <a:rPr lang="en-US" sz="1400" dirty="0">
                <a:solidFill>
                  <a:srgbClr val="00B050"/>
                </a:solidFill>
                <a:latin typeface="Calibri" panose="020F0502020204030204" pitchFamily="34" charset="0"/>
                <a:cs typeface="Calibri" panose="020F0502020204030204" pitchFamily="34" charset="0"/>
              </a:rPr>
              <a:t> </a:t>
            </a:r>
            <a:r>
              <a:rPr lang="en-US" sz="1400" dirty="0" smtClean="0">
                <a:solidFill>
                  <a:srgbClr val="00B050"/>
                </a:solidFill>
                <a:latin typeface="Calibri" panose="020F0502020204030204" pitchFamily="34" charset="0"/>
                <a:cs typeface="Calibri" panose="020F0502020204030204" pitchFamily="34" charset="0"/>
              </a:rPr>
              <a:t>stimulation.</a:t>
            </a:r>
            <a:endParaRPr lang="en-US" sz="1400" dirty="0">
              <a:solidFill>
                <a:srgbClr val="00B050"/>
              </a:solidFill>
              <a:latin typeface="Calibri" panose="020F0502020204030204" pitchFamily="34" charset="0"/>
              <a:cs typeface="Calibri" panose="020F0502020204030204" pitchFamily="34" charset="0"/>
            </a:endParaRPr>
          </a:p>
          <a:p>
            <a:r>
              <a:rPr lang="en-US" sz="1400" dirty="0">
                <a:solidFill>
                  <a:srgbClr val="00B050"/>
                </a:solidFill>
                <a:latin typeface="Calibri" panose="020F0502020204030204" pitchFamily="34" charset="0"/>
                <a:cs typeface="Calibri" panose="020F0502020204030204" pitchFamily="34" charset="0"/>
              </a:rPr>
              <a:t>Unitary cells are well innervated by ICC </a:t>
            </a:r>
            <a:r>
              <a:rPr lang="en-US" sz="1400" dirty="0" smtClean="0">
                <a:solidFill>
                  <a:srgbClr val="00B050"/>
                </a:solidFill>
                <a:latin typeface="Calibri" panose="020F0502020204030204" pitchFamily="34" charset="0"/>
                <a:cs typeface="Calibri" panose="020F0502020204030204" pitchFamily="34" charset="0"/>
              </a:rPr>
              <a:t>.</a:t>
            </a:r>
            <a:endParaRPr lang="en-US" sz="1400" dirty="0">
              <a:solidFill>
                <a:srgbClr val="00B050"/>
              </a:solidFill>
              <a:latin typeface="Calibri" panose="020F0502020204030204" pitchFamily="34" charset="0"/>
              <a:cs typeface="Calibri" panose="020F0502020204030204" pitchFamily="34" charset="0"/>
            </a:endParaRPr>
          </a:p>
        </p:txBody>
      </p:sp>
      <p:pic>
        <p:nvPicPr>
          <p:cNvPr id="14" name="Picture 5" descr="fox78119_1815"/>
          <p:cNvPicPr>
            <a:picLocks noChangeAspect="1" noChangeArrowheads="1"/>
          </p:cNvPicPr>
          <p:nvPr/>
        </p:nvPicPr>
        <p:blipFill rotWithShape="1">
          <a:blip r:embed="rId2">
            <a:extLst>
              <a:ext uri="{28A0092B-C50C-407E-A947-70E740481C1C}">
                <a14:useLocalDpi xmlns:a14="http://schemas.microsoft.com/office/drawing/2010/main" val="0"/>
              </a:ext>
            </a:extLst>
          </a:blip>
          <a:srcRect t="3521"/>
          <a:stretch/>
        </p:blipFill>
        <p:spPr bwMode="auto">
          <a:xfrm>
            <a:off x="609460" y="1244847"/>
            <a:ext cx="5556960" cy="500965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77788" y="2153191"/>
            <a:ext cx="1008112" cy="79208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982843" y="491122"/>
            <a:ext cx="2205981" cy="404664"/>
          </a:xfrm>
          <a:prstGeom prst="rect">
            <a:avLst/>
          </a:prstGeom>
          <a:noFill/>
          <a:ln>
            <a:solidFill>
              <a:schemeClr val="bg2">
                <a:lumMod val="9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abic Typesetting" panose="03020402040406030203" pitchFamily="66" charset="-78"/>
                <a:cs typeface="Arabic Typesetting" panose="03020402040406030203" pitchFamily="66" charset="-78"/>
              </a:rPr>
              <a:t>Very Important</a:t>
            </a:r>
            <a:endParaRPr lang="en-US" sz="2400" b="1"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41781895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1">
                    <a:lumMod val="50000"/>
                  </a:schemeClr>
                </a:solidFill>
              </a:rPr>
              <a:t>Please read this before you complete the lecture</a:t>
            </a:r>
            <a:endParaRPr lang="en-US" sz="3200"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4929A69E-7D8F-4515-9605-0315ABD4F316}" type="slidenum">
              <a:rPr lang="en-US" smtClean="0"/>
              <a:t>16</a:t>
            </a:fld>
            <a:endParaRPr lang="en-US" dirty="0"/>
          </a:p>
        </p:txBody>
      </p:sp>
      <p:sp>
        <p:nvSpPr>
          <p:cNvPr id="6" name="TextBox 5"/>
          <p:cNvSpPr txBox="1"/>
          <p:nvPr/>
        </p:nvSpPr>
        <p:spPr>
          <a:xfrm>
            <a:off x="623989" y="1176078"/>
            <a:ext cx="10969943" cy="5193729"/>
          </a:xfrm>
          <a:prstGeom prst="rect">
            <a:avLst/>
          </a:prstGeom>
          <a:noFill/>
        </p:spPr>
        <p:txBody>
          <a:bodyPr wrap="square" rtlCol="0">
            <a:spAutoFit/>
          </a:bodyPr>
          <a:lstStyle/>
          <a:p>
            <a:pPr algn="r" rtl="1">
              <a:lnSpc>
                <a:spcPct val="150000"/>
              </a:lnSpc>
            </a:pPr>
            <a:r>
              <a:rPr lang="ar-SA" sz="1700" dirty="0" smtClean="0">
                <a:solidFill>
                  <a:schemeClr val="bg1">
                    <a:lumMod val="50000"/>
                  </a:schemeClr>
                </a:solidFill>
                <a:latin typeface="Calibri" panose="020F0502020204030204" pitchFamily="34" charset="0"/>
                <a:cs typeface="Calibri" panose="020F0502020204030204" pitchFamily="34" charset="0"/>
              </a:rPr>
              <a:t>فلنفترض أن الجي أي سيستم عبارة عن تيم شغال..</a:t>
            </a:r>
          </a:p>
          <a:p>
            <a:pPr algn="r" rtl="1">
              <a:lnSpc>
                <a:spcPct val="150000"/>
              </a:lnSpc>
            </a:pPr>
            <a:r>
              <a:rPr lang="en-US" sz="1700" dirty="0" smtClean="0">
                <a:solidFill>
                  <a:schemeClr val="bg1">
                    <a:lumMod val="50000"/>
                  </a:schemeClr>
                </a:solidFill>
                <a:latin typeface="Calibri" panose="020F0502020204030204" pitchFamily="34" charset="0"/>
                <a:cs typeface="Calibri" panose="020F0502020204030204" pitchFamily="34" charset="0"/>
              </a:rPr>
              <a:t>ICC or the pacemaker </a:t>
            </a:r>
            <a:r>
              <a:rPr lang="ar-SA" sz="1700" dirty="0">
                <a:solidFill>
                  <a:schemeClr val="bg1">
                    <a:lumMod val="50000"/>
                  </a:schemeClr>
                </a:solidFill>
                <a:latin typeface="Calibri" panose="020F0502020204030204" pitchFamily="34" charset="0"/>
                <a:cs typeface="Calibri" panose="020F0502020204030204" pitchFamily="34" charset="0"/>
              </a:rPr>
              <a:t> </a:t>
            </a:r>
            <a:endParaRPr lang="ar-SA" sz="1700" dirty="0" smtClean="0">
              <a:solidFill>
                <a:schemeClr val="bg1">
                  <a:lumMod val="50000"/>
                </a:schemeClr>
              </a:solidFill>
              <a:latin typeface="Calibri" panose="020F0502020204030204" pitchFamily="34" charset="0"/>
              <a:cs typeface="Calibri" panose="020F0502020204030204" pitchFamily="34" charset="0"/>
            </a:endParaRPr>
          </a:p>
          <a:p>
            <a:pPr algn="r" rtl="1">
              <a:lnSpc>
                <a:spcPct val="150000"/>
              </a:lnSpc>
            </a:pPr>
            <a:r>
              <a:rPr lang="ar-SA" sz="1700" dirty="0" smtClean="0">
                <a:solidFill>
                  <a:schemeClr val="bg1">
                    <a:lumMod val="50000"/>
                  </a:schemeClr>
                </a:solidFill>
                <a:latin typeface="Calibri" panose="020F0502020204030204" pitchFamily="34" charset="0"/>
                <a:cs typeface="Calibri" panose="020F0502020204030204" pitchFamily="34" charset="0"/>
              </a:rPr>
              <a:t>هم </a:t>
            </a:r>
            <a:r>
              <a:rPr lang="ar-SA" sz="1700" dirty="0" err="1" smtClean="0">
                <a:solidFill>
                  <a:schemeClr val="bg1">
                    <a:lumMod val="50000"/>
                  </a:schemeClr>
                </a:solidFill>
                <a:latin typeface="Calibri" panose="020F0502020204030204" pitchFamily="34" charset="0"/>
                <a:cs typeface="Calibri" panose="020F0502020204030204" pitchFamily="34" charset="0"/>
              </a:rPr>
              <a:t>الممبرز</a:t>
            </a:r>
            <a:r>
              <a:rPr lang="ar-SA" sz="1700" dirty="0" smtClean="0">
                <a:solidFill>
                  <a:schemeClr val="bg1">
                    <a:lumMod val="50000"/>
                  </a:schemeClr>
                </a:solidFill>
                <a:latin typeface="Calibri" panose="020F0502020204030204" pitchFamily="34" charset="0"/>
                <a:cs typeface="Calibri" panose="020F0502020204030204" pitchFamily="34" charset="0"/>
              </a:rPr>
              <a:t> اللي شغالين!</a:t>
            </a:r>
          </a:p>
          <a:p>
            <a:pPr algn="r" rtl="1">
              <a:lnSpc>
                <a:spcPct val="150000"/>
              </a:lnSpc>
            </a:pPr>
            <a:r>
              <a:rPr lang="ar-SA" sz="1700" dirty="0" smtClean="0">
                <a:solidFill>
                  <a:schemeClr val="bg1">
                    <a:lumMod val="50000"/>
                  </a:schemeClr>
                </a:solidFill>
                <a:latin typeface="Calibri" panose="020F0502020204030204" pitchFamily="34" charset="0"/>
                <a:cs typeface="Calibri" panose="020F0502020204030204" pitchFamily="34" charset="0"/>
              </a:rPr>
              <a:t>ولكن </a:t>
            </a:r>
            <a:r>
              <a:rPr lang="ar-SA" sz="1700" dirty="0" err="1" smtClean="0">
                <a:solidFill>
                  <a:schemeClr val="bg1">
                    <a:lumMod val="50000"/>
                  </a:schemeClr>
                </a:solidFill>
                <a:latin typeface="Calibri" panose="020F0502020204030204" pitchFamily="34" charset="0"/>
                <a:cs typeface="Calibri" panose="020F0502020204030204" pitchFamily="34" charset="0"/>
              </a:rPr>
              <a:t>الممبرز</a:t>
            </a:r>
            <a:r>
              <a:rPr lang="ar-SA" sz="1700" dirty="0" smtClean="0">
                <a:solidFill>
                  <a:schemeClr val="bg1">
                    <a:lumMod val="50000"/>
                  </a:schemeClr>
                </a:solidFill>
                <a:latin typeface="Calibri" panose="020F0502020204030204" pitchFamily="34" charset="0"/>
                <a:cs typeface="Calibri" panose="020F0502020204030204" pitchFamily="34" charset="0"/>
              </a:rPr>
              <a:t> ما يمشون من غير ليدرز يعتبرون ال</a:t>
            </a:r>
            <a:r>
              <a:rPr lang="en-US" sz="1700" dirty="0" smtClean="0">
                <a:solidFill>
                  <a:schemeClr val="bg1">
                    <a:lumMod val="50000"/>
                  </a:schemeClr>
                </a:solidFill>
                <a:latin typeface="Calibri" panose="020F0502020204030204" pitchFamily="34" charset="0"/>
                <a:cs typeface="Calibri" panose="020F0502020204030204" pitchFamily="34" charset="0"/>
              </a:rPr>
              <a:t>Big boss </a:t>
            </a:r>
            <a:endParaRPr lang="ar-SA" sz="1700" dirty="0" smtClean="0">
              <a:solidFill>
                <a:schemeClr val="bg1">
                  <a:lumMod val="50000"/>
                </a:schemeClr>
              </a:solidFill>
              <a:latin typeface="Calibri" panose="020F0502020204030204" pitchFamily="34" charset="0"/>
              <a:cs typeface="Calibri" panose="020F0502020204030204" pitchFamily="34" charset="0"/>
            </a:endParaRPr>
          </a:p>
          <a:p>
            <a:pPr algn="r" rtl="1">
              <a:lnSpc>
                <a:spcPct val="150000"/>
              </a:lnSpc>
            </a:pPr>
            <a:r>
              <a:rPr lang="ar-SA" sz="1700" dirty="0" smtClean="0">
                <a:solidFill>
                  <a:schemeClr val="bg1">
                    <a:lumMod val="50000"/>
                  </a:schemeClr>
                </a:solidFill>
                <a:latin typeface="Calibri" panose="020F0502020204030204" pitchFamily="34" charset="0"/>
                <a:cs typeface="Calibri" panose="020F0502020204030204" pitchFamily="34" charset="0"/>
              </a:rPr>
              <a:t> </a:t>
            </a:r>
            <a:r>
              <a:rPr lang="ar-SA" sz="1700" dirty="0" err="1" smtClean="0">
                <a:solidFill>
                  <a:schemeClr val="bg1">
                    <a:lumMod val="50000"/>
                  </a:schemeClr>
                </a:solidFill>
                <a:latin typeface="Calibri" panose="020F0502020204030204" pitchFamily="34" charset="0"/>
                <a:cs typeface="Calibri" panose="020F0502020204030204" pitchFamily="34" charset="0"/>
              </a:rPr>
              <a:t>الليدرز</a:t>
            </a:r>
            <a:r>
              <a:rPr lang="ar-SA" sz="1700" dirty="0" smtClean="0">
                <a:solidFill>
                  <a:schemeClr val="bg1">
                    <a:lumMod val="50000"/>
                  </a:schemeClr>
                </a:solidFill>
                <a:latin typeface="Calibri" panose="020F0502020204030204" pitchFamily="34" charset="0"/>
                <a:cs typeface="Calibri" panose="020F0502020204030204" pitchFamily="34" charset="0"/>
              </a:rPr>
              <a:t> هنا هم (</a:t>
            </a:r>
            <a:r>
              <a:rPr lang="en-US" sz="1700" dirty="0">
                <a:solidFill>
                  <a:schemeClr val="bg1">
                    <a:lumMod val="50000"/>
                  </a:schemeClr>
                </a:solidFill>
                <a:latin typeface="Calibri" panose="020F0502020204030204" pitchFamily="34" charset="0"/>
                <a:cs typeface="Calibri" panose="020F0502020204030204" pitchFamily="34" charset="0"/>
              </a:rPr>
              <a:t>Sympathetic+ Para </a:t>
            </a:r>
            <a:r>
              <a:rPr lang="en-US" sz="1700" dirty="0" smtClean="0">
                <a:solidFill>
                  <a:schemeClr val="bg1">
                    <a:lumMod val="50000"/>
                  </a:schemeClr>
                </a:solidFill>
                <a:latin typeface="Calibri" panose="020F0502020204030204" pitchFamily="34" charset="0"/>
                <a:cs typeface="Calibri" panose="020F0502020204030204" pitchFamily="34" charset="0"/>
              </a:rPr>
              <a:t>Sympathetic</a:t>
            </a:r>
            <a:r>
              <a:rPr lang="ar-SA" sz="1700" dirty="0" smtClean="0">
                <a:solidFill>
                  <a:schemeClr val="bg1">
                    <a:lumMod val="50000"/>
                  </a:schemeClr>
                </a:solidFill>
                <a:latin typeface="Calibri" panose="020F0502020204030204" pitchFamily="34" charset="0"/>
                <a:cs typeface="Calibri" panose="020F0502020204030204" pitchFamily="34" charset="0"/>
              </a:rPr>
              <a:t>).</a:t>
            </a:r>
          </a:p>
          <a:p>
            <a:pPr algn="r" rtl="1">
              <a:lnSpc>
                <a:spcPct val="150000"/>
              </a:lnSpc>
            </a:pPr>
            <a:r>
              <a:rPr lang="ar-SA" sz="1700" dirty="0" smtClean="0">
                <a:solidFill>
                  <a:schemeClr val="bg1">
                    <a:lumMod val="50000"/>
                  </a:schemeClr>
                </a:solidFill>
                <a:latin typeface="Calibri" panose="020F0502020204030204" pitchFamily="34" charset="0"/>
                <a:cs typeface="Calibri" panose="020F0502020204030204" pitchFamily="34" charset="0"/>
              </a:rPr>
              <a:t>فلنفترض ان </a:t>
            </a:r>
            <a:r>
              <a:rPr lang="ar-SA" sz="1700" dirty="0" err="1" smtClean="0">
                <a:solidFill>
                  <a:schemeClr val="bg1">
                    <a:lumMod val="50000"/>
                  </a:schemeClr>
                </a:solidFill>
                <a:latin typeface="Calibri" panose="020F0502020204030204" pitchFamily="34" charset="0"/>
                <a:cs typeface="Calibri" panose="020F0502020204030204" pitchFamily="34" charset="0"/>
              </a:rPr>
              <a:t>الليدرز</a:t>
            </a:r>
            <a:r>
              <a:rPr lang="ar-SA" sz="1700" dirty="0" smtClean="0">
                <a:solidFill>
                  <a:schemeClr val="bg1">
                    <a:lumMod val="50000"/>
                  </a:schemeClr>
                </a:solidFill>
                <a:latin typeface="Calibri" panose="020F0502020204030204" pitchFamily="34" charset="0"/>
                <a:cs typeface="Calibri" panose="020F0502020204030204" pitchFamily="34" charset="0"/>
              </a:rPr>
              <a:t> او واحد منهم ترك  التيم فجأة (يعني انقطع عندي </a:t>
            </a:r>
            <a:r>
              <a:rPr lang="ar-SA" sz="1700" dirty="0" err="1" smtClean="0">
                <a:solidFill>
                  <a:schemeClr val="bg1">
                    <a:lumMod val="50000"/>
                  </a:schemeClr>
                </a:solidFill>
                <a:latin typeface="Calibri" panose="020F0502020204030204" pitchFamily="34" charset="0"/>
                <a:cs typeface="Calibri" panose="020F0502020204030204" pitchFamily="34" charset="0"/>
              </a:rPr>
              <a:t>السبمباثتك</a:t>
            </a:r>
            <a:r>
              <a:rPr lang="ar-SA" sz="1700" dirty="0" smtClean="0">
                <a:solidFill>
                  <a:schemeClr val="bg1">
                    <a:lumMod val="50000"/>
                  </a:schemeClr>
                </a:solidFill>
                <a:latin typeface="Calibri" panose="020F0502020204030204" pitchFamily="34" charset="0"/>
                <a:cs typeface="Calibri" panose="020F0502020204030204" pitchFamily="34" charset="0"/>
              </a:rPr>
              <a:t> او البارا </a:t>
            </a:r>
            <a:r>
              <a:rPr lang="ar-SA" sz="1700" dirty="0" err="1" smtClean="0">
                <a:solidFill>
                  <a:schemeClr val="bg1">
                    <a:lumMod val="50000"/>
                  </a:schemeClr>
                </a:solidFill>
                <a:latin typeface="Calibri" panose="020F0502020204030204" pitchFamily="34" charset="0"/>
                <a:cs typeface="Calibri" panose="020F0502020204030204" pitchFamily="34" charset="0"/>
              </a:rPr>
              <a:t>سمبثتك</a:t>
            </a:r>
            <a:r>
              <a:rPr lang="ar-SA" sz="1700" dirty="0" smtClean="0">
                <a:solidFill>
                  <a:schemeClr val="bg1">
                    <a:lumMod val="50000"/>
                  </a:schemeClr>
                </a:solidFill>
                <a:latin typeface="Calibri" panose="020F0502020204030204" pitchFamily="34" charset="0"/>
                <a:cs typeface="Calibri" panose="020F0502020204030204" pitchFamily="34" charset="0"/>
              </a:rPr>
              <a:t> بسبب حادث او جراحة او مشكلة)، طبيعي التيم </a:t>
            </a:r>
            <a:r>
              <a:rPr lang="ar-SA" sz="1700" dirty="0" err="1" smtClean="0">
                <a:solidFill>
                  <a:schemeClr val="bg1">
                    <a:lumMod val="50000"/>
                  </a:schemeClr>
                </a:solidFill>
                <a:latin typeface="Calibri" panose="020F0502020204030204" pitchFamily="34" charset="0"/>
                <a:cs typeface="Calibri" panose="020F0502020204030204" pitchFamily="34" charset="0"/>
              </a:rPr>
              <a:t>بيواجه</a:t>
            </a:r>
            <a:r>
              <a:rPr lang="ar-SA" sz="1700" dirty="0" smtClean="0">
                <a:solidFill>
                  <a:schemeClr val="bg1">
                    <a:lumMod val="50000"/>
                  </a:schemeClr>
                </a:solidFill>
                <a:latin typeface="Calibri" panose="020F0502020204030204" pitchFamily="34" charset="0"/>
                <a:cs typeface="Calibri" panose="020F0502020204030204" pitchFamily="34" charset="0"/>
              </a:rPr>
              <a:t> مشاكل أول يوم أو يومين..</a:t>
            </a:r>
            <a:r>
              <a:rPr lang="ar-SA" sz="1700" dirty="0">
                <a:solidFill>
                  <a:schemeClr val="bg1">
                    <a:lumMod val="50000"/>
                  </a:schemeClr>
                </a:solidFill>
                <a:latin typeface="Calibri" panose="020F0502020204030204" pitchFamily="34" charset="0"/>
                <a:cs typeface="Calibri" panose="020F0502020204030204" pitchFamily="34" charset="0"/>
              </a:rPr>
              <a:t> </a:t>
            </a:r>
            <a:r>
              <a:rPr lang="ar-SA" sz="1700" dirty="0" smtClean="0">
                <a:solidFill>
                  <a:schemeClr val="bg1">
                    <a:lumMod val="50000"/>
                  </a:schemeClr>
                </a:solidFill>
                <a:latin typeface="Calibri" panose="020F0502020204030204" pitchFamily="34" charset="0"/>
                <a:cs typeface="Calibri" panose="020F0502020204030204" pitchFamily="34" charset="0"/>
              </a:rPr>
              <a:t>لكن ما يتوقف شغل التيم (</a:t>
            </a:r>
            <a:r>
              <a:rPr lang="en-US" sz="1700" dirty="0" smtClean="0">
                <a:solidFill>
                  <a:schemeClr val="bg1">
                    <a:lumMod val="50000"/>
                  </a:schemeClr>
                </a:solidFill>
                <a:latin typeface="Calibri" panose="020F0502020204030204" pitchFamily="34" charset="0"/>
                <a:cs typeface="Calibri" panose="020F0502020204030204" pitchFamily="34" charset="0"/>
              </a:rPr>
              <a:t>GI system</a:t>
            </a:r>
            <a:r>
              <a:rPr lang="ar-SA" sz="1700" dirty="0" smtClean="0">
                <a:solidFill>
                  <a:schemeClr val="bg1">
                    <a:lumMod val="50000"/>
                  </a:schemeClr>
                </a:solidFill>
                <a:latin typeface="Calibri" panose="020F0502020204030204" pitchFamily="34" charset="0"/>
                <a:cs typeface="Calibri" panose="020F0502020204030204" pitchFamily="34" charset="0"/>
              </a:rPr>
              <a:t>) ليه؟ </a:t>
            </a:r>
          </a:p>
          <a:p>
            <a:pPr algn="r" rtl="1">
              <a:lnSpc>
                <a:spcPct val="150000"/>
              </a:lnSpc>
            </a:pPr>
            <a:r>
              <a:rPr lang="ar-SA" sz="1700" dirty="0" smtClean="0">
                <a:solidFill>
                  <a:schemeClr val="bg1">
                    <a:lumMod val="50000"/>
                  </a:schemeClr>
                </a:solidFill>
                <a:latin typeface="Calibri" panose="020F0502020204030204" pitchFamily="34" charset="0"/>
                <a:cs typeface="Calibri" panose="020F0502020204030204" pitchFamily="34" charset="0"/>
              </a:rPr>
              <a:t>لأن فيه ليدرز ثانيين يجون وتمشي الأمور </a:t>
            </a:r>
          </a:p>
          <a:p>
            <a:pPr algn="r" rtl="1">
              <a:lnSpc>
                <a:spcPct val="150000"/>
              </a:lnSpc>
            </a:pPr>
            <a:r>
              <a:rPr lang="ar-SA" sz="1700" dirty="0" err="1" smtClean="0">
                <a:solidFill>
                  <a:schemeClr val="bg1">
                    <a:lumMod val="50000"/>
                  </a:schemeClr>
                </a:solidFill>
                <a:latin typeface="Calibri" panose="020F0502020204030204" pitchFamily="34" charset="0"/>
                <a:cs typeface="Calibri" panose="020F0502020204030204" pitchFamily="34" charset="0"/>
              </a:rPr>
              <a:t>الليدرز</a:t>
            </a:r>
            <a:r>
              <a:rPr lang="ar-SA" sz="1700" dirty="0" smtClean="0">
                <a:solidFill>
                  <a:schemeClr val="bg1">
                    <a:lumMod val="50000"/>
                  </a:schemeClr>
                </a:solidFill>
                <a:latin typeface="Calibri" panose="020F0502020204030204" pitchFamily="34" charset="0"/>
                <a:cs typeface="Calibri" panose="020F0502020204030204" pitchFamily="34" charset="0"/>
              </a:rPr>
              <a:t> الجدد هم (</a:t>
            </a:r>
            <a:r>
              <a:rPr lang="en-US" sz="1700" dirty="0" smtClean="0">
                <a:solidFill>
                  <a:schemeClr val="bg1">
                    <a:lumMod val="50000"/>
                  </a:schemeClr>
                </a:solidFill>
                <a:latin typeface="Calibri" panose="020F0502020204030204" pitchFamily="34" charset="0"/>
                <a:cs typeface="Calibri" panose="020F0502020204030204" pitchFamily="34" charset="0"/>
              </a:rPr>
              <a:t>Enteric</a:t>
            </a:r>
            <a:r>
              <a:rPr lang="en-US" sz="1700" dirty="0">
                <a:solidFill>
                  <a:schemeClr val="bg1">
                    <a:lumMod val="50000"/>
                  </a:schemeClr>
                </a:solidFill>
                <a:latin typeface="Calibri" panose="020F0502020204030204" pitchFamily="34" charset="0"/>
                <a:cs typeface="Calibri" panose="020F0502020204030204" pitchFamily="34" charset="0"/>
              </a:rPr>
              <a:t> </a:t>
            </a:r>
            <a:r>
              <a:rPr lang="en-US" sz="1700" dirty="0" smtClean="0">
                <a:solidFill>
                  <a:schemeClr val="bg1">
                    <a:lumMod val="50000"/>
                  </a:schemeClr>
                </a:solidFill>
                <a:latin typeface="Calibri" panose="020F0502020204030204" pitchFamily="34" charset="0"/>
                <a:cs typeface="Calibri" panose="020F0502020204030204" pitchFamily="34" charset="0"/>
              </a:rPr>
              <a:t>nerve</a:t>
            </a:r>
            <a:r>
              <a:rPr lang="ar-SA" sz="1700" dirty="0" smtClean="0">
                <a:solidFill>
                  <a:schemeClr val="bg1">
                    <a:lumMod val="50000"/>
                  </a:schemeClr>
                </a:solidFill>
                <a:latin typeface="Calibri" panose="020F0502020204030204" pitchFamily="34" charset="0"/>
                <a:cs typeface="Calibri" panose="020F0502020204030204" pitchFamily="34" charset="0"/>
              </a:rPr>
              <a:t> )..</a:t>
            </a:r>
          </a:p>
          <a:p>
            <a:pPr algn="r">
              <a:lnSpc>
                <a:spcPct val="150000"/>
              </a:lnSpc>
            </a:pPr>
            <a:r>
              <a:rPr lang="en-US" sz="1700" dirty="0" smtClean="0">
                <a:solidFill>
                  <a:schemeClr val="bg1">
                    <a:lumMod val="50000"/>
                  </a:schemeClr>
                </a:solidFill>
                <a:latin typeface="Calibri" panose="020F0502020204030204" pitchFamily="34" charset="0"/>
                <a:cs typeface="Calibri" panose="020F0502020204030204" pitchFamily="34" charset="0"/>
              </a:rPr>
              <a:t>  Enteric nerve is specific for GI </a:t>
            </a:r>
            <a:r>
              <a:rPr lang="en-US" sz="1700" dirty="0" err="1" smtClean="0">
                <a:solidFill>
                  <a:schemeClr val="bg1">
                    <a:lumMod val="50000"/>
                  </a:schemeClr>
                </a:solidFill>
                <a:latin typeface="Calibri" panose="020F0502020204030204" pitchFamily="34" charset="0"/>
                <a:cs typeface="Calibri" panose="020F0502020204030204" pitchFamily="34" charset="0"/>
              </a:rPr>
              <a:t>ststem</a:t>
            </a:r>
            <a:r>
              <a:rPr lang="en-US" sz="1700" dirty="0" smtClean="0">
                <a:solidFill>
                  <a:schemeClr val="bg1">
                    <a:lumMod val="50000"/>
                  </a:schemeClr>
                </a:solidFill>
                <a:latin typeface="Calibri" panose="020F0502020204030204" pitchFamily="34" charset="0"/>
                <a:cs typeface="Calibri" panose="020F0502020204030204" pitchFamily="34" charset="0"/>
              </a:rPr>
              <a:t> </a:t>
            </a:r>
            <a:endParaRPr lang="ar-SA" sz="1700" dirty="0" smtClean="0">
              <a:solidFill>
                <a:schemeClr val="bg1">
                  <a:lumMod val="50000"/>
                </a:schemeClr>
              </a:solidFill>
              <a:latin typeface="Calibri" panose="020F0502020204030204" pitchFamily="34" charset="0"/>
              <a:cs typeface="Calibri" panose="020F0502020204030204" pitchFamily="34" charset="0"/>
            </a:endParaRPr>
          </a:p>
          <a:p>
            <a:pPr algn="r" rtl="1">
              <a:lnSpc>
                <a:spcPct val="150000"/>
              </a:lnSpc>
            </a:pPr>
            <a:r>
              <a:rPr lang="ar-SA" sz="1700" dirty="0" err="1" smtClean="0">
                <a:solidFill>
                  <a:schemeClr val="bg1">
                    <a:lumMod val="50000"/>
                  </a:schemeClr>
                </a:solidFill>
                <a:latin typeface="Calibri" panose="020F0502020204030204" pitchFamily="34" charset="0"/>
                <a:cs typeface="Calibri" panose="020F0502020204030204" pitchFamily="34" charset="0"/>
              </a:rPr>
              <a:t>الليدرز</a:t>
            </a:r>
            <a:r>
              <a:rPr lang="ar-SA" sz="1700" dirty="0" smtClean="0">
                <a:solidFill>
                  <a:schemeClr val="bg1">
                    <a:lumMod val="50000"/>
                  </a:schemeClr>
                </a:solidFill>
                <a:latin typeface="Calibri" panose="020F0502020204030204" pitchFamily="34" charset="0"/>
                <a:cs typeface="Calibri" panose="020F0502020204030204" pitchFamily="34" charset="0"/>
              </a:rPr>
              <a:t> ما </a:t>
            </a:r>
            <a:r>
              <a:rPr lang="ar-SA" sz="1700" dirty="0" err="1" smtClean="0">
                <a:solidFill>
                  <a:schemeClr val="bg1">
                    <a:lumMod val="50000"/>
                  </a:schemeClr>
                </a:solidFill>
                <a:latin typeface="Calibri" panose="020F0502020204030204" pitchFamily="34" charset="0"/>
                <a:cs typeface="Calibri" panose="020F0502020204030204" pitchFamily="34" charset="0"/>
              </a:rPr>
              <a:t>يحتاجو</a:t>
            </a:r>
            <a:r>
              <a:rPr lang="ar-SA" sz="1700" dirty="0" smtClean="0">
                <a:solidFill>
                  <a:schemeClr val="bg1">
                    <a:lumMod val="50000"/>
                  </a:schemeClr>
                </a:solidFill>
                <a:latin typeface="Calibri" panose="020F0502020204030204" pitchFamily="34" charset="0"/>
                <a:cs typeface="Calibri" panose="020F0502020204030204" pitchFamily="34" charset="0"/>
              </a:rPr>
              <a:t> </a:t>
            </a:r>
            <a:r>
              <a:rPr lang="ar-SA" sz="1700" dirty="0" err="1" smtClean="0">
                <a:solidFill>
                  <a:schemeClr val="bg1">
                    <a:lumMod val="50000"/>
                  </a:schemeClr>
                </a:solidFill>
                <a:latin typeface="Calibri" panose="020F0502020204030204" pitchFamily="34" charset="0"/>
                <a:cs typeface="Calibri" panose="020F0502020204030204" pitchFamily="34" charset="0"/>
              </a:rPr>
              <a:t>الأكاديمك</a:t>
            </a:r>
            <a:r>
              <a:rPr lang="ar-SA" sz="1700" dirty="0" smtClean="0">
                <a:solidFill>
                  <a:schemeClr val="bg1">
                    <a:lumMod val="50000"/>
                  </a:schemeClr>
                </a:solidFill>
                <a:latin typeface="Calibri" panose="020F0502020204030204" pitchFamily="34" charset="0"/>
                <a:cs typeface="Calibri" panose="020F0502020204030204" pitchFamily="34" charset="0"/>
              </a:rPr>
              <a:t> ليدرز بشكل دائم </a:t>
            </a:r>
            <a:r>
              <a:rPr lang="ar-SA" sz="1700" dirty="0" err="1" smtClean="0">
                <a:solidFill>
                  <a:schemeClr val="bg1">
                    <a:lumMod val="50000"/>
                  </a:schemeClr>
                </a:solidFill>
                <a:latin typeface="Calibri" panose="020F0502020204030204" pitchFamily="34" charset="0"/>
                <a:cs typeface="Calibri" panose="020F0502020204030204" pitchFamily="34" charset="0"/>
              </a:rPr>
              <a:t>بالتيم</a:t>
            </a:r>
            <a:r>
              <a:rPr lang="ar-SA" sz="1700" dirty="0" smtClean="0">
                <a:solidFill>
                  <a:schemeClr val="bg1">
                    <a:lumMod val="50000"/>
                  </a:schemeClr>
                </a:solidFill>
                <a:latin typeface="Calibri" panose="020F0502020204030204" pitchFamily="34" charset="0"/>
                <a:cs typeface="Calibri" panose="020F0502020204030204" pitchFamily="34" charset="0"/>
              </a:rPr>
              <a:t> لكن لو حصلت مشكلة او عندهم سؤال </a:t>
            </a:r>
            <a:r>
              <a:rPr lang="ar-SA" sz="1700" dirty="0" err="1" smtClean="0">
                <a:solidFill>
                  <a:schemeClr val="bg1">
                    <a:lumMod val="50000"/>
                  </a:schemeClr>
                </a:solidFill>
                <a:latin typeface="Calibri" panose="020F0502020204030204" pitchFamily="34" charset="0"/>
                <a:cs typeface="Calibri" panose="020F0502020204030204" pitchFamily="34" charset="0"/>
              </a:rPr>
              <a:t>علطول</a:t>
            </a:r>
            <a:r>
              <a:rPr lang="ar-SA" sz="1700" dirty="0" smtClean="0">
                <a:solidFill>
                  <a:schemeClr val="bg1">
                    <a:lumMod val="50000"/>
                  </a:schemeClr>
                </a:solidFill>
                <a:latin typeface="Calibri" panose="020F0502020204030204" pitchFamily="34" charset="0"/>
                <a:cs typeface="Calibri" panose="020F0502020204030204" pitchFamily="34" charset="0"/>
              </a:rPr>
              <a:t> يتوجهوا لهم لحلّها، وبالمقابل لازم يخبروهم بأي مستجدات </a:t>
            </a:r>
            <a:r>
              <a:rPr lang="ar-SA" sz="1700" dirty="0" err="1" smtClean="0">
                <a:solidFill>
                  <a:schemeClr val="bg1">
                    <a:lumMod val="50000"/>
                  </a:schemeClr>
                </a:solidFill>
                <a:latin typeface="Calibri" panose="020F0502020204030204" pitchFamily="34" charset="0"/>
                <a:cs typeface="Calibri" panose="020F0502020204030204" pitchFamily="34" charset="0"/>
              </a:rPr>
              <a:t>بالتيم</a:t>
            </a:r>
            <a:endParaRPr lang="ar-SA" sz="1700" dirty="0" smtClean="0">
              <a:solidFill>
                <a:schemeClr val="bg1">
                  <a:lumMod val="50000"/>
                </a:schemeClr>
              </a:solidFill>
              <a:latin typeface="Calibri" panose="020F0502020204030204" pitchFamily="34" charset="0"/>
              <a:cs typeface="Calibri" panose="020F0502020204030204" pitchFamily="34" charset="0"/>
            </a:endParaRPr>
          </a:p>
          <a:p>
            <a:pPr algn="r" rtl="1">
              <a:lnSpc>
                <a:spcPct val="150000"/>
              </a:lnSpc>
            </a:pPr>
            <a:r>
              <a:rPr lang="ar-SA" sz="1700" dirty="0" err="1" smtClean="0">
                <a:solidFill>
                  <a:schemeClr val="bg1">
                    <a:lumMod val="50000"/>
                  </a:schemeClr>
                </a:solidFill>
                <a:latin typeface="Calibri" panose="020F0502020204030204" pitchFamily="34" charset="0"/>
                <a:cs typeface="Calibri" panose="020F0502020204030204" pitchFamily="34" charset="0"/>
              </a:rPr>
              <a:t>الاكاديمك</a:t>
            </a:r>
            <a:r>
              <a:rPr lang="ar-SA" sz="1700" dirty="0" smtClean="0">
                <a:solidFill>
                  <a:schemeClr val="bg1">
                    <a:lumMod val="50000"/>
                  </a:schemeClr>
                </a:solidFill>
                <a:latin typeface="Calibri" panose="020F0502020204030204" pitchFamily="34" charset="0"/>
                <a:cs typeface="Calibri" panose="020F0502020204030204" pitchFamily="34" charset="0"/>
              </a:rPr>
              <a:t> ليدرز هنا هم </a:t>
            </a:r>
            <a:r>
              <a:rPr lang="en-US" sz="1700" dirty="0" smtClean="0">
                <a:solidFill>
                  <a:schemeClr val="bg1">
                    <a:lumMod val="50000"/>
                  </a:schemeClr>
                </a:solidFill>
                <a:latin typeface="Calibri" panose="020F0502020204030204" pitchFamily="34" charset="0"/>
                <a:cs typeface="Calibri" panose="020F0502020204030204" pitchFamily="34" charset="0"/>
              </a:rPr>
              <a:t>(brain)</a:t>
            </a:r>
            <a:r>
              <a:rPr lang="ar-SA" sz="1700" dirty="0" smtClean="0">
                <a:solidFill>
                  <a:schemeClr val="bg1">
                    <a:lumMod val="50000"/>
                  </a:schemeClr>
                </a:solidFill>
                <a:latin typeface="Calibri" panose="020F0502020204030204" pitchFamily="34" charset="0"/>
                <a:cs typeface="Calibri" panose="020F0502020204030204" pitchFamily="34" charset="0"/>
              </a:rPr>
              <a:t> وهم </a:t>
            </a:r>
            <a:r>
              <a:rPr lang="ar-SA" sz="1700" dirty="0" err="1" smtClean="0">
                <a:solidFill>
                  <a:schemeClr val="bg1">
                    <a:lumMod val="50000"/>
                  </a:schemeClr>
                </a:solidFill>
                <a:latin typeface="Calibri" panose="020F0502020204030204" pitchFamily="34" charset="0"/>
                <a:cs typeface="Calibri" panose="020F0502020204030204" pitchFamily="34" charset="0"/>
              </a:rPr>
              <a:t>المسؤؤولين</a:t>
            </a:r>
            <a:r>
              <a:rPr lang="ar-SA" sz="1700" dirty="0" smtClean="0">
                <a:solidFill>
                  <a:schemeClr val="bg1">
                    <a:lumMod val="50000"/>
                  </a:schemeClr>
                </a:solidFill>
                <a:latin typeface="Calibri" panose="020F0502020204030204" pitchFamily="34" charset="0"/>
                <a:cs typeface="Calibri" panose="020F0502020204030204" pitchFamily="34" charset="0"/>
              </a:rPr>
              <a:t> عن </a:t>
            </a:r>
            <a:r>
              <a:rPr lang="ar-SA" sz="1700" dirty="0" err="1" smtClean="0">
                <a:solidFill>
                  <a:schemeClr val="bg1">
                    <a:lumMod val="50000"/>
                  </a:schemeClr>
                </a:solidFill>
                <a:latin typeface="Calibri" panose="020F0502020204030204" pitchFamily="34" charset="0"/>
                <a:cs typeface="Calibri" panose="020F0502020204030204" pitchFamily="34" charset="0"/>
              </a:rPr>
              <a:t>النيرفز</a:t>
            </a:r>
            <a:r>
              <a:rPr lang="ar-SA" sz="1700" dirty="0" smtClean="0">
                <a:solidFill>
                  <a:schemeClr val="bg1">
                    <a:lumMod val="50000"/>
                  </a:schemeClr>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33475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Smooth Muscles in the Gut</a:t>
            </a:r>
          </a:p>
        </p:txBody>
      </p:sp>
      <p:sp>
        <p:nvSpPr>
          <p:cNvPr id="3" name="Slide Number Placeholder 2"/>
          <p:cNvSpPr>
            <a:spLocks noGrp="1"/>
          </p:cNvSpPr>
          <p:nvPr>
            <p:ph type="sldNum" sz="quarter" idx="12"/>
          </p:nvPr>
        </p:nvSpPr>
        <p:spPr/>
        <p:txBody>
          <a:bodyPr/>
          <a:lstStyle/>
          <a:p>
            <a:fld id="{4929A69E-7D8F-4515-9605-0315ABD4F316}" type="slidenum">
              <a:rPr lang="en-US" smtClean="0"/>
              <a:t>17</a:t>
            </a:fld>
            <a:endParaRPr lang="en-US" dirty="0"/>
          </a:p>
        </p:txBody>
      </p:sp>
      <p:sp>
        <p:nvSpPr>
          <p:cNvPr id="4" name="Content Placeholder 3"/>
          <p:cNvSpPr>
            <a:spLocks noGrp="1"/>
          </p:cNvSpPr>
          <p:nvPr>
            <p:ph sz="quarter" idx="1"/>
          </p:nvPr>
        </p:nvSpPr>
        <p:spPr>
          <a:xfrm>
            <a:off x="609460" y="1219200"/>
            <a:ext cx="10969943" cy="4937760"/>
          </a:xfrm>
        </p:spPr>
        <p:txBody>
          <a:bodyPr>
            <a:normAutofit/>
          </a:bodyPr>
          <a:lstStyle/>
          <a:p>
            <a:pPr>
              <a:buFont typeface="Wingdings" panose="05000000000000000000" pitchFamily="2" charset="2"/>
              <a:buChar char="Ø"/>
            </a:pPr>
            <a:r>
              <a:rPr lang="en-US" sz="1500" dirty="0" smtClean="0">
                <a:solidFill>
                  <a:schemeClr val="accent2">
                    <a:lumMod val="75000"/>
                  </a:schemeClr>
                </a:solidFill>
              </a:rPr>
              <a:t>Changes in voltage of the resting membrane potential:</a:t>
            </a:r>
          </a:p>
          <a:p>
            <a:pPr>
              <a:buFont typeface="Arial" panose="020B0604020202020204" pitchFamily="34" charset="0"/>
              <a:buChar char="•"/>
            </a:pPr>
            <a:r>
              <a:rPr lang="en-US" sz="1500" dirty="0" smtClean="0"/>
              <a:t>The resting membrane potential averages about </a:t>
            </a:r>
            <a:r>
              <a:rPr lang="en-US" sz="1500" dirty="0" smtClean="0">
                <a:solidFill>
                  <a:schemeClr val="accent4">
                    <a:lumMod val="75000"/>
                  </a:schemeClr>
                </a:solidFill>
              </a:rPr>
              <a:t>-56 </a:t>
            </a:r>
            <a:r>
              <a:rPr lang="en-US" sz="1500" dirty="0" smtClean="0"/>
              <a:t>millivolts, but multiple factors can change this level. </a:t>
            </a:r>
          </a:p>
          <a:p>
            <a:pPr>
              <a:buFont typeface="Arial" panose="020B0604020202020204" pitchFamily="34" charset="0"/>
              <a:buChar char="•"/>
            </a:pPr>
            <a:r>
              <a:rPr lang="en-US" sz="1500" dirty="0" smtClean="0"/>
              <a:t>When resting membrane potential becomes </a:t>
            </a:r>
            <a:r>
              <a:rPr lang="en-US" sz="1500" dirty="0" smtClean="0">
                <a:solidFill>
                  <a:srgbClr val="FF0000"/>
                </a:solidFill>
              </a:rPr>
              <a:t>less negative </a:t>
            </a:r>
            <a:r>
              <a:rPr lang="en-US" sz="1500" dirty="0" smtClean="0"/>
              <a:t>&gt; called </a:t>
            </a:r>
            <a:r>
              <a:rPr lang="en-US" sz="1500" dirty="0" smtClean="0">
                <a:solidFill>
                  <a:srgbClr val="FF0000"/>
                </a:solidFill>
              </a:rPr>
              <a:t>depolarization</a:t>
            </a:r>
            <a:r>
              <a:rPr lang="en-US" sz="1500" dirty="0" smtClean="0"/>
              <a:t> of the membrane &gt; the muscle fibers become </a:t>
            </a:r>
            <a:r>
              <a:rPr lang="en-US" sz="1500" dirty="0" smtClean="0">
                <a:solidFill>
                  <a:srgbClr val="FF0000"/>
                </a:solidFill>
              </a:rPr>
              <a:t>more</a:t>
            </a:r>
            <a:r>
              <a:rPr lang="en-US" sz="1500" dirty="0" smtClean="0"/>
              <a:t> excitable. </a:t>
            </a:r>
          </a:p>
          <a:p>
            <a:pPr>
              <a:buFont typeface="Arial" panose="020B0604020202020204" pitchFamily="34" charset="0"/>
              <a:buChar char="•"/>
            </a:pPr>
            <a:r>
              <a:rPr lang="en-US" sz="1500" dirty="0" smtClean="0"/>
              <a:t>When resting membrane potential becomes </a:t>
            </a:r>
            <a:r>
              <a:rPr lang="en-US" sz="1500" dirty="0" smtClean="0">
                <a:solidFill>
                  <a:srgbClr val="FF0000"/>
                </a:solidFill>
              </a:rPr>
              <a:t>more negative </a:t>
            </a:r>
            <a:r>
              <a:rPr lang="en-US" sz="1500" dirty="0" smtClean="0"/>
              <a:t>&gt; called </a:t>
            </a:r>
            <a:r>
              <a:rPr lang="en-US" sz="1500" dirty="0" smtClean="0">
                <a:solidFill>
                  <a:srgbClr val="FF0000"/>
                </a:solidFill>
              </a:rPr>
              <a:t>hyperpolarization</a:t>
            </a:r>
            <a:r>
              <a:rPr lang="en-US" sz="1500" dirty="0" smtClean="0"/>
              <a:t> &gt; the fibers become </a:t>
            </a:r>
            <a:r>
              <a:rPr lang="en-US" sz="1500" dirty="0" smtClean="0">
                <a:solidFill>
                  <a:srgbClr val="FF0000"/>
                </a:solidFill>
              </a:rPr>
              <a:t>less </a:t>
            </a:r>
            <a:r>
              <a:rPr lang="en-US" sz="1500" dirty="0" smtClean="0"/>
              <a:t>excitable. </a:t>
            </a:r>
          </a:p>
          <a:p>
            <a:pPr>
              <a:buFont typeface="Arial" panose="020B0604020202020204" pitchFamily="34" charset="0"/>
              <a:buChar char="•"/>
            </a:pPr>
            <a:endParaRPr lang="en-US" sz="1500" dirty="0" smtClean="0"/>
          </a:p>
          <a:p>
            <a:r>
              <a:rPr lang="en-US" sz="1500" dirty="0" smtClean="0">
                <a:solidFill>
                  <a:schemeClr val="accent2">
                    <a:lumMod val="75000"/>
                  </a:schemeClr>
                </a:solidFill>
              </a:rPr>
              <a:t>Factors that depolarize the membrane that make it </a:t>
            </a:r>
            <a:r>
              <a:rPr lang="en-US" sz="1500" dirty="0" smtClean="0">
                <a:solidFill>
                  <a:srgbClr val="FF0000"/>
                </a:solidFill>
              </a:rPr>
              <a:t>more excitable </a:t>
            </a:r>
            <a:r>
              <a:rPr lang="en-US" sz="1500" dirty="0" smtClean="0">
                <a:solidFill>
                  <a:schemeClr val="accent2">
                    <a:lumMod val="75000"/>
                  </a:schemeClr>
                </a:solidFill>
              </a:rPr>
              <a:t>are:</a:t>
            </a:r>
          </a:p>
          <a:p>
            <a:pPr marL="457200" indent="-457200">
              <a:buFont typeface="+mj-lt"/>
              <a:buAutoNum type="arabicPeriod"/>
            </a:pPr>
            <a:r>
              <a:rPr lang="en-US" sz="1500" dirty="0" smtClean="0"/>
              <a:t>Stretching of the muscle.</a:t>
            </a:r>
          </a:p>
          <a:p>
            <a:pPr marL="457200" indent="-457200">
              <a:buFont typeface="+mj-lt"/>
              <a:buAutoNum type="arabicPeriod"/>
            </a:pPr>
            <a:r>
              <a:rPr lang="en-US" sz="1500" dirty="0" smtClean="0"/>
              <a:t>Stimulation by acetylcholine released from the endings of parasympathetic nerves.</a:t>
            </a:r>
          </a:p>
          <a:p>
            <a:pPr marL="457200" indent="-457200">
              <a:buFont typeface="+mj-lt"/>
              <a:buAutoNum type="arabicPeriod"/>
            </a:pPr>
            <a:r>
              <a:rPr lang="en-US" sz="1500" dirty="0" smtClean="0"/>
              <a:t>Stimulation by several specific gastrointestinal hormones. </a:t>
            </a:r>
          </a:p>
          <a:p>
            <a:pPr marL="457200" indent="-457200">
              <a:buFont typeface="+mj-lt"/>
              <a:buAutoNum type="arabicPeriod"/>
            </a:pPr>
            <a:endParaRPr lang="en-US" sz="1500" dirty="0" smtClean="0"/>
          </a:p>
          <a:p>
            <a:r>
              <a:rPr lang="en-US" sz="1500" dirty="0" smtClean="0">
                <a:solidFill>
                  <a:schemeClr val="accent2">
                    <a:lumMod val="75000"/>
                  </a:schemeClr>
                </a:solidFill>
              </a:rPr>
              <a:t>Factors that make the membrane potential more negative-that is</a:t>
            </a:r>
            <a:r>
              <a:rPr lang="en-US" sz="1500" dirty="0" smtClean="0">
                <a:solidFill>
                  <a:srgbClr val="FF0000"/>
                </a:solidFill>
              </a:rPr>
              <a:t>, hyperpolarize </a:t>
            </a:r>
            <a:r>
              <a:rPr lang="en-US" sz="1500" dirty="0" smtClean="0">
                <a:solidFill>
                  <a:schemeClr val="accent2">
                    <a:lumMod val="75000"/>
                  </a:schemeClr>
                </a:solidFill>
              </a:rPr>
              <a:t>the membrane and make the muscle fibers less excitable-are:</a:t>
            </a:r>
          </a:p>
          <a:p>
            <a:pPr marL="457200" indent="-457200">
              <a:buFont typeface="+mj-lt"/>
              <a:buAutoNum type="arabicPeriod"/>
            </a:pPr>
            <a:r>
              <a:rPr lang="en-US" sz="1500" dirty="0" smtClean="0"/>
              <a:t> The effect of norepinephrine or epinephrine on the fiber membrane. </a:t>
            </a:r>
          </a:p>
          <a:p>
            <a:pPr marL="457200" indent="-457200">
              <a:buFont typeface="+mj-lt"/>
              <a:buAutoNum type="arabicPeriod"/>
            </a:pPr>
            <a:r>
              <a:rPr lang="en-US" sz="1500" dirty="0" smtClean="0"/>
              <a:t>Stimulation of the sympathetic nerves that secrete mainly norepinephrine at their endings. </a:t>
            </a:r>
            <a:endParaRPr lang="en-US" sz="1500" dirty="0"/>
          </a:p>
        </p:txBody>
      </p:sp>
      <p:sp>
        <p:nvSpPr>
          <p:cNvPr id="5" name="Rectangle 4"/>
          <p:cNvSpPr/>
          <p:nvPr/>
        </p:nvSpPr>
        <p:spPr>
          <a:xfrm>
            <a:off x="9982844" y="16615"/>
            <a:ext cx="2205981" cy="404664"/>
          </a:xfrm>
          <a:prstGeom prst="rect">
            <a:avLst/>
          </a:prstGeom>
          <a:noFill/>
          <a:ln>
            <a:solidFill>
              <a:srgbClr val="00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43895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Specific Characteristics of Smooth Muscle </a:t>
            </a:r>
            <a:r>
              <a:rPr lang="en-US" dirty="0" smtClean="0"/>
              <a:t/>
            </a:r>
            <a:br>
              <a:rPr lang="en-US" dirty="0" smtClean="0"/>
            </a:br>
            <a:r>
              <a:rPr lang="en-US" dirty="0" smtClean="0"/>
              <a:t>in </a:t>
            </a:r>
            <a:r>
              <a:rPr lang="en-US" dirty="0"/>
              <a:t>the Gut</a:t>
            </a:r>
          </a:p>
        </p:txBody>
      </p:sp>
      <p:sp>
        <p:nvSpPr>
          <p:cNvPr id="3" name="Slide Number Placeholder 2"/>
          <p:cNvSpPr>
            <a:spLocks noGrp="1"/>
          </p:cNvSpPr>
          <p:nvPr>
            <p:ph type="sldNum" sz="quarter" idx="12"/>
          </p:nvPr>
        </p:nvSpPr>
        <p:spPr/>
        <p:txBody>
          <a:bodyPr/>
          <a:lstStyle/>
          <a:p>
            <a:fld id="{4929A69E-7D8F-4515-9605-0315ABD4F316}" type="slidenum">
              <a:rPr lang="en-US" smtClean="0"/>
              <a:t>18</a:t>
            </a:fld>
            <a:endParaRPr lang="en-US" dirty="0"/>
          </a:p>
        </p:txBody>
      </p:sp>
      <p:sp>
        <p:nvSpPr>
          <p:cNvPr id="4" name="Content Placeholder 3"/>
          <p:cNvSpPr>
            <a:spLocks noGrp="1"/>
          </p:cNvSpPr>
          <p:nvPr>
            <p:ph sz="quarter" idx="1"/>
          </p:nvPr>
        </p:nvSpPr>
        <p:spPr>
          <a:xfrm>
            <a:off x="609460" y="1219200"/>
            <a:ext cx="10969943" cy="5137150"/>
          </a:xfrm>
        </p:spPr>
        <p:txBody>
          <a:bodyPr>
            <a:normAutofit fontScale="92500" lnSpcReduction="10000"/>
          </a:bodyPr>
          <a:lstStyle/>
          <a:p>
            <a:pPr>
              <a:defRPr/>
            </a:pPr>
            <a:r>
              <a:rPr lang="en-US" sz="1500" dirty="0">
                <a:solidFill>
                  <a:schemeClr val="accent2">
                    <a:lumMod val="75000"/>
                  </a:schemeClr>
                </a:solidFill>
              </a:rPr>
              <a:t>Calcium Ions and Muscle </a:t>
            </a:r>
            <a:r>
              <a:rPr lang="en-US" sz="1500" dirty="0" smtClean="0">
                <a:solidFill>
                  <a:schemeClr val="accent2">
                    <a:lumMod val="75000"/>
                  </a:schemeClr>
                </a:solidFill>
              </a:rPr>
              <a:t>Contraction</a:t>
            </a:r>
            <a:r>
              <a:rPr lang="en-US" sz="1500" dirty="0">
                <a:solidFill>
                  <a:schemeClr val="accent2">
                    <a:lumMod val="75000"/>
                  </a:schemeClr>
                </a:solidFill>
              </a:rPr>
              <a:t>:</a:t>
            </a:r>
          </a:p>
          <a:p>
            <a:pPr>
              <a:buFont typeface="Arial" panose="020B0604020202020204" pitchFamily="34" charset="0"/>
              <a:buChar char="•"/>
              <a:defRPr/>
            </a:pPr>
            <a:r>
              <a:rPr lang="en-US" sz="1500" dirty="0" smtClean="0"/>
              <a:t>Smooth </a:t>
            </a:r>
            <a:r>
              <a:rPr lang="en-US" sz="1500" dirty="0"/>
              <a:t>muscle contraction occurs in response to entry of calcium ions into the muscle fiber. </a:t>
            </a:r>
            <a:endParaRPr lang="en-US" sz="1500" dirty="0" smtClean="0"/>
          </a:p>
          <a:p>
            <a:pPr>
              <a:buFont typeface="Arial" panose="020B0604020202020204" pitchFamily="34" charset="0"/>
              <a:buChar char="•"/>
              <a:defRPr/>
            </a:pPr>
            <a:r>
              <a:rPr lang="en-US" sz="1500" dirty="0" smtClean="0"/>
              <a:t>The </a:t>
            </a:r>
            <a:r>
              <a:rPr lang="en-US" sz="1500" dirty="0"/>
              <a:t>slow </a:t>
            </a:r>
            <a:r>
              <a:rPr lang="en-US" sz="1500" dirty="0" smtClean="0"/>
              <a:t>waves </a:t>
            </a:r>
            <a:r>
              <a:rPr lang="en-US" sz="1500" dirty="0"/>
              <a:t>do not cause calcium ions to enter the smooth muscle fiber (only sodium ions). </a:t>
            </a:r>
            <a:endParaRPr lang="en-US" sz="1500" dirty="0" smtClean="0"/>
          </a:p>
          <a:p>
            <a:pPr>
              <a:buFont typeface="Arial" panose="020B0604020202020204" pitchFamily="34" charset="0"/>
              <a:buChar char="•"/>
              <a:defRPr/>
            </a:pPr>
            <a:r>
              <a:rPr lang="en-US" sz="1500" dirty="0" smtClean="0"/>
              <a:t>Therefore</a:t>
            </a:r>
            <a:r>
              <a:rPr lang="en-US" sz="1500" dirty="0"/>
              <a:t>, the slow </a:t>
            </a:r>
            <a:r>
              <a:rPr lang="en-US" sz="1500" dirty="0" smtClean="0"/>
              <a:t>waves </a:t>
            </a:r>
            <a:r>
              <a:rPr lang="en-US" sz="1500" dirty="0"/>
              <a:t>by themselves usually cause no muscle contraction. Instead, it is during the spike potentials, </a:t>
            </a:r>
            <a:r>
              <a:rPr lang="en-US" sz="1500" dirty="0" smtClean="0"/>
              <a:t>generated </a:t>
            </a:r>
            <a:r>
              <a:rPr lang="en-US" sz="1500" dirty="0"/>
              <a:t>at the peaks of the slow waves, that significant quantities of calcium ions do enter the fibers and </a:t>
            </a:r>
            <a:r>
              <a:rPr lang="en-US" sz="1500" dirty="0" smtClean="0"/>
              <a:t>cause </a:t>
            </a:r>
            <a:r>
              <a:rPr lang="en-US" sz="1500" dirty="0"/>
              <a:t>most of the contraction</a:t>
            </a:r>
            <a:r>
              <a:rPr lang="en-US" sz="1500" dirty="0" smtClean="0"/>
              <a:t>.</a:t>
            </a:r>
            <a:endParaRPr lang="ar-SA" sz="1500" dirty="0" smtClean="0"/>
          </a:p>
          <a:p>
            <a:pPr marL="285750" indent="-285750" algn="r" rtl="1">
              <a:buFont typeface="Arial" panose="020B0604020202020204" pitchFamily="34" charset="0"/>
              <a:buChar char="•"/>
            </a:pPr>
            <a:r>
              <a:rPr lang="ar-SA" sz="1600" dirty="0">
                <a:solidFill>
                  <a:srgbClr val="00B050"/>
                </a:solidFill>
                <a:latin typeface="Calibri" panose="020F0502020204030204" pitchFamily="34" charset="0"/>
                <a:cs typeface="Calibri" panose="020F0502020204030204" pitchFamily="34" charset="0"/>
              </a:rPr>
              <a:t>الكالسيوم هو الأساس هنا، ويأخذ شوي صوديوم </a:t>
            </a:r>
            <a:r>
              <a:rPr lang="ar-SA" sz="1600" dirty="0" err="1">
                <a:solidFill>
                  <a:srgbClr val="00B050"/>
                </a:solidFill>
                <a:latin typeface="Calibri" panose="020F0502020204030204" pitchFamily="34" charset="0"/>
                <a:cs typeface="Calibri" panose="020F0502020204030204" pitchFamily="34" charset="0"/>
              </a:rPr>
              <a:t>معاه</a:t>
            </a:r>
            <a:r>
              <a:rPr lang="ar-SA" sz="1600" dirty="0">
                <a:solidFill>
                  <a:srgbClr val="00B050"/>
                </a:solidFill>
                <a:latin typeface="Calibri" panose="020F0502020204030204" pitchFamily="34" charset="0"/>
                <a:cs typeface="Calibri" panose="020F0502020204030204" pitchFamily="34" charset="0"/>
              </a:rPr>
              <a:t>.</a:t>
            </a:r>
            <a:endParaRPr lang="en-US" sz="1600" dirty="0">
              <a:solidFill>
                <a:srgbClr val="00B050"/>
              </a:solidFill>
              <a:latin typeface="Calibri" panose="020F0502020204030204" pitchFamily="34" charset="0"/>
              <a:cs typeface="Calibri" panose="020F0502020204030204" pitchFamily="34" charset="0"/>
            </a:endParaRPr>
          </a:p>
          <a:p>
            <a:pPr marL="171450" indent="-171450">
              <a:buFont typeface="Wingdings" panose="05000000000000000000" pitchFamily="2" charset="2"/>
              <a:buChar char="Ø"/>
            </a:pPr>
            <a:r>
              <a:rPr lang="en-US" sz="1600" dirty="0">
                <a:solidFill>
                  <a:srgbClr val="00B050"/>
                </a:solidFill>
              </a:rPr>
              <a:t>Depolarization = spikes = AP.  The cause: ( 80% Ca, 20% Na).</a:t>
            </a:r>
          </a:p>
          <a:p>
            <a:pPr marL="171450" indent="-171450">
              <a:buFont typeface="Wingdings" panose="05000000000000000000" pitchFamily="2" charset="2"/>
              <a:buChar char="Ø"/>
            </a:pPr>
            <a:r>
              <a:rPr lang="en-US" sz="1600" dirty="0">
                <a:solidFill>
                  <a:srgbClr val="00B050"/>
                </a:solidFill>
              </a:rPr>
              <a:t>Ca= funny current</a:t>
            </a:r>
            <a:r>
              <a:rPr lang="en-US" sz="1600" dirty="0" smtClean="0">
                <a:solidFill>
                  <a:srgbClr val="00B050"/>
                </a:solidFill>
              </a:rPr>
              <a:t>.</a:t>
            </a:r>
            <a:endParaRPr lang="en-US" sz="1500" dirty="0" smtClean="0"/>
          </a:p>
          <a:p>
            <a:pPr>
              <a:buFont typeface="Arial" panose="020B0604020202020204" pitchFamily="34" charset="0"/>
              <a:buChar char="•"/>
              <a:defRPr/>
            </a:pPr>
            <a:endParaRPr lang="en-US" sz="1500" dirty="0"/>
          </a:p>
          <a:p>
            <a:pPr>
              <a:defRPr/>
            </a:pPr>
            <a:r>
              <a:rPr lang="en-US" sz="1500" dirty="0">
                <a:solidFill>
                  <a:schemeClr val="accent2">
                    <a:lumMod val="75000"/>
                  </a:schemeClr>
                </a:solidFill>
              </a:rPr>
              <a:t>Tonic Contraction of Some Gastrointestinal Smooth </a:t>
            </a:r>
            <a:r>
              <a:rPr lang="en-US" sz="1500" dirty="0" smtClean="0">
                <a:solidFill>
                  <a:schemeClr val="accent2">
                    <a:lumMod val="75000"/>
                  </a:schemeClr>
                </a:solidFill>
              </a:rPr>
              <a:t>Muscle</a:t>
            </a:r>
            <a:r>
              <a:rPr lang="en-US" sz="1500" dirty="0">
                <a:solidFill>
                  <a:schemeClr val="accent2">
                    <a:lumMod val="75000"/>
                  </a:schemeClr>
                </a:solidFill>
              </a:rPr>
              <a:t>:</a:t>
            </a:r>
          </a:p>
          <a:p>
            <a:pPr>
              <a:buFont typeface="Arial" panose="020B0604020202020204" pitchFamily="34" charset="0"/>
              <a:buChar char="•"/>
              <a:defRPr/>
            </a:pPr>
            <a:r>
              <a:rPr lang="en-US" sz="1500" dirty="0" smtClean="0"/>
              <a:t>Some </a:t>
            </a:r>
            <a:r>
              <a:rPr lang="en-US" sz="1500" dirty="0"/>
              <a:t>smooth muscle of the GI exhibits tonic contraction as well as or instead of rhythmical contractions. 	</a:t>
            </a:r>
            <a:endParaRPr lang="en-US" sz="1500" dirty="0" smtClean="0"/>
          </a:p>
          <a:p>
            <a:pPr>
              <a:buFont typeface="Arial" panose="020B0604020202020204" pitchFamily="34" charset="0"/>
              <a:buChar char="•"/>
              <a:defRPr/>
            </a:pPr>
            <a:r>
              <a:rPr lang="en-US" sz="1500" dirty="0" smtClean="0"/>
              <a:t>Tonic </a:t>
            </a:r>
            <a:r>
              <a:rPr lang="en-US" sz="1500" dirty="0"/>
              <a:t>contraction is continuous, not associated with the basic electrical rhythm of the slow waves </a:t>
            </a:r>
            <a:r>
              <a:rPr lang="en-US" sz="1500" dirty="0" smtClean="0"/>
              <a:t>but, often </a:t>
            </a:r>
            <a:r>
              <a:rPr lang="en-US" sz="1500" dirty="0"/>
              <a:t>lasting several minutes or even hours. </a:t>
            </a:r>
            <a:endParaRPr lang="en-US" sz="1500" dirty="0" smtClean="0"/>
          </a:p>
          <a:p>
            <a:pPr>
              <a:buFont typeface="Arial" panose="020B0604020202020204" pitchFamily="34" charset="0"/>
              <a:buChar char="•"/>
              <a:defRPr/>
            </a:pPr>
            <a:endParaRPr lang="en-US" sz="1500" dirty="0"/>
          </a:p>
          <a:p>
            <a:pPr>
              <a:defRPr/>
            </a:pPr>
            <a:r>
              <a:rPr lang="en-US" sz="1500" dirty="0" smtClean="0">
                <a:solidFill>
                  <a:schemeClr val="accent2">
                    <a:lumMod val="75000"/>
                  </a:schemeClr>
                </a:solidFill>
              </a:rPr>
              <a:t>Tonic </a:t>
            </a:r>
            <a:r>
              <a:rPr lang="en-US" sz="1500" dirty="0">
                <a:solidFill>
                  <a:schemeClr val="accent2">
                    <a:lumMod val="75000"/>
                  </a:schemeClr>
                </a:solidFill>
              </a:rPr>
              <a:t>contraction is sometimes caused by:</a:t>
            </a:r>
          </a:p>
          <a:p>
            <a:pPr marL="342900" indent="-342900">
              <a:buAutoNum type="arabicPeriod"/>
              <a:defRPr/>
            </a:pPr>
            <a:r>
              <a:rPr lang="en-US" sz="1500" dirty="0"/>
              <a:t>Continuous repetitive spike potentials. </a:t>
            </a:r>
          </a:p>
          <a:p>
            <a:pPr marL="342900" indent="-342900">
              <a:buAutoNum type="arabicPeriod"/>
              <a:defRPr/>
            </a:pPr>
            <a:r>
              <a:rPr lang="en-US" sz="1500" dirty="0"/>
              <a:t> Hormones.</a:t>
            </a:r>
          </a:p>
          <a:p>
            <a:pPr marL="342900" indent="-342900">
              <a:buAutoNum type="arabicPeriod"/>
              <a:defRPr/>
            </a:pPr>
            <a:r>
              <a:rPr lang="en-US" sz="1500" dirty="0"/>
              <a:t>Continuous entry of calcium ions into the interior of the cell brought about in ways not associated with changes in membrane potential (Not via voltage-gated Ca channels). </a:t>
            </a:r>
          </a:p>
          <a:p>
            <a:endParaRPr lang="en-US" sz="1500" dirty="0"/>
          </a:p>
        </p:txBody>
      </p:sp>
      <p:sp>
        <p:nvSpPr>
          <p:cNvPr id="5" name="Rectangle 4"/>
          <p:cNvSpPr/>
          <p:nvPr/>
        </p:nvSpPr>
        <p:spPr>
          <a:xfrm>
            <a:off x="9982844" y="16615"/>
            <a:ext cx="2205981" cy="404664"/>
          </a:xfrm>
          <a:prstGeom prst="rect">
            <a:avLst/>
          </a:prstGeom>
          <a:noFill/>
          <a:ln>
            <a:solidFill>
              <a:srgbClr val="00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28706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7F0BF-89ED-4902-B3F7-F0ACD312A6B3}"/>
              </a:ext>
            </a:extLst>
          </p:cNvPr>
          <p:cNvSpPr>
            <a:spLocks noGrp="1"/>
          </p:cNvSpPr>
          <p:nvPr>
            <p:ph type="title"/>
          </p:nvPr>
        </p:nvSpPr>
        <p:spPr/>
        <p:txBody>
          <a:bodyPr>
            <a:normAutofit/>
          </a:bodyPr>
          <a:lstStyle/>
          <a:p>
            <a:r>
              <a:rPr lang="en-US" sz="3200" dirty="0"/>
              <a:t>Mechanism of smooth muscle contraction</a:t>
            </a:r>
          </a:p>
        </p:txBody>
      </p:sp>
      <p:sp>
        <p:nvSpPr>
          <p:cNvPr id="3" name="Slide Number Placeholder 2">
            <a:extLst>
              <a:ext uri="{FF2B5EF4-FFF2-40B4-BE49-F238E27FC236}">
                <a16:creationId xmlns:a16="http://schemas.microsoft.com/office/drawing/2014/main" id="{63A5D729-A77C-41BE-B4D5-47B5A423AD5F}"/>
              </a:ext>
            </a:extLst>
          </p:cNvPr>
          <p:cNvSpPr>
            <a:spLocks noGrp="1"/>
          </p:cNvSpPr>
          <p:nvPr>
            <p:ph type="sldNum" sz="quarter" idx="12"/>
          </p:nvPr>
        </p:nvSpPr>
        <p:spPr/>
        <p:txBody>
          <a:bodyPr/>
          <a:lstStyle/>
          <a:p>
            <a:fld id="{4929A69E-7D8F-4515-9605-0315ABD4F316}" type="slidenum">
              <a:rPr lang="en-US" smtClean="0"/>
              <a:t>19</a:t>
            </a:fld>
            <a:endParaRPr lang="en-US" dirty="0"/>
          </a:p>
        </p:txBody>
      </p:sp>
      <p:pic>
        <p:nvPicPr>
          <p:cNvPr id="5" name="Content Placeholder 3">
            <a:extLst>
              <a:ext uri="{FF2B5EF4-FFF2-40B4-BE49-F238E27FC236}">
                <a16:creationId xmlns:a16="http://schemas.microsoft.com/office/drawing/2014/main" id="{F3B17FCF-35F5-462E-86E9-753227B036E8}"/>
              </a:ext>
            </a:extLst>
          </p:cNvPr>
          <p:cNvPicPr>
            <a:picLocks noGrp="1" noChangeAspect="1"/>
          </p:cNvPicPr>
          <p:nvPr>
            <p:ph idx="1"/>
          </p:nvPr>
        </p:nvPicPr>
        <p:blipFill>
          <a:blip r:embed="rId2" cstate="print"/>
          <a:stretch>
            <a:fillRect/>
          </a:stretch>
        </p:blipFill>
        <p:spPr>
          <a:xfrm>
            <a:off x="7318548" y="2249977"/>
            <a:ext cx="4260855" cy="3561467"/>
          </a:xfrm>
          <a:prstGeom prst="rect">
            <a:avLst/>
          </a:prstGeom>
        </p:spPr>
      </p:pic>
      <p:pic>
        <p:nvPicPr>
          <p:cNvPr id="6" name="Picture 5">
            <a:extLst>
              <a:ext uri="{FF2B5EF4-FFF2-40B4-BE49-F238E27FC236}">
                <a16:creationId xmlns:a16="http://schemas.microsoft.com/office/drawing/2014/main" id="{92A1431E-7DBB-409F-9925-AF147C446B00}"/>
              </a:ext>
            </a:extLst>
          </p:cNvPr>
          <p:cNvPicPr>
            <a:picLocks noChangeAspect="1"/>
          </p:cNvPicPr>
          <p:nvPr/>
        </p:nvPicPr>
        <p:blipFill rotWithShape="1">
          <a:blip r:embed="rId3" cstate="print"/>
          <a:srcRect l="1498" t="1356" r="3547" b="952"/>
          <a:stretch/>
        </p:blipFill>
        <p:spPr>
          <a:xfrm>
            <a:off x="609460" y="1253989"/>
            <a:ext cx="6565072" cy="5087590"/>
          </a:xfrm>
          <a:prstGeom prst="rect">
            <a:avLst/>
          </a:prstGeom>
        </p:spPr>
      </p:pic>
      <p:sp>
        <p:nvSpPr>
          <p:cNvPr id="8" name="Rectangle 7"/>
          <p:cNvSpPr/>
          <p:nvPr/>
        </p:nvSpPr>
        <p:spPr>
          <a:xfrm>
            <a:off x="9982844" y="26329"/>
            <a:ext cx="2205981" cy="404664"/>
          </a:xfrm>
          <a:prstGeom prst="rect">
            <a:avLst/>
          </a:prstGeom>
          <a:noFill/>
          <a:ln>
            <a:solidFill>
              <a:srgbClr val="E4CBE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Females’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823442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a:off x="2260841" y="501013"/>
            <a:ext cx="7443889" cy="848865"/>
          </a:xfrm>
          <a:prstGeom prst="foldedCorner">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2800" b="1" dirty="0">
                <a:solidFill>
                  <a:srgbClr val="9FB8CD">
                    <a:lumMod val="75000"/>
                  </a:srgbClr>
                </a:solidFill>
                <a:latin typeface="Arial Black" panose="020B0A04020102020204" pitchFamily="34" charset="0"/>
              </a:rPr>
              <a:t>General principles </a:t>
            </a:r>
            <a:r>
              <a:rPr lang="en-US" sz="2800" b="1" dirty="0" smtClean="0">
                <a:solidFill>
                  <a:srgbClr val="9FB8CD">
                    <a:lumMod val="75000"/>
                  </a:srgbClr>
                </a:solidFill>
                <a:latin typeface="Arial Black" panose="020B0A04020102020204" pitchFamily="34" charset="0"/>
              </a:rPr>
              <a:t>of GIT </a:t>
            </a:r>
            <a:r>
              <a:rPr lang="en-US" sz="2800" b="1" dirty="0">
                <a:solidFill>
                  <a:srgbClr val="9FB8CD">
                    <a:lumMod val="75000"/>
                  </a:srgbClr>
                </a:solidFill>
                <a:latin typeface="Arial Black" panose="020B0A04020102020204" pitchFamily="34" charset="0"/>
              </a:rPr>
              <a:t>physiology</a:t>
            </a:r>
          </a:p>
        </p:txBody>
      </p:sp>
      <p:sp>
        <p:nvSpPr>
          <p:cNvPr id="4" name="Flowchart: Process 3"/>
          <p:cNvSpPr/>
          <p:nvPr/>
        </p:nvSpPr>
        <p:spPr>
          <a:xfrm>
            <a:off x="837828" y="1698622"/>
            <a:ext cx="10289916" cy="4250658"/>
          </a:xfrm>
          <a:prstGeom prst="flowChartProcess">
            <a:avLst/>
          </a:prstGeom>
          <a:solidFill>
            <a:schemeClr val="accent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nSpc>
                <a:spcPct val="150000"/>
              </a:lnSpc>
            </a:pPr>
            <a:r>
              <a:rPr lang="en-US" b="1" dirty="0">
                <a:solidFill>
                  <a:schemeClr val="accent1">
                    <a:lumMod val="75000"/>
                  </a:schemeClr>
                </a:solidFill>
                <a:cs typeface="Akhbar MT" pitchFamily="2" charset="-78"/>
              </a:rPr>
              <a:t>Objectives:</a:t>
            </a:r>
          </a:p>
          <a:p>
            <a:pPr marL="342900" indent="-342900">
              <a:lnSpc>
                <a:spcPct val="150000"/>
              </a:lnSpc>
              <a:buClr>
                <a:schemeClr val="tx2"/>
              </a:buClr>
              <a:buFont typeface="+mj-lt"/>
              <a:buAutoNum type="arabicPeriod"/>
            </a:pPr>
            <a:r>
              <a:rPr lang="en-US" dirty="0">
                <a:solidFill>
                  <a:schemeClr val="tx1">
                    <a:lumMod val="95000"/>
                    <a:lumOff val="5000"/>
                  </a:schemeClr>
                </a:solidFill>
                <a:cs typeface="Akhbar MT" pitchFamily="2" charset="-78"/>
              </a:rPr>
              <a:t>Physiologic Anatomy of the Gastrointestinal Wall.</a:t>
            </a:r>
          </a:p>
          <a:p>
            <a:pPr marL="342900" indent="-342900">
              <a:lnSpc>
                <a:spcPct val="150000"/>
              </a:lnSpc>
              <a:buClr>
                <a:schemeClr val="tx2"/>
              </a:buClr>
              <a:buFont typeface="+mj-lt"/>
              <a:buAutoNum type="arabicPeriod"/>
            </a:pPr>
            <a:r>
              <a:rPr lang="en-US" dirty="0">
                <a:solidFill>
                  <a:schemeClr val="tx1">
                    <a:lumMod val="95000"/>
                    <a:lumOff val="5000"/>
                  </a:schemeClr>
                </a:solidFill>
                <a:cs typeface="Akhbar MT" pitchFamily="2" charset="-78"/>
              </a:rPr>
              <a:t>The General Characteristics of Smooth Muscle.</a:t>
            </a:r>
          </a:p>
          <a:p>
            <a:pPr marL="342900" indent="-342900">
              <a:lnSpc>
                <a:spcPct val="150000"/>
              </a:lnSpc>
              <a:buClr>
                <a:schemeClr val="tx2"/>
              </a:buClr>
              <a:buFont typeface="+mj-lt"/>
              <a:buAutoNum type="arabicPeriod"/>
            </a:pPr>
            <a:r>
              <a:rPr lang="en-US" dirty="0">
                <a:solidFill>
                  <a:schemeClr val="tx1">
                    <a:lumMod val="95000"/>
                    <a:lumOff val="5000"/>
                  </a:schemeClr>
                </a:solidFill>
                <a:cs typeface="Akhbar MT" pitchFamily="2" charset="-78"/>
              </a:rPr>
              <a:t>The specific characteristics of smooth muscle.</a:t>
            </a:r>
          </a:p>
          <a:p>
            <a:pPr marL="342900" indent="-342900">
              <a:lnSpc>
                <a:spcPct val="150000"/>
              </a:lnSpc>
              <a:buClr>
                <a:schemeClr val="tx2"/>
              </a:buClr>
              <a:buFont typeface="+mj-lt"/>
              <a:buAutoNum type="arabicPeriod"/>
            </a:pPr>
            <a:r>
              <a:rPr lang="en-US" dirty="0">
                <a:solidFill>
                  <a:schemeClr val="tx1">
                    <a:lumMod val="95000"/>
                    <a:lumOff val="5000"/>
                  </a:schemeClr>
                </a:solidFill>
                <a:cs typeface="Akhbar MT" pitchFamily="2" charset="-78"/>
              </a:rPr>
              <a:t>Control of gastrointestinal function (ENS).</a:t>
            </a:r>
          </a:p>
          <a:p>
            <a:pPr marL="342900" indent="-342900">
              <a:lnSpc>
                <a:spcPct val="150000"/>
              </a:lnSpc>
              <a:buClr>
                <a:schemeClr val="tx2"/>
              </a:buClr>
              <a:buFont typeface="+mj-lt"/>
              <a:buAutoNum type="arabicPeriod"/>
            </a:pPr>
            <a:r>
              <a:rPr lang="en-US" dirty="0">
                <a:solidFill>
                  <a:schemeClr val="tx1">
                    <a:lumMod val="95000"/>
                    <a:lumOff val="5000"/>
                  </a:schemeClr>
                </a:solidFill>
                <a:cs typeface="Akhbar MT" pitchFamily="2" charset="-78"/>
              </a:rPr>
              <a:t>Functional types of movements in the gastrointestinal tract.</a:t>
            </a:r>
          </a:p>
          <a:p>
            <a:pPr marL="342900" indent="-342900">
              <a:lnSpc>
                <a:spcPct val="150000"/>
              </a:lnSpc>
              <a:buClr>
                <a:schemeClr val="tx2"/>
              </a:buClr>
              <a:buFont typeface="+mj-lt"/>
              <a:buAutoNum type="arabicPeriod"/>
            </a:pPr>
            <a:r>
              <a:rPr lang="en-US" dirty="0">
                <a:solidFill>
                  <a:schemeClr val="tx1">
                    <a:lumMod val="95000"/>
                    <a:lumOff val="5000"/>
                  </a:schemeClr>
                </a:solidFill>
                <a:cs typeface="Akhbar MT" pitchFamily="2" charset="-78"/>
              </a:rPr>
              <a:t>Gastrointestinal blood flow (Splanchnic circulation).</a:t>
            </a:r>
          </a:p>
          <a:p>
            <a:pPr marL="342900" indent="-342900">
              <a:lnSpc>
                <a:spcPct val="150000"/>
              </a:lnSpc>
              <a:buClr>
                <a:schemeClr val="tx2"/>
              </a:buClr>
              <a:buFont typeface="+mj-lt"/>
              <a:buAutoNum type="arabicPeriod"/>
            </a:pPr>
            <a:r>
              <a:rPr lang="en-US" dirty="0">
                <a:solidFill>
                  <a:schemeClr val="tx1">
                    <a:lumMod val="95000"/>
                    <a:lumOff val="5000"/>
                  </a:schemeClr>
                </a:solidFill>
                <a:cs typeface="Akhbar MT" pitchFamily="2" charset="-78"/>
              </a:rPr>
              <a:t>Effects of gut activity and metabolic factors on GI blood flow</a:t>
            </a:r>
            <a:r>
              <a:rPr lang="en-US" dirty="0" smtClean="0">
                <a:solidFill>
                  <a:schemeClr val="tx1">
                    <a:lumMod val="95000"/>
                    <a:lumOff val="5000"/>
                  </a:schemeClr>
                </a:solidFill>
                <a:cs typeface="Akhbar MT" pitchFamily="2" charset="-78"/>
              </a:rPr>
              <a:t>.</a:t>
            </a:r>
          </a:p>
          <a:p>
            <a:pPr marL="342900" indent="-342900">
              <a:lnSpc>
                <a:spcPct val="150000"/>
              </a:lnSpc>
              <a:buClr>
                <a:schemeClr val="tx2"/>
              </a:buClr>
              <a:buFont typeface="+mj-lt"/>
              <a:buAutoNum type="arabicPeriod"/>
            </a:pPr>
            <a:endParaRPr lang="en-US" dirty="0">
              <a:solidFill>
                <a:schemeClr val="tx1">
                  <a:lumMod val="95000"/>
                  <a:lumOff val="5000"/>
                </a:schemeClr>
              </a:solidFill>
              <a:cs typeface="Akhbar MT" pitchFamily="2" charset="-78"/>
            </a:endParaRPr>
          </a:p>
        </p:txBody>
      </p:sp>
      <p:sp>
        <p:nvSpPr>
          <p:cNvPr id="10" name="Rectangle 9"/>
          <p:cNvSpPr/>
          <p:nvPr/>
        </p:nvSpPr>
        <p:spPr>
          <a:xfrm>
            <a:off x="-1" y="-14886"/>
            <a:ext cx="108830" cy="6856214"/>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1" name="Rectangle 10"/>
          <p:cNvSpPr/>
          <p:nvPr/>
        </p:nvSpPr>
        <p:spPr>
          <a:xfrm>
            <a:off x="12082932" y="-14886"/>
            <a:ext cx="108830" cy="6856214"/>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2" name="Rectangle 11"/>
          <p:cNvSpPr/>
          <p:nvPr/>
        </p:nvSpPr>
        <p:spPr>
          <a:xfrm>
            <a:off x="108829" y="6748278"/>
            <a:ext cx="11974103" cy="93050"/>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3" name="Rectangle 12"/>
          <p:cNvSpPr/>
          <p:nvPr/>
        </p:nvSpPr>
        <p:spPr>
          <a:xfrm>
            <a:off x="108829" y="893"/>
            <a:ext cx="11974103" cy="93050"/>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2" name="Slide Number Placeholder 1"/>
          <p:cNvSpPr>
            <a:spLocks noGrp="1"/>
          </p:cNvSpPr>
          <p:nvPr>
            <p:ph type="sldNum" sz="quarter" idx="12"/>
          </p:nvPr>
        </p:nvSpPr>
        <p:spPr/>
        <p:txBody>
          <a:bodyPr/>
          <a:lstStyle/>
          <a:p>
            <a:fld id="{4929A69E-7D8F-4515-9605-0315ABD4F316}" type="slidenum">
              <a:rPr lang="en-US" smtClean="0"/>
              <a:t>2</a:t>
            </a:fld>
            <a:endParaRPr lang="en-US" dirty="0"/>
          </a:p>
        </p:txBody>
      </p:sp>
    </p:spTree>
    <p:extLst>
      <p:ext uri="{BB962C8B-B14F-4D97-AF65-F5344CB8AC3E}">
        <p14:creationId xmlns:p14="http://schemas.microsoft.com/office/powerpoint/2010/main" val="1805047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9C76-B973-46A1-AA2F-48CF914FD21A}"/>
              </a:ext>
            </a:extLst>
          </p:cNvPr>
          <p:cNvSpPr>
            <a:spLocks noGrp="1"/>
          </p:cNvSpPr>
          <p:nvPr>
            <p:ph type="title"/>
          </p:nvPr>
        </p:nvSpPr>
        <p:spPr/>
        <p:txBody>
          <a:bodyPr>
            <a:normAutofit/>
          </a:bodyPr>
          <a:lstStyle/>
          <a:p>
            <a:r>
              <a:rPr lang="en-US" sz="3200" dirty="0"/>
              <a:t>Control of gastrointestinal </a:t>
            </a:r>
            <a:r>
              <a:rPr lang="en-US" sz="3200" dirty="0" smtClean="0"/>
              <a:t>function</a:t>
            </a:r>
            <a:endParaRPr lang="en-US" sz="3200" dirty="0"/>
          </a:p>
        </p:txBody>
      </p:sp>
      <p:sp>
        <p:nvSpPr>
          <p:cNvPr id="3" name="Slide Number Placeholder 2">
            <a:extLst>
              <a:ext uri="{FF2B5EF4-FFF2-40B4-BE49-F238E27FC236}">
                <a16:creationId xmlns:a16="http://schemas.microsoft.com/office/drawing/2014/main" id="{BFB2DE2F-BDA9-4851-9788-62A39D4F5FA4}"/>
              </a:ext>
            </a:extLst>
          </p:cNvPr>
          <p:cNvSpPr>
            <a:spLocks noGrp="1"/>
          </p:cNvSpPr>
          <p:nvPr>
            <p:ph type="sldNum" sz="quarter" idx="12"/>
          </p:nvPr>
        </p:nvSpPr>
        <p:spPr/>
        <p:txBody>
          <a:bodyPr/>
          <a:lstStyle/>
          <a:p>
            <a:fld id="{4929A69E-7D8F-4515-9605-0315ABD4F316}" type="slidenum">
              <a:rPr lang="en-US" smtClean="0"/>
              <a:t>20</a:t>
            </a:fld>
            <a:endParaRPr lang="en-US" dirty="0"/>
          </a:p>
        </p:txBody>
      </p:sp>
      <p:grpSp>
        <p:nvGrpSpPr>
          <p:cNvPr id="4" name="Group 3"/>
          <p:cNvGrpSpPr/>
          <p:nvPr/>
        </p:nvGrpSpPr>
        <p:grpSpPr>
          <a:xfrm>
            <a:off x="2888708" y="1297804"/>
            <a:ext cx="6411445" cy="4903741"/>
            <a:chOff x="2888689" y="1249240"/>
            <a:chExt cx="6411445" cy="4903741"/>
          </a:xfrm>
        </p:grpSpPr>
        <p:sp>
          <p:nvSpPr>
            <p:cNvPr id="6" name="Freeform 5"/>
            <p:cNvSpPr/>
            <p:nvPr/>
          </p:nvSpPr>
          <p:spPr>
            <a:xfrm>
              <a:off x="6094412" y="2159888"/>
              <a:ext cx="2268377" cy="393685"/>
            </a:xfrm>
            <a:custGeom>
              <a:avLst/>
              <a:gdLst/>
              <a:ahLst/>
              <a:cxnLst/>
              <a:rect l="0" t="0" r="0" b="0"/>
              <a:pathLst>
                <a:path>
                  <a:moveTo>
                    <a:pt x="0" y="0"/>
                  </a:moveTo>
                  <a:lnTo>
                    <a:pt x="0" y="196842"/>
                  </a:lnTo>
                  <a:lnTo>
                    <a:pt x="2268377" y="196842"/>
                  </a:lnTo>
                  <a:lnTo>
                    <a:pt x="2268377" y="393685"/>
                  </a:lnTo>
                </a:path>
              </a:pathLst>
            </a:custGeom>
          </p:spPr>
          <p:style>
            <a:lnRef idx="2">
              <a:schemeClr val="accent2"/>
            </a:lnRef>
            <a:fillRef idx="1">
              <a:schemeClr val="lt1"/>
            </a:fillRef>
            <a:effectRef idx="0">
              <a:schemeClr val="accent2"/>
            </a:effectRef>
            <a:fontRef idx="minor">
              <a:schemeClr val="dk1"/>
            </a:fontRef>
          </p:style>
        </p:sp>
        <p:sp>
          <p:nvSpPr>
            <p:cNvPr id="7" name="Freeform 6"/>
            <p:cNvSpPr/>
            <p:nvPr/>
          </p:nvSpPr>
          <p:spPr>
            <a:xfrm>
              <a:off x="6048692" y="2159888"/>
              <a:ext cx="91440" cy="393685"/>
            </a:xfrm>
            <a:custGeom>
              <a:avLst/>
              <a:gdLst/>
              <a:ahLst/>
              <a:cxnLst/>
              <a:rect l="0" t="0" r="0" b="0"/>
              <a:pathLst>
                <a:path>
                  <a:moveTo>
                    <a:pt x="45720" y="0"/>
                  </a:moveTo>
                  <a:lnTo>
                    <a:pt x="45720" y="393685"/>
                  </a:lnTo>
                </a:path>
              </a:pathLst>
            </a:custGeom>
          </p:spPr>
          <p:style>
            <a:lnRef idx="2">
              <a:schemeClr val="accent2"/>
            </a:lnRef>
            <a:fillRef idx="1">
              <a:schemeClr val="lt1"/>
            </a:fillRef>
            <a:effectRef idx="0">
              <a:schemeClr val="accent2"/>
            </a:effectRef>
            <a:fontRef idx="minor">
              <a:schemeClr val="dk1"/>
            </a:fontRef>
          </p:style>
        </p:sp>
        <p:sp>
          <p:nvSpPr>
            <p:cNvPr id="8" name="Freeform 7"/>
            <p:cNvSpPr/>
            <p:nvPr/>
          </p:nvSpPr>
          <p:spPr>
            <a:xfrm>
              <a:off x="3076158" y="3490919"/>
              <a:ext cx="281203" cy="2193389"/>
            </a:xfrm>
            <a:custGeom>
              <a:avLst/>
              <a:gdLst/>
              <a:ahLst/>
              <a:cxnLst/>
              <a:rect l="0" t="0" r="0" b="0"/>
              <a:pathLst>
                <a:path>
                  <a:moveTo>
                    <a:pt x="0" y="0"/>
                  </a:moveTo>
                  <a:lnTo>
                    <a:pt x="0" y="2193389"/>
                  </a:lnTo>
                  <a:lnTo>
                    <a:pt x="281203" y="2193389"/>
                  </a:lnTo>
                </a:path>
              </a:pathLst>
            </a:custGeom>
          </p:spPr>
          <p:style>
            <a:lnRef idx="2">
              <a:schemeClr val="accent2"/>
            </a:lnRef>
            <a:fillRef idx="1">
              <a:schemeClr val="lt1"/>
            </a:fillRef>
            <a:effectRef idx="0">
              <a:schemeClr val="accent2"/>
            </a:effectRef>
            <a:fontRef idx="minor">
              <a:schemeClr val="dk1"/>
            </a:fontRef>
          </p:style>
        </p:sp>
        <p:sp>
          <p:nvSpPr>
            <p:cNvPr id="9" name="Freeform 8"/>
            <p:cNvSpPr/>
            <p:nvPr/>
          </p:nvSpPr>
          <p:spPr>
            <a:xfrm>
              <a:off x="3076158" y="3490919"/>
              <a:ext cx="281203" cy="862358"/>
            </a:xfrm>
            <a:custGeom>
              <a:avLst/>
              <a:gdLst/>
              <a:ahLst/>
              <a:cxnLst/>
              <a:rect l="0" t="0" r="0" b="0"/>
              <a:pathLst>
                <a:path>
                  <a:moveTo>
                    <a:pt x="0" y="0"/>
                  </a:moveTo>
                  <a:lnTo>
                    <a:pt x="0" y="862358"/>
                  </a:lnTo>
                  <a:lnTo>
                    <a:pt x="281203" y="862358"/>
                  </a:lnTo>
                </a:path>
              </a:pathLst>
            </a:custGeom>
          </p:spPr>
          <p:style>
            <a:lnRef idx="2">
              <a:schemeClr val="accent2"/>
            </a:lnRef>
            <a:fillRef idx="1">
              <a:schemeClr val="lt1"/>
            </a:fillRef>
            <a:effectRef idx="0">
              <a:schemeClr val="accent2"/>
            </a:effectRef>
            <a:fontRef idx="minor">
              <a:schemeClr val="dk1"/>
            </a:fontRef>
          </p:style>
        </p:sp>
        <p:sp>
          <p:nvSpPr>
            <p:cNvPr id="10" name="Freeform 9"/>
            <p:cNvSpPr/>
            <p:nvPr/>
          </p:nvSpPr>
          <p:spPr>
            <a:xfrm>
              <a:off x="3826035" y="2159888"/>
              <a:ext cx="2268377" cy="393685"/>
            </a:xfrm>
            <a:custGeom>
              <a:avLst/>
              <a:gdLst/>
              <a:ahLst/>
              <a:cxnLst/>
              <a:rect l="0" t="0" r="0" b="0"/>
              <a:pathLst>
                <a:path>
                  <a:moveTo>
                    <a:pt x="2268377" y="0"/>
                  </a:moveTo>
                  <a:lnTo>
                    <a:pt x="2268377" y="196842"/>
                  </a:lnTo>
                  <a:lnTo>
                    <a:pt x="0" y="196842"/>
                  </a:lnTo>
                  <a:lnTo>
                    <a:pt x="0" y="393685"/>
                  </a:lnTo>
                </a:path>
              </a:pathLst>
            </a:custGeom>
          </p:spPr>
          <p:style>
            <a:lnRef idx="2">
              <a:schemeClr val="accent2"/>
            </a:lnRef>
            <a:fillRef idx="1">
              <a:schemeClr val="lt1"/>
            </a:fillRef>
            <a:effectRef idx="0">
              <a:schemeClr val="accent2"/>
            </a:effectRef>
            <a:fontRef idx="minor">
              <a:schemeClr val="dk1"/>
            </a:fontRef>
          </p:style>
        </p:sp>
        <p:sp>
          <p:nvSpPr>
            <p:cNvPr id="11" name="Freeform 10"/>
            <p:cNvSpPr/>
            <p:nvPr/>
          </p:nvSpPr>
          <p:spPr>
            <a:xfrm>
              <a:off x="4630771" y="1249240"/>
              <a:ext cx="2881562" cy="937345"/>
            </a:xfrm>
            <a:custGeom>
              <a:avLst/>
              <a:gdLst>
                <a:gd name="connsiteX0" fmla="*/ 0 w 1874691"/>
                <a:gd name="connsiteY0" fmla="*/ 0 h 937345"/>
                <a:gd name="connsiteX1" fmla="*/ 1874691 w 1874691"/>
                <a:gd name="connsiteY1" fmla="*/ 0 h 937345"/>
                <a:gd name="connsiteX2" fmla="*/ 1874691 w 1874691"/>
                <a:gd name="connsiteY2" fmla="*/ 937345 h 937345"/>
                <a:gd name="connsiteX3" fmla="*/ 0 w 1874691"/>
                <a:gd name="connsiteY3" fmla="*/ 937345 h 937345"/>
                <a:gd name="connsiteX4" fmla="*/ 0 w 1874691"/>
                <a:gd name="connsiteY4" fmla="*/ 0 h 93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691" h="937345">
                  <a:moveTo>
                    <a:pt x="0" y="0"/>
                  </a:moveTo>
                  <a:lnTo>
                    <a:pt x="1874691" y="0"/>
                  </a:lnTo>
                  <a:lnTo>
                    <a:pt x="1874691" y="937345"/>
                  </a:lnTo>
                  <a:lnTo>
                    <a:pt x="0" y="937345"/>
                  </a:lnTo>
                  <a:lnTo>
                    <a:pt x="0" y="0"/>
                  </a:lnTo>
                  <a:close/>
                </a:path>
              </a:pathLst>
            </a:cu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1800" kern="1200" dirty="0">
                  <a:solidFill>
                    <a:schemeClr val="bg1"/>
                  </a:solidFill>
                </a:rPr>
                <a:t>Control of gastrointestinal function</a:t>
              </a:r>
            </a:p>
          </p:txBody>
        </p:sp>
        <p:sp>
          <p:nvSpPr>
            <p:cNvPr id="12" name="Freeform 11"/>
            <p:cNvSpPr/>
            <p:nvPr/>
          </p:nvSpPr>
          <p:spPr>
            <a:xfrm>
              <a:off x="2888689" y="2553573"/>
              <a:ext cx="1874691" cy="937345"/>
            </a:xfrm>
            <a:custGeom>
              <a:avLst/>
              <a:gdLst>
                <a:gd name="connsiteX0" fmla="*/ 0 w 1874691"/>
                <a:gd name="connsiteY0" fmla="*/ 0 h 937345"/>
                <a:gd name="connsiteX1" fmla="*/ 1874691 w 1874691"/>
                <a:gd name="connsiteY1" fmla="*/ 0 h 937345"/>
                <a:gd name="connsiteX2" fmla="*/ 1874691 w 1874691"/>
                <a:gd name="connsiteY2" fmla="*/ 937345 h 937345"/>
                <a:gd name="connsiteX3" fmla="*/ 0 w 1874691"/>
                <a:gd name="connsiteY3" fmla="*/ 937345 h 937345"/>
                <a:gd name="connsiteX4" fmla="*/ 0 w 1874691"/>
                <a:gd name="connsiteY4" fmla="*/ 0 h 93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691" h="937345">
                  <a:moveTo>
                    <a:pt x="0" y="0"/>
                  </a:moveTo>
                  <a:lnTo>
                    <a:pt x="1874691" y="0"/>
                  </a:lnTo>
                  <a:lnTo>
                    <a:pt x="1874691" y="937345"/>
                  </a:lnTo>
                  <a:lnTo>
                    <a:pt x="0" y="937345"/>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1600" kern="1200" dirty="0">
                  <a:solidFill>
                    <a:schemeClr val="accent2">
                      <a:lumMod val="75000"/>
                    </a:schemeClr>
                  </a:solidFill>
                </a:rPr>
                <a:t>Nervous control</a:t>
              </a:r>
            </a:p>
          </p:txBody>
        </p:sp>
        <p:sp>
          <p:nvSpPr>
            <p:cNvPr id="13" name="Freeform 12"/>
            <p:cNvSpPr/>
            <p:nvPr/>
          </p:nvSpPr>
          <p:spPr>
            <a:xfrm>
              <a:off x="3357362" y="3884605"/>
              <a:ext cx="1874691" cy="937345"/>
            </a:xfrm>
            <a:custGeom>
              <a:avLst/>
              <a:gdLst>
                <a:gd name="connsiteX0" fmla="*/ 0 w 1874691"/>
                <a:gd name="connsiteY0" fmla="*/ 0 h 937345"/>
                <a:gd name="connsiteX1" fmla="*/ 1874691 w 1874691"/>
                <a:gd name="connsiteY1" fmla="*/ 0 h 937345"/>
                <a:gd name="connsiteX2" fmla="*/ 1874691 w 1874691"/>
                <a:gd name="connsiteY2" fmla="*/ 937345 h 937345"/>
                <a:gd name="connsiteX3" fmla="*/ 0 w 1874691"/>
                <a:gd name="connsiteY3" fmla="*/ 937345 h 937345"/>
                <a:gd name="connsiteX4" fmla="*/ 0 w 1874691"/>
                <a:gd name="connsiteY4" fmla="*/ 0 h 93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691" h="937345">
                  <a:moveTo>
                    <a:pt x="0" y="0"/>
                  </a:moveTo>
                  <a:lnTo>
                    <a:pt x="1874691" y="0"/>
                  </a:lnTo>
                  <a:lnTo>
                    <a:pt x="1874691" y="937345"/>
                  </a:lnTo>
                  <a:lnTo>
                    <a:pt x="0" y="937345"/>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1600" kern="1200" dirty="0"/>
                <a:t>Enteric nervous system (ENS)</a:t>
              </a:r>
            </a:p>
          </p:txBody>
        </p:sp>
        <p:sp>
          <p:nvSpPr>
            <p:cNvPr id="14" name="Freeform 13"/>
            <p:cNvSpPr/>
            <p:nvPr/>
          </p:nvSpPr>
          <p:spPr>
            <a:xfrm>
              <a:off x="3357362" y="5215636"/>
              <a:ext cx="1874691" cy="937345"/>
            </a:xfrm>
            <a:custGeom>
              <a:avLst/>
              <a:gdLst>
                <a:gd name="connsiteX0" fmla="*/ 0 w 1874691"/>
                <a:gd name="connsiteY0" fmla="*/ 0 h 937345"/>
                <a:gd name="connsiteX1" fmla="*/ 1874691 w 1874691"/>
                <a:gd name="connsiteY1" fmla="*/ 0 h 937345"/>
                <a:gd name="connsiteX2" fmla="*/ 1874691 w 1874691"/>
                <a:gd name="connsiteY2" fmla="*/ 937345 h 937345"/>
                <a:gd name="connsiteX3" fmla="*/ 0 w 1874691"/>
                <a:gd name="connsiteY3" fmla="*/ 937345 h 937345"/>
                <a:gd name="connsiteX4" fmla="*/ 0 w 1874691"/>
                <a:gd name="connsiteY4" fmla="*/ 0 h 93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691" h="937345">
                  <a:moveTo>
                    <a:pt x="0" y="0"/>
                  </a:moveTo>
                  <a:lnTo>
                    <a:pt x="1874691" y="0"/>
                  </a:lnTo>
                  <a:lnTo>
                    <a:pt x="1874691" y="937345"/>
                  </a:lnTo>
                  <a:lnTo>
                    <a:pt x="0" y="937345"/>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1600" kern="1200" dirty="0"/>
                <a:t>Autonomic nervous </a:t>
              </a:r>
              <a:r>
                <a:rPr lang="en-US" sz="1600" kern="1200" dirty="0" smtClean="0"/>
                <a:t>system</a:t>
              </a:r>
              <a:endParaRPr lang="en-US" sz="1600" kern="1200" dirty="0"/>
            </a:p>
          </p:txBody>
        </p:sp>
        <p:sp>
          <p:nvSpPr>
            <p:cNvPr id="15" name="Freeform 14"/>
            <p:cNvSpPr/>
            <p:nvPr/>
          </p:nvSpPr>
          <p:spPr>
            <a:xfrm>
              <a:off x="5157066" y="2553573"/>
              <a:ext cx="1874691" cy="937345"/>
            </a:xfrm>
            <a:custGeom>
              <a:avLst/>
              <a:gdLst>
                <a:gd name="connsiteX0" fmla="*/ 0 w 1874691"/>
                <a:gd name="connsiteY0" fmla="*/ 0 h 937345"/>
                <a:gd name="connsiteX1" fmla="*/ 1874691 w 1874691"/>
                <a:gd name="connsiteY1" fmla="*/ 0 h 937345"/>
                <a:gd name="connsiteX2" fmla="*/ 1874691 w 1874691"/>
                <a:gd name="connsiteY2" fmla="*/ 937345 h 937345"/>
                <a:gd name="connsiteX3" fmla="*/ 0 w 1874691"/>
                <a:gd name="connsiteY3" fmla="*/ 937345 h 937345"/>
                <a:gd name="connsiteX4" fmla="*/ 0 w 1874691"/>
                <a:gd name="connsiteY4" fmla="*/ 0 h 93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691" h="937345">
                  <a:moveTo>
                    <a:pt x="0" y="0"/>
                  </a:moveTo>
                  <a:lnTo>
                    <a:pt x="1874691" y="0"/>
                  </a:lnTo>
                  <a:lnTo>
                    <a:pt x="1874691" y="937345"/>
                  </a:lnTo>
                  <a:lnTo>
                    <a:pt x="0" y="937345"/>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1600" kern="1200" dirty="0">
                  <a:solidFill>
                    <a:schemeClr val="accent2">
                      <a:lumMod val="75000"/>
                    </a:schemeClr>
                  </a:solidFill>
                </a:rPr>
                <a:t>Hormonal control</a:t>
              </a:r>
            </a:p>
          </p:txBody>
        </p:sp>
        <p:sp>
          <p:nvSpPr>
            <p:cNvPr id="16" name="Freeform 15"/>
            <p:cNvSpPr/>
            <p:nvPr/>
          </p:nvSpPr>
          <p:spPr>
            <a:xfrm>
              <a:off x="7425443" y="2553573"/>
              <a:ext cx="1874691" cy="937345"/>
            </a:xfrm>
            <a:custGeom>
              <a:avLst/>
              <a:gdLst>
                <a:gd name="connsiteX0" fmla="*/ 0 w 1874691"/>
                <a:gd name="connsiteY0" fmla="*/ 0 h 937345"/>
                <a:gd name="connsiteX1" fmla="*/ 1874691 w 1874691"/>
                <a:gd name="connsiteY1" fmla="*/ 0 h 937345"/>
                <a:gd name="connsiteX2" fmla="*/ 1874691 w 1874691"/>
                <a:gd name="connsiteY2" fmla="*/ 937345 h 937345"/>
                <a:gd name="connsiteX3" fmla="*/ 0 w 1874691"/>
                <a:gd name="connsiteY3" fmla="*/ 937345 h 937345"/>
                <a:gd name="connsiteX4" fmla="*/ 0 w 1874691"/>
                <a:gd name="connsiteY4" fmla="*/ 0 h 93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691" h="937345">
                  <a:moveTo>
                    <a:pt x="0" y="0"/>
                  </a:moveTo>
                  <a:lnTo>
                    <a:pt x="1874691" y="0"/>
                  </a:lnTo>
                  <a:lnTo>
                    <a:pt x="1874691" y="937345"/>
                  </a:lnTo>
                  <a:lnTo>
                    <a:pt x="0" y="937345"/>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1600" kern="1200" dirty="0">
                  <a:solidFill>
                    <a:schemeClr val="accent2">
                      <a:lumMod val="75000"/>
                    </a:schemeClr>
                  </a:solidFill>
                </a:rPr>
                <a:t>Stretch of the muscle</a:t>
              </a:r>
            </a:p>
          </p:txBody>
        </p:sp>
      </p:grpSp>
    </p:spTree>
    <p:extLst>
      <p:ext uri="{BB962C8B-B14F-4D97-AF65-F5344CB8AC3E}">
        <p14:creationId xmlns:p14="http://schemas.microsoft.com/office/powerpoint/2010/main" val="1099003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Neural Control of Gastrointestinal Function-Enteric Nervous System </a:t>
            </a:r>
            <a:r>
              <a:rPr lang="en-US" dirty="0" smtClean="0"/>
              <a:t>(little brain)</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21</a:t>
            </a:fld>
            <a:endParaRPr lang="en-US" dirty="0"/>
          </a:p>
        </p:txBody>
      </p:sp>
      <p:sp>
        <p:nvSpPr>
          <p:cNvPr id="4" name="Content Placeholder 3"/>
          <p:cNvSpPr>
            <a:spLocks noGrp="1"/>
          </p:cNvSpPr>
          <p:nvPr>
            <p:ph sz="quarter" idx="1"/>
          </p:nvPr>
        </p:nvSpPr>
        <p:spPr>
          <a:xfrm>
            <a:off x="609459" y="1178657"/>
            <a:ext cx="10969944" cy="5306144"/>
          </a:xfrm>
        </p:spPr>
        <p:txBody>
          <a:bodyPr>
            <a:normAutofit/>
          </a:bodyPr>
          <a:lstStyle/>
          <a:p>
            <a:r>
              <a:rPr lang="en-US" sz="1400" dirty="0" smtClean="0">
                <a:solidFill>
                  <a:schemeClr val="accent5">
                    <a:lumMod val="75000"/>
                  </a:schemeClr>
                </a:solidFill>
              </a:rPr>
              <a:t>Enteric nervous system is the nervous system of GI tract</a:t>
            </a:r>
            <a:r>
              <a:rPr lang="en-US" sz="1400" dirty="0">
                <a:solidFill>
                  <a:srgbClr val="00B050"/>
                </a:solidFill>
              </a:rPr>
              <a:t> </a:t>
            </a:r>
            <a:r>
              <a:rPr lang="en-US" sz="1400" dirty="0" smtClean="0">
                <a:solidFill>
                  <a:srgbClr val="00B050"/>
                </a:solidFill>
              </a:rPr>
              <a:t>(Enteric </a:t>
            </a:r>
            <a:r>
              <a:rPr lang="en-US" sz="1400" dirty="0">
                <a:solidFill>
                  <a:srgbClr val="00B050"/>
                </a:solidFill>
              </a:rPr>
              <a:t>NS </a:t>
            </a:r>
            <a:r>
              <a:rPr lang="en-US" sz="1400" dirty="0" smtClean="0">
                <a:solidFill>
                  <a:srgbClr val="00B050"/>
                </a:solidFill>
              </a:rPr>
              <a:t>is the 3</a:t>
            </a:r>
            <a:r>
              <a:rPr lang="en-US" sz="1400" baseline="30000" dirty="0" smtClean="0">
                <a:solidFill>
                  <a:srgbClr val="00B050"/>
                </a:solidFill>
              </a:rPr>
              <a:t>rd</a:t>
            </a:r>
            <a:r>
              <a:rPr lang="en-US" sz="1400" dirty="0" smtClean="0">
                <a:solidFill>
                  <a:srgbClr val="00B050"/>
                </a:solidFill>
              </a:rPr>
              <a:t> </a:t>
            </a:r>
            <a:r>
              <a:rPr lang="en-US" sz="1400" dirty="0">
                <a:solidFill>
                  <a:srgbClr val="00B050"/>
                </a:solidFill>
              </a:rPr>
              <a:t>division of ANS</a:t>
            </a:r>
            <a:r>
              <a:rPr lang="en-US" sz="1400" dirty="0" smtClean="0">
                <a:solidFill>
                  <a:srgbClr val="00B050"/>
                </a:solidFill>
              </a:rPr>
              <a:t>).</a:t>
            </a:r>
          </a:p>
          <a:p>
            <a:r>
              <a:rPr lang="en-US" sz="1400" dirty="0" smtClean="0"/>
              <a:t>It lies entirely in the wall of the gut, beginning in the esophagus and extending all the way to the anus. It has as many neurons as spinal cord (about </a:t>
            </a:r>
            <a:r>
              <a:rPr lang="en-US" sz="1400" dirty="0" smtClean="0">
                <a:solidFill>
                  <a:schemeClr val="accent4">
                    <a:lumMod val="75000"/>
                  </a:schemeClr>
                </a:solidFill>
              </a:rPr>
              <a:t>100</a:t>
            </a:r>
            <a:r>
              <a:rPr lang="en-US" sz="1400" dirty="0" smtClean="0"/>
              <a:t> million). </a:t>
            </a:r>
          </a:p>
          <a:p>
            <a:r>
              <a:rPr lang="en-US" sz="1400" dirty="0" smtClean="0">
                <a:solidFill>
                  <a:schemeClr val="accent5">
                    <a:lumMod val="75000"/>
                  </a:schemeClr>
                </a:solidFill>
              </a:rPr>
              <a:t>The enteric nervous system is composed mainly of two plexuses: </a:t>
            </a:r>
          </a:p>
          <a:p>
            <a:pPr marL="342900" indent="-342900">
              <a:buFont typeface="+mj-lt"/>
              <a:buAutoNum type="arabicPeriod"/>
            </a:pPr>
            <a:r>
              <a:rPr lang="en-US" sz="1400" dirty="0" smtClean="0">
                <a:solidFill>
                  <a:schemeClr val="bg2">
                    <a:lumMod val="75000"/>
                  </a:schemeClr>
                </a:solidFill>
              </a:rPr>
              <a:t>An </a:t>
            </a:r>
            <a:r>
              <a:rPr lang="en-US" sz="1400" u="sng" dirty="0" smtClean="0">
                <a:solidFill>
                  <a:schemeClr val="bg2">
                    <a:lumMod val="75000"/>
                  </a:schemeClr>
                </a:solidFill>
              </a:rPr>
              <a:t>outer</a:t>
            </a:r>
            <a:r>
              <a:rPr lang="en-US" sz="1400" dirty="0" smtClean="0">
                <a:solidFill>
                  <a:schemeClr val="bg2">
                    <a:lumMod val="75000"/>
                  </a:schemeClr>
                </a:solidFill>
              </a:rPr>
              <a:t> plexus:  </a:t>
            </a:r>
            <a:r>
              <a:rPr lang="en-US" sz="1400" dirty="0" smtClean="0"/>
              <a:t>lying between the longitudinal and circular muscle layers, called the </a:t>
            </a:r>
            <a:r>
              <a:rPr lang="en-US" sz="1400" b="1" dirty="0" smtClean="0">
                <a:solidFill>
                  <a:srgbClr val="FF0000"/>
                </a:solidFill>
              </a:rPr>
              <a:t>myenteric </a:t>
            </a:r>
            <a:r>
              <a:rPr lang="en-US" sz="1400" b="1" dirty="0" smtClean="0">
                <a:solidFill>
                  <a:srgbClr val="FF0000"/>
                </a:solidFill>
              </a:rPr>
              <a:t>plexus or </a:t>
            </a:r>
            <a:r>
              <a:rPr lang="en-US" sz="1400" b="1" dirty="0" err="1" smtClean="0">
                <a:solidFill>
                  <a:srgbClr val="FF0000"/>
                </a:solidFill>
              </a:rPr>
              <a:t>Auerbach’s</a:t>
            </a:r>
            <a:r>
              <a:rPr lang="en-US" sz="1400" b="1" dirty="0" smtClean="0">
                <a:solidFill>
                  <a:srgbClr val="FF0000"/>
                </a:solidFill>
              </a:rPr>
              <a:t> plexus</a:t>
            </a:r>
            <a:r>
              <a:rPr lang="en-US" sz="1400" dirty="0" smtClean="0"/>
              <a:t>, </a:t>
            </a:r>
            <a:r>
              <a:rPr lang="en-US" sz="1400" dirty="0" smtClean="0"/>
              <a:t>a linear chain of interconnecting neurons, controls mainly the GI movements. </a:t>
            </a:r>
            <a:r>
              <a:rPr lang="en-US" sz="1400" u="sng" dirty="0" smtClean="0">
                <a:solidFill>
                  <a:srgbClr val="FF0000"/>
                </a:solidFill>
              </a:rPr>
              <a:t>Increase</a:t>
            </a:r>
            <a:r>
              <a:rPr lang="en-US" sz="1400" dirty="0" smtClean="0"/>
              <a:t> tone, rate, intensity and velocity of rhythmic contraction . </a:t>
            </a:r>
            <a:r>
              <a:rPr lang="en-US" sz="1400" dirty="0" smtClean="0">
                <a:solidFill>
                  <a:srgbClr val="FF0000"/>
                </a:solidFill>
              </a:rPr>
              <a:t>some</a:t>
            </a:r>
            <a:r>
              <a:rPr lang="en-US" sz="1400" dirty="0" smtClean="0"/>
              <a:t> neurons are </a:t>
            </a:r>
            <a:r>
              <a:rPr lang="en-US" sz="1400" dirty="0" smtClean="0">
                <a:solidFill>
                  <a:srgbClr val="FF0000"/>
                </a:solidFill>
              </a:rPr>
              <a:t>inhibitory</a:t>
            </a:r>
            <a:r>
              <a:rPr lang="en-US" sz="1400" dirty="0" smtClean="0"/>
              <a:t>  </a:t>
            </a:r>
          </a:p>
          <a:p>
            <a:pPr marL="0" indent="0">
              <a:buNone/>
            </a:pPr>
            <a:r>
              <a:rPr lang="en-US" sz="1400" dirty="0">
                <a:solidFill>
                  <a:schemeClr val="bg2">
                    <a:lumMod val="75000"/>
                  </a:schemeClr>
                </a:solidFill>
              </a:rPr>
              <a:t> </a:t>
            </a:r>
            <a:r>
              <a:rPr lang="en-US" sz="1400" dirty="0" smtClean="0">
                <a:solidFill>
                  <a:schemeClr val="bg2">
                    <a:lumMod val="75000"/>
                  </a:schemeClr>
                </a:solidFill>
              </a:rPr>
              <a:t>     (</a:t>
            </a:r>
            <a:r>
              <a:rPr lang="en-US" sz="1400" dirty="0" err="1" smtClean="0">
                <a:solidFill>
                  <a:schemeClr val="bg2">
                    <a:lumMod val="75000"/>
                  </a:schemeClr>
                </a:solidFill>
              </a:rPr>
              <a:t>eg</a:t>
            </a:r>
            <a:r>
              <a:rPr lang="en-US" sz="1400" dirty="0" smtClean="0">
                <a:solidFill>
                  <a:schemeClr val="bg2">
                    <a:lumMod val="75000"/>
                  </a:schemeClr>
                </a:solidFill>
              </a:rPr>
              <a:t>. Pyloric &amp;ileocecal valves)</a:t>
            </a:r>
          </a:p>
          <a:p>
            <a:pPr marL="342900" indent="-342900">
              <a:buFont typeface="+mj-lt"/>
              <a:buAutoNum type="arabicPeriod"/>
            </a:pPr>
            <a:r>
              <a:rPr lang="en-US" sz="1400" dirty="0" smtClean="0">
                <a:solidFill>
                  <a:schemeClr val="bg2">
                    <a:lumMod val="75000"/>
                  </a:schemeClr>
                </a:solidFill>
              </a:rPr>
              <a:t>An </a:t>
            </a:r>
            <a:r>
              <a:rPr lang="en-US" sz="1400" u="sng" dirty="0" smtClean="0">
                <a:solidFill>
                  <a:schemeClr val="bg2">
                    <a:lumMod val="75000"/>
                  </a:schemeClr>
                </a:solidFill>
              </a:rPr>
              <a:t>inner</a:t>
            </a:r>
            <a:r>
              <a:rPr lang="en-US" sz="1400" dirty="0" smtClean="0">
                <a:solidFill>
                  <a:schemeClr val="bg2">
                    <a:lumMod val="75000"/>
                  </a:schemeClr>
                </a:solidFill>
              </a:rPr>
              <a:t> plexus:  </a:t>
            </a:r>
            <a:r>
              <a:rPr lang="en-US" sz="1400" dirty="0" smtClean="0"/>
              <a:t>called the submucosal plexus or </a:t>
            </a:r>
            <a:r>
              <a:rPr lang="en-US" sz="1400" b="1" dirty="0" err="1" smtClean="0">
                <a:solidFill>
                  <a:srgbClr val="FF0000"/>
                </a:solidFill>
              </a:rPr>
              <a:t>meissner's</a:t>
            </a:r>
            <a:r>
              <a:rPr lang="en-US" sz="1400" b="1" dirty="0" smtClean="0">
                <a:solidFill>
                  <a:srgbClr val="FF0000"/>
                </a:solidFill>
              </a:rPr>
              <a:t> </a:t>
            </a:r>
            <a:r>
              <a:rPr lang="en-US" sz="1400" b="1" dirty="0" smtClean="0">
                <a:solidFill>
                  <a:srgbClr val="FF0000"/>
                </a:solidFill>
              </a:rPr>
              <a:t>plexus or submucosal</a:t>
            </a:r>
            <a:r>
              <a:rPr lang="en-US" sz="1400" dirty="0" smtClean="0"/>
              <a:t>, </a:t>
            </a:r>
            <a:r>
              <a:rPr lang="en-US" sz="1400" dirty="0" smtClean="0"/>
              <a:t>that lies in the submucosa, controls mainly gastrointestinal </a:t>
            </a:r>
            <a:r>
              <a:rPr lang="en-US" sz="1400" u="sng" dirty="0" smtClean="0">
                <a:solidFill>
                  <a:srgbClr val="FF0000"/>
                </a:solidFill>
              </a:rPr>
              <a:t>secretion</a:t>
            </a:r>
            <a:r>
              <a:rPr lang="en-US" sz="1400" dirty="0" smtClean="0">
                <a:solidFill>
                  <a:srgbClr val="FF0000"/>
                </a:solidFill>
              </a:rPr>
              <a:t> </a:t>
            </a:r>
            <a:r>
              <a:rPr lang="en-US" sz="1400" dirty="0" smtClean="0"/>
              <a:t>and local </a:t>
            </a:r>
            <a:r>
              <a:rPr lang="en-US" sz="1400" u="sng" dirty="0" smtClean="0">
                <a:solidFill>
                  <a:srgbClr val="FF0000"/>
                </a:solidFill>
              </a:rPr>
              <a:t>blood flow</a:t>
            </a:r>
            <a:r>
              <a:rPr lang="en-US" sz="1400" dirty="0" smtClean="0">
                <a:solidFill>
                  <a:srgbClr val="FF0000"/>
                </a:solidFill>
              </a:rPr>
              <a:t>. </a:t>
            </a:r>
            <a:endParaRPr lang="en-US" sz="1400"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459" y="3799994"/>
            <a:ext cx="5010766" cy="25202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2819" y="3573016"/>
            <a:ext cx="5256584" cy="2752260"/>
          </a:xfrm>
          <a:prstGeom prst="rect">
            <a:avLst/>
          </a:prstGeom>
        </p:spPr>
      </p:pic>
    </p:spTree>
    <p:extLst>
      <p:ext uri="{BB962C8B-B14F-4D97-AF65-F5344CB8AC3E}">
        <p14:creationId xmlns:p14="http://schemas.microsoft.com/office/powerpoint/2010/main" val="2015109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p:cNvSpPr>
            <a:spLocks noGrp="1"/>
          </p:cNvSpPr>
          <p:nvPr>
            <p:ph type="sldNum" sz="quarter" idx="12"/>
          </p:nvPr>
        </p:nvSpPr>
        <p:spPr>
          <a:xfrm>
            <a:off x="816669" y="6375608"/>
            <a:ext cx="2640913" cy="365760"/>
          </a:xfrm>
        </p:spPr>
        <p:txBody>
          <a:bodyPr/>
          <a:lstStyle/>
          <a:p>
            <a:fld id="{4929A69E-7D8F-4515-9605-0315ABD4F316}" type="slidenum">
              <a:rPr lang="en-US" smtClean="0"/>
              <a:t>22</a:t>
            </a:fld>
            <a:endParaRPr lang="en-US" dirty="0"/>
          </a:p>
        </p:txBody>
      </p:sp>
      <p:sp>
        <p:nvSpPr>
          <p:cNvPr id="4" name="Content Placeholder 3"/>
          <p:cNvSpPr>
            <a:spLocks noGrp="1"/>
          </p:cNvSpPr>
          <p:nvPr>
            <p:ph sz="quarter" idx="1"/>
          </p:nvPr>
        </p:nvSpPr>
        <p:spPr>
          <a:xfrm>
            <a:off x="609460" y="1219200"/>
            <a:ext cx="11029567" cy="5306144"/>
          </a:xfrm>
        </p:spPr>
        <p:txBody>
          <a:bodyPr>
            <a:normAutofit/>
          </a:bodyPr>
          <a:lstStyle/>
          <a:p>
            <a:r>
              <a:rPr lang="en-US" sz="1400" dirty="0" smtClean="0">
                <a:solidFill>
                  <a:srgbClr val="FF66CC"/>
                </a:solidFill>
              </a:rPr>
              <a:t>Connected </a:t>
            </a:r>
            <a:r>
              <a:rPr lang="en-US" sz="1400" dirty="0">
                <a:solidFill>
                  <a:srgbClr val="FF66CC"/>
                </a:solidFill>
              </a:rPr>
              <a:t>to CNS by sympathetic &amp; parasympathetic </a:t>
            </a:r>
            <a:r>
              <a:rPr lang="en-US" sz="1400" dirty="0" smtClean="0">
                <a:solidFill>
                  <a:srgbClr val="FF66CC"/>
                </a:solidFill>
              </a:rPr>
              <a:t>fibers.</a:t>
            </a:r>
            <a:endParaRPr lang="en-US" sz="1400" dirty="0">
              <a:solidFill>
                <a:srgbClr val="FF66CC"/>
              </a:solidFill>
            </a:endParaRPr>
          </a:p>
          <a:p>
            <a:r>
              <a:rPr lang="en-US" sz="1400" dirty="0">
                <a:solidFill>
                  <a:srgbClr val="7030A0"/>
                </a:solidFill>
              </a:rPr>
              <a:t>The enteric nervous system can function on its own (</a:t>
            </a:r>
            <a:r>
              <a:rPr lang="en-US" sz="1400" dirty="0" smtClean="0">
                <a:solidFill>
                  <a:srgbClr val="7030A0"/>
                </a:solidFill>
              </a:rPr>
              <a:t>autonomously), </a:t>
            </a:r>
            <a:r>
              <a:rPr lang="en-US" sz="1400" dirty="0"/>
              <a:t>independently of the parasympathetic and sympathetic </a:t>
            </a:r>
            <a:r>
              <a:rPr lang="en-US" sz="1400" dirty="0" smtClean="0"/>
              <a:t>systems.</a:t>
            </a:r>
            <a:endParaRPr lang="en-US" sz="1400" dirty="0"/>
          </a:p>
          <a:p>
            <a:r>
              <a:rPr lang="en-US" sz="1400" dirty="0"/>
              <a:t>However, these extrinsic nerves can greatly </a:t>
            </a:r>
            <a:r>
              <a:rPr lang="en-US" sz="1400" dirty="0">
                <a:solidFill>
                  <a:srgbClr val="FF0000"/>
                </a:solidFill>
              </a:rPr>
              <a:t>enhance</a:t>
            </a:r>
            <a:r>
              <a:rPr lang="en-US" sz="1400" dirty="0"/>
              <a:t> or </a:t>
            </a:r>
            <a:r>
              <a:rPr lang="en-US" sz="1400" dirty="0">
                <a:solidFill>
                  <a:srgbClr val="FF0000"/>
                </a:solidFill>
              </a:rPr>
              <a:t>inhibit</a:t>
            </a:r>
            <a:r>
              <a:rPr lang="en-US" sz="1400" dirty="0"/>
              <a:t> gastrointestinal functions. </a:t>
            </a:r>
            <a:endParaRPr lang="en-US" sz="1400" dirty="0" smtClean="0"/>
          </a:p>
          <a:p>
            <a:endParaRPr lang="en-US" sz="1400" dirty="0" smtClean="0"/>
          </a:p>
          <a:p>
            <a:r>
              <a:rPr lang="en-US" sz="1400" dirty="0" smtClean="0">
                <a:solidFill>
                  <a:schemeClr val="accent2">
                    <a:lumMod val="75000"/>
                  </a:schemeClr>
                </a:solidFill>
              </a:rPr>
              <a:t>The </a:t>
            </a:r>
            <a:r>
              <a:rPr lang="en-US" sz="1400" dirty="0">
                <a:solidFill>
                  <a:schemeClr val="accent2">
                    <a:lumMod val="75000"/>
                  </a:schemeClr>
                </a:solidFill>
              </a:rPr>
              <a:t>sensory nerve endings send afferent fibers to both plexuses of the enteric system and then to: </a:t>
            </a:r>
          </a:p>
          <a:p>
            <a:pPr marL="342900" indent="-342900">
              <a:buFont typeface="+mj-lt"/>
              <a:buAutoNum type="arabicPeriod"/>
            </a:pPr>
            <a:r>
              <a:rPr lang="en-US" sz="1400" dirty="0"/>
              <a:t>the </a:t>
            </a:r>
            <a:r>
              <a:rPr lang="en-US" sz="1400" dirty="0" err="1"/>
              <a:t>prevertebral</a:t>
            </a:r>
            <a:r>
              <a:rPr lang="en-US" sz="1400" dirty="0"/>
              <a:t> ganglia of the sympathetic nervous </a:t>
            </a:r>
            <a:r>
              <a:rPr lang="en-US" sz="1400" dirty="0" smtClean="0"/>
              <a:t>system.</a:t>
            </a:r>
            <a:endParaRPr lang="en-US" sz="1400" dirty="0"/>
          </a:p>
          <a:p>
            <a:pPr marL="342900" indent="-342900">
              <a:buFont typeface="+mj-lt"/>
              <a:buAutoNum type="arabicPeriod"/>
            </a:pPr>
            <a:r>
              <a:rPr lang="en-US" sz="1400" dirty="0"/>
              <a:t>the spinal </a:t>
            </a:r>
            <a:r>
              <a:rPr lang="en-US" sz="1400" dirty="0" smtClean="0"/>
              <a:t>cord.</a:t>
            </a:r>
            <a:endParaRPr lang="en-US" sz="1400" dirty="0"/>
          </a:p>
          <a:p>
            <a:pPr marL="342900" indent="-342900">
              <a:buFont typeface="+mj-lt"/>
              <a:buAutoNum type="arabicPeriod"/>
            </a:pPr>
            <a:r>
              <a:rPr lang="en-US" sz="1400" dirty="0"/>
              <a:t>the </a:t>
            </a:r>
            <a:r>
              <a:rPr lang="en-US" sz="1400" dirty="0" err="1"/>
              <a:t>vagus</a:t>
            </a:r>
            <a:r>
              <a:rPr lang="en-US" sz="1400" dirty="0"/>
              <a:t> nerves all the way to the brain stem. </a:t>
            </a:r>
          </a:p>
          <a:p>
            <a:r>
              <a:rPr lang="en-US" sz="1400" dirty="0"/>
              <a:t>These sensory nerves can elicit local reflexes within the gut wall.</a:t>
            </a:r>
          </a:p>
        </p:txBody>
      </p:sp>
      <p:pic>
        <p:nvPicPr>
          <p:cNvPr id="5" name="Picture 4"/>
          <p:cNvPicPr>
            <a:picLocks noChangeAspect="1"/>
          </p:cNvPicPr>
          <p:nvPr/>
        </p:nvPicPr>
        <p:blipFill>
          <a:blip r:embed="rId2"/>
          <a:stretch>
            <a:fillRect/>
          </a:stretch>
        </p:blipFill>
        <p:spPr>
          <a:xfrm>
            <a:off x="1637869" y="4105845"/>
            <a:ext cx="8913124" cy="2053739"/>
          </a:xfrm>
          <a:prstGeom prst="rect">
            <a:avLst/>
          </a:prstGeom>
        </p:spPr>
      </p:pic>
      <p:sp>
        <p:nvSpPr>
          <p:cNvPr id="30" name="Rectangle 29"/>
          <p:cNvSpPr/>
          <p:nvPr/>
        </p:nvSpPr>
        <p:spPr>
          <a:xfrm>
            <a:off x="8182644" y="497479"/>
            <a:ext cx="4006181" cy="355961"/>
          </a:xfrm>
          <a:prstGeom prst="rect">
            <a:avLst/>
          </a:prstGeom>
          <a:noFill/>
          <a:ln>
            <a:solidFill>
              <a:schemeClr val="bg2">
                <a:lumMod val="9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7030A0"/>
                </a:solidFill>
                <a:latin typeface="Arabic Typesetting" panose="03020402040406030203" pitchFamily="66" charset="-78"/>
                <a:cs typeface="Arabic Typesetting" panose="03020402040406030203" pitchFamily="66" charset="-78"/>
              </a:rPr>
              <a:t>Purple color refer to both Males’ And Female’ slides </a:t>
            </a:r>
            <a:endParaRPr lang="en-US" b="1" dirty="0">
              <a:solidFill>
                <a:srgbClr val="7030A0"/>
              </a:solidFill>
              <a:latin typeface="Arabic Typesetting" panose="03020402040406030203" pitchFamily="66" charset="-78"/>
              <a:cs typeface="Arabic Typesetting" panose="03020402040406030203" pitchFamily="66" charset="-78"/>
            </a:endParaRPr>
          </a:p>
        </p:txBody>
      </p:sp>
      <p:sp>
        <p:nvSpPr>
          <p:cNvPr id="31" name="Rectangle 30"/>
          <p:cNvSpPr/>
          <p:nvPr/>
        </p:nvSpPr>
        <p:spPr>
          <a:xfrm>
            <a:off x="9982844" y="16615"/>
            <a:ext cx="2205981" cy="404664"/>
          </a:xfrm>
          <a:prstGeom prst="rect">
            <a:avLst/>
          </a:prstGeom>
          <a:noFill/>
          <a:ln>
            <a:solidFill>
              <a:srgbClr val="00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870023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Times New Roman" panose="02020603050405020304" pitchFamily="18" charset="0"/>
                <a:cs typeface="Times New Roman" panose="02020603050405020304" pitchFamily="18" charset="0"/>
              </a:rPr>
              <a:t>Differences Between the </a:t>
            </a:r>
            <a:r>
              <a:rPr lang="en-US" sz="3200" dirty="0" err="1">
                <a:latin typeface="Times New Roman" panose="02020603050405020304" pitchFamily="18" charset="0"/>
                <a:cs typeface="Times New Roman" panose="02020603050405020304" pitchFamily="18" charset="0"/>
              </a:rPr>
              <a:t>Myenteric</a:t>
            </a:r>
            <a:r>
              <a:rPr lang="en-US" sz="3200" dirty="0">
                <a:latin typeface="Times New Roman" panose="02020603050405020304" pitchFamily="18" charset="0"/>
                <a:cs typeface="Times New Roman" panose="02020603050405020304" pitchFamily="18" charset="0"/>
              </a:rPr>
              <a:t> and </a:t>
            </a:r>
            <a:r>
              <a:rPr lang="en-US" sz="3200" dirty="0" err="1">
                <a:latin typeface="Times New Roman" panose="02020603050405020304" pitchFamily="18" charset="0"/>
                <a:cs typeface="Times New Roman" panose="02020603050405020304" pitchFamily="18" charset="0"/>
              </a:rPr>
              <a:t>Submucosal</a:t>
            </a:r>
            <a:r>
              <a:rPr lang="en-US" sz="3200" dirty="0">
                <a:latin typeface="Times New Roman" panose="02020603050405020304" pitchFamily="18" charset="0"/>
                <a:cs typeface="Times New Roman" panose="02020603050405020304" pitchFamily="18" charset="0"/>
              </a:rPr>
              <a:t> Plexuses </a:t>
            </a:r>
            <a:endParaRPr lang="en-US" sz="3200" dirty="0"/>
          </a:p>
        </p:txBody>
      </p:sp>
      <p:sp>
        <p:nvSpPr>
          <p:cNvPr id="3" name="Slide Number Placeholder 2"/>
          <p:cNvSpPr>
            <a:spLocks noGrp="1"/>
          </p:cNvSpPr>
          <p:nvPr>
            <p:ph type="sldNum" sz="quarter" idx="12"/>
          </p:nvPr>
        </p:nvSpPr>
        <p:spPr>
          <a:xfrm>
            <a:off x="816669" y="6375608"/>
            <a:ext cx="2640913" cy="365760"/>
          </a:xfrm>
        </p:spPr>
        <p:txBody>
          <a:bodyPr/>
          <a:lstStyle/>
          <a:p>
            <a:fld id="{4929A69E-7D8F-4515-9605-0315ABD4F316}" type="slidenum">
              <a:rPr lang="en-US" smtClean="0"/>
              <a:t>23</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06055878"/>
              </p:ext>
            </p:extLst>
          </p:nvPr>
        </p:nvGraphicFramePr>
        <p:xfrm>
          <a:off x="1125860" y="1483464"/>
          <a:ext cx="9721080" cy="4551680"/>
        </p:xfrm>
        <a:graphic>
          <a:graphicData uri="http://schemas.openxmlformats.org/drawingml/2006/table">
            <a:tbl>
              <a:tblPr firstRow="1" bandRow="1">
                <a:tableStyleId>{5DA37D80-6434-44D0-A028-1B22A696006F}</a:tableStyleId>
              </a:tblPr>
              <a:tblGrid>
                <a:gridCol w="4860540">
                  <a:extLst>
                    <a:ext uri="{9D8B030D-6E8A-4147-A177-3AD203B41FA5}">
                      <a16:colId xmlns:a16="http://schemas.microsoft.com/office/drawing/2014/main" val="868826657"/>
                    </a:ext>
                  </a:extLst>
                </a:gridCol>
                <a:gridCol w="4860540">
                  <a:extLst>
                    <a:ext uri="{9D8B030D-6E8A-4147-A177-3AD203B41FA5}">
                      <a16:colId xmlns:a16="http://schemas.microsoft.com/office/drawing/2014/main" val="2387463"/>
                    </a:ext>
                  </a:extLst>
                </a:gridCol>
              </a:tblGrid>
              <a:tr h="370840">
                <a:tc gridSpan="2">
                  <a:txBody>
                    <a:bodyPr/>
                    <a:lstStyle/>
                    <a:p>
                      <a:pPr algn="ctr"/>
                      <a:r>
                        <a:rPr lang="en-US" sz="1800" b="0" dirty="0" smtClean="0">
                          <a:latin typeface="Gill Sans MT" panose="020B0502020104020203" pitchFamily="34" charset="0"/>
                          <a:cs typeface="Times New Roman" panose="02020603050405020304" pitchFamily="18" charset="0"/>
                        </a:rPr>
                        <a:t>Differences Between the Myenteric and Submucosal Plexuses </a:t>
                      </a:r>
                      <a:endParaRPr lang="en-US" b="0" dirty="0">
                        <a:latin typeface="Gill Sans MT" panose="020B0502020104020203" pitchFamily="34" charset="0"/>
                      </a:endParaRPr>
                    </a:p>
                  </a:txBody>
                  <a:tcPr>
                    <a:solidFill>
                      <a:srgbClr val="D6EAF6"/>
                    </a:solidFill>
                  </a:tcPr>
                </a:tc>
                <a:tc hMerge="1">
                  <a:txBody>
                    <a:bodyPr/>
                    <a:lstStyle/>
                    <a:p>
                      <a:endParaRPr lang="en-US" dirty="0"/>
                    </a:p>
                  </a:txBody>
                  <a:tcPr/>
                </a:tc>
                <a:extLst>
                  <a:ext uri="{0D108BD9-81ED-4DB2-BD59-A6C34878D82A}">
                    <a16:rowId xmlns:a16="http://schemas.microsoft.com/office/drawing/2014/main" val="402202847"/>
                  </a:ext>
                </a:extLst>
              </a:tr>
              <a:tr h="370840">
                <a:tc>
                  <a:txBody>
                    <a:bodyPr/>
                    <a:lstStyle/>
                    <a:p>
                      <a:pPr algn="ctr"/>
                      <a:r>
                        <a:rPr lang="en-US" sz="1800" dirty="0" smtClean="0">
                          <a:solidFill>
                            <a:schemeClr val="accent2">
                              <a:lumMod val="75000"/>
                            </a:schemeClr>
                          </a:solidFill>
                          <a:latin typeface="Gill Sans MT" panose="020B0502020104020203" pitchFamily="34" charset="0"/>
                        </a:rPr>
                        <a:t>The myenteric plexus</a:t>
                      </a:r>
                      <a:endParaRPr lang="en-US" dirty="0">
                        <a:latin typeface="Gill Sans MT" panose="020B0502020104020203" pitchFamily="34" charset="0"/>
                      </a:endParaRPr>
                    </a:p>
                  </a:txBody>
                  <a:tcPr>
                    <a:solidFill>
                      <a:srgbClr val="FFCCCC"/>
                    </a:solidFill>
                  </a:tcPr>
                </a:tc>
                <a:tc>
                  <a:txBody>
                    <a:bodyPr/>
                    <a:lstStyle/>
                    <a:p>
                      <a:pPr algn="ctr"/>
                      <a:r>
                        <a:rPr lang="en-US" sz="1800" dirty="0" smtClean="0">
                          <a:solidFill>
                            <a:schemeClr val="accent2">
                              <a:lumMod val="75000"/>
                            </a:schemeClr>
                          </a:solidFill>
                          <a:latin typeface="Gill Sans MT" panose="020B0502020104020203" pitchFamily="34" charset="0"/>
                        </a:rPr>
                        <a:t>The submucosal plexus</a:t>
                      </a:r>
                      <a:endParaRPr kumimoji="0" lang="en-US" sz="1800" kern="1200" dirty="0">
                        <a:solidFill>
                          <a:schemeClr val="accent2">
                            <a:lumMod val="75000"/>
                          </a:schemeClr>
                        </a:solidFill>
                        <a:latin typeface="Gill Sans MT" panose="020B0502020104020203" pitchFamily="34" charset="0"/>
                        <a:ea typeface="+mn-ea"/>
                        <a:cs typeface="+mn-cs"/>
                      </a:endParaRPr>
                    </a:p>
                  </a:txBody>
                  <a:tcPr>
                    <a:solidFill>
                      <a:srgbClr val="FFCCCC"/>
                    </a:solidFill>
                  </a:tcPr>
                </a:tc>
                <a:extLst>
                  <a:ext uri="{0D108BD9-81ED-4DB2-BD59-A6C34878D82A}">
                    <a16:rowId xmlns:a16="http://schemas.microsoft.com/office/drawing/2014/main" val="22384288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Gill Sans MT" panose="020B0502020104020203" pitchFamily="34" charset="0"/>
                        </a:rPr>
                        <a:t>Consists mostly of a linear chain of many interconnecting neurons.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Gill Sans MT" panose="020B0502020104020203" pitchFamily="34" charset="0"/>
                        </a:rPr>
                        <a:t>Controls local intestinal secretion, local absorption, and local contraction of the submucosal muscle that causes various degrees of enfolding of the gastrointestinal mucosa. </a:t>
                      </a:r>
                    </a:p>
                  </a:txBody>
                  <a:tcPr/>
                </a:tc>
                <a:extLst>
                  <a:ext uri="{0D108BD9-81ED-4DB2-BD59-A6C34878D82A}">
                    <a16:rowId xmlns:a16="http://schemas.microsoft.com/office/drawing/2014/main" val="2878319891"/>
                  </a:ext>
                </a:extLst>
              </a:tr>
              <a:tr h="370840">
                <a:tc>
                  <a:txBody>
                    <a:bodyPr/>
                    <a:lstStyle/>
                    <a:p>
                      <a:r>
                        <a:rPr lang="en-US" sz="1600" dirty="0" smtClean="0">
                          <a:latin typeface="Gill Sans MT" panose="020B0502020104020203" pitchFamily="34" charset="0"/>
                        </a:rPr>
                        <a:t>When it is stimulated, its principal effect is to: </a:t>
                      </a:r>
                    </a:p>
                    <a:p>
                      <a:pPr marL="457200" indent="-457200">
                        <a:buFont typeface="+mj-lt"/>
                        <a:buAutoNum type="arabicPeriod"/>
                      </a:pPr>
                      <a:r>
                        <a:rPr lang="en-US" sz="1800" dirty="0" smtClean="0">
                          <a:latin typeface="Gill Sans MT" panose="020B0502020104020203" pitchFamily="34" charset="0"/>
                        </a:rPr>
                        <a:t> increase tonic contraction.</a:t>
                      </a:r>
                    </a:p>
                    <a:p>
                      <a:pPr marL="457200" indent="-457200">
                        <a:buFont typeface="+mj-lt"/>
                        <a:buAutoNum type="arabicPeriod"/>
                      </a:pPr>
                      <a:r>
                        <a:rPr lang="en-US" sz="1800" dirty="0" smtClean="0">
                          <a:latin typeface="Gill Sans MT" panose="020B0502020104020203" pitchFamily="34" charset="0"/>
                        </a:rPr>
                        <a:t> increase intensity and rate of the rhythmical contractions.</a:t>
                      </a:r>
                    </a:p>
                    <a:p>
                      <a:pPr marL="457200" indent="-457200">
                        <a:buFont typeface="+mj-lt"/>
                        <a:buAutoNum type="arabicPeriod"/>
                      </a:pPr>
                      <a:r>
                        <a:rPr lang="en-US" sz="1800" dirty="0" smtClean="0">
                          <a:latin typeface="Gill Sans MT" panose="020B0502020104020203" pitchFamily="34" charset="0"/>
                        </a:rPr>
                        <a:t> increase velocity of conduction of excitatory waves along the gut wall.</a:t>
                      </a:r>
                    </a:p>
                  </a:txBody>
                  <a:tcPr>
                    <a:noFill/>
                  </a:tcPr>
                </a:tc>
                <a:tc>
                  <a:txBody>
                    <a:bodyPr/>
                    <a:lstStyle/>
                    <a:p>
                      <a:endParaRPr lang="en-US" dirty="0">
                        <a:latin typeface="Gill Sans MT" panose="020B0502020104020203" pitchFamily="34" charset="0"/>
                      </a:endParaRPr>
                    </a:p>
                  </a:txBody>
                  <a:tcPr>
                    <a:noFill/>
                  </a:tcPr>
                </a:tc>
                <a:extLst>
                  <a:ext uri="{0D108BD9-81ED-4DB2-BD59-A6C34878D82A}">
                    <a16:rowId xmlns:a16="http://schemas.microsoft.com/office/drawing/2014/main" val="1091202905"/>
                  </a:ext>
                </a:extLst>
              </a:tr>
              <a:tr h="370840">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800" dirty="0" smtClean="0">
                          <a:latin typeface="Gill Sans MT" panose="020B0502020104020203" pitchFamily="34" charset="0"/>
                        </a:rPr>
                        <a:t>The myenteric plexus has excitatory and inhibitory motor neurons.</a:t>
                      </a:r>
                    </a:p>
                    <a:p>
                      <a:pPr marL="0" indent="0">
                        <a:buFont typeface="+mj-lt"/>
                        <a:buNone/>
                      </a:pPr>
                      <a:endParaRPr lang="en-US" sz="1800" dirty="0" smtClean="0">
                        <a:latin typeface="Gill Sans MT" panose="020B0502020104020203" pitchFamily="34" charset="0"/>
                      </a:endParaRPr>
                    </a:p>
                  </a:txBody>
                  <a:tcPr>
                    <a:noFill/>
                  </a:tcPr>
                </a:tc>
                <a:tc>
                  <a:txBody>
                    <a:bodyPr/>
                    <a:lstStyle/>
                    <a:p>
                      <a:endParaRPr lang="en-US" dirty="0">
                        <a:latin typeface="Gill Sans MT" panose="020B0502020104020203" pitchFamily="34" charset="0"/>
                      </a:endParaRPr>
                    </a:p>
                  </a:txBody>
                  <a:tcPr>
                    <a:noFill/>
                  </a:tcPr>
                </a:tc>
                <a:extLst>
                  <a:ext uri="{0D108BD9-81ED-4DB2-BD59-A6C34878D82A}">
                    <a16:rowId xmlns:a16="http://schemas.microsoft.com/office/drawing/2014/main" val="2170880643"/>
                  </a:ext>
                </a:extLst>
              </a:tr>
            </a:tbl>
          </a:graphicData>
        </a:graphic>
      </p:graphicFrame>
      <p:sp>
        <p:nvSpPr>
          <p:cNvPr id="7" name="Rectangle 6"/>
          <p:cNvSpPr/>
          <p:nvPr/>
        </p:nvSpPr>
        <p:spPr>
          <a:xfrm>
            <a:off x="9982844" y="16615"/>
            <a:ext cx="2205981" cy="404664"/>
          </a:xfrm>
          <a:prstGeom prst="rect">
            <a:avLst/>
          </a:prstGeom>
          <a:noFill/>
          <a:ln>
            <a:solidFill>
              <a:srgbClr val="00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Males’ </a:t>
            </a:r>
            <a:r>
              <a:rPr lang="en-US" sz="2400" b="1" dirty="0" err="1" smtClean="0">
                <a:solidFill>
                  <a:schemeClr val="tx2"/>
                </a:solidFill>
                <a:latin typeface="Arabic Typesetting" panose="03020402040406030203" pitchFamily="66" charset="-78"/>
                <a:cs typeface="Arabic Typesetting" panose="03020402040406030203" pitchFamily="66" charset="-78"/>
              </a:rPr>
              <a:t>Slidesc</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3205744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Types of Neurotransmitters Secreted by </a:t>
            </a:r>
            <a:r>
              <a:rPr lang="en-US" sz="3200" dirty="0" smtClean="0"/>
              <a:t/>
            </a:r>
            <a:br>
              <a:rPr lang="en-US" sz="3200" dirty="0" smtClean="0"/>
            </a:br>
            <a:r>
              <a:rPr lang="en-US" sz="3200" dirty="0" smtClean="0"/>
              <a:t>Enteric </a:t>
            </a:r>
            <a:r>
              <a:rPr lang="en-US" sz="3200" dirty="0"/>
              <a:t>Neurons</a:t>
            </a:r>
          </a:p>
        </p:txBody>
      </p:sp>
      <p:sp>
        <p:nvSpPr>
          <p:cNvPr id="3" name="Slide Number Placeholder 2"/>
          <p:cNvSpPr>
            <a:spLocks noGrp="1"/>
          </p:cNvSpPr>
          <p:nvPr>
            <p:ph type="sldNum" sz="quarter" idx="12"/>
          </p:nvPr>
        </p:nvSpPr>
        <p:spPr/>
        <p:txBody>
          <a:bodyPr/>
          <a:lstStyle/>
          <a:p>
            <a:fld id="{4929A69E-7D8F-4515-9605-0315ABD4F316}" type="slidenum">
              <a:rPr lang="en-US" smtClean="0"/>
              <a:t>24</a:t>
            </a:fld>
            <a:endParaRPr lang="en-US" dirty="0"/>
          </a:p>
        </p:txBody>
      </p:sp>
      <p:sp>
        <p:nvSpPr>
          <p:cNvPr id="4" name="Content Placeholder 3"/>
          <p:cNvSpPr>
            <a:spLocks noGrp="1"/>
          </p:cNvSpPr>
          <p:nvPr>
            <p:ph sz="quarter" idx="1"/>
          </p:nvPr>
        </p:nvSpPr>
        <p:spPr>
          <a:xfrm>
            <a:off x="609460" y="1219200"/>
            <a:ext cx="10969943" cy="902425"/>
          </a:xfrm>
        </p:spPr>
        <p:txBody>
          <a:bodyPr>
            <a:normAutofit/>
          </a:bodyPr>
          <a:lstStyle/>
          <a:p>
            <a:r>
              <a:rPr lang="en-US" sz="1600" dirty="0">
                <a:solidFill>
                  <a:schemeClr val="accent2">
                    <a:lumMod val="75000"/>
                  </a:schemeClr>
                </a:solidFill>
              </a:rPr>
              <a:t>The specific functions of many of  GI neurotransmitters are not well known, but some research workers have discovered the effects of some of these substances as following: </a:t>
            </a:r>
          </a:p>
        </p:txBody>
      </p:sp>
      <p:graphicFrame>
        <p:nvGraphicFramePr>
          <p:cNvPr id="28" name="Table 27"/>
          <p:cNvGraphicFramePr>
            <a:graphicFrameLocks noGrp="1"/>
          </p:cNvGraphicFramePr>
          <p:nvPr>
            <p:extLst>
              <p:ext uri="{D42A27DB-BD31-4B8C-83A1-F6EECF244321}">
                <p14:modId xmlns:p14="http://schemas.microsoft.com/office/powerpoint/2010/main" val="727304311"/>
              </p:ext>
            </p:extLst>
          </p:nvPr>
        </p:nvGraphicFramePr>
        <p:xfrm>
          <a:off x="609459" y="1858563"/>
          <a:ext cx="10969944" cy="3344672"/>
        </p:xfrm>
        <a:graphic>
          <a:graphicData uri="http://schemas.openxmlformats.org/drawingml/2006/table">
            <a:tbl>
              <a:tblPr firstRow="1" bandRow="1">
                <a:tableStyleId>{5DA37D80-6434-44D0-A028-1B22A696006F}</a:tableStyleId>
              </a:tblPr>
              <a:tblGrid>
                <a:gridCol w="5484972">
                  <a:extLst>
                    <a:ext uri="{9D8B030D-6E8A-4147-A177-3AD203B41FA5}">
                      <a16:colId xmlns:a16="http://schemas.microsoft.com/office/drawing/2014/main" val="868826657"/>
                    </a:ext>
                  </a:extLst>
                </a:gridCol>
                <a:gridCol w="5484972">
                  <a:extLst>
                    <a:ext uri="{9D8B030D-6E8A-4147-A177-3AD203B41FA5}">
                      <a16:colId xmlns:a16="http://schemas.microsoft.com/office/drawing/2014/main" val="2387463"/>
                    </a:ext>
                  </a:extLst>
                </a:gridCol>
              </a:tblGrid>
              <a:tr h="0">
                <a:tc gridSpan="2">
                  <a:txBody>
                    <a:bodyPr/>
                    <a:lstStyle/>
                    <a:p>
                      <a:pPr algn="ctr"/>
                      <a:r>
                        <a:rPr lang="en-US" sz="1600" b="0" dirty="0" smtClean="0">
                          <a:latin typeface="Gill Sans MT" panose="020B0502020104020203" pitchFamily="34" charset="0"/>
                          <a:cs typeface="Times New Roman" panose="02020603050405020304" pitchFamily="18" charset="0"/>
                        </a:rPr>
                        <a:t>Types of Neurotransmitters Secreted by Enteric Neurons</a:t>
                      </a:r>
                      <a:endParaRPr lang="en-US" sz="1600" b="0" dirty="0">
                        <a:latin typeface="Gill Sans MT" panose="020B0502020104020203" pitchFamily="34" charset="0"/>
                      </a:endParaRPr>
                    </a:p>
                  </a:txBody>
                  <a:tcPr>
                    <a:solidFill>
                      <a:srgbClr val="D6EAF6"/>
                    </a:solidFill>
                  </a:tcPr>
                </a:tc>
                <a:tc hMerge="1">
                  <a:txBody>
                    <a:bodyPr/>
                    <a:lstStyle/>
                    <a:p>
                      <a:endParaRPr lang="en-US" dirty="0"/>
                    </a:p>
                  </a:txBody>
                  <a:tcPr/>
                </a:tc>
                <a:extLst>
                  <a:ext uri="{0D108BD9-81ED-4DB2-BD59-A6C34878D82A}">
                    <a16:rowId xmlns:a16="http://schemas.microsoft.com/office/drawing/2014/main" val="402202847"/>
                  </a:ext>
                </a:extLst>
              </a:tr>
              <a:tr h="370840">
                <a:tc>
                  <a:txBody>
                    <a:bodyPr/>
                    <a:lstStyle/>
                    <a:p>
                      <a:pPr algn="ctr"/>
                      <a:r>
                        <a:rPr lang="en-US" sz="1600" dirty="0" smtClean="0">
                          <a:solidFill>
                            <a:schemeClr val="accent2">
                              <a:lumMod val="75000"/>
                            </a:schemeClr>
                          </a:solidFill>
                          <a:latin typeface="Gill Sans MT" panose="020B0502020104020203" pitchFamily="34" charset="0"/>
                        </a:rPr>
                        <a:t>Excitatory Motor Neurons </a:t>
                      </a:r>
                    </a:p>
                  </a:txBody>
                  <a:tcPr>
                    <a:solidFill>
                      <a:srgbClr val="FFCCCC"/>
                    </a:solidFill>
                  </a:tcPr>
                </a:tc>
                <a:tc>
                  <a:txBody>
                    <a:bodyPr/>
                    <a:lstStyle/>
                    <a:p>
                      <a:pPr algn="ctr"/>
                      <a:r>
                        <a:rPr lang="en-US" sz="1600" dirty="0" smtClean="0">
                          <a:solidFill>
                            <a:schemeClr val="accent2">
                              <a:lumMod val="75000"/>
                            </a:schemeClr>
                          </a:solidFill>
                          <a:latin typeface="Gill Sans MT" panose="020B0502020104020203" pitchFamily="34" charset="0"/>
                        </a:rPr>
                        <a:t>Inhibitory Motor Neurons </a:t>
                      </a:r>
                    </a:p>
                  </a:txBody>
                  <a:tcPr>
                    <a:solidFill>
                      <a:srgbClr val="FFCCCC"/>
                    </a:solidFill>
                  </a:tcPr>
                </a:tc>
                <a:extLst>
                  <a:ext uri="{0D108BD9-81ED-4DB2-BD59-A6C34878D82A}">
                    <a16:rowId xmlns:a16="http://schemas.microsoft.com/office/drawing/2014/main" val="2238428804"/>
                  </a:ext>
                </a:extLst>
              </a:tr>
              <a:tr h="370840">
                <a:tc>
                  <a:txBody>
                    <a:bodyPr/>
                    <a:lstStyle/>
                    <a:p>
                      <a:pPr lvl="0" algn="ctr" defTabSz="533400">
                        <a:lnSpc>
                          <a:spcPct val="90000"/>
                        </a:lnSpc>
                        <a:spcBef>
                          <a:spcPct val="0"/>
                        </a:spcBef>
                        <a:spcAft>
                          <a:spcPct val="35000"/>
                        </a:spcAft>
                      </a:pPr>
                      <a:r>
                        <a:rPr lang="en-US" sz="1600" dirty="0" smtClean="0">
                          <a:solidFill>
                            <a:srgbClr val="FF0000"/>
                          </a:solidFill>
                        </a:rPr>
                        <a:t>Evokes muscle contraction and intestinal secretion</a:t>
                      </a:r>
                      <a:endParaRPr lang="en-US" sz="1600" dirty="0">
                        <a:solidFill>
                          <a:srgbClr val="FF0000"/>
                        </a:solidFill>
                      </a:endParaRPr>
                    </a:p>
                  </a:txBody>
                  <a:tcPr/>
                </a:tc>
                <a:tc>
                  <a:txBody>
                    <a:bodyPr/>
                    <a:lstStyle/>
                    <a:p>
                      <a:pPr lvl="0" algn="ctr" defTabSz="533400">
                        <a:lnSpc>
                          <a:spcPct val="90000"/>
                        </a:lnSpc>
                        <a:spcBef>
                          <a:spcPct val="0"/>
                        </a:spcBef>
                        <a:spcAft>
                          <a:spcPct val="35000"/>
                        </a:spcAft>
                      </a:pPr>
                      <a:r>
                        <a:rPr lang="en-US" sz="1600" b="0" kern="1200" dirty="0" smtClean="0"/>
                        <a:t>Suppress muscle contraction</a:t>
                      </a:r>
                      <a:endParaRPr lang="en-US" sz="1600" b="0" kern="1200" dirty="0"/>
                    </a:p>
                  </a:txBody>
                  <a:tcPr/>
                </a:tc>
                <a:extLst>
                  <a:ext uri="{0D108BD9-81ED-4DB2-BD59-A6C34878D82A}">
                    <a16:rowId xmlns:a16="http://schemas.microsoft.com/office/drawing/2014/main" val="2878319891"/>
                  </a:ext>
                </a:extLst>
              </a:tr>
              <a:tr h="370840">
                <a:tc>
                  <a:txBody>
                    <a:bodyPr/>
                    <a:lstStyle/>
                    <a:p>
                      <a:pPr>
                        <a:lnSpc>
                          <a:spcPct val="90000"/>
                        </a:lnSpc>
                        <a:defRPr/>
                      </a:pPr>
                      <a:r>
                        <a:rPr lang="en-US" sz="1600" dirty="0" smtClean="0"/>
                        <a:t>Neurotransmitters of </a:t>
                      </a:r>
                      <a:r>
                        <a:rPr lang="en-US" sz="1600" dirty="0" smtClean="0">
                          <a:solidFill>
                            <a:srgbClr val="FF0000"/>
                          </a:solidFill>
                        </a:rPr>
                        <a:t>motor</a:t>
                      </a:r>
                      <a:r>
                        <a:rPr lang="en-US" sz="1600" dirty="0" smtClean="0"/>
                        <a:t> neurons: </a:t>
                      </a:r>
                    </a:p>
                    <a:p>
                      <a:pPr marL="285750" indent="-285750">
                        <a:lnSpc>
                          <a:spcPct val="90000"/>
                        </a:lnSpc>
                        <a:buFontTx/>
                        <a:buChar char="-"/>
                        <a:defRPr/>
                      </a:pPr>
                      <a:r>
                        <a:rPr lang="en-US" sz="1600" dirty="0" smtClean="0"/>
                        <a:t>Substance P</a:t>
                      </a:r>
                    </a:p>
                    <a:p>
                      <a:pPr marL="285750" indent="-285750">
                        <a:lnSpc>
                          <a:spcPct val="90000"/>
                        </a:lnSpc>
                        <a:buFontTx/>
                        <a:buChar char="-"/>
                        <a:defRPr/>
                      </a:pPr>
                      <a:r>
                        <a:rPr lang="en-US" sz="1600" dirty="0" smtClean="0"/>
                        <a:t>Ach </a:t>
                      </a:r>
                      <a:endParaRPr lang="en-US" sz="1600" dirty="0"/>
                    </a:p>
                  </a:txBody>
                  <a:tcPr>
                    <a:noFill/>
                  </a:tcPr>
                </a:tc>
                <a:tc>
                  <a:txBody>
                    <a:bodyPr/>
                    <a:lstStyle/>
                    <a:p>
                      <a:pPr marL="285750" indent="-285750">
                        <a:buFontTx/>
                        <a:buChar char="-"/>
                      </a:pPr>
                      <a:r>
                        <a:rPr lang="en-US" sz="1600" b="0" kern="1200" dirty="0" smtClean="0"/>
                        <a:t>NO </a:t>
                      </a:r>
                      <a:r>
                        <a:rPr lang="en-US" sz="1600" b="0" kern="1200" dirty="0" smtClean="0">
                          <a:solidFill>
                            <a:schemeClr val="bg1">
                              <a:lumMod val="50000"/>
                            </a:schemeClr>
                          </a:solidFill>
                        </a:rPr>
                        <a:t>(Nitric</a:t>
                      </a:r>
                      <a:r>
                        <a:rPr lang="en-US" sz="1600" b="0" kern="1200" baseline="0" dirty="0" smtClean="0">
                          <a:solidFill>
                            <a:schemeClr val="bg1">
                              <a:lumMod val="50000"/>
                            </a:schemeClr>
                          </a:solidFill>
                        </a:rPr>
                        <a:t> oxide)</a:t>
                      </a:r>
                    </a:p>
                    <a:p>
                      <a:pPr marL="285750" indent="-285750">
                        <a:buFontTx/>
                        <a:buChar char="-"/>
                      </a:pPr>
                      <a:r>
                        <a:rPr lang="en-US" sz="1600" b="0" kern="1200" dirty="0" smtClean="0"/>
                        <a:t>VIP </a:t>
                      </a:r>
                      <a:r>
                        <a:rPr lang="en-US" sz="1600" b="0" kern="1200" dirty="0" smtClean="0">
                          <a:solidFill>
                            <a:schemeClr val="bg1">
                              <a:lumMod val="50000"/>
                            </a:schemeClr>
                          </a:solidFill>
                        </a:rPr>
                        <a:t>(</a:t>
                      </a:r>
                      <a:r>
                        <a:rPr lang="en-US" sz="1600" dirty="0" smtClean="0">
                          <a:solidFill>
                            <a:schemeClr val="bg1">
                              <a:lumMod val="50000"/>
                            </a:schemeClr>
                          </a:solidFill>
                        </a:rPr>
                        <a:t>Vasoactive intestinal peptide)</a:t>
                      </a:r>
                      <a:endParaRPr lang="en-US" sz="1600" b="0" kern="1200" dirty="0" smtClean="0">
                        <a:solidFill>
                          <a:schemeClr val="bg1">
                            <a:lumMod val="50000"/>
                          </a:schemeClr>
                        </a:solidFill>
                      </a:endParaRPr>
                    </a:p>
                    <a:p>
                      <a:pPr marL="285750" indent="-285750">
                        <a:buFontTx/>
                        <a:buChar char="-"/>
                      </a:pPr>
                      <a:r>
                        <a:rPr lang="en-US" sz="1600" kern="1200" dirty="0" smtClean="0"/>
                        <a:t>ATP</a:t>
                      </a:r>
                      <a:r>
                        <a:rPr lang="en-US" sz="1600" kern="1200" baseline="0" dirty="0" smtClean="0"/>
                        <a:t> </a:t>
                      </a:r>
                      <a:r>
                        <a:rPr lang="en-US" sz="1600" kern="1200" baseline="0" dirty="0" smtClean="0">
                          <a:solidFill>
                            <a:schemeClr val="bg1">
                              <a:lumMod val="50000"/>
                            </a:schemeClr>
                          </a:solidFill>
                        </a:rPr>
                        <a:t>(</a:t>
                      </a:r>
                      <a:r>
                        <a:rPr lang="en-US" sz="1600" dirty="0" smtClean="0">
                          <a:solidFill>
                            <a:schemeClr val="bg1">
                              <a:lumMod val="50000"/>
                            </a:schemeClr>
                          </a:solidFill>
                        </a:rPr>
                        <a:t>Adenosine triphosphate)</a:t>
                      </a:r>
                      <a:endParaRPr lang="en-US" sz="1600" b="0" kern="1200" baseline="0" dirty="0" smtClean="0">
                        <a:solidFill>
                          <a:schemeClr val="bg1">
                            <a:lumMod val="50000"/>
                          </a:schemeClr>
                        </a:solidFill>
                      </a:endParaRPr>
                    </a:p>
                  </a:txBody>
                  <a:tcPr>
                    <a:noFill/>
                  </a:tcPr>
                </a:tc>
                <a:extLst>
                  <a:ext uri="{0D108BD9-81ED-4DB2-BD59-A6C34878D82A}">
                    <a16:rowId xmlns:a16="http://schemas.microsoft.com/office/drawing/2014/main" val="1091202905"/>
                  </a:ext>
                </a:extLst>
              </a:tr>
              <a:tr h="370840">
                <a:tc>
                  <a:txBody>
                    <a:bodyPr/>
                    <a:lstStyle/>
                    <a:p>
                      <a:pPr lvl="0" defTabSz="533400">
                        <a:lnSpc>
                          <a:spcPct val="90000"/>
                        </a:lnSpc>
                        <a:spcBef>
                          <a:spcPct val="0"/>
                        </a:spcBef>
                        <a:spcAft>
                          <a:spcPct val="35000"/>
                        </a:spcAft>
                      </a:pPr>
                      <a:r>
                        <a:rPr lang="en-US" sz="1600" dirty="0" smtClean="0"/>
                        <a:t>Neurotransmitters of </a:t>
                      </a:r>
                      <a:r>
                        <a:rPr lang="en-US" sz="1600" dirty="0" err="1" smtClean="0">
                          <a:solidFill>
                            <a:srgbClr val="FF0000"/>
                          </a:solidFill>
                        </a:rPr>
                        <a:t>secretomotor</a:t>
                      </a:r>
                      <a:r>
                        <a:rPr lang="en-US" sz="1600" dirty="0" smtClean="0"/>
                        <a:t> neurons (releasing of water, electrolytes and mucus from crypts of </a:t>
                      </a:r>
                      <a:r>
                        <a:rPr lang="en-US" sz="1600" dirty="0" err="1" smtClean="0"/>
                        <a:t>Lieberkuhn</a:t>
                      </a:r>
                      <a:r>
                        <a:rPr lang="en-US" sz="1600" dirty="0" smtClean="0"/>
                        <a:t>):</a:t>
                      </a:r>
                    </a:p>
                    <a:p>
                      <a:pPr marL="171450" lvl="0" indent="-171450" defTabSz="533400">
                        <a:lnSpc>
                          <a:spcPct val="90000"/>
                        </a:lnSpc>
                        <a:spcBef>
                          <a:spcPct val="0"/>
                        </a:spcBef>
                        <a:spcAft>
                          <a:spcPct val="35000"/>
                        </a:spcAft>
                        <a:buFontTx/>
                        <a:buChar char="-"/>
                      </a:pPr>
                      <a:r>
                        <a:rPr lang="en-US" sz="1600" dirty="0" smtClean="0"/>
                        <a:t>Ach</a:t>
                      </a:r>
                    </a:p>
                    <a:p>
                      <a:pPr marL="171450" lvl="0" indent="-171450" defTabSz="533400">
                        <a:lnSpc>
                          <a:spcPct val="90000"/>
                        </a:lnSpc>
                        <a:spcBef>
                          <a:spcPct val="0"/>
                        </a:spcBef>
                        <a:spcAft>
                          <a:spcPct val="35000"/>
                        </a:spcAft>
                        <a:buFontTx/>
                        <a:buChar char="-"/>
                      </a:pPr>
                      <a:r>
                        <a:rPr lang="en-US" sz="1600" dirty="0" smtClean="0"/>
                        <a:t> VIP (Vasoactive intestinal peptide)</a:t>
                      </a:r>
                    </a:p>
                    <a:p>
                      <a:pPr marL="171450" lvl="0" indent="-171450" defTabSz="533400">
                        <a:lnSpc>
                          <a:spcPct val="90000"/>
                        </a:lnSpc>
                        <a:spcBef>
                          <a:spcPct val="0"/>
                        </a:spcBef>
                        <a:spcAft>
                          <a:spcPct val="35000"/>
                        </a:spcAft>
                        <a:buFontTx/>
                        <a:buChar char="-"/>
                      </a:pPr>
                      <a:r>
                        <a:rPr lang="en-US" sz="1600" dirty="0" smtClean="0"/>
                        <a:t>Histamine</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B050"/>
                          </a:solidFill>
                        </a:rPr>
                        <a:t>Not needed in glands </a:t>
                      </a:r>
                    </a:p>
                    <a:p>
                      <a:endParaRPr lang="en-US" sz="1600" dirty="0">
                        <a:latin typeface="Gill Sans MT" panose="020B0502020104020203" pitchFamily="34" charset="0"/>
                      </a:endParaRPr>
                    </a:p>
                  </a:txBody>
                  <a:tcPr>
                    <a:noFill/>
                  </a:tcPr>
                </a:tc>
                <a:extLst>
                  <a:ext uri="{0D108BD9-81ED-4DB2-BD59-A6C34878D82A}">
                    <a16:rowId xmlns:a16="http://schemas.microsoft.com/office/drawing/2014/main" val="2170880643"/>
                  </a:ext>
                </a:extLst>
              </a:tr>
            </a:tbl>
          </a:graphicData>
        </a:graphic>
      </p:graphicFrame>
      <p:sp>
        <p:nvSpPr>
          <p:cNvPr id="9" name="Rectangle 8"/>
          <p:cNvSpPr/>
          <p:nvPr/>
        </p:nvSpPr>
        <p:spPr>
          <a:xfrm>
            <a:off x="609459" y="5367712"/>
            <a:ext cx="10165473" cy="86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400" dirty="0">
                <a:solidFill>
                  <a:schemeClr val="accent2">
                    <a:lumMod val="75000"/>
                  </a:schemeClr>
                </a:solidFill>
              </a:rPr>
              <a:t>Types of neurotransmitters secreted by enteric </a:t>
            </a:r>
            <a:r>
              <a:rPr lang="en-US" sz="1400" dirty="0" smtClean="0">
                <a:solidFill>
                  <a:schemeClr val="accent2">
                    <a:lumMod val="75000"/>
                  </a:schemeClr>
                </a:solidFill>
              </a:rPr>
              <a:t>neurons:</a:t>
            </a:r>
          </a:p>
          <a:p>
            <a:r>
              <a:rPr lang="en-US" sz="1400" dirty="0" smtClean="0"/>
              <a:t>Acetylcholine, Norepinephrine, Substance P, Vasoactive </a:t>
            </a:r>
            <a:r>
              <a:rPr lang="en-US" sz="1400" dirty="0"/>
              <a:t>intestinal peptide (</a:t>
            </a:r>
            <a:r>
              <a:rPr lang="en-US" sz="1400" dirty="0" smtClean="0"/>
              <a:t>VIP), Somatostatin, Serotonin, Dopamine, Cholecystokinin </a:t>
            </a:r>
            <a:r>
              <a:rPr lang="en-US" sz="1400" dirty="0"/>
              <a:t>(</a:t>
            </a:r>
            <a:r>
              <a:rPr lang="en-US" sz="1400" dirty="0" smtClean="0"/>
              <a:t>CCK), Gama </a:t>
            </a:r>
            <a:r>
              <a:rPr lang="en-US" sz="1400" dirty="0" err="1"/>
              <a:t>aminobutyrate</a:t>
            </a:r>
            <a:r>
              <a:rPr lang="en-US" sz="1400" dirty="0"/>
              <a:t> (GABA</a:t>
            </a:r>
            <a:r>
              <a:rPr lang="en-US" sz="1400" dirty="0" smtClean="0"/>
              <a:t>).</a:t>
            </a:r>
          </a:p>
          <a:p>
            <a:r>
              <a:rPr lang="en-US" sz="1400" dirty="0" smtClean="0"/>
              <a:t>The </a:t>
            </a:r>
            <a:r>
              <a:rPr lang="en-US" sz="1400" dirty="0"/>
              <a:t>gases nitric oxide (NO) &amp; carbon monoxide (CO</a:t>
            </a:r>
            <a:r>
              <a:rPr lang="en-US" sz="1400" dirty="0" smtClean="0"/>
              <a:t>).</a:t>
            </a:r>
            <a:endParaRPr lang="en-US" sz="1400" dirty="0"/>
          </a:p>
        </p:txBody>
      </p:sp>
      <p:sp>
        <p:nvSpPr>
          <p:cNvPr id="49" name="Rectangle 48"/>
          <p:cNvSpPr/>
          <p:nvPr/>
        </p:nvSpPr>
        <p:spPr>
          <a:xfrm rot="5400000">
            <a:off x="10742367" y="5400277"/>
            <a:ext cx="869600" cy="804471"/>
          </a:xfrm>
          <a:prstGeom prst="rect">
            <a:avLst/>
          </a:prstGeom>
          <a:noFill/>
          <a:ln>
            <a:solidFill>
              <a:srgbClr val="E4CBE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2"/>
                </a:solidFill>
                <a:latin typeface="Arabic Typesetting" panose="03020402040406030203" pitchFamily="66" charset="-78"/>
                <a:cs typeface="Arabic Typesetting" panose="03020402040406030203" pitchFamily="66" charset="-78"/>
              </a:rPr>
              <a:t>Only in Females’ Slides</a:t>
            </a:r>
            <a:endParaRPr lang="en-US" sz="1800" b="1" dirty="0">
              <a:solidFill>
                <a:schemeClr val="tx2"/>
              </a:solidFill>
              <a:latin typeface="Arabic Typesetting" panose="03020402040406030203" pitchFamily="66" charset="-78"/>
              <a:cs typeface="Arabic Typesetting" panose="03020402040406030203" pitchFamily="66" charset="-78"/>
            </a:endParaRPr>
          </a:p>
        </p:txBody>
      </p:sp>
      <p:sp>
        <p:nvSpPr>
          <p:cNvPr id="50" name="Rectangle 49"/>
          <p:cNvSpPr/>
          <p:nvPr/>
        </p:nvSpPr>
        <p:spPr>
          <a:xfrm>
            <a:off x="9982843" y="501732"/>
            <a:ext cx="2205981" cy="404664"/>
          </a:xfrm>
          <a:prstGeom prst="rect">
            <a:avLst/>
          </a:prstGeom>
          <a:noFill/>
          <a:ln>
            <a:solidFill>
              <a:schemeClr val="bg2">
                <a:lumMod val="9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abic Typesetting" panose="03020402040406030203" pitchFamily="66" charset="-78"/>
                <a:cs typeface="Arabic Typesetting" panose="03020402040406030203" pitchFamily="66" charset="-78"/>
              </a:rPr>
              <a:t>Important</a:t>
            </a:r>
            <a:endParaRPr lang="en-US" sz="2400" b="1" dirty="0">
              <a:solidFill>
                <a:srgbClr val="FF0000"/>
              </a:solidFill>
              <a:latin typeface="Arabic Typesetting" panose="03020402040406030203" pitchFamily="66" charset="-78"/>
              <a:cs typeface="Arabic Typesetting" panose="03020402040406030203" pitchFamily="66" charset="-78"/>
            </a:endParaRPr>
          </a:p>
        </p:txBody>
      </p:sp>
      <p:sp>
        <p:nvSpPr>
          <p:cNvPr id="10" name="Rectangle 9"/>
          <p:cNvSpPr/>
          <p:nvPr/>
        </p:nvSpPr>
        <p:spPr>
          <a:xfrm>
            <a:off x="9982844" y="20868"/>
            <a:ext cx="2205981" cy="404664"/>
          </a:xfrm>
          <a:prstGeom prst="rect">
            <a:avLst/>
          </a:prstGeom>
          <a:noFill/>
          <a:ln>
            <a:solidFill>
              <a:srgbClr val="00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0445746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Autonomic Control of the Gastrointestinal Tract </a:t>
            </a:r>
          </a:p>
        </p:txBody>
      </p:sp>
      <p:sp>
        <p:nvSpPr>
          <p:cNvPr id="3" name="Slide Number Placeholder 2"/>
          <p:cNvSpPr>
            <a:spLocks noGrp="1"/>
          </p:cNvSpPr>
          <p:nvPr>
            <p:ph type="sldNum" sz="quarter" idx="12"/>
          </p:nvPr>
        </p:nvSpPr>
        <p:spPr/>
        <p:txBody>
          <a:bodyPr/>
          <a:lstStyle/>
          <a:p>
            <a:fld id="{4929A69E-7D8F-4515-9605-0315ABD4F316}" type="slidenum">
              <a:rPr lang="en-US" smtClean="0"/>
              <a:t>25</a:t>
            </a:fld>
            <a:endParaRPr lang="en-US" dirty="0"/>
          </a:p>
        </p:txBody>
      </p:sp>
      <p:sp>
        <p:nvSpPr>
          <p:cNvPr id="6" name="TextBox 5"/>
          <p:cNvSpPr txBox="1"/>
          <p:nvPr/>
        </p:nvSpPr>
        <p:spPr>
          <a:xfrm>
            <a:off x="609460" y="1122931"/>
            <a:ext cx="7861216" cy="5447645"/>
          </a:xfrm>
          <a:prstGeom prst="rect">
            <a:avLst/>
          </a:prstGeom>
          <a:noFill/>
        </p:spPr>
        <p:txBody>
          <a:bodyPr wrap="square" rtlCol="0">
            <a:spAutoFit/>
          </a:bodyPr>
          <a:lstStyle/>
          <a:p>
            <a:r>
              <a:rPr lang="en-US" sz="1800" dirty="0" smtClean="0">
                <a:solidFill>
                  <a:schemeClr val="accent2">
                    <a:lumMod val="75000"/>
                  </a:schemeClr>
                </a:solidFill>
              </a:rPr>
              <a:t>Autonomic Nervous System (ANS) is divided into :</a:t>
            </a:r>
          </a:p>
          <a:p>
            <a:pPr marL="342900" indent="-342900">
              <a:buFont typeface="+mj-lt"/>
              <a:buAutoNum type="arabicPeriod"/>
            </a:pPr>
            <a:r>
              <a:rPr lang="en-US" sz="1800" dirty="0" smtClean="0">
                <a:solidFill>
                  <a:schemeClr val="tx1">
                    <a:lumMod val="95000"/>
                    <a:lumOff val="5000"/>
                  </a:schemeClr>
                </a:solidFill>
              </a:rPr>
              <a:t>Sympathetic Nervous System.</a:t>
            </a:r>
          </a:p>
          <a:p>
            <a:pPr marL="342900" indent="-342900">
              <a:buFont typeface="+mj-lt"/>
              <a:buAutoNum type="arabicPeriod"/>
            </a:pPr>
            <a:r>
              <a:rPr lang="en-US" sz="1800" dirty="0" smtClean="0">
                <a:solidFill>
                  <a:schemeClr val="tx1">
                    <a:lumMod val="95000"/>
                    <a:lumOff val="5000"/>
                  </a:schemeClr>
                </a:solidFill>
              </a:rPr>
              <a:t>Parasympathetic Nervous System.</a:t>
            </a:r>
          </a:p>
          <a:p>
            <a:pPr marL="342900" indent="-342900">
              <a:buFont typeface="+mj-lt"/>
              <a:buAutoNum type="arabicPeriod"/>
            </a:pPr>
            <a:r>
              <a:rPr lang="en-US" sz="1800" dirty="0" smtClean="0">
                <a:solidFill>
                  <a:schemeClr val="tx1">
                    <a:lumMod val="95000"/>
                    <a:lumOff val="5000"/>
                  </a:schemeClr>
                </a:solidFill>
              </a:rPr>
              <a:t>Enteric Nervous System (ENS).</a:t>
            </a:r>
            <a:endParaRPr lang="en-US" sz="1800" dirty="0">
              <a:solidFill>
                <a:schemeClr val="tx1">
                  <a:lumMod val="95000"/>
                  <a:lumOff val="5000"/>
                </a:schemeClr>
              </a:solidFill>
            </a:endParaRPr>
          </a:p>
          <a:p>
            <a:endParaRPr lang="en-US" sz="1800" dirty="0">
              <a:solidFill>
                <a:schemeClr val="accent2">
                  <a:lumMod val="75000"/>
                </a:schemeClr>
              </a:solidFill>
            </a:endParaRPr>
          </a:p>
          <a:p>
            <a:pPr marL="514350" indent="-514350">
              <a:buFontTx/>
              <a:buAutoNum type="romanUcPeriod"/>
            </a:pPr>
            <a:r>
              <a:rPr lang="en-US" sz="1800" dirty="0" err="1" smtClean="0">
                <a:solidFill>
                  <a:schemeClr val="accent2">
                    <a:lumMod val="75000"/>
                  </a:schemeClr>
                </a:solidFill>
              </a:rPr>
              <a:t>Parasymoathetic</a:t>
            </a:r>
            <a:r>
              <a:rPr lang="en-US" sz="1800" dirty="0" smtClean="0">
                <a:solidFill>
                  <a:schemeClr val="accent2">
                    <a:lumMod val="75000"/>
                  </a:schemeClr>
                </a:solidFill>
              </a:rPr>
              <a:t> Innervation: </a:t>
            </a:r>
            <a:r>
              <a:rPr lang="en-US" sz="1800" dirty="0" smtClean="0">
                <a:solidFill>
                  <a:srgbClr val="00B050"/>
                </a:solidFill>
              </a:rPr>
              <a:t>(</a:t>
            </a:r>
            <a:r>
              <a:rPr lang="en-US" sz="1800" dirty="0">
                <a:solidFill>
                  <a:srgbClr val="00B050"/>
                </a:solidFill>
              </a:rPr>
              <a:t>Parasympathetic more imp in </a:t>
            </a:r>
            <a:r>
              <a:rPr lang="en-US" sz="1800" dirty="0" smtClean="0">
                <a:solidFill>
                  <a:srgbClr val="00B050"/>
                </a:solidFill>
              </a:rPr>
              <a:t>GIT)</a:t>
            </a:r>
            <a:endParaRPr lang="en-US" sz="1800" dirty="0">
              <a:solidFill>
                <a:srgbClr val="00B050"/>
              </a:solidFill>
            </a:endParaRPr>
          </a:p>
          <a:p>
            <a:endParaRPr lang="en-US" sz="1600" dirty="0"/>
          </a:p>
          <a:p>
            <a:pPr marL="342900" indent="-342900">
              <a:buFont typeface="Arial" charset="0"/>
              <a:buChar char="•"/>
            </a:pPr>
            <a:r>
              <a:rPr lang="en-US" sz="1600" dirty="0"/>
              <a:t>The parasympathetic supply to the gut is divided into </a:t>
            </a:r>
            <a:r>
              <a:rPr lang="en-US" sz="1600" b="1" dirty="0">
                <a:solidFill>
                  <a:srgbClr val="FF0000"/>
                </a:solidFill>
              </a:rPr>
              <a:t>cranial</a:t>
            </a:r>
            <a:r>
              <a:rPr lang="en-US" sz="1600" dirty="0">
                <a:solidFill>
                  <a:srgbClr val="FF0000"/>
                </a:solidFill>
              </a:rPr>
              <a:t> </a:t>
            </a:r>
            <a:r>
              <a:rPr lang="en-US" sz="1600" dirty="0"/>
              <a:t>and </a:t>
            </a:r>
            <a:r>
              <a:rPr lang="en-US" sz="1600" b="1" dirty="0">
                <a:solidFill>
                  <a:srgbClr val="FF0000"/>
                </a:solidFill>
              </a:rPr>
              <a:t>sacral</a:t>
            </a:r>
            <a:r>
              <a:rPr lang="en-US" sz="1600" b="1" dirty="0"/>
              <a:t> </a:t>
            </a:r>
            <a:r>
              <a:rPr lang="en-US" sz="1600" dirty="0"/>
              <a:t>divisions. </a:t>
            </a:r>
          </a:p>
          <a:p>
            <a:pPr marL="342900" indent="-342900">
              <a:buFont typeface="Arial" charset="0"/>
              <a:buChar char="•"/>
            </a:pPr>
            <a:r>
              <a:rPr lang="en-US" sz="1600" dirty="0"/>
              <a:t>The </a:t>
            </a:r>
            <a:r>
              <a:rPr lang="en-US" sz="1600" dirty="0">
                <a:solidFill>
                  <a:srgbClr val="FF0000"/>
                </a:solidFill>
              </a:rPr>
              <a:t>cranial</a:t>
            </a:r>
            <a:r>
              <a:rPr lang="en-US" sz="1600" dirty="0"/>
              <a:t> parasympathetic nerve fibers are almost entirely in the </a:t>
            </a:r>
            <a:r>
              <a:rPr lang="en-US" sz="1600" dirty="0" err="1">
                <a:solidFill>
                  <a:srgbClr val="FF0000"/>
                </a:solidFill>
              </a:rPr>
              <a:t>vagus</a:t>
            </a:r>
            <a:r>
              <a:rPr lang="en-US" sz="1600" dirty="0"/>
              <a:t> nerves. </a:t>
            </a:r>
          </a:p>
          <a:p>
            <a:pPr marL="342900" indent="-342900">
              <a:buFont typeface="Arial" charset="0"/>
              <a:buChar char="•"/>
            </a:pPr>
            <a:r>
              <a:rPr lang="en-US" sz="1600" dirty="0"/>
              <a:t>The esophagus, stomach, pancreas and the intestines down through the first half of the large intestine are innervated by </a:t>
            </a:r>
            <a:r>
              <a:rPr lang="en-US" sz="1600" dirty="0" err="1"/>
              <a:t>vagus</a:t>
            </a:r>
            <a:r>
              <a:rPr lang="en-US" sz="1600" dirty="0"/>
              <a:t> </a:t>
            </a:r>
            <a:r>
              <a:rPr lang="en-US" sz="1600" dirty="0" smtClean="0"/>
              <a:t>nerves</a:t>
            </a:r>
            <a:r>
              <a:rPr lang="en-US" sz="1600" dirty="0"/>
              <a:t> </a:t>
            </a:r>
            <a:r>
              <a:rPr lang="en-US" sz="1600" dirty="0" smtClean="0"/>
              <a:t>except mouth pharynx.</a:t>
            </a:r>
            <a:endParaRPr lang="en-US" sz="1600" dirty="0" smtClean="0"/>
          </a:p>
          <a:p>
            <a:pPr marL="342900" indent="-342900">
              <a:buFont typeface="Arial" charset="0"/>
              <a:buChar char="•"/>
            </a:pPr>
            <a:endParaRPr lang="en-US" sz="1600" dirty="0"/>
          </a:p>
          <a:p>
            <a:pPr marL="342900" indent="-342900">
              <a:buFont typeface="Arial" charset="0"/>
              <a:buChar char="•"/>
            </a:pPr>
            <a:r>
              <a:rPr lang="en-US" sz="1600" dirty="0"/>
              <a:t>The distal half of the large intestine and the anus are innervated by the </a:t>
            </a:r>
            <a:r>
              <a:rPr lang="en-US" sz="1600" b="1" dirty="0">
                <a:solidFill>
                  <a:srgbClr val="FF0000"/>
                </a:solidFill>
              </a:rPr>
              <a:t>sacral</a:t>
            </a:r>
            <a:r>
              <a:rPr lang="en-US" sz="1600" dirty="0"/>
              <a:t> </a:t>
            </a:r>
            <a:r>
              <a:rPr lang="en-US" sz="1600" dirty="0" err="1"/>
              <a:t>parasympathetics</a:t>
            </a:r>
            <a:r>
              <a:rPr lang="en-US" sz="1600" dirty="0"/>
              <a:t> which originate in </a:t>
            </a:r>
            <a:r>
              <a:rPr lang="en-US" sz="1600" dirty="0">
                <a:solidFill>
                  <a:schemeClr val="accent4">
                    <a:lumMod val="75000"/>
                  </a:schemeClr>
                </a:solidFill>
              </a:rPr>
              <a:t>2</a:t>
            </a:r>
            <a:r>
              <a:rPr lang="en-US" sz="1600" baseline="30000" dirty="0">
                <a:solidFill>
                  <a:schemeClr val="accent4">
                    <a:lumMod val="75000"/>
                  </a:schemeClr>
                </a:solidFill>
              </a:rPr>
              <a:t>nd</a:t>
            </a:r>
            <a:r>
              <a:rPr lang="en-US" sz="1600" dirty="0">
                <a:solidFill>
                  <a:schemeClr val="accent4">
                    <a:lumMod val="75000"/>
                  </a:schemeClr>
                </a:solidFill>
              </a:rPr>
              <a:t>, 3</a:t>
            </a:r>
            <a:r>
              <a:rPr lang="en-US" sz="1600" baseline="30000" dirty="0">
                <a:solidFill>
                  <a:schemeClr val="accent4">
                    <a:lumMod val="75000"/>
                  </a:schemeClr>
                </a:solidFill>
              </a:rPr>
              <a:t>rd</a:t>
            </a:r>
            <a:r>
              <a:rPr lang="en-US" sz="1600" dirty="0">
                <a:solidFill>
                  <a:schemeClr val="accent4">
                    <a:lumMod val="75000"/>
                  </a:schemeClr>
                </a:solidFill>
              </a:rPr>
              <a:t> and 4</a:t>
            </a:r>
            <a:r>
              <a:rPr lang="en-US" sz="1600" baseline="30000" dirty="0">
                <a:solidFill>
                  <a:schemeClr val="accent4">
                    <a:lumMod val="75000"/>
                  </a:schemeClr>
                </a:solidFill>
              </a:rPr>
              <a:t>th</a:t>
            </a:r>
            <a:r>
              <a:rPr lang="en-US" sz="1600" dirty="0">
                <a:solidFill>
                  <a:schemeClr val="accent4">
                    <a:lumMod val="75000"/>
                  </a:schemeClr>
                </a:solidFill>
              </a:rPr>
              <a:t> </a:t>
            </a:r>
            <a:r>
              <a:rPr lang="en-US" sz="1600" dirty="0"/>
              <a:t>sacral segments of spinal cord &amp; pass through the pelvic nerves (to execute the defecation reflexes). </a:t>
            </a:r>
            <a:endParaRPr lang="en-US" sz="1600" dirty="0" smtClean="0"/>
          </a:p>
          <a:p>
            <a:pPr marL="342900" indent="-342900">
              <a:buFont typeface="Arial" charset="0"/>
              <a:buChar char="•"/>
            </a:pPr>
            <a:endParaRPr lang="en-US" sz="1600" dirty="0"/>
          </a:p>
          <a:p>
            <a:pPr marL="342900" indent="-342900">
              <a:buFont typeface="Arial" charset="0"/>
              <a:buChar char="•"/>
            </a:pPr>
            <a:r>
              <a:rPr lang="en-US" sz="1600" dirty="0"/>
              <a:t>The postganglionic neurons of the gastrointestinal parasympathetic system are located mainly in the myenteric and submucosal plexuses. More extensive near the oral cavity and </a:t>
            </a:r>
            <a:r>
              <a:rPr lang="en-US" sz="1600" dirty="0" smtClean="0"/>
              <a:t>anus. Stimulation </a:t>
            </a:r>
            <a:r>
              <a:rPr lang="en-US" sz="1600" dirty="0"/>
              <a:t>of these parasympathetic nerves causes general increase in activity of the entire enteric nervous system. </a:t>
            </a:r>
          </a:p>
          <a:p>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4277" y="1288263"/>
            <a:ext cx="3828807" cy="5068087"/>
          </a:xfrm>
          <a:prstGeom prst="rect">
            <a:avLst/>
          </a:prstGeom>
        </p:spPr>
      </p:pic>
      <p:sp>
        <p:nvSpPr>
          <p:cNvPr id="5" name="TextBox 4"/>
          <p:cNvSpPr txBox="1"/>
          <p:nvPr/>
        </p:nvSpPr>
        <p:spPr>
          <a:xfrm>
            <a:off x="10990956" y="1143000"/>
            <a:ext cx="736099" cy="400110"/>
          </a:xfrm>
          <a:prstGeom prst="rect">
            <a:avLst/>
          </a:prstGeom>
          <a:noFill/>
        </p:spPr>
        <p:txBody>
          <a:bodyPr wrap="none" rtlCol="0">
            <a:spAutoFit/>
          </a:bodyPr>
          <a:lstStyle/>
          <a:p>
            <a:r>
              <a:rPr lang="en-US" dirty="0" smtClean="0">
                <a:solidFill>
                  <a:schemeClr val="bg1">
                    <a:lumMod val="50000"/>
                  </a:schemeClr>
                </a:solidFill>
              </a:rPr>
              <a:t>Extra</a:t>
            </a:r>
            <a:endParaRPr lang="en-US" dirty="0">
              <a:solidFill>
                <a:schemeClr val="bg1">
                  <a:lumMod val="50000"/>
                </a:schemeClr>
              </a:solidFill>
            </a:endParaRPr>
          </a:p>
        </p:txBody>
      </p:sp>
    </p:spTree>
    <p:extLst>
      <p:ext uri="{BB962C8B-B14F-4D97-AF65-F5344CB8AC3E}">
        <p14:creationId xmlns:p14="http://schemas.microsoft.com/office/powerpoint/2010/main" val="444193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26</a:t>
            </a:fld>
            <a:endParaRPr lang="en-US" dirty="0"/>
          </a:p>
        </p:txBody>
      </p:sp>
      <p:sp>
        <p:nvSpPr>
          <p:cNvPr id="4" name="Content Placeholder 3"/>
          <p:cNvSpPr>
            <a:spLocks noGrp="1"/>
          </p:cNvSpPr>
          <p:nvPr>
            <p:ph sz="quarter" idx="1"/>
          </p:nvPr>
        </p:nvSpPr>
        <p:spPr>
          <a:xfrm>
            <a:off x="609460" y="1143000"/>
            <a:ext cx="6349048" cy="5051557"/>
          </a:xfrm>
        </p:spPr>
        <p:txBody>
          <a:bodyPr>
            <a:noAutofit/>
          </a:bodyPr>
          <a:lstStyle/>
          <a:p>
            <a:pPr marL="0" indent="0">
              <a:buNone/>
            </a:pPr>
            <a:r>
              <a:rPr lang="en-US" sz="1600" dirty="0">
                <a:solidFill>
                  <a:schemeClr val="accent2">
                    <a:lumMod val="75000"/>
                  </a:schemeClr>
                </a:solidFill>
              </a:rPr>
              <a:t>II. </a:t>
            </a:r>
            <a:r>
              <a:rPr lang="en-US" sz="1600" dirty="0" smtClean="0">
                <a:solidFill>
                  <a:schemeClr val="accent2">
                    <a:lumMod val="75000"/>
                  </a:schemeClr>
                </a:solidFill>
              </a:rPr>
              <a:t>Sympathetic Innervation: </a:t>
            </a:r>
            <a:endParaRPr lang="en-US" sz="1600" dirty="0">
              <a:solidFill>
                <a:schemeClr val="accent2">
                  <a:lumMod val="75000"/>
                </a:schemeClr>
              </a:solidFill>
            </a:endParaRPr>
          </a:p>
          <a:p>
            <a:r>
              <a:rPr lang="en-US" sz="1600" dirty="0"/>
              <a:t>The sympathetic fibers to the gastrointestinal tract originate in the spinal cord between segments T-5 and L-2. </a:t>
            </a:r>
            <a:endParaRPr lang="en-US" sz="1600" dirty="0" smtClean="0"/>
          </a:p>
          <a:p>
            <a:endParaRPr lang="en-US" sz="100" dirty="0"/>
          </a:p>
          <a:p>
            <a:r>
              <a:rPr lang="en-US" sz="1600" dirty="0">
                <a:solidFill>
                  <a:srgbClr val="FF66CC"/>
                </a:solidFill>
              </a:rPr>
              <a:t>Enter sympathetic chain then pass to </a:t>
            </a:r>
            <a:r>
              <a:rPr lang="en-US" sz="1600" dirty="0" smtClean="0">
                <a:solidFill>
                  <a:srgbClr val="FF66CC"/>
                </a:solidFill>
              </a:rPr>
              <a:t>ganglia: Celiac ganglia, Superior </a:t>
            </a:r>
            <a:r>
              <a:rPr lang="en-US" sz="1600" dirty="0">
                <a:solidFill>
                  <a:srgbClr val="FF66CC"/>
                </a:solidFill>
              </a:rPr>
              <a:t>mesenteric </a:t>
            </a:r>
            <a:r>
              <a:rPr lang="en-US" sz="1600" dirty="0" smtClean="0">
                <a:solidFill>
                  <a:srgbClr val="FF66CC"/>
                </a:solidFill>
              </a:rPr>
              <a:t>ganglia, </a:t>
            </a:r>
            <a:r>
              <a:rPr lang="en-US" sz="1600" dirty="0">
                <a:solidFill>
                  <a:srgbClr val="FF66CC"/>
                </a:solidFill>
              </a:rPr>
              <a:t>Inferior mesenteric </a:t>
            </a:r>
            <a:r>
              <a:rPr lang="en-US" sz="1600" dirty="0" smtClean="0">
                <a:solidFill>
                  <a:srgbClr val="FF66CC"/>
                </a:solidFill>
              </a:rPr>
              <a:t>ganglia.</a:t>
            </a:r>
          </a:p>
          <a:p>
            <a:endParaRPr lang="en-US" sz="100" dirty="0">
              <a:solidFill>
                <a:schemeClr val="bg2">
                  <a:lumMod val="75000"/>
                </a:schemeClr>
              </a:solidFill>
            </a:endParaRPr>
          </a:p>
          <a:p>
            <a:r>
              <a:rPr lang="en-US" sz="1600" dirty="0">
                <a:solidFill>
                  <a:schemeClr val="accent5">
                    <a:lumMod val="50000"/>
                  </a:schemeClr>
                </a:solidFill>
              </a:rPr>
              <a:t>The </a:t>
            </a:r>
            <a:r>
              <a:rPr lang="en-US" sz="1600" dirty="0" err="1">
                <a:solidFill>
                  <a:schemeClr val="accent5">
                    <a:lumMod val="50000"/>
                  </a:schemeClr>
                </a:solidFill>
              </a:rPr>
              <a:t>sympathetics</a:t>
            </a:r>
            <a:r>
              <a:rPr lang="en-US" sz="1600" dirty="0">
                <a:solidFill>
                  <a:schemeClr val="accent5">
                    <a:lumMod val="50000"/>
                  </a:schemeClr>
                </a:solidFill>
              </a:rPr>
              <a:t> innervate essentially all of the GI tract, </a:t>
            </a:r>
            <a:r>
              <a:rPr lang="en-US" sz="1600" u="sng" dirty="0">
                <a:solidFill>
                  <a:schemeClr val="accent5">
                    <a:lumMod val="50000"/>
                  </a:schemeClr>
                </a:solidFill>
              </a:rPr>
              <a:t>rather than </a:t>
            </a:r>
            <a:r>
              <a:rPr lang="en-US" sz="1600" dirty="0">
                <a:solidFill>
                  <a:schemeClr val="accent5">
                    <a:lumMod val="50000"/>
                  </a:schemeClr>
                </a:solidFill>
              </a:rPr>
              <a:t>being more extensive nearest the oral cavity and anus as is true of the </a:t>
            </a:r>
            <a:r>
              <a:rPr lang="en-US" sz="1600" dirty="0" err="1">
                <a:solidFill>
                  <a:schemeClr val="accent5">
                    <a:lumMod val="50000"/>
                  </a:schemeClr>
                </a:solidFill>
              </a:rPr>
              <a:t>parasympathetics</a:t>
            </a:r>
            <a:r>
              <a:rPr lang="en-US" sz="1600" dirty="0">
                <a:solidFill>
                  <a:schemeClr val="accent5">
                    <a:lumMod val="50000"/>
                  </a:schemeClr>
                </a:solidFill>
              </a:rPr>
              <a:t>. </a:t>
            </a:r>
            <a:endParaRPr lang="en-US" sz="1600" dirty="0" smtClean="0">
              <a:solidFill>
                <a:schemeClr val="accent5">
                  <a:lumMod val="50000"/>
                </a:schemeClr>
              </a:solidFill>
            </a:endParaRPr>
          </a:p>
          <a:p>
            <a:endParaRPr lang="en-US" sz="100" dirty="0"/>
          </a:p>
          <a:p>
            <a:r>
              <a:rPr lang="en-US" sz="1600" dirty="0"/>
              <a:t>The sympathetic nerve endings secrete mainly </a:t>
            </a:r>
            <a:r>
              <a:rPr lang="en-US" sz="1600" dirty="0">
                <a:solidFill>
                  <a:srgbClr val="FF0000"/>
                </a:solidFill>
              </a:rPr>
              <a:t>norepinephrine</a:t>
            </a:r>
            <a:r>
              <a:rPr lang="en-US" sz="1600" dirty="0" smtClean="0">
                <a:solidFill>
                  <a:srgbClr val="FF0000"/>
                </a:solidFill>
              </a:rPr>
              <a:t>.</a:t>
            </a:r>
          </a:p>
          <a:p>
            <a:endParaRPr lang="en-US" sz="100" dirty="0"/>
          </a:p>
          <a:p>
            <a:r>
              <a:rPr lang="en-US" sz="1600" dirty="0">
                <a:solidFill>
                  <a:schemeClr val="accent5">
                    <a:lumMod val="75000"/>
                  </a:schemeClr>
                </a:solidFill>
              </a:rPr>
              <a:t>Stimulation of the sympathetic nervous system inhibits activity of the GI. Strong stimulation of the sympathetic system can inhibit motor movements of the gut so greatly that this literally can block movement of food through the gastrointestinal tract</a:t>
            </a:r>
            <a:r>
              <a:rPr lang="en-US" sz="1600" dirty="0" smtClean="0">
                <a:solidFill>
                  <a:schemeClr val="accent5">
                    <a:lumMod val="75000"/>
                  </a:schemeClr>
                </a:solidFill>
              </a:rPr>
              <a:t>.</a:t>
            </a:r>
          </a:p>
          <a:p>
            <a:endParaRPr lang="en-US" sz="100" dirty="0" smtClean="0">
              <a:solidFill>
                <a:schemeClr val="accent5">
                  <a:lumMod val="75000"/>
                </a:schemeClr>
              </a:solidFill>
            </a:endParaRPr>
          </a:p>
          <a:p>
            <a:r>
              <a:rPr lang="en-US" sz="1600" dirty="0">
                <a:solidFill>
                  <a:srgbClr val="FF66CC"/>
                </a:solidFill>
              </a:rPr>
              <a:t>Postganglionic fibers spread to all parts of the </a:t>
            </a:r>
            <a:r>
              <a:rPr lang="en-US" sz="1600" dirty="0" smtClean="0">
                <a:solidFill>
                  <a:srgbClr val="FF66CC"/>
                </a:solidFill>
              </a:rPr>
              <a:t>gut.</a:t>
            </a:r>
          </a:p>
          <a:p>
            <a:endParaRPr lang="en-US" sz="100" dirty="0">
              <a:solidFill>
                <a:srgbClr val="FF66CC"/>
              </a:solidFill>
            </a:endParaRPr>
          </a:p>
          <a:p>
            <a:r>
              <a:rPr lang="en-US" sz="1600" dirty="0">
                <a:solidFill>
                  <a:srgbClr val="FF66CC"/>
                </a:solidFill>
              </a:rPr>
              <a:t>Stimulation inhibit intestinal tract smooth muscle (except mucosal muscle) </a:t>
            </a:r>
          </a:p>
          <a:p>
            <a:endParaRPr lang="en-US" sz="1600" dirty="0">
              <a:solidFill>
                <a:schemeClr val="accent5">
                  <a:lumMod val="75000"/>
                </a:schemeClr>
              </a:solidFill>
            </a:endParaRPr>
          </a:p>
          <a:p>
            <a:pPr marL="0" indent="0">
              <a:buNone/>
            </a:pPr>
            <a:endParaRPr lang="en-US" sz="1600" dirty="0"/>
          </a:p>
        </p:txBody>
      </p:sp>
      <p:pic>
        <p:nvPicPr>
          <p:cNvPr id="6" name="Content Placeholder 3">
            <a:extLst>
              <a:ext uri="{FF2B5EF4-FFF2-40B4-BE49-F238E27FC236}">
                <a16:creationId xmlns:a16="http://schemas.microsoft.com/office/drawing/2014/main" id="{DD7EAE5B-F0CA-4BB9-9F5F-7A1DACB56AAB}"/>
              </a:ext>
            </a:extLst>
          </p:cNvPr>
          <p:cNvPicPr>
            <a:picLocks noChangeAspect="1"/>
          </p:cNvPicPr>
          <p:nvPr/>
        </p:nvPicPr>
        <p:blipFill>
          <a:blip r:embed="rId2" cstate="print"/>
          <a:stretch>
            <a:fillRect/>
          </a:stretch>
        </p:blipFill>
        <p:spPr>
          <a:xfrm>
            <a:off x="7168738" y="1484784"/>
            <a:ext cx="4758322" cy="4641957"/>
          </a:xfrm>
          <a:prstGeom prst="rect">
            <a:avLst/>
          </a:prstGeom>
        </p:spPr>
      </p:pic>
      <p:sp>
        <p:nvSpPr>
          <p:cNvPr id="9" name="Rectangle 8"/>
          <p:cNvSpPr/>
          <p:nvPr/>
        </p:nvSpPr>
        <p:spPr>
          <a:xfrm>
            <a:off x="7168738" y="1488724"/>
            <a:ext cx="2205981" cy="299491"/>
          </a:xfrm>
          <a:prstGeom prst="rect">
            <a:avLst/>
          </a:prstGeom>
          <a:noFill/>
          <a:ln>
            <a:solidFill>
              <a:srgbClr val="E4CBE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Females’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60843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654CB-0174-46C0-978F-D8915605B2E5}"/>
              </a:ext>
            </a:extLst>
          </p:cNvPr>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a:extLst>
              <a:ext uri="{FF2B5EF4-FFF2-40B4-BE49-F238E27FC236}">
                <a16:creationId xmlns:a16="http://schemas.microsoft.com/office/drawing/2014/main" id="{2D541906-1B2E-4770-8E31-1E01A2E7B523}"/>
              </a:ext>
            </a:extLst>
          </p:cNvPr>
          <p:cNvSpPr>
            <a:spLocks noGrp="1"/>
          </p:cNvSpPr>
          <p:nvPr>
            <p:ph type="sldNum" sz="quarter" idx="12"/>
          </p:nvPr>
        </p:nvSpPr>
        <p:spPr/>
        <p:txBody>
          <a:bodyPr/>
          <a:lstStyle/>
          <a:p>
            <a:fld id="{4929A69E-7D8F-4515-9605-0315ABD4F316}" type="slidenum">
              <a:rPr lang="en-US" smtClean="0"/>
              <a:t>27</a:t>
            </a:fld>
            <a:endParaRPr lang="en-US" dirty="0"/>
          </a:p>
        </p:txBody>
      </p:sp>
      <p:sp>
        <p:nvSpPr>
          <p:cNvPr id="5" name="Content Placeholder 4">
            <a:extLst>
              <a:ext uri="{FF2B5EF4-FFF2-40B4-BE49-F238E27FC236}">
                <a16:creationId xmlns:a16="http://schemas.microsoft.com/office/drawing/2014/main" id="{44CE0872-F24B-4B31-A69C-927A9FFC2ADF}"/>
              </a:ext>
            </a:extLst>
          </p:cNvPr>
          <p:cNvSpPr txBox="1">
            <a:spLocks noGrp="1"/>
          </p:cNvSpPr>
          <p:nvPr>
            <p:ph sz="quarter" idx="1"/>
          </p:nvPr>
        </p:nvSpPr>
        <p:spPr>
          <a:xfrm>
            <a:off x="609460" y="1219200"/>
            <a:ext cx="10969943" cy="5632301"/>
          </a:xfrm>
          <a:prstGeom prst="rect">
            <a:avLst/>
          </a:prstGeom>
          <a:noFill/>
        </p:spPr>
        <p:txBody>
          <a:bodyPr wrap="square" rtlCol="0">
            <a:spAutoFit/>
          </a:bodyPr>
          <a:lstStyle/>
          <a:p>
            <a:pPr marL="0" indent="0">
              <a:buNone/>
            </a:pPr>
            <a:r>
              <a:rPr lang="en-US" sz="1800" dirty="0">
                <a:solidFill>
                  <a:schemeClr val="accent2">
                    <a:lumMod val="75000"/>
                  </a:schemeClr>
                </a:solidFill>
              </a:rPr>
              <a:t>III. Afferent Sensory Nerve Fibers from the </a:t>
            </a:r>
            <a:r>
              <a:rPr lang="en-US" sz="1800" dirty="0" smtClean="0">
                <a:solidFill>
                  <a:schemeClr val="accent2">
                    <a:lumMod val="75000"/>
                  </a:schemeClr>
                </a:solidFill>
              </a:rPr>
              <a:t>Gut:</a:t>
            </a:r>
            <a:endParaRPr lang="en-US" b="1" i="1" dirty="0"/>
          </a:p>
          <a:p>
            <a:r>
              <a:rPr lang="en-US" sz="1600" dirty="0"/>
              <a:t>Many afferent sensory nerve fibers innervate the gut. Some of them have their cell bodies in the enteric nervous system and some in the dorsal root ganglia of the spinal </a:t>
            </a:r>
            <a:r>
              <a:rPr lang="en-US" sz="1600" dirty="0" smtClean="0"/>
              <a:t>cord.</a:t>
            </a:r>
          </a:p>
          <a:p>
            <a:pPr marL="0" indent="0">
              <a:buNone/>
            </a:pPr>
            <a:endParaRPr lang="en-US" sz="300" dirty="0"/>
          </a:p>
          <a:p>
            <a:r>
              <a:rPr lang="en-US" sz="1600" dirty="0"/>
              <a:t>These sensory nerves can be stimulated </a:t>
            </a:r>
            <a:r>
              <a:rPr lang="en-US" sz="1600" dirty="0" smtClean="0"/>
              <a:t>by:</a:t>
            </a:r>
          </a:p>
          <a:p>
            <a:r>
              <a:rPr lang="en-US" sz="1600" dirty="0" smtClean="0">
                <a:solidFill>
                  <a:schemeClr val="bg2">
                    <a:lumMod val="75000"/>
                  </a:schemeClr>
                </a:solidFill>
              </a:rPr>
              <a:t>irritation </a:t>
            </a:r>
            <a:r>
              <a:rPr lang="en-US" sz="1600" dirty="0">
                <a:solidFill>
                  <a:schemeClr val="bg2">
                    <a:lumMod val="75000"/>
                  </a:schemeClr>
                </a:solidFill>
              </a:rPr>
              <a:t>of the gut mucosa</a:t>
            </a:r>
            <a:r>
              <a:rPr lang="en-US" sz="1600" dirty="0" smtClean="0">
                <a:solidFill>
                  <a:schemeClr val="bg2">
                    <a:lumMod val="75000"/>
                  </a:schemeClr>
                </a:solidFill>
              </a:rPr>
              <a:t>,</a:t>
            </a:r>
          </a:p>
          <a:p>
            <a:r>
              <a:rPr lang="en-US" sz="1600" dirty="0" smtClean="0">
                <a:solidFill>
                  <a:schemeClr val="bg2">
                    <a:lumMod val="75000"/>
                  </a:schemeClr>
                </a:solidFill>
              </a:rPr>
              <a:t>excessive </a:t>
            </a:r>
            <a:r>
              <a:rPr lang="en-US" sz="1600" dirty="0">
                <a:solidFill>
                  <a:schemeClr val="bg2">
                    <a:lumMod val="75000"/>
                  </a:schemeClr>
                </a:solidFill>
              </a:rPr>
              <a:t>distention of the </a:t>
            </a:r>
            <a:r>
              <a:rPr lang="en-US" sz="1600" dirty="0" smtClean="0">
                <a:solidFill>
                  <a:schemeClr val="bg2">
                    <a:lumMod val="75000"/>
                  </a:schemeClr>
                </a:solidFill>
              </a:rPr>
              <a:t>gut</a:t>
            </a:r>
          </a:p>
          <a:p>
            <a:r>
              <a:rPr lang="en-US" sz="1600" dirty="0" smtClean="0">
                <a:solidFill>
                  <a:schemeClr val="bg2">
                    <a:lumMod val="75000"/>
                  </a:schemeClr>
                </a:solidFill>
              </a:rPr>
              <a:t>presence </a:t>
            </a:r>
            <a:r>
              <a:rPr lang="en-US" sz="1600" dirty="0">
                <a:solidFill>
                  <a:schemeClr val="bg2">
                    <a:lumMod val="75000"/>
                  </a:schemeClr>
                </a:solidFill>
              </a:rPr>
              <a:t>of specific chemical substances in the gut. </a:t>
            </a:r>
            <a:endParaRPr lang="en-US" sz="1600" dirty="0" smtClean="0">
              <a:solidFill>
                <a:schemeClr val="bg2">
                  <a:lumMod val="75000"/>
                </a:schemeClr>
              </a:solidFill>
            </a:endParaRPr>
          </a:p>
          <a:p>
            <a:endParaRPr lang="en-US" sz="400" dirty="0">
              <a:solidFill>
                <a:schemeClr val="bg2">
                  <a:lumMod val="75000"/>
                </a:schemeClr>
              </a:solidFill>
            </a:endParaRPr>
          </a:p>
          <a:p>
            <a:r>
              <a:rPr lang="en-US" sz="1600" dirty="0"/>
              <a:t>Signals transmitted through the fibers can then cause </a:t>
            </a:r>
            <a:r>
              <a:rPr lang="en-US" sz="1600" dirty="0">
                <a:solidFill>
                  <a:srgbClr val="FF0000"/>
                </a:solidFill>
              </a:rPr>
              <a:t>excitation</a:t>
            </a:r>
            <a:r>
              <a:rPr lang="en-US" sz="1600" dirty="0"/>
              <a:t> or </a:t>
            </a:r>
            <a:r>
              <a:rPr lang="en-US" sz="1600" dirty="0">
                <a:solidFill>
                  <a:srgbClr val="FF0000"/>
                </a:solidFill>
              </a:rPr>
              <a:t>inhibition</a:t>
            </a:r>
            <a:r>
              <a:rPr lang="en-US" sz="1600" dirty="0"/>
              <a:t> </a:t>
            </a:r>
            <a:endParaRPr lang="en-US" sz="1600" dirty="0" smtClean="0"/>
          </a:p>
          <a:p>
            <a:pPr marL="0" indent="0">
              <a:buNone/>
            </a:pPr>
            <a:r>
              <a:rPr lang="en-US" sz="1600" dirty="0"/>
              <a:t> </a:t>
            </a:r>
            <a:r>
              <a:rPr lang="en-US" sz="1600" dirty="0" smtClean="0"/>
              <a:t>    of </a:t>
            </a:r>
            <a:r>
              <a:rPr lang="en-US" sz="1600" dirty="0"/>
              <a:t>intestinal movements or intestinal secretion. </a:t>
            </a:r>
            <a:endParaRPr lang="en-US" sz="1600" dirty="0" smtClean="0"/>
          </a:p>
          <a:p>
            <a:endParaRPr lang="en-US" sz="400" dirty="0"/>
          </a:p>
          <a:p>
            <a:r>
              <a:rPr lang="en-US" sz="1600" dirty="0">
                <a:solidFill>
                  <a:srgbClr val="FF0000"/>
                </a:solidFill>
              </a:rPr>
              <a:t>Other sensory signals from the gut go all the way to multiple areas of the </a:t>
            </a:r>
            <a:endParaRPr lang="en-US" sz="1600" dirty="0" smtClean="0">
              <a:solidFill>
                <a:srgbClr val="FF0000"/>
              </a:solidFill>
            </a:endParaRPr>
          </a:p>
          <a:p>
            <a:pPr marL="0" indent="0">
              <a:buNone/>
            </a:pPr>
            <a:r>
              <a:rPr lang="en-US" sz="1600" dirty="0">
                <a:solidFill>
                  <a:srgbClr val="FF0000"/>
                </a:solidFill>
              </a:rPr>
              <a:t> </a:t>
            </a:r>
            <a:r>
              <a:rPr lang="en-US" sz="1600" dirty="0" smtClean="0">
                <a:solidFill>
                  <a:srgbClr val="FF0000"/>
                </a:solidFill>
              </a:rPr>
              <a:t>    spinal </a:t>
            </a:r>
            <a:r>
              <a:rPr lang="en-US" sz="1600" dirty="0">
                <a:solidFill>
                  <a:srgbClr val="FF0000"/>
                </a:solidFill>
              </a:rPr>
              <a:t>cord and even the brain stem. For example</a:t>
            </a:r>
            <a:r>
              <a:rPr lang="en-US" sz="1600" dirty="0"/>
              <a:t>, </a:t>
            </a:r>
            <a:r>
              <a:rPr lang="en-US" sz="1600" dirty="0">
                <a:solidFill>
                  <a:schemeClr val="accent4">
                    <a:lumMod val="75000"/>
                  </a:schemeClr>
                </a:solidFill>
              </a:rPr>
              <a:t>80%</a:t>
            </a:r>
            <a:r>
              <a:rPr lang="en-US" sz="1600" dirty="0">
                <a:solidFill>
                  <a:srgbClr val="FF0000"/>
                </a:solidFill>
              </a:rPr>
              <a:t> of the nerve fibers in </a:t>
            </a:r>
          </a:p>
          <a:p>
            <a:pPr marL="0" indent="0">
              <a:buNone/>
            </a:pPr>
            <a:r>
              <a:rPr lang="en-US" sz="1600" dirty="0" smtClean="0">
                <a:solidFill>
                  <a:srgbClr val="FF0000"/>
                </a:solidFill>
              </a:rPr>
              <a:t>     the </a:t>
            </a:r>
            <a:r>
              <a:rPr lang="en-US" sz="1600" dirty="0" err="1">
                <a:solidFill>
                  <a:srgbClr val="FF0000"/>
                </a:solidFill>
              </a:rPr>
              <a:t>vagus</a:t>
            </a:r>
            <a:r>
              <a:rPr lang="en-US" sz="1600" dirty="0">
                <a:solidFill>
                  <a:srgbClr val="FF0000"/>
                </a:solidFill>
              </a:rPr>
              <a:t> nerves are afferent rather than efferent. These afferent fibers </a:t>
            </a:r>
            <a:endParaRPr lang="en-US" sz="1600" dirty="0" smtClean="0">
              <a:solidFill>
                <a:srgbClr val="FF0000"/>
              </a:solidFill>
            </a:endParaRPr>
          </a:p>
          <a:p>
            <a:pPr marL="0" indent="0">
              <a:buNone/>
            </a:pPr>
            <a:r>
              <a:rPr lang="en-US" sz="1600" dirty="0">
                <a:solidFill>
                  <a:srgbClr val="FF0000"/>
                </a:solidFill>
              </a:rPr>
              <a:t> </a:t>
            </a:r>
            <a:r>
              <a:rPr lang="en-US" sz="1600" dirty="0" smtClean="0">
                <a:solidFill>
                  <a:srgbClr val="FF0000"/>
                </a:solidFill>
              </a:rPr>
              <a:t>    transmit </a:t>
            </a:r>
            <a:r>
              <a:rPr lang="en-US" sz="1600" dirty="0">
                <a:solidFill>
                  <a:srgbClr val="FF0000"/>
                </a:solidFill>
              </a:rPr>
              <a:t>sensory signals from the gastrointestinal tract into the brain medulla, </a:t>
            </a:r>
            <a:endParaRPr lang="en-US" sz="1600" dirty="0" smtClean="0">
              <a:solidFill>
                <a:srgbClr val="FF0000"/>
              </a:solidFill>
            </a:endParaRPr>
          </a:p>
          <a:p>
            <a:pPr marL="0" indent="0">
              <a:buNone/>
            </a:pPr>
            <a:r>
              <a:rPr lang="en-US" sz="1600" dirty="0">
                <a:solidFill>
                  <a:srgbClr val="FF0000"/>
                </a:solidFill>
              </a:rPr>
              <a:t> </a:t>
            </a:r>
            <a:r>
              <a:rPr lang="en-US" sz="1600" dirty="0" smtClean="0">
                <a:solidFill>
                  <a:srgbClr val="FF0000"/>
                </a:solidFill>
              </a:rPr>
              <a:t>    which </a:t>
            </a:r>
            <a:r>
              <a:rPr lang="en-US" sz="1600" dirty="0">
                <a:solidFill>
                  <a:srgbClr val="FF0000"/>
                </a:solidFill>
              </a:rPr>
              <a:t>in turn initiates vagal reflex signals (</a:t>
            </a:r>
            <a:r>
              <a:rPr lang="en-US" sz="1600" dirty="0" err="1">
                <a:solidFill>
                  <a:srgbClr val="FF0000"/>
                </a:solidFill>
              </a:rPr>
              <a:t>vagovagal</a:t>
            </a:r>
            <a:r>
              <a:rPr lang="en-US" sz="1600" dirty="0">
                <a:solidFill>
                  <a:srgbClr val="FF0000"/>
                </a:solidFill>
              </a:rPr>
              <a:t> reflexes).</a:t>
            </a:r>
          </a:p>
          <a:p>
            <a:endParaRPr lang="en-US" dirty="0"/>
          </a:p>
        </p:txBody>
      </p:sp>
      <p:pic>
        <p:nvPicPr>
          <p:cNvPr id="6" name="Picture 5">
            <a:extLst>
              <a:ext uri="{FF2B5EF4-FFF2-40B4-BE49-F238E27FC236}">
                <a16:creationId xmlns:a16="http://schemas.microsoft.com/office/drawing/2014/main" id="{EECBF73B-4D96-4B34-A2BE-057C869B9FBA}"/>
              </a:ext>
            </a:extLst>
          </p:cNvPr>
          <p:cNvPicPr>
            <a:picLocks noChangeAspect="1"/>
          </p:cNvPicPr>
          <p:nvPr/>
        </p:nvPicPr>
        <p:blipFill rotWithShape="1">
          <a:blip r:embed="rId2" cstate="print"/>
          <a:srcRect l="9288" t="17269" r="8052" b="9331"/>
          <a:stretch/>
        </p:blipFill>
        <p:spPr>
          <a:xfrm>
            <a:off x="7462564" y="2492896"/>
            <a:ext cx="4149643" cy="3863454"/>
          </a:xfrm>
          <a:prstGeom prst="rect">
            <a:avLst/>
          </a:prstGeom>
        </p:spPr>
      </p:pic>
      <p:sp>
        <p:nvSpPr>
          <p:cNvPr id="7" name="Rectangle 6"/>
          <p:cNvSpPr/>
          <p:nvPr/>
        </p:nvSpPr>
        <p:spPr>
          <a:xfrm>
            <a:off x="9373422" y="2193405"/>
            <a:ext cx="2205981" cy="299491"/>
          </a:xfrm>
          <a:prstGeom prst="rect">
            <a:avLst/>
          </a:prstGeom>
          <a:noFill/>
          <a:ln>
            <a:solidFill>
              <a:srgbClr val="E4CBE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Females’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719171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Gastrointestinal Reflexes</a:t>
            </a:r>
          </a:p>
        </p:txBody>
      </p:sp>
      <p:sp>
        <p:nvSpPr>
          <p:cNvPr id="3" name="Slide Number Placeholder 2"/>
          <p:cNvSpPr>
            <a:spLocks noGrp="1"/>
          </p:cNvSpPr>
          <p:nvPr>
            <p:ph type="sldNum" sz="quarter" idx="12"/>
          </p:nvPr>
        </p:nvSpPr>
        <p:spPr/>
        <p:txBody>
          <a:bodyPr/>
          <a:lstStyle/>
          <a:p>
            <a:fld id="{4929A69E-7D8F-4515-9605-0315ABD4F316}" type="slidenum">
              <a:rPr lang="en-US" smtClean="0"/>
              <a:t>28</a:t>
            </a:fld>
            <a:endParaRPr lang="en-US" dirty="0"/>
          </a:p>
        </p:txBody>
      </p:sp>
      <p:sp>
        <p:nvSpPr>
          <p:cNvPr id="4" name="Content Placeholder 3"/>
          <p:cNvSpPr>
            <a:spLocks noGrp="1"/>
          </p:cNvSpPr>
          <p:nvPr>
            <p:ph sz="quarter" idx="1"/>
          </p:nvPr>
        </p:nvSpPr>
        <p:spPr>
          <a:xfrm>
            <a:off x="816669" y="1280795"/>
            <a:ext cx="10093464" cy="4937760"/>
          </a:xfrm>
        </p:spPr>
        <p:txBody>
          <a:bodyPr>
            <a:noAutofit/>
          </a:bodyPr>
          <a:lstStyle/>
          <a:p>
            <a:r>
              <a:rPr lang="en-US" sz="1400" dirty="0" smtClean="0">
                <a:solidFill>
                  <a:schemeClr val="accent2">
                    <a:lumMod val="75000"/>
                  </a:schemeClr>
                </a:solidFill>
              </a:rPr>
              <a:t>The anatomical arrangement of the enteric nervous system and its connections with the sympathetic and parasympathetic systems support </a:t>
            </a:r>
            <a:r>
              <a:rPr lang="en-US" sz="1400" u="sng" dirty="0" smtClean="0">
                <a:solidFill>
                  <a:schemeClr val="accent4">
                    <a:lumMod val="75000"/>
                  </a:schemeClr>
                </a:solidFill>
              </a:rPr>
              <a:t>three</a:t>
            </a:r>
            <a:r>
              <a:rPr lang="en-US" sz="1400" dirty="0" smtClean="0">
                <a:solidFill>
                  <a:schemeClr val="accent4">
                    <a:lumMod val="75000"/>
                  </a:schemeClr>
                </a:solidFill>
              </a:rPr>
              <a:t> </a:t>
            </a:r>
            <a:r>
              <a:rPr lang="en-US" sz="1400" dirty="0" smtClean="0">
                <a:solidFill>
                  <a:schemeClr val="accent2">
                    <a:lumMod val="75000"/>
                  </a:schemeClr>
                </a:solidFill>
              </a:rPr>
              <a:t>types of gastrointestinal reflexes that are essential to gastrointestinal control. They are the following:</a:t>
            </a:r>
          </a:p>
          <a:p>
            <a:endParaRPr lang="en-US" sz="1600" dirty="0"/>
          </a:p>
        </p:txBody>
      </p:sp>
      <p:sp>
        <p:nvSpPr>
          <p:cNvPr id="5" name="Rectangle 4"/>
          <p:cNvSpPr/>
          <p:nvPr/>
        </p:nvSpPr>
        <p:spPr>
          <a:xfrm>
            <a:off x="791078" y="1988839"/>
            <a:ext cx="3324712" cy="726301"/>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rtlCol="0" anchor="ctr"/>
          <a:lstStyle/>
          <a:p>
            <a:r>
              <a:rPr lang="en-US" sz="1600" dirty="0" smtClean="0">
                <a:solidFill>
                  <a:schemeClr val="bg1"/>
                </a:solidFill>
              </a:rPr>
              <a:t>1. Reflexes that are integrated entirely within the gut wall enteric nervous system.</a:t>
            </a:r>
            <a:endParaRPr lang="en-US" sz="1600" dirty="0">
              <a:solidFill>
                <a:schemeClr val="bg1"/>
              </a:solidFill>
            </a:endParaRPr>
          </a:p>
        </p:txBody>
      </p:sp>
      <p:sp>
        <p:nvSpPr>
          <p:cNvPr id="6" name="Rectangle 5"/>
          <p:cNvSpPr/>
          <p:nvPr/>
        </p:nvSpPr>
        <p:spPr>
          <a:xfrm>
            <a:off x="4322999" y="1988839"/>
            <a:ext cx="3324712" cy="726301"/>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rtlCol="0" anchor="ctr"/>
          <a:lstStyle/>
          <a:p>
            <a:r>
              <a:rPr lang="en-US" sz="1500" dirty="0" smtClean="0">
                <a:solidFill>
                  <a:schemeClr val="bg1"/>
                </a:solidFill>
              </a:rPr>
              <a:t>2. Reflexes from the gut to the prevertebral sympathetic ganglia and then back* to the gastrointestinal tract. </a:t>
            </a:r>
            <a:endParaRPr lang="en-US" sz="1500" dirty="0">
              <a:solidFill>
                <a:schemeClr val="bg1"/>
              </a:solidFill>
            </a:endParaRPr>
          </a:p>
        </p:txBody>
      </p:sp>
      <p:sp>
        <p:nvSpPr>
          <p:cNvPr id="7" name="Rectangle 6"/>
          <p:cNvSpPr/>
          <p:nvPr/>
        </p:nvSpPr>
        <p:spPr>
          <a:xfrm>
            <a:off x="7854920" y="1993098"/>
            <a:ext cx="3324712" cy="726301"/>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smtClean="0">
                <a:solidFill>
                  <a:schemeClr val="bg1"/>
                </a:solidFill>
              </a:rPr>
              <a:t>3. Reflexes from the gut to the spinal cord or brain stem and then back to the gastrointestinal tract. </a:t>
            </a:r>
            <a:endParaRPr lang="en-US" sz="1600" dirty="0">
              <a:solidFill>
                <a:schemeClr val="bg1"/>
              </a:solidFill>
            </a:endParaRPr>
          </a:p>
        </p:txBody>
      </p:sp>
      <p:sp>
        <p:nvSpPr>
          <p:cNvPr id="8" name="Rectangle 7"/>
          <p:cNvSpPr/>
          <p:nvPr/>
        </p:nvSpPr>
        <p:spPr>
          <a:xfrm>
            <a:off x="791078" y="2852936"/>
            <a:ext cx="3324712" cy="33656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400" dirty="0" smtClean="0"/>
              <a:t>Controls secretion, peristalsis, mixing contractions and local inhibition</a:t>
            </a:r>
            <a:endParaRPr lang="en-US" sz="1400" dirty="0"/>
          </a:p>
        </p:txBody>
      </p:sp>
      <p:sp>
        <p:nvSpPr>
          <p:cNvPr id="9" name="Rectangle 8"/>
          <p:cNvSpPr/>
          <p:nvPr/>
        </p:nvSpPr>
        <p:spPr>
          <a:xfrm>
            <a:off x="4322999" y="2852935"/>
            <a:ext cx="3324712" cy="33656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400" dirty="0" smtClean="0">
                <a:solidFill>
                  <a:schemeClr val="accent5">
                    <a:lumMod val="75000"/>
                  </a:schemeClr>
                </a:solidFill>
              </a:rPr>
              <a:t>These reflexes transmit signals long distances to other areas of the gastrointestinal tract.</a:t>
            </a:r>
          </a:p>
          <a:p>
            <a:r>
              <a:rPr lang="en-US" sz="1400" dirty="0" smtClean="0">
                <a:solidFill>
                  <a:schemeClr val="tx1"/>
                </a:solidFill>
              </a:rPr>
              <a:t>1. the </a:t>
            </a:r>
            <a:r>
              <a:rPr lang="en-US" sz="1400" dirty="0" err="1"/>
              <a:t>gastrocolic</a:t>
            </a:r>
            <a:r>
              <a:rPr lang="en-US" sz="1400" dirty="0"/>
              <a:t> </a:t>
            </a:r>
            <a:r>
              <a:rPr lang="en-US" sz="1400" dirty="0" smtClean="0"/>
              <a:t>reflex: signals from the stomach to the colon</a:t>
            </a:r>
            <a:r>
              <a:rPr lang="en-US" sz="1400" dirty="0" smtClean="0">
                <a:solidFill>
                  <a:srgbClr val="FF66CC"/>
                </a:solidFill>
              </a:rPr>
              <a:t>= </a:t>
            </a:r>
            <a:r>
              <a:rPr lang="en-US" sz="1400" dirty="0">
                <a:solidFill>
                  <a:srgbClr val="FF66CC"/>
                </a:solidFill>
              </a:rPr>
              <a:t>stimulate evacuation of the </a:t>
            </a:r>
            <a:r>
              <a:rPr lang="en-US" sz="1400" dirty="0" smtClean="0">
                <a:solidFill>
                  <a:srgbClr val="FF66CC"/>
                </a:solidFill>
              </a:rPr>
              <a:t>colon.</a:t>
            </a:r>
            <a:endParaRPr lang="ar-SA" sz="1400" dirty="0" smtClean="0">
              <a:solidFill>
                <a:srgbClr val="FF66CC"/>
              </a:solidFill>
            </a:endParaRPr>
          </a:p>
          <a:p>
            <a:pPr algn="r" rtl="1"/>
            <a:r>
              <a:rPr lang="ar-SA" sz="1400" dirty="0" err="1" smtClean="0">
                <a:solidFill>
                  <a:schemeClr val="bg1">
                    <a:lumMod val="50000"/>
                  </a:schemeClr>
                </a:solidFill>
                <a:latin typeface="Calibri" panose="020F0502020204030204" pitchFamily="34" charset="0"/>
                <a:cs typeface="Calibri" panose="020F0502020204030204" pitchFamily="34" charset="0"/>
              </a:rPr>
              <a:t>قاسترو</a:t>
            </a:r>
            <a:r>
              <a:rPr lang="ar-SA" sz="1400" dirty="0" smtClean="0">
                <a:solidFill>
                  <a:schemeClr val="bg1">
                    <a:lumMod val="50000"/>
                  </a:schemeClr>
                </a:solidFill>
                <a:latin typeface="Calibri" panose="020F0502020204030204" pitchFamily="34" charset="0"/>
                <a:cs typeface="Calibri" panose="020F0502020204030204" pitchFamily="34" charset="0"/>
              </a:rPr>
              <a:t> يعني معدة، </a:t>
            </a:r>
            <a:r>
              <a:rPr lang="ar-SA" sz="1400" dirty="0" err="1" smtClean="0">
                <a:solidFill>
                  <a:schemeClr val="bg1">
                    <a:lumMod val="50000"/>
                  </a:schemeClr>
                </a:solidFill>
                <a:latin typeface="Calibri" panose="020F0502020204030204" pitchFamily="34" charset="0"/>
                <a:cs typeface="Calibri" panose="020F0502020204030204" pitchFamily="34" charset="0"/>
              </a:rPr>
              <a:t>كولك</a:t>
            </a:r>
            <a:r>
              <a:rPr lang="ar-SA" sz="1400" dirty="0" smtClean="0">
                <a:solidFill>
                  <a:schemeClr val="bg1">
                    <a:lumMod val="50000"/>
                  </a:schemeClr>
                </a:solidFill>
                <a:latin typeface="Calibri" panose="020F0502020204030204" pitchFamily="34" charset="0"/>
                <a:cs typeface="Calibri" panose="020F0502020204030204" pitchFamily="34" charset="0"/>
              </a:rPr>
              <a:t> يعني قولون- </a:t>
            </a:r>
            <a:r>
              <a:rPr lang="ar-SA" sz="1400" dirty="0" err="1" smtClean="0">
                <a:solidFill>
                  <a:schemeClr val="bg1">
                    <a:lumMod val="50000"/>
                  </a:schemeClr>
                </a:solidFill>
                <a:latin typeface="Calibri" panose="020F0502020204030204" pitchFamily="34" charset="0"/>
                <a:cs typeface="Calibri" panose="020F0502020204030204" pitchFamily="34" charset="0"/>
              </a:rPr>
              <a:t>فالإسم</a:t>
            </a:r>
            <a:r>
              <a:rPr lang="ar-SA" sz="1400" dirty="0" smtClean="0">
                <a:solidFill>
                  <a:schemeClr val="bg1">
                    <a:lumMod val="50000"/>
                  </a:schemeClr>
                </a:solidFill>
                <a:latin typeface="Calibri" panose="020F0502020204030204" pitchFamily="34" charset="0"/>
                <a:cs typeface="Calibri" panose="020F0502020204030204" pitchFamily="34" charset="0"/>
              </a:rPr>
              <a:t> المركب يعني أنها </a:t>
            </a:r>
            <a:r>
              <a:rPr lang="ar-SA" sz="1400" dirty="0" err="1" smtClean="0">
                <a:solidFill>
                  <a:schemeClr val="bg1">
                    <a:lumMod val="50000"/>
                  </a:schemeClr>
                </a:solidFill>
                <a:latin typeface="Calibri" panose="020F0502020204030204" pitchFamily="34" charset="0"/>
                <a:cs typeface="Calibri" panose="020F0502020204030204" pitchFamily="34" charset="0"/>
              </a:rPr>
              <a:t>جاية</a:t>
            </a:r>
            <a:r>
              <a:rPr lang="ar-SA" sz="1400" dirty="0" smtClean="0">
                <a:solidFill>
                  <a:schemeClr val="bg1">
                    <a:lumMod val="50000"/>
                  </a:schemeClr>
                </a:solidFill>
                <a:latin typeface="Calibri" panose="020F0502020204030204" pitchFamily="34" charset="0"/>
                <a:cs typeface="Calibri" panose="020F0502020204030204" pitchFamily="34" charset="0"/>
              </a:rPr>
              <a:t> </a:t>
            </a:r>
            <a:r>
              <a:rPr lang="ar-SA" sz="1400" dirty="0" err="1" smtClean="0">
                <a:solidFill>
                  <a:schemeClr val="bg1">
                    <a:lumMod val="50000"/>
                  </a:schemeClr>
                </a:solidFill>
                <a:latin typeface="Calibri" panose="020F0502020204030204" pitchFamily="34" charset="0"/>
                <a:cs typeface="Calibri" panose="020F0502020204030204" pitchFamily="34" charset="0"/>
              </a:rPr>
              <a:t>سينسوري</a:t>
            </a:r>
            <a:r>
              <a:rPr lang="ar-SA" sz="1400" dirty="0" smtClean="0">
                <a:solidFill>
                  <a:schemeClr val="bg1">
                    <a:lumMod val="50000"/>
                  </a:schemeClr>
                </a:solidFill>
                <a:latin typeface="Calibri" panose="020F0502020204030204" pitchFamily="34" charset="0"/>
                <a:cs typeface="Calibri" panose="020F0502020204030204" pitchFamily="34" charset="0"/>
              </a:rPr>
              <a:t> من المعدة </a:t>
            </a:r>
            <a:r>
              <a:rPr lang="ar-SA" sz="1400" dirty="0" err="1" smtClean="0">
                <a:solidFill>
                  <a:schemeClr val="bg1">
                    <a:lumMod val="50000"/>
                  </a:schemeClr>
                </a:solidFill>
                <a:latin typeface="Calibri" panose="020F0502020204030204" pitchFamily="34" charset="0"/>
                <a:cs typeface="Calibri" panose="020F0502020204030204" pitchFamily="34" charset="0"/>
              </a:rPr>
              <a:t>ورايحة</a:t>
            </a:r>
            <a:r>
              <a:rPr lang="ar-SA" sz="1400" dirty="0" smtClean="0">
                <a:solidFill>
                  <a:schemeClr val="bg1">
                    <a:lumMod val="50000"/>
                  </a:schemeClr>
                </a:solidFill>
                <a:latin typeface="Calibri" panose="020F0502020204030204" pitchFamily="34" charset="0"/>
                <a:cs typeface="Calibri" panose="020F0502020204030204" pitchFamily="34" charset="0"/>
              </a:rPr>
              <a:t> موتور للقولون وهكذا لباقي الأسماء.</a:t>
            </a:r>
            <a:endParaRPr lang="ar-SA" sz="1400" dirty="0">
              <a:solidFill>
                <a:schemeClr val="bg1">
                  <a:lumMod val="50000"/>
                </a:schemeClr>
              </a:solidFill>
              <a:latin typeface="Calibri" panose="020F0502020204030204" pitchFamily="34" charset="0"/>
              <a:cs typeface="Calibri" panose="020F0502020204030204" pitchFamily="34" charset="0"/>
            </a:endParaRPr>
          </a:p>
          <a:p>
            <a:r>
              <a:rPr lang="en-US" sz="1400" dirty="0"/>
              <a:t>2. the </a:t>
            </a:r>
            <a:r>
              <a:rPr lang="en-US" sz="1400" dirty="0" err="1"/>
              <a:t>enterogastric</a:t>
            </a:r>
            <a:r>
              <a:rPr lang="en-US" sz="1400" dirty="0"/>
              <a:t> </a:t>
            </a:r>
            <a:r>
              <a:rPr lang="en-US" sz="1400" dirty="0" smtClean="0"/>
              <a:t>reflexes: signals from the colon and small intestine to inhibit stomach motility and stomach secretion. </a:t>
            </a:r>
          </a:p>
          <a:p>
            <a:r>
              <a:rPr lang="en-US" sz="1400" dirty="0"/>
              <a:t>3. the </a:t>
            </a:r>
            <a:r>
              <a:rPr lang="en-US" sz="1400" dirty="0" err="1"/>
              <a:t>colonoileal</a:t>
            </a:r>
            <a:r>
              <a:rPr lang="en-US" sz="1400" dirty="0"/>
              <a:t> </a:t>
            </a:r>
            <a:r>
              <a:rPr lang="en-US" sz="1400" dirty="0" smtClean="0"/>
              <a:t>reflex: reflexes from the colon to inhibit emptying of </a:t>
            </a:r>
            <a:r>
              <a:rPr lang="en-US" sz="1400" dirty="0" err="1" smtClean="0"/>
              <a:t>ileal</a:t>
            </a:r>
            <a:r>
              <a:rPr lang="en-US" sz="1400" dirty="0" smtClean="0"/>
              <a:t> contents </a:t>
            </a:r>
            <a:r>
              <a:rPr lang="en-US" sz="1400" dirty="0" smtClean="0">
                <a:solidFill>
                  <a:schemeClr val="accent5">
                    <a:lumMod val="75000"/>
                  </a:schemeClr>
                </a:solidFill>
              </a:rPr>
              <a:t>into the colon.</a:t>
            </a:r>
            <a:endParaRPr lang="en-US" sz="1400" dirty="0">
              <a:solidFill>
                <a:schemeClr val="accent5">
                  <a:lumMod val="75000"/>
                </a:schemeClr>
              </a:solidFill>
            </a:endParaRPr>
          </a:p>
        </p:txBody>
      </p:sp>
      <p:sp>
        <p:nvSpPr>
          <p:cNvPr id="10" name="Rectangle 9"/>
          <p:cNvSpPr/>
          <p:nvPr/>
        </p:nvSpPr>
        <p:spPr>
          <a:xfrm>
            <a:off x="7854920" y="2852935"/>
            <a:ext cx="3324712" cy="336915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342900" indent="-342900">
              <a:buFont typeface="+mj-lt"/>
              <a:buAutoNum type="arabicPeriod"/>
            </a:pPr>
            <a:r>
              <a:rPr lang="en-US" sz="1400" dirty="0" smtClean="0"/>
              <a:t>**Reflexes from the stomach and duodenum to the brain stem and back to the stomach—by way of the </a:t>
            </a:r>
            <a:r>
              <a:rPr lang="en-US" sz="1400" dirty="0" err="1" smtClean="0"/>
              <a:t>vagus</a:t>
            </a:r>
            <a:r>
              <a:rPr lang="en-US" sz="1400" dirty="0" smtClean="0"/>
              <a:t> nerves—to control gastric motor and secretory activity</a:t>
            </a:r>
          </a:p>
          <a:p>
            <a:pPr marL="342900" indent="-342900">
              <a:buFont typeface="+mj-lt"/>
              <a:buAutoNum type="arabicPeriod"/>
            </a:pPr>
            <a:r>
              <a:rPr lang="en-US" sz="1400" dirty="0" smtClean="0"/>
              <a:t>Pain reflexes that cause general inhibition of the entire gastrointestinal tract</a:t>
            </a:r>
          </a:p>
          <a:p>
            <a:pPr marL="342900" indent="-342900">
              <a:buFont typeface="+mj-lt"/>
              <a:buAutoNum type="arabicPeriod"/>
            </a:pPr>
            <a:r>
              <a:rPr lang="en-US" sz="1400" dirty="0" smtClean="0"/>
              <a:t>Defecation reflexes that travel from the colon and rectum to the spinal cord and back again to produce the powerful colonic, rectal, and abdominal contractions </a:t>
            </a:r>
            <a:r>
              <a:rPr lang="en-US" sz="1400" dirty="0" smtClean="0">
                <a:solidFill>
                  <a:schemeClr val="accent5">
                    <a:lumMod val="75000"/>
                  </a:schemeClr>
                </a:solidFill>
              </a:rPr>
              <a:t>required for defecation (the defecation reflexes).</a:t>
            </a:r>
            <a:endParaRPr lang="en-US" sz="1400" dirty="0">
              <a:solidFill>
                <a:schemeClr val="accent5">
                  <a:lumMod val="75000"/>
                </a:schemeClr>
              </a:solidFill>
            </a:endParaRPr>
          </a:p>
        </p:txBody>
      </p:sp>
      <p:sp>
        <p:nvSpPr>
          <p:cNvPr id="12" name="Rectangle 11"/>
          <p:cNvSpPr/>
          <p:nvPr/>
        </p:nvSpPr>
        <p:spPr>
          <a:xfrm>
            <a:off x="7960079" y="278368"/>
            <a:ext cx="3619324" cy="738664"/>
          </a:xfrm>
          <a:prstGeom prst="rect">
            <a:avLst/>
          </a:prstGeom>
          <a:ln>
            <a:solidFill>
              <a:srgbClr val="00B050"/>
            </a:solidFill>
            <a:prstDash val="dashDot"/>
          </a:ln>
        </p:spPr>
        <p:txBody>
          <a:bodyPr wrap="square">
            <a:spAutoFit/>
          </a:bodyPr>
          <a:lstStyle/>
          <a:p>
            <a:r>
              <a:rPr lang="en-US" sz="1400" dirty="0">
                <a:solidFill>
                  <a:srgbClr val="00B050"/>
                </a:solidFill>
              </a:rPr>
              <a:t>*Beyond </a:t>
            </a:r>
            <a:r>
              <a:rPr lang="en-US" sz="1400" dirty="0" err="1">
                <a:solidFill>
                  <a:srgbClr val="00B050"/>
                </a:solidFill>
              </a:rPr>
              <a:t>entericnervous</a:t>
            </a:r>
            <a:r>
              <a:rPr lang="en-US" sz="1400" dirty="0">
                <a:solidFill>
                  <a:srgbClr val="00B050"/>
                </a:solidFill>
              </a:rPr>
              <a:t> </a:t>
            </a:r>
            <a:r>
              <a:rPr lang="en-US" sz="1400" dirty="0" smtClean="0">
                <a:solidFill>
                  <a:srgbClr val="00B050"/>
                </a:solidFill>
              </a:rPr>
              <a:t>system.</a:t>
            </a:r>
            <a:endParaRPr lang="en-US" sz="1400" dirty="0">
              <a:solidFill>
                <a:srgbClr val="00B050"/>
              </a:solidFill>
            </a:endParaRPr>
          </a:p>
          <a:p>
            <a:r>
              <a:rPr lang="en-US" sz="1400" dirty="0">
                <a:solidFill>
                  <a:srgbClr val="00B050"/>
                </a:solidFill>
              </a:rPr>
              <a:t>**</a:t>
            </a:r>
            <a:r>
              <a:rPr lang="en-US" sz="1400" dirty="0" err="1">
                <a:solidFill>
                  <a:srgbClr val="00B050"/>
                </a:solidFill>
              </a:rPr>
              <a:t>Vagovagal</a:t>
            </a:r>
            <a:r>
              <a:rPr lang="en-US" sz="1400" dirty="0">
                <a:solidFill>
                  <a:srgbClr val="00B050"/>
                </a:solidFill>
              </a:rPr>
              <a:t> both afferent and </a:t>
            </a:r>
            <a:r>
              <a:rPr lang="en-US" sz="1400" dirty="0" err="1">
                <a:solidFill>
                  <a:srgbClr val="00B050"/>
                </a:solidFill>
              </a:rPr>
              <a:t>effernt</a:t>
            </a:r>
            <a:r>
              <a:rPr lang="en-US" sz="1400" dirty="0">
                <a:solidFill>
                  <a:srgbClr val="00B050"/>
                </a:solidFill>
              </a:rPr>
              <a:t> by </a:t>
            </a:r>
            <a:r>
              <a:rPr lang="en-US" sz="1400" dirty="0" err="1" smtClean="0">
                <a:solidFill>
                  <a:srgbClr val="00B050"/>
                </a:solidFill>
              </a:rPr>
              <a:t>vagus</a:t>
            </a:r>
            <a:r>
              <a:rPr lang="en-US" sz="1400" dirty="0" smtClean="0">
                <a:solidFill>
                  <a:srgbClr val="00B050"/>
                </a:solidFill>
              </a:rPr>
              <a:t>.  </a:t>
            </a:r>
            <a:endParaRPr lang="en-US" sz="1400" dirty="0">
              <a:solidFill>
                <a:srgbClr val="00B050"/>
              </a:solidFill>
            </a:endParaRPr>
          </a:p>
          <a:p>
            <a:r>
              <a:rPr lang="en-US" sz="1400" dirty="0">
                <a:solidFill>
                  <a:srgbClr val="00B050"/>
                </a:solidFill>
              </a:rPr>
              <a:t>All events in GIT are regulated  by </a:t>
            </a:r>
            <a:r>
              <a:rPr lang="en-US" sz="1400" dirty="0" smtClean="0">
                <a:solidFill>
                  <a:srgbClr val="00B050"/>
                </a:solidFill>
              </a:rPr>
              <a:t>reflexes. </a:t>
            </a:r>
            <a:endParaRPr lang="en-US" sz="1400" dirty="0">
              <a:solidFill>
                <a:srgbClr val="00B050"/>
              </a:solidFill>
            </a:endParaRPr>
          </a:p>
        </p:txBody>
      </p:sp>
    </p:spTree>
    <p:extLst>
      <p:ext uri="{BB962C8B-B14F-4D97-AF65-F5344CB8AC3E}">
        <p14:creationId xmlns:p14="http://schemas.microsoft.com/office/powerpoint/2010/main" val="500831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Hormonal Control of Gastrointestinal </a:t>
            </a:r>
            <a:r>
              <a:rPr lang="en-US" sz="3200" dirty="0" smtClean="0"/>
              <a:t>Motility </a:t>
            </a:r>
            <a:br>
              <a:rPr lang="en-US" sz="3200" dirty="0" smtClean="0"/>
            </a:br>
            <a:r>
              <a:rPr lang="en-US" sz="3200" dirty="0" smtClean="0">
                <a:solidFill>
                  <a:srgbClr val="00B050"/>
                </a:solidFill>
              </a:rPr>
              <a:t>(GI Peptides)</a:t>
            </a:r>
            <a:endParaRPr lang="en-US" sz="3200" dirty="0">
              <a:solidFill>
                <a:srgbClr val="00B050"/>
              </a:solidFill>
            </a:endParaRPr>
          </a:p>
        </p:txBody>
      </p:sp>
      <p:sp>
        <p:nvSpPr>
          <p:cNvPr id="3" name="Slide Number Placeholder 2"/>
          <p:cNvSpPr>
            <a:spLocks noGrp="1"/>
          </p:cNvSpPr>
          <p:nvPr>
            <p:ph type="sldNum" sz="quarter" idx="12"/>
          </p:nvPr>
        </p:nvSpPr>
        <p:spPr/>
        <p:txBody>
          <a:bodyPr/>
          <a:lstStyle/>
          <a:p>
            <a:fld id="{4929A69E-7D8F-4515-9605-0315ABD4F316}" type="slidenum">
              <a:rPr lang="en-US" smtClean="0"/>
              <a:t>29</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169589557"/>
              </p:ext>
            </p:extLst>
          </p:nvPr>
        </p:nvGraphicFramePr>
        <p:xfrm>
          <a:off x="621804" y="1429317"/>
          <a:ext cx="10957599" cy="4640715"/>
        </p:xfrm>
        <a:graphic>
          <a:graphicData uri="http://schemas.openxmlformats.org/drawingml/2006/table">
            <a:tbl>
              <a:tblPr>
                <a:tableStyleId>{5DA37D80-6434-44D0-A028-1B22A696006F}</a:tableStyleId>
              </a:tblPr>
              <a:tblGrid>
                <a:gridCol w="1872207">
                  <a:extLst>
                    <a:ext uri="{9D8B030D-6E8A-4147-A177-3AD203B41FA5}">
                      <a16:colId xmlns:a16="http://schemas.microsoft.com/office/drawing/2014/main" val="20000"/>
                    </a:ext>
                  </a:extLst>
                </a:gridCol>
                <a:gridCol w="1800201">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5052943">
                  <a:extLst>
                    <a:ext uri="{9D8B030D-6E8A-4147-A177-3AD203B41FA5}">
                      <a16:colId xmlns:a16="http://schemas.microsoft.com/office/drawing/2014/main" val="20003"/>
                    </a:ext>
                  </a:extLst>
                </a:gridCol>
              </a:tblGrid>
              <a:tr h="216024">
                <a:tc>
                  <a:txBody>
                    <a:bodyPr/>
                    <a:lstStyle/>
                    <a:p>
                      <a:pPr algn="ctr" rtl="0">
                        <a:lnSpc>
                          <a:spcPct val="115000"/>
                        </a:lnSpc>
                        <a:spcAft>
                          <a:spcPts val="0"/>
                        </a:spcAft>
                      </a:pPr>
                      <a:r>
                        <a:rPr lang="en-US" sz="1400" dirty="0" smtClean="0">
                          <a:latin typeface="+mn-lt"/>
                        </a:rPr>
                        <a:t>Hormone</a:t>
                      </a:r>
                      <a:endParaRPr lang="en-US" sz="1400" dirty="0">
                        <a:latin typeface="+mn-lt"/>
                        <a:ea typeface="Calibri"/>
                        <a:cs typeface="Arial"/>
                      </a:endParaRPr>
                    </a:p>
                  </a:txBody>
                  <a:tcPr marL="7565" marR="7565" marT="7565" marB="7565" anchor="b">
                    <a:solidFill>
                      <a:schemeClr val="accent2">
                        <a:lumMod val="60000"/>
                        <a:lumOff val="40000"/>
                      </a:schemeClr>
                    </a:solidFill>
                  </a:tcPr>
                </a:tc>
                <a:tc>
                  <a:txBody>
                    <a:bodyPr/>
                    <a:lstStyle/>
                    <a:p>
                      <a:pPr algn="ctr" rtl="0">
                        <a:lnSpc>
                          <a:spcPct val="115000"/>
                        </a:lnSpc>
                        <a:spcAft>
                          <a:spcPts val="0"/>
                        </a:spcAft>
                      </a:pPr>
                      <a:r>
                        <a:rPr lang="en-US" sz="1400" dirty="0" smtClean="0">
                          <a:latin typeface="+mn-lt"/>
                        </a:rPr>
                        <a:t>Site of secretion</a:t>
                      </a:r>
                      <a:endParaRPr lang="en-US" sz="1400" dirty="0">
                        <a:latin typeface="+mn-lt"/>
                        <a:ea typeface="Calibri"/>
                        <a:cs typeface="Arial"/>
                      </a:endParaRPr>
                    </a:p>
                  </a:txBody>
                  <a:tcPr marL="7565" marR="7565" marT="7565" marB="7565" anchor="b">
                    <a:solidFill>
                      <a:schemeClr val="accent2">
                        <a:lumMod val="60000"/>
                        <a:lumOff val="40000"/>
                      </a:schemeClr>
                    </a:solidFill>
                  </a:tcPr>
                </a:tc>
                <a:tc>
                  <a:txBody>
                    <a:bodyPr/>
                    <a:lstStyle/>
                    <a:p>
                      <a:pPr algn="ctr" rtl="0">
                        <a:lnSpc>
                          <a:spcPct val="115000"/>
                        </a:lnSpc>
                        <a:spcAft>
                          <a:spcPts val="0"/>
                        </a:spcAft>
                      </a:pPr>
                      <a:r>
                        <a:rPr lang="en-US" sz="1400" dirty="0" smtClean="0">
                          <a:latin typeface="+mn-lt"/>
                        </a:rPr>
                        <a:t>Stimuli for secretion</a:t>
                      </a:r>
                      <a:endParaRPr lang="en-US" sz="1400" dirty="0">
                        <a:latin typeface="+mn-lt"/>
                        <a:ea typeface="Calibri"/>
                        <a:cs typeface="Arial"/>
                      </a:endParaRPr>
                    </a:p>
                  </a:txBody>
                  <a:tcPr marL="7565" marR="7565" marT="7565" marB="7565" anchor="b">
                    <a:solidFill>
                      <a:schemeClr val="accent2">
                        <a:lumMod val="60000"/>
                        <a:lumOff val="40000"/>
                      </a:schemeClr>
                    </a:solidFill>
                  </a:tcPr>
                </a:tc>
                <a:tc>
                  <a:txBody>
                    <a:bodyPr/>
                    <a:lstStyle/>
                    <a:p>
                      <a:pPr algn="ctr" rtl="0">
                        <a:lnSpc>
                          <a:spcPct val="115000"/>
                        </a:lnSpc>
                        <a:spcAft>
                          <a:spcPts val="0"/>
                        </a:spcAft>
                      </a:pPr>
                      <a:r>
                        <a:rPr lang="en-US" sz="1400" dirty="0" smtClean="0">
                          <a:latin typeface="+mn-lt"/>
                        </a:rPr>
                        <a:t>Actions</a:t>
                      </a:r>
                      <a:endParaRPr lang="en-US" sz="1400" dirty="0">
                        <a:latin typeface="+mn-lt"/>
                        <a:ea typeface="Calibri"/>
                        <a:cs typeface="Arial"/>
                      </a:endParaRPr>
                    </a:p>
                  </a:txBody>
                  <a:tcPr marL="7565" marR="7565" marT="7565" marB="7565" anchor="b">
                    <a:solidFill>
                      <a:schemeClr val="accent2">
                        <a:lumMod val="60000"/>
                        <a:lumOff val="40000"/>
                      </a:schemeClr>
                    </a:solidFill>
                  </a:tcPr>
                </a:tc>
                <a:extLst>
                  <a:ext uri="{0D108BD9-81ED-4DB2-BD59-A6C34878D82A}">
                    <a16:rowId xmlns:a16="http://schemas.microsoft.com/office/drawing/2014/main" val="10000"/>
                  </a:ext>
                </a:extLst>
              </a:tr>
              <a:tr h="1022878">
                <a:tc>
                  <a:txBody>
                    <a:bodyPr/>
                    <a:lstStyle/>
                    <a:p>
                      <a:pPr algn="ctr" rtl="0">
                        <a:lnSpc>
                          <a:spcPct val="115000"/>
                        </a:lnSpc>
                        <a:spcAft>
                          <a:spcPts val="0"/>
                        </a:spcAft>
                      </a:pPr>
                      <a:endParaRPr lang="en-US" sz="1400" b="1" u="sng" dirty="0" smtClean="0">
                        <a:solidFill>
                          <a:srgbClr val="FF0000"/>
                        </a:solidFill>
                        <a:latin typeface="+mn-lt"/>
                      </a:endParaRPr>
                    </a:p>
                    <a:p>
                      <a:pPr algn="ctr" rtl="0">
                        <a:lnSpc>
                          <a:spcPct val="115000"/>
                        </a:lnSpc>
                        <a:spcAft>
                          <a:spcPts val="0"/>
                        </a:spcAft>
                      </a:pPr>
                      <a:endParaRPr lang="en-US" sz="800" b="1" u="sng" dirty="0" smtClean="0">
                        <a:solidFill>
                          <a:srgbClr val="FF0000"/>
                        </a:solidFill>
                        <a:latin typeface="+mn-lt"/>
                      </a:endParaRPr>
                    </a:p>
                    <a:p>
                      <a:pPr algn="ctr" rtl="0">
                        <a:lnSpc>
                          <a:spcPct val="115000"/>
                        </a:lnSpc>
                        <a:spcAft>
                          <a:spcPts val="0"/>
                        </a:spcAft>
                      </a:pPr>
                      <a:r>
                        <a:rPr lang="en-US" sz="1400" b="1" u="sng" dirty="0" smtClean="0">
                          <a:solidFill>
                            <a:srgbClr val="FF0000"/>
                          </a:solidFill>
                          <a:latin typeface="+mn-lt"/>
                        </a:rPr>
                        <a:t>G</a:t>
                      </a:r>
                      <a:r>
                        <a:rPr lang="en-US" sz="1400" dirty="0" smtClean="0">
                          <a:solidFill>
                            <a:schemeClr val="accent2">
                              <a:lumMod val="75000"/>
                            </a:schemeClr>
                          </a:solidFill>
                          <a:latin typeface="+mn-lt"/>
                        </a:rPr>
                        <a:t>astrin</a:t>
                      </a:r>
                      <a:endParaRPr lang="en-US" sz="1400" dirty="0">
                        <a:solidFill>
                          <a:schemeClr val="accent2">
                            <a:lumMod val="75000"/>
                          </a:schemeClr>
                        </a:solidFill>
                        <a:latin typeface="+mn-lt"/>
                        <a:ea typeface="Calibri"/>
                        <a:cs typeface="Arial"/>
                      </a:endParaRPr>
                    </a:p>
                  </a:txBody>
                  <a:tcPr marL="15130" marR="15130" marT="15130" marB="1513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1" u="sng" kern="1200" dirty="0" smtClean="0">
                          <a:solidFill>
                            <a:srgbClr val="FF0000"/>
                          </a:solidFill>
                          <a:latin typeface="+mn-lt"/>
                          <a:ea typeface="+mn-ea"/>
                          <a:cs typeface="+mn-cs"/>
                        </a:rPr>
                        <a:t>G cells </a:t>
                      </a:r>
                      <a:r>
                        <a:rPr lang="en-US" sz="1400" dirty="0" smtClean="0">
                          <a:latin typeface="+mn-lt"/>
                        </a:rPr>
                        <a:t>of the antrum,</a:t>
                      </a:r>
                      <a:r>
                        <a:rPr lang="en-US" sz="1400" baseline="0" dirty="0" smtClean="0">
                          <a:latin typeface="+mn-lt"/>
                        </a:rPr>
                        <a:t> </a:t>
                      </a:r>
                      <a:r>
                        <a:rPr lang="en-US" sz="1400" dirty="0" smtClean="0">
                          <a:latin typeface="+mn-lt"/>
                        </a:rPr>
                        <a:t>duodenum and jejunum.</a:t>
                      </a:r>
                    </a:p>
                    <a:p>
                      <a:pPr algn="l" rtl="0">
                        <a:lnSpc>
                          <a:spcPct val="115000"/>
                        </a:lnSpc>
                        <a:spcAft>
                          <a:spcPts val="0"/>
                        </a:spcAft>
                      </a:pPr>
                      <a:endParaRPr lang="en-US" sz="1400" dirty="0">
                        <a:latin typeface="+mn-lt"/>
                        <a:ea typeface="Calibri"/>
                        <a:cs typeface="Arial"/>
                      </a:endParaRPr>
                    </a:p>
                  </a:txBody>
                  <a:tcPr marL="15130" marR="15130" marT="15130" marB="15130"/>
                </a:tc>
                <a:tc>
                  <a:txBody>
                    <a:bodyPr/>
                    <a:lstStyle/>
                    <a:p>
                      <a:pPr marL="285750" indent="-285750" algn="l" rtl="0">
                        <a:lnSpc>
                          <a:spcPct val="115000"/>
                        </a:lnSpc>
                        <a:spcAft>
                          <a:spcPts val="0"/>
                        </a:spcAft>
                        <a:buFont typeface="Arial" panose="020B0604020202020204" pitchFamily="34" charset="0"/>
                        <a:buChar char="•"/>
                      </a:pPr>
                      <a:r>
                        <a:rPr lang="en-US" sz="1400" dirty="0" smtClean="0">
                          <a:latin typeface="+mn-lt"/>
                        </a:rPr>
                        <a:t>Protein</a:t>
                      </a:r>
                    </a:p>
                    <a:p>
                      <a:pPr marL="285750" indent="-285750" algn="l" rtl="0">
                        <a:lnSpc>
                          <a:spcPct val="115000"/>
                        </a:lnSpc>
                        <a:spcAft>
                          <a:spcPts val="0"/>
                        </a:spcAft>
                        <a:buFont typeface="Arial" panose="020B0604020202020204" pitchFamily="34" charset="0"/>
                        <a:buChar char="•"/>
                      </a:pPr>
                      <a:r>
                        <a:rPr lang="en-US" sz="1400" dirty="0" smtClean="0">
                          <a:latin typeface="+mn-lt"/>
                        </a:rPr>
                        <a:t>Distention of the stomach</a:t>
                      </a:r>
                    </a:p>
                    <a:p>
                      <a:pPr marL="285750" indent="-285750" algn="l" rtl="0">
                        <a:lnSpc>
                          <a:spcPct val="115000"/>
                        </a:lnSpc>
                        <a:spcAft>
                          <a:spcPts val="0"/>
                        </a:spcAft>
                        <a:buFont typeface="Arial" panose="020B0604020202020204" pitchFamily="34" charset="0"/>
                        <a:buChar char="•"/>
                      </a:pPr>
                      <a:r>
                        <a:rPr lang="en-US" sz="1400" dirty="0" smtClean="0">
                          <a:latin typeface="+mn-lt"/>
                        </a:rPr>
                        <a:t>Vagal stimulation (GRP)</a:t>
                      </a:r>
                    </a:p>
                    <a:p>
                      <a:pPr marL="285750" indent="-285750" algn="l" rtl="0">
                        <a:lnSpc>
                          <a:spcPct val="115000"/>
                        </a:lnSpc>
                        <a:spcAft>
                          <a:spcPts val="0"/>
                        </a:spcAft>
                        <a:buFont typeface="Arial" panose="020B0604020202020204" pitchFamily="34" charset="0"/>
                        <a:buChar char="•"/>
                      </a:pPr>
                      <a:r>
                        <a:rPr lang="en-US" sz="1400" dirty="0" smtClean="0">
                          <a:latin typeface="+mn-lt"/>
                        </a:rPr>
                        <a:t>Acid inhibits release</a:t>
                      </a:r>
                      <a:endParaRPr lang="en-US" sz="1400" dirty="0">
                        <a:latin typeface="+mn-lt"/>
                        <a:ea typeface="Calibri"/>
                        <a:cs typeface="Arial"/>
                      </a:endParaRPr>
                    </a:p>
                  </a:txBody>
                  <a:tcPr marL="15130" marR="15130" marT="15130" marB="15130"/>
                </a:tc>
                <a:tc>
                  <a:txBody>
                    <a:bodyPr/>
                    <a:lstStyle/>
                    <a:p>
                      <a:pPr algn="l" rtl="0">
                        <a:lnSpc>
                          <a:spcPct val="115000"/>
                        </a:lnSpc>
                        <a:spcAft>
                          <a:spcPts val="0"/>
                        </a:spcAft>
                      </a:pPr>
                      <a:r>
                        <a:rPr lang="en-US" sz="1400" u="none" dirty="0" smtClean="0">
                          <a:solidFill>
                            <a:schemeClr val="bg2">
                              <a:lumMod val="75000"/>
                            </a:schemeClr>
                          </a:solidFill>
                          <a:latin typeface="+mn-lt"/>
                        </a:rPr>
                        <a:t>Stimulates:</a:t>
                      </a:r>
                      <a:r>
                        <a:rPr lang="en-US" sz="1400" u="none" baseline="0" dirty="0" smtClean="0">
                          <a:solidFill>
                            <a:schemeClr val="bg2">
                              <a:lumMod val="75000"/>
                            </a:schemeClr>
                          </a:solidFill>
                          <a:latin typeface="+mn-lt"/>
                        </a:rPr>
                        <a:t> </a:t>
                      </a:r>
                      <a:r>
                        <a:rPr lang="en-US" sz="1400" dirty="0" smtClean="0">
                          <a:latin typeface="+mn-lt"/>
                        </a:rPr>
                        <a:t>gastric H</a:t>
                      </a:r>
                      <a:r>
                        <a:rPr lang="en-US" sz="1400" baseline="30000" dirty="0" smtClean="0">
                          <a:latin typeface="+mn-lt"/>
                        </a:rPr>
                        <a:t>+</a:t>
                      </a:r>
                      <a:r>
                        <a:rPr lang="en-US" sz="1400" dirty="0" smtClean="0">
                          <a:latin typeface="+mn-lt"/>
                        </a:rPr>
                        <a:t> secretion</a:t>
                      </a:r>
                      <a:br>
                        <a:rPr lang="en-US" sz="1400" dirty="0" smtClean="0">
                          <a:latin typeface="+mn-lt"/>
                        </a:rPr>
                      </a:br>
                      <a:r>
                        <a:rPr lang="en-US" sz="1400" dirty="0" smtClean="0">
                          <a:latin typeface="+mn-lt"/>
                        </a:rPr>
                        <a:t>and growth of gastric mucosa.</a:t>
                      </a:r>
                      <a:endParaRPr lang="en-US" sz="1400" dirty="0">
                        <a:latin typeface="+mn-lt"/>
                        <a:ea typeface="Calibri"/>
                        <a:cs typeface="Arial"/>
                      </a:endParaRPr>
                    </a:p>
                  </a:txBody>
                  <a:tcPr marL="15130" marR="15130" marT="15130" marB="15130"/>
                </a:tc>
                <a:extLst>
                  <a:ext uri="{0D108BD9-81ED-4DB2-BD59-A6C34878D82A}">
                    <a16:rowId xmlns:a16="http://schemas.microsoft.com/office/drawing/2014/main" val="10001"/>
                  </a:ext>
                </a:extLst>
              </a:tr>
              <a:tr h="1019508">
                <a:tc>
                  <a:txBody>
                    <a:bodyPr/>
                    <a:lstStyle/>
                    <a:p>
                      <a:pPr algn="ctr" rtl="0">
                        <a:lnSpc>
                          <a:spcPct val="115000"/>
                        </a:lnSpc>
                        <a:spcAft>
                          <a:spcPts val="0"/>
                        </a:spcAft>
                      </a:pPr>
                      <a:endParaRPr lang="en-US" sz="1400" dirty="0" smtClean="0">
                        <a:solidFill>
                          <a:schemeClr val="accent2">
                            <a:lumMod val="75000"/>
                          </a:schemeClr>
                        </a:solidFill>
                        <a:latin typeface="+mn-lt"/>
                      </a:endParaRPr>
                    </a:p>
                    <a:p>
                      <a:pPr algn="ctr" rtl="0">
                        <a:lnSpc>
                          <a:spcPct val="115000"/>
                        </a:lnSpc>
                        <a:spcAft>
                          <a:spcPts val="0"/>
                        </a:spcAft>
                      </a:pPr>
                      <a:endParaRPr lang="en-US" sz="100" dirty="0" smtClean="0">
                        <a:solidFill>
                          <a:schemeClr val="accent2">
                            <a:lumMod val="75000"/>
                          </a:schemeClr>
                        </a:solidFill>
                        <a:latin typeface="+mn-lt"/>
                      </a:endParaRPr>
                    </a:p>
                    <a:p>
                      <a:pPr algn="ctr" rtl="0">
                        <a:lnSpc>
                          <a:spcPct val="115000"/>
                        </a:lnSpc>
                        <a:spcAft>
                          <a:spcPts val="0"/>
                        </a:spcAft>
                      </a:pPr>
                      <a:endParaRPr lang="en-US" sz="100" dirty="0" smtClean="0">
                        <a:solidFill>
                          <a:schemeClr val="accent2">
                            <a:lumMod val="75000"/>
                          </a:schemeClr>
                        </a:solidFill>
                        <a:latin typeface="+mn-lt"/>
                      </a:endParaRPr>
                    </a:p>
                    <a:p>
                      <a:pPr algn="ctr" rtl="0">
                        <a:lnSpc>
                          <a:spcPct val="115000"/>
                        </a:lnSpc>
                        <a:spcAft>
                          <a:spcPts val="0"/>
                        </a:spcAft>
                      </a:pPr>
                      <a:endParaRPr lang="en-US" sz="100" dirty="0" smtClean="0">
                        <a:solidFill>
                          <a:schemeClr val="accent2">
                            <a:lumMod val="75000"/>
                          </a:schemeClr>
                        </a:solidFill>
                        <a:latin typeface="+mn-lt"/>
                      </a:endParaRPr>
                    </a:p>
                    <a:p>
                      <a:pPr algn="ctr" rtl="0">
                        <a:lnSpc>
                          <a:spcPct val="115000"/>
                        </a:lnSpc>
                        <a:spcAft>
                          <a:spcPts val="0"/>
                        </a:spcAft>
                      </a:pPr>
                      <a:endParaRPr lang="en-US" sz="100" dirty="0" smtClean="0">
                        <a:solidFill>
                          <a:schemeClr val="accent2">
                            <a:lumMod val="75000"/>
                          </a:schemeClr>
                        </a:solidFill>
                        <a:latin typeface="+mn-lt"/>
                      </a:endParaRPr>
                    </a:p>
                    <a:p>
                      <a:pPr algn="ctr" rtl="0">
                        <a:lnSpc>
                          <a:spcPct val="115000"/>
                        </a:lnSpc>
                        <a:spcAft>
                          <a:spcPts val="0"/>
                        </a:spcAft>
                      </a:pPr>
                      <a:endParaRPr lang="en-US" sz="100" dirty="0" smtClean="0">
                        <a:solidFill>
                          <a:schemeClr val="accent2">
                            <a:lumMod val="75000"/>
                          </a:schemeClr>
                        </a:solidFill>
                        <a:latin typeface="+mn-lt"/>
                      </a:endParaRPr>
                    </a:p>
                    <a:p>
                      <a:pPr algn="ctr" rtl="0">
                        <a:lnSpc>
                          <a:spcPct val="115000"/>
                        </a:lnSpc>
                        <a:spcAft>
                          <a:spcPts val="0"/>
                        </a:spcAft>
                      </a:pPr>
                      <a:r>
                        <a:rPr lang="en-US" sz="1400" dirty="0" smtClean="0">
                          <a:solidFill>
                            <a:schemeClr val="accent2">
                              <a:lumMod val="75000"/>
                            </a:schemeClr>
                          </a:solidFill>
                          <a:latin typeface="+mn-lt"/>
                        </a:rPr>
                        <a:t>Cholecystokinin (CCK)</a:t>
                      </a:r>
                      <a:endParaRPr lang="en-US" sz="1400" dirty="0">
                        <a:solidFill>
                          <a:schemeClr val="accent2">
                            <a:lumMod val="75000"/>
                          </a:schemeClr>
                        </a:solidFill>
                        <a:latin typeface="+mn-lt"/>
                        <a:ea typeface="Calibri"/>
                        <a:cs typeface="Arial"/>
                      </a:endParaRPr>
                    </a:p>
                  </a:txBody>
                  <a:tcPr marL="15130" marR="15130" marT="15130" marB="15130"/>
                </a:tc>
                <a:tc>
                  <a:txBody>
                    <a:bodyPr/>
                    <a:lstStyle/>
                    <a:p>
                      <a:pPr algn="l" rtl="0">
                        <a:lnSpc>
                          <a:spcPct val="115000"/>
                        </a:lnSpc>
                        <a:spcAft>
                          <a:spcPts val="0"/>
                        </a:spcAft>
                      </a:pPr>
                      <a:r>
                        <a:rPr lang="en-US" sz="1400" dirty="0" smtClean="0">
                          <a:latin typeface="+mn-lt"/>
                        </a:rPr>
                        <a:t>I cells of the duodenum, jejunum, and ileum.</a:t>
                      </a:r>
                      <a:endParaRPr lang="en-US" sz="1400" dirty="0">
                        <a:latin typeface="+mn-lt"/>
                        <a:ea typeface="Calibri"/>
                        <a:cs typeface="Arial"/>
                      </a:endParaRPr>
                    </a:p>
                  </a:txBody>
                  <a:tcPr marL="15130" marR="15130" marT="15130" marB="15130"/>
                </a:tc>
                <a:tc>
                  <a:txBody>
                    <a:bodyPr/>
                    <a:lstStyle/>
                    <a:p>
                      <a:pPr marL="285750" indent="-285750" algn="l" rtl="0">
                        <a:lnSpc>
                          <a:spcPct val="115000"/>
                        </a:lnSpc>
                        <a:spcAft>
                          <a:spcPts val="0"/>
                        </a:spcAft>
                        <a:buFont typeface="Arial" panose="020B0604020202020204" pitchFamily="34" charset="0"/>
                        <a:buChar char="•"/>
                      </a:pPr>
                      <a:r>
                        <a:rPr lang="en-US" sz="1400" u="none" strike="noStrike" dirty="0" smtClean="0">
                          <a:latin typeface="+mn-lt"/>
                        </a:rPr>
                        <a:t>Protein </a:t>
                      </a:r>
                    </a:p>
                    <a:p>
                      <a:pPr marL="285750" indent="-285750" algn="l" rtl="0">
                        <a:lnSpc>
                          <a:spcPct val="115000"/>
                        </a:lnSpc>
                        <a:spcAft>
                          <a:spcPts val="0"/>
                        </a:spcAft>
                        <a:buFont typeface="Arial" panose="020B0604020202020204" pitchFamily="34" charset="0"/>
                        <a:buChar char="•"/>
                      </a:pPr>
                      <a:r>
                        <a:rPr lang="en-US" sz="1400" dirty="0" smtClean="0">
                          <a:latin typeface="+mn-lt"/>
                        </a:rPr>
                        <a:t>Fatty acids</a:t>
                      </a:r>
                    </a:p>
                    <a:p>
                      <a:pPr marL="285750" indent="-285750" algn="l" rtl="0">
                        <a:lnSpc>
                          <a:spcPct val="115000"/>
                        </a:lnSpc>
                        <a:spcAft>
                          <a:spcPts val="0"/>
                        </a:spcAft>
                        <a:buFont typeface="Arial" panose="020B0604020202020204" pitchFamily="34" charset="0"/>
                        <a:buChar char="•"/>
                      </a:pPr>
                      <a:r>
                        <a:rPr lang="en-US" sz="1400" dirty="0" smtClean="0">
                          <a:latin typeface="+mn-lt"/>
                        </a:rPr>
                        <a:t>Acids </a:t>
                      </a:r>
                      <a:endParaRPr lang="en-US" sz="1400" dirty="0">
                        <a:latin typeface="+mn-lt"/>
                        <a:ea typeface="Calibri"/>
                        <a:cs typeface="Arial"/>
                      </a:endParaRPr>
                    </a:p>
                  </a:txBody>
                  <a:tcPr marL="15130" marR="15130" marT="15130" marB="15130"/>
                </a:tc>
                <a:tc>
                  <a:txBody>
                    <a:bodyPr/>
                    <a:lstStyle/>
                    <a:p>
                      <a:pPr algn="l" rtl="0">
                        <a:lnSpc>
                          <a:spcPct val="115000"/>
                        </a:lnSpc>
                        <a:spcAft>
                          <a:spcPts val="0"/>
                        </a:spcAft>
                      </a:pPr>
                      <a:r>
                        <a:rPr kumimoji="0" lang="en-US" sz="1400" u="none" kern="1200" dirty="0" smtClean="0">
                          <a:solidFill>
                            <a:schemeClr val="bg2">
                              <a:lumMod val="75000"/>
                            </a:schemeClr>
                          </a:solidFill>
                          <a:latin typeface="+mn-lt"/>
                          <a:ea typeface="+mn-ea"/>
                          <a:cs typeface="+mn-cs"/>
                        </a:rPr>
                        <a:t>Stimulates: </a:t>
                      </a:r>
                      <a:r>
                        <a:rPr kumimoji="0" lang="en-US" sz="1400" u="none" kern="1200" dirty="0" smtClean="0">
                          <a:solidFill>
                            <a:schemeClr val="tx1"/>
                          </a:solidFill>
                          <a:latin typeface="+mn-lt"/>
                          <a:ea typeface="+mn-ea"/>
                          <a:cs typeface="+mn-cs"/>
                        </a:rPr>
                        <a:t>pancreatic </a:t>
                      </a:r>
                      <a:r>
                        <a:rPr lang="en-US" sz="1400" dirty="0" smtClean="0">
                          <a:solidFill>
                            <a:schemeClr val="tx1"/>
                          </a:solidFill>
                          <a:latin typeface="+mn-lt"/>
                        </a:rPr>
                        <a:t>enzyme </a:t>
                      </a:r>
                      <a:r>
                        <a:rPr lang="en-US" sz="1400" dirty="0" smtClean="0">
                          <a:latin typeface="+mn-lt"/>
                        </a:rPr>
                        <a:t>secretion,</a:t>
                      </a:r>
                      <a:r>
                        <a:rPr lang="en-US" sz="1400" baseline="0" dirty="0" smtClean="0">
                          <a:latin typeface="+mn-lt"/>
                        </a:rPr>
                        <a:t> </a:t>
                      </a:r>
                      <a:r>
                        <a:rPr lang="en-US" sz="1400" dirty="0" smtClean="0">
                          <a:latin typeface="+mn-lt"/>
                        </a:rPr>
                        <a:t>pancreatic HCO</a:t>
                      </a:r>
                      <a:r>
                        <a:rPr lang="en-US" sz="1400" baseline="-25000" dirty="0" smtClean="0">
                          <a:latin typeface="+mn-lt"/>
                        </a:rPr>
                        <a:t>3</a:t>
                      </a:r>
                      <a:r>
                        <a:rPr lang="en-US" sz="1400" baseline="30000" dirty="0" smtClean="0">
                          <a:latin typeface="+mn-lt"/>
                        </a:rPr>
                        <a:t>-</a:t>
                      </a:r>
                      <a:r>
                        <a:rPr lang="en-US" sz="1400" dirty="0" smtClean="0">
                          <a:latin typeface="+mn-lt"/>
                        </a:rPr>
                        <a:t> secretion, gallbladder contraction, growth of the exocrine pancreas,</a:t>
                      </a:r>
                      <a:r>
                        <a:rPr lang="en-US" sz="1400" baseline="0" dirty="0" smtClean="0">
                          <a:latin typeface="+mn-lt"/>
                        </a:rPr>
                        <a:t> and</a:t>
                      </a:r>
                      <a:r>
                        <a:rPr lang="en-US" sz="1400" dirty="0" smtClean="0">
                          <a:latin typeface="+mn-lt"/>
                        </a:rPr>
                        <a:t> relaxation of the sphincter of </a:t>
                      </a:r>
                      <a:r>
                        <a:rPr lang="en-US" sz="1400" dirty="0" err="1" smtClean="0">
                          <a:latin typeface="+mn-lt"/>
                        </a:rPr>
                        <a:t>oddi</a:t>
                      </a:r>
                      <a:r>
                        <a:rPr lang="en-US" sz="1400" dirty="0" smtClean="0">
                          <a:latin typeface="+mn-lt"/>
                        </a:rPr>
                        <a:t>.</a:t>
                      </a:r>
                      <a:br>
                        <a:rPr lang="en-US" sz="1400" dirty="0" smtClean="0">
                          <a:latin typeface="+mn-lt"/>
                        </a:rPr>
                      </a:br>
                      <a:r>
                        <a:rPr kumimoji="0" lang="en-US" sz="1400" u="none" kern="1200" dirty="0" smtClean="0">
                          <a:solidFill>
                            <a:schemeClr val="bg2">
                              <a:lumMod val="75000"/>
                            </a:schemeClr>
                          </a:solidFill>
                          <a:latin typeface="+mn-lt"/>
                          <a:ea typeface="+mn-ea"/>
                          <a:cs typeface="+mn-cs"/>
                        </a:rPr>
                        <a:t>Inhibits: </a:t>
                      </a:r>
                      <a:r>
                        <a:rPr lang="en-US" sz="1400" dirty="0" smtClean="0">
                          <a:latin typeface="+mn-lt"/>
                        </a:rPr>
                        <a:t>gastric emptying.</a:t>
                      </a:r>
                      <a:endParaRPr lang="en-US" sz="1400" dirty="0">
                        <a:latin typeface="+mn-lt"/>
                        <a:ea typeface="Calibri"/>
                        <a:cs typeface="Arial"/>
                      </a:endParaRPr>
                    </a:p>
                  </a:txBody>
                  <a:tcPr marL="15130" marR="15130" marT="15130" marB="15130"/>
                </a:tc>
                <a:extLst>
                  <a:ext uri="{0D108BD9-81ED-4DB2-BD59-A6C34878D82A}">
                    <a16:rowId xmlns:a16="http://schemas.microsoft.com/office/drawing/2014/main" val="10002"/>
                  </a:ext>
                </a:extLst>
              </a:tr>
              <a:tr h="805131">
                <a:tc>
                  <a:txBody>
                    <a:bodyPr/>
                    <a:lstStyle/>
                    <a:p>
                      <a:pPr algn="ctr" rtl="0">
                        <a:lnSpc>
                          <a:spcPct val="115000"/>
                        </a:lnSpc>
                        <a:spcAft>
                          <a:spcPts val="0"/>
                        </a:spcAft>
                      </a:pPr>
                      <a:endParaRPr kumimoji="0" lang="en-US" sz="100" b="1" u="sng" kern="1200" dirty="0" smtClean="0">
                        <a:solidFill>
                          <a:srgbClr val="FF0000"/>
                        </a:solidFill>
                        <a:latin typeface="+mn-lt"/>
                        <a:ea typeface="+mn-ea"/>
                        <a:cs typeface="+mn-cs"/>
                      </a:endParaRPr>
                    </a:p>
                    <a:p>
                      <a:pPr algn="ctr" rtl="0">
                        <a:lnSpc>
                          <a:spcPct val="115000"/>
                        </a:lnSpc>
                        <a:spcAft>
                          <a:spcPts val="0"/>
                        </a:spcAft>
                      </a:pPr>
                      <a:endParaRPr kumimoji="0" lang="en-US" sz="100" b="1" u="sng" kern="1200" dirty="0" smtClean="0">
                        <a:solidFill>
                          <a:srgbClr val="FF0000"/>
                        </a:solidFill>
                        <a:latin typeface="+mn-lt"/>
                        <a:ea typeface="+mn-ea"/>
                        <a:cs typeface="+mn-cs"/>
                      </a:endParaRPr>
                    </a:p>
                    <a:p>
                      <a:pPr algn="ctr" rtl="0">
                        <a:lnSpc>
                          <a:spcPct val="115000"/>
                        </a:lnSpc>
                        <a:spcAft>
                          <a:spcPts val="0"/>
                        </a:spcAft>
                      </a:pPr>
                      <a:endParaRPr kumimoji="0" lang="en-US" sz="100" b="1" u="sng" kern="1200" dirty="0" smtClean="0">
                        <a:solidFill>
                          <a:srgbClr val="FF0000"/>
                        </a:solidFill>
                        <a:latin typeface="+mn-lt"/>
                        <a:ea typeface="+mn-ea"/>
                        <a:cs typeface="+mn-cs"/>
                      </a:endParaRPr>
                    </a:p>
                    <a:p>
                      <a:pPr algn="ctr" rtl="0">
                        <a:lnSpc>
                          <a:spcPct val="115000"/>
                        </a:lnSpc>
                        <a:spcAft>
                          <a:spcPts val="0"/>
                        </a:spcAft>
                      </a:pPr>
                      <a:endParaRPr kumimoji="0" lang="en-US" sz="100" b="1" u="sng" kern="1200" dirty="0" smtClean="0">
                        <a:solidFill>
                          <a:srgbClr val="FF0000"/>
                        </a:solidFill>
                        <a:latin typeface="+mn-lt"/>
                        <a:ea typeface="+mn-ea"/>
                        <a:cs typeface="+mn-cs"/>
                      </a:endParaRPr>
                    </a:p>
                    <a:p>
                      <a:pPr algn="ctr" rtl="0">
                        <a:lnSpc>
                          <a:spcPct val="115000"/>
                        </a:lnSpc>
                        <a:spcAft>
                          <a:spcPts val="0"/>
                        </a:spcAft>
                      </a:pPr>
                      <a:endParaRPr kumimoji="0" lang="en-US" sz="100" b="1" u="sng" kern="1200" dirty="0" smtClean="0">
                        <a:solidFill>
                          <a:srgbClr val="FF0000"/>
                        </a:solidFill>
                        <a:latin typeface="+mn-lt"/>
                        <a:ea typeface="+mn-ea"/>
                        <a:cs typeface="+mn-cs"/>
                      </a:endParaRPr>
                    </a:p>
                    <a:p>
                      <a:pPr algn="ctr" rtl="0">
                        <a:lnSpc>
                          <a:spcPct val="115000"/>
                        </a:lnSpc>
                        <a:spcAft>
                          <a:spcPts val="0"/>
                        </a:spcAft>
                      </a:pPr>
                      <a:endParaRPr kumimoji="0" lang="en-US" sz="100" b="1" u="sng" kern="1200" dirty="0" smtClean="0">
                        <a:solidFill>
                          <a:srgbClr val="FF0000"/>
                        </a:solidFill>
                        <a:latin typeface="+mn-lt"/>
                        <a:ea typeface="+mn-ea"/>
                        <a:cs typeface="+mn-cs"/>
                      </a:endParaRPr>
                    </a:p>
                    <a:p>
                      <a:pPr algn="ctr" rtl="0">
                        <a:lnSpc>
                          <a:spcPct val="115000"/>
                        </a:lnSpc>
                        <a:spcAft>
                          <a:spcPts val="0"/>
                        </a:spcAft>
                      </a:pPr>
                      <a:endParaRPr kumimoji="0" lang="en-US" sz="100" b="1" u="sng" kern="1200" dirty="0" smtClean="0">
                        <a:solidFill>
                          <a:srgbClr val="FF0000"/>
                        </a:solidFill>
                        <a:latin typeface="+mn-lt"/>
                        <a:ea typeface="+mn-ea"/>
                        <a:cs typeface="+mn-cs"/>
                      </a:endParaRPr>
                    </a:p>
                    <a:p>
                      <a:pPr algn="ctr" rtl="0">
                        <a:lnSpc>
                          <a:spcPct val="115000"/>
                        </a:lnSpc>
                        <a:spcAft>
                          <a:spcPts val="0"/>
                        </a:spcAft>
                      </a:pPr>
                      <a:endParaRPr kumimoji="0" lang="en-US" sz="100" b="1" u="sng" kern="1200" dirty="0" smtClean="0">
                        <a:solidFill>
                          <a:srgbClr val="FF0000"/>
                        </a:solidFill>
                        <a:latin typeface="+mn-lt"/>
                        <a:ea typeface="+mn-ea"/>
                        <a:cs typeface="+mn-cs"/>
                      </a:endParaRPr>
                    </a:p>
                    <a:p>
                      <a:pPr algn="ctr" rtl="0">
                        <a:lnSpc>
                          <a:spcPct val="115000"/>
                        </a:lnSpc>
                        <a:spcAft>
                          <a:spcPts val="0"/>
                        </a:spcAft>
                      </a:pPr>
                      <a:endParaRPr kumimoji="0" lang="en-US" sz="100" b="1" u="sng" kern="1200" dirty="0" smtClean="0">
                        <a:solidFill>
                          <a:srgbClr val="FF0000"/>
                        </a:solidFill>
                        <a:latin typeface="+mn-lt"/>
                        <a:ea typeface="+mn-ea"/>
                        <a:cs typeface="+mn-cs"/>
                      </a:endParaRPr>
                    </a:p>
                    <a:p>
                      <a:pPr algn="ctr" rtl="0">
                        <a:lnSpc>
                          <a:spcPct val="115000"/>
                        </a:lnSpc>
                        <a:spcAft>
                          <a:spcPts val="0"/>
                        </a:spcAft>
                      </a:pPr>
                      <a:endParaRPr kumimoji="0" lang="en-US" sz="100" b="1" u="sng" kern="1200" dirty="0" smtClean="0">
                        <a:solidFill>
                          <a:srgbClr val="FF0000"/>
                        </a:solidFill>
                        <a:latin typeface="+mn-lt"/>
                        <a:ea typeface="+mn-ea"/>
                        <a:cs typeface="+mn-cs"/>
                      </a:endParaRPr>
                    </a:p>
                    <a:p>
                      <a:pPr algn="ctr" rtl="0">
                        <a:lnSpc>
                          <a:spcPct val="115000"/>
                        </a:lnSpc>
                        <a:spcAft>
                          <a:spcPts val="0"/>
                        </a:spcAft>
                      </a:pPr>
                      <a:endParaRPr kumimoji="0" lang="en-US" sz="100" b="1" u="sng" kern="1200" dirty="0" smtClean="0">
                        <a:solidFill>
                          <a:srgbClr val="FF0000"/>
                        </a:solidFill>
                        <a:latin typeface="+mn-lt"/>
                        <a:ea typeface="+mn-ea"/>
                        <a:cs typeface="+mn-cs"/>
                      </a:endParaRPr>
                    </a:p>
                    <a:p>
                      <a:pPr algn="ctr" rtl="0">
                        <a:lnSpc>
                          <a:spcPct val="115000"/>
                        </a:lnSpc>
                        <a:spcAft>
                          <a:spcPts val="0"/>
                        </a:spcAft>
                      </a:pPr>
                      <a:endParaRPr kumimoji="0" lang="en-US" sz="100" b="1" u="sng" kern="1200" dirty="0" smtClean="0">
                        <a:solidFill>
                          <a:srgbClr val="FF0000"/>
                        </a:solidFill>
                        <a:latin typeface="+mn-lt"/>
                        <a:ea typeface="+mn-ea"/>
                        <a:cs typeface="+mn-cs"/>
                      </a:endParaRPr>
                    </a:p>
                    <a:p>
                      <a:pPr algn="ctr" rtl="0">
                        <a:lnSpc>
                          <a:spcPct val="115000"/>
                        </a:lnSpc>
                        <a:spcAft>
                          <a:spcPts val="0"/>
                        </a:spcAft>
                      </a:pPr>
                      <a:endParaRPr kumimoji="0" lang="en-US" sz="100" b="1" u="sng" kern="1200" dirty="0" smtClean="0">
                        <a:solidFill>
                          <a:srgbClr val="FF0000"/>
                        </a:solidFill>
                        <a:latin typeface="+mn-lt"/>
                        <a:ea typeface="+mn-ea"/>
                        <a:cs typeface="+mn-cs"/>
                      </a:endParaRPr>
                    </a:p>
                    <a:p>
                      <a:pPr algn="ctr" rtl="0">
                        <a:lnSpc>
                          <a:spcPct val="115000"/>
                        </a:lnSpc>
                        <a:spcAft>
                          <a:spcPts val="0"/>
                        </a:spcAft>
                      </a:pPr>
                      <a:r>
                        <a:rPr kumimoji="0" lang="en-US" sz="1400" b="1" u="sng" kern="1200" dirty="0" smtClean="0">
                          <a:solidFill>
                            <a:srgbClr val="FF0000"/>
                          </a:solidFill>
                          <a:latin typeface="+mn-lt"/>
                          <a:ea typeface="+mn-ea"/>
                          <a:cs typeface="+mn-cs"/>
                        </a:rPr>
                        <a:t>S</a:t>
                      </a:r>
                      <a:r>
                        <a:rPr lang="en-US" sz="1400" u="none" strike="noStrike" dirty="0" smtClean="0">
                          <a:solidFill>
                            <a:schemeClr val="accent2">
                              <a:lumMod val="75000"/>
                            </a:schemeClr>
                          </a:solidFill>
                          <a:latin typeface="+mn-lt"/>
                        </a:rPr>
                        <a:t>ecretin </a:t>
                      </a:r>
                      <a:endParaRPr lang="en-US" sz="1400" dirty="0">
                        <a:solidFill>
                          <a:schemeClr val="accent2">
                            <a:lumMod val="75000"/>
                          </a:schemeClr>
                        </a:solidFill>
                        <a:latin typeface="+mn-lt"/>
                        <a:ea typeface="Calibri"/>
                        <a:cs typeface="Arial"/>
                      </a:endParaRPr>
                    </a:p>
                  </a:txBody>
                  <a:tcPr marL="15130" marR="15130" marT="15130" marB="1513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1" u="sng" kern="1200" dirty="0" smtClean="0">
                          <a:solidFill>
                            <a:srgbClr val="FF0000"/>
                          </a:solidFill>
                          <a:latin typeface="+mn-lt"/>
                          <a:ea typeface="+mn-ea"/>
                          <a:cs typeface="+mn-cs"/>
                        </a:rPr>
                        <a:t>S cells </a:t>
                      </a:r>
                      <a:r>
                        <a:rPr lang="en-US" sz="1400" dirty="0" smtClean="0">
                          <a:latin typeface="+mn-lt"/>
                        </a:rPr>
                        <a:t>of the duodenum, jejunum, and ileum</a:t>
                      </a:r>
                    </a:p>
                  </a:txBody>
                  <a:tcPr marL="15130" marR="15130" marT="15130" marB="15130"/>
                </a:tc>
                <a:tc>
                  <a:txBody>
                    <a:bodyPr/>
                    <a:lstStyle/>
                    <a:p>
                      <a:pPr marL="285750" indent="-285750" algn="l" rtl="0">
                        <a:lnSpc>
                          <a:spcPct val="115000"/>
                        </a:lnSpc>
                        <a:spcAft>
                          <a:spcPts val="0"/>
                        </a:spcAft>
                        <a:buFont typeface="Arial" panose="020B0604020202020204" pitchFamily="34" charset="0"/>
                        <a:buChar char="•"/>
                      </a:pPr>
                      <a:r>
                        <a:rPr lang="en-US" sz="1400" dirty="0" smtClean="0">
                          <a:latin typeface="+mn-lt"/>
                        </a:rPr>
                        <a:t>Acids</a:t>
                      </a:r>
                      <a:r>
                        <a:rPr lang="en-US" sz="1400" baseline="0" dirty="0" smtClean="0">
                          <a:latin typeface="+mn-lt"/>
                        </a:rPr>
                        <a:t> and fat</a:t>
                      </a:r>
                      <a:r>
                        <a:rPr lang="en-US" sz="1400" dirty="0" smtClean="0">
                          <a:latin typeface="+mn-lt"/>
                        </a:rPr>
                        <a:t> in the duodenum.</a:t>
                      </a:r>
                      <a:endParaRPr lang="en-US" sz="1400" dirty="0">
                        <a:latin typeface="+mn-lt"/>
                        <a:ea typeface="Calibri"/>
                        <a:cs typeface="Arial"/>
                      </a:endParaRPr>
                    </a:p>
                  </a:txBody>
                  <a:tcPr marL="15130" marR="15130" marT="15130" marB="15130"/>
                </a:tc>
                <a:tc>
                  <a:txBody>
                    <a:bodyPr/>
                    <a:lstStyle/>
                    <a:p>
                      <a:pPr algn="l" rtl="0">
                        <a:lnSpc>
                          <a:spcPct val="115000"/>
                        </a:lnSpc>
                        <a:spcAft>
                          <a:spcPts val="0"/>
                        </a:spcAft>
                      </a:pPr>
                      <a:r>
                        <a:rPr kumimoji="0" lang="en-US" sz="1400" u="none" kern="1200" dirty="0" smtClean="0">
                          <a:solidFill>
                            <a:schemeClr val="bg2">
                              <a:lumMod val="75000"/>
                            </a:schemeClr>
                          </a:solidFill>
                          <a:latin typeface="+mn-lt"/>
                          <a:ea typeface="+mn-ea"/>
                          <a:cs typeface="+mn-cs"/>
                        </a:rPr>
                        <a:t>Stimulates: </a:t>
                      </a:r>
                      <a:r>
                        <a:rPr lang="en-US" sz="1400" u="none" baseline="0" dirty="0" smtClean="0">
                          <a:latin typeface="+mn-lt"/>
                        </a:rPr>
                        <a:t>pepsin secretion, </a:t>
                      </a:r>
                      <a:r>
                        <a:rPr lang="en-US" sz="1400" dirty="0" smtClean="0">
                          <a:latin typeface="+mn-lt"/>
                        </a:rPr>
                        <a:t>pancreatic HCO</a:t>
                      </a:r>
                      <a:r>
                        <a:rPr lang="en-US" sz="1400" baseline="-25000" dirty="0" smtClean="0">
                          <a:latin typeface="+mn-lt"/>
                        </a:rPr>
                        <a:t>3</a:t>
                      </a:r>
                      <a:r>
                        <a:rPr lang="en-US" sz="1400" baseline="30000" dirty="0" smtClean="0">
                          <a:latin typeface="+mn-lt"/>
                        </a:rPr>
                        <a:t>-</a:t>
                      </a:r>
                      <a:r>
                        <a:rPr lang="en-US" sz="1400" dirty="0" smtClean="0">
                          <a:latin typeface="+mn-lt"/>
                        </a:rPr>
                        <a:t> </a:t>
                      </a:r>
                      <a:r>
                        <a:rPr lang="en-US" sz="1400" dirty="0" err="1" smtClean="0">
                          <a:latin typeface="+mn-lt"/>
                        </a:rPr>
                        <a:t>secretion,biliary</a:t>
                      </a:r>
                      <a:r>
                        <a:rPr lang="en-US" sz="1400" dirty="0" smtClean="0">
                          <a:latin typeface="+mn-lt"/>
                        </a:rPr>
                        <a:t> HCO</a:t>
                      </a:r>
                      <a:r>
                        <a:rPr lang="en-US" sz="1400" baseline="-25000" dirty="0" smtClean="0">
                          <a:latin typeface="+mn-lt"/>
                        </a:rPr>
                        <a:t>3</a:t>
                      </a:r>
                      <a:r>
                        <a:rPr lang="en-US" sz="1400" baseline="30000" dirty="0" smtClean="0">
                          <a:latin typeface="+mn-lt"/>
                        </a:rPr>
                        <a:t>-</a:t>
                      </a:r>
                      <a:r>
                        <a:rPr lang="en-US" sz="1400" dirty="0" smtClean="0">
                          <a:latin typeface="+mn-lt"/>
                        </a:rPr>
                        <a:t> secretion, and growth of the exocrine pancreas.</a:t>
                      </a:r>
                      <a:br>
                        <a:rPr lang="en-US" sz="1400" dirty="0" smtClean="0">
                          <a:latin typeface="+mn-lt"/>
                        </a:rPr>
                      </a:br>
                      <a:r>
                        <a:rPr kumimoji="0" lang="en-US" sz="1400" u="none" kern="1200" dirty="0" smtClean="0">
                          <a:solidFill>
                            <a:schemeClr val="bg2">
                              <a:lumMod val="75000"/>
                            </a:schemeClr>
                          </a:solidFill>
                          <a:latin typeface="+mn-lt"/>
                          <a:ea typeface="+mn-ea"/>
                          <a:cs typeface="+mn-cs"/>
                        </a:rPr>
                        <a:t>Inhibits: </a:t>
                      </a:r>
                      <a:r>
                        <a:rPr lang="en-US" sz="1400" dirty="0" smtClean="0">
                          <a:latin typeface="+mn-lt"/>
                        </a:rPr>
                        <a:t>gastric H</a:t>
                      </a:r>
                      <a:r>
                        <a:rPr lang="en-US" sz="1400" baseline="30000" dirty="0" smtClean="0">
                          <a:latin typeface="+mn-lt"/>
                        </a:rPr>
                        <a:t>+</a:t>
                      </a:r>
                      <a:r>
                        <a:rPr lang="en-US" sz="1400" dirty="0" smtClean="0">
                          <a:latin typeface="+mn-lt"/>
                        </a:rPr>
                        <a:t> secretion.</a:t>
                      </a:r>
                      <a:endParaRPr lang="en-US" sz="1400" dirty="0">
                        <a:latin typeface="+mn-lt"/>
                        <a:ea typeface="Calibri"/>
                        <a:cs typeface="Arial"/>
                      </a:endParaRPr>
                    </a:p>
                  </a:txBody>
                  <a:tcPr marL="15130" marR="15130" marT="15130" marB="15130"/>
                </a:tc>
                <a:extLst>
                  <a:ext uri="{0D108BD9-81ED-4DB2-BD59-A6C34878D82A}">
                    <a16:rowId xmlns:a16="http://schemas.microsoft.com/office/drawing/2014/main" val="10003"/>
                  </a:ext>
                </a:extLst>
              </a:tr>
              <a:tr h="656729">
                <a:tc>
                  <a:txBody>
                    <a:bodyPr/>
                    <a:lstStyle/>
                    <a:p>
                      <a:pPr algn="ctr" rtl="0">
                        <a:lnSpc>
                          <a:spcPct val="115000"/>
                        </a:lnSpc>
                        <a:spcAft>
                          <a:spcPts val="0"/>
                        </a:spcAft>
                      </a:pPr>
                      <a:r>
                        <a:rPr lang="en-US" sz="1400" dirty="0" smtClean="0">
                          <a:solidFill>
                            <a:schemeClr val="accent2">
                              <a:lumMod val="75000"/>
                            </a:schemeClr>
                          </a:solidFill>
                          <a:latin typeface="+mn-lt"/>
                        </a:rPr>
                        <a:t>Glucose-dependent </a:t>
                      </a:r>
                      <a:r>
                        <a:rPr lang="en-US" sz="1400" dirty="0" err="1" smtClean="0">
                          <a:solidFill>
                            <a:schemeClr val="accent2">
                              <a:lumMod val="75000"/>
                            </a:schemeClr>
                          </a:solidFill>
                          <a:latin typeface="+mn-lt"/>
                        </a:rPr>
                        <a:t>insulinotropic</a:t>
                      </a:r>
                      <a:r>
                        <a:rPr lang="en-US" sz="1400" dirty="0" smtClean="0">
                          <a:solidFill>
                            <a:schemeClr val="accent2">
                              <a:lumMod val="75000"/>
                            </a:schemeClr>
                          </a:solidFill>
                          <a:latin typeface="+mn-lt"/>
                        </a:rPr>
                        <a:t> peptide (GIP)</a:t>
                      </a:r>
                      <a:endParaRPr lang="en-US" sz="1400" dirty="0">
                        <a:solidFill>
                          <a:schemeClr val="accent2">
                            <a:lumMod val="75000"/>
                          </a:schemeClr>
                        </a:solidFill>
                        <a:latin typeface="+mn-lt"/>
                        <a:ea typeface="Calibri"/>
                        <a:cs typeface="Arial"/>
                      </a:endParaRPr>
                    </a:p>
                  </a:txBody>
                  <a:tcPr marL="15130" marR="15130" marT="15130" marB="15130"/>
                </a:tc>
                <a:tc>
                  <a:txBody>
                    <a:bodyPr/>
                    <a:lstStyle/>
                    <a:p>
                      <a:pPr algn="l" rtl="0">
                        <a:lnSpc>
                          <a:spcPct val="115000"/>
                        </a:lnSpc>
                        <a:spcAft>
                          <a:spcPts val="0"/>
                        </a:spcAft>
                      </a:pPr>
                      <a:r>
                        <a:rPr lang="en-US" sz="1400" dirty="0" smtClean="0">
                          <a:latin typeface="+mn-lt"/>
                        </a:rPr>
                        <a:t>K cells</a:t>
                      </a:r>
                      <a:r>
                        <a:rPr lang="en-US" sz="1400" baseline="0" dirty="0" smtClean="0">
                          <a:latin typeface="+mn-lt"/>
                        </a:rPr>
                        <a:t> of the </a:t>
                      </a:r>
                      <a:r>
                        <a:rPr lang="en-US" sz="1400" dirty="0" smtClean="0">
                          <a:latin typeface="+mn-lt"/>
                        </a:rPr>
                        <a:t>duodenum and jejunum.</a:t>
                      </a:r>
                      <a:endParaRPr lang="en-US" sz="1400" dirty="0">
                        <a:latin typeface="+mn-lt"/>
                        <a:ea typeface="Calibri"/>
                        <a:cs typeface="Arial"/>
                      </a:endParaRPr>
                    </a:p>
                  </a:txBody>
                  <a:tcPr marL="15130" marR="15130" marT="15130" marB="15130"/>
                </a:tc>
                <a:tc>
                  <a:txBody>
                    <a:bodyPr/>
                    <a:lstStyle/>
                    <a:p>
                      <a:pPr marL="285750" indent="-285750" algn="l" rtl="0">
                        <a:lnSpc>
                          <a:spcPct val="115000"/>
                        </a:lnSpc>
                        <a:spcAft>
                          <a:spcPts val="0"/>
                        </a:spcAft>
                        <a:buFont typeface="Arial" panose="020B0604020202020204" pitchFamily="34" charset="0"/>
                        <a:buChar char="•"/>
                      </a:pPr>
                      <a:r>
                        <a:rPr lang="en-US" sz="1400" dirty="0" smtClean="0">
                          <a:latin typeface="+mn-lt"/>
                        </a:rPr>
                        <a:t>Protein</a:t>
                      </a:r>
                    </a:p>
                    <a:p>
                      <a:pPr marL="285750" indent="-285750" algn="l" rtl="0">
                        <a:lnSpc>
                          <a:spcPct val="115000"/>
                        </a:lnSpc>
                        <a:spcAft>
                          <a:spcPts val="0"/>
                        </a:spcAft>
                        <a:buFont typeface="Arial" panose="020B0604020202020204" pitchFamily="34" charset="0"/>
                        <a:buChar char="•"/>
                      </a:pPr>
                      <a:r>
                        <a:rPr lang="en-US" sz="1400" dirty="0" smtClean="0">
                          <a:latin typeface="+mn-lt"/>
                        </a:rPr>
                        <a:t>Fatty acids</a:t>
                      </a:r>
                    </a:p>
                    <a:p>
                      <a:pPr marL="285750" indent="-285750" algn="l" rtl="0">
                        <a:lnSpc>
                          <a:spcPct val="115000"/>
                        </a:lnSpc>
                        <a:spcAft>
                          <a:spcPts val="0"/>
                        </a:spcAft>
                        <a:buFont typeface="Arial" panose="020B0604020202020204" pitchFamily="34" charset="0"/>
                        <a:buChar char="•"/>
                      </a:pPr>
                      <a:r>
                        <a:rPr lang="en-US" sz="1400" dirty="0" smtClean="0">
                          <a:latin typeface="+mn-lt"/>
                        </a:rPr>
                        <a:t>Oral </a:t>
                      </a:r>
                      <a:r>
                        <a:rPr lang="en-US" sz="1400" u="none" strike="noStrike" dirty="0" smtClean="0">
                          <a:latin typeface="+mn-lt"/>
                        </a:rPr>
                        <a:t>glucose </a:t>
                      </a:r>
                      <a:endParaRPr lang="en-US" sz="1400" dirty="0">
                        <a:latin typeface="+mn-lt"/>
                        <a:ea typeface="Calibri"/>
                        <a:cs typeface="Arial"/>
                      </a:endParaRPr>
                    </a:p>
                  </a:txBody>
                  <a:tcPr marL="15130" marR="15130" marT="15130" marB="15130"/>
                </a:tc>
                <a:tc>
                  <a:txBody>
                    <a:bodyPr/>
                    <a:lstStyle/>
                    <a:p>
                      <a:pPr algn="l" rtl="0">
                        <a:lnSpc>
                          <a:spcPct val="115000"/>
                        </a:lnSpc>
                        <a:spcAft>
                          <a:spcPts val="0"/>
                        </a:spcAft>
                      </a:pPr>
                      <a:r>
                        <a:rPr kumimoji="0" lang="en-US" sz="1400" u="none" kern="1200" dirty="0" smtClean="0">
                          <a:solidFill>
                            <a:schemeClr val="bg2">
                              <a:lumMod val="75000"/>
                            </a:schemeClr>
                          </a:solidFill>
                          <a:latin typeface="+mn-lt"/>
                          <a:ea typeface="+mn-ea"/>
                          <a:cs typeface="+mn-cs"/>
                        </a:rPr>
                        <a:t>Stimulates: </a:t>
                      </a:r>
                      <a:r>
                        <a:rPr lang="en-US" sz="1400" u="none" dirty="0" smtClean="0">
                          <a:latin typeface="+mn-lt"/>
                        </a:rPr>
                        <a:t>insulin</a:t>
                      </a:r>
                      <a:r>
                        <a:rPr lang="en-US" sz="1400" dirty="0" smtClean="0">
                          <a:latin typeface="+mn-lt"/>
                        </a:rPr>
                        <a:t> secretion from pancreatic β cells.</a:t>
                      </a:r>
                      <a:br>
                        <a:rPr lang="en-US" sz="1400" dirty="0" smtClean="0">
                          <a:latin typeface="+mn-lt"/>
                        </a:rPr>
                      </a:br>
                      <a:r>
                        <a:rPr kumimoji="0" lang="en-US" sz="1400" u="none" kern="1200" dirty="0" smtClean="0">
                          <a:solidFill>
                            <a:schemeClr val="bg2">
                              <a:lumMod val="75000"/>
                            </a:schemeClr>
                          </a:solidFill>
                          <a:latin typeface="+mn-lt"/>
                          <a:ea typeface="+mn-ea"/>
                          <a:cs typeface="+mn-cs"/>
                        </a:rPr>
                        <a:t>Inhibits: </a:t>
                      </a:r>
                      <a:r>
                        <a:rPr lang="en-US" sz="1400" u="none" dirty="0" smtClean="0">
                          <a:latin typeface="+mn-lt"/>
                        </a:rPr>
                        <a:t>gastric</a:t>
                      </a:r>
                      <a:r>
                        <a:rPr lang="en-US" sz="1400" dirty="0" smtClean="0">
                          <a:latin typeface="+mn-lt"/>
                        </a:rPr>
                        <a:t> H</a:t>
                      </a:r>
                      <a:r>
                        <a:rPr lang="en-US" sz="1400" baseline="30000" dirty="0" smtClean="0">
                          <a:latin typeface="+mn-lt"/>
                        </a:rPr>
                        <a:t>+</a:t>
                      </a:r>
                      <a:r>
                        <a:rPr lang="en-US" sz="1400" dirty="0" smtClean="0">
                          <a:latin typeface="+mn-lt"/>
                        </a:rPr>
                        <a:t> secretion.</a:t>
                      </a:r>
                      <a:endParaRPr lang="en-US" sz="1400" dirty="0">
                        <a:latin typeface="+mn-lt"/>
                        <a:ea typeface="Calibri"/>
                        <a:cs typeface="Arial"/>
                      </a:endParaRPr>
                    </a:p>
                  </a:txBody>
                  <a:tcPr marL="15130" marR="15130" marT="15130" marB="15130"/>
                </a:tc>
                <a:extLst>
                  <a:ext uri="{0D108BD9-81ED-4DB2-BD59-A6C34878D82A}">
                    <a16:rowId xmlns:a16="http://schemas.microsoft.com/office/drawing/2014/main" val="10004"/>
                  </a:ext>
                </a:extLst>
              </a:tr>
              <a:tr h="657183">
                <a:tc>
                  <a:txBody>
                    <a:bodyPr/>
                    <a:lstStyle/>
                    <a:p>
                      <a:pPr algn="ctr" rtl="0">
                        <a:lnSpc>
                          <a:spcPct val="115000"/>
                        </a:lnSpc>
                        <a:spcAft>
                          <a:spcPts val="0"/>
                        </a:spcAft>
                      </a:pPr>
                      <a:endParaRPr kumimoji="0" lang="en-US" sz="1400" b="1" u="sng" kern="1200" dirty="0" smtClean="0">
                        <a:solidFill>
                          <a:srgbClr val="FF0000"/>
                        </a:solidFill>
                        <a:latin typeface="+mn-lt"/>
                        <a:ea typeface="+mn-ea"/>
                        <a:cs typeface="+mn-cs"/>
                      </a:endParaRPr>
                    </a:p>
                    <a:p>
                      <a:pPr algn="ctr" rtl="0">
                        <a:lnSpc>
                          <a:spcPct val="115000"/>
                        </a:lnSpc>
                        <a:spcAft>
                          <a:spcPts val="0"/>
                        </a:spcAft>
                      </a:pPr>
                      <a:r>
                        <a:rPr kumimoji="0" lang="en-US" sz="1400" b="1" u="sng" kern="1200" dirty="0" err="1" smtClean="0">
                          <a:solidFill>
                            <a:srgbClr val="FF0000"/>
                          </a:solidFill>
                          <a:latin typeface="+mn-lt"/>
                          <a:ea typeface="+mn-ea"/>
                          <a:cs typeface="+mn-cs"/>
                        </a:rPr>
                        <a:t>M</a:t>
                      </a:r>
                      <a:r>
                        <a:rPr lang="en-US" sz="1400" dirty="0" err="1" smtClean="0">
                          <a:solidFill>
                            <a:schemeClr val="accent2">
                              <a:lumMod val="75000"/>
                            </a:schemeClr>
                          </a:solidFill>
                          <a:latin typeface="+mn-lt"/>
                        </a:rPr>
                        <a:t>otilin</a:t>
                      </a:r>
                      <a:endParaRPr lang="en-US" sz="1400" dirty="0">
                        <a:solidFill>
                          <a:schemeClr val="accent2">
                            <a:lumMod val="75000"/>
                          </a:schemeClr>
                        </a:solidFill>
                        <a:latin typeface="+mn-lt"/>
                        <a:ea typeface="Calibri"/>
                        <a:cs typeface="Arial"/>
                      </a:endParaRPr>
                    </a:p>
                  </a:txBody>
                  <a:tcPr marL="15130" marR="15130" marT="15130" marB="1513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kumimoji="0" lang="en-US" sz="1400" b="1" u="sng" kern="1200" dirty="0" smtClean="0">
                          <a:solidFill>
                            <a:srgbClr val="FF0000"/>
                          </a:solidFill>
                          <a:latin typeface="+mn-lt"/>
                          <a:ea typeface="+mn-ea"/>
                          <a:cs typeface="+mn-cs"/>
                        </a:rPr>
                        <a:t>M cells </a:t>
                      </a:r>
                      <a:r>
                        <a:rPr lang="en-US" sz="1400" dirty="0" smtClean="0">
                          <a:latin typeface="+mn-lt"/>
                        </a:rPr>
                        <a:t>of the duodenum and jejunum</a:t>
                      </a:r>
                      <a:endParaRPr lang="en-US" sz="1400" dirty="0" smtClean="0">
                        <a:latin typeface="+mn-lt"/>
                        <a:ea typeface="Calibri"/>
                        <a:cs typeface="Arial"/>
                      </a:endParaRPr>
                    </a:p>
                  </a:txBody>
                  <a:tcPr marL="15130" marR="15130" marT="15130" marB="15130"/>
                </a:tc>
                <a:tc>
                  <a:txBody>
                    <a:bodyPr/>
                    <a:lstStyle/>
                    <a:p>
                      <a:pPr marL="285750" indent="-285750" algn="l" rtl="0">
                        <a:lnSpc>
                          <a:spcPct val="115000"/>
                        </a:lnSpc>
                        <a:spcAft>
                          <a:spcPts val="0"/>
                        </a:spcAft>
                        <a:buFont typeface="Arial" panose="020B0604020202020204" pitchFamily="34" charset="0"/>
                        <a:buChar char="•"/>
                      </a:pPr>
                      <a:r>
                        <a:rPr lang="en-US" sz="1400" dirty="0" smtClean="0">
                          <a:latin typeface="+mn-lt"/>
                        </a:rPr>
                        <a:t>Fat</a:t>
                      </a:r>
                    </a:p>
                    <a:p>
                      <a:pPr marL="285750" indent="-285750" algn="l" rtl="0">
                        <a:lnSpc>
                          <a:spcPct val="115000"/>
                        </a:lnSpc>
                        <a:spcAft>
                          <a:spcPts val="0"/>
                        </a:spcAft>
                        <a:buFont typeface="Arial" panose="020B0604020202020204" pitchFamily="34" charset="0"/>
                        <a:buChar char="•"/>
                      </a:pPr>
                      <a:r>
                        <a:rPr lang="en-US" sz="1400" dirty="0" smtClean="0">
                          <a:latin typeface="+mn-lt"/>
                        </a:rPr>
                        <a:t>Acid</a:t>
                      </a:r>
                    </a:p>
                    <a:p>
                      <a:pPr marL="285750" indent="-285750" algn="l" rtl="0">
                        <a:lnSpc>
                          <a:spcPct val="115000"/>
                        </a:lnSpc>
                        <a:spcAft>
                          <a:spcPts val="0"/>
                        </a:spcAft>
                        <a:buFont typeface="Arial" panose="020B0604020202020204" pitchFamily="34" charset="0"/>
                        <a:buChar char="•"/>
                      </a:pPr>
                      <a:r>
                        <a:rPr lang="en-US" sz="1400" dirty="0" smtClean="0">
                          <a:latin typeface="+mn-lt"/>
                        </a:rPr>
                        <a:t>Nerve </a:t>
                      </a:r>
                      <a:endParaRPr lang="en-US" sz="1400" dirty="0">
                        <a:latin typeface="+mn-lt"/>
                        <a:ea typeface="Calibri"/>
                        <a:cs typeface="Arial"/>
                      </a:endParaRPr>
                    </a:p>
                  </a:txBody>
                  <a:tcPr marL="15130" marR="15130" marT="15130" marB="15130"/>
                </a:tc>
                <a:tc>
                  <a:txBody>
                    <a:bodyPr/>
                    <a:lstStyle/>
                    <a:p>
                      <a:pPr algn="l" rtl="0">
                        <a:lnSpc>
                          <a:spcPct val="115000"/>
                        </a:lnSpc>
                        <a:spcAft>
                          <a:spcPts val="0"/>
                        </a:spcAft>
                      </a:pPr>
                      <a:r>
                        <a:rPr kumimoji="0" lang="en-US" sz="1400" u="none" kern="1200" dirty="0" smtClean="0">
                          <a:solidFill>
                            <a:schemeClr val="bg2">
                              <a:lumMod val="75000"/>
                            </a:schemeClr>
                          </a:solidFill>
                          <a:latin typeface="+mn-lt"/>
                          <a:ea typeface="+mn-ea"/>
                          <a:cs typeface="+mn-cs"/>
                        </a:rPr>
                        <a:t>Stimulates:</a:t>
                      </a:r>
                    </a:p>
                    <a:p>
                      <a:pPr marL="285750" indent="-285750" algn="l" rtl="0">
                        <a:lnSpc>
                          <a:spcPct val="115000"/>
                        </a:lnSpc>
                        <a:spcAft>
                          <a:spcPts val="0"/>
                        </a:spcAft>
                        <a:buFont typeface="Arial" panose="020B0604020202020204" pitchFamily="34" charset="0"/>
                        <a:buChar char="•"/>
                      </a:pPr>
                      <a:r>
                        <a:rPr lang="en-US" sz="1400" dirty="0" smtClean="0">
                          <a:latin typeface="+mn-lt"/>
                        </a:rPr>
                        <a:t> Gastric motility</a:t>
                      </a:r>
                    </a:p>
                    <a:p>
                      <a:pPr marL="285750" indent="-285750" algn="l" rtl="0">
                        <a:lnSpc>
                          <a:spcPct val="115000"/>
                        </a:lnSpc>
                        <a:spcAft>
                          <a:spcPts val="0"/>
                        </a:spcAft>
                        <a:buFont typeface="Arial" panose="020B0604020202020204" pitchFamily="34" charset="0"/>
                        <a:buChar char="•"/>
                      </a:pPr>
                      <a:r>
                        <a:rPr lang="en-US" sz="1400" dirty="0" smtClean="0">
                          <a:latin typeface="+mn-lt"/>
                        </a:rPr>
                        <a:t> Intestinal motility</a:t>
                      </a:r>
                      <a:endParaRPr lang="en-US" sz="1400" dirty="0">
                        <a:latin typeface="+mn-lt"/>
                        <a:ea typeface="Calibri"/>
                        <a:cs typeface="Arial"/>
                      </a:endParaRPr>
                    </a:p>
                  </a:txBody>
                  <a:tcPr marL="15130" marR="15130" marT="15130" marB="15130"/>
                </a:tc>
                <a:extLst>
                  <a:ext uri="{0D108BD9-81ED-4DB2-BD59-A6C34878D82A}">
                    <a16:rowId xmlns:a16="http://schemas.microsoft.com/office/drawing/2014/main" val="10005"/>
                  </a:ext>
                </a:extLst>
              </a:tr>
            </a:tbl>
          </a:graphicData>
        </a:graphic>
      </p:graphicFrame>
      <p:sp>
        <p:nvSpPr>
          <p:cNvPr id="10" name="Rectangle 9"/>
          <p:cNvSpPr/>
          <p:nvPr/>
        </p:nvSpPr>
        <p:spPr>
          <a:xfrm>
            <a:off x="9982844" y="16615"/>
            <a:ext cx="2205981" cy="404664"/>
          </a:xfrm>
          <a:prstGeom prst="rect">
            <a:avLst/>
          </a:prstGeom>
          <a:noFill/>
          <a:ln>
            <a:solidFill>
              <a:srgbClr val="00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Males’ </a:t>
            </a:r>
            <a:r>
              <a:rPr lang="en-US" sz="2400" b="1" dirty="0" err="1" smtClean="0">
                <a:solidFill>
                  <a:schemeClr val="tx2"/>
                </a:solidFill>
                <a:latin typeface="Arabic Typesetting" panose="03020402040406030203" pitchFamily="66" charset="-78"/>
                <a:cs typeface="Arabic Typesetting" panose="03020402040406030203" pitchFamily="66" charset="-78"/>
              </a:rPr>
              <a:t>Slidesc</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
        <p:nvSpPr>
          <p:cNvPr id="11" name="Rectangle 10"/>
          <p:cNvSpPr/>
          <p:nvPr/>
        </p:nvSpPr>
        <p:spPr>
          <a:xfrm>
            <a:off x="9982843" y="520634"/>
            <a:ext cx="2205981" cy="404664"/>
          </a:xfrm>
          <a:prstGeom prst="rect">
            <a:avLst/>
          </a:prstGeom>
          <a:noFill/>
          <a:ln>
            <a:solidFill>
              <a:schemeClr val="bg2">
                <a:lumMod val="9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FF0000"/>
                </a:solidFill>
                <a:latin typeface="Arabic Typesetting" panose="03020402040406030203" pitchFamily="66" charset="-78"/>
                <a:cs typeface="Arabic Typesetting" panose="03020402040406030203" pitchFamily="66" charset="-78"/>
              </a:rPr>
              <a:t>احفظوا الجدول زي اسمكم</a:t>
            </a:r>
            <a:endParaRPr lang="en-US" sz="2400" b="1"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74098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DE40-9221-47A8-BDD2-0152BD9DD371}"/>
              </a:ext>
            </a:extLst>
          </p:cNvPr>
          <p:cNvSpPr>
            <a:spLocks noGrp="1"/>
          </p:cNvSpPr>
          <p:nvPr>
            <p:ph type="title"/>
          </p:nvPr>
        </p:nvSpPr>
        <p:spPr/>
        <p:txBody>
          <a:bodyPr>
            <a:normAutofit/>
          </a:bodyPr>
          <a:lstStyle/>
          <a:p>
            <a:r>
              <a:rPr lang="en-US" sz="3200" dirty="0"/>
              <a:t>Gastrointestinal Tract</a:t>
            </a:r>
          </a:p>
        </p:txBody>
      </p:sp>
      <p:sp>
        <p:nvSpPr>
          <p:cNvPr id="3" name="Slide Number Placeholder 2">
            <a:extLst>
              <a:ext uri="{FF2B5EF4-FFF2-40B4-BE49-F238E27FC236}">
                <a16:creationId xmlns:a16="http://schemas.microsoft.com/office/drawing/2014/main" id="{ED1A81D7-9AF6-43A9-889F-2ACAA5C9D0D2}"/>
              </a:ext>
            </a:extLst>
          </p:cNvPr>
          <p:cNvSpPr>
            <a:spLocks noGrp="1"/>
          </p:cNvSpPr>
          <p:nvPr>
            <p:ph type="sldNum" sz="quarter" idx="12"/>
          </p:nvPr>
        </p:nvSpPr>
        <p:spPr/>
        <p:txBody>
          <a:bodyPr/>
          <a:lstStyle/>
          <a:p>
            <a:fld id="{4929A69E-7D8F-4515-9605-0315ABD4F316}" type="slidenum">
              <a:rPr lang="en-US" smtClean="0"/>
              <a:t>3</a:t>
            </a:fld>
            <a:endParaRPr lang="en-US" dirty="0"/>
          </a:p>
        </p:txBody>
      </p:sp>
      <p:pic>
        <p:nvPicPr>
          <p:cNvPr id="5" name="Content Placeholder 4">
            <a:extLst>
              <a:ext uri="{FF2B5EF4-FFF2-40B4-BE49-F238E27FC236}">
                <a16:creationId xmlns:a16="http://schemas.microsoft.com/office/drawing/2014/main" id="{08B556ED-E83C-4AE5-A360-FF81F8D804D2}"/>
              </a:ext>
            </a:extLst>
          </p:cNvPr>
          <p:cNvPicPr>
            <a:picLocks noGrp="1" noChangeAspect="1"/>
          </p:cNvPicPr>
          <p:nvPr>
            <p:ph sz="quarter" idx="1"/>
          </p:nvPr>
        </p:nvPicPr>
        <p:blipFill>
          <a:blip r:embed="rId2" cstate="print"/>
          <a:stretch>
            <a:fillRect/>
          </a:stretch>
        </p:blipFill>
        <p:spPr>
          <a:xfrm>
            <a:off x="609460" y="1269071"/>
            <a:ext cx="5872394" cy="4937125"/>
          </a:xfrm>
          <a:prstGeom prst="rect">
            <a:avLst/>
          </a:prstGeom>
        </p:spPr>
      </p:pic>
      <p:pic>
        <p:nvPicPr>
          <p:cNvPr id="6" name="Content Placeholder 3">
            <a:extLst>
              <a:ext uri="{FF2B5EF4-FFF2-40B4-BE49-F238E27FC236}">
                <a16:creationId xmlns:a16="http://schemas.microsoft.com/office/drawing/2014/main" id="{30CAD1F0-0989-454B-942F-AAF2BB22CF26}"/>
              </a:ext>
            </a:extLst>
          </p:cNvPr>
          <p:cNvPicPr>
            <a:picLocks noChangeAspect="1"/>
          </p:cNvPicPr>
          <p:nvPr/>
        </p:nvPicPr>
        <p:blipFill rotWithShape="1">
          <a:blip r:embed="rId3" cstate="print"/>
          <a:srcRect b="3474"/>
          <a:stretch/>
        </p:blipFill>
        <p:spPr>
          <a:xfrm>
            <a:off x="6670476" y="1269071"/>
            <a:ext cx="4908927" cy="4937125"/>
          </a:xfrm>
          <a:prstGeom prst="rect">
            <a:avLst/>
          </a:prstGeom>
        </p:spPr>
      </p:pic>
      <p:cxnSp>
        <p:nvCxnSpPr>
          <p:cNvPr id="8" name="Straight Connector 7"/>
          <p:cNvCxnSpPr/>
          <p:nvPr/>
        </p:nvCxnSpPr>
        <p:spPr>
          <a:xfrm flipH="1">
            <a:off x="6576135" y="1154473"/>
            <a:ext cx="20" cy="516632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10" name="Rectangle 9"/>
          <p:cNvSpPr/>
          <p:nvPr/>
        </p:nvSpPr>
        <p:spPr>
          <a:xfrm>
            <a:off x="9982844" y="26329"/>
            <a:ext cx="2205981" cy="404664"/>
          </a:xfrm>
          <a:prstGeom prst="rect">
            <a:avLst/>
          </a:prstGeom>
          <a:noFill/>
          <a:ln>
            <a:solidFill>
              <a:srgbClr val="E4CBE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Females’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
        <p:nvSpPr>
          <p:cNvPr id="11" name="Rectangle 10"/>
          <p:cNvSpPr/>
          <p:nvPr/>
        </p:nvSpPr>
        <p:spPr>
          <a:xfrm>
            <a:off x="9982843" y="532919"/>
            <a:ext cx="2205981" cy="404664"/>
          </a:xfrm>
          <a:prstGeom prst="rect">
            <a:avLst/>
          </a:prstGeom>
          <a:noFill/>
          <a:ln>
            <a:solidFill>
              <a:schemeClr val="bg2">
                <a:lumMod val="9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abic Typesetting" panose="03020402040406030203" pitchFamily="66" charset="-78"/>
                <a:cs typeface="Arabic Typesetting" panose="03020402040406030203" pitchFamily="66" charset="-78"/>
              </a:rPr>
              <a:t>Just read it</a:t>
            </a:r>
            <a:endParaRPr lang="en-US" sz="2400" b="1"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40638875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E563E-706C-4037-B1C3-A941A8B19101}"/>
              </a:ext>
            </a:extLst>
          </p:cNvPr>
          <p:cNvSpPr>
            <a:spLocks noGrp="1"/>
          </p:cNvSpPr>
          <p:nvPr>
            <p:ph type="title"/>
          </p:nvPr>
        </p:nvSpPr>
        <p:spPr/>
        <p:txBody>
          <a:bodyPr>
            <a:normAutofit/>
          </a:bodyPr>
          <a:lstStyle/>
          <a:p>
            <a:r>
              <a:rPr lang="en-US" sz="3200" dirty="0"/>
              <a:t>Hormonal control</a:t>
            </a:r>
          </a:p>
        </p:txBody>
      </p:sp>
      <p:sp>
        <p:nvSpPr>
          <p:cNvPr id="3" name="Slide Number Placeholder 2">
            <a:extLst>
              <a:ext uri="{FF2B5EF4-FFF2-40B4-BE49-F238E27FC236}">
                <a16:creationId xmlns:a16="http://schemas.microsoft.com/office/drawing/2014/main" id="{9CBF3638-111D-447F-AE36-01DF27E8A343}"/>
              </a:ext>
            </a:extLst>
          </p:cNvPr>
          <p:cNvSpPr>
            <a:spLocks noGrp="1"/>
          </p:cNvSpPr>
          <p:nvPr>
            <p:ph type="sldNum" sz="quarter" idx="12"/>
          </p:nvPr>
        </p:nvSpPr>
        <p:spPr/>
        <p:txBody>
          <a:bodyPr/>
          <a:lstStyle/>
          <a:p>
            <a:fld id="{4929A69E-7D8F-4515-9605-0315ABD4F316}" type="slidenum">
              <a:rPr lang="en-US" smtClean="0"/>
              <a:t>30</a:t>
            </a:fld>
            <a:endParaRPr lang="en-US" dirty="0"/>
          </a:p>
        </p:txBody>
      </p:sp>
      <p:pic>
        <p:nvPicPr>
          <p:cNvPr id="5" name="Content Placeholder 3">
            <a:extLst>
              <a:ext uri="{FF2B5EF4-FFF2-40B4-BE49-F238E27FC236}">
                <a16:creationId xmlns:a16="http://schemas.microsoft.com/office/drawing/2014/main" id="{CFF91141-EF73-4AD5-AD01-9DB1348B1C4C}"/>
              </a:ext>
            </a:extLst>
          </p:cNvPr>
          <p:cNvPicPr>
            <a:picLocks noGrp="1" noChangeAspect="1"/>
          </p:cNvPicPr>
          <p:nvPr>
            <p:ph idx="1"/>
          </p:nvPr>
        </p:nvPicPr>
        <p:blipFill rotWithShape="1">
          <a:blip r:embed="rId2" cstate="print"/>
          <a:srcRect l="25475"/>
          <a:stretch/>
        </p:blipFill>
        <p:spPr>
          <a:xfrm>
            <a:off x="616522" y="1568243"/>
            <a:ext cx="5989008" cy="4288948"/>
          </a:xfrm>
          <a:prstGeom prst="rect">
            <a:avLst/>
          </a:prstGeom>
        </p:spPr>
      </p:pic>
      <p:pic>
        <p:nvPicPr>
          <p:cNvPr id="7" name="Picture 2" descr="GI Pepties.jpg"/>
          <p:cNvPicPr>
            <a:picLocks noChangeAspect="1"/>
          </p:cNvPicPr>
          <p:nvPr/>
        </p:nvPicPr>
        <p:blipFill>
          <a:blip r:embed="rId3"/>
          <a:stretch>
            <a:fillRect/>
          </a:stretch>
        </p:blipFill>
        <p:spPr>
          <a:xfrm>
            <a:off x="7108523" y="1778806"/>
            <a:ext cx="4332863" cy="4288948"/>
          </a:xfrm>
          <a:prstGeom prst="rect">
            <a:avLst/>
          </a:prstGeom>
        </p:spPr>
      </p:pic>
      <p:sp>
        <p:nvSpPr>
          <p:cNvPr id="8" name="Rectangle 7"/>
          <p:cNvSpPr/>
          <p:nvPr/>
        </p:nvSpPr>
        <p:spPr>
          <a:xfrm>
            <a:off x="7102524" y="1182248"/>
            <a:ext cx="2205981" cy="404664"/>
          </a:xfrm>
          <a:prstGeom prst="rect">
            <a:avLst/>
          </a:prstGeom>
          <a:noFill/>
          <a:ln>
            <a:solidFill>
              <a:srgbClr val="00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
        <p:nvSpPr>
          <p:cNvPr id="9" name="Rectangle 8"/>
          <p:cNvSpPr/>
          <p:nvPr/>
        </p:nvSpPr>
        <p:spPr>
          <a:xfrm>
            <a:off x="4399549" y="1365911"/>
            <a:ext cx="2205981" cy="404664"/>
          </a:xfrm>
          <a:prstGeom prst="rect">
            <a:avLst/>
          </a:prstGeom>
          <a:noFill/>
          <a:ln>
            <a:solidFill>
              <a:srgbClr val="E4CBE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Females’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
        <p:nvSpPr>
          <p:cNvPr id="10" name="Rectangle 9"/>
          <p:cNvSpPr/>
          <p:nvPr/>
        </p:nvSpPr>
        <p:spPr>
          <a:xfrm>
            <a:off x="9373422" y="1182248"/>
            <a:ext cx="2205981" cy="404664"/>
          </a:xfrm>
          <a:prstGeom prst="rect">
            <a:avLst/>
          </a:prstGeom>
          <a:noFill/>
          <a:ln>
            <a:solidFill>
              <a:schemeClr val="bg2">
                <a:lumMod val="9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abic Typesetting" panose="03020402040406030203" pitchFamily="66" charset="-78"/>
                <a:cs typeface="Arabic Typesetting" panose="03020402040406030203" pitchFamily="66" charset="-78"/>
              </a:rPr>
              <a:t>Important</a:t>
            </a:r>
            <a:endParaRPr lang="en-US" sz="2400" b="1"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447447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31</a:t>
            </a:fld>
            <a:endParaRPr lang="en-US" dirty="0"/>
          </a:p>
        </p:txBody>
      </p:sp>
      <p:pic>
        <p:nvPicPr>
          <p:cNvPr id="5" name="Content Placeholder 3">
            <a:extLst>
              <a:ext uri="{FF2B5EF4-FFF2-40B4-BE49-F238E27FC236}">
                <a16:creationId xmlns:a16="http://schemas.microsoft.com/office/drawing/2014/main" id="{F52E9AAD-7B29-491B-A4E3-69201E5B2D58}"/>
              </a:ext>
            </a:extLst>
          </p:cNvPr>
          <p:cNvPicPr>
            <a:picLocks noGrp="1" noChangeAspect="1"/>
          </p:cNvPicPr>
          <p:nvPr>
            <p:ph idx="1"/>
          </p:nvPr>
        </p:nvPicPr>
        <p:blipFill>
          <a:blip r:embed="rId2" cstate="print"/>
          <a:stretch>
            <a:fillRect/>
          </a:stretch>
        </p:blipFill>
        <p:spPr>
          <a:xfrm>
            <a:off x="1123809" y="1205121"/>
            <a:ext cx="9941244" cy="5040561"/>
          </a:xfrm>
          <a:prstGeom prst="rect">
            <a:avLst/>
          </a:prstGeom>
        </p:spPr>
      </p:pic>
      <p:sp>
        <p:nvSpPr>
          <p:cNvPr id="7" name="Rectangle 6"/>
          <p:cNvSpPr/>
          <p:nvPr/>
        </p:nvSpPr>
        <p:spPr>
          <a:xfrm>
            <a:off x="9982844" y="26329"/>
            <a:ext cx="2205981" cy="404664"/>
          </a:xfrm>
          <a:prstGeom prst="rect">
            <a:avLst/>
          </a:prstGeom>
          <a:noFill/>
          <a:ln>
            <a:solidFill>
              <a:srgbClr val="E4CBE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Females’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671107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598" y="3140968"/>
            <a:ext cx="4421462" cy="2737393"/>
          </a:xfrm>
          <a:prstGeom prst="rect">
            <a:avLst/>
          </a:prstGeom>
        </p:spPr>
      </p:pic>
      <p:sp>
        <p:nvSpPr>
          <p:cNvPr id="2" name="Title 1"/>
          <p:cNvSpPr>
            <a:spLocks noGrp="1"/>
          </p:cNvSpPr>
          <p:nvPr>
            <p:ph type="title"/>
          </p:nvPr>
        </p:nvSpPr>
        <p:spPr/>
        <p:txBody>
          <a:bodyPr>
            <a:normAutofit/>
          </a:bodyPr>
          <a:lstStyle/>
          <a:p>
            <a:r>
              <a:rPr lang="en-US" sz="3200" dirty="0"/>
              <a:t>Functional Types of Movements in the </a:t>
            </a:r>
            <a:r>
              <a:rPr lang="en-US" sz="3200" dirty="0" smtClean="0"/>
              <a:t>GIT</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32</a:t>
            </a:fld>
            <a:endParaRPr lang="en-US" dirty="0"/>
          </a:p>
        </p:txBody>
      </p:sp>
      <p:sp>
        <p:nvSpPr>
          <p:cNvPr id="4" name="Content Placeholder 3"/>
          <p:cNvSpPr>
            <a:spLocks noGrp="1"/>
          </p:cNvSpPr>
          <p:nvPr>
            <p:ph sz="quarter" idx="1"/>
          </p:nvPr>
        </p:nvSpPr>
        <p:spPr>
          <a:xfrm>
            <a:off x="609461" y="1143000"/>
            <a:ext cx="10969942" cy="5310336"/>
          </a:xfrm>
        </p:spPr>
        <p:txBody>
          <a:bodyPr>
            <a:normAutofit/>
          </a:bodyPr>
          <a:lstStyle/>
          <a:p>
            <a:r>
              <a:rPr lang="en-US" sz="1400" dirty="0">
                <a:solidFill>
                  <a:schemeClr val="accent2">
                    <a:lumMod val="75000"/>
                  </a:schemeClr>
                </a:solidFill>
              </a:rPr>
              <a:t>Two types of movements occur in the GI tract: </a:t>
            </a:r>
          </a:p>
          <a:p>
            <a:pPr marL="342900" indent="-342900">
              <a:buFont typeface="Wingdings 3"/>
              <a:buAutoNum type="arabicPeriod"/>
            </a:pPr>
            <a:r>
              <a:rPr lang="en-US" sz="1400" dirty="0" smtClean="0">
                <a:solidFill>
                  <a:schemeClr val="bg2">
                    <a:lumMod val="75000"/>
                  </a:schemeClr>
                </a:solidFill>
              </a:rPr>
              <a:t>Propulsive </a:t>
            </a:r>
            <a:r>
              <a:rPr lang="en-US" sz="1400" dirty="0">
                <a:solidFill>
                  <a:schemeClr val="bg2">
                    <a:lumMod val="75000"/>
                  </a:schemeClr>
                </a:solidFill>
              </a:rPr>
              <a:t>Movements – </a:t>
            </a:r>
            <a:r>
              <a:rPr lang="en-US" sz="1400" dirty="0" smtClean="0">
                <a:solidFill>
                  <a:schemeClr val="bg2">
                    <a:lumMod val="75000"/>
                  </a:schemeClr>
                </a:solidFill>
              </a:rPr>
              <a:t>Peristalsis</a:t>
            </a:r>
            <a:r>
              <a:rPr lang="en-US" sz="1400" dirty="0" smtClean="0">
                <a:solidFill>
                  <a:srgbClr val="00B050"/>
                </a:solidFill>
                <a:sym typeface="Wingdings" panose="05000000000000000000" pitchFamily="2" charset="2"/>
              </a:rPr>
              <a:t>:(</a:t>
            </a:r>
            <a:r>
              <a:rPr lang="en-US" sz="1400" dirty="0" smtClean="0">
                <a:solidFill>
                  <a:srgbClr val="00B050"/>
                </a:solidFill>
              </a:rPr>
              <a:t>Doesn’t </a:t>
            </a:r>
            <a:r>
              <a:rPr lang="en-US" sz="1400" dirty="0">
                <a:solidFill>
                  <a:srgbClr val="00B050"/>
                </a:solidFill>
              </a:rPr>
              <a:t>care about absorption only cares about moving the </a:t>
            </a:r>
            <a:r>
              <a:rPr lang="en-US" sz="1400" dirty="0" smtClean="0">
                <a:solidFill>
                  <a:srgbClr val="00B050"/>
                </a:solidFill>
              </a:rPr>
              <a:t>food)</a:t>
            </a:r>
          </a:p>
          <a:p>
            <a:pPr marL="285750" lvl="1" indent="-285750">
              <a:spcBef>
                <a:spcPts val="667"/>
              </a:spcBef>
              <a:buClr>
                <a:schemeClr val="accent1"/>
              </a:buClr>
              <a:buFont typeface="Arial" panose="020B0604020202020204" pitchFamily="34" charset="0"/>
              <a:buChar char="•"/>
            </a:pPr>
            <a:r>
              <a:rPr lang="en-US" sz="1400" dirty="0">
                <a:solidFill>
                  <a:srgbClr val="FF66CC"/>
                </a:solidFill>
              </a:rPr>
              <a:t>Peristalsis which is inherent property of syncytial smooth muscle </a:t>
            </a:r>
            <a:r>
              <a:rPr lang="en-US" sz="1400" dirty="0" smtClean="0">
                <a:solidFill>
                  <a:srgbClr val="FF66CC"/>
                </a:solidFill>
              </a:rPr>
              <a:t>tube.</a:t>
            </a:r>
            <a:endParaRPr lang="en-US" sz="1400" dirty="0">
              <a:solidFill>
                <a:srgbClr val="FF66CC"/>
              </a:solidFill>
            </a:endParaRPr>
          </a:p>
          <a:p>
            <a:pPr>
              <a:buFont typeface="Arial" panose="020B0604020202020204" pitchFamily="34" charset="0"/>
              <a:buChar char="•"/>
            </a:pPr>
            <a:r>
              <a:rPr lang="en-US" sz="1400" dirty="0">
                <a:solidFill>
                  <a:schemeClr val="accent5">
                    <a:lumMod val="75000"/>
                  </a:schemeClr>
                </a:solidFill>
              </a:rPr>
              <a:t>Organizes propulsion of material over variable distances within the GI </a:t>
            </a:r>
            <a:r>
              <a:rPr lang="en-US" sz="1400" dirty="0" smtClean="0">
                <a:solidFill>
                  <a:schemeClr val="accent5">
                    <a:lumMod val="75000"/>
                  </a:schemeClr>
                </a:solidFill>
              </a:rPr>
              <a:t>lumen.</a:t>
            </a:r>
            <a:endParaRPr lang="en-US" sz="1400" dirty="0">
              <a:solidFill>
                <a:schemeClr val="accent5">
                  <a:lumMod val="75000"/>
                </a:schemeClr>
              </a:solidFill>
            </a:endParaRPr>
          </a:p>
          <a:p>
            <a:pPr marL="304770" lvl="1">
              <a:spcBef>
                <a:spcPts val="667"/>
              </a:spcBef>
              <a:buClr>
                <a:schemeClr val="accent1"/>
              </a:buClr>
              <a:buFont typeface="Arial" panose="020B0604020202020204" pitchFamily="34" charset="0"/>
              <a:buChar char="•"/>
            </a:pPr>
            <a:r>
              <a:rPr lang="en-US" sz="1400" dirty="0"/>
              <a:t>Usual stimulus is </a:t>
            </a:r>
            <a:r>
              <a:rPr lang="en-US" sz="1400" b="1" dirty="0">
                <a:solidFill>
                  <a:srgbClr val="FF0000"/>
                </a:solidFill>
              </a:rPr>
              <a:t>distention</a:t>
            </a:r>
            <a:r>
              <a:rPr lang="en-US" sz="1400" dirty="0"/>
              <a:t>. </a:t>
            </a:r>
            <a:r>
              <a:rPr lang="en-US" sz="1400" dirty="0">
                <a:solidFill>
                  <a:schemeClr val="accent5">
                    <a:lumMod val="75000"/>
                  </a:schemeClr>
                </a:solidFill>
              </a:rPr>
              <a:t>Other stimuli that can initiate peristalsis include chemical or physical irritation of the </a:t>
            </a:r>
            <a:r>
              <a:rPr lang="en-US" sz="1400" dirty="0" smtClean="0">
                <a:solidFill>
                  <a:schemeClr val="accent5">
                    <a:lumMod val="75000"/>
                  </a:schemeClr>
                </a:solidFill>
              </a:rPr>
              <a:t>epithelial </a:t>
            </a:r>
            <a:r>
              <a:rPr lang="en-US" sz="1400" dirty="0">
                <a:solidFill>
                  <a:schemeClr val="accent5">
                    <a:lumMod val="75000"/>
                  </a:schemeClr>
                </a:solidFill>
              </a:rPr>
              <a:t>lining in the gut</a:t>
            </a:r>
            <a:r>
              <a:rPr lang="en-US" sz="1400" dirty="0" smtClean="0">
                <a:solidFill>
                  <a:schemeClr val="accent5">
                    <a:lumMod val="75000"/>
                  </a:schemeClr>
                </a:solidFill>
              </a:rPr>
              <a:t>. </a:t>
            </a:r>
            <a:r>
              <a:rPr lang="en-US" sz="1400" dirty="0">
                <a:solidFill>
                  <a:srgbClr val="FF66CC"/>
                </a:solidFill>
              </a:rPr>
              <a:t>And Stimulation of enteric nervous </a:t>
            </a:r>
            <a:r>
              <a:rPr lang="en-US" sz="1400" dirty="0" smtClean="0">
                <a:solidFill>
                  <a:srgbClr val="FF66CC"/>
                </a:solidFill>
              </a:rPr>
              <a:t>system</a:t>
            </a:r>
            <a:endParaRPr lang="en-US" sz="1400" dirty="0">
              <a:solidFill>
                <a:schemeClr val="accent5">
                  <a:lumMod val="75000"/>
                </a:schemeClr>
              </a:solidFill>
            </a:endParaRPr>
          </a:p>
          <a:p>
            <a:pPr>
              <a:buFont typeface="Arial" panose="020B0604020202020204" pitchFamily="34" charset="0"/>
              <a:buChar char="•"/>
            </a:pPr>
            <a:r>
              <a:rPr lang="en-US" sz="1400" dirty="0"/>
              <a:t>Myenteric plexus is important !! ( can not occur without it</a:t>
            </a:r>
            <a:r>
              <a:rPr lang="en-US" sz="1400" dirty="0" smtClean="0"/>
              <a:t>).</a:t>
            </a:r>
            <a:endParaRPr lang="en-US" sz="1400" dirty="0"/>
          </a:p>
          <a:p>
            <a:pPr>
              <a:buFont typeface="Arial" panose="020B0604020202020204" pitchFamily="34" charset="0"/>
              <a:buChar char="•"/>
            </a:pPr>
            <a:r>
              <a:rPr lang="en-US" sz="1400" dirty="0">
                <a:solidFill>
                  <a:schemeClr val="accent5">
                    <a:lumMod val="75000"/>
                  </a:schemeClr>
                </a:solidFill>
              </a:rPr>
              <a:t>Atropine (cholinergic blocker) depresses </a:t>
            </a:r>
            <a:r>
              <a:rPr lang="en-US" sz="1400" dirty="0" smtClean="0">
                <a:solidFill>
                  <a:schemeClr val="accent5">
                    <a:lumMod val="75000"/>
                  </a:schemeClr>
                </a:solidFill>
              </a:rPr>
              <a:t>propulsion.  </a:t>
            </a:r>
          </a:p>
          <a:p>
            <a:pPr marL="304770" lvl="1">
              <a:spcBef>
                <a:spcPts val="667"/>
              </a:spcBef>
              <a:buClr>
                <a:schemeClr val="accent1"/>
              </a:buClr>
              <a:buFont typeface="Arial" panose="020B0604020202020204" pitchFamily="34" charset="0"/>
              <a:buChar char="•"/>
            </a:pPr>
            <a:r>
              <a:rPr lang="en-US" sz="1400" dirty="0" smtClean="0">
                <a:solidFill>
                  <a:srgbClr val="FF66CC"/>
                </a:solidFill>
              </a:rPr>
              <a:t>Contractile ring moves forward.</a:t>
            </a:r>
          </a:p>
          <a:p>
            <a:pPr marL="304770" lvl="1">
              <a:spcBef>
                <a:spcPts val="667"/>
              </a:spcBef>
              <a:buClr>
                <a:schemeClr val="accent1"/>
              </a:buClr>
              <a:buFont typeface="Arial" panose="020B0604020202020204" pitchFamily="34" charset="0"/>
              <a:buChar char="•"/>
            </a:pPr>
            <a:r>
              <a:rPr lang="en-US" sz="1400" dirty="0">
                <a:solidFill>
                  <a:srgbClr val="FF66CC"/>
                </a:solidFill>
              </a:rPr>
              <a:t>Contractile ring 2-3 Cm behind </a:t>
            </a:r>
            <a:r>
              <a:rPr lang="en-US" sz="1400" dirty="0" smtClean="0">
                <a:solidFill>
                  <a:srgbClr val="FF66CC"/>
                </a:solidFill>
              </a:rPr>
              <a:t>stimulus.</a:t>
            </a:r>
            <a:endParaRPr lang="en-US" sz="1400" dirty="0"/>
          </a:p>
          <a:p>
            <a:r>
              <a:rPr lang="en-US" sz="1400" dirty="0">
                <a:solidFill>
                  <a:schemeClr val="accent5">
                    <a:lumMod val="75000"/>
                  </a:schemeClr>
                </a:solidFill>
              </a:rPr>
              <a:t>Receiving </a:t>
            </a:r>
            <a:r>
              <a:rPr lang="en-US" sz="1400" dirty="0" smtClean="0">
                <a:solidFill>
                  <a:schemeClr val="accent5">
                    <a:lumMod val="75000"/>
                  </a:schemeClr>
                </a:solidFill>
              </a:rPr>
              <a:t>segment :  1. contraction </a:t>
            </a:r>
            <a:r>
              <a:rPr lang="en-US" sz="1400" dirty="0">
                <a:solidFill>
                  <a:schemeClr val="accent5">
                    <a:lumMod val="75000"/>
                  </a:schemeClr>
                </a:solidFill>
              </a:rPr>
              <a:t>(longitudinal </a:t>
            </a:r>
            <a:r>
              <a:rPr lang="en-US" sz="1400" dirty="0" smtClean="0">
                <a:solidFill>
                  <a:schemeClr val="accent5">
                    <a:lumMod val="75000"/>
                  </a:schemeClr>
                </a:solidFill>
              </a:rPr>
              <a:t>M</a:t>
            </a:r>
            <a:r>
              <a:rPr lang="en-US" sz="1400" dirty="0">
                <a:solidFill>
                  <a:schemeClr val="accent5">
                    <a:lumMod val="75000"/>
                  </a:schemeClr>
                </a:solidFill>
              </a:rPr>
              <a:t>)   2. relaxation (circular M</a:t>
            </a:r>
            <a:r>
              <a:rPr lang="en-US" sz="1400" dirty="0" smtClean="0">
                <a:solidFill>
                  <a:schemeClr val="accent5">
                    <a:lumMod val="75000"/>
                  </a:schemeClr>
                </a:solidFill>
              </a:rPr>
              <a:t>).</a:t>
            </a:r>
            <a:endParaRPr lang="en-US" sz="1400" dirty="0">
              <a:solidFill>
                <a:schemeClr val="accent5">
                  <a:lumMod val="75000"/>
                </a:schemeClr>
              </a:solidFill>
            </a:endParaRPr>
          </a:p>
          <a:p>
            <a:r>
              <a:rPr lang="en-US" sz="1400" dirty="0" smtClean="0">
                <a:solidFill>
                  <a:schemeClr val="accent5">
                    <a:lumMod val="75000"/>
                  </a:schemeClr>
                </a:solidFill>
              </a:rPr>
              <a:t>Propulsive segment:  1. contraction </a:t>
            </a:r>
            <a:r>
              <a:rPr lang="en-US" sz="1400" dirty="0">
                <a:solidFill>
                  <a:schemeClr val="accent5">
                    <a:lumMod val="75000"/>
                  </a:schemeClr>
                </a:solidFill>
              </a:rPr>
              <a:t>(circular </a:t>
            </a:r>
            <a:r>
              <a:rPr lang="en-US" sz="1400" dirty="0" smtClean="0">
                <a:solidFill>
                  <a:schemeClr val="accent5">
                    <a:lumMod val="75000"/>
                  </a:schemeClr>
                </a:solidFill>
              </a:rPr>
              <a:t>M).        </a:t>
            </a:r>
            <a:r>
              <a:rPr lang="en-US" sz="1400" dirty="0">
                <a:solidFill>
                  <a:schemeClr val="accent5">
                    <a:lumMod val="75000"/>
                  </a:schemeClr>
                </a:solidFill>
              </a:rPr>
              <a:t>2. relaxation (longitudinal M</a:t>
            </a:r>
            <a:r>
              <a:rPr lang="en-US" sz="1400" dirty="0" smtClean="0">
                <a:solidFill>
                  <a:schemeClr val="accent5">
                    <a:lumMod val="75000"/>
                  </a:schemeClr>
                </a:solidFill>
              </a:rPr>
              <a:t>).</a:t>
            </a:r>
            <a:endParaRPr lang="en-US" sz="1400" dirty="0">
              <a:solidFill>
                <a:schemeClr val="accent5">
                  <a:lumMod val="75000"/>
                </a:schemeClr>
              </a:solidFill>
            </a:endParaRPr>
          </a:p>
          <a:p>
            <a:pPr marL="0" indent="0">
              <a:buNone/>
            </a:pPr>
            <a:endParaRPr lang="en-US" sz="1400" dirty="0"/>
          </a:p>
          <a:p>
            <a:pPr marL="0" indent="0">
              <a:buNone/>
            </a:pPr>
            <a:endParaRPr lang="en-US" sz="1400" dirty="0"/>
          </a:p>
          <a:p>
            <a:pPr marL="0" indent="0">
              <a:buNone/>
            </a:pPr>
            <a:endParaRPr lang="en-US" sz="1400" dirty="0"/>
          </a:p>
          <a:p>
            <a:endParaRPr lang="en-US" sz="1400" dirty="0"/>
          </a:p>
        </p:txBody>
      </p:sp>
      <p:sp>
        <p:nvSpPr>
          <p:cNvPr id="7" name="مربع نص 6"/>
          <p:cNvSpPr txBox="1"/>
          <p:nvPr/>
        </p:nvSpPr>
        <p:spPr>
          <a:xfrm>
            <a:off x="609460" y="4933489"/>
            <a:ext cx="6527322"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r>
              <a:rPr lang="en-US" sz="1400" dirty="0">
                <a:solidFill>
                  <a:schemeClr val="accent2">
                    <a:lumMod val="75000"/>
                  </a:schemeClr>
                </a:solidFill>
              </a:rPr>
              <a:t>Peristaltic Reflex and the "Law of the </a:t>
            </a:r>
            <a:r>
              <a:rPr lang="en-US" sz="1400" dirty="0" smtClean="0">
                <a:solidFill>
                  <a:schemeClr val="accent2">
                    <a:lumMod val="75000"/>
                  </a:schemeClr>
                </a:solidFill>
              </a:rPr>
              <a:t>Gut”.</a:t>
            </a:r>
            <a:endParaRPr lang="en-US" sz="1400" dirty="0">
              <a:solidFill>
                <a:schemeClr val="accent2">
                  <a:lumMod val="75000"/>
                </a:schemeClr>
              </a:solidFill>
            </a:endParaRPr>
          </a:p>
          <a:p>
            <a:r>
              <a:rPr lang="en-US" sz="1400" dirty="0" smtClean="0"/>
              <a:t>When </a:t>
            </a:r>
            <a:r>
              <a:rPr lang="en-US" sz="1400" dirty="0"/>
              <a:t>a segment of </a:t>
            </a:r>
            <a:r>
              <a:rPr lang="en-US" sz="1400" dirty="0" smtClean="0"/>
              <a:t>the </a:t>
            </a:r>
            <a:r>
              <a:rPr lang="en-US" sz="1400" dirty="0"/>
              <a:t>intestinal tract is excited by distention and thereby initiates peristalsis, </a:t>
            </a:r>
            <a:r>
              <a:rPr lang="en-US" sz="1400" dirty="0" smtClean="0"/>
              <a:t> the </a:t>
            </a:r>
            <a:r>
              <a:rPr lang="en-US" sz="1400" dirty="0"/>
              <a:t>contractile ring causing the peristalsis, which normally begins on </a:t>
            </a:r>
            <a:r>
              <a:rPr lang="en-US" sz="1400" dirty="0" smtClean="0"/>
              <a:t>the </a:t>
            </a:r>
            <a:r>
              <a:rPr lang="en-US" sz="1400" dirty="0" err="1"/>
              <a:t>Orad</a:t>
            </a:r>
            <a:r>
              <a:rPr lang="en-US" sz="1400" dirty="0"/>
              <a:t> side of the distended segment and moves toward the </a:t>
            </a:r>
            <a:r>
              <a:rPr lang="en-US" sz="1400" dirty="0" smtClean="0"/>
              <a:t>distended </a:t>
            </a:r>
            <a:r>
              <a:rPr lang="en-US" sz="1400" dirty="0"/>
              <a:t>segment, pushing the intestinal contents </a:t>
            </a:r>
            <a:r>
              <a:rPr lang="en-US" sz="1400" dirty="0" smtClean="0"/>
              <a:t>in the </a:t>
            </a:r>
            <a:r>
              <a:rPr lang="en-US" sz="1400" dirty="0"/>
              <a:t>anal </a:t>
            </a:r>
            <a:r>
              <a:rPr lang="en-US" sz="1400" dirty="0" smtClean="0"/>
              <a:t>direction (</a:t>
            </a:r>
            <a:r>
              <a:rPr lang="en-US" sz="1400" dirty="0" err="1" smtClean="0"/>
              <a:t>Caudad</a:t>
            </a:r>
            <a:r>
              <a:rPr lang="en-US" sz="1400" dirty="0" smtClean="0"/>
              <a:t> </a:t>
            </a:r>
            <a:r>
              <a:rPr lang="en-US" sz="1400" dirty="0"/>
              <a:t>direction) for </a:t>
            </a:r>
            <a:r>
              <a:rPr lang="en-US" sz="1400" dirty="0">
                <a:solidFill>
                  <a:schemeClr val="accent4">
                    <a:lumMod val="75000"/>
                  </a:schemeClr>
                </a:solidFill>
              </a:rPr>
              <a:t>5 </a:t>
            </a:r>
            <a:r>
              <a:rPr lang="en-US" sz="1400" dirty="0"/>
              <a:t>to </a:t>
            </a:r>
            <a:r>
              <a:rPr lang="en-US" sz="1400" dirty="0">
                <a:solidFill>
                  <a:schemeClr val="accent4">
                    <a:lumMod val="75000"/>
                  </a:schemeClr>
                </a:solidFill>
              </a:rPr>
              <a:t>10</a:t>
            </a:r>
            <a:r>
              <a:rPr lang="en-US" sz="1400" dirty="0"/>
              <a:t> cm before dying out</a:t>
            </a:r>
            <a:r>
              <a:rPr lang="en-US" sz="1400" dirty="0" smtClean="0"/>
              <a:t>.</a:t>
            </a:r>
            <a:endParaRPr lang="en-US" sz="1400" dirty="0"/>
          </a:p>
        </p:txBody>
      </p:sp>
      <p:pic>
        <p:nvPicPr>
          <p:cNvPr id="9" name="Picture 2" descr="http://www.vivo.colostate.edu/hbooks/pathphys/digestion/basics/peri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70676" y="1314230"/>
            <a:ext cx="3282556" cy="8193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251796" y="1114790"/>
            <a:ext cx="1327608" cy="400110"/>
          </a:xfrm>
          <a:prstGeom prst="rect">
            <a:avLst/>
          </a:prstGeom>
          <a:noFill/>
        </p:spPr>
        <p:txBody>
          <a:bodyPr wrap="none" rtlCol="0">
            <a:spAutoFit/>
          </a:bodyPr>
          <a:lstStyle/>
          <a:p>
            <a:r>
              <a:rPr lang="en-US" dirty="0" smtClean="0">
                <a:solidFill>
                  <a:schemeClr val="bg1">
                    <a:lumMod val="50000"/>
                  </a:schemeClr>
                </a:solidFill>
              </a:rPr>
              <a:t>Animation </a:t>
            </a:r>
            <a:endParaRPr lang="en-US" dirty="0">
              <a:solidFill>
                <a:schemeClr val="bg1">
                  <a:lumMod val="50000"/>
                </a:schemeClr>
              </a:solidFill>
            </a:endParaRPr>
          </a:p>
        </p:txBody>
      </p:sp>
      <p:sp>
        <p:nvSpPr>
          <p:cNvPr id="10" name="Rectangle 9"/>
          <p:cNvSpPr/>
          <p:nvPr/>
        </p:nvSpPr>
        <p:spPr>
          <a:xfrm>
            <a:off x="4928070" y="4933489"/>
            <a:ext cx="2205981" cy="223703"/>
          </a:xfrm>
          <a:prstGeom prst="rect">
            <a:avLst/>
          </a:prstGeom>
          <a:noFill/>
          <a:ln>
            <a:solidFill>
              <a:srgbClr val="00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solidFill>
                <a:latin typeface="Arabic Typesetting" panose="03020402040406030203" pitchFamily="66" charset="-78"/>
                <a:cs typeface="Arabic Typesetting" panose="03020402040406030203" pitchFamily="66" charset="-78"/>
              </a:rPr>
              <a:t>Only in Males’ </a:t>
            </a:r>
            <a:r>
              <a:rPr lang="en-US" b="1" dirty="0" err="1" smtClean="0">
                <a:solidFill>
                  <a:schemeClr val="tx2"/>
                </a:solidFill>
                <a:latin typeface="Arabic Typesetting" panose="03020402040406030203" pitchFamily="66" charset="-78"/>
                <a:cs typeface="Arabic Typesetting" panose="03020402040406030203" pitchFamily="66" charset="-78"/>
              </a:rPr>
              <a:t>Slidesc</a:t>
            </a:r>
            <a:endParaRPr lang="en-US" b="1" dirty="0">
              <a:solidFill>
                <a:schemeClr val="tx2"/>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647259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437" y="1338746"/>
            <a:ext cx="5268966" cy="4818214"/>
          </a:xfrm>
          <a:prstGeom prst="rect">
            <a:avLst/>
          </a:prstGeom>
        </p:spPr>
      </p:pic>
      <p:sp>
        <p:nvSpPr>
          <p:cNvPr id="2" name="Title 1"/>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33</a:t>
            </a:fld>
            <a:endParaRPr lang="en-US" dirty="0"/>
          </a:p>
        </p:txBody>
      </p:sp>
      <p:sp>
        <p:nvSpPr>
          <p:cNvPr id="4" name="Content Placeholder 3"/>
          <p:cNvSpPr>
            <a:spLocks noGrp="1"/>
          </p:cNvSpPr>
          <p:nvPr>
            <p:ph sz="quarter" idx="1"/>
          </p:nvPr>
        </p:nvSpPr>
        <p:spPr>
          <a:xfrm>
            <a:off x="609460" y="1219200"/>
            <a:ext cx="5916999" cy="4937760"/>
          </a:xfrm>
        </p:spPr>
        <p:txBody>
          <a:bodyPr>
            <a:normAutofit/>
          </a:bodyPr>
          <a:lstStyle/>
          <a:p>
            <a:pPr marL="0" indent="0">
              <a:buNone/>
            </a:pPr>
            <a:r>
              <a:rPr lang="en-US" sz="1600" dirty="0" smtClean="0">
                <a:solidFill>
                  <a:schemeClr val="bg2">
                    <a:lumMod val="75000"/>
                  </a:schemeClr>
                </a:solidFill>
              </a:rPr>
              <a:t>2. Mixing </a:t>
            </a:r>
            <a:r>
              <a:rPr lang="en-US" sz="1600" dirty="0">
                <a:solidFill>
                  <a:schemeClr val="bg2">
                    <a:lumMod val="75000"/>
                  </a:schemeClr>
                </a:solidFill>
              </a:rPr>
              <a:t>movements (segmentation</a:t>
            </a:r>
            <a:r>
              <a:rPr lang="en-US" sz="1600" dirty="0" smtClean="0">
                <a:solidFill>
                  <a:schemeClr val="bg2">
                    <a:lumMod val="75000"/>
                  </a:schemeClr>
                </a:solidFill>
              </a:rPr>
              <a:t>): </a:t>
            </a:r>
            <a:endParaRPr lang="en-US" sz="1600" dirty="0">
              <a:solidFill>
                <a:schemeClr val="bg2">
                  <a:lumMod val="75000"/>
                </a:schemeClr>
              </a:solidFill>
            </a:endParaRPr>
          </a:p>
          <a:p>
            <a:pPr>
              <a:buFont typeface="Arial" panose="020B0604020202020204" pitchFamily="34" charset="0"/>
              <a:buChar char="•"/>
            </a:pPr>
            <a:r>
              <a:rPr lang="en-US" sz="1600" dirty="0">
                <a:solidFill>
                  <a:srgbClr val="FF66CC"/>
                </a:solidFill>
              </a:rPr>
              <a:t>Provides mixing of intestinal contents (know as </a:t>
            </a:r>
            <a:r>
              <a:rPr lang="en-US" sz="1600" dirty="0" smtClean="0">
                <a:solidFill>
                  <a:srgbClr val="FF66CC"/>
                </a:solidFill>
              </a:rPr>
              <a:t>chime</a:t>
            </a:r>
            <a:r>
              <a:rPr lang="en-US" sz="1600" dirty="0">
                <a:solidFill>
                  <a:srgbClr val="FF66CC"/>
                </a:solidFill>
              </a:rPr>
              <a:t>) with digestive </a:t>
            </a:r>
            <a:r>
              <a:rPr lang="en-US" sz="1600" dirty="0" smtClean="0">
                <a:solidFill>
                  <a:srgbClr val="FF66CC"/>
                </a:solidFill>
              </a:rPr>
              <a:t>juices </a:t>
            </a:r>
            <a:r>
              <a:rPr lang="en-US" sz="1600" dirty="0">
                <a:solidFill>
                  <a:schemeClr val="accent5">
                    <a:lumMod val="75000"/>
                  </a:schemeClr>
                </a:solidFill>
              </a:rPr>
              <a:t>(Blend different juices with the chime).</a:t>
            </a:r>
          </a:p>
          <a:p>
            <a:pPr>
              <a:buFont typeface="Arial" panose="020B0604020202020204" pitchFamily="34" charset="0"/>
              <a:buChar char="•"/>
            </a:pPr>
            <a:r>
              <a:rPr lang="en-US" sz="1600" dirty="0">
                <a:solidFill>
                  <a:schemeClr val="accent5">
                    <a:lumMod val="75000"/>
                  </a:schemeClr>
                </a:solidFill>
              </a:rPr>
              <a:t>Bring products of digestion in contact </a:t>
            </a:r>
            <a:r>
              <a:rPr lang="en-US" sz="1600" dirty="0" smtClean="0">
                <a:solidFill>
                  <a:schemeClr val="accent5">
                    <a:lumMod val="75000"/>
                  </a:schemeClr>
                </a:solidFill>
              </a:rPr>
              <a:t>with absorptive surfaces.</a:t>
            </a:r>
            <a:endParaRPr lang="en-US" sz="1600" dirty="0">
              <a:solidFill>
                <a:schemeClr val="accent5">
                  <a:lumMod val="75000"/>
                </a:schemeClr>
              </a:solidFill>
            </a:endParaRPr>
          </a:p>
          <a:p>
            <a:pPr>
              <a:buFont typeface="Arial" panose="020B0604020202020204" pitchFamily="34" charset="0"/>
              <a:buChar char="•"/>
            </a:pPr>
            <a:r>
              <a:rPr lang="en-US" sz="1600" dirty="0"/>
              <a:t>Segment of bowel contracts at both </a:t>
            </a:r>
            <a:r>
              <a:rPr lang="en-US" sz="1600" dirty="0" smtClean="0"/>
              <a:t>ends.</a:t>
            </a:r>
            <a:endParaRPr lang="en-US" sz="1600" dirty="0"/>
          </a:p>
          <a:p>
            <a:pPr>
              <a:buFont typeface="Arial" panose="020B0604020202020204" pitchFamily="34" charset="0"/>
              <a:buChar char="•"/>
            </a:pPr>
            <a:r>
              <a:rPr lang="en-US" sz="1600" dirty="0"/>
              <a:t>A second contraction occurs in the center </a:t>
            </a:r>
            <a:r>
              <a:rPr lang="en-US" sz="1600" dirty="0" smtClean="0"/>
              <a:t>of </a:t>
            </a:r>
            <a:r>
              <a:rPr lang="en-US" sz="1600" dirty="0"/>
              <a:t>the </a:t>
            </a:r>
            <a:r>
              <a:rPr lang="en-US" sz="1600" dirty="0" smtClean="0"/>
              <a:t>segment.</a:t>
            </a:r>
            <a:endParaRPr lang="en-US" sz="1600" dirty="0"/>
          </a:p>
          <a:p>
            <a:pPr>
              <a:buFont typeface="Arial" panose="020B0604020202020204" pitchFamily="34" charset="0"/>
              <a:buChar char="•"/>
            </a:pPr>
            <a:r>
              <a:rPr lang="en-US" sz="1600" dirty="0" smtClean="0"/>
              <a:t>Chime </a:t>
            </a:r>
            <a:r>
              <a:rPr lang="en-US" sz="1600" dirty="0"/>
              <a:t>is forced forward and </a:t>
            </a:r>
            <a:r>
              <a:rPr lang="en-US" sz="1600" dirty="0" smtClean="0"/>
              <a:t>backward.</a:t>
            </a:r>
            <a:endParaRPr lang="en-US" sz="1600" dirty="0"/>
          </a:p>
          <a:p>
            <a:pPr>
              <a:buFont typeface="Arial" panose="020B0604020202020204" pitchFamily="34" charset="0"/>
              <a:buChar char="•"/>
            </a:pPr>
            <a:r>
              <a:rPr lang="en-US" sz="1600" dirty="0"/>
              <a:t>Can occur independent of central </a:t>
            </a:r>
            <a:r>
              <a:rPr lang="en-US" sz="1600" dirty="0" smtClean="0"/>
              <a:t>input. </a:t>
            </a:r>
          </a:p>
          <a:p>
            <a:pPr>
              <a:buFont typeface="Arial" panose="020B0604020202020204" pitchFamily="34" charset="0"/>
              <a:buChar char="•"/>
            </a:pPr>
            <a:r>
              <a:rPr lang="en-US" sz="1600" dirty="0">
                <a:solidFill>
                  <a:srgbClr val="00B050"/>
                </a:solidFill>
              </a:rPr>
              <a:t>Cares about </a:t>
            </a:r>
            <a:r>
              <a:rPr lang="en-US" sz="1600" dirty="0" smtClean="0">
                <a:solidFill>
                  <a:srgbClr val="00B050"/>
                </a:solidFill>
              </a:rPr>
              <a:t>absorptions.</a:t>
            </a:r>
            <a:endParaRPr lang="en-US" sz="1600" dirty="0">
              <a:solidFill>
                <a:srgbClr val="00B050"/>
              </a:solidFill>
            </a:endParaRPr>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endParaRPr lang="en-US" sz="1600" dirty="0"/>
          </a:p>
          <a:p>
            <a:pPr marL="0" indent="0">
              <a:buNone/>
            </a:pPr>
            <a:endParaRPr lang="en-US" sz="1600" dirty="0"/>
          </a:p>
        </p:txBody>
      </p:sp>
      <p:pic>
        <p:nvPicPr>
          <p:cNvPr id="7" name="Picture 6" descr="fox78119_18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7959" y="3933056"/>
            <a:ext cx="3859560" cy="22239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788780" y="1107913"/>
            <a:ext cx="848309" cy="461665"/>
          </a:xfrm>
          <a:prstGeom prst="rect">
            <a:avLst/>
          </a:prstGeom>
          <a:noFill/>
        </p:spPr>
        <p:txBody>
          <a:bodyPr wrap="none" rtlCol="0">
            <a:spAutoFit/>
          </a:bodyPr>
          <a:lstStyle/>
          <a:p>
            <a:r>
              <a:rPr lang="en-US" sz="2400" dirty="0" smtClean="0">
                <a:solidFill>
                  <a:schemeClr val="bg1">
                    <a:lumMod val="50000"/>
                  </a:schemeClr>
                </a:solidFill>
              </a:rPr>
              <a:t>Extra</a:t>
            </a:r>
            <a:endParaRPr lang="en-US" sz="2400" dirty="0">
              <a:solidFill>
                <a:schemeClr val="bg1">
                  <a:lumMod val="50000"/>
                </a:schemeClr>
              </a:solidFill>
            </a:endParaRPr>
          </a:p>
        </p:txBody>
      </p:sp>
      <p:pic>
        <p:nvPicPr>
          <p:cNvPr id="9" name="Picture 4" descr="http://www.vivo.colostate.edu/hbooks/pathphys/digestion/basics/seg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9764" y="5351823"/>
            <a:ext cx="2930509" cy="8667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29974" y="5082885"/>
            <a:ext cx="1327608" cy="400110"/>
          </a:xfrm>
          <a:prstGeom prst="rect">
            <a:avLst/>
          </a:prstGeom>
          <a:noFill/>
        </p:spPr>
        <p:txBody>
          <a:bodyPr wrap="none" rtlCol="0">
            <a:spAutoFit/>
          </a:bodyPr>
          <a:lstStyle/>
          <a:p>
            <a:r>
              <a:rPr lang="en-US" dirty="0" smtClean="0">
                <a:solidFill>
                  <a:schemeClr val="bg1">
                    <a:lumMod val="50000"/>
                  </a:schemeClr>
                </a:solidFill>
              </a:rPr>
              <a:t>Animation </a:t>
            </a:r>
            <a:endParaRPr lang="en-US" dirty="0">
              <a:solidFill>
                <a:schemeClr val="bg1">
                  <a:lumMod val="50000"/>
                </a:schemeClr>
              </a:solidFill>
            </a:endParaRPr>
          </a:p>
        </p:txBody>
      </p:sp>
    </p:spTree>
    <p:extLst>
      <p:ext uri="{BB962C8B-B14F-4D97-AF65-F5344CB8AC3E}">
        <p14:creationId xmlns:p14="http://schemas.microsoft.com/office/powerpoint/2010/main" val="19481762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72A428-7A72-447A-AD13-51AAFD7D6F42}"/>
              </a:ext>
            </a:extLst>
          </p:cNvPr>
          <p:cNvPicPr>
            <a:picLocks noChangeAspect="1"/>
          </p:cNvPicPr>
          <p:nvPr/>
        </p:nvPicPr>
        <p:blipFill>
          <a:blip r:embed="rId3" cstate="print"/>
          <a:stretch>
            <a:fillRect/>
          </a:stretch>
        </p:blipFill>
        <p:spPr>
          <a:xfrm>
            <a:off x="6510403" y="1543628"/>
            <a:ext cx="5052943" cy="4380304"/>
          </a:xfrm>
          <a:prstGeom prst="rect">
            <a:avLst/>
          </a:prstGeom>
        </p:spPr>
      </p:pic>
      <p:sp>
        <p:nvSpPr>
          <p:cNvPr id="2" name="Title 1">
            <a:extLst>
              <a:ext uri="{FF2B5EF4-FFF2-40B4-BE49-F238E27FC236}">
                <a16:creationId xmlns:a16="http://schemas.microsoft.com/office/drawing/2014/main" id="{20A23279-4167-4E7C-B1F6-F13ED21D0E19}"/>
              </a:ext>
            </a:extLst>
          </p:cNvPr>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a:extLst>
              <a:ext uri="{FF2B5EF4-FFF2-40B4-BE49-F238E27FC236}">
                <a16:creationId xmlns:a16="http://schemas.microsoft.com/office/drawing/2014/main" id="{DE181725-362C-4C70-A530-68F8B9372894}"/>
              </a:ext>
            </a:extLst>
          </p:cNvPr>
          <p:cNvSpPr>
            <a:spLocks noGrp="1"/>
          </p:cNvSpPr>
          <p:nvPr>
            <p:ph type="sldNum" sz="quarter" idx="12"/>
          </p:nvPr>
        </p:nvSpPr>
        <p:spPr/>
        <p:txBody>
          <a:bodyPr/>
          <a:lstStyle/>
          <a:p>
            <a:fld id="{4929A69E-7D8F-4515-9605-0315ABD4F316}" type="slidenum">
              <a:rPr lang="en-US" smtClean="0"/>
              <a:t>34</a:t>
            </a:fld>
            <a:endParaRPr lang="en-US" dirty="0"/>
          </a:p>
        </p:txBody>
      </p:sp>
      <p:sp>
        <p:nvSpPr>
          <p:cNvPr id="4" name="Content Placeholder 3">
            <a:extLst>
              <a:ext uri="{FF2B5EF4-FFF2-40B4-BE49-F238E27FC236}">
                <a16:creationId xmlns:a16="http://schemas.microsoft.com/office/drawing/2014/main" id="{16E3D491-261A-4FBF-BF4A-E057B687154C}"/>
              </a:ext>
            </a:extLst>
          </p:cNvPr>
          <p:cNvSpPr>
            <a:spLocks noGrp="1"/>
          </p:cNvSpPr>
          <p:nvPr>
            <p:ph sz="quarter" idx="1"/>
          </p:nvPr>
        </p:nvSpPr>
        <p:spPr>
          <a:xfrm>
            <a:off x="609459" y="1143000"/>
            <a:ext cx="6259223" cy="5310336"/>
          </a:xfrm>
        </p:spPr>
        <p:txBody>
          <a:bodyPr>
            <a:noAutofit/>
          </a:bodyPr>
          <a:lstStyle/>
          <a:p>
            <a:pPr>
              <a:lnSpc>
                <a:spcPct val="150000"/>
              </a:lnSpc>
            </a:pPr>
            <a:r>
              <a:rPr lang="en-US" sz="1400" dirty="0">
                <a:solidFill>
                  <a:schemeClr val="accent2">
                    <a:lumMod val="75000"/>
                  </a:schemeClr>
                </a:solidFill>
              </a:rPr>
              <a:t>Migrating motor complex (MMC</a:t>
            </a:r>
            <a:r>
              <a:rPr lang="en-US" sz="1400" dirty="0" smtClean="0">
                <a:solidFill>
                  <a:schemeClr val="accent2">
                    <a:lumMod val="75000"/>
                  </a:schemeClr>
                </a:solidFill>
              </a:rPr>
              <a:t>):</a:t>
            </a:r>
          </a:p>
          <a:p>
            <a:pPr>
              <a:lnSpc>
                <a:spcPct val="150000"/>
              </a:lnSpc>
              <a:buFont typeface="Arial" panose="020B0604020202020204" pitchFamily="34" charset="0"/>
              <a:buChar char="•"/>
            </a:pPr>
            <a:r>
              <a:rPr lang="en-US" sz="1400" dirty="0" smtClean="0"/>
              <a:t>Cycles </a:t>
            </a:r>
            <a:r>
              <a:rPr lang="en-US" sz="1400" dirty="0"/>
              <a:t>of motor activity migrate from the stomach to the distal </a:t>
            </a:r>
            <a:r>
              <a:rPr lang="en-US" sz="1400" dirty="0" smtClean="0"/>
              <a:t>ileum.</a:t>
            </a:r>
            <a:endParaRPr lang="en-US" sz="1400" dirty="0"/>
          </a:p>
          <a:p>
            <a:pPr>
              <a:lnSpc>
                <a:spcPct val="150000"/>
              </a:lnSpc>
              <a:buFont typeface="Arial" panose="020B0604020202020204" pitchFamily="34" charset="0"/>
              <a:buChar char="•"/>
            </a:pPr>
            <a:r>
              <a:rPr lang="en-US" sz="1400" dirty="0"/>
              <a:t>Have </a:t>
            </a:r>
            <a:r>
              <a:rPr lang="en-US" sz="1400" dirty="0">
                <a:solidFill>
                  <a:schemeClr val="accent4">
                    <a:lumMod val="75000"/>
                  </a:schemeClr>
                </a:solidFill>
              </a:rPr>
              <a:t>3</a:t>
            </a:r>
            <a:r>
              <a:rPr lang="en-US" sz="1400" dirty="0"/>
              <a:t> </a:t>
            </a:r>
            <a:r>
              <a:rPr lang="en-US" sz="1400" dirty="0" smtClean="0"/>
              <a:t>phases:</a:t>
            </a:r>
            <a:endParaRPr lang="en-US" sz="1400" dirty="0"/>
          </a:p>
          <a:p>
            <a:pPr lvl="1">
              <a:lnSpc>
                <a:spcPct val="150000"/>
              </a:lnSpc>
              <a:buFont typeface="Arial" panose="020B0604020202020204" pitchFamily="34" charset="0"/>
              <a:buChar char="•"/>
            </a:pPr>
            <a:r>
              <a:rPr lang="en-US" sz="1400" dirty="0">
                <a:solidFill>
                  <a:schemeClr val="accent4">
                    <a:lumMod val="75000"/>
                  </a:schemeClr>
                </a:solidFill>
              </a:rPr>
              <a:t>Phase1</a:t>
            </a:r>
            <a:r>
              <a:rPr lang="en-US" sz="1400" dirty="0">
                <a:solidFill>
                  <a:schemeClr val="tx1"/>
                </a:solidFill>
              </a:rPr>
              <a:t> </a:t>
            </a:r>
            <a:r>
              <a:rPr lang="en-US" sz="1400" dirty="0" smtClean="0">
                <a:solidFill>
                  <a:schemeClr val="tx1"/>
                </a:solidFill>
              </a:rPr>
              <a:t>quiescence. </a:t>
            </a:r>
            <a:endParaRPr lang="en-US" sz="1400" dirty="0">
              <a:solidFill>
                <a:schemeClr val="tx1"/>
              </a:solidFill>
            </a:endParaRPr>
          </a:p>
          <a:p>
            <a:pPr lvl="1">
              <a:lnSpc>
                <a:spcPct val="150000"/>
              </a:lnSpc>
              <a:buFont typeface="Arial" panose="020B0604020202020204" pitchFamily="34" charset="0"/>
              <a:buChar char="•"/>
            </a:pPr>
            <a:r>
              <a:rPr lang="en-US" sz="1400" dirty="0">
                <a:solidFill>
                  <a:schemeClr val="accent4">
                    <a:lumMod val="75000"/>
                  </a:schemeClr>
                </a:solidFill>
              </a:rPr>
              <a:t>Phase2</a:t>
            </a:r>
            <a:r>
              <a:rPr lang="en-US" sz="1400" dirty="0">
                <a:solidFill>
                  <a:schemeClr val="tx1"/>
                </a:solidFill>
              </a:rPr>
              <a:t> irregular electrical &amp; mechanical </a:t>
            </a:r>
            <a:r>
              <a:rPr lang="en-US" sz="1400" dirty="0" smtClean="0">
                <a:solidFill>
                  <a:schemeClr val="tx1"/>
                </a:solidFill>
              </a:rPr>
              <a:t>activity.</a:t>
            </a:r>
            <a:endParaRPr lang="en-US" sz="1400" dirty="0">
              <a:solidFill>
                <a:schemeClr val="tx1"/>
              </a:solidFill>
            </a:endParaRPr>
          </a:p>
          <a:p>
            <a:pPr lvl="1">
              <a:lnSpc>
                <a:spcPct val="150000"/>
              </a:lnSpc>
              <a:buFont typeface="Arial" panose="020B0604020202020204" pitchFamily="34" charset="0"/>
              <a:buChar char="•"/>
            </a:pPr>
            <a:r>
              <a:rPr lang="en-US" sz="1400" dirty="0">
                <a:solidFill>
                  <a:schemeClr val="accent4">
                    <a:lumMod val="75000"/>
                  </a:schemeClr>
                </a:solidFill>
              </a:rPr>
              <a:t>Phase3</a:t>
            </a:r>
            <a:r>
              <a:rPr lang="en-US" sz="1400" dirty="0">
                <a:solidFill>
                  <a:schemeClr val="tx1"/>
                </a:solidFill>
              </a:rPr>
              <a:t> burst of regular </a:t>
            </a:r>
            <a:r>
              <a:rPr lang="en-US" sz="1400" dirty="0" smtClean="0">
                <a:solidFill>
                  <a:schemeClr val="tx1"/>
                </a:solidFill>
              </a:rPr>
              <a:t>activity.</a:t>
            </a:r>
            <a:endParaRPr lang="en-US" sz="1400" dirty="0">
              <a:solidFill>
                <a:schemeClr val="tx1"/>
              </a:solidFill>
            </a:endParaRPr>
          </a:p>
          <a:p>
            <a:pPr>
              <a:lnSpc>
                <a:spcPct val="150000"/>
              </a:lnSpc>
              <a:buFont typeface="Arial" panose="020B0604020202020204" pitchFamily="34" charset="0"/>
              <a:buChar char="•"/>
            </a:pPr>
            <a:r>
              <a:rPr lang="en-US" sz="1400" dirty="0"/>
              <a:t>Occurs during fasting</a:t>
            </a:r>
            <a:r>
              <a:rPr lang="en-US" sz="1400" dirty="0" smtClean="0"/>
              <a:t>.</a:t>
            </a:r>
            <a:endParaRPr lang="en-US" sz="1400" dirty="0"/>
          </a:p>
          <a:p>
            <a:pPr>
              <a:lnSpc>
                <a:spcPct val="150000"/>
              </a:lnSpc>
              <a:buFont typeface="Arial" panose="020B0604020202020204" pitchFamily="34" charset="0"/>
              <a:buChar char="•"/>
            </a:pPr>
            <a:r>
              <a:rPr lang="en-US" sz="1400" dirty="0"/>
              <a:t>Initiated by </a:t>
            </a:r>
            <a:r>
              <a:rPr lang="en-US" sz="1400" dirty="0" err="1" smtClean="0"/>
              <a:t>motilin</a:t>
            </a:r>
            <a:r>
              <a:rPr lang="en-US" sz="1400" dirty="0" smtClean="0"/>
              <a:t>.</a:t>
            </a:r>
            <a:endParaRPr lang="en-US" sz="1400" dirty="0"/>
          </a:p>
          <a:p>
            <a:pPr>
              <a:lnSpc>
                <a:spcPct val="150000"/>
              </a:lnSpc>
              <a:buFont typeface="Arial" panose="020B0604020202020204" pitchFamily="34" charset="0"/>
              <a:buChar char="•"/>
            </a:pPr>
            <a:r>
              <a:rPr lang="en-US" sz="1400" dirty="0"/>
              <a:t>Migrate at a rate of </a:t>
            </a:r>
            <a:r>
              <a:rPr lang="en-US" sz="1400" dirty="0" smtClean="0">
                <a:solidFill>
                  <a:schemeClr val="accent4">
                    <a:lumMod val="75000"/>
                  </a:schemeClr>
                </a:solidFill>
              </a:rPr>
              <a:t>5</a:t>
            </a:r>
            <a:r>
              <a:rPr lang="en-US" sz="1400" dirty="0" smtClean="0"/>
              <a:t>cm/min.</a:t>
            </a:r>
            <a:endParaRPr lang="en-US" sz="1400" dirty="0"/>
          </a:p>
          <a:p>
            <a:pPr>
              <a:lnSpc>
                <a:spcPct val="150000"/>
              </a:lnSpc>
              <a:buFont typeface="Arial" panose="020B0604020202020204" pitchFamily="34" charset="0"/>
              <a:buChar char="•"/>
            </a:pPr>
            <a:r>
              <a:rPr lang="en-US" sz="1400" dirty="0"/>
              <a:t>Occurs at intervals of </a:t>
            </a:r>
            <a:r>
              <a:rPr lang="en-US" sz="1400" dirty="0">
                <a:solidFill>
                  <a:schemeClr val="accent4">
                    <a:lumMod val="75000"/>
                  </a:schemeClr>
                </a:solidFill>
              </a:rPr>
              <a:t>~ 90 </a:t>
            </a:r>
            <a:r>
              <a:rPr lang="en-US" sz="1400" dirty="0" smtClean="0"/>
              <a:t>min.</a:t>
            </a:r>
            <a:endParaRPr lang="en-US" sz="1400" dirty="0"/>
          </a:p>
          <a:p>
            <a:pPr>
              <a:lnSpc>
                <a:spcPct val="150000"/>
              </a:lnSpc>
              <a:buFont typeface="Arial" panose="020B0604020202020204" pitchFamily="34" charset="0"/>
              <a:buChar char="•"/>
            </a:pPr>
            <a:r>
              <a:rPr lang="en-US" sz="1400" dirty="0"/>
              <a:t>Accompanied by increase gastric, bile and pancreatic </a:t>
            </a:r>
            <a:r>
              <a:rPr lang="en-US" sz="1400" dirty="0" smtClean="0"/>
              <a:t>secretion.</a:t>
            </a:r>
            <a:endParaRPr lang="en-US" sz="1400" dirty="0"/>
          </a:p>
          <a:p>
            <a:pPr>
              <a:lnSpc>
                <a:spcPct val="150000"/>
              </a:lnSpc>
              <a:buFont typeface="Arial" panose="020B0604020202020204" pitchFamily="34" charset="0"/>
              <a:buChar char="•"/>
            </a:pPr>
            <a:r>
              <a:rPr lang="en-US" sz="1400" dirty="0"/>
              <a:t>Serve to clear the stomach and small intestine of luminal </a:t>
            </a:r>
            <a:r>
              <a:rPr lang="en-US" sz="1400" dirty="0" smtClean="0"/>
              <a:t>contents.</a:t>
            </a:r>
            <a:endParaRPr lang="en-US" sz="1400" dirty="0"/>
          </a:p>
          <a:p>
            <a:pPr>
              <a:lnSpc>
                <a:spcPct val="150000"/>
              </a:lnSpc>
              <a:buFont typeface="Arial" panose="020B0604020202020204" pitchFamily="34" charset="0"/>
              <a:buChar char="•"/>
            </a:pPr>
            <a:endParaRPr lang="en-US" sz="1400" dirty="0"/>
          </a:p>
          <a:p>
            <a:pPr>
              <a:lnSpc>
                <a:spcPct val="150000"/>
              </a:lnSpc>
              <a:buFont typeface="Arial" panose="020B0604020202020204" pitchFamily="34" charset="0"/>
              <a:buChar char="•"/>
            </a:pPr>
            <a:endParaRPr lang="en-US" sz="1400" dirty="0"/>
          </a:p>
        </p:txBody>
      </p:sp>
      <p:sp>
        <p:nvSpPr>
          <p:cNvPr id="7" name="Rectangle 6"/>
          <p:cNvSpPr/>
          <p:nvPr/>
        </p:nvSpPr>
        <p:spPr>
          <a:xfrm>
            <a:off x="9982844" y="26329"/>
            <a:ext cx="2205981" cy="404664"/>
          </a:xfrm>
          <a:prstGeom prst="rect">
            <a:avLst/>
          </a:prstGeom>
          <a:noFill/>
          <a:ln>
            <a:solidFill>
              <a:srgbClr val="E4CBE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Females’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0284644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Gastrointestinal Blood </a:t>
            </a:r>
            <a:r>
              <a:rPr lang="en-US" dirty="0" smtClean="0"/>
              <a:t>Flow "Splanchnic </a:t>
            </a:r>
            <a:r>
              <a:rPr lang="en-US" dirty="0"/>
              <a:t>Circulation" </a:t>
            </a:r>
          </a:p>
        </p:txBody>
      </p:sp>
      <p:sp>
        <p:nvSpPr>
          <p:cNvPr id="3" name="Slide Number Placeholder 2"/>
          <p:cNvSpPr>
            <a:spLocks noGrp="1"/>
          </p:cNvSpPr>
          <p:nvPr>
            <p:ph type="sldNum" sz="quarter" idx="12"/>
          </p:nvPr>
        </p:nvSpPr>
        <p:spPr/>
        <p:txBody>
          <a:bodyPr/>
          <a:lstStyle/>
          <a:p>
            <a:fld id="{4929A69E-7D8F-4515-9605-0315ABD4F316}" type="slidenum">
              <a:rPr lang="en-US" smtClean="0"/>
              <a:t>35</a:t>
            </a:fld>
            <a:endParaRPr lang="en-US" dirty="0"/>
          </a:p>
        </p:txBody>
      </p:sp>
      <p:sp>
        <p:nvSpPr>
          <p:cNvPr id="4" name="Content Placeholder 3"/>
          <p:cNvSpPr>
            <a:spLocks noGrp="1"/>
          </p:cNvSpPr>
          <p:nvPr>
            <p:ph sz="quarter" idx="1"/>
          </p:nvPr>
        </p:nvSpPr>
        <p:spPr>
          <a:xfrm>
            <a:off x="609461" y="1219200"/>
            <a:ext cx="5556959" cy="4937760"/>
          </a:xfrm>
        </p:spPr>
        <p:txBody>
          <a:bodyPr>
            <a:normAutofit/>
          </a:bodyPr>
          <a:lstStyle/>
          <a:p>
            <a:r>
              <a:rPr lang="en-US" sz="1600" dirty="0"/>
              <a:t>Splanchnic circulation includes the blood flow through the gut itself plus blood flows through the spleen, pancreas, and liver. </a:t>
            </a:r>
          </a:p>
          <a:p>
            <a:pPr marL="0" indent="0">
              <a:buNone/>
            </a:pPr>
            <a:endParaRPr lang="en-US" sz="1600" dirty="0"/>
          </a:p>
          <a:p>
            <a:r>
              <a:rPr lang="en-US" sz="1600" dirty="0"/>
              <a:t>The design of this system is such that all the blood that courses through the gut, spleen, and pancreas then flows immediately into the liver by way of the portal vein. </a:t>
            </a:r>
          </a:p>
          <a:p>
            <a:pPr marL="0" indent="0">
              <a:buNone/>
            </a:pPr>
            <a:endParaRPr lang="en-US" sz="1600" dirty="0"/>
          </a:p>
          <a:p>
            <a:r>
              <a:rPr lang="en-US" sz="1600" dirty="0"/>
              <a:t>In the liver, the blood passes through millions of minute liver sinusoids and finally leaves the liver by way of hepatic veins that empty into the vena cava of the general circulation.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2484" y="1219200"/>
            <a:ext cx="4836919" cy="4991067"/>
          </a:xfrm>
          <a:prstGeom prst="rect">
            <a:avLst/>
          </a:prstGeom>
        </p:spPr>
      </p:pic>
      <p:sp>
        <p:nvSpPr>
          <p:cNvPr id="6" name="Rectangle 5"/>
          <p:cNvSpPr/>
          <p:nvPr/>
        </p:nvSpPr>
        <p:spPr>
          <a:xfrm>
            <a:off x="9982844" y="0"/>
            <a:ext cx="2205981" cy="404664"/>
          </a:xfrm>
          <a:prstGeom prst="rect">
            <a:avLst/>
          </a:prstGeom>
          <a:noFill/>
          <a:ln>
            <a:solidFill>
              <a:srgbClr val="00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8843655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58F3-124B-4728-A496-0C5DC9D32097}"/>
              </a:ext>
            </a:extLst>
          </p:cNvPr>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a:extLst>
              <a:ext uri="{FF2B5EF4-FFF2-40B4-BE49-F238E27FC236}">
                <a16:creationId xmlns:a16="http://schemas.microsoft.com/office/drawing/2014/main" id="{50459568-454D-4C73-9F44-F052D584D566}"/>
              </a:ext>
            </a:extLst>
          </p:cNvPr>
          <p:cNvSpPr>
            <a:spLocks noGrp="1"/>
          </p:cNvSpPr>
          <p:nvPr>
            <p:ph type="sldNum" sz="quarter" idx="12"/>
          </p:nvPr>
        </p:nvSpPr>
        <p:spPr/>
        <p:txBody>
          <a:bodyPr/>
          <a:lstStyle/>
          <a:p>
            <a:fld id="{4929A69E-7D8F-4515-9605-0315ABD4F316}" type="slidenum">
              <a:rPr lang="en-US" smtClean="0"/>
              <a:t>36</a:t>
            </a:fld>
            <a:endParaRPr lang="en-US" dirty="0"/>
          </a:p>
        </p:txBody>
      </p:sp>
      <p:pic>
        <p:nvPicPr>
          <p:cNvPr id="5" name="Content Placeholder 3">
            <a:extLst>
              <a:ext uri="{FF2B5EF4-FFF2-40B4-BE49-F238E27FC236}">
                <a16:creationId xmlns:a16="http://schemas.microsoft.com/office/drawing/2014/main" id="{050FAD05-0E08-4D95-B65C-928FE4795F27}"/>
              </a:ext>
            </a:extLst>
          </p:cNvPr>
          <p:cNvPicPr>
            <a:picLocks noChangeAspect="1"/>
          </p:cNvPicPr>
          <p:nvPr/>
        </p:nvPicPr>
        <p:blipFill>
          <a:blip r:embed="rId2" cstate="print"/>
          <a:stretch>
            <a:fillRect/>
          </a:stretch>
        </p:blipFill>
        <p:spPr>
          <a:xfrm>
            <a:off x="6512037" y="1484784"/>
            <a:ext cx="5067366" cy="4636774"/>
          </a:xfrm>
          <a:prstGeom prst="rect">
            <a:avLst/>
          </a:prstGeom>
        </p:spPr>
      </p:pic>
      <p:pic>
        <p:nvPicPr>
          <p:cNvPr id="6" name="Picture 5">
            <a:extLst>
              <a:ext uri="{FF2B5EF4-FFF2-40B4-BE49-F238E27FC236}">
                <a16:creationId xmlns:a16="http://schemas.microsoft.com/office/drawing/2014/main" id="{0C79BCEA-B74B-4824-86D1-F7029677A3E6}"/>
              </a:ext>
            </a:extLst>
          </p:cNvPr>
          <p:cNvPicPr>
            <a:picLocks noChangeAspect="1"/>
          </p:cNvPicPr>
          <p:nvPr/>
        </p:nvPicPr>
        <p:blipFill rotWithShape="1">
          <a:blip r:embed="rId3" cstate="print"/>
          <a:srcRect l="5057" t="7727" r="1611" b="11555"/>
          <a:stretch/>
        </p:blipFill>
        <p:spPr>
          <a:xfrm>
            <a:off x="609460" y="1261145"/>
            <a:ext cx="5844993" cy="4636775"/>
          </a:xfrm>
          <a:prstGeom prst="rect">
            <a:avLst/>
          </a:prstGeom>
        </p:spPr>
      </p:pic>
      <p:sp>
        <p:nvSpPr>
          <p:cNvPr id="8" name="Rectangle 7"/>
          <p:cNvSpPr/>
          <p:nvPr/>
        </p:nvSpPr>
        <p:spPr>
          <a:xfrm>
            <a:off x="9982844" y="26329"/>
            <a:ext cx="2205981" cy="404664"/>
          </a:xfrm>
          <a:prstGeom prst="rect">
            <a:avLst/>
          </a:prstGeom>
          <a:noFill/>
          <a:ln>
            <a:solidFill>
              <a:srgbClr val="E4CBE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Females’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3781881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 of Gut Activity and Metabolic Factors on Gastrointestinal Blood Flow </a:t>
            </a:r>
          </a:p>
        </p:txBody>
      </p:sp>
      <p:sp>
        <p:nvSpPr>
          <p:cNvPr id="3" name="Slide Number Placeholder 2"/>
          <p:cNvSpPr>
            <a:spLocks noGrp="1"/>
          </p:cNvSpPr>
          <p:nvPr>
            <p:ph type="sldNum" sz="quarter" idx="12"/>
          </p:nvPr>
        </p:nvSpPr>
        <p:spPr/>
        <p:txBody>
          <a:bodyPr/>
          <a:lstStyle/>
          <a:p>
            <a:fld id="{4929A69E-7D8F-4515-9605-0315ABD4F316}" type="slidenum">
              <a:rPr lang="en-US" smtClean="0"/>
              <a:t>37</a:t>
            </a:fld>
            <a:endParaRPr lang="en-US" dirty="0"/>
          </a:p>
        </p:txBody>
      </p:sp>
      <p:grpSp>
        <p:nvGrpSpPr>
          <p:cNvPr id="7" name="Group 6"/>
          <p:cNvGrpSpPr/>
          <p:nvPr/>
        </p:nvGrpSpPr>
        <p:grpSpPr>
          <a:xfrm>
            <a:off x="609459" y="1440953"/>
            <a:ext cx="10969943" cy="3068167"/>
            <a:chOff x="118550" y="2440439"/>
            <a:chExt cx="11951722" cy="3068167"/>
          </a:xfrm>
        </p:grpSpPr>
        <p:sp>
          <p:nvSpPr>
            <p:cNvPr id="8" name="Freeform 7"/>
            <p:cNvSpPr/>
            <p:nvPr/>
          </p:nvSpPr>
          <p:spPr>
            <a:xfrm>
              <a:off x="6094412" y="3377493"/>
              <a:ext cx="4228532" cy="733877"/>
            </a:xfrm>
            <a:custGeom>
              <a:avLst/>
              <a:gdLst/>
              <a:ahLst/>
              <a:cxnLst/>
              <a:rect l="0" t="0" r="0" b="0"/>
              <a:pathLst>
                <a:path>
                  <a:moveTo>
                    <a:pt x="0" y="0"/>
                  </a:moveTo>
                  <a:lnTo>
                    <a:pt x="0" y="366938"/>
                  </a:lnTo>
                  <a:lnTo>
                    <a:pt x="4228533" y="366938"/>
                  </a:lnTo>
                  <a:lnTo>
                    <a:pt x="4228533" y="733877"/>
                  </a:lnTo>
                </a:path>
              </a:pathLst>
            </a:custGeom>
          </p:spPr>
          <p:style>
            <a:lnRef idx="1">
              <a:schemeClr val="accent2"/>
            </a:lnRef>
            <a:fillRef idx="0">
              <a:schemeClr val="accent2"/>
            </a:fillRef>
            <a:effectRef idx="0">
              <a:schemeClr val="accent2"/>
            </a:effectRef>
            <a:fontRef idx="minor">
              <a:schemeClr val="tx1"/>
            </a:fontRef>
          </p:style>
        </p:sp>
        <p:sp>
          <p:nvSpPr>
            <p:cNvPr id="9" name="Freeform 8"/>
            <p:cNvSpPr/>
            <p:nvPr/>
          </p:nvSpPr>
          <p:spPr>
            <a:xfrm>
              <a:off x="6048691" y="3373608"/>
              <a:ext cx="91440" cy="733877"/>
            </a:xfrm>
            <a:custGeom>
              <a:avLst/>
              <a:gdLst/>
              <a:ahLst/>
              <a:cxnLst/>
              <a:rect l="0" t="0" r="0" b="0"/>
              <a:pathLst>
                <a:path>
                  <a:moveTo>
                    <a:pt x="45720" y="0"/>
                  </a:moveTo>
                  <a:lnTo>
                    <a:pt x="45720" y="733877"/>
                  </a:lnTo>
                </a:path>
              </a:pathLst>
            </a:custGeom>
          </p:spPr>
          <p:style>
            <a:lnRef idx="1">
              <a:schemeClr val="accent2"/>
            </a:lnRef>
            <a:fillRef idx="0">
              <a:schemeClr val="accent2"/>
            </a:fillRef>
            <a:effectRef idx="0">
              <a:schemeClr val="accent2"/>
            </a:effectRef>
            <a:fontRef idx="minor">
              <a:schemeClr val="tx1"/>
            </a:fontRef>
          </p:style>
        </p:sp>
        <p:sp>
          <p:nvSpPr>
            <p:cNvPr id="10" name="Freeform 9"/>
            <p:cNvSpPr/>
            <p:nvPr/>
          </p:nvSpPr>
          <p:spPr>
            <a:xfrm>
              <a:off x="1498939" y="3374472"/>
              <a:ext cx="4228532" cy="733877"/>
            </a:xfrm>
            <a:custGeom>
              <a:avLst/>
              <a:gdLst/>
              <a:ahLst/>
              <a:cxnLst/>
              <a:rect l="0" t="0" r="0" b="0"/>
              <a:pathLst>
                <a:path>
                  <a:moveTo>
                    <a:pt x="4228533" y="0"/>
                  </a:moveTo>
                  <a:lnTo>
                    <a:pt x="4228533" y="366938"/>
                  </a:lnTo>
                  <a:lnTo>
                    <a:pt x="0" y="366938"/>
                  </a:lnTo>
                  <a:lnTo>
                    <a:pt x="0" y="733877"/>
                  </a:lnTo>
                </a:path>
              </a:pathLst>
            </a:custGeom>
          </p:spPr>
          <p:style>
            <a:lnRef idx="1">
              <a:schemeClr val="accent2"/>
            </a:lnRef>
            <a:fillRef idx="0">
              <a:schemeClr val="accent2"/>
            </a:fillRef>
            <a:effectRef idx="0">
              <a:schemeClr val="accent2"/>
            </a:effectRef>
            <a:fontRef idx="minor">
              <a:schemeClr val="tx1"/>
            </a:fontRef>
          </p:style>
        </p:sp>
        <p:sp>
          <p:nvSpPr>
            <p:cNvPr id="11" name="Freeform 10"/>
            <p:cNvSpPr/>
            <p:nvPr/>
          </p:nvSpPr>
          <p:spPr>
            <a:xfrm>
              <a:off x="4270972" y="2440439"/>
              <a:ext cx="3494655" cy="955711"/>
            </a:xfrm>
            <a:custGeom>
              <a:avLst/>
              <a:gdLst>
                <a:gd name="connsiteX0" fmla="*/ 0 w 3494655"/>
                <a:gd name="connsiteY0" fmla="*/ 0 h 1747327"/>
                <a:gd name="connsiteX1" fmla="*/ 3494655 w 3494655"/>
                <a:gd name="connsiteY1" fmla="*/ 0 h 1747327"/>
                <a:gd name="connsiteX2" fmla="*/ 3494655 w 3494655"/>
                <a:gd name="connsiteY2" fmla="*/ 1747327 h 1747327"/>
                <a:gd name="connsiteX3" fmla="*/ 0 w 3494655"/>
                <a:gd name="connsiteY3" fmla="*/ 1747327 h 1747327"/>
                <a:gd name="connsiteX4" fmla="*/ 0 w 3494655"/>
                <a:gd name="connsiteY4" fmla="*/ 0 h 174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655" h="1747327">
                  <a:moveTo>
                    <a:pt x="0" y="0"/>
                  </a:moveTo>
                  <a:lnTo>
                    <a:pt x="3494655" y="0"/>
                  </a:lnTo>
                  <a:lnTo>
                    <a:pt x="3494655" y="1747327"/>
                  </a:lnTo>
                  <a:lnTo>
                    <a:pt x="0" y="1747327"/>
                  </a:lnTo>
                  <a:lnTo>
                    <a:pt x="0" y="0"/>
                  </a:lnTo>
                  <a:close/>
                </a:path>
              </a:pathLst>
            </a:custGeom>
            <a:solidFill>
              <a:schemeClr val="accent2">
                <a:lumMod val="60000"/>
                <a:lumOff val="40000"/>
              </a:schemeClr>
            </a:solidFill>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kern="1200" dirty="0">
                  <a:solidFill>
                    <a:schemeClr val="bg1"/>
                  </a:solidFill>
                </a:rPr>
                <a:t>Possible Causes of the Increased Blood Flow During Gastrointestinal Activity</a:t>
              </a:r>
            </a:p>
          </p:txBody>
        </p:sp>
        <p:sp>
          <p:nvSpPr>
            <p:cNvPr id="12" name="Freeform 11"/>
            <p:cNvSpPr/>
            <p:nvPr/>
          </p:nvSpPr>
          <p:spPr>
            <a:xfrm>
              <a:off x="118550" y="4107485"/>
              <a:ext cx="3494655" cy="1401121"/>
            </a:xfrm>
            <a:custGeom>
              <a:avLst/>
              <a:gdLst>
                <a:gd name="connsiteX0" fmla="*/ 0 w 3494655"/>
                <a:gd name="connsiteY0" fmla="*/ 0 h 1747327"/>
                <a:gd name="connsiteX1" fmla="*/ 3494655 w 3494655"/>
                <a:gd name="connsiteY1" fmla="*/ 0 h 1747327"/>
                <a:gd name="connsiteX2" fmla="*/ 3494655 w 3494655"/>
                <a:gd name="connsiteY2" fmla="*/ 1747327 h 1747327"/>
                <a:gd name="connsiteX3" fmla="*/ 0 w 3494655"/>
                <a:gd name="connsiteY3" fmla="*/ 1747327 h 1747327"/>
                <a:gd name="connsiteX4" fmla="*/ 0 w 3494655"/>
                <a:gd name="connsiteY4" fmla="*/ 0 h 174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655" h="1747327">
                  <a:moveTo>
                    <a:pt x="0" y="0"/>
                  </a:moveTo>
                  <a:lnTo>
                    <a:pt x="3494655" y="0"/>
                  </a:lnTo>
                  <a:lnTo>
                    <a:pt x="3494655" y="1747327"/>
                  </a:lnTo>
                  <a:lnTo>
                    <a:pt x="0" y="1747327"/>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lvl="0" defTabSz="800100">
                <a:lnSpc>
                  <a:spcPct val="90000"/>
                </a:lnSpc>
                <a:spcBef>
                  <a:spcPct val="0"/>
                </a:spcBef>
                <a:spcAft>
                  <a:spcPct val="35000"/>
                </a:spcAft>
              </a:pPr>
              <a:r>
                <a:rPr lang="en-US" sz="1400" b="0" kern="1200" dirty="0"/>
                <a:t>Most of vasodilators such as  the peptide hormones, including cholecystokinin (CCK), vasoactive intestinal peptide (VIP), gastrin, and secretin. </a:t>
              </a:r>
            </a:p>
          </p:txBody>
        </p:sp>
        <p:sp>
          <p:nvSpPr>
            <p:cNvPr id="13" name="Freeform 12"/>
            <p:cNvSpPr/>
            <p:nvPr/>
          </p:nvSpPr>
          <p:spPr>
            <a:xfrm>
              <a:off x="4347084" y="4107485"/>
              <a:ext cx="3494655" cy="1401121"/>
            </a:xfrm>
            <a:custGeom>
              <a:avLst/>
              <a:gdLst>
                <a:gd name="connsiteX0" fmla="*/ 0 w 3494655"/>
                <a:gd name="connsiteY0" fmla="*/ 0 h 1747327"/>
                <a:gd name="connsiteX1" fmla="*/ 3494655 w 3494655"/>
                <a:gd name="connsiteY1" fmla="*/ 0 h 1747327"/>
                <a:gd name="connsiteX2" fmla="*/ 3494655 w 3494655"/>
                <a:gd name="connsiteY2" fmla="*/ 1747327 h 1747327"/>
                <a:gd name="connsiteX3" fmla="*/ 0 w 3494655"/>
                <a:gd name="connsiteY3" fmla="*/ 1747327 h 1747327"/>
                <a:gd name="connsiteX4" fmla="*/ 0 w 3494655"/>
                <a:gd name="connsiteY4" fmla="*/ 0 h 174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655" h="1747327">
                  <a:moveTo>
                    <a:pt x="0" y="0"/>
                  </a:moveTo>
                  <a:lnTo>
                    <a:pt x="3494655" y="0"/>
                  </a:lnTo>
                  <a:lnTo>
                    <a:pt x="3494655" y="1747327"/>
                  </a:lnTo>
                  <a:lnTo>
                    <a:pt x="0" y="1747327"/>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lvl="0" defTabSz="800100">
                <a:lnSpc>
                  <a:spcPct val="90000"/>
                </a:lnSpc>
                <a:spcBef>
                  <a:spcPct val="0"/>
                </a:spcBef>
                <a:spcAft>
                  <a:spcPct val="35000"/>
                </a:spcAft>
              </a:pPr>
              <a:r>
                <a:rPr lang="en-US" sz="1400" b="0" kern="1200" dirty="0"/>
                <a:t>Some of the GI glands release into the gut wall two </a:t>
              </a:r>
              <a:r>
                <a:rPr lang="en-US" sz="1400" b="0" kern="1200" dirty="0" err="1"/>
                <a:t>kinins</a:t>
              </a:r>
              <a:r>
                <a:rPr lang="en-US" sz="1400" b="0" kern="1200" dirty="0"/>
                <a:t>, </a:t>
              </a:r>
              <a:r>
                <a:rPr lang="en-US" sz="1400" b="0" kern="1200" dirty="0" err="1"/>
                <a:t>kallidin</a:t>
              </a:r>
              <a:r>
                <a:rPr lang="en-US" sz="1400" b="0" kern="1200" dirty="0"/>
                <a:t> and bradykinin (vasodilators</a:t>
              </a:r>
              <a:r>
                <a:rPr lang="en-US" sz="1400" b="0" kern="1200" dirty="0" smtClean="0"/>
                <a:t>). </a:t>
              </a:r>
              <a:endParaRPr lang="en-US" sz="1400" b="0" kern="1200" dirty="0"/>
            </a:p>
          </p:txBody>
        </p:sp>
        <p:sp>
          <p:nvSpPr>
            <p:cNvPr id="14" name="Freeform 13"/>
            <p:cNvSpPr/>
            <p:nvPr/>
          </p:nvSpPr>
          <p:spPr>
            <a:xfrm>
              <a:off x="8575617" y="4107485"/>
              <a:ext cx="3494655" cy="1401121"/>
            </a:xfrm>
            <a:custGeom>
              <a:avLst/>
              <a:gdLst>
                <a:gd name="connsiteX0" fmla="*/ 0 w 3494655"/>
                <a:gd name="connsiteY0" fmla="*/ 0 h 1747327"/>
                <a:gd name="connsiteX1" fmla="*/ 3494655 w 3494655"/>
                <a:gd name="connsiteY1" fmla="*/ 0 h 1747327"/>
                <a:gd name="connsiteX2" fmla="*/ 3494655 w 3494655"/>
                <a:gd name="connsiteY2" fmla="*/ 1747327 h 1747327"/>
                <a:gd name="connsiteX3" fmla="*/ 0 w 3494655"/>
                <a:gd name="connsiteY3" fmla="*/ 1747327 h 1747327"/>
                <a:gd name="connsiteX4" fmla="*/ 0 w 3494655"/>
                <a:gd name="connsiteY4" fmla="*/ 0 h 174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655" h="1747327">
                  <a:moveTo>
                    <a:pt x="0" y="0"/>
                  </a:moveTo>
                  <a:lnTo>
                    <a:pt x="3494655" y="0"/>
                  </a:lnTo>
                  <a:lnTo>
                    <a:pt x="3494655" y="1747327"/>
                  </a:lnTo>
                  <a:lnTo>
                    <a:pt x="0" y="1747327"/>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marL="285750" lvl="0" indent="-285750" defTabSz="800100">
                <a:lnSpc>
                  <a:spcPct val="90000"/>
                </a:lnSpc>
                <a:spcBef>
                  <a:spcPct val="0"/>
                </a:spcBef>
                <a:spcAft>
                  <a:spcPct val="35000"/>
                </a:spcAft>
                <a:buFont typeface="Arial" panose="020B0604020202020204" pitchFamily="34" charset="0"/>
                <a:buChar char="•"/>
              </a:pPr>
              <a:r>
                <a:rPr lang="en-US" sz="1400" b="0" kern="1200" dirty="0"/>
                <a:t>Decreased oxygen concentration in the gut wall can increase intestinal blood flow at least </a:t>
              </a:r>
              <a:r>
                <a:rPr lang="en-US" sz="1400" b="0" kern="1200" dirty="0">
                  <a:solidFill>
                    <a:schemeClr val="accent4">
                      <a:lumMod val="75000"/>
                    </a:schemeClr>
                  </a:solidFill>
                </a:rPr>
                <a:t>50 to 100 </a:t>
              </a:r>
              <a:r>
                <a:rPr lang="en-US" sz="1400" b="0" kern="1200" dirty="0"/>
                <a:t>percent. </a:t>
              </a:r>
            </a:p>
            <a:p>
              <a:pPr marL="285750" lvl="0" indent="-285750" defTabSz="800100">
                <a:lnSpc>
                  <a:spcPct val="90000"/>
                </a:lnSpc>
                <a:spcBef>
                  <a:spcPct val="0"/>
                </a:spcBef>
                <a:spcAft>
                  <a:spcPct val="35000"/>
                </a:spcAft>
                <a:buFont typeface="Arial" panose="020B0604020202020204" pitchFamily="34" charset="0"/>
                <a:buChar char="•"/>
              </a:pPr>
              <a:r>
                <a:rPr lang="en-US" sz="1400" b="0" kern="1200" dirty="0">
                  <a:solidFill>
                    <a:srgbClr val="FF66CC"/>
                  </a:solidFill>
                </a:rPr>
                <a:t>Four folds increase in adenosine (vasodilator) secretion due to decrease </a:t>
              </a:r>
              <a:r>
                <a:rPr lang="en-US" sz="1400" b="0" kern="1200" dirty="0" smtClean="0">
                  <a:solidFill>
                    <a:srgbClr val="FF66CC"/>
                  </a:solidFill>
                </a:rPr>
                <a:t>oxygen.</a:t>
              </a:r>
              <a:endParaRPr lang="en-US" sz="1400" b="0" kern="1200" dirty="0">
                <a:solidFill>
                  <a:srgbClr val="FF66CC"/>
                </a:solidFill>
              </a:endParaRPr>
            </a:p>
          </p:txBody>
        </p:sp>
      </p:grpSp>
      <p:sp>
        <p:nvSpPr>
          <p:cNvPr id="4" name="TextBox 3">
            <a:extLst>
              <a:ext uri="{FF2B5EF4-FFF2-40B4-BE49-F238E27FC236}">
                <a16:creationId xmlns:a16="http://schemas.microsoft.com/office/drawing/2014/main" id="{F1360CB6-B1F2-4059-BC5D-2E7AEEA8F4B1}"/>
              </a:ext>
            </a:extLst>
          </p:cNvPr>
          <p:cNvSpPr txBox="1"/>
          <p:nvPr/>
        </p:nvSpPr>
        <p:spPr>
          <a:xfrm>
            <a:off x="2424294" y="5072998"/>
            <a:ext cx="7553464" cy="738664"/>
          </a:xfrm>
          <a:prstGeom prst="rect">
            <a:avLst/>
          </a:prstGeom>
          <a:noFill/>
          <a:ln w="19050">
            <a:solidFill>
              <a:schemeClr val="tx2"/>
            </a:solidFill>
            <a:prstDash val="sysDash"/>
          </a:ln>
        </p:spPr>
        <p:txBody>
          <a:bodyPr wrap="square" rtlCol="0">
            <a:spAutoFit/>
          </a:bodyPr>
          <a:lstStyle/>
          <a:p>
            <a:pPr marL="285750" indent="-285750">
              <a:buFont typeface="Arial" panose="020B0604020202020204" pitchFamily="34" charset="0"/>
              <a:buChar char="•"/>
            </a:pPr>
            <a:r>
              <a:rPr lang="en-US" sz="1400" dirty="0"/>
              <a:t>Blood flow in GIT is directly related to local activity</a:t>
            </a:r>
          </a:p>
          <a:p>
            <a:pPr marL="285750" indent="-285750">
              <a:buFont typeface="Arial" panose="020B0604020202020204" pitchFamily="34" charset="0"/>
              <a:buChar char="•"/>
            </a:pPr>
            <a:r>
              <a:rPr lang="en-US" sz="1400" dirty="0"/>
              <a:t>Blood flow in villi during active absorption increased up to </a:t>
            </a:r>
            <a:r>
              <a:rPr lang="en-US" sz="1400" dirty="0" smtClean="0">
                <a:solidFill>
                  <a:schemeClr val="accent4">
                    <a:lumMod val="75000"/>
                  </a:schemeClr>
                </a:solidFill>
              </a:rPr>
              <a:t>8 </a:t>
            </a:r>
            <a:r>
              <a:rPr lang="en-US" sz="1400" dirty="0" smtClean="0"/>
              <a:t>folds</a:t>
            </a:r>
            <a:endParaRPr lang="en-US" sz="1400" dirty="0"/>
          </a:p>
          <a:p>
            <a:pPr marL="285750" indent="-285750">
              <a:buFont typeface="Arial" panose="020B0604020202020204" pitchFamily="34" charset="0"/>
              <a:buChar char="•"/>
            </a:pPr>
            <a:r>
              <a:rPr lang="en-US" sz="1400" dirty="0"/>
              <a:t>After a meal blood flow increases greatly then return to resting level over 2-4 </a:t>
            </a:r>
            <a:r>
              <a:rPr lang="en-US" sz="1400" dirty="0" err="1"/>
              <a:t>hrs</a:t>
            </a:r>
            <a:endParaRPr lang="en-US" sz="1400" dirty="0"/>
          </a:p>
        </p:txBody>
      </p:sp>
      <p:sp>
        <p:nvSpPr>
          <p:cNvPr id="16" name="Rectangle 15"/>
          <p:cNvSpPr/>
          <p:nvPr/>
        </p:nvSpPr>
        <p:spPr>
          <a:xfrm>
            <a:off x="7769628" y="5072998"/>
            <a:ext cx="2205981" cy="234319"/>
          </a:xfrm>
          <a:prstGeom prst="rect">
            <a:avLst/>
          </a:prstGeom>
          <a:noFill/>
          <a:ln>
            <a:solidFill>
              <a:srgbClr val="E4CBE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Females’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6531800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Nervous Control of Gastrointestinal Blood Flow </a:t>
            </a:r>
          </a:p>
        </p:txBody>
      </p:sp>
      <p:sp>
        <p:nvSpPr>
          <p:cNvPr id="3" name="Slide Number Placeholder 2"/>
          <p:cNvSpPr>
            <a:spLocks noGrp="1"/>
          </p:cNvSpPr>
          <p:nvPr>
            <p:ph type="sldNum" sz="quarter" idx="12"/>
          </p:nvPr>
        </p:nvSpPr>
        <p:spPr/>
        <p:txBody>
          <a:bodyPr/>
          <a:lstStyle/>
          <a:p>
            <a:fld id="{4929A69E-7D8F-4515-9605-0315ABD4F316}" type="slidenum">
              <a:rPr lang="en-US" smtClean="0"/>
              <a:t>38</a:t>
            </a:fld>
            <a:endParaRPr lang="en-US" dirty="0"/>
          </a:p>
        </p:txBody>
      </p:sp>
      <p:sp>
        <p:nvSpPr>
          <p:cNvPr id="4" name="Content Placeholder 3"/>
          <p:cNvSpPr>
            <a:spLocks noGrp="1"/>
          </p:cNvSpPr>
          <p:nvPr>
            <p:ph sz="quarter" idx="1"/>
          </p:nvPr>
        </p:nvSpPr>
        <p:spPr/>
        <p:txBody>
          <a:bodyPr>
            <a:normAutofit/>
          </a:bodyPr>
          <a:lstStyle/>
          <a:p>
            <a:r>
              <a:rPr lang="en-US" sz="1800" dirty="0"/>
              <a:t>Stimulation of the parasympathetic nerves going to the stomach and lower colon increases local blood flow at the same time that it increases glandular secretion. </a:t>
            </a:r>
            <a:endParaRPr lang="en-US" sz="1800" dirty="0" smtClean="0"/>
          </a:p>
          <a:p>
            <a:endParaRPr lang="en-US" sz="1800" dirty="0"/>
          </a:p>
          <a:p>
            <a:r>
              <a:rPr lang="en-US" sz="1800" dirty="0"/>
              <a:t>Sympathetic stimulation, by contrast, has a direct effect </a:t>
            </a:r>
            <a:r>
              <a:rPr lang="en-US" sz="1800" dirty="0" smtClean="0"/>
              <a:t>on </a:t>
            </a:r>
          </a:p>
          <a:p>
            <a:pPr marL="0" indent="0">
              <a:buNone/>
            </a:pPr>
            <a:r>
              <a:rPr lang="en-US" sz="1800" dirty="0" smtClean="0"/>
              <a:t>    essentially </a:t>
            </a:r>
            <a:r>
              <a:rPr lang="en-US" sz="1800" dirty="0"/>
              <a:t>all the gastrointestinal tract to cause intense </a:t>
            </a:r>
            <a:endParaRPr lang="en-US" sz="1800" dirty="0" smtClean="0"/>
          </a:p>
          <a:p>
            <a:pPr marL="0" indent="0">
              <a:buNone/>
            </a:pPr>
            <a:r>
              <a:rPr lang="en-US" sz="1800" dirty="0"/>
              <a:t> </a:t>
            </a:r>
            <a:r>
              <a:rPr lang="en-US" sz="1800" dirty="0" smtClean="0"/>
              <a:t>   vasoconstriction </a:t>
            </a:r>
            <a:r>
              <a:rPr lang="en-US" sz="1800" dirty="0"/>
              <a:t>of the arterioles with greatly decreased blood </a:t>
            </a:r>
            <a:endParaRPr lang="en-US" sz="1800" dirty="0" smtClean="0"/>
          </a:p>
          <a:p>
            <a:pPr marL="0" indent="0">
              <a:buNone/>
            </a:pPr>
            <a:r>
              <a:rPr lang="en-US" sz="1800" dirty="0"/>
              <a:t> </a:t>
            </a:r>
            <a:r>
              <a:rPr lang="en-US" sz="1800" dirty="0" smtClean="0"/>
              <a:t>   flow</a:t>
            </a:r>
            <a:r>
              <a:rPr lang="en-US" sz="1800" dirty="0"/>
              <a:t>. But the local metabolic vasodilator mechanisms override </a:t>
            </a:r>
            <a:endParaRPr lang="en-US" sz="1800" dirty="0" smtClean="0"/>
          </a:p>
          <a:p>
            <a:pPr marL="0" indent="0">
              <a:buNone/>
            </a:pPr>
            <a:r>
              <a:rPr lang="en-US" sz="1800" dirty="0"/>
              <a:t> </a:t>
            </a:r>
            <a:r>
              <a:rPr lang="en-US" sz="1800" dirty="0" smtClean="0"/>
              <a:t>   the </a:t>
            </a:r>
            <a:r>
              <a:rPr lang="en-US" sz="1800" dirty="0"/>
              <a:t>sympathetic vasoconstriction effects, returning the normal </a:t>
            </a:r>
            <a:endParaRPr lang="en-US" sz="1800" dirty="0" smtClean="0"/>
          </a:p>
          <a:p>
            <a:pPr marL="0" indent="0">
              <a:buNone/>
            </a:pPr>
            <a:r>
              <a:rPr lang="en-US" sz="1800" dirty="0"/>
              <a:t> </a:t>
            </a:r>
            <a:r>
              <a:rPr lang="en-US" sz="1800" dirty="0" smtClean="0"/>
              <a:t>   blood </a:t>
            </a:r>
            <a:r>
              <a:rPr lang="en-US" sz="1800" dirty="0"/>
              <a:t>flow to GI muscle and glands. </a:t>
            </a:r>
          </a:p>
        </p:txBody>
      </p:sp>
      <p:sp>
        <p:nvSpPr>
          <p:cNvPr id="5" name="Rectangle 4"/>
          <p:cNvSpPr/>
          <p:nvPr/>
        </p:nvSpPr>
        <p:spPr>
          <a:xfrm>
            <a:off x="9982844" y="9892"/>
            <a:ext cx="2205981" cy="404664"/>
          </a:xfrm>
          <a:prstGeom prst="rect">
            <a:avLst/>
          </a:prstGeom>
          <a:noFill/>
          <a:ln>
            <a:solidFill>
              <a:srgbClr val="00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pic>
        <p:nvPicPr>
          <p:cNvPr id="6" name="Content Placeholder 3"/>
          <p:cNvPicPr>
            <a:picLocks noChangeAspect="1"/>
          </p:cNvPicPr>
          <p:nvPr/>
        </p:nvPicPr>
        <p:blipFill rotWithShape="1">
          <a:blip r:embed="rId3"/>
          <a:srcRect l="31063" t="9855" r="-1"/>
          <a:stretch/>
        </p:blipFill>
        <p:spPr>
          <a:xfrm>
            <a:off x="6983995" y="1844824"/>
            <a:ext cx="4595408" cy="4511526"/>
          </a:xfrm>
          <a:prstGeom prst="rect">
            <a:avLst/>
          </a:prstGeom>
        </p:spPr>
      </p:pic>
      <p:sp>
        <p:nvSpPr>
          <p:cNvPr id="7" name="Rectangle 6"/>
          <p:cNvSpPr/>
          <p:nvPr/>
        </p:nvSpPr>
        <p:spPr>
          <a:xfrm>
            <a:off x="6983995" y="1534842"/>
            <a:ext cx="2205981" cy="328464"/>
          </a:xfrm>
          <a:prstGeom prst="rect">
            <a:avLst/>
          </a:prstGeom>
          <a:noFill/>
          <a:ln>
            <a:solidFill>
              <a:srgbClr val="E4CBE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Females’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6514352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105"/>
            <a:ext cx="12188825" cy="990600"/>
          </a:xfrm>
        </p:spPr>
        <p:txBody>
          <a:bodyPr>
            <a:normAutofit/>
          </a:bodyPr>
          <a:lstStyle/>
          <a:p>
            <a:pPr algn="ctr"/>
            <a:r>
              <a:rPr lang="en-US" sz="4000" b="1" dirty="0">
                <a:solidFill>
                  <a:schemeClr val="bg2">
                    <a:lumMod val="50000"/>
                  </a:schemeClr>
                </a:solidFill>
              </a:rPr>
              <a:t>Thank you! </a:t>
            </a:r>
          </a:p>
        </p:txBody>
      </p:sp>
      <p:sp>
        <p:nvSpPr>
          <p:cNvPr id="6" name="Rectangle 5"/>
          <p:cNvSpPr/>
          <p:nvPr/>
        </p:nvSpPr>
        <p:spPr>
          <a:xfrm>
            <a:off x="822160" y="2451761"/>
            <a:ext cx="4423006" cy="461665"/>
          </a:xfrm>
          <a:prstGeom prst="rect">
            <a:avLst/>
          </a:prstGeom>
        </p:spPr>
        <p:txBody>
          <a:bodyPr wrap="none">
            <a:spAutoFit/>
          </a:bodyPr>
          <a:lstStyle/>
          <a:p>
            <a:pPr defTabSz="914400">
              <a:spcBef>
                <a:spcPct val="20000"/>
              </a:spcBef>
            </a:pPr>
            <a:r>
              <a:rPr lang="en-US" sz="2400" b="1" dirty="0">
                <a:solidFill>
                  <a:schemeClr val="accent1">
                    <a:lumMod val="75000"/>
                  </a:schemeClr>
                </a:solidFill>
                <a:latin typeface="+mj-lt"/>
                <a:ea typeface="+mj-ea"/>
                <a:cs typeface="+mj-cs"/>
              </a:rPr>
              <a:t>The Physiology 436 Team:</a:t>
            </a:r>
          </a:p>
        </p:txBody>
      </p:sp>
      <p:sp>
        <p:nvSpPr>
          <p:cNvPr id="8" name="Content Placeholder 2"/>
          <p:cNvSpPr txBox="1">
            <a:spLocks/>
          </p:cNvSpPr>
          <p:nvPr/>
        </p:nvSpPr>
        <p:spPr>
          <a:xfrm>
            <a:off x="8146058" y="2480726"/>
            <a:ext cx="2916905" cy="1554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1">
                    <a:lumMod val="75000"/>
                  </a:schemeClr>
                </a:solidFill>
                <a:latin typeface="+mj-lt"/>
                <a:ea typeface="+mj-ea"/>
                <a:cs typeface="+mj-cs"/>
              </a:rPr>
              <a:t>Team Leaders: </a:t>
            </a:r>
          </a:p>
          <a:p>
            <a:pPr marL="0" indent="0">
              <a:buFont typeface="Arial" panose="020B0604020202020204" pitchFamily="34" charset="0"/>
              <a:buNone/>
            </a:pPr>
            <a:r>
              <a:rPr lang="en-US" sz="1800" dirty="0" smtClean="0">
                <a:solidFill>
                  <a:srgbClr val="DDE9EC">
                    <a:lumMod val="75000"/>
                  </a:srgbClr>
                </a:solidFill>
              </a:rPr>
              <a:t> Laila Mathkour</a:t>
            </a:r>
          </a:p>
          <a:p>
            <a:pPr marL="0" indent="0">
              <a:buFont typeface="Arial" panose="020B0604020202020204" pitchFamily="34" charset="0"/>
              <a:buNone/>
            </a:pPr>
            <a:r>
              <a:rPr lang="en-US" sz="1800" dirty="0" smtClean="0">
                <a:solidFill>
                  <a:srgbClr val="DDE9EC">
                    <a:lumMod val="75000"/>
                  </a:srgbClr>
                </a:solidFill>
              </a:rPr>
              <a:t> Mohammad </a:t>
            </a:r>
            <a:r>
              <a:rPr lang="en-US" sz="1800" dirty="0" err="1" smtClean="0">
                <a:solidFill>
                  <a:srgbClr val="DDE9EC">
                    <a:lumMod val="75000"/>
                  </a:srgbClr>
                </a:solidFill>
              </a:rPr>
              <a:t>Alayed</a:t>
            </a:r>
            <a:r>
              <a:rPr lang="en-US" sz="1800" dirty="0" smtClean="0">
                <a:solidFill>
                  <a:srgbClr val="DDE9EC">
                    <a:lumMod val="75000"/>
                  </a:srgbClr>
                </a:solidFill>
              </a:rPr>
              <a:t>  </a:t>
            </a:r>
            <a:endParaRPr lang="en-US" sz="1800" dirty="0">
              <a:solidFill>
                <a:srgbClr val="DDE9EC">
                  <a:lumMod val="75000"/>
                </a:srgbClr>
              </a:solidFill>
            </a:endParaRPr>
          </a:p>
          <a:p>
            <a:pPr marL="0" indent="0">
              <a:buFont typeface="Arial" panose="020B0604020202020204" pitchFamily="34" charset="0"/>
              <a:buNone/>
            </a:pPr>
            <a:endParaRPr lang="en-US" sz="2000" dirty="0">
              <a:solidFill>
                <a:srgbClr val="DDE9EC">
                  <a:lumMod val="75000"/>
                </a:srgbClr>
              </a:solidFill>
            </a:endParaRPr>
          </a:p>
          <a:p>
            <a:pPr marL="0" indent="0">
              <a:buFont typeface="Arial" panose="020B0604020202020204" pitchFamily="34" charset="0"/>
              <a:buNone/>
            </a:pPr>
            <a:endParaRPr lang="en-US" sz="3600" dirty="0">
              <a:solidFill>
                <a:srgbClr val="DDE9EC">
                  <a:lumMod val="75000"/>
                </a:srgbClr>
              </a:solidFill>
            </a:endParaRPr>
          </a:p>
        </p:txBody>
      </p:sp>
      <p:sp>
        <p:nvSpPr>
          <p:cNvPr id="10" name="Slide Number Placeholder 9"/>
          <p:cNvSpPr>
            <a:spLocks noGrp="1"/>
          </p:cNvSpPr>
          <p:nvPr>
            <p:ph type="sldNum" sz="quarter" idx="12"/>
          </p:nvPr>
        </p:nvSpPr>
        <p:spPr/>
        <p:txBody>
          <a:bodyPr/>
          <a:lstStyle/>
          <a:p>
            <a:fld id="{4929A69E-7D8F-4515-9605-0315ABD4F316}" type="slidenum">
              <a:rPr lang="en-US" smtClean="0">
                <a:solidFill>
                  <a:srgbClr val="464653"/>
                </a:solidFill>
              </a:rPr>
              <a:pPr/>
              <a:t>39</a:t>
            </a:fld>
            <a:endParaRPr lang="en-US" dirty="0">
              <a:solidFill>
                <a:srgbClr val="464653"/>
              </a:solidFill>
            </a:endParaRPr>
          </a:p>
        </p:txBody>
      </p:sp>
      <p:sp>
        <p:nvSpPr>
          <p:cNvPr id="12" name="Rectangle 11"/>
          <p:cNvSpPr/>
          <p:nvPr/>
        </p:nvSpPr>
        <p:spPr>
          <a:xfrm>
            <a:off x="945840" y="1654995"/>
            <a:ext cx="10297144" cy="369332"/>
          </a:xfrm>
          <a:prstGeom prst="rect">
            <a:avLst/>
          </a:prstGeom>
        </p:spPr>
        <p:txBody>
          <a:bodyPr wrap="square">
            <a:spAutoFit/>
          </a:bodyPr>
          <a:lstStyle/>
          <a:p>
            <a:pPr algn="ctr" defTabSz="914400"/>
            <a:r>
              <a:rPr lang="ar-SA" sz="1800" dirty="0">
                <a:solidFill>
                  <a:srgbClr val="DDE9EC">
                    <a:lumMod val="75000"/>
                  </a:srgbClr>
                </a:solidFill>
                <a:latin typeface="ArialMT" charset="0"/>
              </a:rPr>
              <a:t>اعمل لترسم بسمة، اعمل لتمسح دمعة، اعمل و أنت تعلم أن الله لا يضيع أجر من أحسن عملا.</a:t>
            </a:r>
            <a:endParaRPr lang="en-US" sz="1800" dirty="0">
              <a:solidFill>
                <a:srgbClr val="DDE9EC">
                  <a:lumMod val="75000"/>
                </a:srgbClr>
              </a:solidFill>
            </a:endParaRPr>
          </a:p>
        </p:txBody>
      </p:sp>
      <p:sp>
        <p:nvSpPr>
          <p:cNvPr id="14" name="Rectangle 13"/>
          <p:cNvSpPr/>
          <p:nvPr/>
        </p:nvSpPr>
        <p:spPr>
          <a:xfrm>
            <a:off x="812322" y="2780928"/>
            <a:ext cx="1965375" cy="4746930"/>
          </a:xfrm>
          <a:prstGeom prst="rect">
            <a:avLst/>
          </a:prstGeom>
        </p:spPr>
        <p:txBody>
          <a:bodyPr wrap="square" lIns="101590" tIns="50795" rIns="101590" bIns="50795">
            <a:spAutoFit/>
          </a:bodyPr>
          <a:lstStyle/>
          <a:p>
            <a:pPr fontAlgn="t">
              <a:lnSpc>
                <a:spcPct val="150000"/>
              </a:lnSpc>
              <a:spcBef>
                <a:spcPct val="20000"/>
              </a:spcBef>
            </a:pPr>
            <a:r>
              <a:rPr lang="en-US" sz="1800" dirty="0" smtClean="0">
                <a:solidFill>
                  <a:srgbClr val="DDE9EC">
                    <a:lumMod val="75000"/>
                  </a:srgbClr>
                </a:solidFill>
              </a:rPr>
              <a:t>Females Members:</a:t>
            </a:r>
          </a:p>
          <a:p>
            <a:pPr fontAlgn="t">
              <a:lnSpc>
                <a:spcPct val="150000"/>
              </a:lnSpc>
              <a:spcBef>
                <a:spcPct val="20000"/>
              </a:spcBef>
            </a:pPr>
            <a:r>
              <a:rPr lang="en-US" sz="1800" dirty="0">
                <a:solidFill>
                  <a:srgbClr val="DDE9EC">
                    <a:lumMod val="75000"/>
                  </a:srgbClr>
                </a:solidFill>
              </a:rPr>
              <a:t>Najd </a:t>
            </a:r>
            <a:r>
              <a:rPr lang="en-US" sz="1800" dirty="0" err="1">
                <a:solidFill>
                  <a:srgbClr val="DDE9EC">
                    <a:lumMod val="75000"/>
                  </a:srgbClr>
                </a:solidFill>
              </a:rPr>
              <a:t>AlTheeb</a:t>
            </a:r>
            <a:endParaRPr lang="en-US" sz="1800" dirty="0">
              <a:solidFill>
                <a:srgbClr val="DDE9EC">
                  <a:lumMod val="75000"/>
                </a:srgbClr>
              </a:solidFill>
            </a:endParaRPr>
          </a:p>
          <a:p>
            <a:pPr fontAlgn="t">
              <a:lnSpc>
                <a:spcPct val="150000"/>
              </a:lnSpc>
              <a:spcBef>
                <a:spcPct val="20000"/>
              </a:spcBef>
            </a:pPr>
            <a:r>
              <a:rPr lang="en-US" sz="1800" dirty="0">
                <a:solidFill>
                  <a:srgbClr val="DDE9EC">
                    <a:lumMod val="75000"/>
                  </a:srgbClr>
                </a:solidFill>
              </a:rPr>
              <a:t>Lama </a:t>
            </a:r>
            <a:r>
              <a:rPr lang="en-US" sz="1800" dirty="0" err="1">
                <a:solidFill>
                  <a:srgbClr val="DDE9EC">
                    <a:lumMod val="75000"/>
                  </a:srgbClr>
                </a:solidFill>
              </a:rPr>
              <a:t>Alfawzan</a:t>
            </a:r>
            <a:endParaRPr lang="en-US" sz="1800" dirty="0">
              <a:solidFill>
                <a:srgbClr val="DDE9EC">
                  <a:lumMod val="75000"/>
                </a:srgbClr>
              </a:solidFill>
            </a:endParaRPr>
          </a:p>
          <a:p>
            <a:pPr fontAlgn="t">
              <a:lnSpc>
                <a:spcPct val="150000"/>
              </a:lnSpc>
              <a:spcBef>
                <a:spcPct val="20000"/>
              </a:spcBef>
            </a:pPr>
            <a:r>
              <a:rPr lang="en-US" sz="1800" dirty="0" err="1">
                <a:solidFill>
                  <a:srgbClr val="DDE9EC">
                    <a:lumMod val="75000"/>
                  </a:srgbClr>
                </a:solidFill>
              </a:rPr>
              <a:t>Aseel</a:t>
            </a:r>
            <a:r>
              <a:rPr lang="en-US" sz="1800" dirty="0">
                <a:solidFill>
                  <a:srgbClr val="DDE9EC">
                    <a:lumMod val="75000"/>
                  </a:srgbClr>
                </a:solidFill>
              </a:rPr>
              <a:t> </a:t>
            </a:r>
            <a:r>
              <a:rPr lang="en-US" sz="1800" dirty="0" err="1">
                <a:solidFill>
                  <a:srgbClr val="DDE9EC">
                    <a:lumMod val="75000"/>
                  </a:srgbClr>
                </a:solidFill>
              </a:rPr>
              <a:t>Alsulimani</a:t>
            </a:r>
            <a:endParaRPr lang="en-US" sz="1800" dirty="0">
              <a:solidFill>
                <a:srgbClr val="DDE9EC">
                  <a:lumMod val="75000"/>
                </a:srgbClr>
              </a:solidFill>
            </a:endParaRPr>
          </a:p>
          <a:p>
            <a:pPr fontAlgn="t">
              <a:lnSpc>
                <a:spcPct val="150000"/>
              </a:lnSpc>
              <a:spcBef>
                <a:spcPct val="20000"/>
              </a:spcBef>
            </a:pPr>
            <a:r>
              <a:rPr lang="en-US" sz="1800" dirty="0" err="1">
                <a:solidFill>
                  <a:srgbClr val="DDE9EC">
                    <a:lumMod val="75000"/>
                  </a:srgbClr>
                </a:solidFill>
              </a:rPr>
              <a:t>Amal</a:t>
            </a:r>
            <a:r>
              <a:rPr lang="en-US" sz="1800" dirty="0">
                <a:solidFill>
                  <a:srgbClr val="DDE9EC">
                    <a:lumMod val="75000"/>
                  </a:srgbClr>
                </a:solidFill>
              </a:rPr>
              <a:t> </a:t>
            </a:r>
            <a:r>
              <a:rPr lang="en-US" sz="1800" dirty="0" err="1">
                <a:solidFill>
                  <a:srgbClr val="DDE9EC">
                    <a:lumMod val="75000"/>
                  </a:srgbClr>
                </a:solidFill>
              </a:rPr>
              <a:t>Alshaibi</a:t>
            </a:r>
            <a:r>
              <a:rPr lang="en-US" sz="1800" dirty="0">
                <a:solidFill>
                  <a:srgbClr val="DDE9EC">
                    <a:lumMod val="75000"/>
                  </a:srgbClr>
                </a:solidFill>
              </a:rPr>
              <a:t> </a:t>
            </a:r>
            <a:r>
              <a:rPr lang="en-US" dirty="0"/>
              <a:t>	</a:t>
            </a:r>
          </a:p>
          <a:p>
            <a:pPr fontAlgn="t">
              <a:lnSpc>
                <a:spcPct val="150000"/>
              </a:lnSpc>
              <a:spcBef>
                <a:spcPct val="20000"/>
              </a:spcBef>
            </a:pPr>
            <a:endParaRPr lang="en-US" sz="1800" dirty="0">
              <a:solidFill>
                <a:srgbClr val="DDE9EC">
                  <a:lumMod val="75000"/>
                </a:srgbClr>
              </a:solidFill>
            </a:endParaRPr>
          </a:p>
          <a:p>
            <a:pPr fontAlgn="t">
              <a:lnSpc>
                <a:spcPct val="150000"/>
              </a:lnSpc>
              <a:spcBef>
                <a:spcPct val="20000"/>
              </a:spcBef>
            </a:pPr>
            <a:endParaRPr lang="en-US" sz="1800" dirty="0" smtClean="0">
              <a:solidFill>
                <a:srgbClr val="DDE9EC">
                  <a:lumMod val="75000"/>
                </a:srgbClr>
              </a:solidFill>
            </a:endParaRPr>
          </a:p>
          <a:p>
            <a:pPr fontAlgn="t">
              <a:lnSpc>
                <a:spcPct val="150000"/>
              </a:lnSpc>
              <a:spcBef>
                <a:spcPct val="20000"/>
              </a:spcBef>
            </a:pPr>
            <a:endParaRPr lang="en-US" sz="1800" dirty="0">
              <a:solidFill>
                <a:srgbClr val="DDE9EC">
                  <a:lumMod val="75000"/>
                </a:srgbClr>
              </a:solidFill>
            </a:endParaRPr>
          </a:p>
          <a:p>
            <a:pPr fontAlgn="t">
              <a:lnSpc>
                <a:spcPct val="150000"/>
              </a:lnSpc>
              <a:spcBef>
                <a:spcPct val="20000"/>
              </a:spcBef>
            </a:pPr>
            <a:r>
              <a:rPr lang="en-US" sz="1800" dirty="0" smtClean="0">
                <a:solidFill>
                  <a:srgbClr val="DDE9EC">
                    <a:lumMod val="75000"/>
                  </a:srgbClr>
                </a:solidFill>
              </a:rPr>
              <a:t> </a:t>
            </a:r>
            <a:endParaRPr lang="en-US" sz="1800" dirty="0">
              <a:solidFill>
                <a:srgbClr val="DDE9EC">
                  <a:lumMod val="75000"/>
                </a:srgbClr>
              </a:solidFill>
            </a:endParaRPr>
          </a:p>
        </p:txBody>
      </p:sp>
      <p:sp>
        <p:nvSpPr>
          <p:cNvPr id="15" name="Rectangle 14"/>
          <p:cNvSpPr/>
          <p:nvPr/>
        </p:nvSpPr>
        <p:spPr>
          <a:xfrm>
            <a:off x="3419460" y="2780928"/>
            <a:ext cx="2094541" cy="2752538"/>
          </a:xfrm>
          <a:prstGeom prst="rect">
            <a:avLst/>
          </a:prstGeom>
        </p:spPr>
        <p:txBody>
          <a:bodyPr wrap="square" lIns="101590" tIns="50795" rIns="101590" bIns="50795">
            <a:spAutoFit/>
          </a:bodyPr>
          <a:lstStyle/>
          <a:p>
            <a:pPr fontAlgn="t">
              <a:lnSpc>
                <a:spcPct val="150000"/>
              </a:lnSpc>
              <a:spcBef>
                <a:spcPct val="20000"/>
              </a:spcBef>
            </a:pPr>
            <a:r>
              <a:rPr lang="en-US" sz="1800" dirty="0" smtClean="0">
                <a:solidFill>
                  <a:srgbClr val="DDE9EC">
                    <a:lumMod val="75000"/>
                  </a:srgbClr>
                </a:solidFill>
              </a:rPr>
              <a:t>Males Members: </a:t>
            </a:r>
          </a:p>
          <a:p>
            <a:pPr fontAlgn="t">
              <a:lnSpc>
                <a:spcPct val="150000"/>
              </a:lnSpc>
              <a:spcBef>
                <a:spcPct val="20000"/>
              </a:spcBef>
            </a:pPr>
            <a:r>
              <a:rPr lang="en-US" sz="1800" dirty="0" smtClean="0">
                <a:solidFill>
                  <a:srgbClr val="DDE9EC">
                    <a:lumMod val="75000"/>
                  </a:srgbClr>
                </a:solidFill>
              </a:rPr>
              <a:t>Hassan </a:t>
            </a:r>
            <a:r>
              <a:rPr lang="en-US" sz="1800" dirty="0" err="1" smtClean="0">
                <a:solidFill>
                  <a:srgbClr val="DDE9EC">
                    <a:lumMod val="75000"/>
                  </a:srgbClr>
                </a:solidFill>
              </a:rPr>
              <a:t>Alshammari</a:t>
            </a:r>
            <a:endParaRPr lang="en-US" sz="1800" dirty="0" smtClean="0">
              <a:solidFill>
                <a:srgbClr val="DDE9EC">
                  <a:lumMod val="75000"/>
                </a:srgbClr>
              </a:solidFill>
            </a:endParaRPr>
          </a:p>
          <a:p>
            <a:pPr>
              <a:lnSpc>
                <a:spcPct val="150000"/>
              </a:lnSpc>
            </a:pPr>
            <a:r>
              <a:rPr lang="en-US" sz="1800" dirty="0" err="1">
                <a:solidFill>
                  <a:srgbClr val="DDE9EC">
                    <a:lumMod val="75000"/>
                  </a:srgbClr>
                </a:solidFill>
              </a:rPr>
              <a:t>Qais</a:t>
            </a:r>
            <a:r>
              <a:rPr lang="en-US" sz="1800" dirty="0">
                <a:solidFill>
                  <a:srgbClr val="DDE9EC">
                    <a:lumMod val="75000"/>
                  </a:srgbClr>
                </a:solidFill>
              </a:rPr>
              <a:t> </a:t>
            </a:r>
            <a:r>
              <a:rPr lang="en-US" sz="1800" dirty="0" err="1">
                <a:solidFill>
                  <a:srgbClr val="DDE9EC">
                    <a:lumMod val="75000"/>
                  </a:srgbClr>
                </a:solidFill>
              </a:rPr>
              <a:t>Almuhaideb</a:t>
            </a:r>
            <a:r>
              <a:rPr lang="en-US" sz="1800" dirty="0">
                <a:solidFill>
                  <a:srgbClr val="DDE9EC">
                    <a:lumMod val="75000"/>
                  </a:srgbClr>
                </a:solidFill>
              </a:rPr>
              <a:t> </a:t>
            </a:r>
          </a:p>
          <a:p>
            <a:pPr>
              <a:lnSpc>
                <a:spcPct val="150000"/>
              </a:lnSpc>
            </a:pPr>
            <a:r>
              <a:rPr lang="en-US" sz="1800" dirty="0" err="1">
                <a:solidFill>
                  <a:srgbClr val="DDE9EC">
                    <a:lumMod val="75000"/>
                  </a:srgbClr>
                </a:solidFill>
              </a:rPr>
              <a:t>Abdulaziz</a:t>
            </a:r>
            <a:r>
              <a:rPr lang="en-US" sz="1800" dirty="0">
                <a:solidFill>
                  <a:srgbClr val="DDE9EC">
                    <a:lumMod val="75000"/>
                  </a:srgbClr>
                </a:solidFill>
              </a:rPr>
              <a:t> </a:t>
            </a:r>
            <a:r>
              <a:rPr lang="en-US" sz="1800" dirty="0" err="1">
                <a:solidFill>
                  <a:srgbClr val="DDE9EC">
                    <a:lumMod val="75000"/>
                  </a:srgbClr>
                </a:solidFill>
              </a:rPr>
              <a:t>Alseffay</a:t>
            </a:r>
            <a:r>
              <a:rPr lang="en-US" sz="1800" dirty="0">
                <a:solidFill>
                  <a:srgbClr val="DDE9EC">
                    <a:lumMod val="75000"/>
                  </a:srgbClr>
                </a:solidFill>
              </a:rPr>
              <a:t> </a:t>
            </a:r>
            <a:r>
              <a:rPr lang="en-US" dirty="0"/>
              <a:t>	</a:t>
            </a:r>
          </a:p>
          <a:p>
            <a:pPr fontAlgn="t">
              <a:lnSpc>
                <a:spcPct val="150000"/>
              </a:lnSpc>
              <a:spcBef>
                <a:spcPct val="20000"/>
              </a:spcBef>
            </a:pPr>
            <a:endParaRPr lang="en-US" sz="1800" dirty="0">
              <a:solidFill>
                <a:srgbClr val="DDE9EC">
                  <a:lumMod val="75000"/>
                </a:srgbClr>
              </a:solidFill>
            </a:endParaRPr>
          </a:p>
        </p:txBody>
      </p:sp>
      <p:sp>
        <p:nvSpPr>
          <p:cNvPr id="16" name="مربع نص 1"/>
          <p:cNvSpPr txBox="1"/>
          <p:nvPr/>
        </p:nvSpPr>
        <p:spPr>
          <a:xfrm>
            <a:off x="603638" y="5383451"/>
            <a:ext cx="5490774" cy="892552"/>
          </a:xfrm>
          <a:prstGeom prst="rect">
            <a:avLst/>
          </a:prstGeom>
          <a:solidFill>
            <a:schemeClr val="bg1">
              <a:lumMod val="95000"/>
            </a:schemeClr>
          </a:solidFill>
          <a:ln>
            <a:solidFill>
              <a:schemeClr val="accent1">
                <a:lumMod val="40000"/>
                <a:lumOff val="60000"/>
              </a:schemeClr>
            </a:solidFill>
          </a:ln>
        </p:spPr>
        <p:txBody>
          <a:bodyPr wrap="square" rtlCol="0">
            <a:spAutoFit/>
          </a:bodyPr>
          <a:lstStyle/>
          <a:p>
            <a:pPr defTabSz="914400"/>
            <a:r>
              <a:rPr lang="en-US" sz="1600" b="1" dirty="0">
                <a:solidFill>
                  <a:schemeClr val="accent1">
                    <a:lumMod val="75000"/>
                  </a:schemeClr>
                </a:solidFill>
                <a:latin typeface="+mj-lt"/>
                <a:ea typeface="+mj-ea"/>
                <a:cs typeface="+mj-cs"/>
              </a:rPr>
              <a:t>References: </a:t>
            </a:r>
          </a:p>
          <a:p>
            <a:pPr marL="285750" indent="-285750" defTabSz="914400">
              <a:buFont typeface="Arial" panose="020B0604020202020204" pitchFamily="34" charset="0"/>
              <a:buChar char="•"/>
            </a:pPr>
            <a:r>
              <a:rPr lang="fr-FR" sz="1200" dirty="0" smtClean="0">
                <a:solidFill>
                  <a:srgbClr val="464653"/>
                </a:solidFill>
              </a:rPr>
              <a:t>2017-2018 </a:t>
            </a:r>
            <a:r>
              <a:rPr lang="fr-FR" sz="1200" dirty="0">
                <a:solidFill>
                  <a:srgbClr val="464653"/>
                </a:solidFill>
              </a:rPr>
              <a:t>Dr. </a:t>
            </a:r>
            <a:r>
              <a:rPr lang="fr-FR" sz="1200" dirty="0" err="1">
                <a:solidFill>
                  <a:srgbClr val="464653"/>
                </a:solidFill>
              </a:rPr>
              <a:t>Hana</a:t>
            </a:r>
            <a:r>
              <a:rPr lang="fr-FR" sz="1200" dirty="0">
                <a:solidFill>
                  <a:srgbClr val="464653"/>
                </a:solidFill>
              </a:rPr>
              <a:t> </a:t>
            </a:r>
            <a:r>
              <a:rPr lang="fr-FR" sz="1200" dirty="0" err="1" smtClean="0">
                <a:solidFill>
                  <a:srgbClr val="464653"/>
                </a:solidFill>
              </a:rPr>
              <a:t>Alzamel’s</a:t>
            </a:r>
            <a:r>
              <a:rPr lang="fr-FR" sz="1200" dirty="0" smtClean="0">
                <a:solidFill>
                  <a:srgbClr val="464653"/>
                </a:solidFill>
              </a:rPr>
              <a:t> Lecture.</a:t>
            </a:r>
          </a:p>
          <a:p>
            <a:pPr marL="285750" indent="-285750" defTabSz="914400">
              <a:buFont typeface="Arial" panose="020B0604020202020204" pitchFamily="34" charset="0"/>
              <a:buChar char="•"/>
            </a:pPr>
            <a:r>
              <a:rPr lang="fr-FR" sz="1200" dirty="0" smtClean="0">
                <a:solidFill>
                  <a:srgbClr val="464653"/>
                </a:solidFill>
              </a:rPr>
              <a:t>2017-2018 </a:t>
            </a:r>
            <a:r>
              <a:rPr lang="fr-FR" sz="1200" dirty="0">
                <a:solidFill>
                  <a:srgbClr val="464653"/>
                </a:solidFill>
              </a:rPr>
              <a:t>Dr. Mohammed Al </a:t>
            </a:r>
            <a:r>
              <a:rPr lang="fr-FR" sz="1200" dirty="0" err="1" smtClean="0">
                <a:solidFill>
                  <a:srgbClr val="464653"/>
                </a:solidFill>
              </a:rPr>
              <a:t>Zoghaibi’s</a:t>
            </a:r>
            <a:r>
              <a:rPr lang="fr-FR" sz="1200" dirty="0" smtClean="0">
                <a:solidFill>
                  <a:srgbClr val="464653"/>
                </a:solidFill>
              </a:rPr>
              <a:t> Lecture.</a:t>
            </a:r>
            <a:endParaRPr lang="fr-FR" sz="1200" dirty="0">
              <a:solidFill>
                <a:srgbClr val="464653"/>
              </a:solidFill>
            </a:endParaRPr>
          </a:p>
          <a:p>
            <a:pPr marL="285750" indent="-285750" defTabSz="914400">
              <a:buFont typeface="Arial" panose="020B0604020202020204" pitchFamily="34" charset="0"/>
              <a:buChar char="•"/>
            </a:pPr>
            <a:r>
              <a:rPr lang="en-US" sz="1200" dirty="0" smtClean="0">
                <a:solidFill>
                  <a:srgbClr val="464653"/>
                </a:solidFill>
              </a:rPr>
              <a:t>Guyton </a:t>
            </a:r>
            <a:r>
              <a:rPr lang="en-US" sz="1200" dirty="0">
                <a:solidFill>
                  <a:srgbClr val="464653"/>
                </a:solidFill>
              </a:rPr>
              <a:t>and Hall Textbook of Medical Physiology (Thirteenth Edition</a:t>
            </a:r>
            <a:r>
              <a:rPr lang="en-US" sz="1200" dirty="0" smtClean="0">
                <a:solidFill>
                  <a:srgbClr val="464653"/>
                </a:solidFill>
              </a:rPr>
              <a:t>.)</a:t>
            </a:r>
          </a:p>
        </p:txBody>
      </p:sp>
      <p:sp>
        <p:nvSpPr>
          <p:cNvPr id="24" name="Rectangle 23"/>
          <p:cNvSpPr/>
          <p:nvPr/>
        </p:nvSpPr>
        <p:spPr>
          <a:xfrm>
            <a:off x="8146058" y="4276772"/>
            <a:ext cx="1944797" cy="400110"/>
          </a:xfrm>
          <a:prstGeom prst="rect">
            <a:avLst/>
          </a:prstGeom>
        </p:spPr>
        <p:txBody>
          <a:bodyPr wrap="square">
            <a:spAutoFit/>
          </a:bodyPr>
          <a:lstStyle/>
          <a:p>
            <a:pPr defTabSz="914400"/>
            <a:r>
              <a:rPr lang="en-US" b="1" dirty="0">
                <a:solidFill>
                  <a:schemeClr val="accent1">
                    <a:lumMod val="75000"/>
                  </a:schemeClr>
                </a:solidFill>
                <a:latin typeface="+mj-lt"/>
                <a:ea typeface="+mj-ea"/>
                <a:cs typeface="+mj-cs"/>
              </a:rPr>
              <a:t>Contact us:</a:t>
            </a:r>
          </a:p>
        </p:txBody>
      </p:sp>
      <p:pic>
        <p:nvPicPr>
          <p:cNvPr id="25" name="Picture 24">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l="25985" t="21850" r="25930" b="22937"/>
          <a:stretch/>
        </p:blipFill>
        <p:spPr>
          <a:xfrm>
            <a:off x="8254652" y="5409259"/>
            <a:ext cx="490813" cy="354476"/>
          </a:xfrm>
          <a:prstGeom prst="rect">
            <a:avLst/>
          </a:prstGeom>
        </p:spPr>
      </p:pic>
      <p:pic>
        <p:nvPicPr>
          <p:cNvPr id="26" name="Picture 25">
            <a:hlinkClick r:id="rId5"/>
          </p:cNvPr>
          <p:cNvPicPr>
            <a:picLocks noChangeAspect="1"/>
          </p:cNvPicPr>
          <p:nvPr/>
        </p:nvPicPr>
        <p:blipFill rotWithShape="1">
          <a:blip r:embed="rId6">
            <a:extLst>
              <a:ext uri="{28A0092B-C50C-407E-A947-70E740481C1C}">
                <a14:useLocalDpi xmlns:a14="http://schemas.microsoft.com/office/drawing/2010/main" val="0"/>
              </a:ext>
            </a:extLst>
          </a:blip>
          <a:srcRect l="26649" t="22721" r="26650" b="22723"/>
          <a:stretch/>
        </p:blipFill>
        <p:spPr>
          <a:xfrm>
            <a:off x="8254652" y="4735673"/>
            <a:ext cx="512901" cy="431941"/>
          </a:xfrm>
          <a:prstGeom prst="rect">
            <a:avLst/>
          </a:prstGeom>
        </p:spPr>
      </p:pic>
      <p:pic>
        <p:nvPicPr>
          <p:cNvPr id="27" name="Picture 26">
            <a:hlinkClick r:id="rId7"/>
          </p:cNvPr>
          <p:cNvPicPr>
            <a:picLocks noChangeAspect="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l="18500" t="9051" r="18500" b="9051"/>
          <a:stretch/>
        </p:blipFill>
        <p:spPr>
          <a:xfrm>
            <a:off x="9356906" y="4660517"/>
            <a:ext cx="360040" cy="507097"/>
          </a:xfrm>
          <a:prstGeom prst="rect">
            <a:avLst/>
          </a:prstGeom>
        </p:spPr>
      </p:pic>
      <p:pic>
        <p:nvPicPr>
          <p:cNvPr id="28" name="Picture 27">
            <a:hlinkClick r:id="rId9"/>
          </p:cNvPr>
          <p:cNvPicPr>
            <a:picLocks noChangeAspect="1"/>
          </p:cNvPicPr>
          <p:nvPr/>
        </p:nvPicPr>
        <p:blipFill rotWithShape="1">
          <a:blip r:embed="rId10" cstate="print">
            <a:extLst>
              <a:ext uri="{28A0092B-C50C-407E-A947-70E740481C1C}">
                <a14:useLocalDpi xmlns:a14="http://schemas.microsoft.com/office/drawing/2010/main" val="0"/>
              </a:ext>
            </a:extLst>
          </a:blip>
          <a:srcRect l="23540" t="19760" r="23540" b="19761"/>
          <a:stretch/>
        </p:blipFill>
        <p:spPr>
          <a:xfrm>
            <a:off x="9284898" y="5331687"/>
            <a:ext cx="504056" cy="432048"/>
          </a:xfrm>
          <a:prstGeom prst="rect">
            <a:avLst/>
          </a:prstGeom>
        </p:spPr>
      </p:pic>
      <p:pic>
        <p:nvPicPr>
          <p:cNvPr id="29" name="Picture 28">
            <a:hlinkClick r:id="rId11"/>
          </p:cNvPr>
          <p:cNvPicPr>
            <a:picLocks noChangeAspect="1"/>
          </p:cNvPicPr>
          <p:nvPr/>
        </p:nvPicPr>
        <p:blipFill>
          <a:blip r:embed="rId12"/>
          <a:stretch>
            <a:fillRect/>
          </a:stretch>
        </p:blipFill>
        <p:spPr>
          <a:xfrm>
            <a:off x="8436012" y="5763735"/>
            <a:ext cx="1158340" cy="646232"/>
          </a:xfrm>
          <a:prstGeom prst="rect">
            <a:avLst/>
          </a:prstGeom>
        </p:spPr>
      </p:pic>
      <p:pic>
        <p:nvPicPr>
          <p:cNvPr id="30" name="Picture 29">
            <a:hlinkClick r:id="rId13"/>
          </p:cNvPr>
          <p:cNvPicPr>
            <a:picLocks noChangeAspect="1"/>
          </p:cNvPicPr>
          <p:nvPr/>
        </p:nvPicPr>
        <p:blipFill>
          <a:blip r:embed="rId1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400191" y="5473472"/>
            <a:ext cx="992439" cy="815775"/>
          </a:xfrm>
          <a:prstGeom prst="rect">
            <a:avLst/>
          </a:prstGeom>
        </p:spPr>
      </p:pic>
      <p:sp>
        <p:nvSpPr>
          <p:cNvPr id="17" name="TextBox 16"/>
          <p:cNvSpPr txBox="1"/>
          <p:nvPr/>
        </p:nvSpPr>
        <p:spPr>
          <a:xfrm>
            <a:off x="1098266" y="6348371"/>
            <a:ext cx="7200800" cy="338554"/>
          </a:xfrm>
          <a:prstGeom prst="rect">
            <a:avLst/>
          </a:prstGeom>
          <a:noFill/>
        </p:spPr>
        <p:txBody>
          <a:bodyPr wrap="square" rtlCol="0">
            <a:spAutoFit/>
          </a:bodyPr>
          <a:lstStyle/>
          <a:p>
            <a:pPr algn="r" rtl="1"/>
            <a:r>
              <a:rPr lang="ar-SA" sz="1600" dirty="0" smtClean="0">
                <a:solidFill>
                  <a:schemeClr val="tx2"/>
                </a:solidFill>
                <a:latin typeface="Calibri" panose="020F0502020204030204" pitchFamily="34" charset="0"/>
                <a:cs typeface="Calibri" panose="020F0502020204030204" pitchFamily="34" charset="0"/>
              </a:rPr>
              <a:t>اللهم اني استودعتك ما حفظت وما قرأت وما فهمت، فرده لي وقت حاجتي إليه يا</a:t>
            </a:r>
            <a:r>
              <a:rPr lang="en-US" sz="1600" dirty="0" smtClean="0">
                <a:solidFill>
                  <a:schemeClr val="tx2"/>
                </a:solidFill>
                <a:latin typeface="Calibri" panose="020F0502020204030204" pitchFamily="34" charset="0"/>
                <a:cs typeface="Calibri" panose="020F0502020204030204" pitchFamily="34" charset="0"/>
              </a:rPr>
              <a:t> </a:t>
            </a:r>
            <a:r>
              <a:rPr lang="ar-SA" sz="1600" dirty="0" smtClean="0">
                <a:solidFill>
                  <a:schemeClr val="tx2"/>
                </a:solidFill>
                <a:latin typeface="Calibri" panose="020F0502020204030204" pitchFamily="34" charset="0"/>
                <a:cs typeface="Calibri" panose="020F0502020204030204" pitchFamily="34" charset="0"/>
              </a:rPr>
              <a:t>من لا تضيع عنده الودائع.</a:t>
            </a:r>
            <a:endParaRPr lang="en-US" sz="16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4609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3200" dirty="0"/>
              <a:t>General Principles of Gastrointestinal </a:t>
            </a:r>
            <a:r>
              <a:rPr lang="en-US" sz="3200" dirty="0" smtClean="0"/>
              <a:t>Function</a:t>
            </a:r>
            <a:endParaRPr lang="ar-SA" sz="3200" dirty="0"/>
          </a:p>
        </p:txBody>
      </p:sp>
      <p:sp>
        <p:nvSpPr>
          <p:cNvPr id="3" name="عنصر نائب لرقم الشريحة 2"/>
          <p:cNvSpPr>
            <a:spLocks noGrp="1"/>
          </p:cNvSpPr>
          <p:nvPr>
            <p:ph type="sldNum" sz="quarter" idx="12"/>
          </p:nvPr>
        </p:nvSpPr>
        <p:spPr/>
        <p:txBody>
          <a:bodyPr/>
          <a:lstStyle/>
          <a:p>
            <a:pPr marL="0" marR="0" lvl="0" indent="0" algn="l" defTabSz="1015898" rtl="0" eaLnBrk="1" fontAlgn="auto" latinLnBrk="0" hangingPunct="1">
              <a:lnSpc>
                <a:spcPct val="100000"/>
              </a:lnSpc>
              <a:spcBef>
                <a:spcPts val="0"/>
              </a:spcBef>
              <a:spcAft>
                <a:spcPts val="0"/>
              </a:spcAft>
              <a:buClrTx/>
              <a:buSzTx/>
              <a:buFontTx/>
              <a:buNone/>
              <a:tabLst/>
              <a:defRPr/>
            </a:pPr>
            <a:fld id="{4929A69E-7D8F-4515-9605-0315ABD4F316}" type="slidenum">
              <a:rPr kumimoji="0" lang="en-US" sz="1600" b="0" i="0" u="none" strike="noStrike" kern="1200" cap="none" spc="0" normalizeH="0" baseline="0" noProof="0" smtClean="0">
                <a:ln>
                  <a:noFill/>
                </a:ln>
                <a:solidFill>
                  <a:srgbClr val="464653"/>
                </a:solidFill>
                <a:effectLst/>
                <a:uLnTx/>
                <a:uFillTx/>
                <a:latin typeface="Gill Sans MT"/>
                <a:ea typeface="+mn-ea"/>
                <a:cs typeface="+mn-cs"/>
              </a:rPr>
              <a:pPr marL="0" marR="0" lvl="0" indent="0" algn="l" defTabSz="1015898"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dirty="0">
              <a:ln>
                <a:noFill/>
              </a:ln>
              <a:solidFill>
                <a:srgbClr val="464653"/>
              </a:solidFill>
              <a:effectLst/>
              <a:uLnTx/>
              <a:uFillTx/>
              <a:latin typeface="Gill Sans MT"/>
              <a:ea typeface="+mn-ea"/>
              <a:cs typeface="+mn-cs"/>
            </a:endParaRPr>
          </a:p>
        </p:txBody>
      </p:sp>
      <p:sp>
        <p:nvSpPr>
          <p:cNvPr id="5" name="TextBox 4"/>
          <p:cNvSpPr txBox="1"/>
          <p:nvPr/>
        </p:nvSpPr>
        <p:spPr>
          <a:xfrm>
            <a:off x="609459" y="1156065"/>
            <a:ext cx="10969943" cy="3693319"/>
          </a:xfrm>
          <a:prstGeom prst="rect">
            <a:avLst/>
          </a:prstGeom>
          <a:noFill/>
        </p:spPr>
        <p:txBody>
          <a:bodyPr wrap="square" rtlCol="0">
            <a:spAutoFit/>
          </a:bodyPr>
          <a:lstStyle/>
          <a:p>
            <a:r>
              <a:rPr lang="en-US" sz="1800" dirty="0" smtClean="0">
                <a:solidFill>
                  <a:schemeClr val="accent2">
                    <a:lumMod val="75000"/>
                  </a:schemeClr>
                </a:solidFill>
              </a:rPr>
              <a:t>GIT provides the body with a continual supply of </a:t>
            </a:r>
            <a:r>
              <a:rPr lang="en-US" sz="1800" dirty="0" smtClean="0">
                <a:solidFill>
                  <a:schemeClr val="bg2">
                    <a:lumMod val="75000"/>
                  </a:schemeClr>
                </a:solidFill>
              </a:rPr>
              <a:t>water,</a:t>
            </a:r>
            <a:r>
              <a:rPr lang="en-US" sz="1800" dirty="0" smtClean="0">
                <a:solidFill>
                  <a:schemeClr val="accent2">
                    <a:lumMod val="75000"/>
                  </a:schemeClr>
                </a:solidFill>
              </a:rPr>
              <a:t> </a:t>
            </a:r>
            <a:r>
              <a:rPr lang="en-US" sz="1800" dirty="0" smtClean="0">
                <a:solidFill>
                  <a:schemeClr val="bg2">
                    <a:lumMod val="75000"/>
                  </a:schemeClr>
                </a:solidFill>
              </a:rPr>
              <a:t>electrolytes </a:t>
            </a:r>
            <a:r>
              <a:rPr lang="en-US" sz="1800" dirty="0" smtClean="0">
                <a:solidFill>
                  <a:schemeClr val="accent2">
                    <a:lumMod val="75000"/>
                  </a:schemeClr>
                </a:solidFill>
              </a:rPr>
              <a:t>and </a:t>
            </a:r>
            <a:r>
              <a:rPr lang="en-US" sz="1800" dirty="0" smtClean="0">
                <a:solidFill>
                  <a:schemeClr val="bg2">
                    <a:lumMod val="75000"/>
                  </a:schemeClr>
                </a:solidFill>
              </a:rPr>
              <a:t>nutrients</a:t>
            </a:r>
            <a:r>
              <a:rPr lang="en-US" sz="1800" dirty="0" smtClean="0">
                <a:solidFill>
                  <a:schemeClr val="accent2">
                    <a:lumMod val="75000"/>
                  </a:schemeClr>
                </a:solidFill>
              </a:rPr>
              <a:t>. To achieve this requires:</a:t>
            </a:r>
          </a:p>
          <a:p>
            <a:pPr marL="285750" indent="-285750">
              <a:buFont typeface="Wingdings" panose="05000000000000000000" pitchFamily="2" charset="2"/>
              <a:buChar char="Ø"/>
            </a:pPr>
            <a:endParaRPr lang="en-US" sz="1800" dirty="0" smtClean="0">
              <a:solidFill>
                <a:schemeClr val="accent2">
                  <a:lumMod val="75000"/>
                </a:schemeClr>
              </a:solidFill>
            </a:endParaRPr>
          </a:p>
          <a:p>
            <a:r>
              <a:rPr lang="en-US" sz="1800" dirty="0" smtClean="0"/>
              <a:t>1. Movement of food </a:t>
            </a:r>
            <a:r>
              <a:rPr lang="en-US" sz="1800" dirty="0" smtClean="0">
                <a:solidFill>
                  <a:schemeClr val="bg1">
                    <a:lumMod val="50000"/>
                  </a:schemeClr>
                </a:solidFill>
              </a:rPr>
              <a:t>through the alimentary tract.</a:t>
            </a:r>
          </a:p>
          <a:p>
            <a:pPr marL="457200" indent="-457200">
              <a:buFont typeface="+mj-lt"/>
              <a:buAutoNum type="arabicPeriod"/>
            </a:pPr>
            <a:endParaRPr lang="en-US" sz="1800" dirty="0" smtClean="0"/>
          </a:p>
          <a:p>
            <a:r>
              <a:rPr lang="en-US" sz="1800" dirty="0" smtClean="0"/>
              <a:t>2. Secretion of digestive juices and digestion </a:t>
            </a:r>
            <a:r>
              <a:rPr lang="en-US" sz="1800" dirty="0" smtClean="0">
                <a:solidFill>
                  <a:srgbClr val="00B050"/>
                </a:solidFill>
              </a:rPr>
              <a:t>of the food.</a:t>
            </a:r>
          </a:p>
          <a:p>
            <a:pPr marL="457200" indent="-457200">
              <a:buFont typeface="+mj-lt"/>
              <a:buAutoNum type="arabicPeriod"/>
            </a:pPr>
            <a:endParaRPr lang="en-US" sz="1800" dirty="0" smtClean="0"/>
          </a:p>
          <a:p>
            <a:r>
              <a:rPr lang="en-US" sz="1800" dirty="0" smtClean="0"/>
              <a:t>3. Absorption </a:t>
            </a:r>
            <a:r>
              <a:rPr lang="en-US" sz="1800" dirty="0" smtClean="0">
                <a:solidFill>
                  <a:srgbClr val="00B050"/>
                </a:solidFill>
              </a:rPr>
              <a:t>of water, various electrolytes, and digestive products.</a:t>
            </a:r>
          </a:p>
          <a:p>
            <a:pPr marL="457200" indent="-457200">
              <a:buFont typeface="+mj-lt"/>
              <a:buAutoNum type="arabicPeriod"/>
            </a:pPr>
            <a:endParaRPr lang="en-US" sz="1800" dirty="0" smtClean="0"/>
          </a:p>
          <a:p>
            <a:r>
              <a:rPr lang="en-US" sz="1800" dirty="0" smtClean="0"/>
              <a:t>4. Circulation of blood </a:t>
            </a:r>
            <a:r>
              <a:rPr lang="en-US" sz="1800" dirty="0" smtClean="0">
                <a:solidFill>
                  <a:srgbClr val="00B050"/>
                </a:solidFill>
              </a:rPr>
              <a:t>through the gastrointestinal organs to carry </a:t>
            </a:r>
          </a:p>
          <a:p>
            <a:r>
              <a:rPr lang="en-US" sz="1800" dirty="0" smtClean="0">
                <a:solidFill>
                  <a:srgbClr val="00B050"/>
                </a:solidFill>
              </a:rPr>
              <a:t>away the absorbed substances.</a:t>
            </a:r>
          </a:p>
          <a:p>
            <a:pPr marL="457200" indent="-457200">
              <a:buFont typeface="+mj-lt"/>
              <a:buAutoNum type="arabicPeriod"/>
            </a:pPr>
            <a:endParaRPr lang="en-US" sz="1800" dirty="0" smtClean="0"/>
          </a:p>
          <a:p>
            <a:r>
              <a:rPr lang="en-US" sz="1800" dirty="0" smtClean="0"/>
              <a:t>5. Control of all these functions </a:t>
            </a:r>
            <a:r>
              <a:rPr lang="en-US" sz="1800" dirty="0" smtClean="0">
                <a:solidFill>
                  <a:srgbClr val="00B050"/>
                </a:solidFill>
              </a:rPr>
              <a:t>by local, nervous, and hormonal </a:t>
            </a:r>
          </a:p>
          <a:p>
            <a:r>
              <a:rPr lang="en-US" sz="1800" dirty="0" smtClean="0">
                <a:solidFill>
                  <a:srgbClr val="00B050"/>
                </a:solidFill>
              </a:rPr>
              <a:t>systems.</a:t>
            </a:r>
            <a:endParaRPr lang="en-US" sz="1800" dirty="0">
              <a:solidFill>
                <a:srgbClr val="00B050"/>
              </a:solidFill>
            </a:endParaRPr>
          </a:p>
        </p:txBody>
      </p:sp>
      <p:sp>
        <p:nvSpPr>
          <p:cNvPr id="6" name="عنوان 1"/>
          <p:cNvSpPr txBox="1">
            <a:spLocks/>
          </p:cNvSpPr>
          <p:nvPr/>
        </p:nvSpPr>
        <p:spPr>
          <a:xfrm>
            <a:off x="609459" y="2923531"/>
            <a:ext cx="10969943" cy="990600"/>
          </a:xfrm>
          <a:prstGeom prst="rect">
            <a:avLst/>
          </a:prstGeom>
        </p:spPr>
        <p:txBody>
          <a:bodyPr vert="horz" lIns="101590" tIns="50795" rIns="101590" bIns="50795" anchor="b" anchorCtr="0">
            <a:normAutofit fontScale="97500"/>
          </a:bodyPr>
          <a:lstStyle>
            <a:lvl1pPr algn="l" rtl="0" eaLnBrk="1" latinLnBrk="0" hangingPunct="1">
              <a:spcBef>
                <a:spcPct val="0"/>
              </a:spcBef>
              <a:buNone/>
              <a:defRPr kumimoji="0" sz="3600" kern="1200">
                <a:solidFill>
                  <a:schemeClr val="tx2"/>
                </a:solidFill>
                <a:latin typeface="+mj-lt"/>
                <a:ea typeface="+mj-ea"/>
                <a:cs typeface="+mj-cs"/>
              </a:defRPr>
            </a:lvl1pPr>
          </a:lstStyle>
          <a:p>
            <a:pPr defTabSz="914400"/>
            <a:endParaRPr lang="ar-SA" dirty="0"/>
          </a:p>
        </p:txBody>
      </p:sp>
      <p:pic>
        <p:nvPicPr>
          <p:cNvPr id="8" name="Content Placeholder 3"/>
          <p:cNvPicPr>
            <a:picLocks noGrp="1" noChangeAspect="1"/>
          </p:cNvPicPr>
          <p:nvPr>
            <p:ph sz="half" idx="1"/>
          </p:nvPr>
        </p:nvPicPr>
        <p:blipFill>
          <a:blip r:embed="rId2"/>
          <a:stretch>
            <a:fillRect/>
          </a:stretch>
        </p:blipFill>
        <p:spPr>
          <a:xfrm>
            <a:off x="7030516" y="2168080"/>
            <a:ext cx="4548886" cy="4085401"/>
          </a:xfrm>
          <a:prstGeom prst="rect">
            <a:avLst/>
          </a:prstGeom>
        </p:spPr>
      </p:pic>
      <p:sp>
        <p:nvSpPr>
          <p:cNvPr id="9" name="Rectangle 8"/>
          <p:cNvSpPr/>
          <p:nvPr/>
        </p:nvSpPr>
        <p:spPr>
          <a:xfrm>
            <a:off x="9982844" y="26329"/>
            <a:ext cx="2205981" cy="404664"/>
          </a:xfrm>
          <a:prstGeom prst="rect">
            <a:avLst/>
          </a:prstGeom>
          <a:noFill/>
          <a:ln>
            <a:solidFill>
              <a:srgbClr val="E4CBE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Females’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
        <p:nvSpPr>
          <p:cNvPr id="12" name="Oval 11">
            <a:hlinkClick r:id="rId3"/>
          </p:cNvPr>
          <p:cNvSpPr/>
          <p:nvPr/>
        </p:nvSpPr>
        <p:spPr>
          <a:xfrm>
            <a:off x="680336" y="5450533"/>
            <a:ext cx="523462" cy="523462"/>
          </a:xfrm>
          <a:prstGeom prst="ellipse">
            <a:avLst/>
          </a:prstGeom>
          <a:blipFill>
            <a:blip r:embed="rId4" cstate="print">
              <a:extLst>
                <a:ext uri="{28A0092B-C50C-407E-A947-70E740481C1C}">
                  <a14:useLocalDpi xmlns:a14="http://schemas.microsoft.com/office/drawing/2010/main" val="0"/>
                </a:ext>
              </a:extLst>
            </a:blip>
            <a:srcRect/>
            <a:stretch>
              <a:fillRect l="-17000" r="-17000"/>
            </a:stretch>
          </a:blipFill>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
        <p:nvSpPr>
          <p:cNvPr id="19" name="TextBox 18"/>
          <p:cNvSpPr txBox="1"/>
          <p:nvPr/>
        </p:nvSpPr>
        <p:spPr>
          <a:xfrm>
            <a:off x="942067" y="5396975"/>
            <a:ext cx="2747055" cy="707886"/>
          </a:xfrm>
          <a:prstGeom prst="rect">
            <a:avLst/>
          </a:prstGeom>
          <a:noFill/>
        </p:spPr>
        <p:txBody>
          <a:bodyPr wrap="square" rtlCol="0">
            <a:spAutoFit/>
          </a:bodyPr>
          <a:lstStyle/>
          <a:p>
            <a:pPr algn="ctr"/>
            <a:r>
              <a:rPr lang="en-US" b="1" dirty="0">
                <a:solidFill>
                  <a:schemeClr val="tx2"/>
                </a:solidFill>
                <a:latin typeface="Arabic Typesetting" panose="03020402040406030203" pitchFamily="66" charset="-78"/>
                <a:cs typeface="Arabic Typesetting" panose="03020402040406030203" pitchFamily="66" charset="-78"/>
              </a:rPr>
              <a:t>Smooth Muscle Function</a:t>
            </a:r>
          </a:p>
          <a:p>
            <a:pPr algn="ctr"/>
            <a:r>
              <a:rPr lang="en-US" b="1" dirty="0">
                <a:solidFill>
                  <a:schemeClr val="tx2"/>
                </a:solidFill>
                <a:latin typeface="Arabic Typesetting" panose="03020402040406030203" pitchFamily="66" charset="-78"/>
                <a:cs typeface="Arabic Typesetting" panose="03020402040406030203" pitchFamily="66" charset="-78"/>
              </a:rPr>
              <a:t>0:54</a:t>
            </a:r>
          </a:p>
        </p:txBody>
      </p:sp>
      <p:sp>
        <p:nvSpPr>
          <p:cNvPr id="21" name="Rectangle 20"/>
          <p:cNvSpPr/>
          <p:nvPr/>
        </p:nvSpPr>
        <p:spPr>
          <a:xfrm>
            <a:off x="3358108" y="4918197"/>
            <a:ext cx="3414767" cy="434160"/>
          </a:xfrm>
          <a:prstGeom prst="rect">
            <a:avLst/>
          </a:prstGeom>
          <a:noFill/>
          <a:ln>
            <a:solidFill>
              <a:schemeClr val="bg2">
                <a:lumMod val="9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abic Typesetting" panose="03020402040406030203" pitchFamily="66" charset="-78"/>
                <a:cs typeface="Arabic Typesetting" panose="03020402040406030203" pitchFamily="66" charset="-78"/>
              </a:rPr>
              <a:t>This Video was </a:t>
            </a:r>
            <a:r>
              <a:rPr lang="en-US" sz="2400" b="1" dirty="0">
                <a:solidFill>
                  <a:srgbClr val="FF0000"/>
                </a:solidFill>
                <a:latin typeface="Arabic Typesetting" panose="03020402040406030203" pitchFamily="66" charset="-78"/>
                <a:cs typeface="Arabic Typesetting" panose="03020402040406030203" pitchFamily="66" charset="-78"/>
              </a:rPr>
              <a:t>included in the slides</a:t>
            </a:r>
          </a:p>
        </p:txBody>
      </p:sp>
    </p:spTree>
    <p:extLst>
      <p:ext uri="{BB962C8B-B14F-4D97-AF65-F5344CB8AC3E}">
        <p14:creationId xmlns:p14="http://schemas.microsoft.com/office/powerpoint/2010/main" val="3041426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General Principles of Gastrointestinal Motility</a:t>
            </a:r>
          </a:p>
        </p:txBody>
      </p:sp>
      <p:sp>
        <p:nvSpPr>
          <p:cNvPr id="3" name="Slide Number Placeholder 2"/>
          <p:cNvSpPr>
            <a:spLocks noGrp="1"/>
          </p:cNvSpPr>
          <p:nvPr>
            <p:ph type="sldNum" sz="quarter" idx="12"/>
          </p:nvPr>
        </p:nvSpPr>
        <p:spPr/>
        <p:txBody>
          <a:bodyPr/>
          <a:lstStyle/>
          <a:p>
            <a:fld id="{4929A69E-7D8F-4515-9605-0315ABD4F316}" type="slidenum">
              <a:rPr lang="en-US" smtClean="0"/>
              <a:t>5</a:t>
            </a:fld>
            <a:endParaRPr lang="en-US" dirty="0"/>
          </a:p>
        </p:txBody>
      </p:sp>
      <p:sp>
        <p:nvSpPr>
          <p:cNvPr id="4" name="Content Placeholder 3"/>
          <p:cNvSpPr>
            <a:spLocks noGrp="1"/>
          </p:cNvSpPr>
          <p:nvPr>
            <p:ph sz="quarter" idx="1"/>
          </p:nvPr>
        </p:nvSpPr>
        <p:spPr>
          <a:xfrm>
            <a:off x="609460" y="1143000"/>
            <a:ext cx="10969943" cy="5382344"/>
          </a:xfrm>
        </p:spPr>
        <p:txBody>
          <a:bodyPr>
            <a:normAutofit/>
          </a:bodyPr>
          <a:lstStyle/>
          <a:p>
            <a:pPr>
              <a:lnSpc>
                <a:spcPct val="150000"/>
              </a:lnSpc>
            </a:pPr>
            <a:r>
              <a:rPr lang="en-US" sz="1600" dirty="0" smtClean="0">
                <a:solidFill>
                  <a:schemeClr val="accent2">
                    <a:lumMod val="75000"/>
                  </a:schemeClr>
                </a:solidFill>
              </a:rPr>
              <a:t>Physiological anatomy of the gastrointestinal wall, the following layers structure the GI wall from </a:t>
            </a:r>
            <a:r>
              <a:rPr lang="en-US" sz="1600" dirty="0" smtClean="0">
                <a:solidFill>
                  <a:srgbClr val="FF0000"/>
                </a:solidFill>
              </a:rPr>
              <a:t>outer</a:t>
            </a:r>
            <a:r>
              <a:rPr lang="en-US" sz="1600" dirty="0" smtClean="0">
                <a:solidFill>
                  <a:schemeClr val="accent2">
                    <a:lumMod val="75000"/>
                  </a:schemeClr>
                </a:solidFill>
              </a:rPr>
              <a:t> surface </a:t>
            </a:r>
            <a:r>
              <a:rPr lang="en-US" sz="1600" dirty="0" smtClean="0">
                <a:solidFill>
                  <a:srgbClr val="FF0000"/>
                </a:solidFill>
              </a:rPr>
              <a:t>inward</a:t>
            </a:r>
            <a:r>
              <a:rPr lang="en-US" sz="1600" dirty="0" smtClean="0">
                <a:solidFill>
                  <a:schemeClr val="accent2">
                    <a:lumMod val="75000"/>
                  </a:schemeClr>
                </a:solidFill>
              </a:rPr>
              <a:t>: </a:t>
            </a:r>
          </a:p>
          <a:p>
            <a:pPr marL="342900" indent="-342900">
              <a:lnSpc>
                <a:spcPct val="150000"/>
              </a:lnSpc>
              <a:buFont typeface="+mj-lt"/>
              <a:buAutoNum type="arabicPeriod"/>
            </a:pPr>
            <a:r>
              <a:rPr lang="en-US" sz="1600" dirty="0" smtClean="0"/>
              <a:t>The serosa </a:t>
            </a:r>
            <a:r>
              <a:rPr lang="en-US" sz="1600" dirty="0" smtClean="0">
                <a:solidFill>
                  <a:srgbClr val="00B050"/>
                </a:solidFill>
              </a:rPr>
              <a:t>(outer layer).</a:t>
            </a:r>
            <a:endParaRPr lang="en-US" sz="1600" dirty="0" smtClean="0"/>
          </a:p>
          <a:p>
            <a:pPr marL="342900" indent="-342900">
              <a:lnSpc>
                <a:spcPct val="150000"/>
              </a:lnSpc>
              <a:buFont typeface="+mj-lt"/>
              <a:buAutoNum type="arabicPeriod"/>
            </a:pPr>
            <a:r>
              <a:rPr lang="en-US" sz="1600" dirty="0" smtClean="0"/>
              <a:t>A longitudinal muscle layer.</a:t>
            </a:r>
          </a:p>
          <a:p>
            <a:pPr marL="342900" indent="-342900">
              <a:lnSpc>
                <a:spcPct val="150000"/>
              </a:lnSpc>
              <a:buFont typeface="+mj-lt"/>
              <a:buAutoNum type="arabicPeriod"/>
            </a:pPr>
            <a:r>
              <a:rPr lang="en-US" sz="1600" dirty="0" smtClean="0">
                <a:solidFill>
                  <a:srgbClr val="00B050"/>
                </a:solidFill>
              </a:rPr>
              <a:t>Myenteric plexus.</a:t>
            </a:r>
          </a:p>
          <a:p>
            <a:pPr marL="342900" indent="-342900">
              <a:lnSpc>
                <a:spcPct val="150000"/>
              </a:lnSpc>
              <a:buFont typeface="+mj-lt"/>
              <a:buAutoNum type="arabicPeriod"/>
            </a:pPr>
            <a:r>
              <a:rPr lang="en-US" sz="1600" dirty="0" smtClean="0"/>
              <a:t>A circular muscle layer.</a:t>
            </a:r>
          </a:p>
          <a:p>
            <a:pPr marL="342900" indent="-342900">
              <a:lnSpc>
                <a:spcPct val="150000"/>
              </a:lnSpc>
              <a:buFont typeface="+mj-lt"/>
              <a:buAutoNum type="arabicPeriod"/>
            </a:pPr>
            <a:r>
              <a:rPr lang="en-US" sz="1600" dirty="0" smtClean="0"/>
              <a:t>The submucosa </a:t>
            </a:r>
            <a:r>
              <a:rPr lang="en-US" sz="1600" dirty="0" smtClean="0">
                <a:solidFill>
                  <a:srgbClr val="00B050"/>
                </a:solidFill>
              </a:rPr>
              <a:t>(has thin neuronal layer with submucosal plexus).</a:t>
            </a:r>
          </a:p>
          <a:p>
            <a:pPr marL="342900" indent="-342900">
              <a:lnSpc>
                <a:spcPct val="150000"/>
              </a:lnSpc>
              <a:buFont typeface="+mj-lt"/>
              <a:buAutoNum type="arabicPeriod"/>
            </a:pPr>
            <a:r>
              <a:rPr lang="en-US" sz="1600" dirty="0" smtClean="0"/>
              <a:t>The mucosa </a:t>
            </a:r>
            <a:r>
              <a:rPr lang="en-US" sz="1600" dirty="0" smtClean="0">
                <a:solidFill>
                  <a:srgbClr val="00B050"/>
                </a:solidFill>
              </a:rPr>
              <a:t>(inner layer)</a:t>
            </a:r>
          </a:p>
          <a:p>
            <a:r>
              <a:rPr lang="en-US" sz="1600" dirty="0" smtClean="0"/>
              <a:t>In addition, sparse bundles of smooth muscle fibers, the </a:t>
            </a:r>
          </a:p>
          <a:p>
            <a:pPr marL="0" indent="0">
              <a:buNone/>
            </a:pPr>
            <a:r>
              <a:rPr lang="en-US" sz="1600" dirty="0" smtClean="0"/>
              <a:t>     mucosal muscle, lie in the deeper layers of the mucosa.</a:t>
            </a:r>
          </a:p>
          <a:p>
            <a:endParaRPr lang="en-US" sz="1600" dirty="0" smtClean="0"/>
          </a:p>
          <a:p>
            <a:pPr marL="342900" indent="-342900">
              <a:lnSpc>
                <a:spcPct val="150000"/>
              </a:lnSpc>
              <a:buFont typeface="+mj-lt"/>
              <a:buAutoNum type="arabicPeriod"/>
            </a:pPr>
            <a:endParaRPr lang="en-US" sz="1600" dirty="0" smtClean="0"/>
          </a:p>
          <a:p>
            <a:pPr>
              <a:lnSpc>
                <a:spcPct val="150000"/>
              </a:lnSpc>
            </a:pPr>
            <a:endParaRPr lang="en-US" sz="1600" dirty="0"/>
          </a:p>
        </p:txBody>
      </p:sp>
      <p:sp>
        <p:nvSpPr>
          <p:cNvPr id="10" name="Rectangle 9"/>
          <p:cNvSpPr/>
          <p:nvPr/>
        </p:nvSpPr>
        <p:spPr>
          <a:xfrm>
            <a:off x="9982844" y="9892"/>
            <a:ext cx="2205981" cy="404664"/>
          </a:xfrm>
          <a:prstGeom prst="rect">
            <a:avLst/>
          </a:prstGeom>
          <a:noFill/>
          <a:ln>
            <a:solidFill>
              <a:srgbClr val="00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
        <p:nvSpPr>
          <p:cNvPr id="11" name="Rectangle 10"/>
          <p:cNvSpPr/>
          <p:nvPr/>
        </p:nvSpPr>
        <p:spPr>
          <a:xfrm>
            <a:off x="9982843" y="491122"/>
            <a:ext cx="2205981" cy="404664"/>
          </a:xfrm>
          <a:prstGeom prst="rect">
            <a:avLst/>
          </a:prstGeom>
          <a:noFill/>
          <a:ln>
            <a:solidFill>
              <a:schemeClr val="bg2">
                <a:lumMod val="9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abic Typesetting" panose="03020402040406030203" pitchFamily="66" charset="-78"/>
                <a:cs typeface="Arabic Typesetting" panose="03020402040406030203" pitchFamily="66" charset="-78"/>
              </a:rPr>
              <a:t>Important</a:t>
            </a:r>
            <a:endParaRPr lang="en-US" sz="2400" b="1" dirty="0">
              <a:solidFill>
                <a:srgbClr val="FF0000"/>
              </a:solidFill>
              <a:latin typeface="Arabic Typesetting" panose="03020402040406030203" pitchFamily="66" charset="-78"/>
              <a:cs typeface="Arabic Typesetting" panose="03020402040406030203" pitchFamily="66" charset="-78"/>
            </a:endParaRPr>
          </a:p>
        </p:txBody>
      </p:sp>
      <p:pic>
        <p:nvPicPr>
          <p:cNvPr id="12" name="Picture 11"/>
          <p:cNvPicPr>
            <a:picLocks noChangeAspect="1"/>
          </p:cNvPicPr>
          <p:nvPr/>
        </p:nvPicPr>
        <p:blipFill>
          <a:blip r:embed="rId2"/>
          <a:stretch>
            <a:fillRect/>
          </a:stretch>
        </p:blipFill>
        <p:spPr>
          <a:xfrm>
            <a:off x="7102524" y="3108423"/>
            <a:ext cx="4476879" cy="3216544"/>
          </a:xfrm>
          <a:prstGeom prst="rect">
            <a:avLst/>
          </a:prstGeom>
        </p:spPr>
      </p:pic>
      <p:sp>
        <p:nvSpPr>
          <p:cNvPr id="13" name="Rectangle 12"/>
          <p:cNvSpPr/>
          <p:nvPr/>
        </p:nvSpPr>
        <p:spPr>
          <a:xfrm>
            <a:off x="4262442" y="1507985"/>
            <a:ext cx="7316961" cy="1600438"/>
          </a:xfrm>
          <a:prstGeom prst="rect">
            <a:avLst/>
          </a:prstGeom>
          <a:ln>
            <a:solidFill>
              <a:srgbClr val="00B050"/>
            </a:solidFill>
            <a:prstDash val="dashDot"/>
          </a:ln>
        </p:spPr>
        <p:txBody>
          <a:bodyPr wrap="square">
            <a:spAutoFit/>
          </a:bodyPr>
          <a:lstStyle/>
          <a:p>
            <a:r>
              <a:rPr lang="en-US" sz="1400" dirty="0" smtClean="0">
                <a:solidFill>
                  <a:srgbClr val="00B050"/>
                </a:solidFill>
              </a:rPr>
              <a:t>2 neuronal layers and 2 smooth muscle layer then submucosa layer (small and gray) has large blood vessels, large lymph vessels, glands and immune cells. Then small layer called </a:t>
            </a:r>
            <a:r>
              <a:rPr lang="en-US" sz="1400" dirty="0" err="1" smtClean="0">
                <a:solidFill>
                  <a:srgbClr val="00B050"/>
                </a:solidFill>
              </a:rPr>
              <a:t>muscularis</a:t>
            </a:r>
            <a:r>
              <a:rPr lang="en-US" sz="1400" dirty="0" smtClean="0">
                <a:solidFill>
                  <a:srgbClr val="00B050"/>
                </a:solidFill>
              </a:rPr>
              <a:t> mucosae then laminae </a:t>
            </a:r>
            <a:r>
              <a:rPr lang="en-US" sz="1400" dirty="0" err="1" smtClean="0">
                <a:solidFill>
                  <a:srgbClr val="00B050"/>
                </a:solidFill>
              </a:rPr>
              <a:t>propria</a:t>
            </a:r>
            <a:r>
              <a:rPr lang="en-US" sz="1400" dirty="0" smtClean="0">
                <a:solidFill>
                  <a:srgbClr val="00B050"/>
                </a:solidFill>
              </a:rPr>
              <a:t> (yellow area) has capillaries small blood vessels and small lymph vessels then </a:t>
            </a:r>
            <a:r>
              <a:rPr lang="en-US" sz="1400" dirty="0" err="1" smtClean="0">
                <a:solidFill>
                  <a:srgbClr val="00B050"/>
                </a:solidFill>
              </a:rPr>
              <a:t>velli</a:t>
            </a:r>
            <a:r>
              <a:rPr lang="en-US" sz="1400" dirty="0" smtClean="0">
                <a:solidFill>
                  <a:srgbClr val="00B050"/>
                </a:solidFill>
              </a:rPr>
              <a:t> (finger like layer) has villi and microvilli useful to increase surface area for absorption and secretion there is current secretion at the top of villi and absorption at pits, more villi in small intestine where real digestion happens not in the stomach. These layers are from the lower 1/3 of esophagus to the anus same layers but variations in type of cells and other minor changes.</a:t>
            </a:r>
            <a:endParaRPr lang="en-US" sz="1400" dirty="0">
              <a:solidFill>
                <a:srgbClr val="00B050"/>
              </a:solidFill>
            </a:endParaRPr>
          </a:p>
        </p:txBody>
      </p:sp>
    </p:spTree>
    <p:extLst>
      <p:ext uri="{BB962C8B-B14F-4D97-AF65-F5344CB8AC3E}">
        <p14:creationId xmlns:p14="http://schemas.microsoft.com/office/powerpoint/2010/main" val="3962550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4F653-2603-4981-BC52-7208DFDEF176}"/>
              </a:ext>
            </a:extLst>
          </p:cNvPr>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a:extLst>
              <a:ext uri="{FF2B5EF4-FFF2-40B4-BE49-F238E27FC236}">
                <a16:creationId xmlns:a16="http://schemas.microsoft.com/office/drawing/2014/main" id="{0649718C-61C8-4C1A-85C2-6CD0BD6315F1}"/>
              </a:ext>
            </a:extLst>
          </p:cNvPr>
          <p:cNvSpPr>
            <a:spLocks noGrp="1"/>
          </p:cNvSpPr>
          <p:nvPr>
            <p:ph type="sldNum" sz="quarter" idx="12"/>
          </p:nvPr>
        </p:nvSpPr>
        <p:spPr/>
        <p:txBody>
          <a:bodyPr/>
          <a:lstStyle/>
          <a:p>
            <a:fld id="{4929A69E-7D8F-4515-9605-0315ABD4F316}" type="slidenum">
              <a:rPr lang="en-US" smtClean="0"/>
              <a:t>6</a:t>
            </a:fld>
            <a:endParaRPr lang="en-US" dirty="0"/>
          </a:p>
        </p:txBody>
      </p:sp>
      <p:pic>
        <p:nvPicPr>
          <p:cNvPr id="5" name="Content Placeholder 4">
            <a:extLst>
              <a:ext uri="{FF2B5EF4-FFF2-40B4-BE49-F238E27FC236}">
                <a16:creationId xmlns:a16="http://schemas.microsoft.com/office/drawing/2014/main" id="{D55AF883-B480-4D93-BCCA-0A6A85204899}"/>
              </a:ext>
            </a:extLst>
          </p:cNvPr>
          <p:cNvPicPr>
            <a:picLocks noGrp="1" noChangeAspect="1"/>
          </p:cNvPicPr>
          <p:nvPr>
            <p:ph sz="quarter" idx="1"/>
          </p:nvPr>
        </p:nvPicPr>
        <p:blipFill rotWithShape="1">
          <a:blip r:embed="rId2" cstate="print"/>
          <a:srcRect t="4275" r="38998" b="5300"/>
          <a:stretch/>
        </p:blipFill>
        <p:spPr>
          <a:xfrm>
            <a:off x="609460" y="1295400"/>
            <a:ext cx="4692864" cy="5013920"/>
          </a:xfrm>
          <a:prstGeom prst="rect">
            <a:avLst/>
          </a:prstGeom>
        </p:spPr>
      </p:pic>
      <p:pic>
        <p:nvPicPr>
          <p:cNvPr id="6" name="Picture 5">
            <a:extLst>
              <a:ext uri="{FF2B5EF4-FFF2-40B4-BE49-F238E27FC236}">
                <a16:creationId xmlns:a16="http://schemas.microsoft.com/office/drawing/2014/main" id="{DB9A8E54-9BA8-4BE1-9A95-A770BDE180B5}"/>
              </a:ext>
            </a:extLst>
          </p:cNvPr>
          <p:cNvPicPr>
            <a:picLocks noChangeAspect="1"/>
          </p:cNvPicPr>
          <p:nvPr/>
        </p:nvPicPr>
        <p:blipFill rotWithShape="1">
          <a:blip r:embed="rId3" cstate="print"/>
          <a:srcRect r="1482" b="5836"/>
          <a:stretch/>
        </p:blipFill>
        <p:spPr>
          <a:xfrm>
            <a:off x="5886393" y="1295400"/>
            <a:ext cx="5693010" cy="5013919"/>
          </a:xfrm>
          <a:prstGeom prst="rect">
            <a:avLst/>
          </a:prstGeom>
        </p:spPr>
      </p:pic>
      <p:sp>
        <p:nvSpPr>
          <p:cNvPr id="8" name="Rectangle 7"/>
          <p:cNvSpPr/>
          <p:nvPr/>
        </p:nvSpPr>
        <p:spPr>
          <a:xfrm>
            <a:off x="9982844" y="26329"/>
            <a:ext cx="2205981" cy="404664"/>
          </a:xfrm>
          <a:prstGeom prst="rect">
            <a:avLst/>
          </a:prstGeom>
          <a:noFill/>
          <a:ln>
            <a:solidFill>
              <a:srgbClr val="E4CBE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Females’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560158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Difference Between Skeletal And Smooth Muscles</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7</a:t>
            </a:fld>
            <a:endParaRPr lang="en-US" dirty="0"/>
          </a:p>
        </p:txBody>
      </p:sp>
      <p:cxnSp>
        <p:nvCxnSpPr>
          <p:cNvPr id="6" name="Straight Connector 5"/>
          <p:cNvCxnSpPr>
            <a:stCxn id="2" idx="2"/>
          </p:cNvCxnSpPr>
          <p:nvPr/>
        </p:nvCxnSpPr>
        <p:spPr>
          <a:xfrm flipH="1">
            <a:off x="6094412" y="1143000"/>
            <a:ext cx="20" cy="4073147"/>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7" name="Rectangle 6"/>
          <p:cNvSpPr/>
          <p:nvPr/>
        </p:nvSpPr>
        <p:spPr>
          <a:xfrm>
            <a:off x="1413892" y="1268760"/>
            <a:ext cx="3600400" cy="57606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chemeClr val="accent2">
                    <a:lumMod val="75000"/>
                  </a:schemeClr>
                </a:solidFill>
              </a:rPr>
              <a:t>Nervous control</a:t>
            </a:r>
          </a:p>
          <a:p>
            <a:pPr algn="ctr"/>
            <a:r>
              <a:rPr lang="en-US" sz="1800" dirty="0">
                <a:solidFill>
                  <a:schemeClr val="accent2">
                    <a:lumMod val="75000"/>
                  </a:schemeClr>
                </a:solidFill>
              </a:rPr>
              <a:t>Neuromuscular </a:t>
            </a:r>
            <a:r>
              <a:rPr lang="en-US" sz="1800" dirty="0" smtClean="0">
                <a:solidFill>
                  <a:schemeClr val="accent2">
                    <a:lumMod val="75000"/>
                  </a:schemeClr>
                </a:solidFill>
              </a:rPr>
              <a:t>junctions</a:t>
            </a:r>
            <a:endParaRPr lang="en-US" sz="1800" dirty="0">
              <a:solidFill>
                <a:schemeClr val="accent2">
                  <a:lumMod val="75000"/>
                </a:schemeClr>
              </a:solidFill>
            </a:endParaRPr>
          </a:p>
        </p:txBody>
      </p:sp>
      <p:sp>
        <p:nvSpPr>
          <p:cNvPr id="8" name="Rectangle 7"/>
          <p:cNvSpPr/>
          <p:nvPr/>
        </p:nvSpPr>
        <p:spPr>
          <a:xfrm>
            <a:off x="7036717" y="1268760"/>
            <a:ext cx="3600400" cy="57606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chemeClr val="accent2">
                    <a:lumMod val="75000"/>
                  </a:schemeClr>
                </a:solidFill>
              </a:rPr>
              <a:t>Smooth muscle </a:t>
            </a:r>
          </a:p>
        </p:txBody>
      </p:sp>
      <p:pic>
        <p:nvPicPr>
          <p:cNvPr id="9" name="Picture 8"/>
          <p:cNvPicPr>
            <a:picLocks noChangeAspect="1"/>
          </p:cNvPicPr>
          <p:nvPr/>
        </p:nvPicPr>
        <p:blipFill rotWithShape="1">
          <a:blip r:embed="rId2"/>
          <a:srcRect l="4292" t="9731" r="5322" b="3220"/>
          <a:stretch/>
        </p:blipFill>
        <p:spPr>
          <a:xfrm>
            <a:off x="938287" y="2057487"/>
            <a:ext cx="4680521" cy="3158660"/>
          </a:xfrm>
          <a:prstGeom prst="rect">
            <a:avLst/>
          </a:prstGeom>
        </p:spPr>
      </p:pic>
      <p:pic>
        <p:nvPicPr>
          <p:cNvPr id="10" name="Content Placeholder 3"/>
          <p:cNvPicPr>
            <a:picLocks noGrp="1" noChangeAspect="1"/>
          </p:cNvPicPr>
          <p:nvPr>
            <p:ph sz="half" idx="4294967295"/>
          </p:nvPr>
        </p:nvPicPr>
        <p:blipFill rotWithShape="1">
          <a:blip r:embed="rId3"/>
          <a:srcRect l="15136" t="6320" r="14619" b="3482"/>
          <a:stretch/>
        </p:blipFill>
        <p:spPr>
          <a:xfrm>
            <a:off x="6570036" y="2057487"/>
            <a:ext cx="4809320" cy="3158660"/>
          </a:xfrm>
          <a:prstGeom prst="rect">
            <a:avLst/>
          </a:prstGeom>
        </p:spPr>
      </p:pic>
      <p:sp>
        <p:nvSpPr>
          <p:cNvPr id="11" name="Rectangle 10"/>
          <p:cNvSpPr/>
          <p:nvPr/>
        </p:nvSpPr>
        <p:spPr>
          <a:xfrm>
            <a:off x="9982844" y="26329"/>
            <a:ext cx="2205981" cy="404664"/>
          </a:xfrm>
          <a:prstGeom prst="rect">
            <a:avLst/>
          </a:prstGeom>
          <a:noFill/>
          <a:ln>
            <a:solidFill>
              <a:srgbClr val="E4CBE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Females’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
        <p:nvSpPr>
          <p:cNvPr id="12" name="Oval 11">
            <a:hlinkClick r:id="rId4"/>
          </p:cNvPr>
          <p:cNvSpPr/>
          <p:nvPr/>
        </p:nvSpPr>
        <p:spPr>
          <a:xfrm>
            <a:off x="710317" y="5722571"/>
            <a:ext cx="523462" cy="523462"/>
          </a:xfrm>
          <a:prstGeom prst="ellipse">
            <a:avLst/>
          </a:prstGeom>
          <a:blipFill>
            <a:blip r:embed="rId5" cstate="print">
              <a:extLst>
                <a:ext uri="{28A0092B-C50C-407E-A947-70E740481C1C}">
                  <a14:useLocalDpi xmlns:a14="http://schemas.microsoft.com/office/drawing/2010/main" val="0"/>
                </a:ext>
              </a:extLst>
            </a:blip>
            <a:srcRect/>
            <a:stretch>
              <a:fillRect l="-17000" r="-17000"/>
            </a:stretch>
          </a:blipFill>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
        <p:nvSpPr>
          <p:cNvPr id="13" name="TextBox 12"/>
          <p:cNvSpPr txBox="1"/>
          <p:nvPr/>
        </p:nvSpPr>
        <p:spPr>
          <a:xfrm>
            <a:off x="972047" y="5722571"/>
            <a:ext cx="3008787" cy="707886"/>
          </a:xfrm>
          <a:prstGeom prst="rect">
            <a:avLst/>
          </a:prstGeom>
          <a:noFill/>
        </p:spPr>
        <p:txBody>
          <a:bodyPr wrap="square" rtlCol="0">
            <a:spAutoFit/>
          </a:bodyPr>
          <a:lstStyle/>
          <a:p>
            <a:pPr algn="ctr"/>
            <a:r>
              <a:rPr lang="en-US" b="1" dirty="0">
                <a:solidFill>
                  <a:schemeClr val="tx2"/>
                </a:solidFill>
                <a:latin typeface="Arabic Typesetting" panose="03020402040406030203" pitchFamily="66" charset="-78"/>
                <a:cs typeface="Arabic Typesetting" panose="03020402040406030203" pitchFamily="66" charset="-78"/>
              </a:rPr>
              <a:t>Smooth Muscle vs Skeletal </a:t>
            </a:r>
            <a:r>
              <a:rPr lang="en-US" b="1" dirty="0" smtClean="0">
                <a:solidFill>
                  <a:schemeClr val="tx2"/>
                </a:solidFill>
                <a:latin typeface="Arabic Typesetting" panose="03020402040406030203" pitchFamily="66" charset="-78"/>
                <a:cs typeface="Arabic Typesetting" panose="03020402040406030203" pitchFamily="66" charset="-78"/>
              </a:rPr>
              <a:t>Muscle</a:t>
            </a:r>
          </a:p>
          <a:p>
            <a:pPr algn="ctr"/>
            <a:r>
              <a:rPr lang="en-US" b="1" dirty="0" smtClean="0">
                <a:solidFill>
                  <a:schemeClr val="tx2"/>
                </a:solidFill>
                <a:latin typeface="Arabic Typesetting" panose="03020402040406030203" pitchFamily="66" charset="-78"/>
                <a:cs typeface="Arabic Typesetting" panose="03020402040406030203" pitchFamily="66" charset="-78"/>
              </a:rPr>
              <a:t>4:19</a:t>
            </a:r>
            <a:endParaRPr lang="en-US" b="1" dirty="0">
              <a:solidFill>
                <a:schemeClr val="tx2"/>
              </a:solidFill>
              <a:latin typeface="Arabic Typesetting" panose="03020402040406030203" pitchFamily="66" charset="-78"/>
              <a:cs typeface="Arabic Typesetting" panose="03020402040406030203" pitchFamily="66" charset="-78"/>
            </a:endParaRPr>
          </a:p>
        </p:txBody>
      </p:sp>
      <p:sp>
        <p:nvSpPr>
          <p:cNvPr id="14" name="Rectangle 13"/>
          <p:cNvSpPr/>
          <p:nvPr/>
        </p:nvSpPr>
        <p:spPr>
          <a:xfrm>
            <a:off x="2566020" y="5507800"/>
            <a:ext cx="3455429" cy="297463"/>
          </a:xfrm>
          <a:prstGeom prst="rect">
            <a:avLst/>
          </a:prstGeom>
          <a:noFill/>
          <a:ln>
            <a:solidFill>
              <a:schemeClr val="bg2">
                <a:lumMod val="9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abic Typesetting" panose="03020402040406030203" pitchFamily="66" charset="-78"/>
                <a:cs typeface="Arabic Typesetting" panose="03020402040406030203" pitchFamily="66" charset="-78"/>
              </a:rPr>
              <a:t>This Video was </a:t>
            </a:r>
            <a:r>
              <a:rPr lang="en-US" sz="2400" b="1" dirty="0">
                <a:solidFill>
                  <a:srgbClr val="FF0000"/>
                </a:solidFill>
                <a:latin typeface="Arabic Typesetting" panose="03020402040406030203" pitchFamily="66" charset="-78"/>
                <a:cs typeface="Arabic Typesetting" panose="03020402040406030203" pitchFamily="66" charset="-78"/>
              </a:rPr>
              <a:t>included in the slides</a:t>
            </a:r>
          </a:p>
        </p:txBody>
      </p:sp>
      <p:sp>
        <p:nvSpPr>
          <p:cNvPr id="15" name="Rectangle 14"/>
          <p:cNvSpPr/>
          <p:nvPr/>
        </p:nvSpPr>
        <p:spPr>
          <a:xfrm>
            <a:off x="6096000" y="5342307"/>
            <a:ext cx="5483403" cy="954107"/>
          </a:xfrm>
          <a:prstGeom prst="rect">
            <a:avLst/>
          </a:prstGeom>
          <a:ln>
            <a:solidFill>
              <a:srgbClr val="00B050"/>
            </a:solidFill>
            <a:prstDash val="dashDot"/>
          </a:ln>
        </p:spPr>
        <p:txBody>
          <a:bodyPr wrap="square">
            <a:spAutoFit/>
          </a:bodyPr>
          <a:lstStyle/>
          <a:p>
            <a:r>
              <a:rPr lang="en-US" sz="1400" dirty="0">
                <a:solidFill>
                  <a:srgbClr val="00B050"/>
                </a:solidFill>
              </a:rPr>
              <a:t>skeletal muscles innervated by somatic nerve while smooth m are innervated by autonomic </a:t>
            </a:r>
            <a:r>
              <a:rPr lang="en-US" sz="1400" dirty="0" smtClean="0">
                <a:solidFill>
                  <a:srgbClr val="00B050"/>
                </a:solidFill>
              </a:rPr>
              <a:t>innervation</a:t>
            </a:r>
            <a:r>
              <a:rPr lang="en-US" sz="1400" dirty="0">
                <a:solidFill>
                  <a:srgbClr val="00B050"/>
                </a:solidFill>
              </a:rPr>
              <a:t>.</a:t>
            </a:r>
          </a:p>
          <a:p>
            <a:r>
              <a:rPr lang="en-US" sz="1400" dirty="0">
                <a:solidFill>
                  <a:srgbClr val="00B050"/>
                </a:solidFill>
              </a:rPr>
              <a:t>There's dilatation around nerve ending away from the </a:t>
            </a:r>
            <a:r>
              <a:rPr lang="en-US" sz="1400" dirty="0" err="1">
                <a:solidFill>
                  <a:srgbClr val="00B050"/>
                </a:solidFill>
              </a:rPr>
              <a:t>schwann</a:t>
            </a:r>
            <a:r>
              <a:rPr lang="en-US" sz="1400" dirty="0">
                <a:solidFill>
                  <a:srgbClr val="00B050"/>
                </a:solidFill>
              </a:rPr>
              <a:t> cells so it</a:t>
            </a:r>
            <a:r>
              <a:rPr lang="mr-IN" sz="1400" dirty="0">
                <a:solidFill>
                  <a:srgbClr val="00B050"/>
                </a:solidFill>
              </a:rPr>
              <a:t>’</a:t>
            </a:r>
            <a:r>
              <a:rPr lang="en-US" sz="1400" dirty="0">
                <a:solidFill>
                  <a:srgbClr val="00B050"/>
                </a:solidFill>
              </a:rPr>
              <a:t>s easier for neurotransmitters to </a:t>
            </a:r>
            <a:r>
              <a:rPr lang="en-US" sz="1400" dirty="0" smtClean="0">
                <a:solidFill>
                  <a:srgbClr val="00B050"/>
                </a:solidFill>
              </a:rPr>
              <a:t>diffuse.</a:t>
            </a:r>
            <a:endParaRPr lang="en-US" sz="1400" dirty="0">
              <a:solidFill>
                <a:srgbClr val="00B050"/>
              </a:solidFill>
            </a:endParaRPr>
          </a:p>
        </p:txBody>
      </p:sp>
    </p:spTree>
    <p:extLst>
      <p:ext uri="{BB962C8B-B14F-4D97-AF65-F5344CB8AC3E}">
        <p14:creationId xmlns:p14="http://schemas.microsoft.com/office/powerpoint/2010/main" val="828057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General Characteristics of Smooth Muscle</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8</a:t>
            </a:fld>
            <a:endParaRPr lang="en-US" dirty="0"/>
          </a:p>
        </p:txBody>
      </p:sp>
      <p:sp>
        <p:nvSpPr>
          <p:cNvPr id="4" name="Rectangle 3"/>
          <p:cNvSpPr/>
          <p:nvPr/>
        </p:nvSpPr>
        <p:spPr>
          <a:xfrm>
            <a:off x="4438228" y="1268760"/>
            <a:ext cx="3384376" cy="432048"/>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a:solidFill>
                  <a:schemeClr val="bg1"/>
                </a:solidFill>
              </a:rPr>
              <a:t>Smooth muscle classification</a:t>
            </a:r>
          </a:p>
        </p:txBody>
      </p:sp>
      <p:cxnSp>
        <p:nvCxnSpPr>
          <p:cNvPr id="19" name="Straight Connector 18"/>
          <p:cNvCxnSpPr>
            <a:stCxn id="4" idx="2"/>
          </p:cNvCxnSpPr>
          <p:nvPr/>
        </p:nvCxnSpPr>
        <p:spPr>
          <a:xfrm>
            <a:off x="6130416" y="1700808"/>
            <a:ext cx="0" cy="144016"/>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6130416" y="1844824"/>
            <a:ext cx="435648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3358108" y="1844824"/>
            <a:ext cx="277230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a:off x="3358108" y="1844824"/>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p:nvPr/>
        </p:nvCxnSpPr>
        <p:spPr>
          <a:xfrm>
            <a:off x="10486900" y="1844824"/>
            <a:ext cx="0" cy="216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6" name="Rectangle 25"/>
          <p:cNvSpPr/>
          <p:nvPr/>
        </p:nvSpPr>
        <p:spPr>
          <a:xfrm>
            <a:off x="2169976" y="2114600"/>
            <a:ext cx="2376264" cy="432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ts val="667"/>
              </a:spcBef>
            </a:pPr>
            <a:r>
              <a:rPr lang="en-US" sz="1600" dirty="0">
                <a:solidFill>
                  <a:schemeClr val="accent2">
                    <a:lumMod val="75000"/>
                  </a:schemeClr>
                </a:solidFill>
              </a:rPr>
              <a:t>Unitary </a:t>
            </a:r>
            <a:r>
              <a:rPr lang="en-US" sz="1600" dirty="0" smtClean="0">
                <a:solidFill>
                  <a:schemeClr val="accent2">
                    <a:lumMod val="75000"/>
                  </a:schemeClr>
                </a:solidFill>
              </a:rPr>
              <a:t>type (Single unite)</a:t>
            </a:r>
            <a:endParaRPr lang="en-US" sz="1600" dirty="0">
              <a:solidFill>
                <a:schemeClr val="accent2">
                  <a:lumMod val="75000"/>
                </a:schemeClr>
              </a:solidFill>
            </a:endParaRPr>
          </a:p>
        </p:txBody>
      </p:sp>
      <p:sp>
        <p:nvSpPr>
          <p:cNvPr id="27" name="Rectangle 26"/>
          <p:cNvSpPr/>
          <p:nvPr/>
        </p:nvSpPr>
        <p:spPr>
          <a:xfrm>
            <a:off x="9190756" y="2109582"/>
            <a:ext cx="2388646" cy="432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Bef>
                <a:spcPts val="667"/>
              </a:spcBef>
            </a:pPr>
            <a:r>
              <a:rPr lang="en-US" sz="1600" dirty="0">
                <a:solidFill>
                  <a:schemeClr val="accent2">
                    <a:lumMod val="75000"/>
                  </a:schemeClr>
                </a:solidFill>
              </a:rPr>
              <a:t>Multiunit type</a:t>
            </a:r>
          </a:p>
        </p:txBody>
      </p:sp>
      <p:sp>
        <p:nvSpPr>
          <p:cNvPr id="35" name="Rectangle 34"/>
          <p:cNvSpPr/>
          <p:nvPr/>
        </p:nvSpPr>
        <p:spPr>
          <a:xfrm>
            <a:off x="311501" y="2789386"/>
            <a:ext cx="8469478" cy="344792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171450" indent="-171450">
              <a:lnSpc>
                <a:spcPct val="90000"/>
              </a:lnSpc>
              <a:buFont typeface="Arial" panose="020B0604020202020204" pitchFamily="34" charset="0"/>
              <a:buChar char="•"/>
            </a:pPr>
            <a:r>
              <a:rPr lang="en-US" sz="1200" dirty="0">
                <a:solidFill>
                  <a:srgbClr val="00B050"/>
                </a:solidFill>
              </a:rPr>
              <a:t>Most of the smooth muscle in the GI are unitary type.</a:t>
            </a:r>
          </a:p>
          <a:p>
            <a:pPr marL="171450" indent="-171450">
              <a:lnSpc>
                <a:spcPct val="90000"/>
              </a:lnSpc>
              <a:buFont typeface="Arial" panose="020B0604020202020204" pitchFamily="34" charset="0"/>
              <a:buChar char="•"/>
            </a:pPr>
            <a:r>
              <a:rPr lang="en-US" sz="1200" dirty="0">
                <a:solidFill>
                  <a:srgbClr val="00B050"/>
                </a:solidFill>
              </a:rPr>
              <a:t>The difference between unitary type and multiunit type are in the functions.</a:t>
            </a:r>
          </a:p>
          <a:p>
            <a:pPr marL="171450" indent="-171450">
              <a:lnSpc>
                <a:spcPct val="90000"/>
              </a:lnSpc>
              <a:buFont typeface="Arial" panose="020B0604020202020204" pitchFamily="34" charset="0"/>
              <a:buChar char="•"/>
            </a:pPr>
            <a:r>
              <a:rPr lang="en-US" sz="1200" dirty="0">
                <a:solidFill>
                  <a:srgbClr val="00B050"/>
                </a:solidFill>
              </a:rPr>
              <a:t>All of them maybe longitudinally or </a:t>
            </a:r>
            <a:r>
              <a:rPr lang="en-US" sz="1200" dirty="0" smtClean="0">
                <a:solidFill>
                  <a:srgbClr val="00B050"/>
                </a:solidFill>
              </a:rPr>
              <a:t>circularly.</a:t>
            </a:r>
          </a:p>
          <a:p>
            <a:pPr marL="171450" indent="-171450">
              <a:lnSpc>
                <a:spcPct val="90000"/>
              </a:lnSpc>
              <a:buFont typeface="Arial" panose="020B0604020202020204" pitchFamily="34" charset="0"/>
              <a:buChar char="•"/>
            </a:pPr>
            <a:r>
              <a:rPr lang="en-US" sz="1200" dirty="0" smtClean="0">
                <a:solidFill>
                  <a:srgbClr val="00B050"/>
                </a:solidFill>
              </a:rPr>
              <a:t>Can </a:t>
            </a:r>
            <a:r>
              <a:rPr lang="en-US" sz="1200" dirty="0">
                <a:solidFill>
                  <a:srgbClr val="00B050"/>
                </a:solidFill>
              </a:rPr>
              <a:t>be activated by stretching, always in stomach and small intestine, Stomach always working without even food </a:t>
            </a:r>
            <a:r>
              <a:rPr lang="en-US" sz="1200" dirty="0" smtClean="0">
                <a:solidFill>
                  <a:srgbClr val="00B050"/>
                </a:solidFill>
              </a:rPr>
              <a:t>present.</a:t>
            </a:r>
            <a:endParaRPr lang="en-US" sz="1200" dirty="0">
              <a:solidFill>
                <a:srgbClr val="00B050"/>
              </a:solidFill>
            </a:endParaRPr>
          </a:p>
          <a:p>
            <a:pPr marL="285750" indent="-285750" algn="l">
              <a:spcBef>
                <a:spcPts val="667"/>
              </a:spcBef>
              <a:buFont typeface="Arial" panose="020B0604020202020204" pitchFamily="34" charset="0"/>
              <a:buChar char="•"/>
            </a:pPr>
            <a:r>
              <a:rPr lang="en-US" sz="1200" dirty="0" smtClean="0">
                <a:solidFill>
                  <a:schemeClr val="accent5">
                    <a:lumMod val="75000"/>
                  </a:schemeClr>
                </a:solidFill>
              </a:rPr>
              <a:t>Contracts </a:t>
            </a:r>
            <a:r>
              <a:rPr lang="en-US" sz="1200" dirty="0">
                <a:solidFill>
                  <a:schemeClr val="accent5">
                    <a:lumMod val="75000"/>
                  </a:schemeClr>
                </a:solidFill>
              </a:rPr>
              <a:t>spontaneously in the </a:t>
            </a:r>
            <a:r>
              <a:rPr lang="en-US" sz="1200" dirty="0">
                <a:solidFill>
                  <a:srgbClr val="FF0000"/>
                </a:solidFill>
              </a:rPr>
              <a:t>absence</a:t>
            </a:r>
            <a:r>
              <a:rPr lang="en-US" sz="1200" dirty="0">
                <a:solidFill>
                  <a:schemeClr val="accent5">
                    <a:lumMod val="75000"/>
                  </a:schemeClr>
                </a:solidFill>
              </a:rPr>
              <a:t> of neural or hormonal influence but in response to stretch (such as in stomach and intestine</a:t>
            </a:r>
            <a:r>
              <a:rPr lang="en-US" sz="1200" dirty="0" smtClean="0">
                <a:solidFill>
                  <a:schemeClr val="accent5">
                    <a:lumMod val="75000"/>
                  </a:schemeClr>
                </a:solidFill>
              </a:rPr>
              <a:t>).</a:t>
            </a:r>
            <a:endParaRPr lang="en-US" sz="1200" b="1" dirty="0" smtClean="0">
              <a:solidFill>
                <a:schemeClr val="accent5">
                  <a:lumMod val="75000"/>
                </a:schemeClr>
              </a:solidFill>
              <a:latin typeface="Calibri" panose="020F0502020204030204" pitchFamily="34" charset="0"/>
              <a:cs typeface="Calibri" panose="020F0502020204030204" pitchFamily="34" charset="0"/>
            </a:endParaRPr>
          </a:p>
          <a:p>
            <a:pPr marL="171450" indent="-171450" algn="r" rtl="1">
              <a:lnSpc>
                <a:spcPct val="90000"/>
              </a:lnSpc>
              <a:buFont typeface="Arial" panose="020B0604020202020204" pitchFamily="34" charset="0"/>
              <a:buChar char="•"/>
            </a:pPr>
            <a:r>
              <a:rPr lang="ar-SA" sz="1200" b="1" dirty="0" smtClean="0">
                <a:solidFill>
                  <a:srgbClr val="00B050"/>
                </a:solidFill>
                <a:latin typeface="Calibri" panose="020F0502020204030204" pitchFamily="34" charset="0"/>
                <a:cs typeface="Calibri" panose="020F0502020204030204" pitchFamily="34" charset="0"/>
              </a:rPr>
              <a:t>هذا النوع معتمد على نفسه! ما يحتاج هرمون او عصب يحفزه..</a:t>
            </a:r>
          </a:p>
          <a:p>
            <a:pPr marL="171450" indent="-171450" algn="r" rtl="1">
              <a:lnSpc>
                <a:spcPct val="90000"/>
              </a:lnSpc>
              <a:buFont typeface="Arial" panose="020B0604020202020204" pitchFamily="34" charset="0"/>
              <a:buChar char="•"/>
            </a:pPr>
            <a:r>
              <a:rPr lang="ar-SA" sz="1200" b="1" dirty="0" smtClean="0">
                <a:solidFill>
                  <a:srgbClr val="00B050"/>
                </a:solidFill>
                <a:latin typeface="Calibri" panose="020F0502020204030204" pitchFamily="34" charset="0"/>
                <a:cs typeface="Calibri" panose="020F0502020204030204" pitchFamily="34" charset="0"/>
              </a:rPr>
              <a:t>طبيعي لما ناكل راح تتمدد المعدة ويصير لها </a:t>
            </a:r>
            <a:r>
              <a:rPr lang="en-US" sz="1200" b="1" dirty="0" smtClean="0">
                <a:solidFill>
                  <a:srgbClr val="00B050"/>
                </a:solidFill>
                <a:latin typeface="Calibri" panose="020F0502020204030204" pitchFamily="34" charset="0"/>
                <a:cs typeface="Calibri" panose="020F0502020204030204" pitchFamily="34" charset="0"/>
              </a:rPr>
              <a:t>stretching </a:t>
            </a:r>
            <a:r>
              <a:rPr lang="ar-SA" sz="1200" b="1" dirty="0" smtClean="0">
                <a:solidFill>
                  <a:srgbClr val="00B050"/>
                </a:solidFill>
                <a:latin typeface="Calibri" panose="020F0502020204030204" pitchFamily="34" charset="0"/>
                <a:cs typeface="Calibri" panose="020F0502020204030204" pitchFamily="34" charset="0"/>
              </a:rPr>
              <a:t>، مجرد أكل كمية بسيطة راح يسبب لنا </a:t>
            </a:r>
            <a:r>
              <a:rPr lang="en-US" sz="1200" b="1" dirty="0" smtClean="0">
                <a:solidFill>
                  <a:srgbClr val="00B050"/>
                </a:solidFill>
                <a:latin typeface="Calibri" panose="020F0502020204030204" pitchFamily="34" charset="0"/>
                <a:cs typeface="Calibri" panose="020F0502020204030204" pitchFamily="34" charset="0"/>
              </a:rPr>
              <a:t>stretching </a:t>
            </a:r>
            <a:r>
              <a:rPr lang="ar-SA" sz="1200" b="1" dirty="0" smtClean="0">
                <a:solidFill>
                  <a:srgbClr val="00B050"/>
                </a:solidFill>
                <a:latin typeface="Calibri" panose="020F0502020204030204" pitchFamily="34" charset="0"/>
                <a:cs typeface="Calibri" panose="020F0502020204030204" pitchFamily="34" charset="0"/>
              </a:rPr>
              <a:t> بالتالي راح يصير </a:t>
            </a:r>
            <a:r>
              <a:rPr lang="en-US" sz="1200" b="1" dirty="0" smtClean="0">
                <a:solidFill>
                  <a:srgbClr val="00B050"/>
                </a:solidFill>
                <a:latin typeface="Calibri" panose="020F0502020204030204" pitchFamily="34" charset="0"/>
                <a:cs typeface="Calibri" panose="020F0502020204030204" pitchFamily="34" charset="0"/>
              </a:rPr>
              <a:t> contraction</a:t>
            </a:r>
            <a:r>
              <a:rPr lang="ar-SA" sz="1200" b="1" dirty="0" smtClean="0">
                <a:solidFill>
                  <a:srgbClr val="00B050"/>
                </a:solidFill>
                <a:latin typeface="Calibri" panose="020F0502020204030204" pitchFamily="34" charset="0"/>
                <a:cs typeface="Calibri" panose="020F0502020204030204" pitchFamily="34" charset="0"/>
              </a:rPr>
              <a:t> </a:t>
            </a:r>
            <a:r>
              <a:rPr lang="en-US" sz="1200" b="1" dirty="0" smtClean="0">
                <a:solidFill>
                  <a:srgbClr val="00B050"/>
                </a:solidFill>
                <a:latin typeface="Calibri" panose="020F0502020204030204" pitchFamily="34" charset="0"/>
                <a:cs typeface="Calibri" panose="020F0502020204030204" pitchFamily="34" charset="0"/>
              </a:rPr>
              <a:t> </a:t>
            </a:r>
            <a:r>
              <a:rPr lang="ar-SA" sz="1200" b="1" dirty="0" smtClean="0">
                <a:solidFill>
                  <a:srgbClr val="00B050"/>
                </a:solidFill>
                <a:latin typeface="Calibri" panose="020F0502020204030204" pitchFamily="34" charset="0"/>
                <a:cs typeface="Calibri" panose="020F0502020204030204" pitchFamily="34" charset="0"/>
              </a:rPr>
              <a:t>لهذا النوع وتبدأ تهضم الطعام</a:t>
            </a:r>
            <a:r>
              <a:rPr lang="en-US" sz="1200" b="1" dirty="0" smtClean="0">
                <a:solidFill>
                  <a:srgbClr val="00B050"/>
                </a:solidFill>
                <a:latin typeface="Calibri" panose="020F0502020204030204" pitchFamily="34" charset="0"/>
                <a:cs typeface="Calibri" panose="020F0502020204030204" pitchFamily="34" charset="0"/>
              </a:rPr>
              <a:t>.</a:t>
            </a:r>
            <a:endParaRPr lang="ar-SA" sz="1200" b="1" dirty="0" smtClean="0">
              <a:solidFill>
                <a:srgbClr val="00B050"/>
              </a:solidFill>
              <a:latin typeface="Calibri" panose="020F0502020204030204" pitchFamily="34" charset="0"/>
              <a:cs typeface="Calibri" panose="020F0502020204030204" pitchFamily="34" charset="0"/>
            </a:endParaRPr>
          </a:p>
          <a:p>
            <a:pPr marL="171450" indent="-171450">
              <a:lnSpc>
                <a:spcPct val="90000"/>
              </a:lnSpc>
              <a:buFont typeface="Arial" panose="020B0604020202020204" pitchFamily="34" charset="0"/>
              <a:buChar char="•"/>
            </a:pPr>
            <a:r>
              <a:rPr lang="en-US" sz="1200" dirty="0" smtClean="0"/>
              <a:t>Cells </a:t>
            </a:r>
            <a:r>
              <a:rPr lang="en-US" sz="1200" dirty="0"/>
              <a:t>are electrically coupled via gap </a:t>
            </a:r>
            <a:r>
              <a:rPr lang="en-US" sz="1200" dirty="0" smtClean="0"/>
              <a:t>junction.</a:t>
            </a:r>
            <a:endParaRPr lang="en-US" sz="1200" b="1" dirty="0">
              <a:solidFill>
                <a:srgbClr val="00B050"/>
              </a:solidFill>
              <a:latin typeface="Calibri" panose="020F0502020204030204" pitchFamily="34" charset="0"/>
              <a:cs typeface="Calibri" panose="020F0502020204030204" pitchFamily="34" charset="0"/>
            </a:endParaRPr>
          </a:p>
          <a:p>
            <a:pPr marL="285750" indent="-285750">
              <a:spcBef>
                <a:spcPts val="667"/>
              </a:spcBef>
              <a:buFont typeface="Arial" panose="020B0604020202020204" pitchFamily="34" charset="0"/>
              <a:buChar char="•"/>
            </a:pPr>
            <a:r>
              <a:rPr lang="en-US" sz="1200" dirty="0" smtClean="0">
                <a:solidFill>
                  <a:srgbClr val="FF66CC"/>
                </a:solidFill>
              </a:rPr>
              <a:t>Mass </a:t>
            </a:r>
            <a:r>
              <a:rPr lang="en-US" sz="1200" dirty="0">
                <a:solidFill>
                  <a:srgbClr val="FF66CC"/>
                </a:solidFill>
              </a:rPr>
              <a:t>of </a:t>
            </a:r>
            <a:r>
              <a:rPr lang="en-US" sz="1200" dirty="0">
                <a:solidFill>
                  <a:schemeClr val="accent4">
                    <a:lumMod val="75000"/>
                  </a:schemeClr>
                </a:solidFill>
              </a:rPr>
              <a:t>100-1000 </a:t>
            </a:r>
            <a:r>
              <a:rPr lang="en-US" sz="1200" dirty="0">
                <a:solidFill>
                  <a:srgbClr val="FF66CC"/>
                </a:solidFill>
              </a:rPr>
              <a:t>smooth muscle </a:t>
            </a:r>
            <a:r>
              <a:rPr lang="en-US" sz="1200" dirty="0" smtClean="0">
                <a:solidFill>
                  <a:srgbClr val="FF66CC"/>
                </a:solidFill>
              </a:rPr>
              <a:t>fibers.</a:t>
            </a:r>
            <a:endParaRPr lang="en-US" sz="1200" dirty="0">
              <a:solidFill>
                <a:srgbClr val="FF66CC"/>
              </a:solidFill>
            </a:endParaRPr>
          </a:p>
          <a:p>
            <a:pPr marL="285750" indent="-285750">
              <a:spcBef>
                <a:spcPts val="667"/>
              </a:spcBef>
              <a:buFont typeface="Arial" panose="020B0604020202020204" pitchFamily="34" charset="0"/>
              <a:buChar char="•"/>
            </a:pPr>
            <a:r>
              <a:rPr lang="en-US" sz="1200" dirty="0">
                <a:solidFill>
                  <a:srgbClr val="FF66CC"/>
                </a:solidFill>
              </a:rPr>
              <a:t>Contract as a single unit,  Arranged in sheets or </a:t>
            </a:r>
            <a:r>
              <a:rPr lang="en-US" sz="1200" dirty="0" smtClean="0">
                <a:solidFill>
                  <a:srgbClr val="FF66CC"/>
                </a:solidFill>
              </a:rPr>
              <a:t>bundles.</a:t>
            </a:r>
            <a:endParaRPr lang="en-US" sz="1200" dirty="0">
              <a:solidFill>
                <a:srgbClr val="FF66CC"/>
              </a:solidFill>
            </a:endParaRPr>
          </a:p>
          <a:p>
            <a:pPr marL="285750" indent="-285750">
              <a:spcBef>
                <a:spcPts val="667"/>
              </a:spcBef>
              <a:buFont typeface="Arial" panose="020B0604020202020204" pitchFamily="34" charset="0"/>
              <a:buChar char="•"/>
            </a:pPr>
            <a:r>
              <a:rPr lang="en-US" sz="1200" dirty="0">
                <a:solidFill>
                  <a:srgbClr val="FF66CC"/>
                </a:solidFill>
              </a:rPr>
              <a:t>Cell membranes are adherent at multiple </a:t>
            </a:r>
            <a:r>
              <a:rPr lang="en-US" sz="1200" dirty="0" smtClean="0">
                <a:solidFill>
                  <a:srgbClr val="FF66CC"/>
                </a:solidFill>
              </a:rPr>
              <a:t>points.</a:t>
            </a:r>
            <a:endParaRPr lang="en-US" sz="1200" dirty="0">
              <a:solidFill>
                <a:srgbClr val="FF66CC"/>
              </a:solidFill>
            </a:endParaRPr>
          </a:p>
          <a:p>
            <a:pPr marL="285750" indent="-285750">
              <a:spcBef>
                <a:spcPts val="667"/>
              </a:spcBef>
              <a:buFont typeface="Arial" panose="020B0604020202020204" pitchFamily="34" charset="0"/>
              <a:buChar char="•"/>
            </a:pPr>
            <a:r>
              <a:rPr lang="en-US" sz="1200" dirty="0">
                <a:solidFill>
                  <a:srgbClr val="FF66CC"/>
                </a:solidFill>
              </a:rPr>
              <a:t>Many gap junctions that allow ion </a:t>
            </a:r>
            <a:r>
              <a:rPr lang="en-US" sz="1200" dirty="0" smtClean="0">
                <a:solidFill>
                  <a:srgbClr val="FF66CC"/>
                </a:solidFill>
              </a:rPr>
              <a:t>movements.</a:t>
            </a:r>
            <a:endParaRPr lang="en-US" sz="1200" dirty="0">
              <a:solidFill>
                <a:srgbClr val="FF66CC"/>
              </a:solidFill>
            </a:endParaRPr>
          </a:p>
          <a:p>
            <a:pPr marL="285750" indent="-285750">
              <a:spcBef>
                <a:spcPts val="667"/>
              </a:spcBef>
              <a:buFont typeface="Arial" panose="020B0604020202020204" pitchFamily="34" charset="0"/>
              <a:buChar char="•"/>
            </a:pPr>
            <a:r>
              <a:rPr lang="en-US" sz="1200" dirty="0">
                <a:solidFill>
                  <a:srgbClr val="FF66CC"/>
                </a:solidFill>
              </a:rPr>
              <a:t>When action potential is generated it travel in all </a:t>
            </a:r>
            <a:r>
              <a:rPr lang="en-US" sz="1200" dirty="0" smtClean="0">
                <a:solidFill>
                  <a:srgbClr val="FF66CC"/>
                </a:solidFill>
              </a:rPr>
              <a:t>directions.</a:t>
            </a:r>
            <a:endParaRPr lang="en-US" sz="1200" dirty="0" smtClean="0">
              <a:solidFill>
                <a:srgbClr val="FF66CC"/>
              </a:solidFill>
            </a:endParaRPr>
          </a:p>
          <a:p>
            <a:pPr marL="285750" indent="-285750">
              <a:spcBef>
                <a:spcPts val="667"/>
              </a:spcBef>
              <a:buFont typeface="Arial" panose="020B0604020202020204" pitchFamily="34" charset="0"/>
              <a:buChar char="•"/>
            </a:pPr>
            <a:r>
              <a:rPr lang="en-US" sz="1200" dirty="0">
                <a:solidFill>
                  <a:srgbClr val="FF66CC"/>
                </a:solidFill>
              </a:rPr>
              <a:t>Ex: GIT, bile ducts, stomach, intestine, ureters, uterus, blood vessels</a:t>
            </a:r>
            <a:r>
              <a:rPr lang="en-US" sz="1200" dirty="0" smtClean="0">
                <a:solidFill>
                  <a:srgbClr val="FF66CC"/>
                </a:solidFill>
              </a:rPr>
              <a:t>.</a:t>
            </a:r>
            <a:endParaRPr lang="en-US" sz="1200" dirty="0">
              <a:solidFill>
                <a:srgbClr val="FF66CC"/>
              </a:solidFill>
            </a:endParaRPr>
          </a:p>
        </p:txBody>
      </p:sp>
      <p:sp>
        <p:nvSpPr>
          <p:cNvPr id="37" name="Rectangle 36"/>
          <p:cNvSpPr/>
          <p:nvPr/>
        </p:nvSpPr>
        <p:spPr>
          <a:xfrm>
            <a:off x="9190756" y="2775005"/>
            <a:ext cx="2388646" cy="346230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spcBef>
                <a:spcPts val="667"/>
              </a:spcBef>
              <a:buFont typeface="Arial" panose="020B0604020202020204" pitchFamily="34" charset="0"/>
              <a:buChar char="•"/>
            </a:pPr>
            <a:r>
              <a:rPr lang="en-US" sz="1400" dirty="0">
                <a:solidFill>
                  <a:schemeClr val="accent5">
                    <a:lumMod val="75000"/>
                  </a:schemeClr>
                </a:solidFill>
              </a:rPr>
              <a:t>Does not contract in response to stretch or without neural (such as in esophagus &amp; gall bladder</a:t>
            </a:r>
            <a:r>
              <a:rPr lang="en-US" sz="1400" dirty="0" smtClean="0">
                <a:solidFill>
                  <a:schemeClr val="accent5">
                    <a:lumMod val="75000"/>
                  </a:schemeClr>
                </a:solidFill>
              </a:rPr>
              <a:t>).</a:t>
            </a:r>
            <a:endParaRPr lang="en-US" sz="1400" dirty="0">
              <a:solidFill>
                <a:schemeClr val="accent5">
                  <a:lumMod val="75000"/>
                </a:schemeClr>
              </a:solidFill>
            </a:endParaRPr>
          </a:p>
          <a:p>
            <a:pPr marL="285750" indent="-285750">
              <a:spcBef>
                <a:spcPts val="667"/>
              </a:spcBef>
              <a:buFont typeface="Arial" panose="020B0604020202020204" pitchFamily="34" charset="0"/>
              <a:buChar char="•"/>
            </a:pPr>
            <a:r>
              <a:rPr lang="en-US" sz="1400" dirty="0">
                <a:solidFill>
                  <a:srgbClr val="FF66CC"/>
                </a:solidFill>
              </a:rPr>
              <a:t>Each fiber can contract </a:t>
            </a:r>
            <a:r>
              <a:rPr lang="en-US" sz="1400" dirty="0" smtClean="0">
                <a:solidFill>
                  <a:srgbClr val="FF66CC"/>
                </a:solidFill>
              </a:rPr>
              <a:t>independently.</a:t>
            </a:r>
            <a:endParaRPr lang="en-US" sz="1400" dirty="0">
              <a:solidFill>
                <a:srgbClr val="FF66CC"/>
              </a:solidFill>
            </a:endParaRPr>
          </a:p>
          <a:p>
            <a:pPr marL="285750" indent="-285750">
              <a:spcBef>
                <a:spcPts val="667"/>
              </a:spcBef>
              <a:buFont typeface="Arial" panose="020B0604020202020204" pitchFamily="34" charset="0"/>
              <a:buChar char="•"/>
            </a:pPr>
            <a:r>
              <a:rPr lang="en-US" sz="1400" dirty="0">
                <a:solidFill>
                  <a:srgbClr val="FF66CC"/>
                </a:solidFill>
              </a:rPr>
              <a:t>Controlled mainly by nerve </a:t>
            </a:r>
            <a:r>
              <a:rPr lang="en-US" sz="1400" dirty="0" smtClean="0">
                <a:solidFill>
                  <a:srgbClr val="FF66CC"/>
                </a:solidFill>
              </a:rPr>
              <a:t>signals.</a:t>
            </a:r>
            <a:endParaRPr lang="en-US" sz="1400" dirty="0">
              <a:solidFill>
                <a:srgbClr val="FF66CC"/>
              </a:solidFill>
            </a:endParaRPr>
          </a:p>
          <a:p>
            <a:pPr>
              <a:spcBef>
                <a:spcPts val="667"/>
              </a:spcBef>
            </a:pPr>
            <a:r>
              <a:rPr lang="en-US" sz="1400" dirty="0">
                <a:solidFill>
                  <a:schemeClr val="accent5">
                    <a:lumMod val="75000"/>
                  </a:schemeClr>
                </a:solidFill>
              </a:rPr>
              <a:t>Ex : </a:t>
            </a:r>
            <a:r>
              <a:rPr lang="en-US" sz="1400" dirty="0" err="1" smtClean="0">
                <a:solidFill>
                  <a:schemeClr val="accent5">
                    <a:lumMod val="75000"/>
                  </a:schemeClr>
                </a:solidFill>
              </a:rPr>
              <a:t>Esophegus</a:t>
            </a:r>
            <a:r>
              <a:rPr lang="en-US" sz="1400" dirty="0" smtClean="0">
                <a:solidFill>
                  <a:schemeClr val="accent5">
                    <a:lumMod val="75000"/>
                  </a:schemeClr>
                </a:solidFill>
              </a:rPr>
              <a:t> &amp; gall bladder.</a:t>
            </a:r>
          </a:p>
          <a:p>
            <a:pPr>
              <a:spcBef>
                <a:spcPts val="667"/>
              </a:spcBef>
            </a:pPr>
            <a:r>
              <a:rPr lang="en-US" sz="1400" dirty="0" smtClean="0">
                <a:solidFill>
                  <a:srgbClr val="FF66CC"/>
                </a:solidFill>
              </a:rPr>
              <a:t>Other examples: ciliary </a:t>
            </a:r>
            <a:r>
              <a:rPr lang="en-US" sz="1400" dirty="0">
                <a:solidFill>
                  <a:srgbClr val="FF66CC"/>
                </a:solidFill>
              </a:rPr>
              <a:t>&amp; iris muscles in the eye and </a:t>
            </a:r>
            <a:r>
              <a:rPr lang="en-US" sz="1400" dirty="0" err="1">
                <a:solidFill>
                  <a:srgbClr val="FF66CC"/>
                </a:solidFill>
              </a:rPr>
              <a:t>piloerector</a:t>
            </a:r>
            <a:r>
              <a:rPr lang="en-US" sz="1400" dirty="0">
                <a:solidFill>
                  <a:srgbClr val="FF66CC"/>
                </a:solidFill>
              </a:rPr>
              <a:t> muscles of the </a:t>
            </a:r>
            <a:r>
              <a:rPr lang="en-US" sz="1400" dirty="0" smtClean="0">
                <a:solidFill>
                  <a:srgbClr val="FF66CC"/>
                </a:solidFill>
              </a:rPr>
              <a:t>hair.</a:t>
            </a:r>
            <a:endParaRPr lang="en-US" sz="1400" dirty="0">
              <a:solidFill>
                <a:srgbClr val="FF66CC"/>
              </a:solidFill>
            </a:endParaRPr>
          </a:p>
        </p:txBody>
      </p:sp>
      <p:sp>
        <p:nvSpPr>
          <p:cNvPr id="5" name="Rectangle 4"/>
          <p:cNvSpPr/>
          <p:nvPr/>
        </p:nvSpPr>
        <p:spPr>
          <a:xfrm>
            <a:off x="7894612" y="1239662"/>
            <a:ext cx="3684791" cy="535531"/>
          </a:xfrm>
          <a:prstGeom prst="rect">
            <a:avLst/>
          </a:prstGeom>
          <a:ln>
            <a:solidFill>
              <a:srgbClr val="00B050"/>
            </a:solidFill>
            <a:prstDash val="dashDot"/>
          </a:ln>
        </p:spPr>
        <p:txBody>
          <a:bodyPr wrap="square">
            <a:spAutoFit/>
          </a:bodyPr>
          <a:lstStyle/>
          <a:p>
            <a:pPr>
              <a:lnSpc>
                <a:spcPct val="90000"/>
              </a:lnSpc>
            </a:pPr>
            <a:r>
              <a:rPr lang="en-US" sz="1600" dirty="0">
                <a:solidFill>
                  <a:srgbClr val="00B050"/>
                </a:solidFill>
              </a:rPr>
              <a:t>We only have one type of muscle in the GI </a:t>
            </a:r>
            <a:r>
              <a:rPr lang="en-US" sz="1600" dirty="0" smtClean="0">
                <a:solidFill>
                  <a:srgbClr val="00B050"/>
                </a:solidFill>
              </a:rPr>
              <a:t>system (smooth </a:t>
            </a:r>
            <a:r>
              <a:rPr lang="en-US" sz="1600" dirty="0">
                <a:solidFill>
                  <a:srgbClr val="00B050"/>
                </a:solidFill>
              </a:rPr>
              <a:t>muscle only)</a:t>
            </a:r>
          </a:p>
        </p:txBody>
      </p:sp>
      <p:cxnSp>
        <p:nvCxnSpPr>
          <p:cNvPr id="23" name="Straight Connector 22"/>
          <p:cNvCxnSpPr>
            <a:stCxn id="26" idx="2"/>
          </p:cNvCxnSpPr>
          <p:nvPr/>
        </p:nvCxnSpPr>
        <p:spPr>
          <a:xfrm>
            <a:off x="3358108" y="2546649"/>
            <a:ext cx="0" cy="242737"/>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a:off x="10506956" y="2532268"/>
            <a:ext cx="0" cy="242737"/>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01746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5D7F-9444-4914-A848-17303BAA2965}"/>
              </a:ext>
            </a:extLst>
          </p:cNvPr>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a:extLst>
              <a:ext uri="{FF2B5EF4-FFF2-40B4-BE49-F238E27FC236}">
                <a16:creationId xmlns:a16="http://schemas.microsoft.com/office/drawing/2014/main" id="{5D2A5522-D9B9-4E9E-89D9-8D691DC298E5}"/>
              </a:ext>
            </a:extLst>
          </p:cNvPr>
          <p:cNvSpPr>
            <a:spLocks noGrp="1"/>
          </p:cNvSpPr>
          <p:nvPr>
            <p:ph type="sldNum" sz="quarter" idx="12"/>
          </p:nvPr>
        </p:nvSpPr>
        <p:spPr/>
        <p:txBody>
          <a:bodyPr/>
          <a:lstStyle/>
          <a:p>
            <a:fld id="{4929A69E-7D8F-4515-9605-0315ABD4F316}" type="slidenum">
              <a:rPr lang="en-US" smtClean="0"/>
              <a:t>9</a:t>
            </a:fld>
            <a:endParaRPr lang="en-US" dirty="0"/>
          </a:p>
        </p:txBody>
      </p:sp>
      <p:grpSp>
        <p:nvGrpSpPr>
          <p:cNvPr id="4" name="Group 3"/>
          <p:cNvGrpSpPr/>
          <p:nvPr/>
        </p:nvGrpSpPr>
        <p:grpSpPr>
          <a:xfrm>
            <a:off x="609460" y="1278785"/>
            <a:ext cx="10588084" cy="4941780"/>
            <a:chOff x="186482" y="1221361"/>
            <a:chExt cx="10391779" cy="4941780"/>
          </a:xfrm>
        </p:grpSpPr>
        <p:sp>
          <p:nvSpPr>
            <p:cNvPr id="6" name="Freeform 5"/>
            <p:cNvSpPr/>
            <p:nvPr/>
          </p:nvSpPr>
          <p:spPr>
            <a:xfrm>
              <a:off x="4515372" y="4266213"/>
              <a:ext cx="476878" cy="1439011"/>
            </a:xfrm>
            <a:custGeom>
              <a:avLst/>
              <a:gdLst/>
              <a:ahLst/>
              <a:cxnLst/>
              <a:rect l="0" t="0" r="0" b="0"/>
              <a:pathLst>
                <a:path>
                  <a:moveTo>
                    <a:pt x="0" y="0"/>
                  </a:moveTo>
                  <a:lnTo>
                    <a:pt x="238439" y="0"/>
                  </a:lnTo>
                  <a:lnTo>
                    <a:pt x="238439" y="1439011"/>
                  </a:lnTo>
                  <a:lnTo>
                    <a:pt x="476878" y="1439011"/>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7" name="Freeform 6"/>
            <p:cNvSpPr/>
            <p:nvPr/>
          </p:nvSpPr>
          <p:spPr>
            <a:xfrm>
              <a:off x="4515372" y="4212668"/>
              <a:ext cx="476878" cy="91440"/>
            </a:xfrm>
            <a:custGeom>
              <a:avLst/>
              <a:gdLst/>
              <a:ahLst/>
              <a:cxnLst/>
              <a:rect l="0" t="0" r="0" b="0"/>
              <a:pathLst>
                <a:path>
                  <a:moveTo>
                    <a:pt x="0" y="53545"/>
                  </a:moveTo>
                  <a:lnTo>
                    <a:pt x="238439" y="53545"/>
                  </a:lnTo>
                  <a:lnTo>
                    <a:pt x="238439" y="45720"/>
                  </a:lnTo>
                  <a:lnTo>
                    <a:pt x="476878" y="45720"/>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8" name="Freeform 7"/>
            <p:cNvSpPr/>
            <p:nvPr/>
          </p:nvSpPr>
          <p:spPr>
            <a:xfrm>
              <a:off x="4515372" y="2896886"/>
              <a:ext cx="476878" cy="1369327"/>
            </a:xfrm>
            <a:custGeom>
              <a:avLst/>
              <a:gdLst/>
              <a:ahLst/>
              <a:cxnLst/>
              <a:rect l="0" t="0" r="0" b="0"/>
              <a:pathLst>
                <a:path>
                  <a:moveTo>
                    <a:pt x="0" y="1369327"/>
                  </a:moveTo>
                  <a:lnTo>
                    <a:pt x="238439" y="1369327"/>
                  </a:lnTo>
                  <a:lnTo>
                    <a:pt x="238439" y="0"/>
                  </a:lnTo>
                  <a:lnTo>
                    <a:pt x="476878" y="0"/>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9" name="Freeform 8"/>
            <p:cNvSpPr/>
            <p:nvPr/>
          </p:nvSpPr>
          <p:spPr>
            <a:xfrm>
              <a:off x="2239446" y="3106427"/>
              <a:ext cx="1042885" cy="1159786"/>
            </a:xfrm>
            <a:custGeom>
              <a:avLst/>
              <a:gdLst/>
              <a:ahLst/>
              <a:cxnLst/>
              <a:rect l="0" t="0" r="0" b="0"/>
              <a:pathLst>
                <a:path>
                  <a:moveTo>
                    <a:pt x="0" y="0"/>
                  </a:moveTo>
                  <a:lnTo>
                    <a:pt x="804446" y="0"/>
                  </a:lnTo>
                  <a:lnTo>
                    <a:pt x="804446" y="1159786"/>
                  </a:lnTo>
                  <a:lnTo>
                    <a:pt x="1042885" y="1159786"/>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0" name="Freeform 9"/>
            <p:cNvSpPr/>
            <p:nvPr/>
          </p:nvSpPr>
          <p:spPr>
            <a:xfrm>
              <a:off x="4604453" y="1600578"/>
              <a:ext cx="476878" cy="91440"/>
            </a:xfrm>
            <a:custGeom>
              <a:avLst/>
              <a:gdLst/>
              <a:ahLst/>
              <a:cxnLst/>
              <a:rect l="0" t="0" r="0" b="0"/>
              <a:pathLst>
                <a:path>
                  <a:moveTo>
                    <a:pt x="0" y="45720"/>
                  </a:moveTo>
                  <a:lnTo>
                    <a:pt x="476878" y="45720"/>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1" name="Freeform 10"/>
            <p:cNvSpPr/>
            <p:nvPr/>
          </p:nvSpPr>
          <p:spPr>
            <a:xfrm>
              <a:off x="2239446" y="1646298"/>
              <a:ext cx="1042885" cy="1460128"/>
            </a:xfrm>
            <a:custGeom>
              <a:avLst/>
              <a:gdLst/>
              <a:ahLst/>
              <a:cxnLst/>
              <a:rect l="0" t="0" r="0" b="0"/>
              <a:pathLst>
                <a:path>
                  <a:moveTo>
                    <a:pt x="0" y="1460128"/>
                  </a:moveTo>
                  <a:lnTo>
                    <a:pt x="804446" y="1460128"/>
                  </a:lnTo>
                  <a:lnTo>
                    <a:pt x="804446" y="0"/>
                  </a:lnTo>
                  <a:lnTo>
                    <a:pt x="1042885" y="0"/>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2" name="Freeform 11"/>
            <p:cNvSpPr/>
            <p:nvPr/>
          </p:nvSpPr>
          <p:spPr>
            <a:xfrm>
              <a:off x="186482" y="2635550"/>
              <a:ext cx="2052964" cy="941753"/>
            </a:xfrm>
            <a:custGeom>
              <a:avLst/>
              <a:gdLst>
                <a:gd name="connsiteX0" fmla="*/ 0 w 1849596"/>
                <a:gd name="connsiteY0" fmla="*/ 0 h 941753"/>
                <a:gd name="connsiteX1" fmla="*/ 1849596 w 1849596"/>
                <a:gd name="connsiteY1" fmla="*/ 0 h 941753"/>
                <a:gd name="connsiteX2" fmla="*/ 1849596 w 1849596"/>
                <a:gd name="connsiteY2" fmla="*/ 941753 h 941753"/>
                <a:gd name="connsiteX3" fmla="*/ 0 w 1849596"/>
                <a:gd name="connsiteY3" fmla="*/ 941753 h 941753"/>
                <a:gd name="connsiteX4" fmla="*/ 0 w 1849596"/>
                <a:gd name="connsiteY4" fmla="*/ 0 h 941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596" h="941753">
                  <a:moveTo>
                    <a:pt x="0" y="0"/>
                  </a:moveTo>
                  <a:lnTo>
                    <a:pt x="1849596" y="0"/>
                  </a:lnTo>
                  <a:lnTo>
                    <a:pt x="1849596" y="941753"/>
                  </a:lnTo>
                  <a:lnTo>
                    <a:pt x="0" y="941753"/>
                  </a:lnTo>
                  <a:lnTo>
                    <a:pt x="0" y="0"/>
                  </a:lnTo>
                  <a:close/>
                </a:path>
              </a:pathLst>
            </a:custGeom>
            <a:solidFill>
              <a:schemeClr val="accent2">
                <a:lumMod val="60000"/>
                <a:lumOff val="40000"/>
              </a:schemeClr>
            </a:solid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600" kern="1200" dirty="0" smtClean="0">
                  <a:solidFill>
                    <a:schemeClr val="bg1"/>
                  </a:solidFill>
                </a:rPr>
                <a:t>Types of contractions</a:t>
              </a:r>
            </a:p>
            <a:p>
              <a:pPr lvl="0" algn="ctr" defTabSz="800100">
                <a:lnSpc>
                  <a:spcPct val="90000"/>
                </a:lnSpc>
                <a:spcBef>
                  <a:spcPct val="0"/>
                </a:spcBef>
                <a:spcAft>
                  <a:spcPct val="35000"/>
                </a:spcAft>
              </a:pPr>
              <a:r>
                <a:rPr lang="ar-SA" sz="1400" b="1" dirty="0">
                  <a:solidFill>
                    <a:srgbClr val="00B050"/>
                  </a:solidFill>
                  <a:latin typeface="Calibri" panose="020F0502020204030204" pitchFamily="34" charset="0"/>
                  <a:cs typeface="Calibri" panose="020F0502020204030204" pitchFamily="34" charset="0"/>
                </a:rPr>
                <a:t>سواء من أي نوع من أنواع العضلات تسوي لنا </a:t>
              </a:r>
              <a:r>
                <a:rPr lang="ar-SA" sz="1400" b="1" dirty="0" err="1" smtClean="0">
                  <a:solidFill>
                    <a:srgbClr val="00B050"/>
                  </a:solidFill>
                  <a:latin typeface="Calibri" panose="020F0502020204030204" pitchFamily="34" charset="0"/>
                  <a:cs typeface="Calibri" panose="020F0502020204030204" pitchFamily="34" charset="0"/>
                </a:rPr>
                <a:t>كنتراكشن</a:t>
              </a:r>
              <a:r>
                <a:rPr lang="ar-SA" sz="1400" b="1" dirty="0" smtClean="0">
                  <a:solidFill>
                    <a:srgbClr val="00B050"/>
                  </a:solidFill>
                  <a:latin typeface="Calibri" panose="020F0502020204030204" pitchFamily="34" charset="0"/>
                  <a:cs typeface="Calibri" panose="020F0502020204030204" pitchFamily="34" charset="0"/>
                </a:rPr>
                <a:t>، </a:t>
              </a:r>
              <a:r>
                <a:rPr lang="ar-SA" sz="1400" b="1" dirty="0" err="1" smtClean="0">
                  <a:solidFill>
                    <a:srgbClr val="00B050"/>
                  </a:solidFill>
                  <a:latin typeface="Calibri" panose="020F0502020204030204" pitchFamily="34" charset="0"/>
                  <a:cs typeface="Calibri" panose="020F0502020204030204" pitchFamily="34" charset="0"/>
                </a:rPr>
                <a:t>الكنتراكشن</a:t>
              </a:r>
              <a:r>
                <a:rPr lang="ar-SA" sz="1400" b="1" dirty="0" smtClean="0">
                  <a:solidFill>
                    <a:srgbClr val="00B050"/>
                  </a:solidFill>
                  <a:latin typeface="Calibri" panose="020F0502020204030204" pitchFamily="34" charset="0"/>
                  <a:cs typeface="Calibri" panose="020F0502020204030204" pitchFamily="34" charset="0"/>
                </a:rPr>
                <a:t> نوعين</a:t>
              </a:r>
              <a:endParaRPr lang="en-US" sz="1400" b="1" dirty="0">
                <a:solidFill>
                  <a:srgbClr val="00B050"/>
                </a:solidFill>
                <a:latin typeface="Calibri" panose="020F0502020204030204" pitchFamily="34" charset="0"/>
                <a:cs typeface="Calibri" panose="020F0502020204030204" pitchFamily="34" charset="0"/>
              </a:endParaRPr>
            </a:p>
          </p:txBody>
        </p:sp>
        <p:sp>
          <p:nvSpPr>
            <p:cNvPr id="13" name="Freeform 12"/>
            <p:cNvSpPr/>
            <p:nvPr/>
          </p:nvSpPr>
          <p:spPr>
            <a:xfrm>
              <a:off x="3282331" y="1282678"/>
              <a:ext cx="1322121" cy="727239"/>
            </a:xfrm>
            <a:custGeom>
              <a:avLst/>
              <a:gdLst>
                <a:gd name="connsiteX0" fmla="*/ 0 w 1322121"/>
                <a:gd name="connsiteY0" fmla="*/ 0 h 727239"/>
                <a:gd name="connsiteX1" fmla="*/ 1322121 w 1322121"/>
                <a:gd name="connsiteY1" fmla="*/ 0 h 727239"/>
                <a:gd name="connsiteX2" fmla="*/ 1322121 w 1322121"/>
                <a:gd name="connsiteY2" fmla="*/ 727239 h 727239"/>
                <a:gd name="connsiteX3" fmla="*/ 0 w 1322121"/>
                <a:gd name="connsiteY3" fmla="*/ 727239 h 727239"/>
                <a:gd name="connsiteX4" fmla="*/ 0 w 1322121"/>
                <a:gd name="connsiteY4" fmla="*/ 0 h 72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121" h="727239">
                  <a:moveTo>
                    <a:pt x="0" y="0"/>
                  </a:moveTo>
                  <a:lnTo>
                    <a:pt x="1322121" y="0"/>
                  </a:lnTo>
                  <a:lnTo>
                    <a:pt x="1322121" y="727239"/>
                  </a:lnTo>
                  <a:lnTo>
                    <a:pt x="0" y="72723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400" dirty="0" smtClean="0">
                  <a:solidFill>
                    <a:schemeClr val="accent2">
                      <a:lumMod val="75000"/>
                    </a:schemeClr>
                  </a:solidFill>
                </a:rPr>
                <a:t>Phasic</a:t>
              </a:r>
              <a:r>
                <a:rPr lang="ar-SA" sz="1400" dirty="0" smtClean="0">
                  <a:solidFill>
                    <a:schemeClr val="accent2">
                      <a:lumMod val="75000"/>
                    </a:schemeClr>
                  </a:solidFill>
                </a:rPr>
                <a:t> </a:t>
              </a:r>
              <a:r>
                <a:rPr lang="en-US" sz="1400" dirty="0" smtClean="0">
                  <a:solidFill>
                    <a:schemeClr val="accent2">
                      <a:lumMod val="75000"/>
                    </a:schemeClr>
                  </a:solidFill>
                </a:rPr>
                <a:t>(rhythmical) contraction</a:t>
              </a:r>
              <a:endParaRPr lang="en-US" sz="1400" dirty="0">
                <a:solidFill>
                  <a:schemeClr val="accent2">
                    <a:lumMod val="75000"/>
                  </a:schemeClr>
                </a:solidFill>
              </a:endParaRPr>
            </a:p>
          </p:txBody>
        </p:sp>
        <p:sp>
          <p:nvSpPr>
            <p:cNvPr id="14" name="Freeform 13"/>
            <p:cNvSpPr/>
            <p:nvPr/>
          </p:nvSpPr>
          <p:spPr>
            <a:xfrm>
              <a:off x="5081331" y="1221361"/>
              <a:ext cx="5496930" cy="849873"/>
            </a:xfrm>
            <a:custGeom>
              <a:avLst/>
              <a:gdLst>
                <a:gd name="connsiteX0" fmla="*/ 0 w 5379879"/>
                <a:gd name="connsiteY0" fmla="*/ 0 h 849873"/>
                <a:gd name="connsiteX1" fmla="*/ 5379879 w 5379879"/>
                <a:gd name="connsiteY1" fmla="*/ 0 h 849873"/>
                <a:gd name="connsiteX2" fmla="*/ 5379879 w 5379879"/>
                <a:gd name="connsiteY2" fmla="*/ 849873 h 849873"/>
                <a:gd name="connsiteX3" fmla="*/ 0 w 5379879"/>
                <a:gd name="connsiteY3" fmla="*/ 849873 h 849873"/>
                <a:gd name="connsiteX4" fmla="*/ 0 w 5379879"/>
                <a:gd name="connsiteY4" fmla="*/ 0 h 849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9879" h="849873">
                  <a:moveTo>
                    <a:pt x="0" y="0"/>
                  </a:moveTo>
                  <a:lnTo>
                    <a:pt x="5379879" y="0"/>
                  </a:lnTo>
                  <a:lnTo>
                    <a:pt x="5379879" y="849873"/>
                  </a:lnTo>
                  <a:lnTo>
                    <a:pt x="0" y="849873"/>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Periodic contractions followed by relaxation; such as in gastric antrum, small intestine and esophagus.</a:t>
              </a:r>
            </a:p>
            <a:p>
              <a:pPr algn="ctr" defTabSz="622300" rtl="1">
                <a:lnSpc>
                  <a:spcPct val="90000"/>
                </a:lnSpc>
                <a:spcBef>
                  <a:spcPct val="0"/>
                </a:spcBef>
                <a:spcAft>
                  <a:spcPct val="35000"/>
                </a:spcAft>
              </a:pPr>
              <a:r>
                <a:rPr lang="ar-SA" sz="1400" b="1" dirty="0" err="1" smtClean="0">
                  <a:solidFill>
                    <a:srgbClr val="00B050"/>
                  </a:solidFill>
                  <a:latin typeface="Calibri" panose="020F0502020204030204" pitchFamily="34" charset="0"/>
                  <a:cs typeface="Calibri" panose="020F0502020204030204" pitchFamily="34" charset="0"/>
                </a:rPr>
                <a:t>كنتراكشن</a:t>
              </a:r>
              <a:r>
                <a:rPr lang="ar-SA" sz="1400" b="1" dirty="0" smtClean="0">
                  <a:solidFill>
                    <a:srgbClr val="00B050"/>
                  </a:solidFill>
                  <a:latin typeface="Calibri" panose="020F0502020204030204" pitchFamily="34" charset="0"/>
                  <a:cs typeface="Calibri" panose="020F0502020204030204" pitchFamily="34" charset="0"/>
                </a:rPr>
                <a:t> يعقبه </a:t>
              </a:r>
              <a:r>
                <a:rPr lang="ar-SA" sz="1400" b="1" dirty="0" err="1" smtClean="0">
                  <a:solidFill>
                    <a:srgbClr val="00B050"/>
                  </a:solidFill>
                  <a:latin typeface="Calibri" panose="020F0502020204030204" pitchFamily="34" charset="0"/>
                  <a:cs typeface="Calibri" panose="020F0502020204030204" pitchFamily="34" charset="0"/>
                </a:rPr>
                <a:t>ريلاكسيشن</a:t>
              </a:r>
              <a:endParaRPr lang="en-US" sz="1400" b="1" dirty="0">
                <a:solidFill>
                  <a:srgbClr val="00B050"/>
                </a:solidFill>
                <a:latin typeface="Calibri" panose="020F0502020204030204" pitchFamily="34" charset="0"/>
                <a:cs typeface="Calibri" panose="020F0502020204030204" pitchFamily="34" charset="0"/>
              </a:endParaRPr>
            </a:p>
          </p:txBody>
        </p:sp>
        <p:sp>
          <p:nvSpPr>
            <p:cNvPr id="15" name="Freeform 14"/>
            <p:cNvSpPr/>
            <p:nvPr/>
          </p:nvSpPr>
          <p:spPr>
            <a:xfrm>
              <a:off x="3282331" y="3734710"/>
              <a:ext cx="1233040" cy="1063006"/>
            </a:xfrm>
            <a:custGeom>
              <a:avLst/>
              <a:gdLst>
                <a:gd name="connsiteX0" fmla="*/ 0 w 1233040"/>
                <a:gd name="connsiteY0" fmla="*/ 0 h 1063006"/>
                <a:gd name="connsiteX1" fmla="*/ 1233040 w 1233040"/>
                <a:gd name="connsiteY1" fmla="*/ 0 h 1063006"/>
                <a:gd name="connsiteX2" fmla="*/ 1233040 w 1233040"/>
                <a:gd name="connsiteY2" fmla="*/ 1063006 h 1063006"/>
                <a:gd name="connsiteX3" fmla="*/ 0 w 1233040"/>
                <a:gd name="connsiteY3" fmla="*/ 1063006 h 1063006"/>
                <a:gd name="connsiteX4" fmla="*/ 0 w 1233040"/>
                <a:gd name="connsiteY4" fmla="*/ 0 h 1063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040" h="1063006">
                  <a:moveTo>
                    <a:pt x="0" y="0"/>
                  </a:moveTo>
                  <a:lnTo>
                    <a:pt x="1233040" y="0"/>
                  </a:lnTo>
                  <a:lnTo>
                    <a:pt x="1233040" y="1063006"/>
                  </a:lnTo>
                  <a:lnTo>
                    <a:pt x="0" y="1063006"/>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algn="ctr" defTabSz="711200">
                <a:lnSpc>
                  <a:spcPct val="90000"/>
                </a:lnSpc>
                <a:spcBef>
                  <a:spcPct val="0"/>
                </a:spcBef>
                <a:spcAft>
                  <a:spcPct val="35000"/>
                </a:spcAft>
              </a:pPr>
              <a:r>
                <a:rPr lang="en-US" sz="1400" dirty="0" smtClean="0">
                  <a:solidFill>
                    <a:schemeClr val="accent2">
                      <a:lumMod val="75000"/>
                    </a:schemeClr>
                  </a:solidFill>
                </a:rPr>
                <a:t>Tonic contraction*</a:t>
              </a:r>
            </a:p>
            <a:p>
              <a:pPr lvl="0" algn="ctr" defTabSz="711200">
                <a:lnSpc>
                  <a:spcPct val="90000"/>
                </a:lnSpc>
                <a:spcBef>
                  <a:spcPct val="0"/>
                </a:spcBef>
                <a:spcAft>
                  <a:spcPct val="35000"/>
                </a:spcAft>
              </a:pPr>
              <a:r>
                <a:rPr lang="ar-SA" sz="1400" b="1" dirty="0">
                  <a:solidFill>
                    <a:srgbClr val="00B050"/>
                  </a:solidFill>
                  <a:latin typeface="Calibri" panose="020F0502020204030204" pitchFamily="34" charset="0"/>
                  <a:cs typeface="Calibri" panose="020F0502020204030204" pitchFamily="34" charset="0"/>
                </a:rPr>
                <a:t>راحتها في </a:t>
              </a:r>
              <a:r>
                <a:rPr lang="ar-SA" sz="1400" b="1" dirty="0" err="1">
                  <a:solidFill>
                    <a:srgbClr val="00B050"/>
                  </a:solidFill>
                  <a:latin typeface="Calibri" panose="020F0502020204030204" pitchFamily="34" charset="0"/>
                  <a:cs typeface="Calibri" panose="020F0502020204030204" pitchFamily="34" charset="0"/>
                </a:rPr>
                <a:t>انقباضتها</a:t>
              </a:r>
              <a:r>
                <a:rPr lang="ar-SA" sz="1400" b="1" dirty="0">
                  <a:solidFill>
                    <a:srgbClr val="00B050"/>
                  </a:solidFill>
                  <a:latin typeface="Calibri" panose="020F0502020204030204" pitchFamily="34" charset="0"/>
                  <a:cs typeface="Calibri" panose="020F0502020204030204" pitchFamily="34" charset="0"/>
                </a:rPr>
                <a:t>، </a:t>
              </a:r>
              <a:r>
                <a:rPr lang="ar-SA" sz="1400" b="1" dirty="0" err="1">
                  <a:solidFill>
                    <a:srgbClr val="00B050"/>
                  </a:solidFill>
                  <a:latin typeface="Calibri" panose="020F0502020204030204" pitchFamily="34" charset="0"/>
                  <a:cs typeface="Calibri" panose="020F0502020204030204" pitchFamily="34" charset="0"/>
                </a:rPr>
                <a:t>ماتبي</a:t>
              </a:r>
              <a:r>
                <a:rPr lang="ar-SA" sz="1400" b="1" dirty="0">
                  <a:solidFill>
                    <a:srgbClr val="00B050"/>
                  </a:solidFill>
                  <a:latin typeface="Calibri" panose="020F0502020204030204" pitchFamily="34" charset="0"/>
                  <a:cs typeface="Calibri" panose="020F0502020204030204" pitchFamily="34" charset="0"/>
                </a:rPr>
                <a:t> تريّح</a:t>
              </a:r>
            </a:p>
          </p:txBody>
        </p:sp>
        <p:sp>
          <p:nvSpPr>
            <p:cNvPr id="16" name="Freeform 15"/>
            <p:cNvSpPr/>
            <p:nvPr/>
          </p:nvSpPr>
          <p:spPr>
            <a:xfrm>
              <a:off x="4992251" y="2369284"/>
              <a:ext cx="5586010" cy="1055202"/>
            </a:xfrm>
            <a:custGeom>
              <a:avLst/>
              <a:gdLst>
                <a:gd name="connsiteX0" fmla="*/ 0 w 5586010"/>
                <a:gd name="connsiteY0" fmla="*/ 0 h 1055202"/>
                <a:gd name="connsiteX1" fmla="*/ 5586010 w 5586010"/>
                <a:gd name="connsiteY1" fmla="*/ 0 h 1055202"/>
                <a:gd name="connsiteX2" fmla="*/ 5586010 w 5586010"/>
                <a:gd name="connsiteY2" fmla="*/ 1055202 h 1055202"/>
                <a:gd name="connsiteX3" fmla="*/ 0 w 5586010"/>
                <a:gd name="connsiteY3" fmla="*/ 1055202 h 1055202"/>
                <a:gd name="connsiteX4" fmla="*/ 0 w 5586010"/>
                <a:gd name="connsiteY4" fmla="*/ 0 h 105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6010" h="1055202">
                  <a:moveTo>
                    <a:pt x="0" y="0"/>
                  </a:moveTo>
                  <a:lnTo>
                    <a:pt x="5586010" y="0"/>
                  </a:lnTo>
                  <a:lnTo>
                    <a:pt x="5586010" y="1055202"/>
                  </a:lnTo>
                  <a:lnTo>
                    <a:pt x="0" y="1055202"/>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Maintained contraction without relaxation; such as in </a:t>
              </a:r>
              <a:r>
                <a:rPr lang="en-US" sz="1400" kern="1200" dirty="0" err="1" smtClean="0"/>
                <a:t>orad</a:t>
              </a:r>
              <a:r>
                <a:rPr lang="en-US" sz="1400" kern="1200" dirty="0" smtClean="0"/>
                <a:t> region of the stomach, lower </a:t>
              </a:r>
              <a:r>
                <a:rPr lang="en-US" sz="1400" kern="1200" dirty="0" err="1" smtClean="0"/>
                <a:t>esoghageal</a:t>
              </a:r>
              <a:r>
                <a:rPr lang="en-US" sz="1400" kern="1200" dirty="0" smtClean="0"/>
                <a:t>, ileocecal and </a:t>
              </a:r>
              <a:r>
                <a:rPr lang="en-US" sz="1400" kern="1200" dirty="0" smtClean="0">
                  <a:solidFill>
                    <a:srgbClr val="FF0000"/>
                  </a:solidFill>
                </a:rPr>
                <a:t>internal</a:t>
              </a:r>
              <a:r>
                <a:rPr lang="en-US" sz="1400" kern="1200" dirty="0" smtClean="0"/>
                <a:t> anal sphincter.</a:t>
              </a:r>
            </a:p>
            <a:p>
              <a:pPr lvl="0" algn="ctr" defTabSz="622300">
                <a:lnSpc>
                  <a:spcPct val="90000"/>
                </a:lnSpc>
                <a:spcBef>
                  <a:spcPct val="0"/>
                </a:spcBef>
                <a:spcAft>
                  <a:spcPct val="35000"/>
                </a:spcAft>
              </a:pPr>
              <a:r>
                <a:rPr lang="en-US" sz="1400" dirty="0" smtClean="0">
                  <a:solidFill>
                    <a:srgbClr val="00B050"/>
                  </a:solidFill>
                </a:rPr>
                <a:t>Only internal </a:t>
              </a:r>
              <a:r>
                <a:rPr lang="en-US" sz="1400" dirty="0">
                  <a:solidFill>
                    <a:srgbClr val="00B050"/>
                  </a:solidFill>
                </a:rPr>
                <a:t>sphincter</a:t>
              </a:r>
              <a:endParaRPr lang="en-US" sz="1400" kern="1200" dirty="0">
                <a:solidFill>
                  <a:srgbClr val="00B050"/>
                </a:solidFill>
              </a:endParaRPr>
            </a:p>
          </p:txBody>
        </p:sp>
        <p:sp>
          <p:nvSpPr>
            <p:cNvPr id="17" name="Freeform 16"/>
            <p:cNvSpPr/>
            <p:nvPr/>
          </p:nvSpPr>
          <p:spPr>
            <a:xfrm>
              <a:off x="4992251" y="3645027"/>
              <a:ext cx="5586010" cy="1226722"/>
            </a:xfrm>
            <a:custGeom>
              <a:avLst/>
              <a:gdLst>
                <a:gd name="connsiteX0" fmla="*/ 0 w 5820873"/>
                <a:gd name="connsiteY0" fmla="*/ 0 h 1226722"/>
                <a:gd name="connsiteX1" fmla="*/ 5820873 w 5820873"/>
                <a:gd name="connsiteY1" fmla="*/ 0 h 1226722"/>
                <a:gd name="connsiteX2" fmla="*/ 5820873 w 5820873"/>
                <a:gd name="connsiteY2" fmla="*/ 1226722 h 1226722"/>
                <a:gd name="connsiteX3" fmla="*/ 0 w 5820873"/>
                <a:gd name="connsiteY3" fmla="*/ 1226722 h 1226722"/>
                <a:gd name="connsiteX4" fmla="*/ 0 w 5820873"/>
                <a:gd name="connsiteY4" fmla="*/ 0 h 122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873" h="1226722">
                  <a:moveTo>
                    <a:pt x="0" y="0"/>
                  </a:moveTo>
                  <a:lnTo>
                    <a:pt x="5820873" y="0"/>
                  </a:lnTo>
                  <a:lnTo>
                    <a:pt x="5820873" y="1226722"/>
                  </a:lnTo>
                  <a:lnTo>
                    <a:pt x="0" y="1226722"/>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n-US" sz="1400" kern="1200" dirty="0" smtClean="0">
                  <a:solidFill>
                    <a:schemeClr val="accent2">
                      <a:lumMod val="75000"/>
                    </a:schemeClr>
                  </a:solidFill>
                </a:rPr>
                <a:t>Caused by: </a:t>
              </a:r>
            </a:p>
            <a:p>
              <a:pPr lvl="0" defTabSz="622300">
                <a:lnSpc>
                  <a:spcPct val="90000"/>
                </a:lnSpc>
                <a:spcBef>
                  <a:spcPct val="0"/>
                </a:spcBef>
                <a:spcAft>
                  <a:spcPct val="35000"/>
                </a:spcAft>
              </a:pPr>
              <a:r>
                <a:rPr lang="en-US" sz="1400" kern="1200" dirty="0" smtClean="0"/>
                <a:t> 1- repetitive spike potentials.</a:t>
              </a:r>
              <a:r>
                <a:rPr lang="ar-SA" sz="1400" kern="1200" dirty="0" smtClean="0"/>
                <a:t> </a:t>
              </a:r>
              <a:r>
                <a:rPr lang="en-US" sz="1400" dirty="0" smtClean="0">
                  <a:solidFill>
                    <a:srgbClr val="00B050"/>
                  </a:solidFill>
                </a:rPr>
                <a:t>Spike potential = </a:t>
              </a:r>
              <a:r>
                <a:rPr lang="en-US" sz="1400" dirty="0">
                  <a:solidFill>
                    <a:srgbClr val="00B050"/>
                  </a:solidFill>
                </a:rPr>
                <a:t>action </a:t>
              </a:r>
              <a:r>
                <a:rPr lang="en-US" sz="1400" dirty="0" smtClean="0">
                  <a:solidFill>
                    <a:srgbClr val="00B050"/>
                  </a:solidFill>
                </a:rPr>
                <a:t>potential</a:t>
              </a:r>
              <a:endParaRPr lang="en-US" sz="1400" kern="1200" dirty="0" smtClean="0">
                <a:solidFill>
                  <a:srgbClr val="00B050"/>
                </a:solidFill>
              </a:endParaRPr>
            </a:p>
            <a:p>
              <a:pPr lvl="0" algn="l" defTabSz="622300">
                <a:lnSpc>
                  <a:spcPct val="90000"/>
                </a:lnSpc>
                <a:spcBef>
                  <a:spcPct val="0"/>
                </a:spcBef>
                <a:spcAft>
                  <a:spcPct val="35000"/>
                </a:spcAft>
              </a:pPr>
              <a:r>
                <a:rPr lang="en-US" sz="1400" kern="1200" dirty="0" smtClean="0"/>
                <a:t> 2- hormones.</a:t>
              </a:r>
            </a:p>
            <a:p>
              <a:pPr lvl="0" algn="l" defTabSz="622300">
                <a:lnSpc>
                  <a:spcPct val="90000"/>
                </a:lnSpc>
                <a:spcBef>
                  <a:spcPct val="0"/>
                </a:spcBef>
                <a:spcAft>
                  <a:spcPct val="35000"/>
                </a:spcAft>
              </a:pPr>
              <a:r>
                <a:rPr lang="en-US" sz="1400" kern="1200" dirty="0" smtClean="0"/>
                <a:t> 3- continuous entry of ca ions (not associated with changes in membrane potentials).   </a:t>
              </a:r>
              <a:endParaRPr lang="en-US" sz="1400" kern="1200" dirty="0"/>
            </a:p>
          </p:txBody>
        </p:sp>
        <p:sp>
          <p:nvSpPr>
            <p:cNvPr id="18" name="Freeform 17"/>
            <p:cNvSpPr/>
            <p:nvPr/>
          </p:nvSpPr>
          <p:spPr>
            <a:xfrm>
              <a:off x="4992251" y="5247307"/>
              <a:ext cx="5586010" cy="915834"/>
            </a:xfrm>
            <a:custGeom>
              <a:avLst/>
              <a:gdLst>
                <a:gd name="connsiteX0" fmla="*/ 0 w 5773781"/>
                <a:gd name="connsiteY0" fmla="*/ 0 h 915834"/>
                <a:gd name="connsiteX1" fmla="*/ 5773781 w 5773781"/>
                <a:gd name="connsiteY1" fmla="*/ 0 h 915834"/>
                <a:gd name="connsiteX2" fmla="*/ 5773781 w 5773781"/>
                <a:gd name="connsiteY2" fmla="*/ 915834 h 915834"/>
                <a:gd name="connsiteX3" fmla="*/ 0 w 5773781"/>
                <a:gd name="connsiteY3" fmla="*/ 915834 h 915834"/>
                <a:gd name="connsiteX4" fmla="*/ 0 w 5773781"/>
                <a:gd name="connsiteY4" fmla="*/ 0 h 91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3781" h="915834">
                  <a:moveTo>
                    <a:pt x="0" y="0"/>
                  </a:moveTo>
                  <a:lnTo>
                    <a:pt x="5773781" y="0"/>
                  </a:lnTo>
                  <a:lnTo>
                    <a:pt x="5773781" y="915834"/>
                  </a:lnTo>
                  <a:lnTo>
                    <a:pt x="0" y="915834"/>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rgbClr val="FF0000"/>
                  </a:solidFill>
                </a:rPr>
                <a:t>Not associated with slow waves (often lasting several minutes or hours).</a:t>
              </a:r>
              <a:endParaRPr lang="en-US" sz="1400" kern="1200" dirty="0">
                <a:solidFill>
                  <a:srgbClr val="FF0000"/>
                </a:solidFill>
              </a:endParaRPr>
            </a:p>
          </p:txBody>
        </p:sp>
      </p:grpSp>
      <p:sp>
        <p:nvSpPr>
          <p:cNvPr id="19" name="Rectangle 18"/>
          <p:cNvSpPr/>
          <p:nvPr/>
        </p:nvSpPr>
        <p:spPr>
          <a:xfrm>
            <a:off x="9982844" y="16615"/>
            <a:ext cx="2205981" cy="404664"/>
          </a:xfrm>
          <a:prstGeom prst="rect">
            <a:avLst/>
          </a:prstGeom>
          <a:noFill/>
          <a:ln>
            <a:solidFill>
              <a:srgbClr val="00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latin typeface="Arabic Typesetting" panose="03020402040406030203" pitchFamily="66" charset="-78"/>
                <a:cs typeface="Arabic Typesetting" panose="03020402040406030203" pitchFamily="66" charset="-78"/>
              </a:rPr>
              <a:t>Only in Males’ Slides</a:t>
            </a:r>
            <a:endParaRPr lang="en-US" sz="2400" b="1" dirty="0">
              <a:solidFill>
                <a:schemeClr val="tx2"/>
              </a:solidFill>
              <a:latin typeface="Arabic Typesetting" panose="03020402040406030203" pitchFamily="66" charset="-78"/>
              <a:cs typeface="Arabic Typesetting" panose="03020402040406030203" pitchFamily="66" charset="-78"/>
            </a:endParaRPr>
          </a:p>
        </p:txBody>
      </p:sp>
      <p:sp>
        <p:nvSpPr>
          <p:cNvPr id="20" name="Rectangle 19"/>
          <p:cNvSpPr/>
          <p:nvPr/>
        </p:nvSpPr>
        <p:spPr>
          <a:xfrm>
            <a:off x="9982843" y="491122"/>
            <a:ext cx="2205981" cy="404664"/>
          </a:xfrm>
          <a:prstGeom prst="rect">
            <a:avLst/>
          </a:prstGeom>
          <a:noFill/>
          <a:ln>
            <a:solidFill>
              <a:schemeClr val="bg2">
                <a:lumMod val="9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abic Typesetting" panose="03020402040406030203" pitchFamily="66" charset="-78"/>
                <a:cs typeface="Arabic Typesetting" panose="03020402040406030203" pitchFamily="66" charset="-78"/>
              </a:rPr>
              <a:t>Important</a:t>
            </a:r>
            <a:endParaRPr lang="en-US" sz="2400" b="1" dirty="0">
              <a:solidFill>
                <a:srgbClr val="FF0000"/>
              </a:solidFill>
              <a:latin typeface="Arabic Typesetting" panose="03020402040406030203" pitchFamily="66" charset="-78"/>
              <a:cs typeface="Arabic Typesetting" panose="03020402040406030203" pitchFamily="66" charset="-78"/>
            </a:endParaRPr>
          </a:p>
        </p:txBody>
      </p:sp>
      <p:sp>
        <p:nvSpPr>
          <p:cNvPr id="5" name="Rectangle 4"/>
          <p:cNvSpPr/>
          <p:nvPr/>
        </p:nvSpPr>
        <p:spPr>
          <a:xfrm>
            <a:off x="609460" y="4908685"/>
            <a:ext cx="4501427" cy="1384995"/>
          </a:xfrm>
          <a:prstGeom prst="rect">
            <a:avLst/>
          </a:prstGeom>
          <a:ln>
            <a:solidFill>
              <a:srgbClr val="00B050"/>
            </a:solidFill>
            <a:prstDash val="dashDot"/>
          </a:ln>
        </p:spPr>
        <p:txBody>
          <a:bodyPr wrap="square">
            <a:spAutoFit/>
          </a:bodyPr>
          <a:lstStyle/>
          <a:p>
            <a:r>
              <a:rPr lang="en-US" sz="1400" dirty="0" smtClean="0">
                <a:solidFill>
                  <a:srgbClr val="00B050"/>
                </a:solidFill>
              </a:rPr>
              <a:t>*Continues</a:t>
            </a:r>
            <a:r>
              <a:rPr lang="en-US" sz="1400" dirty="0">
                <a:solidFill>
                  <a:srgbClr val="00B050"/>
                </a:solidFill>
              </a:rPr>
              <a:t>, can relax even when contracted, </a:t>
            </a:r>
            <a:r>
              <a:rPr lang="en-US" sz="1400" dirty="0" smtClean="0">
                <a:solidFill>
                  <a:srgbClr val="00B050"/>
                </a:solidFill>
              </a:rPr>
              <a:t>found </a:t>
            </a:r>
            <a:r>
              <a:rPr lang="en-US" sz="1400" dirty="0">
                <a:solidFill>
                  <a:srgbClr val="00B050"/>
                </a:solidFill>
              </a:rPr>
              <a:t>in sphincters and </a:t>
            </a:r>
            <a:r>
              <a:rPr lang="en-US" sz="1400" dirty="0" err="1" smtClean="0">
                <a:solidFill>
                  <a:srgbClr val="00B050"/>
                </a:solidFill>
              </a:rPr>
              <a:t>erea</a:t>
            </a:r>
            <a:r>
              <a:rPr lang="en-US" sz="1400" dirty="0" smtClean="0">
                <a:solidFill>
                  <a:srgbClr val="00B050"/>
                </a:solidFill>
              </a:rPr>
              <a:t> </a:t>
            </a:r>
            <a:r>
              <a:rPr lang="en-US" sz="1400" dirty="0">
                <a:solidFill>
                  <a:srgbClr val="00B050"/>
                </a:solidFill>
              </a:rPr>
              <a:t>of stomach upper and lower sphincters of esophagus, pyloric sphincter, </a:t>
            </a:r>
            <a:r>
              <a:rPr lang="en-US" sz="1400" dirty="0" err="1">
                <a:solidFill>
                  <a:srgbClr val="00B050"/>
                </a:solidFill>
              </a:rPr>
              <a:t>iliosycal</a:t>
            </a:r>
            <a:r>
              <a:rPr lang="en-US" sz="1400" dirty="0">
                <a:solidFill>
                  <a:srgbClr val="00B050"/>
                </a:solidFill>
              </a:rPr>
              <a:t> sphincter which is  between small intestine and </a:t>
            </a:r>
            <a:r>
              <a:rPr lang="en-US" sz="1400" dirty="0" err="1">
                <a:solidFill>
                  <a:srgbClr val="00B050"/>
                </a:solidFill>
              </a:rPr>
              <a:t>secum</a:t>
            </a:r>
            <a:r>
              <a:rPr lang="en-US" sz="1400" dirty="0">
                <a:solidFill>
                  <a:srgbClr val="00B050"/>
                </a:solidFill>
              </a:rPr>
              <a:t> and in anal canal (2 sphincters, internal and external, internal always contracted, external voluntarily controlled consciously)  </a:t>
            </a:r>
          </a:p>
        </p:txBody>
      </p:sp>
    </p:spTree>
    <p:extLst>
      <p:ext uri="{BB962C8B-B14F-4D97-AF65-F5344CB8AC3E}">
        <p14:creationId xmlns:p14="http://schemas.microsoft.com/office/powerpoint/2010/main" val="21386966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5870</TotalTime>
  <Words>5043</Words>
  <Application>Microsoft Office PowerPoint</Application>
  <PresentationFormat>Custom</PresentationFormat>
  <Paragraphs>590</Paragraphs>
  <Slides>39</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Agency FB</vt:lpstr>
      <vt:lpstr>Akhbar MT</vt:lpstr>
      <vt:lpstr>Arabic Typesetting</vt:lpstr>
      <vt:lpstr>Arial</vt:lpstr>
      <vt:lpstr>Arial Black</vt:lpstr>
      <vt:lpstr>ArialMT</vt:lpstr>
      <vt:lpstr>Bookman Old Style</vt:lpstr>
      <vt:lpstr>Calibri</vt:lpstr>
      <vt:lpstr>Gill Sans MT</vt:lpstr>
      <vt:lpstr>Mangal</vt:lpstr>
      <vt:lpstr>Times New Roman</vt:lpstr>
      <vt:lpstr>Wingdings</vt:lpstr>
      <vt:lpstr>Wingdings 3</vt:lpstr>
      <vt:lpstr>Origin</vt:lpstr>
      <vt:lpstr>PowerPoint Presentation</vt:lpstr>
      <vt:lpstr>PowerPoint Presentation</vt:lpstr>
      <vt:lpstr>Gastrointestinal Tract</vt:lpstr>
      <vt:lpstr>General Principles of Gastrointestinal Function</vt:lpstr>
      <vt:lpstr>General Principles of Gastrointestinal Motility</vt:lpstr>
      <vt:lpstr>Cont.</vt:lpstr>
      <vt:lpstr>Difference Between Skeletal And Smooth Muscles</vt:lpstr>
      <vt:lpstr>The General Characteristics of Smooth Muscle</vt:lpstr>
      <vt:lpstr>Cont.</vt:lpstr>
      <vt:lpstr>The General Characteristics of Smooth Muscle  and its Function </vt:lpstr>
      <vt:lpstr>The Specific Characteristics of Smooth Muscle  in the GIT</vt:lpstr>
      <vt:lpstr>Cont.</vt:lpstr>
      <vt:lpstr>Electrical Activity of Gastrointestinal Smooth Muscle</vt:lpstr>
      <vt:lpstr>Cont.</vt:lpstr>
      <vt:lpstr>Cont.</vt:lpstr>
      <vt:lpstr>Please read this before you complete the lecture</vt:lpstr>
      <vt:lpstr>Smooth Muscles in the Gut</vt:lpstr>
      <vt:lpstr>The Specific Characteristics of Smooth Muscle  in the Gut</vt:lpstr>
      <vt:lpstr>Mechanism of smooth muscle contraction</vt:lpstr>
      <vt:lpstr>Control of gastrointestinal function</vt:lpstr>
      <vt:lpstr>Neural Control of Gastrointestinal Function-Enteric Nervous System (little brain)</vt:lpstr>
      <vt:lpstr>Cont.</vt:lpstr>
      <vt:lpstr>Differences Between the Myenteric and Submucosal Plexuses </vt:lpstr>
      <vt:lpstr>Types of Neurotransmitters Secreted by  Enteric Neurons</vt:lpstr>
      <vt:lpstr>Autonomic Control of the Gastrointestinal Tract </vt:lpstr>
      <vt:lpstr>Cont.</vt:lpstr>
      <vt:lpstr>Cont.</vt:lpstr>
      <vt:lpstr>Gastrointestinal Reflexes</vt:lpstr>
      <vt:lpstr>Hormonal Control of Gastrointestinal Motility  (GI Peptides)</vt:lpstr>
      <vt:lpstr>Hormonal control</vt:lpstr>
      <vt:lpstr>Cont.</vt:lpstr>
      <vt:lpstr>Functional Types of Movements in the GIT</vt:lpstr>
      <vt:lpstr>Cont.</vt:lpstr>
      <vt:lpstr>Cont.</vt:lpstr>
      <vt:lpstr>Gastrointestinal Blood Flow "Splanchnic Circulation" </vt:lpstr>
      <vt:lpstr>Cont.</vt:lpstr>
      <vt:lpstr>Effect of Gut Activity and Metabolic Factors on Gastrointestinal Blood Flow </vt:lpstr>
      <vt:lpstr>Nervous Control of Gastrointestinal Blood Flow </vt:lpstr>
      <vt:lpstr>Thank you!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Levels of Organisation</dc:title>
  <dc:creator>Lelo HM</dc:creator>
  <cp:lastModifiedBy>Laila .</cp:lastModifiedBy>
  <cp:revision>1005</cp:revision>
  <dcterms:created xsi:type="dcterms:W3CDTF">2016-09-07T16:15:34Z</dcterms:created>
  <dcterms:modified xsi:type="dcterms:W3CDTF">2017-11-26T15:05:30Z</dcterms:modified>
</cp:coreProperties>
</file>