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1"/>
  </p:notesMasterIdLst>
  <p:sldIdLst>
    <p:sldId id="494" r:id="rId2"/>
    <p:sldId id="454" r:id="rId3"/>
    <p:sldId id="521" r:id="rId4"/>
    <p:sldId id="522" r:id="rId5"/>
    <p:sldId id="544" r:id="rId6"/>
    <p:sldId id="524" r:id="rId7"/>
    <p:sldId id="536" r:id="rId8"/>
    <p:sldId id="537" r:id="rId9"/>
    <p:sldId id="529" r:id="rId10"/>
    <p:sldId id="538" r:id="rId11"/>
    <p:sldId id="530" r:id="rId12"/>
    <p:sldId id="488" r:id="rId13"/>
    <p:sldId id="500" r:id="rId14"/>
    <p:sldId id="531" r:id="rId15"/>
    <p:sldId id="539" r:id="rId16"/>
    <p:sldId id="540" r:id="rId17"/>
    <p:sldId id="541" r:id="rId18"/>
    <p:sldId id="532" r:id="rId19"/>
    <p:sldId id="542" r:id="rId20"/>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FFEF"/>
    <a:srgbClr val="FFF2D9"/>
    <a:srgbClr val="F5FDFB"/>
    <a:srgbClr val="FCE4EA"/>
    <a:srgbClr val="FFFFCC"/>
    <a:srgbClr val="D2FAEA"/>
    <a:srgbClr val="FFE9BD"/>
    <a:srgbClr val="D6EAF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24" autoAdjust="0"/>
    <p:restoredTop sz="93945" autoAdjust="0"/>
  </p:normalViewPr>
  <p:slideViewPr>
    <p:cSldViewPr>
      <p:cViewPr varScale="1">
        <p:scale>
          <a:sx n="87" d="100"/>
          <a:sy n="87" d="100"/>
        </p:scale>
        <p:origin x="1344" y="192"/>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4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12/31/17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56656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07402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12/31/17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12/31/17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12/31/17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12/31/17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12/31/17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12/31/17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12/31/17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12/31/17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12/31/17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12/31/17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1" Type="http://schemas.openxmlformats.org/officeDocument/2006/relationships/hyperlink" Target="https://www.onlineexambuilder.com/bilirubin-metabolism/exam-199697" TargetMode="External"/><Relationship Id="rId12" Type="http://schemas.openxmlformats.org/officeDocument/2006/relationships/image" Target="../media/image22.png"/><Relationship Id="rId13" Type="http://schemas.openxmlformats.org/officeDocument/2006/relationships/hyperlink" Target="https://docs.google.com/forms/d/1u1JBrQF2OHrdd-GO9svz5ydywmjOUc5AXtFmphInV9c/prefill" TargetMode="External"/><Relationship Id="rId1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mailto:physiology436@gmail.com" TargetMode="External"/><Relationship Id="rId4" Type="http://schemas.openxmlformats.org/officeDocument/2006/relationships/image" Target="../media/image18.png"/><Relationship Id="rId5" Type="http://schemas.openxmlformats.org/officeDocument/2006/relationships/hyperlink" Target="https://twitter.com/Physiology436" TargetMode="External"/><Relationship Id="rId6" Type="http://schemas.openxmlformats.org/officeDocument/2006/relationships/image" Target="../media/image19.png"/><Relationship Id="rId7" Type="http://schemas.openxmlformats.org/officeDocument/2006/relationships/hyperlink" Target="https://drive.google.com/open?id=10DChL7-FX9meMaPu55vRBHSA5K39eDojw_yy2mMXzRE" TargetMode="External"/><Relationship Id="rId8" Type="http://schemas.openxmlformats.org/officeDocument/2006/relationships/image" Target="../media/image20.png"/><Relationship Id="rId9" Type="http://schemas.openxmlformats.org/officeDocument/2006/relationships/hyperlink" Target="https://drive.google.com/open?id=0B-7mWPKMvk76Z2traHhac3F1dFU" TargetMode="External"/><Relationship Id="rId10"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sp>
        <p:nvSpPr>
          <p:cNvPr id="14" name="Flowchart: Process 13"/>
          <p:cNvSpPr/>
          <p:nvPr/>
        </p:nvSpPr>
        <p:spPr>
          <a:xfrm>
            <a:off x="9205229" y="4708848"/>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smtClean="0">
                <a:solidFill>
                  <a:schemeClr val="bg1">
                    <a:lumMod val="50000"/>
                  </a:schemeClr>
                </a:solidFill>
              </a:rPr>
              <a:t>Lecture No.10</a:t>
            </a:r>
            <a:endParaRPr lang="en-US" sz="1200" b="1" dirty="0">
              <a:solidFill>
                <a:schemeClr val="bg1">
                  <a:lumMod val="50000"/>
                </a:schemeClr>
              </a:solidFill>
            </a:endParaRPr>
          </a:p>
        </p:txBody>
      </p:sp>
      <p:sp>
        <p:nvSpPr>
          <p:cNvPr id="19" name="مربع نص 1"/>
          <p:cNvSpPr txBox="1"/>
          <p:nvPr/>
        </p:nvSpPr>
        <p:spPr>
          <a:xfrm>
            <a:off x="9205229" y="5307809"/>
            <a:ext cx="2298307" cy="738664"/>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smtClean="0">
                <a:solidFill>
                  <a:schemeClr val="bg2">
                    <a:lumMod val="75000"/>
                  </a:schemeClr>
                </a:solidFill>
                <a:latin typeface="Agency FB" panose="020B0503020202020204" pitchFamily="34" charset="0"/>
              </a:rPr>
              <a:t>“Do The Best You Can Until You Know Better. Then When You Know Better, Do Better”</a:t>
            </a:r>
            <a:endParaRPr lang="en-US" sz="1400" b="1" dirty="0">
              <a:solidFill>
                <a:schemeClr val="bg2">
                  <a:lumMod val="75000"/>
                </a:schemeClr>
              </a:solidFill>
              <a:latin typeface="Agency FB" panose="020B0503020202020204" pitchFamily="34" charset="0"/>
            </a:endParaRPr>
          </a:p>
        </p:txBody>
      </p:sp>
      <p:pic>
        <p:nvPicPr>
          <p:cNvPr id="20" name="Picture 19"/>
          <p:cNvPicPr>
            <a:picLocks noChangeAspect="1"/>
          </p:cNvPicPr>
          <p:nvPr/>
        </p:nvPicPr>
        <p:blipFill>
          <a:blip r:embed="rId4"/>
          <a:stretch>
            <a:fillRect/>
          </a:stretch>
        </p:blipFill>
        <p:spPr>
          <a:xfrm>
            <a:off x="3136591" y="260648"/>
            <a:ext cx="5644439" cy="5616770"/>
          </a:xfrm>
          <a:prstGeom prst="rect">
            <a:avLst/>
          </a:prstGeom>
        </p:spPr>
      </p:pic>
      <p:pic>
        <p:nvPicPr>
          <p:cNvPr id="17" name="Picture 4" descr="C:\Users\user\AppData\Local\Microsoft\Windows\INetCache\IE\K75KFYI6\IMG_70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sp>
        <p:nvSpPr>
          <p:cNvPr id="21" name="مربع نص 1"/>
          <p:cNvSpPr txBox="1"/>
          <p:nvPr/>
        </p:nvSpPr>
        <p:spPr>
          <a:xfrm>
            <a:off x="614448" y="4661478"/>
            <a:ext cx="2088142" cy="1384995"/>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smtClean="0">
                <a:solidFill>
                  <a:srgbClr val="DDE9EC">
                    <a:lumMod val="50000"/>
                  </a:srgbClr>
                </a:solidFill>
              </a:rPr>
              <a:t>Te</a:t>
            </a:r>
            <a:r>
              <a:rPr lang="en-US" sz="1200" b="1" dirty="0" smtClean="0"/>
              <a:t>xt</a:t>
            </a:r>
          </a:p>
          <a:p>
            <a:pPr marL="171399" indent="-171399" defTabSz="914089">
              <a:buFont typeface="Wingdings" panose="05000000000000000000" pitchFamily="2" charset="2"/>
              <a:buChar char="§"/>
            </a:pPr>
            <a:r>
              <a:rPr lang="en-US" sz="1200" b="1" dirty="0">
                <a:solidFill>
                  <a:srgbClr val="FF66CC"/>
                </a:solidFill>
              </a:rPr>
              <a:t>Only in Females’ slide</a:t>
            </a:r>
          </a:p>
          <a:p>
            <a:pPr marL="171399" indent="-171399" defTabSz="914089">
              <a:buFont typeface="Wingdings" panose="05000000000000000000" pitchFamily="2" charset="2"/>
              <a:buChar char="§"/>
            </a:pPr>
            <a:r>
              <a:rPr lang="en-US" sz="1200" b="1" dirty="0">
                <a:solidFill>
                  <a:schemeClr val="accent5">
                    <a:lumMod val="75000"/>
                  </a:schemeClr>
                </a:solidFill>
              </a:rPr>
              <a:t>Only in Males’ </a:t>
            </a:r>
            <a:r>
              <a:rPr lang="en-US" sz="1200" b="1" dirty="0" smtClean="0">
                <a:solidFill>
                  <a:schemeClr val="accent5">
                    <a:lumMod val="75000"/>
                  </a:schemeClr>
                </a:solidFill>
              </a:rPr>
              <a:t>slides</a:t>
            </a:r>
            <a:endParaRPr lang="en-US" sz="1200" b="1" dirty="0" smtClean="0">
              <a:solidFill>
                <a:srgbClr val="FF0000"/>
              </a:solidFill>
            </a:endParaRPr>
          </a:p>
          <a:p>
            <a:pPr marL="171399" indent="-171399" defTabSz="914089">
              <a:buFont typeface="Wingdings" panose="05000000000000000000" pitchFamily="2" charset="2"/>
              <a:buChar char="§"/>
            </a:pPr>
            <a:r>
              <a:rPr lang="en-US" sz="1200" b="1" dirty="0" smtClean="0">
                <a:solidFill>
                  <a:srgbClr val="FF0000"/>
                </a:solidFill>
              </a:rPr>
              <a:t>Important</a:t>
            </a:r>
            <a:endParaRPr lang="en-US" sz="1200" b="1" dirty="0" smtClean="0">
              <a:solidFill>
                <a:srgbClr val="DDE9EC">
                  <a:lumMod val="50000"/>
                </a:srgbClr>
              </a:solidFill>
            </a:endParaRPr>
          </a:p>
          <a:p>
            <a:pPr marL="171399" indent="-171399" defTabSz="914089">
              <a:buFont typeface="Wingdings" panose="05000000000000000000" pitchFamily="2" charset="2"/>
              <a:buChar char="§"/>
            </a:pPr>
            <a:r>
              <a:rPr lang="en-US" sz="1200" b="1" dirty="0" smtClean="0">
                <a:solidFill>
                  <a:srgbClr val="FADA7A">
                    <a:lumMod val="75000"/>
                  </a:srgbClr>
                </a:solidFill>
              </a:rPr>
              <a:t>Numbers</a:t>
            </a:r>
          </a:p>
          <a:p>
            <a:pPr marL="171399" indent="-171399" defTabSz="914089">
              <a:buFont typeface="Wingdings" panose="05000000000000000000" pitchFamily="2" charset="2"/>
              <a:buChar char="§"/>
            </a:pPr>
            <a:r>
              <a:rPr lang="en-US" sz="1200" b="1" dirty="0" smtClean="0">
                <a:solidFill>
                  <a:srgbClr val="00B050"/>
                </a:solidFill>
              </a:rPr>
              <a:t>Doctor notes</a:t>
            </a:r>
          </a:p>
          <a:p>
            <a:pPr marL="171399" indent="-171399" defTabSz="914089">
              <a:buFont typeface="Wingdings" panose="05000000000000000000" pitchFamily="2" charset="2"/>
              <a:buChar char="§"/>
            </a:pPr>
            <a:r>
              <a:rPr lang="en-US" sz="1200" b="1" dirty="0" smtClean="0">
                <a:solidFill>
                  <a:schemeClr val="bg1">
                    <a:lumMod val="50000"/>
                  </a:schemeClr>
                </a:solidFill>
              </a:rPr>
              <a:t>Notes and explanation</a:t>
            </a: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1989179"/>
            <a:ext cx="1660276" cy="1367813"/>
          </a:xfrm>
          <a:prstGeom prst="rect">
            <a:avLst/>
          </a:prstGeom>
        </p:spPr>
      </p:pic>
      <p:sp>
        <p:nvSpPr>
          <p:cNvPr id="18" name="TextBox 17"/>
          <p:cNvSpPr txBox="1"/>
          <p:nvPr/>
        </p:nvSpPr>
        <p:spPr>
          <a:xfrm>
            <a:off x="2857565" y="5494798"/>
            <a:ext cx="6192688" cy="738664"/>
          </a:xfrm>
          <a:prstGeom prst="rect">
            <a:avLst/>
          </a:prstGeom>
          <a:noFill/>
          <a:ln>
            <a:solidFill>
              <a:schemeClr val="tx2"/>
            </a:solidFill>
            <a:prstDash val="dashDot"/>
          </a:ln>
        </p:spPr>
        <p:txBody>
          <a:bodyPr wrap="square" rtlCol="0">
            <a:spAutoFit/>
          </a:bodyPr>
          <a:lstStyle/>
          <a:p>
            <a:pPr algn="ctr" rtl="1"/>
            <a:r>
              <a:rPr lang="ar-SA" sz="1400" dirty="0" smtClean="0">
                <a:solidFill>
                  <a:srgbClr val="FF0000"/>
                </a:solidFill>
                <a:latin typeface="Calibri" panose="020F0502020204030204" pitchFamily="34" charset="0"/>
                <a:cs typeface="Calibri" panose="020F0502020204030204" pitchFamily="34" charset="0"/>
              </a:rPr>
              <a:t>المحاضرة عبارة عن </a:t>
            </a:r>
            <a:r>
              <a:rPr lang="ar-SA" sz="1400" dirty="0" err="1" smtClean="0">
                <a:solidFill>
                  <a:srgbClr val="FF0000"/>
                </a:solidFill>
                <a:latin typeface="Calibri" panose="020F0502020204030204" pitchFamily="34" charset="0"/>
                <a:cs typeface="Calibri" panose="020F0502020204030204" pitchFamily="34" charset="0"/>
              </a:rPr>
              <a:t>جزئين</a:t>
            </a:r>
            <a:r>
              <a:rPr lang="ar-SA" sz="1400" dirty="0" smtClean="0">
                <a:solidFill>
                  <a:srgbClr val="FF0000"/>
                </a:solidFill>
                <a:latin typeface="Calibri" panose="020F0502020204030204" pitchFamily="34" charset="0"/>
                <a:cs typeface="Calibri" panose="020F0502020204030204" pitchFamily="34" charset="0"/>
              </a:rPr>
              <a:t>، جزء الـ</a:t>
            </a:r>
            <a:r>
              <a:rPr lang="en-US" sz="1400" dirty="0" smtClean="0">
                <a:solidFill>
                  <a:srgbClr val="FF0000"/>
                </a:solidFill>
                <a:latin typeface="Calibri" panose="020F0502020204030204" pitchFamily="34" charset="0"/>
                <a:cs typeface="Calibri" panose="020F0502020204030204" pitchFamily="34" charset="0"/>
              </a:rPr>
              <a:t>Bilirubin</a:t>
            </a:r>
            <a:r>
              <a:rPr lang="ar-SA" sz="1400" dirty="0" smtClean="0">
                <a:solidFill>
                  <a:srgbClr val="FF0000"/>
                </a:solidFill>
                <a:latin typeface="Calibri" panose="020F0502020204030204" pitchFamily="34" charset="0"/>
                <a:cs typeface="Calibri" panose="020F0502020204030204" pitchFamily="34" charset="0"/>
              </a:rPr>
              <a:t> وجزء الـ</a:t>
            </a:r>
            <a:r>
              <a:rPr lang="en-US" sz="1400" dirty="0">
                <a:solidFill>
                  <a:srgbClr val="FF0000"/>
                </a:solidFill>
                <a:latin typeface="Calibri" panose="020F0502020204030204" pitchFamily="34" charset="0"/>
                <a:cs typeface="Calibri" panose="020F0502020204030204" pitchFamily="34" charset="0"/>
              </a:rPr>
              <a:t>Jaundice</a:t>
            </a:r>
            <a:endParaRPr lang="ar-SA" sz="1400" dirty="0">
              <a:solidFill>
                <a:srgbClr val="FF0000"/>
              </a:solidFill>
              <a:latin typeface="Calibri" panose="020F0502020204030204" pitchFamily="34" charset="0"/>
              <a:cs typeface="Calibri" panose="020F0502020204030204" pitchFamily="34" charset="0"/>
            </a:endParaRPr>
          </a:p>
          <a:p>
            <a:pPr algn="ctr" rtl="1"/>
            <a:r>
              <a:rPr lang="ar-SA" sz="1400" dirty="0">
                <a:solidFill>
                  <a:srgbClr val="FF0000"/>
                </a:solidFill>
                <a:latin typeface="Calibri" panose="020F0502020204030204" pitchFamily="34" charset="0"/>
                <a:cs typeface="Calibri" panose="020F0502020204030204" pitchFamily="34" charset="0"/>
              </a:rPr>
              <a:t>جزء الـ</a:t>
            </a:r>
            <a:r>
              <a:rPr lang="en-US" sz="1400" dirty="0">
                <a:solidFill>
                  <a:srgbClr val="FF0000"/>
                </a:solidFill>
                <a:latin typeface="Calibri" panose="020F0502020204030204" pitchFamily="34" charset="0"/>
                <a:cs typeface="Calibri" panose="020F0502020204030204" pitchFamily="34" charset="0"/>
              </a:rPr>
              <a:t>Bilirubin </a:t>
            </a:r>
            <a:r>
              <a:rPr lang="ar-SA" sz="1400" dirty="0" smtClean="0">
                <a:solidFill>
                  <a:srgbClr val="FF0000"/>
                </a:solidFill>
                <a:latin typeface="Calibri" panose="020F0502020204030204" pitchFamily="34" charset="0"/>
                <a:cs typeface="Calibri" panose="020F0502020204030204" pitchFamily="34" charset="0"/>
              </a:rPr>
              <a:t> لو ما عندكم وقت </a:t>
            </a:r>
            <a:r>
              <a:rPr lang="ar-SA" sz="1400" dirty="0" err="1" smtClean="0">
                <a:solidFill>
                  <a:srgbClr val="FF0000"/>
                </a:solidFill>
                <a:latin typeface="Calibri" panose="020F0502020204030204" pitchFamily="34" charset="0"/>
                <a:cs typeface="Calibri" panose="020F0502020204030204" pitchFamily="34" charset="0"/>
              </a:rPr>
              <a:t>سلايد</a:t>
            </a:r>
            <a:r>
              <a:rPr lang="ar-SA" sz="1400" dirty="0" smtClean="0">
                <a:solidFill>
                  <a:srgbClr val="FF0000"/>
                </a:solidFill>
                <a:latin typeface="Calibri" panose="020F0502020204030204" pitchFamily="34" charset="0"/>
                <a:cs typeface="Calibri" panose="020F0502020204030204" pitchFamily="34" charset="0"/>
              </a:rPr>
              <a:t> 3+8+13 تغني عن </a:t>
            </a:r>
            <a:r>
              <a:rPr lang="ar-SA" sz="1400" dirty="0" err="1" smtClean="0">
                <a:solidFill>
                  <a:srgbClr val="FF0000"/>
                </a:solidFill>
                <a:latin typeface="Calibri" panose="020F0502020204030204" pitchFamily="34" charset="0"/>
                <a:cs typeface="Calibri" panose="020F0502020204030204" pitchFamily="34" charset="0"/>
              </a:rPr>
              <a:t>السلايدز</a:t>
            </a:r>
            <a:r>
              <a:rPr lang="ar-SA" sz="1400" dirty="0" smtClean="0">
                <a:solidFill>
                  <a:srgbClr val="FF0000"/>
                </a:solidFill>
                <a:latin typeface="Calibri" panose="020F0502020204030204" pitchFamily="34" charset="0"/>
                <a:cs typeface="Calibri" panose="020F0502020204030204" pitchFamily="34" charset="0"/>
              </a:rPr>
              <a:t> من 2 حتى12 </a:t>
            </a:r>
            <a:r>
              <a:rPr lang="ar-SA" sz="1400" dirty="0" smtClean="0">
                <a:solidFill>
                  <a:srgbClr val="FF0000"/>
                </a:solidFill>
                <a:latin typeface="Calibri" panose="020F0502020204030204" pitchFamily="34" charset="0"/>
                <a:cs typeface="Calibri" panose="020F0502020204030204" pitchFamily="34" charset="0"/>
                <a:sym typeface="Wingdings" panose="05000000000000000000" pitchFamily="2" charset="2"/>
              </a:rPr>
              <a:t></a:t>
            </a:r>
            <a:endParaRPr lang="ar-SA" sz="1400" dirty="0" smtClean="0">
              <a:solidFill>
                <a:srgbClr val="FF0000"/>
              </a:solidFill>
              <a:latin typeface="Calibri" panose="020F0502020204030204" pitchFamily="34" charset="0"/>
              <a:cs typeface="Calibri" panose="020F0502020204030204" pitchFamily="34" charset="0"/>
            </a:endParaRPr>
          </a:p>
          <a:p>
            <a:pPr algn="ctr" rtl="1"/>
            <a:r>
              <a:rPr lang="ar-SA" sz="1400" dirty="0" smtClean="0">
                <a:solidFill>
                  <a:srgbClr val="FF0000"/>
                </a:solidFill>
                <a:latin typeface="Calibri" panose="020F0502020204030204" pitchFamily="34" charset="0"/>
                <a:cs typeface="Calibri" panose="020F0502020204030204" pitchFamily="34" charset="0"/>
              </a:rPr>
              <a:t>جزء الـ </a:t>
            </a:r>
            <a:r>
              <a:rPr lang="en-US" sz="1400" dirty="0" smtClean="0">
                <a:solidFill>
                  <a:srgbClr val="FF0000"/>
                </a:solidFill>
                <a:latin typeface="Calibri" panose="020F0502020204030204" pitchFamily="34" charset="0"/>
                <a:cs typeface="Calibri" panose="020F0502020204030204" pitchFamily="34" charset="0"/>
              </a:rPr>
              <a:t>Jaundice</a:t>
            </a:r>
            <a:r>
              <a:rPr lang="ar-SA" sz="1400" dirty="0" smtClean="0">
                <a:solidFill>
                  <a:srgbClr val="FF0000"/>
                </a:solidFill>
                <a:latin typeface="Calibri" panose="020F0502020204030204" pitchFamily="34" charset="0"/>
                <a:cs typeface="Calibri" panose="020F0502020204030204" pitchFamily="34" charset="0"/>
              </a:rPr>
              <a:t> </a:t>
            </a:r>
            <a:r>
              <a:rPr lang="ar-SA" sz="1400" dirty="0" err="1" smtClean="0">
                <a:solidFill>
                  <a:srgbClr val="FF0000"/>
                </a:solidFill>
                <a:latin typeface="Calibri" panose="020F0502020204030204" pitchFamily="34" charset="0"/>
                <a:cs typeface="Calibri" panose="020F0502020204030204" pitchFamily="34" charset="0"/>
              </a:rPr>
              <a:t>مو</a:t>
            </a:r>
            <a:r>
              <a:rPr lang="ar-SA" sz="1400" dirty="0">
                <a:solidFill>
                  <a:srgbClr val="FF0000"/>
                </a:solidFill>
                <a:latin typeface="Calibri" panose="020F0502020204030204" pitchFamily="34" charset="0"/>
                <a:cs typeface="Calibri" panose="020F0502020204030204" pitchFamily="34" charset="0"/>
              </a:rPr>
              <a:t> </a:t>
            </a:r>
            <a:r>
              <a:rPr lang="ar-SA" sz="1400" dirty="0" smtClean="0">
                <a:solidFill>
                  <a:srgbClr val="FF0000"/>
                </a:solidFill>
                <a:latin typeface="Calibri" panose="020F0502020204030204" pitchFamily="34" charset="0"/>
                <a:cs typeface="Calibri" panose="020F0502020204030204" pitchFamily="34" charset="0"/>
              </a:rPr>
              <a:t>موجود في </a:t>
            </a:r>
            <a:r>
              <a:rPr lang="ar-SA" sz="1400" dirty="0" err="1" smtClean="0">
                <a:solidFill>
                  <a:srgbClr val="FF0000"/>
                </a:solidFill>
                <a:latin typeface="Calibri" panose="020F0502020204030204" pitchFamily="34" charset="0"/>
                <a:cs typeface="Calibri" panose="020F0502020204030204" pitchFamily="34" charset="0"/>
              </a:rPr>
              <a:t>اوجكتف</a:t>
            </a:r>
            <a:r>
              <a:rPr lang="ar-SA" sz="1400" dirty="0" smtClean="0">
                <a:solidFill>
                  <a:srgbClr val="FF0000"/>
                </a:solidFill>
                <a:latin typeface="Calibri" panose="020F0502020204030204" pitchFamily="34" charset="0"/>
                <a:cs typeface="Calibri" panose="020F0502020204030204" pitchFamily="34" charset="0"/>
              </a:rPr>
              <a:t> القايد، لكن الدكتور منبه عن أشياء فيه، ادرسوه احتياط</a:t>
            </a:r>
            <a:endParaRPr lang="en-US" sz="14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5106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 of bilirubin metabolism </a:t>
            </a:r>
            <a:r>
              <a:rPr lang="en-US" sz="2800" dirty="0" smtClean="0">
                <a:solidFill>
                  <a:schemeClr val="bg1">
                    <a:lumMod val="50000"/>
                  </a:schemeClr>
                </a:solidFill>
              </a:rPr>
              <a:t>(from slides) </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grpSp>
        <p:nvGrpSpPr>
          <p:cNvPr id="6" name="Group 5"/>
          <p:cNvGrpSpPr/>
          <p:nvPr/>
        </p:nvGrpSpPr>
        <p:grpSpPr>
          <a:xfrm>
            <a:off x="609460" y="1268760"/>
            <a:ext cx="5989008" cy="4896544"/>
            <a:chOff x="2868471" y="720397"/>
            <a:chExt cx="8293595" cy="5417204"/>
          </a:xfrm>
        </p:grpSpPr>
        <p:sp>
          <p:nvSpPr>
            <p:cNvPr id="7" name="Freeform 6"/>
            <p:cNvSpPr/>
            <p:nvPr/>
          </p:nvSpPr>
          <p:spPr>
            <a:xfrm>
              <a:off x="5263664" y="1393775"/>
              <a:ext cx="520708" cy="91440"/>
            </a:xfrm>
            <a:custGeom>
              <a:avLst/>
              <a:gdLst>
                <a:gd name="connsiteX0" fmla="*/ 0 w 520708"/>
                <a:gd name="connsiteY0" fmla="*/ 45720 h 91440"/>
                <a:gd name="connsiteX1" fmla="*/ 520708 w 520708"/>
                <a:gd name="connsiteY1" fmla="*/ 45720 h 91440"/>
              </a:gdLst>
              <a:ahLst/>
              <a:cxnLst>
                <a:cxn ang="0">
                  <a:pos x="connsiteX0" y="connsiteY0"/>
                </a:cxn>
                <a:cxn ang="0">
                  <a:pos x="connsiteX1" y="connsiteY1"/>
                </a:cxn>
              </a:cxnLst>
              <a:rect l="l" t="t" r="r" b="b"/>
              <a:pathLst>
                <a:path w="520708" h="91440">
                  <a:moveTo>
                    <a:pt x="0" y="45720"/>
                  </a:moveTo>
                  <a:lnTo>
                    <a:pt x="520708"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59272" tIns="42964" rIns="259271" bIns="42963" numCol="1" spcCol="1270" anchor="ctr" anchorCtr="0">
              <a:noAutofit/>
            </a:bodyPr>
            <a:lstStyle/>
            <a:p>
              <a:pPr lvl="0" algn="ctr" defTabSz="622300">
                <a:lnSpc>
                  <a:spcPct val="90000"/>
                </a:lnSpc>
                <a:spcBef>
                  <a:spcPct val="0"/>
                </a:spcBef>
                <a:spcAft>
                  <a:spcPct val="35000"/>
                </a:spcAft>
              </a:pPr>
              <a:endParaRPr lang="en-US" sz="1300" kern="1200"/>
            </a:p>
          </p:txBody>
        </p:sp>
        <p:sp>
          <p:nvSpPr>
            <p:cNvPr id="8" name="Freeform 7"/>
            <p:cNvSpPr/>
            <p:nvPr/>
          </p:nvSpPr>
          <p:spPr>
            <a:xfrm>
              <a:off x="2868471" y="720397"/>
              <a:ext cx="2396992" cy="1438195"/>
            </a:xfrm>
            <a:custGeom>
              <a:avLst/>
              <a:gdLst>
                <a:gd name="connsiteX0" fmla="*/ 0 w 2396992"/>
                <a:gd name="connsiteY0" fmla="*/ 0 h 1438195"/>
                <a:gd name="connsiteX1" fmla="*/ 2396992 w 2396992"/>
                <a:gd name="connsiteY1" fmla="*/ 0 h 1438195"/>
                <a:gd name="connsiteX2" fmla="*/ 2396992 w 2396992"/>
                <a:gd name="connsiteY2" fmla="*/ 1438195 h 1438195"/>
                <a:gd name="connsiteX3" fmla="*/ 0 w 2396992"/>
                <a:gd name="connsiteY3" fmla="*/ 1438195 h 1438195"/>
                <a:gd name="connsiteX4" fmla="*/ 0 w 2396992"/>
                <a:gd name="connsiteY4" fmla="*/ 0 h 143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92" h="1438195">
                  <a:moveTo>
                    <a:pt x="0" y="0"/>
                  </a:moveTo>
                  <a:lnTo>
                    <a:pt x="2396992" y="0"/>
                  </a:lnTo>
                  <a:lnTo>
                    <a:pt x="2396992" y="1438195"/>
                  </a:lnTo>
                  <a:lnTo>
                    <a:pt x="0" y="1438195"/>
                  </a:lnTo>
                  <a:lnTo>
                    <a:pt x="0" y="0"/>
                  </a:lnTo>
                  <a:close/>
                </a:path>
              </a:pathLst>
            </a:custGeom>
            <a:no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Senescent red cells are major source of hemeproteins.</a:t>
              </a:r>
              <a:endParaRPr lang="en-US" sz="1300" kern="1200" dirty="0"/>
            </a:p>
          </p:txBody>
        </p:sp>
        <p:sp>
          <p:nvSpPr>
            <p:cNvPr id="9" name="Freeform 8"/>
            <p:cNvSpPr/>
            <p:nvPr/>
          </p:nvSpPr>
          <p:spPr>
            <a:xfrm>
              <a:off x="8211965" y="1393775"/>
              <a:ext cx="520708" cy="91440"/>
            </a:xfrm>
            <a:custGeom>
              <a:avLst/>
              <a:gdLst>
                <a:gd name="connsiteX0" fmla="*/ 0 w 520708"/>
                <a:gd name="connsiteY0" fmla="*/ 45720 h 91440"/>
                <a:gd name="connsiteX1" fmla="*/ 520708 w 520708"/>
                <a:gd name="connsiteY1" fmla="*/ 45720 h 91440"/>
              </a:gdLst>
              <a:ahLst/>
              <a:cxnLst>
                <a:cxn ang="0">
                  <a:pos x="connsiteX0" y="connsiteY0"/>
                </a:cxn>
                <a:cxn ang="0">
                  <a:pos x="connsiteX1" y="connsiteY1"/>
                </a:cxn>
              </a:cxnLst>
              <a:rect l="l" t="t" r="r" b="b"/>
              <a:pathLst>
                <a:path w="520708" h="91440">
                  <a:moveTo>
                    <a:pt x="0" y="45720"/>
                  </a:moveTo>
                  <a:lnTo>
                    <a:pt x="520708"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59272" tIns="42964" rIns="259271" bIns="42963" numCol="1" spcCol="1270" anchor="ctr" anchorCtr="0">
              <a:noAutofit/>
            </a:bodyPr>
            <a:lstStyle/>
            <a:p>
              <a:pPr lvl="0" algn="ctr" defTabSz="622300">
                <a:lnSpc>
                  <a:spcPct val="90000"/>
                </a:lnSpc>
                <a:spcBef>
                  <a:spcPct val="0"/>
                </a:spcBef>
                <a:spcAft>
                  <a:spcPct val="35000"/>
                </a:spcAft>
              </a:pPr>
              <a:endParaRPr lang="en-US" sz="1300" kern="1200"/>
            </a:p>
          </p:txBody>
        </p:sp>
        <p:sp>
          <p:nvSpPr>
            <p:cNvPr id="10" name="Freeform 9"/>
            <p:cNvSpPr/>
            <p:nvPr/>
          </p:nvSpPr>
          <p:spPr>
            <a:xfrm>
              <a:off x="5816773" y="720397"/>
              <a:ext cx="2396992" cy="1438195"/>
            </a:xfrm>
            <a:custGeom>
              <a:avLst/>
              <a:gdLst>
                <a:gd name="connsiteX0" fmla="*/ 0 w 2396992"/>
                <a:gd name="connsiteY0" fmla="*/ 0 h 1438195"/>
                <a:gd name="connsiteX1" fmla="*/ 2396992 w 2396992"/>
                <a:gd name="connsiteY1" fmla="*/ 0 h 1438195"/>
                <a:gd name="connsiteX2" fmla="*/ 2396992 w 2396992"/>
                <a:gd name="connsiteY2" fmla="*/ 1438195 h 1438195"/>
                <a:gd name="connsiteX3" fmla="*/ 0 w 2396992"/>
                <a:gd name="connsiteY3" fmla="*/ 1438195 h 1438195"/>
                <a:gd name="connsiteX4" fmla="*/ 0 w 2396992"/>
                <a:gd name="connsiteY4" fmla="*/ 0 h 143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92" h="1438195">
                  <a:moveTo>
                    <a:pt x="0" y="0"/>
                  </a:moveTo>
                  <a:lnTo>
                    <a:pt x="2396992" y="0"/>
                  </a:lnTo>
                  <a:lnTo>
                    <a:pt x="2396992" y="1438195"/>
                  </a:lnTo>
                  <a:lnTo>
                    <a:pt x="0" y="143819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Breakdown of </a:t>
              </a:r>
              <a:r>
                <a:rPr lang="en-US" sz="1300" kern="1200" dirty="0" err="1" smtClean="0"/>
                <a:t>heme</a:t>
              </a:r>
              <a:r>
                <a:rPr lang="en-US" sz="1300" kern="1200" dirty="0" smtClean="0"/>
                <a:t> to bilirubin occur in macrophage of </a:t>
              </a:r>
              <a:r>
                <a:rPr lang="en-US" sz="1300" kern="1200" dirty="0" err="1" smtClean="0"/>
                <a:t>reticuloendithelial</a:t>
              </a:r>
              <a:r>
                <a:rPr lang="en-US" sz="1300" kern="1200" dirty="0" smtClean="0"/>
                <a:t> system ( </a:t>
              </a:r>
              <a:r>
                <a:rPr lang="en-US" sz="1300" kern="1200" dirty="0" smtClean="0">
                  <a:solidFill>
                    <a:schemeClr val="bg2">
                      <a:lumMod val="75000"/>
                    </a:schemeClr>
                  </a:solidFill>
                </a:rPr>
                <a:t>tissue macrophages, spleen and liver</a:t>
              </a:r>
              <a:r>
                <a:rPr lang="en-US" sz="1300" kern="1200" dirty="0" smtClean="0"/>
                <a:t>).</a:t>
              </a:r>
              <a:endParaRPr lang="en-US" sz="1300" kern="1200" dirty="0"/>
            </a:p>
          </p:txBody>
        </p:sp>
        <p:sp>
          <p:nvSpPr>
            <p:cNvPr id="11" name="Freeform 10"/>
            <p:cNvSpPr/>
            <p:nvPr/>
          </p:nvSpPr>
          <p:spPr>
            <a:xfrm>
              <a:off x="4066968" y="2156793"/>
              <a:ext cx="5896602" cy="520708"/>
            </a:xfrm>
            <a:custGeom>
              <a:avLst/>
              <a:gdLst>
                <a:gd name="connsiteX0" fmla="*/ 5896602 w 5896602"/>
                <a:gd name="connsiteY0" fmla="*/ 0 h 520708"/>
                <a:gd name="connsiteX1" fmla="*/ 5896602 w 5896602"/>
                <a:gd name="connsiteY1" fmla="*/ 277454 h 520708"/>
                <a:gd name="connsiteX2" fmla="*/ 0 w 5896602"/>
                <a:gd name="connsiteY2" fmla="*/ 277454 h 520708"/>
                <a:gd name="connsiteX3" fmla="*/ 0 w 5896602"/>
                <a:gd name="connsiteY3" fmla="*/ 520708 h 520708"/>
              </a:gdLst>
              <a:ahLst/>
              <a:cxnLst>
                <a:cxn ang="0">
                  <a:pos x="connsiteX0" y="connsiteY0"/>
                </a:cxn>
                <a:cxn ang="0">
                  <a:pos x="connsiteX1" y="connsiteY1"/>
                </a:cxn>
                <a:cxn ang="0">
                  <a:pos x="connsiteX2" y="connsiteY2"/>
                </a:cxn>
                <a:cxn ang="0">
                  <a:pos x="connsiteX3" y="connsiteY3"/>
                </a:cxn>
              </a:cxnLst>
              <a:rect l="l" t="t" r="r" b="b"/>
              <a:pathLst>
                <a:path w="5896602" h="520708">
                  <a:moveTo>
                    <a:pt x="5896602" y="0"/>
                  </a:moveTo>
                  <a:lnTo>
                    <a:pt x="5896602" y="277454"/>
                  </a:lnTo>
                  <a:lnTo>
                    <a:pt x="0" y="277454"/>
                  </a:lnTo>
                  <a:lnTo>
                    <a:pt x="0" y="520708"/>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812943" tIns="257598" rIns="2812944" bIns="257597" numCol="1" spcCol="1270" anchor="ctr" anchorCtr="0">
              <a:noAutofit/>
            </a:bodyPr>
            <a:lstStyle/>
            <a:p>
              <a:pPr lvl="0" algn="ctr" defTabSz="622300">
                <a:lnSpc>
                  <a:spcPct val="90000"/>
                </a:lnSpc>
                <a:spcBef>
                  <a:spcPct val="0"/>
                </a:spcBef>
                <a:spcAft>
                  <a:spcPct val="35000"/>
                </a:spcAft>
              </a:pPr>
              <a:endParaRPr lang="en-US" sz="1300" kern="1200"/>
            </a:p>
          </p:txBody>
        </p:sp>
        <p:sp>
          <p:nvSpPr>
            <p:cNvPr id="12" name="Freeform 11"/>
            <p:cNvSpPr/>
            <p:nvPr/>
          </p:nvSpPr>
          <p:spPr>
            <a:xfrm>
              <a:off x="8765074" y="720397"/>
              <a:ext cx="2396992" cy="1438195"/>
            </a:xfrm>
            <a:custGeom>
              <a:avLst/>
              <a:gdLst>
                <a:gd name="connsiteX0" fmla="*/ 0 w 2396992"/>
                <a:gd name="connsiteY0" fmla="*/ 0 h 1438195"/>
                <a:gd name="connsiteX1" fmla="*/ 2396992 w 2396992"/>
                <a:gd name="connsiteY1" fmla="*/ 0 h 1438195"/>
                <a:gd name="connsiteX2" fmla="*/ 2396992 w 2396992"/>
                <a:gd name="connsiteY2" fmla="*/ 1438195 h 1438195"/>
                <a:gd name="connsiteX3" fmla="*/ 0 w 2396992"/>
                <a:gd name="connsiteY3" fmla="*/ 1438195 h 1438195"/>
                <a:gd name="connsiteX4" fmla="*/ 0 w 2396992"/>
                <a:gd name="connsiteY4" fmla="*/ 0 h 143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92" h="1438195">
                  <a:moveTo>
                    <a:pt x="0" y="0"/>
                  </a:moveTo>
                  <a:lnTo>
                    <a:pt x="2396992" y="0"/>
                  </a:lnTo>
                  <a:lnTo>
                    <a:pt x="2396992" y="1438195"/>
                  </a:lnTo>
                  <a:lnTo>
                    <a:pt x="0" y="143819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Unconjugated bilirubin is transported through blood (complex to albumin) liver.</a:t>
              </a:r>
              <a:endParaRPr lang="en-US" sz="1300" kern="1200" dirty="0"/>
            </a:p>
          </p:txBody>
        </p:sp>
        <p:sp>
          <p:nvSpPr>
            <p:cNvPr id="13" name="Freeform 12"/>
            <p:cNvSpPr/>
            <p:nvPr/>
          </p:nvSpPr>
          <p:spPr>
            <a:xfrm>
              <a:off x="5263664" y="3383280"/>
              <a:ext cx="520708" cy="91440"/>
            </a:xfrm>
            <a:custGeom>
              <a:avLst/>
              <a:gdLst>
                <a:gd name="connsiteX0" fmla="*/ 0 w 520708"/>
                <a:gd name="connsiteY0" fmla="*/ 45720 h 91440"/>
                <a:gd name="connsiteX1" fmla="*/ 520708 w 520708"/>
                <a:gd name="connsiteY1" fmla="*/ 45720 h 91440"/>
              </a:gdLst>
              <a:ahLst/>
              <a:cxnLst>
                <a:cxn ang="0">
                  <a:pos x="connsiteX0" y="connsiteY0"/>
                </a:cxn>
                <a:cxn ang="0">
                  <a:pos x="connsiteX1" y="connsiteY1"/>
                </a:cxn>
              </a:cxnLst>
              <a:rect l="l" t="t" r="r" b="b"/>
              <a:pathLst>
                <a:path w="520708" h="91440">
                  <a:moveTo>
                    <a:pt x="0" y="45720"/>
                  </a:moveTo>
                  <a:lnTo>
                    <a:pt x="520708"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59272" tIns="42963" rIns="259271" bIns="42964" numCol="1" spcCol="1270" anchor="ctr" anchorCtr="0">
              <a:noAutofit/>
            </a:bodyPr>
            <a:lstStyle/>
            <a:p>
              <a:pPr lvl="0" algn="ctr" defTabSz="622300">
                <a:lnSpc>
                  <a:spcPct val="90000"/>
                </a:lnSpc>
                <a:spcBef>
                  <a:spcPct val="0"/>
                </a:spcBef>
                <a:spcAft>
                  <a:spcPct val="35000"/>
                </a:spcAft>
              </a:pPr>
              <a:endParaRPr lang="en-US" sz="1300" kern="1200"/>
            </a:p>
          </p:txBody>
        </p:sp>
        <p:sp>
          <p:nvSpPr>
            <p:cNvPr id="14" name="Freeform 13"/>
            <p:cNvSpPr/>
            <p:nvPr/>
          </p:nvSpPr>
          <p:spPr>
            <a:xfrm>
              <a:off x="2868471" y="2709902"/>
              <a:ext cx="2396992" cy="1438195"/>
            </a:xfrm>
            <a:custGeom>
              <a:avLst/>
              <a:gdLst>
                <a:gd name="connsiteX0" fmla="*/ 0 w 2396992"/>
                <a:gd name="connsiteY0" fmla="*/ 0 h 1438195"/>
                <a:gd name="connsiteX1" fmla="*/ 2396992 w 2396992"/>
                <a:gd name="connsiteY1" fmla="*/ 0 h 1438195"/>
                <a:gd name="connsiteX2" fmla="*/ 2396992 w 2396992"/>
                <a:gd name="connsiteY2" fmla="*/ 1438195 h 1438195"/>
                <a:gd name="connsiteX3" fmla="*/ 0 w 2396992"/>
                <a:gd name="connsiteY3" fmla="*/ 1438195 h 1438195"/>
                <a:gd name="connsiteX4" fmla="*/ 0 w 2396992"/>
                <a:gd name="connsiteY4" fmla="*/ 0 h 143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92" h="1438195">
                  <a:moveTo>
                    <a:pt x="0" y="0"/>
                  </a:moveTo>
                  <a:lnTo>
                    <a:pt x="2396992" y="0"/>
                  </a:lnTo>
                  <a:lnTo>
                    <a:pt x="2396992" y="1438195"/>
                  </a:lnTo>
                  <a:lnTo>
                    <a:pt x="0" y="143819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Bilirubin is taken into liver and conjugate with </a:t>
              </a:r>
              <a:r>
                <a:rPr lang="en-US" sz="1300" kern="1200" dirty="0" err="1" smtClean="0"/>
                <a:t>glucuronic</a:t>
              </a:r>
              <a:r>
                <a:rPr lang="en-US" sz="1300" kern="1200" dirty="0" smtClean="0"/>
                <a:t> acid.</a:t>
              </a:r>
              <a:endParaRPr lang="en-US" sz="1300" kern="1200" dirty="0"/>
            </a:p>
          </p:txBody>
        </p:sp>
        <p:sp>
          <p:nvSpPr>
            <p:cNvPr id="15" name="Freeform 14"/>
            <p:cNvSpPr/>
            <p:nvPr/>
          </p:nvSpPr>
          <p:spPr>
            <a:xfrm>
              <a:off x="8211965" y="3383280"/>
              <a:ext cx="520708" cy="91440"/>
            </a:xfrm>
            <a:custGeom>
              <a:avLst/>
              <a:gdLst>
                <a:gd name="connsiteX0" fmla="*/ 0 w 520708"/>
                <a:gd name="connsiteY0" fmla="*/ 45720 h 91440"/>
                <a:gd name="connsiteX1" fmla="*/ 520708 w 520708"/>
                <a:gd name="connsiteY1" fmla="*/ 45720 h 91440"/>
              </a:gdLst>
              <a:ahLst/>
              <a:cxnLst>
                <a:cxn ang="0">
                  <a:pos x="connsiteX0" y="connsiteY0"/>
                </a:cxn>
                <a:cxn ang="0">
                  <a:pos x="connsiteX1" y="connsiteY1"/>
                </a:cxn>
              </a:cxnLst>
              <a:rect l="l" t="t" r="r" b="b"/>
              <a:pathLst>
                <a:path w="520708" h="91440">
                  <a:moveTo>
                    <a:pt x="0" y="45720"/>
                  </a:moveTo>
                  <a:lnTo>
                    <a:pt x="520708"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59272" tIns="42963" rIns="259271" bIns="42964" numCol="1" spcCol="1270" anchor="ctr" anchorCtr="0">
              <a:noAutofit/>
            </a:bodyPr>
            <a:lstStyle/>
            <a:p>
              <a:pPr lvl="0" algn="ctr" defTabSz="622300">
                <a:lnSpc>
                  <a:spcPct val="90000"/>
                </a:lnSpc>
                <a:spcBef>
                  <a:spcPct val="0"/>
                </a:spcBef>
                <a:spcAft>
                  <a:spcPct val="35000"/>
                </a:spcAft>
              </a:pPr>
              <a:endParaRPr lang="en-US" sz="1300" kern="1200"/>
            </a:p>
          </p:txBody>
        </p:sp>
        <p:sp>
          <p:nvSpPr>
            <p:cNvPr id="16" name="Freeform 15"/>
            <p:cNvSpPr/>
            <p:nvPr/>
          </p:nvSpPr>
          <p:spPr>
            <a:xfrm>
              <a:off x="5816773" y="2709902"/>
              <a:ext cx="2396992" cy="1438195"/>
            </a:xfrm>
            <a:custGeom>
              <a:avLst/>
              <a:gdLst>
                <a:gd name="connsiteX0" fmla="*/ 0 w 2396992"/>
                <a:gd name="connsiteY0" fmla="*/ 0 h 1438195"/>
                <a:gd name="connsiteX1" fmla="*/ 2396992 w 2396992"/>
                <a:gd name="connsiteY1" fmla="*/ 0 h 1438195"/>
                <a:gd name="connsiteX2" fmla="*/ 2396992 w 2396992"/>
                <a:gd name="connsiteY2" fmla="*/ 1438195 h 1438195"/>
                <a:gd name="connsiteX3" fmla="*/ 0 w 2396992"/>
                <a:gd name="connsiteY3" fmla="*/ 1438195 h 1438195"/>
                <a:gd name="connsiteX4" fmla="*/ 0 w 2396992"/>
                <a:gd name="connsiteY4" fmla="*/ 0 h 143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92" h="1438195">
                  <a:moveTo>
                    <a:pt x="0" y="0"/>
                  </a:moveTo>
                  <a:lnTo>
                    <a:pt x="2396992" y="0"/>
                  </a:lnTo>
                  <a:lnTo>
                    <a:pt x="2396992" y="1438195"/>
                  </a:lnTo>
                  <a:lnTo>
                    <a:pt x="0" y="143819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dirty="0" smtClean="0"/>
                <a:t>Bile is secreted into intestine where </a:t>
              </a:r>
              <a:r>
                <a:rPr lang="en-US" sz="1300" kern="1200" dirty="0" err="1" smtClean="0"/>
                <a:t>glucuronic</a:t>
              </a:r>
              <a:r>
                <a:rPr lang="en-US" sz="1300" kern="1200" dirty="0" smtClean="0"/>
                <a:t> acid is removed and the resulting bilirubin is converted to </a:t>
              </a:r>
              <a:r>
                <a:rPr lang="en-US" sz="1300" kern="1200" dirty="0" err="1" smtClean="0"/>
                <a:t>urobilinogen</a:t>
              </a:r>
              <a:r>
                <a:rPr lang="en-US" sz="1300" kern="1200" dirty="0" smtClean="0"/>
                <a:t>.</a:t>
              </a:r>
              <a:endParaRPr lang="en-US" sz="1300" kern="1200" dirty="0"/>
            </a:p>
          </p:txBody>
        </p:sp>
        <p:sp>
          <p:nvSpPr>
            <p:cNvPr id="17" name="Freeform 16"/>
            <p:cNvSpPr/>
            <p:nvPr/>
          </p:nvSpPr>
          <p:spPr>
            <a:xfrm>
              <a:off x="4066968" y="4146297"/>
              <a:ext cx="5896602" cy="520708"/>
            </a:xfrm>
            <a:custGeom>
              <a:avLst/>
              <a:gdLst>
                <a:gd name="connsiteX0" fmla="*/ 5896602 w 5896602"/>
                <a:gd name="connsiteY0" fmla="*/ 0 h 520708"/>
                <a:gd name="connsiteX1" fmla="*/ 5896602 w 5896602"/>
                <a:gd name="connsiteY1" fmla="*/ 277454 h 520708"/>
                <a:gd name="connsiteX2" fmla="*/ 0 w 5896602"/>
                <a:gd name="connsiteY2" fmla="*/ 277454 h 520708"/>
                <a:gd name="connsiteX3" fmla="*/ 0 w 5896602"/>
                <a:gd name="connsiteY3" fmla="*/ 520708 h 520708"/>
              </a:gdLst>
              <a:ahLst/>
              <a:cxnLst>
                <a:cxn ang="0">
                  <a:pos x="connsiteX0" y="connsiteY0"/>
                </a:cxn>
                <a:cxn ang="0">
                  <a:pos x="connsiteX1" y="connsiteY1"/>
                </a:cxn>
                <a:cxn ang="0">
                  <a:pos x="connsiteX2" y="connsiteY2"/>
                </a:cxn>
                <a:cxn ang="0">
                  <a:pos x="connsiteX3" y="connsiteY3"/>
                </a:cxn>
              </a:cxnLst>
              <a:rect l="l" t="t" r="r" b="b"/>
              <a:pathLst>
                <a:path w="5896602" h="520708">
                  <a:moveTo>
                    <a:pt x="5896602" y="0"/>
                  </a:moveTo>
                  <a:lnTo>
                    <a:pt x="5896602" y="277454"/>
                  </a:lnTo>
                  <a:lnTo>
                    <a:pt x="0" y="277454"/>
                  </a:lnTo>
                  <a:lnTo>
                    <a:pt x="0" y="520708"/>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812943" tIns="257598" rIns="2812944" bIns="257597" numCol="1" spcCol="1270" anchor="ctr" anchorCtr="0">
              <a:noAutofit/>
            </a:bodyPr>
            <a:lstStyle/>
            <a:p>
              <a:pPr lvl="0" algn="ctr" defTabSz="622300">
                <a:lnSpc>
                  <a:spcPct val="90000"/>
                </a:lnSpc>
                <a:spcBef>
                  <a:spcPct val="0"/>
                </a:spcBef>
                <a:spcAft>
                  <a:spcPct val="35000"/>
                </a:spcAft>
              </a:pPr>
              <a:endParaRPr lang="en-US" sz="1300" kern="1200"/>
            </a:p>
          </p:txBody>
        </p:sp>
        <p:sp>
          <p:nvSpPr>
            <p:cNvPr id="18" name="Freeform 17"/>
            <p:cNvSpPr/>
            <p:nvPr/>
          </p:nvSpPr>
          <p:spPr>
            <a:xfrm>
              <a:off x="8765074" y="2709902"/>
              <a:ext cx="2396992" cy="1438195"/>
            </a:xfrm>
            <a:custGeom>
              <a:avLst/>
              <a:gdLst>
                <a:gd name="connsiteX0" fmla="*/ 0 w 2396992"/>
                <a:gd name="connsiteY0" fmla="*/ 0 h 1438195"/>
                <a:gd name="connsiteX1" fmla="*/ 2396992 w 2396992"/>
                <a:gd name="connsiteY1" fmla="*/ 0 h 1438195"/>
                <a:gd name="connsiteX2" fmla="*/ 2396992 w 2396992"/>
                <a:gd name="connsiteY2" fmla="*/ 1438195 h 1438195"/>
                <a:gd name="connsiteX3" fmla="*/ 0 w 2396992"/>
                <a:gd name="connsiteY3" fmla="*/ 1438195 h 1438195"/>
                <a:gd name="connsiteX4" fmla="*/ 0 w 2396992"/>
                <a:gd name="connsiteY4" fmla="*/ 0 h 143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92" h="1438195">
                  <a:moveTo>
                    <a:pt x="0" y="0"/>
                  </a:moveTo>
                  <a:lnTo>
                    <a:pt x="2396992" y="0"/>
                  </a:lnTo>
                  <a:lnTo>
                    <a:pt x="2396992" y="1438195"/>
                  </a:lnTo>
                  <a:lnTo>
                    <a:pt x="0" y="143819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smtClean="0"/>
                <a:t>A portion of urobilinogen is reabsorbed into blood, where it is converted to yellow urobilin and excreted by kidneys.</a:t>
              </a:r>
              <a:endParaRPr lang="en-US" sz="1300" kern="1200" dirty="0" smtClean="0"/>
            </a:p>
          </p:txBody>
        </p:sp>
        <p:sp>
          <p:nvSpPr>
            <p:cNvPr id="19" name="Freeform 18"/>
            <p:cNvSpPr/>
            <p:nvPr/>
          </p:nvSpPr>
          <p:spPr>
            <a:xfrm>
              <a:off x="2868471" y="4699406"/>
              <a:ext cx="2396992" cy="1438195"/>
            </a:xfrm>
            <a:custGeom>
              <a:avLst/>
              <a:gdLst>
                <a:gd name="connsiteX0" fmla="*/ 0 w 2396992"/>
                <a:gd name="connsiteY0" fmla="*/ 0 h 1438195"/>
                <a:gd name="connsiteX1" fmla="*/ 2396992 w 2396992"/>
                <a:gd name="connsiteY1" fmla="*/ 0 h 1438195"/>
                <a:gd name="connsiteX2" fmla="*/ 2396992 w 2396992"/>
                <a:gd name="connsiteY2" fmla="*/ 1438195 h 1438195"/>
                <a:gd name="connsiteX3" fmla="*/ 0 w 2396992"/>
                <a:gd name="connsiteY3" fmla="*/ 1438195 h 1438195"/>
                <a:gd name="connsiteX4" fmla="*/ 0 w 2396992"/>
                <a:gd name="connsiteY4" fmla="*/ 0 h 1438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6992" h="1438195">
                  <a:moveTo>
                    <a:pt x="0" y="0"/>
                  </a:moveTo>
                  <a:lnTo>
                    <a:pt x="2396992" y="0"/>
                  </a:lnTo>
                  <a:lnTo>
                    <a:pt x="2396992" y="1438195"/>
                  </a:lnTo>
                  <a:lnTo>
                    <a:pt x="0" y="1438195"/>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300" kern="1200" smtClean="0"/>
                <a:t>Urobilinogen is oxidized by intestinal bacteria to the brown stercobilin.</a:t>
              </a:r>
              <a:endParaRPr lang="en-US" sz="1300" kern="1200" dirty="0"/>
            </a:p>
          </p:txBody>
        </p:sp>
      </p:grpSp>
      <p:pic>
        <p:nvPicPr>
          <p:cNvPr id="20" name="Picture 19">
            <a:extLst>
              <a:ext uri="{FF2B5EF4-FFF2-40B4-BE49-F238E27FC236}">
                <a16:creationId xmlns:a16="http://schemas.microsoft.com/office/drawing/2014/main" xmlns="" id="{DFFC144E-300E-42EC-B0EC-9F5C77712006}"/>
              </a:ext>
            </a:extLst>
          </p:cNvPr>
          <p:cNvPicPr>
            <a:picLocks noChangeAspect="1"/>
          </p:cNvPicPr>
          <p:nvPr/>
        </p:nvPicPr>
        <p:blipFill rotWithShape="1">
          <a:blip r:embed="rId2">
            <a:extLst>
              <a:ext uri="{28A0092B-C50C-407E-A947-70E740481C1C}">
                <a14:useLocalDpi xmlns:a14="http://schemas.microsoft.com/office/drawing/2010/main" val="0"/>
              </a:ext>
            </a:extLst>
          </a:blip>
          <a:srcRect l="16868" t="1808" r="17085" b="5992"/>
          <a:stretch/>
        </p:blipFill>
        <p:spPr>
          <a:xfrm>
            <a:off x="6742484" y="1340768"/>
            <a:ext cx="4836919" cy="4752527"/>
          </a:xfrm>
          <a:prstGeom prst="rect">
            <a:avLst/>
          </a:prstGeom>
        </p:spPr>
      </p:pic>
      <p:sp>
        <p:nvSpPr>
          <p:cNvPr id="21" name="Rectangle 20"/>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22" name="Rectangle 21"/>
          <p:cNvSpPr/>
          <p:nvPr/>
        </p:nvSpPr>
        <p:spPr>
          <a:xfrm>
            <a:off x="9478788" y="1450386"/>
            <a:ext cx="1989957"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87982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Summary of bilirubin metabolism </a:t>
            </a:r>
            <a:r>
              <a:rPr lang="en-US" sz="2800" dirty="0" smtClean="0">
                <a:solidFill>
                  <a:schemeClr val="bg1">
                    <a:lumMod val="50000"/>
                  </a:schemeClr>
                </a:solidFill>
              </a:rPr>
              <a:t>(Pic from slides) </a:t>
            </a:r>
            <a:endParaRPr lang="en-US" sz="32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pic>
        <p:nvPicPr>
          <p:cNvPr id="4" name="Picture 3"/>
          <p:cNvPicPr>
            <a:picLocks noChangeAspect="1"/>
          </p:cNvPicPr>
          <p:nvPr/>
        </p:nvPicPr>
        <p:blipFill>
          <a:blip r:embed="rId2"/>
          <a:stretch>
            <a:fillRect/>
          </a:stretch>
        </p:blipFill>
        <p:spPr>
          <a:xfrm>
            <a:off x="616651" y="1429007"/>
            <a:ext cx="6125833" cy="4376257"/>
          </a:xfrm>
          <a:prstGeom prst="rect">
            <a:avLst/>
          </a:prstGeom>
        </p:spPr>
      </p:pic>
      <p:sp>
        <p:nvSpPr>
          <p:cNvPr id="5" name="Rectangle 4"/>
          <p:cNvSpPr/>
          <p:nvPr/>
        </p:nvSpPr>
        <p:spPr>
          <a:xfrm>
            <a:off x="6814492" y="1262648"/>
            <a:ext cx="5184577" cy="4893647"/>
          </a:xfrm>
          <a:prstGeom prst="rect">
            <a:avLst/>
          </a:prstGeom>
          <a:ln>
            <a:solidFill>
              <a:schemeClr val="bg1">
                <a:lumMod val="50000"/>
              </a:schemeClr>
            </a:solidFill>
            <a:prstDash val="dashDot"/>
          </a:ln>
        </p:spPr>
        <p:txBody>
          <a:bodyPr wrap="square">
            <a:spAutoFit/>
          </a:bodyPr>
          <a:lstStyle/>
          <a:p>
            <a:pPr marL="171450" indent="-171450">
              <a:buFont typeface="Wingdings" panose="05000000000000000000" pitchFamily="2" charset="2"/>
              <a:buChar char="ü"/>
            </a:pPr>
            <a:r>
              <a:rPr lang="en-US" sz="1300" dirty="0">
                <a:solidFill>
                  <a:schemeClr val="bg1">
                    <a:lumMod val="50000"/>
                  </a:schemeClr>
                </a:solidFill>
                <a:latin typeface="Calibri" panose="020F0502020204030204" pitchFamily="34" charset="0"/>
                <a:cs typeface="Calibri" panose="020F0502020204030204" pitchFamily="34" charset="0"/>
              </a:rPr>
              <a:t>when the red blood cells have lived out their life span (on average,</a:t>
            </a:r>
          </a:p>
          <a:p>
            <a:pPr marL="171450" indent="-171450">
              <a:buFont typeface="Wingdings" panose="05000000000000000000" pitchFamily="2" charset="2"/>
              <a:buChar char="ü"/>
            </a:pPr>
            <a:r>
              <a:rPr lang="en-US" sz="1300" dirty="0">
                <a:solidFill>
                  <a:schemeClr val="bg1">
                    <a:lumMod val="50000"/>
                  </a:schemeClr>
                </a:solidFill>
                <a:latin typeface="Calibri" panose="020F0502020204030204" pitchFamily="34" charset="0"/>
                <a:cs typeface="Calibri" panose="020F0502020204030204" pitchFamily="34" charset="0"/>
              </a:rPr>
              <a:t>120 days) and have become too fragile to exist in the circulatory system, their </a:t>
            </a:r>
            <a:r>
              <a:rPr lang="en-US" sz="1300" dirty="0" smtClean="0">
                <a:solidFill>
                  <a:schemeClr val="bg1">
                    <a:lumMod val="50000"/>
                  </a:schemeClr>
                </a:solidFill>
                <a:latin typeface="Calibri" panose="020F0502020204030204" pitchFamily="34" charset="0"/>
                <a:cs typeface="Calibri" panose="020F0502020204030204" pitchFamily="34" charset="0"/>
              </a:rPr>
              <a:t>cell membranes </a:t>
            </a:r>
            <a:r>
              <a:rPr lang="en-US" sz="1300" dirty="0">
                <a:solidFill>
                  <a:schemeClr val="bg1">
                    <a:lumMod val="50000"/>
                  </a:schemeClr>
                </a:solidFill>
                <a:latin typeface="Calibri" panose="020F0502020204030204" pitchFamily="34" charset="0"/>
                <a:cs typeface="Calibri" panose="020F0502020204030204" pitchFamily="34" charset="0"/>
              </a:rPr>
              <a:t>rupture, and the released hemoglobin is phagocytized by </a:t>
            </a:r>
            <a:r>
              <a:rPr lang="en-US" sz="1300" dirty="0" smtClean="0">
                <a:solidFill>
                  <a:schemeClr val="bg1">
                    <a:lumMod val="50000"/>
                  </a:schemeClr>
                </a:solidFill>
                <a:latin typeface="Calibri" panose="020F0502020204030204" pitchFamily="34" charset="0"/>
                <a:cs typeface="Calibri" panose="020F0502020204030204" pitchFamily="34" charset="0"/>
              </a:rPr>
              <a:t>tissue macrophages </a:t>
            </a:r>
            <a:r>
              <a:rPr lang="en-US" sz="1300" dirty="0">
                <a:solidFill>
                  <a:schemeClr val="bg1">
                    <a:lumMod val="50000"/>
                  </a:schemeClr>
                </a:solidFill>
                <a:latin typeface="Calibri" panose="020F0502020204030204" pitchFamily="34" charset="0"/>
                <a:cs typeface="Calibri" panose="020F0502020204030204" pitchFamily="34" charset="0"/>
              </a:rPr>
              <a:t>(also called the reticuloendothelial system) throughout the body. </a:t>
            </a:r>
            <a:r>
              <a:rPr lang="en-US" sz="1300" dirty="0" smtClean="0">
                <a:solidFill>
                  <a:schemeClr val="bg1">
                    <a:lumMod val="50000"/>
                  </a:schemeClr>
                </a:solidFill>
                <a:latin typeface="Calibri" panose="020F0502020204030204" pitchFamily="34" charset="0"/>
                <a:cs typeface="Calibri" panose="020F0502020204030204" pitchFamily="34" charset="0"/>
              </a:rPr>
              <a:t>The hemoglobin </a:t>
            </a:r>
            <a:r>
              <a:rPr lang="en-US" sz="1300" dirty="0">
                <a:solidFill>
                  <a:schemeClr val="bg1">
                    <a:lumMod val="50000"/>
                  </a:schemeClr>
                </a:solidFill>
                <a:latin typeface="Calibri" panose="020F0502020204030204" pitchFamily="34" charset="0"/>
                <a:cs typeface="Calibri" panose="020F0502020204030204" pitchFamily="34" charset="0"/>
              </a:rPr>
              <a:t>is first split into globin and </a:t>
            </a:r>
            <a:r>
              <a:rPr lang="en-US" sz="1300" dirty="0" err="1">
                <a:solidFill>
                  <a:schemeClr val="bg1">
                    <a:lumMod val="50000"/>
                  </a:schemeClr>
                </a:solidFill>
                <a:latin typeface="Calibri" panose="020F0502020204030204" pitchFamily="34" charset="0"/>
                <a:cs typeface="Calibri" panose="020F0502020204030204" pitchFamily="34" charset="0"/>
              </a:rPr>
              <a:t>heme</a:t>
            </a:r>
            <a:r>
              <a:rPr lang="en-US" sz="1300" dirty="0">
                <a:solidFill>
                  <a:schemeClr val="bg1">
                    <a:lumMod val="50000"/>
                  </a:schemeClr>
                </a:solidFill>
                <a:latin typeface="Calibri" panose="020F0502020204030204" pitchFamily="34" charset="0"/>
                <a:cs typeface="Calibri" panose="020F0502020204030204" pitchFamily="34" charset="0"/>
              </a:rPr>
              <a:t>, and the </a:t>
            </a:r>
            <a:r>
              <a:rPr lang="en-US" sz="1300" dirty="0" err="1">
                <a:solidFill>
                  <a:schemeClr val="bg1">
                    <a:lumMod val="50000"/>
                  </a:schemeClr>
                </a:solidFill>
                <a:latin typeface="Calibri" panose="020F0502020204030204" pitchFamily="34" charset="0"/>
                <a:cs typeface="Calibri" panose="020F0502020204030204" pitchFamily="34" charset="0"/>
              </a:rPr>
              <a:t>heme</a:t>
            </a:r>
            <a:r>
              <a:rPr lang="en-US" sz="1300" dirty="0">
                <a:solidFill>
                  <a:schemeClr val="bg1">
                    <a:lumMod val="50000"/>
                  </a:schemeClr>
                </a:solidFill>
                <a:latin typeface="Calibri" panose="020F0502020204030204" pitchFamily="34" charset="0"/>
                <a:cs typeface="Calibri" panose="020F0502020204030204" pitchFamily="34" charset="0"/>
              </a:rPr>
              <a:t> ring is opened to </a:t>
            </a:r>
            <a:r>
              <a:rPr lang="en-US" sz="1300" dirty="0" smtClean="0">
                <a:solidFill>
                  <a:schemeClr val="bg1">
                    <a:lumMod val="50000"/>
                  </a:schemeClr>
                </a:solidFill>
                <a:latin typeface="Calibri" panose="020F0502020204030204" pitchFamily="34" charset="0"/>
                <a:cs typeface="Calibri" panose="020F0502020204030204" pitchFamily="34" charset="0"/>
              </a:rPr>
              <a:t>give:</a:t>
            </a:r>
          </a:p>
          <a:p>
            <a:pPr marL="228600" indent="-228600">
              <a:buFont typeface="+mj-lt"/>
              <a:buAutoNum type="arabicPeriod"/>
            </a:pPr>
            <a:r>
              <a:rPr lang="en-US" sz="1300" dirty="0" smtClean="0">
                <a:solidFill>
                  <a:schemeClr val="bg1">
                    <a:lumMod val="50000"/>
                  </a:schemeClr>
                </a:solidFill>
                <a:latin typeface="Calibri" panose="020F0502020204030204" pitchFamily="34" charset="0"/>
                <a:cs typeface="Calibri" panose="020F0502020204030204" pitchFamily="34" charset="0"/>
              </a:rPr>
              <a:t>free </a:t>
            </a:r>
            <a:r>
              <a:rPr lang="en-US" sz="1300" dirty="0">
                <a:solidFill>
                  <a:schemeClr val="bg1">
                    <a:lumMod val="50000"/>
                  </a:schemeClr>
                </a:solidFill>
                <a:latin typeface="Calibri" panose="020F0502020204030204" pitchFamily="34" charset="0"/>
                <a:cs typeface="Calibri" panose="020F0502020204030204" pitchFamily="34" charset="0"/>
              </a:rPr>
              <a:t>iron, which is transported in the blood by transferrin</a:t>
            </a:r>
            <a:r>
              <a:rPr lang="en-US" sz="1300" dirty="0" smtClean="0">
                <a:solidFill>
                  <a:schemeClr val="bg1">
                    <a:lumMod val="50000"/>
                  </a:schemeClr>
                </a:solidFill>
                <a:latin typeface="Calibri" panose="020F0502020204030204" pitchFamily="34" charset="0"/>
                <a:cs typeface="Calibri" panose="020F0502020204030204" pitchFamily="34" charset="0"/>
              </a:rPr>
              <a:t>,.</a:t>
            </a:r>
          </a:p>
          <a:p>
            <a:pPr marL="228600" indent="-228600">
              <a:buFont typeface="+mj-lt"/>
              <a:buAutoNum type="arabicPeriod"/>
            </a:pPr>
            <a:r>
              <a:rPr lang="en-US" sz="1300" dirty="0" smtClean="0">
                <a:solidFill>
                  <a:schemeClr val="bg1">
                    <a:lumMod val="50000"/>
                  </a:schemeClr>
                </a:solidFill>
                <a:latin typeface="Calibri" panose="020F0502020204030204" pitchFamily="34" charset="0"/>
                <a:cs typeface="Calibri" panose="020F0502020204030204" pitchFamily="34" charset="0"/>
              </a:rPr>
              <a:t>a straight</a:t>
            </a:r>
            <a:r>
              <a:rPr lang="en-US" sz="1300" dirty="0">
                <a:solidFill>
                  <a:schemeClr val="bg1">
                    <a:lumMod val="50000"/>
                  </a:schemeClr>
                </a:solidFill>
                <a:latin typeface="Calibri" panose="020F0502020204030204" pitchFamily="34" charset="0"/>
                <a:cs typeface="Calibri" panose="020F0502020204030204" pitchFamily="34" charset="0"/>
              </a:rPr>
              <a:t> </a:t>
            </a:r>
            <a:r>
              <a:rPr lang="en-US" sz="1300" dirty="0" smtClean="0">
                <a:solidFill>
                  <a:schemeClr val="bg1">
                    <a:lumMod val="50000"/>
                  </a:schemeClr>
                </a:solidFill>
                <a:latin typeface="Calibri" panose="020F0502020204030204" pitchFamily="34" charset="0"/>
                <a:cs typeface="Calibri" panose="020F0502020204030204" pitchFamily="34" charset="0"/>
              </a:rPr>
              <a:t>chain </a:t>
            </a:r>
            <a:r>
              <a:rPr lang="en-US" sz="1300" dirty="0">
                <a:solidFill>
                  <a:schemeClr val="bg1">
                    <a:lumMod val="50000"/>
                  </a:schemeClr>
                </a:solidFill>
                <a:latin typeface="Calibri" panose="020F0502020204030204" pitchFamily="34" charset="0"/>
                <a:cs typeface="Calibri" panose="020F0502020204030204" pitchFamily="34" charset="0"/>
              </a:rPr>
              <a:t>of four pyrrole nuclei, which is the substrate from which bilirubin </a:t>
            </a:r>
            <a:r>
              <a:rPr lang="en-US" sz="1300" dirty="0" smtClean="0">
                <a:solidFill>
                  <a:schemeClr val="bg1">
                    <a:lumMod val="50000"/>
                  </a:schemeClr>
                </a:solidFill>
                <a:latin typeface="Calibri" panose="020F0502020204030204" pitchFamily="34" charset="0"/>
                <a:cs typeface="Calibri" panose="020F0502020204030204" pitchFamily="34" charset="0"/>
              </a:rPr>
              <a:t>will eventually </a:t>
            </a:r>
            <a:r>
              <a:rPr lang="en-US" sz="1300" dirty="0">
                <a:solidFill>
                  <a:schemeClr val="bg1">
                    <a:lumMod val="50000"/>
                  </a:schemeClr>
                </a:solidFill>
                <a:latin typeface="Calibri" panose="020F0502020204030204" pitchFamily="34" charset="0"/>
                <a:cs typeface="Calibri" panose="020F0502020204030204" pitchFamily="34" charset="0"/>
              </a:rPr>
              <a:t>be formed. </a:t>
            </a:r>
            <a:endParaRPr lang="en-US" sz="1300" dirty="0" smtClean="0">
              <a:solidFill>
                <a:schemeClr val="bg1">
                  <a:lumMod val="50000"/>
                </a:schemeClr>
              </a:solidFill>
              <a:latin typeface="Calibri" panose="020F0502020204030204" pitchFamily="34" charset="0"/>
              <a:cs typeface="Calibri" panose="020F0502020204030204" pitchFamily="34" charset="0"/>
            </a:endParaRPr>
          </a:p>
          <a:p>
            <a:pPr marL="228600" indent="-228600">
              <a:buFont typeface="+mj-lt"/>
              <a:buAutoNum type="arabicPeriod"/>
            </a:pPr>
            <a:endParaRPr lang="en-US" sz="1300" dirty="0" smtClean="0">
              <a:solidFill>
                <a:schemeClr val="bg1">
                  <a:lumMod val="50000"/>
                </a:schemeClr>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en-US" sz="1300" dirty="0" smtClean="0">
                <a:solidFill>
                  <a:schemeClr val="bg1">
                    <a:lumMod val="50000"/>
                  </a:schemeClr>
                </a:solidFill>
                <a:latin typeface="Calibri" panose="020F0502020204030204" pitchFamily="34" charset="0"/>
                <a:cs typeface="Calibri" panose="020F0502020204030204" pitchFamily="34" charset="0"/>
              </a:rPr>
              <a:t>The </a:t>
            </a:r>
            <a:r>
              <a:rPr lang="en-US" sz="1300" dirty="0">
                <a:solidFill>
                  <a:schemeClr val="bg1">
                    <a:lumMod val="50000"/>
                  </a:schemeClr>
                </a:solidFill>
                <a:latin typeface="Calibri" panose="020F0502020204030204" pitchFamily="34" charset="0"/>
                <a:cs typeface="Calibri" panose="020F0502020204030204" pitchFamily="34" charset="0"/>
              </a:rPr>
              <a:t>first substance formed is </a:t>
            </a:r>
            <a:r>
              <a:rPr lang="en-US" sz="1300" dirty="0" err="1">
                <a:solidFill>
                  <a:schemeClr val="bg1">
                    <a:lumMod val="50000"/>
                  </a:schemeClr>
                </a:solidFill>
                <a:latin typeface="Calibri" panose="020F0502020204030204" pitchFamily="34" charset="0"/>
                <a:cs typeface="Calibri" panose="020F0502020204030204" pitchFamily="34" charset="0"/>
              </a:rPr>
              <a:t>biliverdin</a:t>
            </a:r>
            <a:r>
              <a:rPr lang="en-US" sz="1300" dirty="0">
                <a:solidFill>
                  <a:schemeClr val="bg1">
                    <a:lumMod val="50000"/>
                  </a:schemeClr>
                </a:solidFill>
                <a:latin typeface="Calibri" panose="020F0502020204030204" pitchFamily="34" charset="0"/>
                <a:cs typeface="Calibri" panose="020F0502020204030204" pitchFamily="34" charset="0"/>
              </a:rPr>
              <a:t>, but this is </a:t>
            </a:r>
            <a:r>
              <a:rPr lang="en-US" sz="1300" dirty="0" smtClean="0">
                <a:solidFill>
                  <a:schemeClr val="bg1">
                    <a:lumMod val="50000"/>
                  </a:schemeClr>
                </a:solidFill>
                <a:latin typeface="Calibri" panose="020F0502020204030204" pitchFamily="34" charset="0"/>
                <a:cs typeface="Calibri" panose="020F0502020204030204" pitchFamily="34" charset="0"/>
              </a:rPr>
              <a:t>rapidly reduced </a:t>
            </a:r>
            <a:r>
              <a:rPr lang="en-US" sz="1300" dirty="0">
                <a:solidFill>
                  <a:schemeClr val="bg1">
                    <a:lumMod val="50000"/>
                  </a:schemeClr>
                </a:solidFill>
                <a:latin typeface="Calibri" panose="020F0502020204030204" pitchFamily="34" charset="0"/>
                <a:cs typeface="Calibri" panose="020F0502020204030204" pitchFamily="34" charset="0"/>
              </a:rPr>
              <a:t>to free bilirubin, also called unconjugated bilirubin, which is </a:t>
            </a:r>
            <a:r>
              <a:rPr lang="en-US" sz="1300" dirty="0" smtClean="0">
                <a:solidFill>
                  <a:schemeClr val="bg1">
                    <a:lumMod val="50000"/>
                  </a:schemeClr>
                </a:solidFill>
                <a:latin typeface="Calibri" panose="020F0502020204030204" pitchFamily="34" charset="0"/>
                <a:cs typeface="Calibri" panose="020F0502020204030204" pitchFamily="34" charset="0"/>
              </a:rPr>
              <a:t>gradually released from the </a:t>
            </a:r>
            <a:r>
              <a:rPr lang="en-US" sz="1300" dirty="0">
                <a:solidFill>
                  <a:schemeClr val="bg1">
                    <a:lumMod val="50000"/>
                  </a:schemeClr>
                </a:solidFill>
                <a:latin typeface="Calibri" panose="020F0502020204030204" pitchFamily="34" charset="0"/>
                <a:cs typeface="Calibri" panose="020F0502020204030204" pitchFamily="34" charset="0"/>
              </a:rPr>
              <a:t>macrophages into the plasma. This form of </a:t>
            </a:r>
            <a:r>
              <a:rPr lang="en-US" sz="1300" dirty="0" smtClean="0">
                <a:solidFill>
                  <a:schemeClr val="bg1">
                    <a:lumMod val="50000"/>
                  </a:schemeClr>
                </a:solidFill>
                <a:latin typeface="Calibri" panose="020F0502020204030204" pitchFamily="34" charset="0"/>
                <a:cs typeface="Calibri" panose="020F0502020204030204" pitchFamily="34" charset="0"/>
              </a:rPr>
              <a:t>bilirubin immediately </a:t>
            </a:r>
            <a:r>
              <a:rPr lang="en-US" sz="1300" dirty="0">
                <a:solidFill>
                  <a:schemeClr val="bg1">
                    <a:lumMod val="50000"/>
                  </a:schemeClr>
                </a:solidFill>
                <a:latin typeface="Calibri" panose="020F0502020204030204" pitchFamily="34" charset="0"/>
                <a:cs typeface="Calibri" panose="020F0502020204030204" pitchFamily="34" charset="0"/>
              </a:rPr>
              <a:t>combines strongly with plasma albumin and is transported in </a:t>
            </a:r>
            <a:r>
              <a:rPr lang="en-US" sz="1300" dirty="0" smtClean="0">
                <a:solidFill>
                  <a:schemeClr val="bg1">
                    <a:lumMod val="50000"/>
                  </a:schemeClr>
                </a:solidFill>
                <a:latin typeface="Calibri" panose="020F0502020204030204" pitchFamily="34" charset="0"/>
                <a:cs typeface="Calibri" panose="020F0502020204030204" pitchFamily="34" charset="0"/>
              </a:rPr>
              <a:t>this combination </a:t>
            </a:r>
            <a:r>
              <a:rPr lang="en-US" sz="1300" dirty="0">
                <a:solidFill>
                  <a:schemeClr val="bg1">
                    <a:lumMod val="50000"/>
                  </a:schemeClr>
                </a:solidFill>
                <a:latin typeface="Calibri" panose="020F0502020204030204" pitchFamily="34" charset="0"/>
                <a:cs typeface="Calibri" panose="020F0502020204030204" pitchFamily="34" charset="0"/>
              </a:rPr>
              <a:t>throughout the blood and interstitial fluids</a:t>
            </a:r>
            <a:r>
              <a:rPr lang="en-US" sz="1300" dirty="0" smtClean="0">
                <a:solidFill>
                  <a:schemeClr val="bg1">
                    <a:lumMod val="50000"/>
                  </a:schemeClr>
                </a:solidFill>
                <a:latin typeface="Calibri" panose="020F0502020204030204" pitchFamily="34" charset="0"/>
                <a:cs typeface="Calibri" panose="020F0502020204030204" pitchFamily="34" charset="0"/>
              </a:rPr>
              <a:t>.</a:t>
            </a:r>
          </a:p>
          <a:p>
            <a:pPr marL="171450" indent="-171450">
              <a:buFont typeface="Wingdings" panose="05000000000000000000" pitchFamily="2" charset="2"/>
              <a:buChar char="ü"/>
            </a:pPr>
            <a:endParaRPr lang="en-US" sz="1300" dirty="0">
              <a:solidFill>
                <a:schemeClr val="bg1">
                  <a:lumMod val="50000"/>
                </a:schemeClr>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ü"/>
            </a:pPr>
            <a:r>
              <a:rPr lang="en-US" sz="1300" dirty="0">
                <a:solidFill>
                  <a:schemeClr val="bg1">
                    <a:lumMod val="50000"/>
                  </a:schemeClr>
                </a:solidFill>
                <a:latin typeface="Calibri" panose="020F0502020204030204" pitchFamily="34" charset="0"/>
                <a:cs typeface="Calibri" panose="020F0502020204030204" pitchFamily="34" charset="0"/>
              </a:rPr>
              <a:t>Within hours, the unconjugated bilirubin is absorbed through the </a:t>
            </a:r>
            <a:r>
              <a:rPr lang="en-US" sz="1300" dirty="0" smtClean="0">
                <a:solidFill>
                  <a:schemeClr val="bg1">
                    <a:lumMod val="50000"/>
                  </a:schemeClr>
                </a:solidFill>
                <a:latin typeface="Calibri" panose="020F0502020204030204" pitchFamily="34" charset="0"/>
                <a:cs typeface="Calibri" panose="020F0502020204030204" pitchFamily="34" charset="0"/>
              </a:rPr>
              <a:t>hepatic cell </a:t>
            </a:r>
            <a:r>
              <a:rPr lang="en-US" sz="1300" dirty="0">
                <a:solidFill>
                  <a:schemeClr val="bg1">
                    <a:lumMod val="50000"/>
                  </a:schemeClr>
                </a:solidFill>
                <a:latin typeface="Calibri" panose="020F0502020204030204" pitchFamily="34" charset="0"/>
                <a:cs typeface="Calibri" panose="020F0502020204030204" pitchFamily="34" charset="0"/>
              </a:rPr>
              <a:t>membrane. In passing to the inside of the liver cells, it is released from </a:t>
            </a:r>
            <a:r>
              <a:rPr lang="en-US" sz="1300" dirty="0" smtClean="0">
                <a:solidFill>
                  <a:schemeClr val="bg1">
                    <a:lumMod val="50000"/>
                  </a:schemeClr>
                </a:solidFill>
                <a:latin typeface="Calibri" panose="020F0502020204030204" pitchFamily="34" charset="0"/>
                <a:cs typeface="Calibri" panose="020F0502020204030204" pitchFamily="34" charset="0"/>
              </a:rPr>
              <a:t>the plasma </a:t>
            </a:r>
            <a:r>
              <a:rPr lang="en-US" sz="1300" dirty="0">
                <a:solidFill>
                  <a:schemeClr val="bg1">
                    <a:lumMod val="50000"/>
                  </a:schemeClr>
                </a:solidFill>
                <a:latin typeface="Calibri" panose="020F0502020204030204" pitchFamily="34" charset="0"/>
                <a:cs typeface="Calibri" panose="020F0502020204030204" pitchFamily="34" charset="0"/>
              </a:rPr>
              <a:t>albumin and soon thereafter conjugated about 80 percent </a:t>
            </a:r>
            <a:r>
              <a:rPr lang="en-US" sz="1300" dirty="0" smtClean="0">
                <a:solidFill>
                  <a:schemeClr val="bg1">
                    <a:lumMod val="50000"/>
                  </a:schemeClr>
                </a:solidFill>
                <a:latin typeface="Calibri" panose="020F0502020204030204" pitchFamily="34" charset="0"/>
                <a:cs typeface="Calibri" panose="020F0502020204030204" pitchFamily="34" charset="0"/>
              </a:rPr>
              <a:t>with </a:t>
            </a:r>
            <a:r>
              <a:rPr lang="en-US" sz="1300" dirty="0" err="1" smtClean="0">
                <a:solidFill>
                  <a:schemeClr val="bg1">
                    <a:lumMod val="50000"/>
                  </a:schemeClr>
                </a:solidFill>
                <a:latin typeface="Calibri" panose="020F0502020204030204" pitchFamily="34" charset="0"/>
                <a:cs typeface="Calibri" panose="020F0502020204030204" pitchFamily="34" charset="0"/>
              </a:rPr>
              <a:t>glucuronic</a:t>
            </a:r>
            <a:r>
              <a:rPr lang="en-US" sz="1300" dirty="0">
                <a:solidFill>
                  <a:schemeClr val="bg1">
                    <a:lumMod val="50000"/>
                  </a:schemeClr>
                </a:solidFill>
                <a:latin typeface="Calibri" panose="020F0502020204030204" pitchFamily="34" charset="0"/>
                <a:cs typeface="Calibri" panose="020F0502020204030204" pitchFamily="34" charset="0"/>
              </a:rPr>
              <a:t> </a:t>
            </a:r>
            <a:r>
              <a:rPr lang="en-US" sz="1300" dirty="0" smtClean="0">
                <a:solidFill>
                  <a:schemeClr val="bg1">
                    <a:lumMod val="50000"/>
                  </a:schemeClr>
                </a:solidFill>
                <a:latin typeface="Calibri" panose="020F0502020204030204" pitchFamily="34" charset="0"/>
                <a:cs typeface="Calibri" panose="020F0502020204030204" pitchFamily="34" charset="0"/>
              </a:rPr>
              <a:t>acid </a:t>
            </a:r>
            <a:r>
              <a:rPr lang="en-US" sz="1300" dirty="0">
                <a:solidFill>
                  <a:schemeClr val="bg1">
                    <a:lumMod val="50000"/>
                  </a:schemeClr>
                </a:solidFill>
                <a:latin typeface="Calibri" panose="020F0502020204030204" pitchFamily="34" charset="0"/>
                <a:cs typeface="Calibri" panose="020F0502020204030204" pitchFamily="34" charset="0"/>
              </a:rPr>
              <a:t>to form </a:t>
            </a:r>
            <a:r>
              <a:rPr lang="en-US" sz="1300" dirty="0" err="1">
                <a:solidFill>
                  <a:schemeClr val="bg1">
                    <a:lumMod val="50000"/>
                  </a:schemeClr>
                </a:solidFill>
                <a:latin typeface="Calibri" panose="020F0502020204030204" pitchFamily="34" charset="0"/>
                <a:cs typeface="Calibri" panose="020F0502020204030204" pitchFamily="34" charset="0"/>
              </a:rPr>
              <a:t>bilirubinglucuronide</a:t>
            </a:r>
            <a:r>
              <a:rPr lang="en-US" sz="1300" dirty="0">
                <a:solidFill>
                  <a:schemeClr val="bg1">
                    <a:lumMod val="50000"/>
                  </a:schemeClr>
                </a:solidFill>
                <a:latin typeface="Calibri" panose="020F0502020204030204" pitchFamily="34" charset="0"/>
                <a:cs typeface="Calibri" panose="020F0502020204030204" pitchFamily="34" charset="0"/>
              </a:rPr>
              <a:t>, about 10 percent with sulfate to </a:t>
            </a:r>
            <a:r>
              <a:rPr lang="en-US" sz="1300" dirty="0" smtClean="0">
                <a:solidFill>
                  <a:schemeClr val="bg1">
                    <a:lumMod val="50000"/>
                  </a:schemeClr>
                </a:solidFill>
                <a:latin typeface="Calibri" panose="020F0502020204030204" pitchFamily="34" charset="0"/>
                <a:cs typeface="Calibri" panose="020F0502020204030204" pitchFamily="34" charset="0"/>
              </a:rPr>
              <a:t>form bilirubin </a:t>
            </a:r>
            <a:r>
              <a:rPr lang="en-US" sz="1300" dirty="0">
                <a:solidFill>
                  <a:schemeClr val="bg1">
                    <a:lumMod val="50000"/>
                  </a:schemeClr>
                </a:solidFill>
                <a:latin typeface="Calibri" panose="020F0502020204030204" pitchFamily="34" charset="0"/>
                <a:cs typeface="Calibri" panose="020F0502020204030204" pitchFamily="34" charset="0"/>
              </a:rPr>
              <a:t>sulfate, and about 10 percent with a multitude of other substances. </a:t>
            </a:r>
            <a:r>
              <a:rPr lang="en-US" sz="1300" dirty="0" smtClean="0">
                <a:solidFill>
                  <a:schemeClr val="bg1">
                    <a:lumMod val="50000"/>
                  </a:schemeClr>
                </a:solidFill>
                <a:latin typeface="Calibri" panose="020F0502020204030204" pitchFamily="34" charset="0"/>
                <a:cs typeface="Calibri" panose="020F0502020204030204" pitchFamily="34" charset="0"/>
              </a:rPr>
              <a:t>In these </a:t>
            </a:r>
            <a:r>
              <a:rPr lang="en-US" sz="1300" dirty="0">
                <a:solidFill>
                  <a:schemeClr val="bg1">
                    <a:lumMod val="50000"/>
                  </a:schemeClr>
                </a:solidFill>
                <a:latin typeface="Calibri" panose="020F0502020204030204" pitchFamily="34" charset="0"/>
                <a:cs typeface="Calibri" panose="020F0502020204030204" pitchFamily="34" charset="0"/>
              </a:rPr>
              <a:t>forms, the bilirubin is excreted from the hepatocytes by an active </a:t>
            </a:r>
            <a:r>
              <a:rPr lang="en-US" sz="1300" dirty="0" smtClean="0">
                <a:solidFill>
                  <a:schemeClr val="bg1">
                    <a:lumMod val="50000"/>
                  </a:schemeClr>
                </a:solidFill>
                <a:latin typeface="Calibri" panose="020F0502020204030204" pitchFamily="34" charset="0"/>
                <a:cs typeface="Calibri" panose="020F0502020204030204" pitchFamily="34" charset="0"/>
              </a:rPr>
              <a:t>transport process </a:t>
            </a:r>
            <a:r>
              <a:rPr lang="en-US" sz="1300" dirty="0">
                <a:solidFill>
                  <a:schemeClr val="bg1">
                    <a:lumMod val="50000"/>
                  </a:schemeClr>
                </a:solidFill>
                <a:latin typeface="Calibri" panose="020F0502020204030204" pitchFamily="34" charset="0"/>
                <a:cs typeface="Calibri" panose="020F0502020204030204" pitchFamily="34" charset="0"/>
              </a:rPr>
              <a:t>into the bile canaliculi and then into the intestines.</a:t>
            </a:r>
          </a:p>
        </p:txBody>
      </p:sp>
      <p:sp>
        <p:nvSpPr>
          <p:cNvPr id="22" name="Rectangle 21"/>
          <p:cNvSpPr/>
          <p:nvPr/>
        </p:nvSpPr>
        <p:spPr>
          <a:xfrm>
            <a:off x="9982844" y="26329"/>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01965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3" y="152400"/>
            <a:ext cx="11017225" cy="972344"/>
          </a:xfrm>
        </p:spPr>
        <p:txBody>
          <a:bodyPr>
            <a:normAutofit fontScale="90000"/>
          </a:bodyPr>
          <a:lstStyle/>
          <a:p>
            <a:r>
              <a:rPr lang="en-US" dirty="0" smtClean="0"/>
              <a:t>Other substances conjugated by </a:t>
            </a:r>
            <a:r>
              <a:rPr lang="en-US" dirty="0"/>
              <a:t>G</a:t>
            </a:r>
            <a:r>
              <a:rPr lang="en-US" dirty="0" smtClean="0"/>
              <a:t>lucuronyl transferase</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21803" y="1241406"/>
            <a:ext cx="5544617" cy="5114944"/>
          </a:xfrm>
        </p:spPr>
        <p:txBody>
          <a:bodyPr>
            <a:normAutofit lnSpcReduction="10000"/>
          </a:bodyPr>
          <a:lstStyle/>
          <a:p>
            <a:pPr>
              <a:lnSpc>
                <a:spcPct val="150000"/>
              </a:lnSpc>
            </a:pPr>
            <a:r>
              <a:rPr lang="en-US" sz="1300" dirty="0" smtClean="0"/>
              <a:t>The </a:t>
            </a:r>
            <a:r>
              <a:rPr lang="en-US" sz="1300" dirty="0" err="1" smtClean="0"/>
              <a:t>glucuronyl</a:t>
            </a:r>
            <a:r>
              <a:rPr lang="en-US" sz="1300" dirty="0" smtClean="0"/>
              <a:t> transferase system in the smooth endoplasmic reticulum catalyzes the formation of the glucuronides of a </a:t>
            </a:r>
            <a:r>
              <a:rPr lang="en-US" sz="1300" dirty="0" err="1" smtClean="0"/>
              <a:t>varity</a:t>
            </a:r>
            <a:r>
              <a:rPr lang="en-US" sz="1300" dirty="0" smtClean="0"/>
              <a:t> of substances in addition to bilirubin.</a:t>
            </a:r>
          </a:p>
          <a:p>
            <a:endParaRPr lang="en-US" sz="300" dirty="0" smtClean="0"/>
          </a:p>
          <a:p>
            <a:r>
              <a:rPr lang="en-US" sz="1300" dirty="0" smtClean="0"/>
              <a:t>The list includes </a:t>
            </a:r>
            <a:r>
              <a:rPr lang="en-US" sz="1300" dirty="0" smtClean="0">
                <a:solidFill>
                  <a:srgbClr val="FF0000"/>
                </a:solidFill>
              </a:rPr>
              <a:t>steroids &amp; various drugs.</a:t>
            </a:r>
          </a:p>
          <a:p>
            <a:endParaRPr lang="en-US" sz="300" dirty="0" smtClean="0"/>
          </a:p>
          <a:p>
            <a:pPr>
              <a:lnSpc>
                <a:spcPct val="150000"/>
              </a:lnSpc>
            </a:pPr>
            <a:r>
              <a:rPr lang="en-US" sz="1300" dirty="0" smtClean="0"/>
              <a:t>These compounds can compete with bilirubin the enzyme system when they are present in appreciable amounts </a:t>
            </a:r>
            <a:r>
              <a:rPr lang="en-US" sz="1300" dirty="0">
                <a:solidFill>
                  <a:srgbClr val="00B050"/>
                </a:solidFill>
              </a:rPr>
              <a:t>(Therefore, Bilirubin won’t be conjugated and excreted in bile leading to excess bilirubin in blood and aggravating clinical condition of jaundice)</a:t>
            </a:r>
          </a:p>
          <a:p>
            <a:endParaRPr lang="en-US" sz="300" dirty="0" smtClean="0"/>
          </a:p>
          <a:p>
            <a:pPr>
              <a:lnSpc>
                <a:spcPct val="150000"/>
              </a:lnSpc>
            </a:pPr>
            <a:r>
              <a:rPr lang="en-US" sz="1300" dirty="0" smtClean="0"/>
              <a:t>In addition several </a:t>
            </a:r>
            <a:r>
              <a:rPr lang="en-US" sz="1300" dirty="0" smtClean="0">
                <a:solidFill>
                  <a:srgbClr val="FF0000"/>
                </a:solidFill>
              </a:rPr>
              <a:t>barbiturates</a:t>
            </a:r>
            <a:r>
              <a:rPr lang="en-US" sz="1300" dirty="0" smtClean="0"/>
              <a:t>, </a:t>
            </a:r>
            <a:r>
              <a:rPr lang="en-US" sz="1300" dirty="0" err="1" smtClean="0"/>
              <a:t>antihistamines,anticonvulsants</a:t>
            </a:r>
            <a:r>
              <a:rPr lang="en-US" sz="1300" dirty="0" smtClean="0"/>
              <a:t> and other compounds can cause marked proliferation of the smooth endoplasmic reticulum in the hepatic cells, with a concurrent increase in hepatic </a:t>
            </a:r>
            <a:r>
              <a:rPr lang="en-US" sz="1300" dirty="0" err="1" smtClean="0"/>
              <a:t>glucuronyl</a:t>
            </a:r>
            <a:r>
              <a:rPr lang="en-US" sz="1300" dirty="0" smtClean="0"/>
              <a:t> transferase activity.</a:t>
            </a:r>
          </a:p>
          <a:p>
            <a:endParaRPr lang="en-US" sz="300" dirty="0" smtClean="0"/>
          </a:p>
          <a:p>
            <a:pPr>
              <a:lnSpc>
                <a:spcPct val="150000"/>
              </a:lnSpc>
            </a:pPr>
            <a:r>
              <a:rPr lang="en-US" sz="1300" dirty="0" smtClean="0">
                <a:solidFill>
                  <a:srgbClr val="FF0000"/>
                </a:solidFill>
              </a:rPr>
              <a:t>Phenobarbital</a:t>
            </a:r>
            <a:r>
              <a:rPr lang="en-US" sz="1300" dirty="0" smtClean="0"/>
              <a:t> has been used successfully for the treatment of a congenital disease in which there is a relative deficiency of </a:t>
            </a:r>
            <a:r>
              <a:rPr lang="en-US" sz="1300" dirty="0" err="1" smtClean="0"/>
              <a:t>glucuronyl</a:t>
            </a:r>
            <a:r>
              <a:rPr lang="en-US" sz="1300" dirty="0" smtClean="0"/>
              <a:t> transferase (type 2 UDP-</a:t>
            </a:r>
            <a:r>
              <a:rPr lang="en-US" sz="1300" dirty="0" err="1" smtClean="0"/>
              <a:t>glucuronyl</a:t>
            </a:r>
            <a:r>
              <a:rPr lang="en-US" sz="1300" dirty="0" smtClean="0"/>
              <a:t> transferase deficiency).</a:t>
            </a:r>
          </a:p>
        </p:txBody>
      </p:sp>
      <p:pic>
        <p:nvPicPr>
          <p:cNvPr id="7" name="Picture 6"/>
          <p:cNvPicPr>
            <a:picLocks noChangeAspect="1"/>
          </p:cNvPicPr>
          <p:nvPr/>
        </p:nvPicPr>
        <p:blipFill>
          <a:blip r:embed="rId2"/>
          <a:stretch>
            <a:fillRect/>
          </a:stretch>
        </p:blipFill>
        <p:spPr>
          <a:xfrm>
            <a:off x="6166420" y="1241406"/>
            <a:ext cx="5472608" cy="4968022"/>
          </a:xfrm>
          <a:prstGeom prst="rect">
            <a:avLst/>
          </a:prstGeom>
        </p:spPr>
      </p:pic>
      <p:sp>
        <p:nvSpPr>
          <p:cNvPr id="6" name="Rectangle 5"/>
          <p:cNvSpPr/>
          <p:nvPr/>
        </p:nvSpPr>
        <p:spPr>
          <a:xfrm>
            <a:off x="9982844" y="24766"/>
            <a:ext cx="2205981" cy="404664"/>
          </a:xfrm>
          <a:prstGeom prst="rect">
            <a:avLst/>
          </a:prstGeom>
          <a:noFill/>
          <a:ln>
            <a:solidFill>
              <a:srgbClr val="E4CBE7"/>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Females’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83747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Deference between Conjugated &amp;  Unconjugated</a:t>
            </a:r>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08899006"/>
              </p:ext>
            </p:extLst>
          </p:nvPr>
        </p:nvGraphicFramePr>
        <p:xfrm>
          <a:off x="599883" y="1297888"/>
          <a:ext cx="10969942" cy="3801472"/>
        </p:xfrm>
        <a:graphic>
          <a:graphicData uri="http://schemas.openxmlformats.org/drawingml/2006/table">
            <a:tbl>
              <a:tblPr firstRow="1" bandRow="1">
                <a:tableStyleId>{5DA37D80-6434-44D0-A028-1B22A696006F}</a:tableStyleId>
              </a:tblPr>
              <a:tblGrid>
                <a:gridCol w="2028567">
                  <a:extLst>
                    <a:ext uri="{9D8B030D-6E8A-4147-A177-3AD203B41FA5}">
                      <a16:colId xmlns:a16="http://schemas.microsoft.com/office/drawing/2014/main" xmlns="" val="2801832880"/>
                    </a:ext>
                  </a:extLst>
                </a:gridCol>
                <a:gridCol w="4176464">
                  <a:extLst>
                    <a:ext uri="{9D8B030D-6E8A-4147-A177-3AD203B41FA5}">
                      <a16:colId xmlns:a16="http://schemas.microsoft.com/office/drawing/2014/main" xmlns="" val="20000"/>
                    </a:ext>
                  </a:extLst>
                </a:gridCol>
                <a:gridCol w="4764911">
                  <a:extLst>
                    <a:ext uri="{9D8B030D-6E8A-4147-A177-3AD203B41FA5}">
                      <a16:colId xmlns:a16="http://schemas.microsoft.com/office/drawing/2014/main" xmlns="" val="20001"/>
                    </a:ext>
                  </a:extLst>
                </a:gridCol>
              </a:tblGrid>
              <a:tr h="370840">
                <a:tc>
                  <a:txBody>
                    <a:bodyPr/>
                    <a:lstStyle/>
                    <a:p>
                      <a:pPr algn="ctr"/>
                      <a:r>
                        <a:rPr lang="en-US" sz="1800" b="0" spc="-69" dirty="0" smtClean="0">
                          <a:solidFill>
                            <a:schemeClr val="bg1"/>
                          </a:solidFill>
                          <a:latin typeface="+mn-lt"/>
                          <a:cs typeface="Garamond"/>
                        </a:rPr>
                        <a:t>F</a:t>
                      </a:r>
                      <a:r>
                        <a:rPr lang="en-US" sz="1800" b="0" spc="0" dirty="0" smtClean="0">
                          <a:solidFill>
                            <a:schemeClr val="bg1"/>
                          </a:solidFill>
                          <a:latin typeface="+mn-lt"/>
                          <a:cs typeface="Garamond"/>
                        </a:rPr>
                        <a:t>e</a:t>
                      </a:r>
                      <a:r>
                        <a:rPr lang="en-US" sz="1800" b="0" spc="9" dirty="0" smtClean="0">
                          <a:solidFill>
                            <a:schemeClr val="bg1"/>
                          </a:solidFill>
                          <a:latin typeface="+mn-lt"/>
                          <a:cs typeface="Garamond"/>
                        </a:rPr>
                        <a:t>a</a:t>
                      </a:r>
                      <a:r>
                        <a:rPr lang="en-US" sz="1800" b="0" spc="4" dirty="0" smtClean="0">
                          <a:solidFill>
                            <a:schemeClr val="bg1"/>
                          </a:solidFill>
                          <a:latin typeface="+mn-lt"/>
                          <a:cs typeface="Garamond"/>
                        </a:rPr>
                        <a:t>t</a:t>
                      </a:r>
                      <a:r>
                        <a:rPr lang="en-US" sz="1800" b="0" spc="0" dirty="0" smtClean="0">
                          <a:solidFill>
                            <a:schemeClr val="bg1"/>
                          </a:solidFill>
                          <a:latin typeface="+mn-lt"/>
                          <a:cs typeface="Garamond"/>
                        </a:rPr>
                        <a:t>u</a:t>
                      </a:r>
                      <a:r>
                        <a:rPr lang="en-US" sz="1800" b="0" spc="25" dirty="0" smtClean="0">
                          <a:solidFill>
                            <a:schemeClr val="bg1"/>
                          </a:solidFill>
                          <a:latin typeface="+mn-lt"/>
                          <a:cs typeface="Garamond"/>
                        </a:rPr>
                        <a:t>r</a:t>
                      </a:r>
                      <a:r>
                        <a:rPr lang="en-US" sz="1800" b="0" spc="0" dirty="0" smtClean="0">
                          <a:solidFill>
                            <a:schemeClr val="bg1"/>
                          </a:solidFill>
                          <a:latin typeface="+mn-lt"/>
                          <a:cs typeface="Garamond"/>
                        </a:rPr>
                        <a:t>e</a:t>
                      </a:r>
                      <a:endParaRPr lang="en-US" b="0" cap="none" spc="0" dirty="0">
                        <a:ln>
                          <a:noFill/>
                        </a:ln>
                        <a:solidFill>
                          <a:schemeClr val="bg1"/>
                        </a:solidFill>
                        <a:effectLst/>
                      </a:endParaRPr>
                    </a:p>
                  </a:txBody>
                  <a:tcPr>
                    <a:solidFill>
                      <a:schemeClr val="accent2">
                        <a:lumMod val="40000"/>
                        <a:lumOff val="60000"/>
                      </a:schemeClr>
                    </a:solidFill>
                  </a:tcPr>
                </a:tc>
                <a:tc>
                  <a:txBody>
                    <a:bodyPr/>
                    <a:lstStyle/>
                    <a:p>
                      <a:pPr algn="ctr"/>
                      <a:r>
                        <a:rPr lang="en-US" b="0" cap="none" spc="0" dirty="0">
                          <a:ln>
                            <a:noFill/>
                          </a:ln>
                          <a:solidFill>
                            <a:schemeClr val="bg1"/>
                          </a:solidFill>
                          <a:effectLst/>
                        </a:rPr>
                        <a:t>Conjugated</a:t>
                      </a:r>
                    </a:p>
                  </a:txBody>
                  <a:tcPr>
                    <a:solidFill>
                      <a:schemeClr val="accent2">
                        <a:lumMod val="40000"/>
                        <a:lumOff val="60000"/>
                      </a:schemeClr>
                    </a:solidFill>
                  </a:tcPr>
                </a:tc>
                <a:tc>
                  <a:txBody>
                    <a:bodyPr/>
                    <a:lstStyle/>
                    <a:p>
                      <a:pPr algn="ctr"/>
                      <a:r>
                        <a:rPr lang="en-US" b="0" cap="none" spc="0" dirty="0">
                          <a:ln>
                            <a:noFill/>
                          </a:ln>
                          <a:solidFill>
                            <a:schemeClr val="bg1"/>
                          </a:solidFill>
                          <a:effectLst/>
                        </a:rPr>
                        <a:t>Unconjugated</a:t>
                      </a:r>
                    </a:p>
                  </a:txBody>
                  <a:tcPr>
                    <a:solidFill>
                      <a:schemeClr val="accent2">
                        <a:lumMod val="40000"/>
                        <a:lumOff val="60000"/>
                      </a:schemeClr>
                    </a:solidFill>
                  </a:tcPr>
                </a:tc>
                <a:extLst>
                  <a:ext uri="{0D108BD9-81ED-4DB2-BD59-A6C34878D82A}">
                    <a16:rowId xmlns:a16="http://schemas.microsoft.com/office/drawing/2014/main" xmlns="" val="10000"/>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spc="0" dirty="0" smtClean="0">
                          <a:solidFill>
                            <a:schemeClr val="accent2">
                              <a:lumMod val="75000"/>
                            </a:schemeClr>
                          </a:solidFill>
                          <a:latin typeface="+mn-lt"/>
                          <a:ea typeface="+mn-ea"/>
                          <a:cs typeface="Garamond"/>
                        </a:rPr>
                        <a:t>Water solubility</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cap="none" spc="0" dirty="0" smtClean="0">
                          <a:ln>
                            <a:noFill/>
                          </a:ln>
                          <a:effectLst/>
                        </a:rPr>
                        <a:t>Water soluble</a:t>
                      </a:r>
                    </a:p>
                  </a:txBody>
                  <a:tcPr>
                    <a:solidFill>
                      <a:schemeClr val="bg1"/>
                    </a:solidFill>
                  </a:tcPr>
                </a:tc>
                <a:tc>
                  <a:txBody>
                    <a:bodyPr/>
                    <a:lstStyle/>
                    <a:p>
                      <a:pPr algn="ctr"/>
                      <a:r>
                        <a:rPr lang="en-US" sz="1600" cap="none" spc="0" dirty="0" smtClean="0">
                          <a:ln>
                            <a:noFill/>
                          </a:ln>
                          <a:effectLst/>
                        </a:rPr>
                        <a:t>Insoluble in water</a:t>
                      </a:r>
                      <a:endParaRPr lang="en-US" sz="1600" dirty="0"/>
                    </a:p>
                  </a:txBody>
                  <a:tcPr>
                    <a:solidFill>
                      <a:schemeClr val="bg1"/>
                    </a:solidFill>
                  </a:tcPr>
                </a:tc>
                <a:extLst>
                  <a:ext uri="{0D108BD9-81ED-4DB2-BD59-A6C34878D82A}">
                    <a16:rowId xmlns:a16="http://schemas.microsoft.com/office/drawing/2014/main" xmlns="" val="10001"/>
                  </a:ext>
                </a:extLst>
              </a:tr>
              <a:tr h="370840">
                <a:tc>
                  <a:txBody>
                    <a:bodyPr/>
                    <a:lstStyle/>
                    <a:p>
                      <a:pPr marL="91531" algn="ctr">
                        <a:lnSpc>
                          <a:spcPct val="93749"/>
                        </a:lnSpc>
                        <a:spcBef>
                          <a:spcPts val="480"/>
                        </a:spcBef>
                      </a:pPr>
                      <a:r>
                        <a:rPr kumimoji="0" lang="en-US" sz="1600" b="0" kern="1200" spc="0" dirty="0" smtClean="0">
                          <a:solidFill>
                            <a:srgbClr val="FF66CC"/>
                          </a:solidFill>
                          <a:latin typeface="+mn-lt"/>
                          <a:ea typeface="+mn-ea"/>
                          <a:cs typeface="Garamond"/>
                        </a:rPr>
                        <a:t>Affinity to lipids</a:t>
                      </a:r>
                      <a:endParaRPr kumimoji="0" lang="en-US" sz="1600" b="0" kern="1200" spc="0" dirty="0">
                        <a:solidFill>
                          <a:srgbClr val="FF66CC"/>
                        </a:solidFill>
                        <a:latin typeface="+mn-lt"/>
                        <a:ea typeface="+mn-ea"/>
                        <a:cs typeface="Garamond"/>
                      </a:endParaRPr>
                    </a:p>
                  </a:txBody>
                  <a:tcPr>
                    <a:solidFill>
                      <a:schemeClr val="bg1"/>
                    </a:solidFill>
                  </a:tcPr>
                </a:tc>
                <a:tc>
                  <a:txBody>
                    <a:bodyPr/>
                    <a:lstStyle/>
                    <a:p>
                      <a:pPr algn="ctr"/>
                      <a:r>
                        <a:rPr lang="en-US" sz="1600" b="0" spc="0" dirty="0" smtClean="0">
                          <a:solidFill>
                            <a:schemeClr val="tx1"/>
                          </a:solidFill>
                          <a:latin typeface="+mn-lt"/>
                          <a:cs typeface="Garamond"/>
                        </a:rPr>
                        <a:t>Absent</a:t>
                      </a:r>
                      <a:r>
                        <a:rPr lang="en-US" sz="1600" b="0" spc="-14" dirty="0" smtClean="0">
                          <a:solidFill>
                            <a:schemeClr val="tx1"/>
                          </a:solidFill>
                          <a:latin typeface="+mn-lt"/>
                          <a:cs typeface="Garamond"/>
                        </a:rPr>
                        <a:t> </a:t>
                      </a:r>
                      <a:endParaRPr lang="en-US" sz="1600" b="0" dirty="0">
                        <a:solidFill>
                          <a:schemeClr val="tx1"/>
                        </a:solidFill>
                        <a:latin typeface="+mn-lt"/>
                      </a:endParaRPr>
                    </a:p>
                  </a:txBody>
                  <a:tcPr>
                    <a:solidFill>
                      <a:schemeClr val="bg1"/>
                    </a:solidFill>
                  </a:tcPr>
                </a:tc>
                <a:tc>
                  <a:txBody>
                    <a:bodyPr/>
                    <a:lstStyle/>
                    <a:p>
                      <a:pPr algn="ctr"/>
                      <a:r>
                        <a:rPr lang="en-US" sz="1600" b="0" spc="0" dirty="0" smtClean="0">
                          <a:solidFill>
                            <a:schemeClr val="tx1"/>
                          </a:solidFill>
                          <a:latin typeface="+mn-lt"/>
                          <a:cs typeface="Garamond"/>
                        </a:rPr>
                        <a:t>present</a:t>
                      </a:r>
                      <a:endParaRPr lang="en-US" sz="1600" b="0" dirty="0">
                        <a:solidFill>
                          <a:schemeClr val="tx1"/>
                        </a:solidFill>
                        <a:latin typeface="+mn-lt"/>
                      </a:endParaRPr>
                    </a:p>
                  </a:txBody>
                  <a:tcPr>
                    <a:solidFill>
                      <a:schemeClr val="bg1"/>
                    </a:solidFill>
                  </a:tcPr>
                </a:tc>
                <a:extLst>
                  <a:ext uri="{0D108BD9-81ED-4DB2-BD59-A6C34878D82A}">
                    <a16:rowId xmlns:a16="http://schemas.microsoft.com/office/drawing/2014/main" xmlns="" val="297349048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spc="0" dirty="0" smtClean="0">
                          <a:solidFill>
                            <a:srgbClr val="FF66CC"/>
                          </a:solidFill>
                          <a:latin typeface="+mn-lt"/>
                          <a:ea typeface="+mn-ea"/>
                          <a:cs typeface="Garamond"/>
                        </a:rPr>
                        <a:t>Binding</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pc="0" dirty="0" smtClean="0">
                          <a:solidFill>
                            <a:schemeClr val="tx1"/>
                          </a:solidFill>
                          <a:latin typeface="+mn-lt"/>
                          <a:cs typeface="Garamond"/>
                        </a:rPr>
                        <a:t>Bind to </a:t>
                      </a:r>
                      <a:r>
                        <a:rPr lang="en-US" sz="1600" b="0" spc="0" dirty="0" err="1" smtClean="0">
                          <a:solidFill>
                            <a:schemeClr val="tx1"/>
                          </a:solidFill>
                          <a:latin typeface="+mn-lt"/>
                          <a:cs typeface="Garamond"/>
                        </a:rPr>
                        <a:t>gluc</a:t>
                      </a:r>
                      <a:r>
                        <a:rPr lang="en-US" sz="1600" b="0" spc="9" dirty="0" err="1" smtClean="0">
                          <a:solidFill>
                            <a:schemeClr val="tx1"/>
                          </a:solidFill>
                          <a:latin typeface="+mn-lt"/>
                          <a:cs typeface="Garamond"/>
                        </a:rPr>
                        <a:t>u</a:t>
                      </a:r>
                      <a:r>
                        <a:rPr lang="en-US" sz="1600" b="0" spc="0" dirty="0" err="1" smtClean="0">
                          <a:solidFill>
                            <a:schemeClr val="tx1"/>
                          </a:solidFill>
                          <a:latin typeface="+mn-lt"/>
                          <a:cs typeface="Garamond"/>
                        </a:rPr>
                        <a:t>ronic</a:t>
                      </a:r>
                      <a:r>
                        <a:rPr lang="en-US" sz="1600" b="0" spc="0" dirty="0" smtClean="0">
                          <a:solidFill>
                            <a:schemeClr val="tx1"/>
                          </a:solidFill>
                          <a:latin typeface="+mn-lt"/>
                          <a:cs typeface="Garamond"/>
                        </a:rPr>
                        <a:t> a</a:t>
                      </a:r>
                      <a:r>
                        <a:rPr lang="en-US" sz="1600" b="0" spc="4" dirty="0" smtClean="0">
                          <a:solidFill>
                            <a:schemeClr val="tx1"/>
                          </a:solidFill>
                          <a:latin typeface="+mn-lt"/>
                          <a:cs typeface="Garamond"/>
                        </a:rPr>
                        <a:t>c</a:t>
                      </a:r>
                      <a:r>
                        <a:rPr lang="en-US" sz="1600" b="0" spc="0" dirty="0" smtClean="0">
                          <a:solidFill>
                            <a:schemeClr val="tx1"/>
                          </a:solidFill>
                          <a:latin typeface="+mn-lt"/>
                          <a:cs typeface="Garamond"/>
                        </a:rPr>
                        <a:t>id</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pc="0" dirty="0" smtClean="0">
                          <a:solidFill>
                            <a:schemeClr val="tx1"/>
                          </a:solidFill>
                          <a:latin typeface="+mn-lt"/>
                          <a:cs typeface="Garamond"/>
                        </a:rPr>
                        <a:t>Bind to albumin</a:t>
                      </a:r>
                      <a:endParaRPr lang="en-US" sz="1600" b="0" dirty="0" smtClean="0">
                        <a:solidFill>
                          <a:schemeClr val="tx1"/>
                        </a:solidFill>
                        <a:latin typeface="+mn-lt"/>
                        <a:cs typeface="Garamond"/>
                      </a:endParaRPr>
                    </a:p>
                  </a:txBody>
                  <a:tcPr>
                    <a:solidFill>
                      <a:schemeClr val="bg1"/>
                    </a:solidFill>
                  </a:tcPr>
                </a:tc>
                <a:extLst>
                  <a:ext uri="{0D108BD9-81ED-4DB2-BD59-A6C34878D82A}">
                    <a16:rowId xmlns:a16="http://schemas.microsoft.com/office/drawing/2014/main" xmlns="" val="122577498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pc="-50" dirty="0" smtClean="0">
                          <a:solidFill>
                            <a:srgbClr val="FF66CC"/>
                          </a:solidFill>
                          <a:latin typeface="+mn-lt"/>
                          <a:cs typeface="Garamond"/>
                        </a:rPr>
                        <a:t>R</a:t>
                      </a:r>
                      <a:r>
                        <a:rPr lang="en-US" sz="1600" b="0" spc="0" dirty="0" smtClean="0">
                          <a:solidFill>
                            <a:srgbClr val="FF66CC"/>
                          </a:solidFill>
                          <a:latin typeface="+mn-lt"/>
                          <a:cs typeface="Garamond"/>
                        </a:rPr>
                        <a:t>e</a:t>
                      </a:r>
                      <a:r>
                        <a:rPr lang="en-US" sz="1600" b="0" spc="4" dirty="0" smtClean="0">
                          <a:solidFill>
                            <a:srgbClr val="FF66CC"/>
                          </a:solidFill>
                          <a:latin typeface="+mn-lt"/>
                          <a:cs typeface="Garamond"/>
                        </a:rPr>
                        <a:t>a</a:t>
                      </a:r>
                      <a:r>
                        <a:rPr lang="en-US" sz="1600" b="0" spc="0" dirty="0" smtClean="0">
                          <a:solidFill>
                            <a:srgbClr val="FF66CC"/>
                          </a:solidFill>
                          <a:latin typeface="+mn-lt"/>
                          <a:cs typeface="Garamond"/>
                        </a:rPr>
                        <a:t>c</a:t>
                      </a:r>
                      <a:r>
                        <a:rPr lang="en-US" sz="1600" b="0" spc="9" dirty="0" smtClean="0">
                          <a:solidFill>
                            <a:srgbClr val="FF66CC"/>
                          </a:solidFill>
                          <a:latin typeface="+mn-lt"/>
                          <a:cs typeface="Garamond"/>
                        </a:rPr>
                        <a:t>t</a:t>
                      </a:r>
                      <a:r>
                        <a:rPr lang="en-US" sz="1600" b="0" spc="0" dirty="0" smtClean="0">
                          <a:solidFill>
                            <a:srgbClr val="FF66CC"/>
                          </a:solidFill>
                          <a:latin typeface="+mn-lt"/>
                          <a:cs typeface="Garamond"/>
                        </a:rPr>
                        <a:t>ion</a:t>
                      </a:r>
                      <a:r>
                        <a:rPr lang="en-US" sz="1600" b="0" spc="-4" dirty="0" smtClean="0">
                          <a:solidFill>
                            <a:srgbClr val="FF66CC"/>
                          </a:solidFill>
                          <a:latin typeface="+mn-lt"/>
                          <a:cs typeface="Garamond"/>
                        </a:rPr>
                        <a:t> </a:t>
                      </a:r>
                      <a:r>
                        <a:rPr lang="en-US" sz="1600" b="0" spc="0" dirty="0" smtClean="0">
                          <a:solidFill>
                            <a:srgbClr val="FF66CC"/>
                          </a:solidFill>
                          <a:latin typeface="+mn-lt"/>
                          <a:cs typeface="Garamond"/>
                        </a:rPr>
                        <a:t>to</a:t>
                      </a:r>
                      <a:r>
                        <a:rPr lang="en-US" sz="1600" b="0" spc="4" dirty="0" smtClean="0">
                          <a:solidFill>
                            <a:srgbClr val="FF66CC"/>
                          </a:solidFill>
                          <a:latin typeface="+mn-lt"/>
                          <a:cs typeface="Garamond"/>
                        </a:rPr>
                        <a:t> </a:t>
                      </a:r>
                      <a:r>
                        <a:rPr lang="en-US" sz="1600" b="0" spc="0" dirty="0" smtClean="0">
                          <a:solidFill>
                            <a:srgbClr val="FF66CC"/>
                          </a:solidFill>
                          <a:latin typeface="+mn-lt"/>
                          <a:cs typeface="Garamond"/>
                        </a:rPr>
                        <a:t>r</a:t>
                      </a:r>
                      <a:r>
                        <a:rPr lang="en-US" sz="1600" b="0" spc="4" dirty="0" smtClean="0">
                          <a:solidFill>
                            <a:srgbClr val="FF66CC"/>
                          </a:solidFill>
                          <a:latin typeface="+mn-lt"/>
                          <a:cs typeface="Garamond"/>
                        </a:rPr>
                        <a:t>e</a:t>
                      </a:r>
                      <a:r>
                        <a:rPr lang="en-US" sz="1600" b="0" spc="0" dirty="0" smtClean="0">
                          <a:solidFill>
                            <a:srgbClr val="FF66CC"/>
                          </a:solidFill>
                          <a:latin typeface="+mn-lt"/>
                          <a:cs typeface="Garamond"/>
                        </a:rPr>
                        <a:t>a</a:t>
                      </a:r>
                      <a:r>
                        <a:rPr lang="en-US" sz="1600" b="0" spc="39" dirty="0" smtClean="0">
                          <a:solidFill>
                            <a:srgbClr val="FF66CC"/>
                          </a:solidFill>
                          <a:latin typeface="+mn-lt"/>
                          <a:cs typeface="Garamond"/>
                        </a:rPr>
                        <a:t>g</a:t>
                      </a:r>
                      <a:r>
                        <a:rPr lang="en-US" sz="1600" b="0" spc="0" dirty="0" smtClean="0">
                          <a:solidFill>
                            <a:srgbClr val="FF66CC"/>
                          </a:solidFill>
                          <a:latin typeface="+mn-lt"/>
                          <a:cs typeface="Garamond"/>
                        </a:rPr>
                        <a:t>ents</a:t>
                      </a:r>
                      <a:endParaRPr lang="en-US" sz="1600" b="0" dirty="0" smtClean="0">
                        <a:solidFill>
                          <a:srgbClr val="FF66CC"/>
                        </a:solidFill>
                        <a:latin typeface="+mn-lt"/>
                        <a:cs typeface="Garamond"/>
                      </a:endParaRP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pc="0" dirty="0" smtClean="0">
                          <a:solidFill>
                            <a:schemeClr val="tx1"/>
                          </a:solidFill>
                          <a:latin typeface="+mn-lt"/>
                          <a:cs typeface="Garamond"/>
                        </a:rPr>
                        <a:t>Direct</a:t>
                      </a:r>
                      <a:endParaRPr lang="en-US" sz="1600" b="0" dirty="0" smtClean="0">
                        <a:solidFill>
                          <a:schemeClr val="tx1"/>
                        </a:solidFill>
                        <a:latin typeface="+mn-lt"/>
                        <a:cs typeface="Garamond"/>
                      </a:endParaRPr>
                    </a:p>
                  </a:txBody>
                  <a:tcPr>
                    <a:solidFill>
                      <a:schemeClr val="bg1"/>
                    </a:solidFill>
                  </a:tcPr>
                </a:tc>
                <a:tc>
                  <a:txBody>
                    <a:bodyPr/>
                    <a:lstStyle/>
                    <a:p>
                      <a:pPr marL="92455" marR="0" indent="0" algn="ctr" defTabSz="914400" rtl="0" eaLnBrk="1" fontAlgn="auto" latinLnBrk="0" hangingPunct="1">
                        <a:lnSpc>
                          <a:spcPct val="93749"/>
                        </a:lnSpc>
                        <a:spcBef>
                          <a:spcPts val="480"/>
                        </a:spcBef>
                        <a:spcAft>
                          <a:spcPts val="0"/>
                        </a:spcAft>
                        <a:buClrTx/>
                        <a:buSzTx/>
                        <a:buFontTx/>
                        <a:buNone/>
                        <a:tabLst/>
                        <a:defRPr/>
                      </a:pPr>
                      <a:r>
                        <a:rPr lang="en-US" sz="1600" b="0" spc="0" dirty="0" smtClean="0">
                          <a:solidFill>
                            <a:schemeClr val="tx1"/>
                          </a:solidFill>
                          <a:latin typeface="+mn-lt"/>
                          <a:cs typeface="Garamond"/>
                        </a:rPr>
                        <a:t>Indir</a:t>
                      </a:r>
                      <a:r>
                        <a:rPr lang="en-US" sz="1600" b="0" spc="4" dirty="0" smtClean="0">
                          <a:solidFill>
                            <a:schemeClr val="tx1"/>
                          </a:solidFill>
                          <a:latin typeface="+mn-lt"/>
                          <a:cs typeface="Garamond"/>
                        </a:rPr>
                        <a:t>e</a:t>
                      </a:r>
                      <a:r>
                        <a:rPr lang="en-US" sz="1600" b="0" spc="0" dirty="0" smtClean="0">
                          <a:solidFill>
                            <a:schemeClr val="tx1"/>
                          </a:solidFill>
                          <a:latin typeface="+mn-lt"/>
                          <a:cs typeface="Garamond"/>
                        </a:rPr>
                        <a:t>ct (total </a:t>
                      </a:r>
                      <a:r>
                        <a:rPr lang="en-US" sz="1600" b="0" spc="4" dirty="0" smtClean="0">
                          <a:solidFill>
                            <a:schemeClr val="tx1"/>
                          </a:solidFill>
                          <a:latin typeface="+mn-lt"/>
                          <a:cs typeface="Garamond"/>
                        </a:rPr>
                        <a:t>m</a:t>
                      </a:r>
                      <a:r>
                        <a:rPr lang="en-US" sz="1600" b="0" spc="0" dirty="0" smtClean="0">
                          <a:solidFill>
                            <a:schemeClr val="tx1"/>
                          </a:solidFill>
                          <a:latin typeface="+mn-lt"/>
                          <a:cs typeface="Garamond"/>
                        </a:rPr>
                        <a:t>i</a:t>
                      </a:r>
                      <a:r>
                        <a:rPr lang="en-US" sz="1600" b="0" spc="-29" dirty="0" smtClean="0">
                          <a:solidFill>
                            <a:schemeClr val="tx1"/>
                          </a:solidFill>
                          <a:latin typeface="+mn-lt"/>
                          <a:cs typeface="Garamond"/>
                        </a:rPr>
                        <a:t>n</a:t>
                      </a:r>
                      <a:r>
                        <a:rPr lang="en-US" sz="1600" b="0" spc="0" dirty="0" smtClean="0">
                          <a:solidFill>
                            <a:schemeClr val="tx1"/>
                          </a:solidFill>
                          <a:latin typeface="+mn-lt"/>
                          <a:cs typeface="Garamond"/>
                        </a:rPr>
                        <a:t>us</a:t>
                      </a:r>
                      <a:r>
                        <a:rPr lang="en-US" sz="1600" b="0" spc="-14" dirty="0" smtClean="0">
                          <a:solidFill>
                            <a:schemeClr val="tx1"/>
                          </a:solidFill>
                          <a:latin typeface="+mn-lt"/>
                          <a:cs typeface="Garamond"/>
                        </a:rPr>
                        <a:t> </a:t>
                      </a:r>
                      <a:r>
                        <a:rPr lang="en-US" sz="1600" b="0" spc="0" dirty="0" smtClean="0">
                          <a:solidFill>
                            <a:schemeClr val="tx1"/>
                          </a:solidFill>
                          <a:latin typeface="+mn-lt"/>
                          <a:cs typeface="Garamond"/>
                        </a:rPr>
                        <a:t>di</a:t>
                      </a:r>
                      <a:r>
                        <a:rPr lang="en-US" sz="1600" b="0" spc="4" dirty="0" smtClean="0">
                          <a:solidFill>
                            <a:schemeClr val="tx1"/>
                          </a:solidFill>
                          <a:latin typeface="+mn-lt"/>
                          <a:cs typeface="Garamond"/>
                        </a:rPr>
                        <a:t>r</a:t>
                      </a:r>
                      <a:r>
                        <a:rPr lang="en-US" sz="1600" b="0" spc="0" dirty="0" smtClean="0">
                          <a:solidFill>
                            <a:schemeClr val="tx1"/>
                          </a:solidFill>
                          <a:latin typeface="+mn-lt"/>
                          <a:cs typeface="Garamond"/>
                        </a:rPr>
                        <a:t>e</a:t>
                      </a:r>
                      <a:r>
                        <a:rPr lang="en-US" sz="1600" b="0" spc="9" dirty="0" smtClean="0">
                          <a:solidFill>
                            <a:schemeClr val="tx1"/>
                          </a:solidFill>
                          <a:latin typeface="+mn-lt"/>
                          <a:cs typeface="Garamond"/>
                        </a:rPr>
                        <a:t>c</a:t>
                      </a:r>
                      <a:r>
                        <a:rPr lang="en-US" sz="1600" b="0" spc="0" dirty="0" smtClean="0">
                          <a:solidFill>
                            <a:schemeClr val="tx1"/>
                          </a:solidFill>
                          <a:latin typeface="+mn-lt"/>
                          <a:cs typeface="Garamond"/>
                        </a:rPr>
                        <a:t>t)</a:t>
                      </a:r>
                      <a:endParaRPr lang="en-US" sz="1600" b="0" dirty="0" smtClean="0">
                        <a:solidFill>
                          <a:schemeClr val="tx1"/>
                        </a:solidFill>
                        <a:latin typeface="+mn-lt"/>
                        <a:cs typeface="Garamond"/>
                      </a:endParaRPr>
                    </a:p>
                  </a:txBody>
                  <a:tcPr>
                    <a:solidFill>
                      <a:schemeClr val="bg1"/>
                    </a:solidFill>
                  </a:tcPr>
                </a:tc>
                <a:extLst>
                  <a:ext uri="{0D108BD9-81ED-4DB2-BD59-A6C34878D82A}">
                    <a16:rowId xmlns:a16="http://schemas.microsoft.com/office/drawing/2014/main" xmlns="" val="1930057836"/>
                  </a:ext>
                </a:extLst>
              </a:tr>
              <a:tr h="4181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600" b="0" kern="1200" spc="4" dirty="0" smtClean="0">
                          <a:solidFill>
                            <a:schemeClr val="accent5">
                              <a:lumMod val="75000"/>
                            </a:schemeClr>
                          </a:solidFill>
                          <a:latin typeface="+mn-lt"/>
                          <a:ea typeface="+mn-ea"/>
                          <a:cs typeface="Garamond"/>
                        </a:rPr>
                        <a:t>Binding with albumin</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cap="none" spc="0" dirty="0" smtClean="0">
                          <a:ln>
                            <a:noFill/>
                          </a:ln>
                          <a:effectLst/>
                        </a:rPr>
                        <a:t>Loosely bound to albumin</a:t>
                      </a:r>
                    </a:p>
                  </a:txBody>
                  <a:tcPr>
                    <a:solidFill>
                      <a:schemeClr val="bg1"/>
                    </a:solidFill>
                  </a:tcPr>
                </a:tc>
                <a:tc>
                  <a:txBody>
                    <a:bodyPr/>
                    <a:lstStyle/>
                    <a:p>
                      <a:pPr algn="ctr"/>
                      <a:r>
                        <a:rPr lang="en-US" sz="1600" cap="none" spc="0" dirty="0" smtClean="0">
                          <a:ln>
                            <a:noFill/>
                          </a:ln>
                          <a:effectLst/>
                        </a:rPr>
                        <a:t>Tightly complex to albumin</a:t>
                      </a:r>
                      <a:endParaRPr lang="en-US" sz="1600" dirty="0"/>
                    </a:p>
                  </a:txBody>
                  <a:tcPr>
                    <a:solidFill>
                      <a:schemeClr val="bg1"/>
                    </a:solidFill>
                  </a:tcPr>
                </a:tc>
                <a:extLst>
                  <a:ext uri="{0D108BD9-81ED-4DB2-BD59-A6C34878D82A}">
                    <a16:rowId xmlns:a16="http://schemas.microsoft.com/office/drawing/2014/main" xmlns="" val="10002"/>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0" b="0" spc="-50" dirty="0" smtClean="0">
                        <a:solidFill>
                          <a:schemeClr val="accent2">
                            <a:lumMod val="75000"/>
                          </a:schemeClr>
                        </a:solidFill>
                        <a:latin typeface="+mn-lt"/>
                        <a:cs typeface="Garamond"/>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b="0" spc="-50" dirty="0" smtClean="0">
                        <a:solidFill>
                          <a:schemeClr val="accent2">
                            <a:lumMod val="75000"/>
                          </a:schemeClr>
                        </a:solidFill>
                        <a:latin typeface="+mn-lt"/>
                        <a:cs typeface="Garamond"/>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b="0" spc="-50" dirty="0" smtClean="0">
                        <a:solidFill>
                          <a:schemeClr val="accent2">
                            <a:lumMod val="75000"/>
                          </a:schemeClr>
                        </a:solidFill>
                        <a:latin typeface="+mn-lt"/>
                        <a:cs typeface="Garamond"/>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b="0" spc="-50" dirty="0" smtClean="0">
                        <a:solidFill>
                          <a:schemeClr val="accent2">
                            <a:lumMod val="75000"/>
                          </a:schemeClr>
                        </a:solidFill>
                        <a:latin typeface="+mn-lt"/>
                        <a:cs typeface="Garamond"/>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b="0" spc="-50" dirty="0" smtClean="0">
                        <a:solidFill>
                          <a:schemeClr val="accent2">
                            <a:lumMod val="75000"/>
                          </a:schemeClr>
                        </a:solidFill>
                        <a:latin typeface="+mn-lt"/>
                        <a:cs typeface="Garamond"/>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 b="0" spc="-50" dirty="0" smtClean="0">
                        <a:solidFill>
                          <a:schemeClr val="accent2">
                            <a:lumMod val="75000"/>
                          </a:schemeClr>
                        </a:solidFill>
                        <a:latin typeface="+mn-lt"/>
                        <a:cs typeface="Garamon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spc="-50" dirty="0" smtClean="0">
                          <a:solidFill>
                            <a:schemeClr val="accent2">
                              <a:lumMod val="75000"/>
                            </a:schemeClr>
                          </a:solidFill>
                          <a:latin typeface="+mn-lt"/>
                          <a:cs typeface="Garamond"/>
                        </a:rPr>
                        <a:t>R</a:t>
                      </a:r>
                      <a:r>
                        <a:rPr lang="en-US" sz="1600" b="0" spc="0" dirty="0" smtClean="0">
                          <a:solidFill>
                            <a:schemeClr val="accent2">
                              <a:lumMod val="75000"/>
                            </a:schemeClr>
                          </a:solidFill>
                          <a:latin typeface="+mn-lt"/>
                          <a:cs typeface="Garamond"/>
                        </a:rPr>
                        <a:t>enal</a:t>
                      </a:r>
                      <a:r>
                        <a:rPr lang="en-US" sz="1600" b="0" spc="4" dirty="0" smtClean="0">
                          <a:solidFill>
                            <a:schemeClr val="accent2">
                              <a:lumMod val="75000"/>
                            </a:schemeClr>
                          </a:solidFill>
                          <a:latin typeface="+mn-lt"/>
                          <a:cs typeface="Garamond"/>
                        </a:rPr>
                        <a:t> </a:t>
                      </a:r>
                      <a:r>
                        <a:rPr lang="en-US" sz="1600" b="0" spc="0" dirty="0" smtClean="0">
                          <a:solidFill>
                            <a:schemeClr val="accent2">
                              <a:lumMod val="75000"/>
                            </a:schemeClr>
                          </a:solidFill>
                          <a:latin typeface="+mn-lt"/>
                          <a:cs typeface="Garamond"/>
                        </a:rPr>
                        <a:t>e</a:t>
                      </a:r>
                      <a:r>
                        <a:rPr lang="en-US" sz="1600" b="0" spc="-39" dirty="0" smtClean="0">
                          <a:solidFill>
                            <a:schemeClr val="accent2">
                              <a:lumMod val="75000"/>
                            </a:schemeClr>
                          </a:solidFill>
                          <a:latin typeface="+mn-lt"/>
                          <a:cs typeface="Garamond"/>
                        </a:rPr>
                        <a:t>x</a:t>
                      </a:r>
                      <a:r>
                        <a:rPr lang="en-US" sz="1600" b="0" spc="0" dirty="0" smtClean="0">
                          <a:solidFill>
                            <a:schemeClr val="accent2">
                              <a:lumMod val="75000"/>
                            </a:schemeClr>
                          </a:solidFill>
                          <a:latin typeface="+mn-lt"/>
                          <a:cs typeface="Garamond"/>
                        </a:rPr>
                        <a:t>c</a:t>
                      </a:r>
                      <a:r>
                        <a:rPr lang="en-US" sz="1600" b="0" spc="4" dirty="0" smtClean="0">
                          <a:solidFill>
                            <a:schemeClr val="accent2">
                              <a:lumMod val="75000"/>
                            </a:schemeClr>
                          </a:solidFill>
                          <a:latin typeface="+mn-lt"/>
                          <a:cs typeface="Garamond"/>
                        </a:rPr>
                        <a:t>r</a:t>
                      </a:r>
                      <a:r>
                        <a:rPr lang="en-US" sz="1600" b="0" spc="0" dirty="0" smtClean="0">
                          <a:solidFill>
                            <a:schemeClr val="accent2">
                              <a:lumMod val="75000"/>
                            </a:schemeClr>
                          </a:solidFill>
                          <a:latin typeface="+mn-lt"/>
                          <a:cs typeface="Garamond"/>
                        </a:rPr>
                        <a:t>e</a:t>
                      </a:r>
                      <a:r>
                        <a:rPr lang="en-US" sz="1600" b="0" spc="9" dirty="0" smtClean="0">
                          <a:solidFill>
                            <a:schemeClr val="accent2">
                              <a:lumMod val="75000"/>
                            </a:schemeClr>
                          </a:solidFill>
                          <a:latin typeface="+mn-lt"/>
                          <a:cs typeface="Garamond"/>
                        </a:rPr>
                        <a:t>t</a:t>
                      </a:r>
                      <a:r>
                        <a:rPr lang="en-US" sz="1600" b="0" spc="0" dirty="0" smtClean="0">
                          <a:solidFill>
                            <a:schemeClr val="accent2">
                              <a:lumMod val="75000"/>
                            </a:schemeClr>
                          </a:solidFill>
                          <a:latin typeface="+mn-lt"/>
                          <a:cs typeface="Garamond"/>
                        </a:rPr>
                        <a:t>ion</a:t>
                      </a:r>
                      <a:endParaRPr lang="en-US" sz="1600" b="0" dirty="0" smtClean="0">
                        <a:solidFill>
                          <a:schemeClr val="accent2">
                            <a:lumMod val="75000"/>
                          </a:schemeClr>
                        </a:solidFill>
                        <a:latin typeface="+mn-lt"/>
                        <a:cs typeface="Garamond"/>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cap="none" spc="0" dirty="0" smtClean="0">
                          <a:ln>
                            <a:noFill/>
                          </a:ln>
                          <a:effectLst/>
                        </a:rPr>
                        <a:t>Filtered through renal glomeruli and excreted in urine.</a:t>
                      </a:r>
                    </a:p>
                  </a:txBody>
                  <a:tcPr>
                    <a:solidFill>
                      <a:schemeClr val="bg1"/>
                    </a:solidFill>
                  </a:tcPr>
                </a:tc>
                <a:tc>
                  <a:txBody>
                    <a:bodyPr/>
                    <a:lstStyle/>
                    <a:p>
                      <a:pPr algn="l"/>
                      <a:r>
                        <a:rPr lang="en-US" sz="1600" cap="none" spc="0" dirty="0" smtClean="0">
                          <a:ln>
                            <a:noFill/>
                          </a:ln>
                          <a:effectLst/>
                        </a:rPr>
                        <a:t>Not filtered through renal glomeruli, is not excreted in urine.</a:t>
                      </a:r>
                      <a:endParaRPr lang="en-US" sz="1600" dirty="0"/>
                    </a:p>
                  </a:txBody>
                  <a:tcPr>
                    <a:solidFill>
                      <a:schemeClr val="bg1"/>
                    </a:solidFill>
                  </a:tcPr>
                </a:tc>
                <a:extLst>
                  <a:ext uri="{0D108BD9-81ED-4DB2-BD59-A6C34878D82A}">
                    <a16:rowId xmlns:a16="http://schemas.microsoft.com/office/drawing/2014/main" xmlns="" val="10003"/>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pc="0" dirty="0" smtClean="0">
                          <a:solidFill>
                            <a:schemeClr val="accent2">
                              <a:lumMod val="75000"/>
                            </a:schemeClr>
                          </a:solidFill>
                          <a:latin typeface="+mn-lt"/>
                          <a:cs typeface="Garamond"/>
                        </a:rPr>
                        <a:t>Affin</a:t>
                      </a:r>
                      <a:r>
                        <a:rPr lang="en-US" sz="1600" b="0" spc="-9" dirty="0" smtClean="0">
                          <a:solidFill>
                            <a:schemeClr val="accent2">
                              <a:lumMod val="75000"/>
                            </a:schemeClr>
                          </a:solidFill>
                          <a:latin typeface="+mn-lt"/>
                          <a:cs typeface="Garamond"/>
                        </a:rPr>
                        <a:t>i</a:t>
                      </a:r>
                      <a:r>
                        <a:rPr lang="en-US" sz="1600" b="0" spc="0" dirty="0" smtClean="0">
                          <a:solidFill>
                            <a:schemeClr val="accent2">
                              <a:lumMod val="75000"/>
                            </a:schemeClr>
                          </a:solidFill>
                          <a:latin typeface="+mn-lt"/>
                          <a:cs typeface="Garamond"/>
                        </a:rPr>
                        <a:t>ty</a:t>
                      </a:r>
                      <a:r>
                        <a:rPr lang="en-US" sz="1600" b="0" spc="19" dirty="0" smtClean="0">
                          <a:solidFill>
                            <a:schemeClr val="accent2">
                              <a:lumMod val="75000"/>
                            </a:schemeClr>
                          </a:solidFill>
                          <a:latin typeface="+mn-lt"/>
                          <a:cs typeface="Garamond"/>
                        </a:rPr>
                        <a:t> </a:t>
                      </a:r>
                      <a:r>
                        <a:rPr lang="en-US" sz="1600" b="0" spc="0" dirty="0" smtClean="0">
                          <a:solidFill>
                            <a:schemeClr val="accent2">
                              <a:lumMod val="75000"/>
                            </a:schemeClr>
                          </a:solidFill>
                          <a:latin typeface="+mn-lt"/>
                          <a:cs typeface="Garamond"/>
                        </a:rPr>
                        <a:t>to b</a:t>
                      </a:r>
                      <a:r>
                        <a:rPr lang="en-US" sz="1600" b="0" spc="4" dirty="0" smtClean="0">
                          <a:solidFill>
                            <a:schemeClr val="accent2">
                              <a:lumMod val="75000"/>
                            </a:schemeClr>
                          </a:solidFill>
                          <a:latin typeface="+mn-lt"/>
                          <a:cs typeface="Garamond"/>
                        </a:rPr>
                        <a:t>r</a:t>
                      </a:r>
                      <a:r>
                        <a:rPr lang="en-US" sz="1600" b="0" spc="0" dirty="0" smtClean="0">
                          <a:solidFill>
                            <a:schemeClr val="accent2">
                              <a:lumMod val="75000"/>
                            </a:schemeClr>
                          </a:solidFill>
                          <a:latin typeface="+mn-lt"/>
                          <a:cs typeface="Garamond"/>
                        </a:rPr>
                        <a:t>ain tissue</a:t>
                      </a:r>
                      <a:endParaRPr lang="en-US" sz="1600" b="0" dirty="0" smtClean="0">
                        <a:solidFill>
                          <a:schemeClr val="accent2">
                            <a:lumMod val="75000"/>
                          </a:schemeClr>
                        </a:solidFill>
                        <a:latin typeface="+mn-lt"/>
                        <a:cs typeface="Garamond"/>
                      </a:endParaRPr>
                    </a:p>
                  </a:txBody>
                  <a:tcPr>
                    <a:solidFill>
                      <a:schemeClr val="bg1"/>
                    </a:solidFill>
                  </a:tcPr>
                </a:tc>
                <a:tc>
                  <a:txBody>
                    <a:bodyPr/>
                    <a:lstStyle/>
                    <a:p>
                      <a:pPr algn="ctr"/>
                      <a:r>
                        <a:rPr lang="en-US" sz="1600" cap="none" spc="0" dirty="0" smtClean="0">
                          <a:ln>
                            <a:noFill/>
                          </a:ln>
                          <a:effectLst/>
                        </a:rPr>
                        <a:t>Non-toxic</a:t>
                      </a:r>
                      <a:endParaRPr lang="en-US" sz="1600" dirty="0"/>
                    </a:p>
                  </a:txBody>
                  <a:tcPr>
                    <a:solidFill>
                      <a:schemeClr val="bg1"/>
                    </a:solidFill>
                  </a:tcPr>
                </a:tc>
                <a:tc>
                  <a:txBody>
                    <a:bodyPr/>
                    <a:lstStyle/>
                    <a:p>
                      <a:pPr algn="ctr"/>
                      <a:r>
                        <a:rPr lang="en-US" sz="1600" cap="none" spc="0" dirty="0" smtClean="0">
                          <a:ln>
                            <a:noFill/>
                          </a:ln>
                          <a:effectLst/>
                        </a:rPr>
                        <a:t>Toxic substance </a:t>
                      </a:r>
                      <a:r>
                        <a:rPr kumimoji="0" lang="en-US" sz="1800" b="0" i="0" u="none" strike="noStrike" kern="1200" baseline="0" dirty="0" smtClean="0">
                          <a:solidFill>
                            <a:srgbClr val="FF66CC"/>
                          </a:solidFill>
                          <a:latin typeface="+mn-lt"/>
                          <a:ea typeface="+mn-ea"/>
                          <a:cs typeface="+mn-cs"/>
                        </a:rPr>
                        <a:t>(kernicterus) </a:t>
                      </a:r>
                      <a:r>
                        <a:rPr kumimoji="0" lang="en-US" sz="1800" b="0" i="0" u="none" strike="noStrike" kern="1200" baseline="0" dirty="0" smtClean="0">
                          <a:solidFill>
                            <a:schemeClr val="tx1"/>
                          </a:solidFill>
                          <a:latin typeface="+mn-lt"/>
                          <a:ea typeface="+mn-ea"/>
                          <a:cs typeface="+mn-cs"/>
                        </a:rPr>
                        <a:t>	</a:t>
                      </a:r>
                    </a:p>
                  </a:txBody>
                  <a:tcPr>
                    <a:solidFill>
                      <a:schemeClr val="bg1"/>
                    </a:solidFill>
                  </a:tcPr>
                </a:tc>
                <a:extLst>
                  <a:ext uri="{0D108BD9-81ED-4DB2-BD59-A6C34878D82A}">
                    <a16:rowId xmlns:a16="http://schemas.microsoft.com/office/drawing/2014/main" xmlns="" val="10004"/>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spc="0" dirty="0" smtClean="0">
                          <a:solidFill>
                            <a:schemeClr val="accent2">
                              <a:lumMod val="75000"/>
                            </a:schemeClr>
                          </a:solidFill>
                          <a:latin typeface="+mn-lt"/>
                          <a:cs typeface="Garamond"/>
                        </a:rPr>
                        <a:t>No</a:t>
                      </a:r>
                      <a:r>
                        <a:rPr lang="en-US" sz="1600" b="0" spc="75" dirty="0" smtClean="0">
                          <a:solidFill>
                            <a:schemeClr val="accent2">
                              <a:lumMod val="75000"/>
                            </a:schemeClr>
                          </a:solidFill>
                          <a:latin typeface="+mn-lt"/>
                          <a:cs typeface="Garamond"/>
                        </a:rPr>
                        <a:t>r</a:t>
                      </a:r>
                      <a:r>
                        <a:rPr lang="en-US" sz="1600" b="0" spc="0" dirty="0" smtClean="0">
                          <a:solidFill>
                            <a:schemeClr val="accent2">
                              <a:lumMod val="75000"/>
                            </a:schemeClr>
                          </a:solidFill>
                          <a:latin typeface="+mn-lt"/>
                          <a:cs typeface="Garamond"/>
                        </a:rPr>
                        <a:t>mal</a:t>
                      </a:r>
                      <a:r>
                        <a:rPr lang="en-US" sz="1600" b="0" spc="-19" dirty="0" smtClean="0">
                          <a:solidFill>
                            <a:schemeClr val="accent2">
                              <a:lumMod val="75000"/>
                            </a:schemeClr>
                          </a:solidFill>
                          <a:latin typeface="+mn-lt"/>
                          <a:cs typeface="Garamond"/>
                        </a:rPr>
                        <a:t> </a:t>
                      </a:r>
                      <a:r>
                        <a:rPr lang="en-US" sz="1600" b="0" spc="0" dirty="0" smtClean="0">
                          <a:solidFill>
                            <a:schemeClr val="accent2">
                              <a:lumMod val="75000"/>
                            </a:schemeClr>
                          </a:solidFill>
                          <a:latin typeface="+mn-lt"/>
                          <a:cs typeface="Garamond"/>
                        </a:rPr>
                        <a:t>se</a:t>
                      </a:r>
                      <a:r>
                        <a:rPr lang="en-US" sz="1600" b="0" spc="69" dirty="0" smtClean="0">
                          <a:solidFill>
                            <a:schemeClr val="accent2">
                              <a:lumMod val="75000"/>
                            </a:schemeClr>
                          </a:solidFill>
                          <a:latin typeface="+mn-lt"/>
                          <a:cs typeface="Garamond"/>
                        </a:rPr>
                        <a:t>r</a:t>
                      </a:r>
                      <a:r>
                        <a:rPr lang="en-US" sz="1600" b="0" spc="0" dirty="0" smtClean="0">
                          <a:solidFill>
                            <a:schemeClr val="accent2">
                              <a:lumMod val="75000"/>
                            </a:schemeClr>
                          </a:solidFill>
                          <a:latin typeface="+mn-lt"/>
                          <a:cs typeface="Garamond"/>
                        </a:rPr>
                        <a:t>um</a:t>
                      </a:r>
                      <a:r>
                        <a:rPr lang="en-US" sz="1600" b="0" spc="-25" dirty="0" smtClean="0">
                          <a:solidFill>
                            <a:schemeClr val="accent2">
                              <a:lumMod val="75000"/>
                            </a:schemeClr>
                          </a:solidFill>
                          <a:latin typeface="+mn-lt"/>
                          <a:cs typeface="Garamond"/>
                        </a:rPr>
                        <a:t> </a:t>
                      </a:r>
                      <a:r>
                        <a:rPr lang="en-US" sz="1600" b="0" spc="0" dirty="0" smtClean="0">
                          <a:solidFill>
                            <a:schemeClr val="accent2">
                              <a:lumMod val="75000"/>
                            </a:schemeClr>
                          </a:solidFill>
                          <a:latin typeface="+mn-lt"/>
                          <a:cs typeface="Garamond"/>
                        </a:rPr>
                        <a:t>le</a:t>
                      </a:r>
                      <a:r>
                        <a:rPr lang="en-US" sz="1600" b="0" spc="-34" dirty="0" smtClean="0">
                          <a:solidFill>
                            <a:schemeClr val="accent2">
                              <a:lumMod val="75000"/>
                            </a:schemeClr>
                          </a:solidFill>
                          <a:latin typeface="+mn-lt"/>
                          <a:cs typeface="Garamond"/>
                        </a:rPr>
                        <a:t>v</a:t>
                      </a:r>
                      <a:r>
                        <a:rPr lang="en-US" sz="1600" b="0" spc="0" dirty="0" smtClean="0">
                          <a:solidFill>
                            <a:schemeClr val="accent2">
                              <a:lumMod val="75000"/>
                            </a:schemeClr>
                          </a:solidFill>
                          <a:latin typeface="+mn-lt"/>
                          <a:cs typeface="Garamond"/>
                        </a:rPr>
                        <a:t>el</a:t>
                      </a:r>
                      <a:endParaRPr lang="en-US" sz="1600" b="0" dirty="0" smtClean="0">
                        <a:solidFill>
                          <a:schemeClr val="accent2">
                            <a:lumMod val="75000"/>
                          </a:schemeClr>
                        </a:solidFill>
                        <a:latin typeface="+mn-lt"/>
                        <a:cs typeface="Garamond"/>
                      </a:endParaRPr>
                    </a:p>
                    <a:p>
                      <a:pPr algn="ctr"/>
                      <a:endParaRPr lang="en-US" sz="1600" dirty="0">
                        <a:solidFill>
                          <a:schemeClr val="accent5">
                            <a:lumMod val="75000"/>
                          </a:schemeClr>
                        </a:solidFill>
                      </a:endParaRPr>
                    </a:p>
                  </a:txBody>
                  <a:tcPr>
                    <a:solidFill>
                      <a:schemeClr val="bg1"/>
                    </a:solidFill>
                  </a:tcPr>
                </a:tc>
                <a:tc>
                  <a:txBody>
                    <a:bodyPr/>
                    <a:lstStyle/>
                    <a:p>
                      <a:pPr algn="l"/>
                      <a:r>
                        <a:rPr lang="en-US" sz="1600" cap="none" spc="0" dirty="0" smtClean="0">
                          <a:ln>
                            <a:noFill/>
                          </a:ln>
                          <a:effectLst/>
                        </a:rPr>
                        <a:t>Present in low concentration in the blood</a:t>
                      </a:r>
                      <a:endParaRPr lang="en-US" sz="1600"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cap="none" spc="0" dirty="0" smtClean="0">
                          <a:ln>
                            <a:noFill/>
                          </a:ln>
                          <a:effectLst/>
                        </a:rPr>
                        <a:t>The chief form of bilirubin in the blood (represents the normal bilirubin in the blood; </a:t>
                      </a:r>
                      <a:r>
                        <a:rPr lang="en-US" sz="1600" cap="none" spc="0" dirty="0" smtClean="0">
                          <a:ln>
                            <a:noFill/>
                          </a:ln>
                          <a:solidFill>
                            <a:srgbClr val="FFC000"/>
                          </a:solidFill>
                          <a:effectLst/>
                        </a:rPr>
                        <a:t>0.5</a:t>
                      </a:r>
                      <a:r>
                        <a:rPr lang="en-US" sz="1600" cap="none" spc="0" dirty="0" smtClean="0">
                          <a:ln>
                            <a:noFill/>
                          </a:ln>
                          <a:effectLst/>
                        </a:rPr>
                        <a:t> mg/dl of plasma)</a:t>
                      </a:r>
                      <a:endParaRPr lang="en-US" sz="1600" b="0" cap="none" spc="0" dirty="0" smtClean="0">
                        <a:ln>
                          <a:noFill/>
                        </a:ln>
                        <a:solidFill>
                          <a:schemeClr val="tx1"/>
                        </a:solidFill>
                        <a:effectLst/>
                      </a:endParaRPr>
                    </a:p>
                  </a:txBody>
                  <a:tcPr>
                    <a:solidFill>
                      <a:schemeClr val="bg1"/>
                    </a:solidFill>
                  </a:tcPr>
                </a:tc>
                <a:extLst>
                  <a:ext uri="{0D108BD9-81ED-4DB2-BD59-A6C34878D82A}">
                    <a16:rowId xmlns:a16="http://schemas.microsoft.com/office/drawing/2014/main" xmlns="" val="10005"/>
                  </a:ext>
                </a:extLst>
              </a:tr>
            </a:tbl>
          </a:graphicData>
        </a:graphic>
      </p:graphicFrame>
      <p:sp>
        <p:nvSpPr>
          <p:cNvPr id="4" name="Rectangle 3"/>
          <p:cNvSpPr/>
          <p:nvPr/>
        </p:nvSpPr>
        <p:spPr>
          <a:xfrm>
            <a:off x="1413911" y="5254248"/>
            <a:ext cx="9361040" cy="830997"/>
          </a:xfrm>
          <a:prstGeom prst="rect">
            <a:avLst/>
          </a:prstGeom>
          <a:ln>
            <a:solidFill>
              <a:srgbClr val="00B050"/>
            </a:solidFill>
            <a:prstDash val="dashDot"/>
          </a:ln>
        </p:spPr>
        <p:txBody>
          <a:bodyPr wrap="square">
            <a:spAutoFit/>
          </a:bodyPr>
          <a:lstStyle/>
          <a:p>
            <a:pPr marL="342900" indent="-342900">
              <a:buFont typeface="Wingdings" panose="05000000000000000000" pitchFamily="2" charset="2"/>
              <a:buChar char="ü"/>
            </a:pPr>
            <a:r>
              <a:rPr lang="en-US" sz="1600" dirty="0">
                <a:solidFill>
                  <a:srgbClr val="00B050"/>
                </a:solidFill>
                <a:latin typeface="Calibri" panose="020F0502020204030204" pitchFamily="34" charset="0"/>
              </a:rPr>
              <a:t>unconjugated is a lipid soluble but when it combines with plasma protein it increases its </a:t>
            </a:r>
            <a:r>
              <a:rPr lang="en-US" sz="1600" dirty="0" smtClean="0">
                <a:solidFill>
                  <a:srgbClr val="00B050"/>
                </a:solidFill>
                <a:latin typeface="Calibri" panose="020F0502020204030204" pitchFamily="34" charset="0"/>
              </a:rPr>
              <a:t>water solubility </a:t>
            </a:r>
            <a:r>
              <a:rPr lang="en-US" sz="1600" dirty="0">
                <a:solidFill>
                  <a:srgbClr val="00B050"/>
                </a:solidFill>
                <a:latin typeface="Calibri" panose="020F0502020204030204" pitchFamily="34" charset="0"/>
              </a:rPr>
              <a:t>but it still lipid soluble.</a:t>
            </a:r>
          </a:p>
          <a:p>
            <a:pPr marL="342900" indent="-342900">
              <a:buFont typeface="Wingdings" panose="05000000000000000000" pitchFamily="2" charset="2"/>
              <a:buChar char="ü"/>
            </a:pPr>
            <a:r>
              <a:rPr lang="en-US" sz="1600" dirty="0" smtClean="0">
                <a:solidFill>
                  <a:srgbClr val="00B050"/>
                </a:solidFill>
                <a:latin typeface="Calibri" panose="020F0502020204030204" pitchFamily="34" charset="0"/>
              </a:rPr>
              <a:t>conjugated </a:t>
            </a:r>
            <a:r>
              <a:rPr lang="en-US" sz="1600" dirty="0">
                <a:solidFill>
                  <a:srgbClr val="00B050"/>
                </a:solidFill>
                <a:latin typeface="Calibri" panose="020F0502020204030204" pitchFamily="34" charset="0"/>
              </a:rPr>
              <a:t>is a water </a:t>
            </a:r>
            <a:r>
              <a:rPr lang="en-US" sz="1600" dirty="0" smtClean="0">
                <a:solidFill>
                  <a:srgbClr val="00B050"/>
                </a:solidFill>
                <a:latin typeface="Calibri" panose="020F0502020204030204" pitchFamily="34" charset="0"/>
              </a:rPr>
              <a:t>soluble.</a:t>
            </a:r>
            <a:endParaRPr lang="en-US" sz="1600" dirty="0">
              <a:solidFill>
                <a:srgbClr val="00B050"/>
              </a:solidFill>
            </a:endParaRPr>
          </a:p>
        </p:txBody>
      </p:sp>
      <p:sp>
        <p:nvSpPr>
          <p:cNvPr id="7" name="Rectangle 6"/>
          <p:cNvSpPr/>
          <p:nvPr/>
        </p:nvSpPr>
        <p:spPr>
          <a:xfrm>
            <a:off x="9838829" y="27285"/>
            <a:ext cx="2349998" cy="377379"/>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27597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985951284"/>
              </p:ext>
            </p:extLst>
          </p:nvPr>
        </p:nvGraphicFramePr>
        <p:xfrm>
          <a:off x="1" y="-7"/>
          <a:ext cx="12188825" cy="6858006"/>
        </p:xfrm>
        <a:graphic>
          <a:graphicData uri="http://schemas.openxmlformats.org/drawingml/2006/table">
            <a:tbl>
              <a:tblPr firstRow="1" bandRow="1">
                <a:tableStyleId>{5DA37D80-6434-44D0-A028-1B22A696006F}</a:tableStyleId>
              </a:tblPr>
              <a:tblGrid>
                <a:gridCol w="2061963">
                  <a:extLst>
                    <a:ext uri="{9D8B030D-6E8A-4147-A177-3AD203B41FA5}">
                      <a16:colId xmlns:a16="http://schemas.microsoft.com/office/drawing/2014/main" xmlns="" val="3687207917"/>
                    </a:ext>
                  </a:extLst>
                </a:gridCol>
                <a:gridCol w="1512168">
                  <a:extLst>
                    <a:ext uri="{9D8B030D-6E8A-4147-A177-3AD203B41FA5}">
                      <a16:colId xmlns:a16="http://schemas.microsoft.com/office/drawing/2014/main" xmlns="" val="398006236"/>
                    </a:ext>
                  </a:extLst>
                </a:gridCol>
                <a:gridCol w="4680520">
                  <a:extLst>
                    <a:ext uri="{9D8B030D-6E8A-4147-A177-3AD203B41FA5}">
                      <a16:colId xmlns:a16="http://schemas.microsoft.com/office/drawing/2014/main" xmlns="" val="3693895451"/>
                    </a:ext>
                  </a:extLst>
                </a:gridCol>
                <a:gridCol w="3934174">
                  <a:extLst>
                    <a:ext uri="{9D8B030D-6E8A-4147-A177-3AD203B41FA5}">
                      <a16:colId xmlns:a16="http://schemas.microsoft.com/office/drawing/2014/main" xmlns="" val="1437039055"/>
                    </a:ext>
                  </a:extLst>
                </a:gridCol>
              </a:tblGrid>
              <a:tr h="444031">
                <a:tc gridSpan="4">
                  <a:txBody>
                    <a:bodyPr/>
                    <a:lstStyle/>
                    <a:p>
                      <a:pPr algn="ctr">
                        <a:lnSpc>
                          <a:spcPct val="150000"/>
                        </a:lnSpc>
                      </a:pPr>
                      <a:r>
                        <a:rPr kumimoji="0" lang="en-US" sz="1600" b="0" kern="1200" dirty="0" smtClean="0">
                          <a:solidFill>
                            <a:srgbClr val="FF66CC"/>
                          </a:solidFill>
                          <a:latin typeface="+mn-lt"/>
                          <a:ea typeface="+mn-ea"/>
                          <a:cs typeface="+mn-cs"/>
                        </a:rPr>
                        <a:t>Types of bilirubin in serum </a:t>
                      </a:r>
                      <a:endParaRPr kumimoji="0" lang="en-GB" sz="1600" b="0" kern="1200" dirty="0">
                        <a:solidFill>
                          <a:srgbClr val="FF66CC"/>
                        </a:solidFill>
                        <a:latin typeface="+mn-lt"/>
                        <a:ea typeface="+mn-ea"/>
                        <a:cs typeface="+mn-cs"/>
                      </a:endParaRPr>
                    </a:p>
                  </a:txBody>
                  <a:tcPr>
                    <a:solidFill>
                      <a:srgbClr val="D6EAF6"/>
                    </a:solidFill>
                  </a:tcPr>
                </a:tc>
                <a:tc hMerge="1">
                  <a:txBody>
                    <a:bodyPr/>
                    <a:lstStyle/>
                    <a:p>
                      <a:endParaRPr lang="en-US"/>
                    </a:p>
                  </a:txBody>
                  <a:tcPr/>
                </a:tc>
                <a:tc hMerge="1">
                  <a:txBody>
                    <a:bodyPr/>
                    <a:lstStyle/>
                    <a:p>
                      <a:endParaRPr lang="en-US"/>
                    </a:p>
                  </a:txBody>
                  <a:tcPr/>
                </a:tc>
                <a:tc hMerge="1">
                  <a:txBody>
                    <a:bodyPr/>
                    <a:lstStyle/>
                    <a:p>
                      <a:pPr algn="ctr"/>
                      <a:endParaRPr kumimoji="0" lang="en-GB" sz="1600" b="0" kern="1200" dirty="0">
                        <a:solidFill>
                          <a:schemeClr val="tx1"/>
                        </a:solidFill>
                        <a:latin typeface="+mn-lt"/>
                        <a:ea typeface="+mn-ea"/>
                        <a:cs typeface="+mn-cs"/>
                      </a:endParaRPr>
                    </a:p>
                  </a:txBody>
                  <a:tcPr>
                    <a:solidFill>
                      <a:srgbClr val="D6EAF6"/>
                    </a:solidFill>
                  </a:tcPr>
                </a:tc>
                <a:extLst>
                  <a:ext uri="{0D108BD9-81ED-4DB2-BD59-A6C34878D82A}">
                    <a16:rowId xmlns:a16="http://schemas.microsoft.com/office/drawing/2014/main" xmlns="" val="402202847"/>
                  </a:ext>
                </a:extLst>
              </a:tr>
              <a:tr h="399628">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400" dirty="0" smtClean="0">
                          <a:solidFill>
                            <a:schemeClr val="accent2">
                              <a:lumMod val="75000"/>
                            </a:schemeClr>
                          </a:solidFill>
                        </a:rPr>
                        <a:t>Direct bilirubin</a:t>
                      </a:r>
                      <a:endParaRPr kumimoji="0" lang="en-US" sz="1300" kern="1200" dirty="0" smtClean="0">
                        <a:solidFill>
                          <a:schemeClr val="bg1">
                            <a:lumMod val="50000"/>
                          </a:schemeClr>
                        </a:solidFill>
                        <a:latin typeface="+mn-lt"/>
                        <a:ea typeface="+mn-ea"/>
                        <a:cs typeface="+mn-cs"/>
                      </a:endParaRPr>
                    </a:p>
                  </a:txBody>
                  <a:tcPr>
                    <a:solidFill>
                      <a:srgbClr val="FCE4EA"/>
                    </a:solidFill>
                  </a:tcPr>
                </a:tc>
                <a:tc gridSpan="3">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300" dirty="0" smtClean="0"/>
                        <a:t>is conjugated (</a:t>
                      </a:r>
                      <a:r>
                        <a:rPr lang="en-US" sz="1300" b="0" dirty="0" smtClean="0">
                          <a:solidFill>
                            <a:srgbClr val="FF0000"/>
                          </a:solidFill>
                        </a:rPr>
                        <a:t>water soluble</a:t>
                      </a:r>
                      <a:r>
                        <a:rPr lang="en-US" sz="1300" dirty="0" smtClean="0"/>
                        <a:t>) bilirubin, reacts </a:t>
                      </a:r>
                      <a:r>
                        <a:rPr lang="en-US" sz="1300" b="0" dirty="0" smtClean="0"/>
                        <a:t>rapidly</a:t>
                      </a:r>
                      <a:r>
                        <a:rPr lang="en-US" sz="1300" dirty="0" smtClean="0"/>
                        <a:t> with reagent (direct reacting).</a:t>
                      </a:r>
                    </a:p>
                  </a:txBody>
                  <a:tcPr>
                    <a:solidFill>
                      <a:schemeClr val="bg1"/>
                    </a:solidFill>
                  </a:tcPr>
                </a:tc>
                <a:tc hMerge="1">
                  <a:txBody>
                    <a:bodyPr/>
                    <a:lstStyle/>
                    <a:p>
                      <a:endParaRPr lang="en-US"/>
                    </a:p>
                  </a:txBody>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400" dirty="0" smtClean="0"/>
                    </a:p>
                  </a:txBody>
                  <a:tcPr>
                    <a:solidFill>
                      <a:schemeClr val="bg1"/>
                    </a:solidFill>
                  </a:tcPr>
                </a:tc>
                <a:extLst>
                  <a:ext uri="{0D108BD9-81ED-4DB2-BD59-A6C34878D82A}">
                    <a16:rowId xmlns:a16="http://schemas.microsoft.com/office/drawing/2014/main" xmlns="" val="2878319891"/>
                  </a:ext>
                </a:extLst>
              </a:tr>
              <a:tr h="444031">
                <a:tc>
                  <a:txBody>
                    <a:bodyPr/>
                    <a:lstStyle/>
                    <a:p>
                      <a:pPr algn="ctr" rtl="0">
                        <a:lnSpc>
                          <a:spcPct val="150000"/>
                        </a:lnSpc>
                      </a:pPr>
                      <a:r>
                        <a:rPr lang="en-US" sz="1600" dirty="0" smtClean="0">
                          <a:solidFill>
                            <a:schemeClr val="accent2">
                              <a:lumMod val="75000"/>
                            </a:schemeClr>
                          </a:solidFill>
                        </a:rPr>
                        <a:t>Indirect bilirubin</a:t>
                      </a:r>
                      <a:endParaRPr kumimoji="0" lang="en-US" sz="1400" kern="1200" dirty="0" smtClean="0">
                        <a:solidFill>
                          <a:schemeClr val="bg1">
                            <a:lumMod val="50000"/>
                          </a:schemeClr>
                        </a:solidFill>
                        <a:latin typeface="+mn-lt"/>
                        <a:ea typeface="+mn-ea"/>
                        <a:cs typeface="+mn-cs"/>
                      </a:endParaRPr>
                    </a:p>
                  </a:txBody>
                  <a:tcPr>
                    <a:solidFill>
                      <a:srgbClr val="CCFFFF"/>
                    </a:solidFill>
                  </a:tcPr>
                </a:tc>
                <a:tc gridSpan="3">
                  <a:txBody>
                    <a:bodyPr/>
                    <a:lstStyle/>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300" kern="1200" dirty="0" smtClean="0">
                          <a:solidFill>
                            <a:schemeClr val="tx1"/>
                          </a:solidFill>
                          <a:latin typeface="+mn-lt"/>
                          <a:ea typeface="+mn-ea"/>
                          <a:cs typeface="+mn-cs"/>
                        </a:rPr>
                        <a:t>is unconjugated (</a:t>
                      </a:r>
                      <a:r>
                        <a:rPr kumimoji="0" lang="en-US" sz="1300" kern="1200" dirty="0" smtClean="0">
                          <a:solidFill>
                            <a:srgbClr val="FF0000"/>
                          </a:solidFill>
                          <a:latin typeface="+mn-lt"/>
                          <a:ea typeface="+mn-ea"/>
                          <a:cs typeface="+mn-cs"/>
                        </a:rPr>
                        <a:t>water insoluble</a:t>
                      </a:r>
                      <a:r>
                        <a:rPr kumimoji="0" lang="en-US" sz="1300" kern="1200" dirty="0" smtClean="0">
                          <a:solidFill>
                            <a:schemeClr val="tx1"/>
                          </a:solidFill>
                          <a:latin typeface="+mn-lt"/>
                          <a:ea typeface="+mn-ea"/>
                          <a:cs typeface="+mn-cs"/>
                        </a:rPr>
                        <a:t>) bilirubin because it is less soluble, it reacts more slowly with reagent (reaction carried out in methanol).</a:t>
                      </a:r>
                    </a:p>
                  </a:txBody>
                  <a:tcPr>
                    <a:solidFill>
                      <a:schemeClr val="bg1"/>
                    </a:solidFill>
                  </a:tcPr>
                </a:tc>
                <a:tc hMerge="1">
                  <a:txBody>
                    <a:bodyPr/>
                    <a:lstStyle/>
                    <a:p>
                      <a:endParaRPr lang="en-US"/>
                    </a:p>
                  </a:txBody>
                  <a:tcPr/>
                </a:tc>
                <a:tc hMerge="1">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4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4129942922"/>
                  </a:ext>
                </a:extLst>
              </a:tr>
              <a:tr h="1390025">
                <a:tc>
                  <a:txBody>
                    <a:bodyPr/>
                    <a:lstStyle/>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r>
                        <a:rPr lang="en-US" sz="1600" dirty="0" smtClean="0">
                          <a:solidFill>
                            <a:schemeClr val="accent2">
                              <a:lumMod val="75000"/>
                            </a:schemeClr>
                          </a:solidFill>
                        </a:rPr>
                        <a:t>Total bilirubin</a:t>
                      </a:r>
                      <a:endParaRPr kumimoji="0" lang="en-US" sz="1600" kern="1200" dirty="0" smtClean="0">
                        <a:solidFill>
                          <a:schemeClr val="bg1">
                            <a:lumMod val="50000"/>
                          </a:schemeClr>
                        </a:solidFill>
                        <a:latin typeface="+mn-lt"/>
                        <a:ea typeface="+mn-ea"/>
                        <a:cs typeface="+mn-cs"/>
                      </a:endParaRPr>
                    </a:p>
                  </a:txBody>
                  <a:tcPr>
                    <a:solidFill>
                      <a:schemeClr val="bg1">
                        <a:lumMod val="95000"/>
                      </a:schemeClr>
                    </a:solidFill>
                  </a:tcPr>
                </a:tc>
                <a:tc gridSpan="3">
                  <a:txBody>
                    <a:bodyPr/>
                    <a:lstStyle/>
                    <a:p>
                      <a:pPr marL="171450" indent="-171450">
                        <a:lnSpc>
                          <a:spcPct val="150000"/>
                        </a:lnSpc>
                        <a:buFont typeface="Wingdings" panose="05000000000000000000" pitchFamily="2" charset="2"/>
                        <a:buChar char="ü"/>
                      </a:pPr>
                      <a:r>
                        <a:rPr kumimoji="0" lang="en-US" sz="1300" kern="1200" dirty="0" smtClean="0">
                          <a:solidFill>
                            <a:schemeClr val="tx1"/>
                          </a:solidFill>
                          <a:latin typeface="+mn-lt"/>
                          <a:ea typeface="+mn-ea"/>
                          <a:cs typeface="+mn-cs"/>
                        </a:rPr>
                        <a:t>In this case both conjugated and unconjugated bilirubin are measured given total bilirubin.</a:t>
                      </a:r>
                    </a:p>
                    <a:p>
                      <a:pPr marL="171450" indent="-171450">
                        <a:lnSpc>
                          <a:spcPct val="150000"/>
                        </a:lnSpc>
                        <a:buFont typeface="Wingdings" panose="05000000000000000000" pitchFamily="2" charset="2"/>
                        <a:buChar char="ü"/>
                      </a:pPr>
                      <a:r>
                        <a:rPr kumimoji="0" lang="en-US" sz="1300" kern="1200" dirty="0" smtClean="0">
                          <a:solidFill>
                            <a:schemeClr val="tx1"/>
                          </a:solidFill>
                          <a:latin typeface="+mn-lt"/>
                          <a:ea typeface="+mn-ea"/>
                          <a:cs typeface="+mn-cs"/>
                        </a:rPr>
                        <a:t>Unconjugated will calculated by subtracting direct from total and so called indirect.</a:t>
                      </a:r>
                    </a:p>
                    <a:p>
                      <a:pPr marL="171450" marR="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300" kern="1200" dirty="0" smtClean="0">
                          <a:solidFill>
                            <a:srgbClr val="FF0000"/>
                          </a:solidFill>
                          <a:latin typeface="+mn-lt"/>
                          <a:ea typeface="+mn-ea"/>
                          <a:cs typeface="+mn-cs"/>
                        </a:rPr>
                        <a:t>Total bilirubin = D+ ID</a:t>
                      </a:r>
                    </a:p>
                    <a:p>
                      <a:pPr marL="285750" indent="-285750">
                        <a:buFont typeface="Wingdings" panose="05000000000000000000" pitchFamily="2" charset="2"/>
                        <a:buChar char="ü"/>
                      </a:pPr>
                      <a:r>
                        <a:rPr kumimoji="0" lang="en-US" sz="1300" kern="1200" dirty="0" smtClean="0">
                          <a:solidFill>
                            <a:srgbClr val="FF0000"/>
                          </a:solidFill>
                          <a:latin typeface="+mn-lt"/>
                          <a:ea typeface="+mn-ea"/>
                          <a:cs typeface="+mn-cs"/>
                        </a:rPr>
                        <a:t>Knowing the level of each type of bilirubin has diagnostics important</a:t>
                      </a:r>
                      <a:r>
                        <a:rPr kumimoji="0" lang="en-US" sz="1300" kern="1200" baseline="0" dirty="0" smtClean="0">
                          <a:solidFill>
                            <a:srgbClr val="FF0000"/>
                          </a:solidFill>
                          <a:latin typeface="+mn-lt"/>
                          <a:ea typeface="+mn-ea"/>
                          <a:cs typeface="+mn-cs"/>
                        </a:rPr>
                        <a:t> </a:t>
                      </a:r>
                      <a:r>
                        <a:rPr kumimoji="0" lang="en-US" sz="1300" kern="1200" dirty="0" smtClean="0">
                          <a:solidFill>
                            <a:srgbClr val="00B050"/>
                          </a:solidFill>
                          <a:latin typeface="+mn-lt"/>
                          <a:ea typeface="+mn-ea"/>
                          <a:cs typeface="+mn-cs"/>
                        </a:rPr>
                        <a:t>(We can specify the </a:t>
                      </a:r>
                    </a:p>
                    <a:p>
                      <a:pPr marL="0" indent="0">
                        <a:buFont typeface="Wingdings" panose="05000000000000000000" pitchFamily="2" charset="2"/>
                        <a:buNone/>
                      </a:pPr>
                      <a:r>
                        <a:rPr kumimoji="0" lang="en-US" sz="1300" kern="1200" dirty="0" smtClean="0">
                          <a:solidFill>
                            <a:srgbClr val="00B050"/>
                          </a:solidFill>
                          <a:latin typeface="+mn-lt"/>
                          <a:ea typeface="+mn-ea"/>
                          <a:cs typeface="+mn-cs"/>
                        </a:rPr>
                        <a:t>      type jaundice if its pre-hepatic, hepatic, or post-hepatic).</a:t>
                      </a:r>
                    </a:p>
                  </a:txBody>
                  <a:tcPr>
                    <a:solidFill>
                      <a:schemeClr val="bg1"/>
                    </a:solidFill>
                  </a:tcPr>
                </a:tc>
                <a:tc hMerge="1">
                  <a:txBody>
                    <a:bodyPr/>
                    <a:lstStyle/>
                    <a:p>
                      <a:endParaRPr lang="en-US"/>
                    </a:p>
                  </a:txBody>
                  <a:tcPr/>
                </a:tc>
                <a:tc hMerge="1">
                  <a:txBody>
                    <a:bodyPr/>
                    <a:lstStyle/>
                    <a:p>
                      <a:pPr marL="171450" indent="-171450">
                        <a:lnSpc>
                          <a:spcPct val="150000"/>
                        </a:lnSpc>
                        <a:buFont typeface="Wingdings" panose="05000000000000000000" pitchFamily="2" charset="2"/>
                        <a:buChar char="ü"/>
                      </a:pPr>
                      <a:endParaRPr kumimoji="0" lang="en-US" sz="14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2689617356"/>
                  </a:ext>
                </a:extLst>
              </a:tr>
              <a:tr h="444031">
                <a:tc gridSpan="4">
                  <a:txBody>
                    <a:bodyPr/>
                    <a:lstStyle/>
                    <a:p>
                      <a:pPr algn="ctr" rtl="0">
                        <a:lnSpc>
                          <a:spcPct val="150000"/>
                        </a:lnSpc>
                      </a:pPr>
                      <a:r>
                        <a:rPr lang="en-US" sz="1600" dirty="0" smtClean="0"/>
                        <a:t>Normal Range of bilirubin</a:t>
                      </a:r>
                      <a:endParaRPr kumimoji="0" lang="en-US" sz="1600" kern="1200" dirty="0" smtClean="0">
                        <a:solidFill>
                          <a:schemeClr val="bg1">
                            <a:lumMod val="50000"/>
                          </a:schemeClr>
                        </a:solidFill>
                        <a:latin typeface="+mn-lt"/>
                        <a:ea typeface="+mn-ea"/>
                        <a:cs typeface="+mn-cs"/>
                      </a:endParaRPr>
                    </a:p>
                  </a:txBody>
                  <a:tcPr>
                    <a:solidFill>
                      <a:srgbClr val="D2FAEA"/>
                    </a:solidFill>
                  </a:tcPr>
                </a:tc>
                <a:tc hMerge="1">
                  <a:txBody>
                    <a:bodyPr/>
                    <a:lstStyle/>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txBody>
                  <a:tcPr>
                    <a:solidFill>
                      <a:schemeClr val="bg1"/>
                    </a:solidFill>
                  </a:tcPr>
                </a:tc>
                <a:tc hMerge="1">
                  <a:txBody>
                    <a:bodyPr/>
                    <a:lstStyle/>
                    <a:p>
                      <a:endParaRPr lang="en-US"/>
                    </a:p>
                  </a:txBody>
                  <a:tcPr/>
                </a:tc>
                <a:tc hMerge="1">
                  <a:txBody>
                    <a:bodyPr/>
                    <a:lstStyle/>
                    <a:p>
                      <a:pPr algn="ctr" rtl="0"/>
                      <a:endParaRPr kumimoji="0" lang="en-US" sz="1600" kern="1200" dirty="0" smtClean="0">
                        <a:solidFill>
                          <a:schemeClr val="bg1">
                            <a:lumMod val="50000"/>
                          </a:schemeClr>
                        </a:solidFill>
                        <a:latin typeface="+mn-lt"/>
                        <a:ea typeface="+mn-ea"/>
                        <a:cs typeface="+mn-cs"/>
                      </a:endParaRPr>
                    </a:p>
                  </a:txBody>
                  <a:tcPr>
                    <a:solidFill>
                      <a:srgbClr val="D2FAEA"/>
                    </a:solidFill>
                  </a:tcPr>
                </a:tc>
                <a:extLst>
                  <a:ext uri="{0D108BD9-81ED-4DB2-BD59-A6C34878D82A}">
                    <a16:rowId xmlns:a16="http://schemas.microsoft.com/office/drawing/2014/main" xmlns="" val="3717290079"/>
                  </a:ext>
                </a:extLst>
              </a:tr>
              <a:tr h="444031">
                <a:tc gridSpan="2">
                  <a:txBody>
                    <a:bodyPr/>
                    <a:lstStyle/>
                    <a:p>
                      <a:pPr marL="0" indent="0" algn="ctr" rtl="0">
                        <a:lnSpc>
                          <a:spcPct val="150000"/>
                        </a:lnSpc>
                        <a:buFont typeface="Arial" panose="020B0604020202020204" pitchFamily="34" charset="0"/>
                        <a:buNone/>
                      </a:pPr>
                      <a:r>
                        <a:rPr kumimoji="0" lang="en-US" sz="1600" kern="1200" dirty="0" smtClean="0">
                          <a:solidFill>
                            <a:schemeClr val="accent5">
                              <a:lumMod val="75000"/>
                            </a:schemeClr>
                          </a:solidFill>
                          <a:latin typeface="+mn-lt"/>
                          <a:ea typeface="+mn-ea"/>
                          <a:cs typeface="+mn-cs"/>
                        </a:rPr>
                        <a:t>Normal</a:t>
                      </a:r>
                    </a:p>
                  </a:txBody>
                  <a:tcPr>
                    <a:solidFill>
                      <a:srgbClr val="FFFFCC"/>
                    </a:solidFill>
                  </a:tcPr>
                </a:tc>
                <a:tc hMerge="1">
                  <a:txBody>
                    <a:bodyPr/>
                    <a:lstStyle/>
                    <a:p>
                      <a:pPr marL="171450" indent="-171450">
                        <a:buFont typeface="Wingdings" panose="05000000000000000000" pitchFamily="2" charset="2"/>
                        <a:buChar char="ü"/>
                      </a:pPr>
                      <a:endParaRPr kumimoji="0" lang="en-US" sz="1200" b="0" i="0" u="none" strike="noStrike" kern="1200" baseline="0" dirty="0" smtClean="0">
                        <a:solidFill>
                          <a:schemeClr val="tx1"/>
                        </a:solidFill>
                        <a:latin typeface="+mn-lt"/>
                        <a:ea typeface="+mn-ea"/>
                        <a:cs typeface="+mn-cs"/>
                      </a:endParaRPr>
                    </a:p>
                  </a:txBody>
                  <a:tcPr>
                    <a:solidFill>
                      <a:schemeClr val="bg1"/>
                    </a:solidFill>
                  </a:tcPr>
                </a:tc>
                <a:tc>
                  <a:txBody>
                    <a:bodyPr/>
                    <a:lstStyle/>
                    <a:p>
                      <a:pPr marL="0" indent="0" algn="ctr">
                        <a:lnSpc>
                          <a:spcPct val="150000"/>
                        </a:lnSpc>
                        <a:buFont typeface="Arial" panose="020B0604020202020204" pitchFamily="34" charset="0"/>
                        <a:buNone/>
                      </a:pPr>
                      <a:r>
                        <a:rPr kumimoji="0" lang="en-US" sz="1600" kern="1200" dirty="0" smtClean="0">
                          <a:solidFill>
                            <a:schemeClr val="accent5">
                              <a:lumMod val="75000"/>
                            </a:schemeClr>
                          </a:solidFill>
                          <a:latin typeface="+mn-lt"/>
                          <a:ea typeface="+mn-ea"/>
                          <a:cs typeface="+mn-cs"/>
                        </a:rPr>
                        <a:t>Jaundice</a:t>
                      </a:r>
                      <a:endParaRPr kumimoji="0" lang="en-US" sz="1600" kern="1200" dirty="0">
                        <a:solidFill>
                          <a:schemeClr val="accent5">
                            <a:lumMod val="75000"/>
                          </a:schemeClr>
                        </a:solidFill>
                        <a:latin typeface="+mn-lt"/>
                        <a:ea typeface="+mn-ea"/>
                        <a:cs typeface="+mn-cs"/>
                      </a:endParaRPr>
                    </a:p>
                  </a:txBody>
                  <a:tcPr>
                    <a:solidFill>
                      <a:srgbClr val="FFFFCC"/>
                    </a:solidFill>
                  </a:tcPr>
                </a:tc>
                <a:tc>
                  <a:txBody>
                    <a:bodyPr/>
                    <a:lstStyle/>
                    <a:p>
                      <a:pPr marL="0" indent="0" algn="ctr">
                        <a:lnSpc>
                          <a:spcPct val="150000"/>
                        </a:lnSpc>
                        <a:buFont typeface="Wingdings" panose="05000000000000000000" pitchFamily="2" charset="2"/>
                        <a:buNone/>
                      </a:pPr>
                      <a:r>
                        <a:rPr kumimoji="0" lang="en-US" sz="1600" kern="1200" dirty="0" smtClean="0">
                          <a:solidFill>
                            <a:srgbClr val="FF66CC"/>
                          </a:solidFill>
                          <a:latin typeface="+mn-lt"/>
                          <a:ea typeface="+mn-ea"/>
                          <a:cs typeface="+mn-cs"/>
                        </a:rPr>
                        <a:t>Occult</a:t>
                      </a:r>
                    </a:p>
                  </a:txBody>
                  <a:tcPr>
                    <a:solidFill>
                      <a:srgbClr val="FFFFCC"/>
                    </a:solidFill>
                  </a:tcPr>
                </a:tc>
                <a:extLst>
                  <a:ext uri="{0D108BD9-81ED-4DB2-BD59-A6C34878D82A}">
                    <a16:rowId xmlns:a16="http://schemas.microsoft.com/office/drawing/2014/main" xmlns="" val="2969348602"/>
                  </a:ext>
                </a:extLst>
              </a:tr>
              <a:tr h="2104686">
                <a:tc rowSpan="2" gridSpan="2">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t>Normal serum bilirubin is </a:t>
                      </a:r>
                      <a:r>
                        <a:rPr lang="en-US" sz="1400" dirty="0" smtClean="0">
                          <a:solidFill>
                            <a:schemeClr val="accent4">
                              <a:lumMod val="75000"/>
                            </a:schemeClr>
                          </a:solidFill>
                        </a:rPr>
                        <a:t>0.3-1.2</a:t>
                      </a:r>
                      <a:r>
                        <a:rPr lang="en-US" sz="1400" dirty="0" smtClean="0"/>
                        <a:t> mg/dl </a:t>
                      </a: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1400" dirty="0" smtClean="0"/>
                        <a:t>     (</a:t>
                      </a:r>
                      <a:r>
                        <a:rPr kumimoji="0" lang="en-US" sz="1400" b="0" i="0" u="none" strike="noStrike" kern="1200" baseline="0" dirty="0" smtClean="0">
                          <a:solidFill>
                            <a:schemeClr val="accent4">
                              <a:lumMod val="75000"/>
                            </a:schemeClr>
                          </a:solidFill>
                          <a:latin typeface="+mn-lt"/>
                          <a:ea typeface="+mn-ea"/>
                          <a:cs typeface="+mn-cs"/>
                        </a:rPr>
                        <a:t>1～16 </a:t>
                      </a:r>
                      <a:r>
                        <a:rPr kumimoji="0" lang="en-US" sz="1400" b="0" i="0" u="none" strike="noStrike" kern="1200" baseline="0" dirty="0" err="1" smtClean="0">
                          <a:solidFill>
                            <a:srgbClr val="FF66CC"/>
                          </a:solidFill>
                          <a:latin typeface="+mn-lt"/>
                          <a:ea typeface="+mn-ea"/>
                          <a:cs typeface="+mn-cs"/>
                        </a:rPr>
                        <a:t>umol</a:t>
                      </a:r>
                      <a:r>
                        <a:rPr kumimoji="0" lang="en-US" sz="1400" b="0" i="0" u="none" strike="noStrike" kern="1200" baseline="0" dirty="0" smtClean="0">
                          <a:solidFill>
                            <a:srgbClr val="FF66CC"/>
                          </a:solidFill>
                          <a:latin typeface="+mn-lt"/>
                          <a:ea typeface="+mn-ea"/>
                          <a:cs typeface="+mn-cs"/>
                        </a:rPr>
                        <a:t>/</a:t>
                      </a:r>
                      <a:r>
                        <a:rPr kumimoji="0" lang="en-US" sz="1400" b="0" i="0" u="none" strike="noStrike" kern="1200" baseline="0" dirty="0" smtClean="0">
                          <a:solidFill>
                            <a:schemeClr val="accent4">
                              <a:lumMod val="75000"/>
                            </a:schemeClr>
                          </a:solidFill>
                          <a:latin typeface="+mn-lt"/>
                          <a:ea typeface="+mn-ea"/>
                          <a:cs typeface="+mn-cs"/>
                        </a:rPr>
                        <a:t>l</a:t>
                      </a:r>
                      <a:r>
                        <a:rPr kumimoji="0" lang="en-US" sz="1400" b="0" i="0" u="none" strike="noStrike" kern="1200" baseline="0" dirty="0" smtClean="0">
                          <a:solidFill>
                            <a:srgbClr val="FF66CC"/>
                          </a:solidFill>
                          <a:latin typeface="+mn-lt"/>
                          <a:ea typeface="+mn-ea"/>
                          <a:cs typeface="+mn-cs"/>
                        </a:rPr>
                        <a:t>) </a:t>
                      </a:r>
                      <a:r>
                        <a:rPr kumimoji="0" lang="en-US" sz="1400" kern="1200" dirty="0" smtClean="0">
                          <a:solidFill>
                            <a:schemeClr val="accent4">
                              <a:lumMod val="75000"/>
                            </a:schemeClr>
                          </a:solidFill>
                          <a:latin typeface="+mn-lt"/>
                          <a:ea typeface="+mn-ea"/>
                          <a:cs typeface="+mn-cs"/>
                        </a:rPr>
                        <a:t>( </a:t>
                      </a:r>
                      <a:r>
                        <a:rPr kumimoji="0" lang="en-US" sz="1400" kern="1200" dirty="0" smtClean="0">
                          <a:solidFill>
                            <a:srgbClr val="FF66CC"/>
                          </a:solidFill>
                          <a:latin typeface="+mn-lt"/>
                          <a:ea typeface="+mn-ea"/>
                          <a:cs typeface="+mn-cs"/>
                        </a:rPr>
                        <a:t>0.1 ～1 mg/dl</a:t>
                      </a:r>
                      <a:r>
                        <a:rPr kumimoji="0" lang="en-US" sz="1400" kern="1200" dirty="0" smtClean="0">
                          <a:solidFill>
                            <a:schemeClr val="accent4">
                              <a:lumMod val="75000"/>
                            </a:schemeClr>
                          </a:solidFill>
                          <a:latin typeface="+mn-lt"/>
                          <a:ea typeface="+mn-ea"/>
                          <a:cs typeface="+mn-cs"/>
                        </a:rPr>
                        <a:t>) </a:t>
                      </a:r>
                      <a:r>
                        <a:rPr lang="en-US" sz="1400" dirty="0" smtClean="0"/>
                        <a:t>of blood. </a:t>
                      </a:r>
                      <a:endParaRPr lang="ar-SA" sz="1400" dirty="0" smtClean="0"/>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en-US" sz="500" dirty="0" smtClean="0"/>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kern="1200" dirty="0" smtClean="0">
                          <a:solidFill>
                            <a:schemeClr val="accent4">
                              <a:lumMod val="75000"/>
                            </a:schemeClr>
                          </a:solidFill>
                          <a:latin typeface="+mn-lt"/>
                          <a:ea typeface="+mn-ea"/>
                          <a:cs typeface="+mn-cs"/>
                        </a:rPr>
                        <a:t>4/5 </a:t>
                      </a:r>
                      <a:r>
                        <a:rPr kumimoji="0" lang="en-US" sz="1400" kern="1200" dirty="0" smtClean="0">
                          <a:solidFill>
                            <a:srgbClr val="FF66CC"/>
                          </a:solidFill>
                          <a:latin typeface="+mn-lt"/>
                          <a:ea typeface="+mn-ea"/>
                          <a:cs typeface="+mn-cs"/>
                        </a:rPr>
                        <a:t>are unconjugated bilirubin, others are conjugated bilirubin. </a:t>
                      </a:r>
                      <a:endParaRPr kumimoji="0" lang="ar-SA" sz="1400" kern="1200" dirty="0" smtClean="0">
                        <a:solidFill>
                          <a:srgbClr val="FF66CC"/>
                        </a:solidFill>
                        <a:latin typeface="+mn-lt"/>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lang="en-US" sz="500" dirty="0" smtClean="0">
                        <a:solidFill>
                          <a:srgbClr val="FF66CC"/>
                        </a:solidFill>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t>The rate of bilirubin production is equal to the ra</a:t>
                      </a:r>
                      <a:r>
                        <a:rPr kumimoji="0" lang="en-US" sz="1400" kern="1200" dirty="0" smtClean="0">
                          <a:solidFill>
                            <a:schemeClr val="tx1"/>
                          </a:solidFill>
                          <a:latin typeface="+mn-lt"/>
                          <a:ea typeface="+mn-ea"/>
                          <a:cs typeface="+mn-cs"/>
                        </a:rPr>
                        <a:t>tes of hepatic uptake, conjugation, and biliary excretion.  </a:t>
                      </a:r>
                      <a:endParaRPr kumimoji="0" lang="ar-SA" sz="1400" kern="1200" dirty="0" smtClean="0">
                        <a:solidFill>
                          <a:schemeClr val="tx1"/>
                        </a:solidFill>
                        <a:latin typeface="+mn-lt"/>
                        <a:ea typeface="+mn-ea"/>
                        <a:cs typeface="+mn-cs"/>
                      </a:endParaRP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en-US" sz="500" kern="1200" dirty="0" smtClean="0">
                        <a:solidFill>
                          <a:schemeClr val="tx1"/>
                        </a:solidFill>
                        <a:latin typeface="+mn-lt"/>
                        <a:ea typeface="+mn-ea"/>
                        <a:cs typeface="+mn-cs"/>
                      </a:endParaRPr>
                    </a:p>
                    <a:p>
                      <a:pPr marL="285750" indent="-285750" algn="l">
                        <a:buFont typeface="Wingdings" panose="05000000000000000000" pitchFamily="2" charset="2"/>
                        <a:buChar char="ü"/>
                      </a:pPr>
                      <a:r>
                        <a:rPr kumimoji="0" lang="en-US" sz="1400" kern="1200" dirty="0" smtClean="0">
                          <a:solidFill>
                            <a:srgbClr val="00B050"/>
                          </a:solidFill>
                          <a:latin typeface="+mn-lt"/>
                          <a:ea typeface="+mn-ea"/>
                          <a:cs typeface="+mn-cs"/>
                        </a:rPr>
                        <a:t>We’ll find mainly </a:t>
                      </a:r>
                      <a:r>
                        <a:rPr kumimoji="0" lang="en-US" sz="1400" kern="1200" dirty="0" err="1" smtClean="0">
                          <a:solidFill>
                            <a:srgbClr val="00B050"/>
                          </a:solidFill>
                          <a:latin typeface="+mn-lt"/>
                          <a:ea typeface="+mn-ea"/>
                          <a:cs typeface="+mn-cs"/>
                        </a:rPr>
                        <a:t>hemobilirubin</a:t>
                      </a:r>
                      <a:r>
                        <a:rPr kumimoji="0" lang="en-US" sz="1400" kern="1200" dirty="0" smtClean="0">
                          <a:solidFill>
                            <a:srgbClr val="00B050"/>
                          </a:solidFill>
                          <a:latin typeface="+mn-lt"/>
                          <a:ea typeface="+mn-ea"/>
                          <a:cs typeface="+mn-cs"/>
                        </a:rPr>
                        <a:t> in serum.</a:t>
                      </a:r>
                    </a:p>
                    <a:p>
                      <a:pPr algn="ctr" rtl="0">
                        <a:lnSpc>
                          <a:spcPct val="150000"/>
                        </a:lnSpc>
                      </a:pPr>
                      <a:endParaRPr kumimoji="0" lang="en-US" sz="1400" kern="1200" dirty="0" smtClean="0">
                        <a:solidFill>
                          <a:schemeClr val="bg1">
                            <a:lumMod val="50000"/>
                          </a:schemeClr>
                        </a:solidFill>
                        <a:latin typeface="+mn-lt"/>
                        <a:ea typeface="+mn-ea"/>
                        <a:cs typeface="+mn-cs"/>
                      </a:endParaRPr>
                    </a:p>
                  </a:txBody>
                  <a:tcPr>
                    <a:solidFill>
                      <a:schemeClr val="bg1"/>
                    </a:solidFill>
                  </a:tcPr>
                </a:tc>
                <a:tc rowSpan="2" hMerge="1">
                  <a:txBody>
                    <a:bodyPr/>
                    <a:lstStyle/>
                    <a:p>
                      <a:endParaRPr lang="en-US"/>
                    </a:p>
                  </a:txBody>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400" dirty="0" smtClean="0"/>
                        <a:t>Jaundice becomes evident when the serum bilirubin levels rise above </a:t>
                      </a:r>
                      <a:r>
                        <a:rPr lang="en-US" sz="1400" dirty="0" smtClean="0">
                          <a:solidFill>
                            <a:schemeClr val="accent4">
                              <a:lumMod val="75000"/>
                            </a:schemeClr>
                          </a:solidFill>
                        </a:rPr>
                        <a:t>2.0-2.5</a:t>
                      </a:r>
                      <a:r>
                        <a:rPr lang="en-US" sz="1400" dirty="0" smtClean="0"/>
                        <a:t> mg/dl, levels as high as </a:t>
                      </a:r>
                      <a:r>
                        <a:rPr lang="en-US" sz="1400" dirty="0" smtClean="0">
                          <a:solidFill>
                            <a:schemeClr val="accent4">
                              <a:lumMod val="75000"/>
                            </a:schemeClr>
                          </a:solidFill>
                        </a:rPr>
                        <a:t>30 to 40 </a:t>
                      </a:r>
                      <a:r>
                        <a:rPr lang="en-US" sz="1400" dirty="0" smtClean="0"/>
                        <a:t>mg/dl can occur with severe disease.</a:t>
                      </a:r>
                      <a:endParaRPr lang="ar-SA" sz="1400" dirty="0" smtClean="0"/>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lang="en-US" sz="500" dirty="0" smtClean="0"/>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US" sz="1400" kern="1200" dirty="0" smtClean="0">
                          <a:solidFill>
                            <a:schemeClr val="tx1"/>
                          </a:solidFill>
                          <a:latin typeface="+mn-lt"/>
                          <a:ea typeface="+mn-ea"/>
                          <a:cs typeface="+mn-cs"/>
                        </a:rPr>
                        <a:t>Bilirubin level from </a:t>
                      </a:r>
                      <a:r>
                        <a:rPr kumimoji="0" lang="en-US" sz="1400" kern="1200" dirty="0" smtClean="0">
                          <a:solidFill>
                            <a:srgbClr val="FFC000"/>
                          </a:solidFill>
                          <a:latin typeface="+mn-lt"/>
                          <a:ea typeface="+mn-ea"/>
                          <a:cs typeface="+mn-cs"/>
                        </a:rPr>
                        <a:t>0.5</a:t>
                      </a:r>
                      <a:r>
                        <a:rPr kumimoji="0" lang="en-US" sz="1400" kern="1200" dirty="0" smtClean="0">
                          <a:solidFill>
                            <a:schemeClr val="tx1"/>
                          </a:solidFill>
                          <a:latin typeface="+mn-lt"/>
                          <a:ea typeface="+mn-ea"/>
                          <a:cs typeface="+mn-cs"/>
                        </a:rPr>
                        <a:t> to </a:t>
                      </a:r>
                      <a:r>
                        <a:rPr kumimoji="0" lang="en-US" sz="1400" kern="1200" dirty="0" smtClean="0">
                          <a:solidFill>
                            <a:srgbClr val="FFC000"/>
                          </a:solidFill>
                          <a:latin typeface="+mn-lt"/>
                          <a:ea typeface="+mn-ea"/>
                          <a:cs typeface="+mn-cs"/>
                        </a:rPr>
                        <a:t>2</a:t>
                      </a:r>
                      <a:r>
                        <a:rPr kumimoji="0" lang="en-US" sz="1400" kern="1200" dirty="0" smtClean="0">
                          <a:solidFill>
                            <a:schemeClr val="tx1"/>
                          </a:solidFill>
                          <a:latin typeface="+mn-lt"/>
                          <a:ea typeface="+mn-ea"/>
                          <a:cs typeface="+mn-cs"/>
                        </a:rPr>
                        <a:t> mg/dl is called subclinical jaundice.</a:t>
                      </a:r>
                    </a:p>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lang="en-US" sz="1400" dirty="0" smtClean="0"/>
                    </a:p>
                  </a:txBody>
                  <a:tcPr>
                    <a:solidFill>
                      <a:schemeClr val="bg1"/>
                    </a:solidFill>
                  </a:tcPr>
                </a:tc>
                <a:tc>
                  <a:txBody>
                    <a:bodyPr/>
                    <a:lstStyle/>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en-US" sz="1400" kern="1200" dirty="0" smtClean="0">
                          <a:solidFill>
                            <a:schemeClr val="accent4">
                              <a:lumMod val="75000"/>
                            </a:schemeClr>
                          </a:solidFill>
                          <a:latin typeface="+mn-lt"/>
                          <a:ea typeface="+mn-ea"/>
                          <a:cs typeface="+mn-cs"/>
                        </a:rPr>
                        <a:t>1-2mg/dl</a:t>
                      </a:r>
                      <a:endParaRPr kumimoji="0" lang="ar-SA" sz="1400" kern="1200" dirty="0" smtClean="0">
                        <a:solidFill>
                          <a:schemeClr val="accent4">
                            <a:lumMod val="75000"/>
                          </a:schemeClr>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kumimoji="0" lang="en-US" sz="1400" kern="1200" dirty="0" smtClean="0">
                        <a:solidFill>
                          <a:schemeClr val="accent4">
                            <a:lumMod val="75000"/>
                          </a:schemeClr>
                        </a:solidFill>
                        <a:latin typeface="+mn-lt"/>
                        <a:ea typeface="+mn-ea"/>
                        <a:cs typeface="+mn-cs"/>
                      </a:endParaRPr>
                    </a:p>
                    <a:p>
                      <a:pPr algn="ctr"/>
                      <a:r>
                        <a:rPr kumimoji="0" lang="en-US" sz="1400" kern="1200" dirty="0" smtClean="0">
                          <a:solidFill>
                            <a:srgbClr val="00B050"/>
                          </a:solidFill>
                          <a:latin typeface="+mn-lt"/>
                          <a:ea typeface="+mn-ea"/>
                          <a:cs typeface="+mn-cs"/>
                        </a:rPr>
                        <a:t>pre-clinical jaundice</a:t>
                      </a:r>
                    </a:p>
                    <a:p>
                      <a:pPr algn="ctr"/>
                      <a:r>
                        <a:rPr kumimoji="0" lang="en-US" sz="1400" kern="1200" dirty="0" smtClean="0">
                          <a:solidFill>
                            <a:srgbClr val="00B050"/>
                          </a:solidFill>
                          <a:latin typeface="+mn-lt"/>
                          <a:ea typeface="+mn-ea"/>
                          <a:cs typeface="+mn-cs"/>
                        </a:rPr>
                        <a:t>(not seen clinically)</a:t>
                      </a:r>
                    </a:p>
                  </a:txBody>
                  <a:tcPr>
                    <a:solidFill>
                      <a:schemeClr val="bg1"/>
                    </a:solidFill>
                  </a:tcPr>
                </a:tc>
                <a:extLst>
                  <a:ext uri="{0D108BD9-81ED-4DB2-BD59-A6C34878D82A}">
                    <a16:rowId xmlns:a16="http://schemas.microsoft.com/office/drawing/2014/main" xmlns="" val="1804235660"/>
                  </a:ext>
                </a:extLst>
              </a:tr>
              <a:tr h="1187543">
                <a:tc gridSpan="2" vMerge="1">
                  <a:txBody>
                    <a:bodyPr/>
                    <a:lstStyle/>
                    <a:p>
                      <a:pPr algn="ctr" rtl="0"/>
                      <a:endParaRPr kumimoji="0" lang="en-US" sz="1400" kern="1200" dirty="0" smtClean="0">
                        <a:solidFill>
                          <a:schemeClr val="bg1">
                            <a:lumMod val="50000"/>
                          </a:schemeClr>
                        </a:solidFill>
                        <a:latin typeface="+mn-lt"/>
                        <a:ea typeface="+mn-ea"/>
                        <a:cs typeface="+mn-cs"/>
                      </a:endParaRPr>
                    </a:p>
                  </a:txBody>
                  <a:tcPr>
                    <a:solidFill>
                      <a:schemeClr val="bg1">
                        <a:lumMod val="95000"/>
                      </a:schemeClr>
                    </a:solidFill>
                  </a:tcPr>
                </a:tc>
                <a:tc hMerge="1" vMerge="1">
                  <a:txBody>
                    <a:bodyPr/>
                    <a:lstStyle/>
                    <a:p>
                      <a:endParaRPr lang="en-US"/>
                    </a:p>
                  </a:txBody>
                  <a:tcPr/>
                </a:tc>
                <a:tc gridSpan="2">
                  <a:txBody>
                    <a:bodyPr/>
                    <a:lstStyle/>
                    <a:p>
                      <a:pPr algn="ctr">
                        <a:lnSpc>
                          <a:spcPct val="150000"/>
                        </a:lnSpc>
                      </a:pPr>
                      <a:endParaRPr lang="en-US" sz="1600" dirty="0" smtClean="0">
                        <a:solidFill>
                          <a:schemeClr val="accent2">
                            <a:lumMod val="75000"/>
                          </a:schemeClr>
                        </a:solidFill>
                      </a:endParaRPr>
                    </a:p>
                    <a:p>
                      <a:pPr algn="ctr">
                        <a:lnSpc>
                          <a:spcPct val="150000"/>
                        </a:lnSpc>
                      </a:pPr>
                      <a:r>
                        <a:rPr lang="en-US" sz="1600" dirty="0" smtClean="0">
                          <a:solidFill>
                            <a:srgbClr val="FF66CC"/>
                          </a:solidFill>
                        </a:rPr>
                        <a:t>Hyperbilirubinemia</a:t>
                      </a:r>
                      <a:endParaRPr lang="en-US" sz="1600" dirty="0">
                        <a:solidFill>
                          <a:srgbClr val="FF66CC"/>
                        </a:solidFill>
                      </a:endParaRPr>
                    </a:p>
                  </a:txBody>
                  <a:tcPr>
                    <a:solidFill>
                      <a:srgbClr val="FFF2D9"/>
                    </a:solidFill>
                  </a:tcPr>
                </a:tc>
                <a:tc hMerge="1">
                  <a:txBody>
                    <a:bodyPr/>
                    <a:lstStyle/>
                    <a:p>
                      <a:pPr marL="0" indent="0">
                        <a:buFont typeface="Wingdings" panose="05000000000000000000" pitchFamily="2" charset="2"/>
                        <a:buNone/>
                      </a:pPr>
                      <a:endParaRPr kumimoji="0" lang="en-US" sz="1200" b="0" i="0" u="none" strike="noStrike" kern="1200" baseline="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723758677"/>
                  </a:ext>
                </a:extLst>
              </a:tr>
            </a:tbl>
          </a:graphicData>
        </a:graphic>
      </p:graphicFrame>
      <p:sp>
        <p:nvSpPr>
          <p:cNvPr id="2" name="Rectangle 1"/>
          <p:cNvSpPr/>
          <p:nvPr/>
        </p:nvSpPr>
        <p:spPr>
          <a:xfrm>
            <a:off x="8830716" y="1412776"/>
            <a:ext cx="3240360" cy="1200329"/>
          </a:xfrm>
          <a:prstGeom prst="rect">
            <a:avLst/>
          </a:prstGeom>
          <a:ln>
            <a:solidFill>
              <a:srgbClr val="00B050"/>
            </a:solidFill>
            <a:prstDash val="dashDot"/>
          </a:ln>
        </p:spPr>
        <p:txBody>
          <a:bodyPr wrap="square">
            <a:spAutoFit/>
          </a:bodyPr>
          <a:lstStyle/>
          <a:p>
            <a:pPr marL="342900" indent="-342900">
              <a:buFont typeface="Wingdings" panose="05000000000000000000" pitchFamily="2" charset="2"/>
              <a:buChar char="ü"/>
            </a:pPr>
            <a:r>
              <a:rPr lang="en-US" sz="1200" dirty="0">
                <a:solidFill>
                  <a:srgbClr val="00B050"/>
                </a:solidFill>
                <a:latin typeface="Calibri" panose="020F0502020204030204" pitchFamily="34" charset="0"/>
              </a:rPr>
              <a:t>If D increases: obstruction</a:t>
            </a:r>
          </a:p>
          <a:p>
            <a:pPr marL="342900" indent="-342900">
              <a:buFont typeface="Wingdings" panose="05000000000000000000" pitchFamily="2" charset="2"/>
              <a:buChar char="ü"/>
            </a:pPr>
            <a:r>
              <a:rPr lang="en-US" sz="1200" dirty="0">
                <a:solidFill>
                  <a:srgbClr val="00B050"/>
                </a:solidFill>
                <a:latin typeface="Calibri" panose="020F0502020204030204" pitchFamily="34" charset="0"/>
              </a:rPr>
              <a:t>If ID increases: </a:t>
            </a:r>
            <a:r>
              <a:rPr lang="en-US" sz="1200" dirty="0" err="1">
                <a:solidFill>
                  <a:srgbClr val="00B050"/>
                </a:solidFill>
                <a:latin typeface="Calibri" panose="020F0502020204030204" pitchFamily="34" charset="0"/>
              </a:rPr>
              <a:t>prehepatic</a:t>
            </a:r>
            <a:r>
              <a:rPr lang="en-US" sz="1200" dirty="0">
                <a:solidFill>
                  <a:srgbClr val="00B050"/>
                </a:solidFill>
                <a:latin typeface="Calibri" panose="020F0502020204030204" pitchFamily="34" charset="0"/>
              </a:rPr>
              <a:t> (hemolysis)</a:t>
            </a:r>
          </a:p>
          <a:p>
            <a:pPr marL="342900" indent="-342900">
              <a:buFont typeface="Wingdings" panose="05000000000000000000" pitchFamily="2" charset="2"/>
              <a:buChar char="ü"/>
            </a:pPr>
            <a:r>
              <a:rPr lang="en-US" sz="1200" dirty="0">
                <a:solidFill>
                  <a:srgbClr val="00B050"/>
                </a:solidFill>
                <a:latin typeface="Calibri" panose="020F0502020204030204" pitchFamily="34" charset="0"/>
              </a:rPr>
              <a:t>Both: intrahepatic (liver disease)</a:t>
            </a:r>
          </a:p>
          <a:p>
            <a:pPr marL="342900" indent="-342900">
              <a:buFont typeface="Wingdings" panose="05000000000000000000" pitchFamily="2" charset="2"/>
              <a:buChar char="ü"/>
            </a:pPr>
            <a:r>
              <a:rPr lang="en-US" sz="1200" dirty="0">
                <a:solidFill>
                  <a:srgbClr val="00B050"/>
                </a:solidFill>
                <a:latin typeface="Calibri" panose="020F0502020204030204" pitchFamily="34" charset="0"/>
              </a:rPr>
              <a:t>ID cannot be measured in the blood </a:t>
            </a:r>
            <a:r>
              <a:rPr lang="en-US" sz="1200" dirty="0" smtClean="0">
                <a:solidFill>
                  <a:srgbClr val="00B050"/>
                </a:solidFill>
                <a:latin typeface="Calibri" panose="020F0502020204030204" pitchFamily="34" charset="0"/>
              </a:rPr>
              <a:t>so we </a:t>
            </a:r>
            <a:r>
              <a:rPr lang="en-US" sz="1200" dirty="0">
                <a:solidFill>
                  <a:srgbClr val="00B050"/>
                </a:solidFill>
                <a:latin typeface="Calibri" panose="020F0502020204030204" pitchFamily="34" charset="0"/>
              </a:rPr>
              <a:t>measure it be:</a:t>
            </a:r>
          </a:p>
          <a:p>
            <a:pPr marL="342900" indent="-342900">
              <a:buFont typeface="Wingdings" panose="05000000000000000000" pitchFamily="2" charset="2"/>
              <a:buChar char="ü"/>
            </a:pPr>
            <a:r>
              <a:rPr lang="en-US" sz="1200" dirty="0">
                <a:solidFill>
                  <a:srgbClr val="00B050"/>
                </a:solidFill>
                <a:latin typeface="Calibri" panose="020F0502020204030204" pitchFamily="34" charset="0"/>
              </a:rPr>
              <a:t>ID = total bilirubin - D</a:t>
            </a:r>
          </a:p>
        </p:txBody>
      </p:sp>
      <p:sp>
        <p:nvSpPr>
          <p:cNvPr id="5" name="Rectangle 4"/>
          <p:cNvSpPr/>
          <p:nvPr/>
        </p:nvSpPr>
        <p:spPr>
          <a:xfrm>
            <a:off x="10126860" y="2708920"/>
            <a:ext cx="1944216" cy="360040"/>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الأرقام مهمة هنا</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5579131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Jaundice</a:t>
            </a:r>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62542736"/>
              </p:ext>
            </p:extLst>
          </p:nvPr>
        </p:nvGraphicFramePr>
        <p:xfrm>
          <a:off x="609459" y="1259959"/>
          <a:ext cx="10969943" cy="4910081"/>
        </p:xfrm>
        <a:graphic>
          <a:graphicData uri="http://schemas.openxmlformats.org/drawingml/2006/table">
            <a:tbl>
              <a:tblPr firstRow="1" bandRow="1">
                <a:tableStyleId>{5DA37D80-6434-44D0-A028-1B22A696006F}</a:tableStyleId>
              </a:tblPr>
              <a:tblGrid>
                <a:gridCol w="2439032">
                  <a:extLst>
                    <a:ext uri="{9D8B030D-6E8A-4147-A177-3AD203B41FA5}">
                      <a16:colId xmlns:a16="http://schemas.microsoft.com/office/drawing/2014/main" xmlns="" val="3687207917"/>
                    </a:ext>
                  </a:extLst>
                </a:gridCol>
                <a:gridCol w="8530911">
                  <a:extLst>
                    <a:ext uri="{9D8B030D-6E8A-4147-A177-3AD203B41FA5}">
                      <a16:colId xmlns:a16="http://schemas.microsoft.com/office/drawing/2014/main" xmlns="" val="398006236"/>
                    </a:ext>
                  </a:extLst>
                </a:gridCol>
              </a:tblGrid>
              <a:tr h="321176">
                <a:tc gridSpan="2">
                  <a:txBody>
                    <a:bodyPr/>
                    <a:lstStyle/>
                    <a:p>
                      <a:pPr algn="ctr">
                        <a:lnSpc>
                          <a:spcPct val="150000"/>
                        </a:lnSpc>
                      </a:pPr>
                      <a:r>
                        <a:rPr kumimoji="0" lang="en-US" sz="1600" b="0" kern="1200" dirty="0" smtClean="0">
                          <a:solidFill>
                            <a:schemeClr val="tx1"/>
                          </a:solidFill>
                          <a:latin typeface="+mn-lt"/>
                          <a:ea typeface="+mn-ea"/>
                          <a:cs typeface="+mn-cs"/>
                        </a:rPr>
                        <a:t>Jaundice</a:t>
                      </a:r>
                      <a:endParaRPr kumimoji="0" lang="en-GB" sz="1600" b="0" kern="1200" dirty="0">
                        <a:solidFill>
                          <a:schemeClr val="tx1"/>
                        </a:solidFill>
                        <a:latin typeface="+mn-lt"/>
                        <a:ea typeface="+mn-ea"/>
                        <a:cs typeface="+mn-cs"/>
                      </a:endParaRPr>
                    </a:p>
                  </a:txBody>
                  <a:tcPr>
                    <a:solidFill>
                      <a:srgbClr val="D2FAEA"/>
                    </a:solidFill>
                  </a:tcPr>
                </a:tc>
                <a:tc hMerge="1">
                  <a:txBody>
                    <a:bodyPr/>
                    <a:lstStyle/>
                    <a:p>
                      <a:endParaRPr lang="en-US"/>
                    </a:p>
                  </a:txBody>
                  <a:tcPr/>
                </a:tc>
                <a:extLst>
                  <a:ext uri="{0D108BD9-81ED-4DB2-BD59-A6C34878D82A}">
                    <a16:rowId xmlns:a16="http://schemas.microsoft.com/office/drawing/2014/main" xmlns="" val="402202847"/>
                  </a:ext>
                </a:extLst>
              </a:tr>
              <a:tr h="418996">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endParaRPr kumimoji="0" lang="en-US" sz="10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kern="1200" dirty="0" smtClean="0">
                          <a:solidFill>
                            <a:schemeClr val="accent2">
                              <a:lumMod val="75000"/>
                            </a:schemeClr>
                          </a:solidFill>
                          <a:latin typeface="+mn-lt"/>
                          <a:ea typeface="+mn-ea"/>
                          <a:cs typeface="+mn-cs"/>
                        </a:rPr>
                        <a:t>Definition</a:t>
                      </a:r>
                    </a:p>
                  </a:txBody>
                  <a:tcPr>
                    <a:solidFill>
                      <a:srgbClr val="FCE4EA"/>
                    </a:solidFill>
                  </a:tcPr>
                </a:tc>
                <a:tc>
                  <a:txBody>
                    <a:bodyPr/>
                    <a:lstStyle/>
                    <a:p>
                      <a:pPr marL="285750" indent="-285750">
                        <a:lnSpc>
                          <a:spcPct val="150000"/>
                        </a:lnSpc>
                        <a:buFont typeface="Wingdings" panose="05000000000000000000" pitchFamily="2" charset="2"/>
                        <a:buChar char="ü"/>
                      </a:pPr>
                      <a:r>
                        <a:rPr lang="en-US" sz="1600" dirty="0" smtClean="0"/>
                        <a:t>It is the yellow coloration of the skin, sclera, mucous membranes and deep tissues.</a:t>
                      </a:r>
                    </a:p>
                    <a:p>
                      <a:pPr marL="285750" indent="-285750">
                        <a:lnSpc>
                          <a:spcPct val="150000"/>
                        </a:lnSpc>
                        <a:buFont typeface="Wingdings" panose="05000000000000000000" pitchFamily="2" charset="2"/>
                        <a:buChar char="ü"/>
                      </a:pPr>
                      <a:r>
                        <a:rPr lang="en-US" sz="1600" dirty="0" smtClean="0"/>
                        <a:t>The usual cause is large quantities of bilirubin in the ECF, either free or conjugated bilirubin. </a:t>
                      </a:r>
                    </a:p>
                  </a:txBody>
                  <a:tcPr>
                    <a:solidFill>
                      <a:schemeClr val="bg1"/>
                    </a:solidFill>
                  </a:tcPr>
                </a:tc>
                <a:extLst>
                  <a:ext uri="{0D108BD9-81ED-4DB2-BD59-A6C34878D82A}">
                    <a16:rowId xmlns:a16="http://schemas.microsoft.com/office/drawing/2014/main" xmlns="" val="2878319891"/>
                  </a:ext>
                </a:extLst>
              </a:tr>
              <a:tr h="418996">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kumimoji="0" lang="en-US" sz="1600" kern="1200" dirty="0" smtClean="0">
                          <a:solidFill>
                            <a:srgbClr val="FF0000"/>
                          </a:solidFill>
                          <a:latin typeface="+mn-lt"/>
                          <a:ea typeface="+mn-ea"/>
                          <a:cs typeface="+mn-cs"/>
                        </a:rPr>
                        <a:t>The normal plasma concentration </a:t>
                      </a:r>
                    </a:p>
                  </a:txBody>
                  <a:tcPr>
                    <a:solidFill>
                      <a:srgbClr val="F5FDFB"/>
                    </a:solidFill>
                  </a:tcPr>
                </a:tc>
                <a:tc>
                  <a:txBody>
                    <a:body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en-US" sz="1600" dirty="0" smtClean="0"/>
                        <a:t>The normal plasma concentration of total bilirubin is </a:t>
                      </a:r>
                      <a:r>
                        <a:rPr lang="en-US" sz="1600" dirty="0" smtClean="0">
                          <a:solidFill>
                            <a:schemeClr val="accent4">
                              <a:lumMod val="75000"/>
                            </a:schemeClr>
                          </a:solidFill>
                        </a:rPr>
                        <a:t>0.3-1.2</a:t>
                      </a:r>
                      <a:r>
                        <a:rPr lang="en-US" sz="1600" dirty="0" smtClean="0"/>
                        <a:t> mg/dl of blood. </a:t>
                      </a:r>
                    </a:p>
                    <a:p>
                      <a:pPr marL="285750" indent="-285750">
                        <a:lnSpc>
                          <a:spcPct val="150000"/>
                        </a:lnSpc>
                        <a:buFont typeface="Wingdings" panose="05000000000000000000" pitchFamily="2" charset="2"/>
                        <a:buChar char="ü"/>
                      </a:pPr>
                      <a:endParaRPr lang="en-US" sz="1600" dirty="0"/>
                    </a:p>
                  </a:txBody>
                  <a:tcPr>
                    <a:solidFill>
                      <a:schemeClr val="bg1"/>
                    </a:solidFill>
                  </a:tcPr>
                </a:tc>
                <a:extLst>
                  <a:ext uri="{0D108BD9-81ED-4DB2-BD59-A6C34878D82A}">
                    <a16:rowId xmlns:a16="http://schemas.microsoft.com/office/drawing/2014/main" xmlns="" val="1081250049"/>
                  </a:ext>
                </a:extLst>
              </a:tr>
              <a:tr h="929647">
                <a:tc>
                  <a:txBody>
                    <a:bodyPr/>
                    <a:lstStyle/>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endParaRPr lang="en-US" sz="100" dirty="0" smtClean="0">
                        <a:solidFill>
                          <a:schemeClr val="accent2">
                            <a:lumMod val="75000"/>
                          </a:schemeClr>
                        </a:solidFill>
                      </a:endParaRPr>
                    </a:p>
                    <a:p>
                      <a:pPr algn="ctr" rtl="0">
                        <a:lnSpc>
                          <a:spcPct val="150000"/>
                        </a:lnSpc>
                      </a:pPr>
                      <a:r>
                        <a:rPr lang="en-US" sz="1600" dirty="0" smtClean="0">
                          <a:solidFill>
                            <a:schemeClr val="accent2">
                              <a:lumMod val="75000"/>
                            </a:schemeClr>
                          </a:solidFill>
                        </a:rPr>
                        <a:t>Main causes</a:t>
                      </a:r>
                      <a:endParaRPr kumimoji="0" lang="en-US" sz="1600" kern="1200" dirty="0" smtClean="0">
                        <a:solidFill>
                          <a:schemeClr val="accent2">
                            <a:lumMod val="75000"/>
                          </a:schemeClr>
                        </a:solidFill>
                        <a:latin typeface="+mn-lt"/>
                        <a:ea typeface="+mn-ea"/>
                        <a:cs typeface="+mn-cs"/>
                      </a:endParaRPr>
                    </a:p>
                  </a:txBody>
                  <a:tcPr>
                    <a:solidFill>
                      <a:srgbClr val="CCFFFF"/>
                    </a:solidFill>
                  </a:tcPr>
                </a:tc>
                <a:tc>
                  <a:txBody>
                    <a:bodyPr/>
                    <a:lstStyle/>
                    <a:p>
                      <a:pPr marL="285750" indent="-285750">
                        <a:lnSpc>
                          <a:spcPct val="150000"/>
                        </a:lnSpc>
                        <a:buFont typeface="Wingdings" panose="05000000000000000000" pitchFamily="2" charset="2"/>
                        <a:buChar char="ü"/>
                      </a:pPr>
                      <a:r>
                        <a:rPr lang="en-US" sz="1600" dirty="0" smtClean="0"/>
                        <a:t>Excessive production of bilirubin</a:t>
                      </a:r>
                      <a:r>
                        <a:rPr lang="en-US" sz="1600" baseline="0" dirty="0" smtClean="0"/>
                        <a:t> </a:t>
                      </a:r>
                      <a:r>
                        <a:rPr kumimoji="0" lang="en-US" sz="1600" kern="1200" dirty="0" smtClean="0">
                          <a:solidFill>
                            <a:srgbClr val="00B050"/>
                          </a:solidFill>
                          <a:latin typeface="+mn-lt"/>
                          <a:ea typeface="+mn-ea"/>
                          <a:cs typeface="+mn-cs"/>
                        </a:rPr>
                        <a:t>(hemolysis or erythrocyte degradation).</a:t>
                      </a:r>
                    </a:p>
                    <a:p>
                      <a:pPr marL="285750" indent="-285750">
                        <a:lnSpc>
                          <a:spcPct val="150000"/>
                        </a:lnSpc>
                        <a:buFont typeface="Wingdings" panose="05000000000000000000" pitchFamily="2" charset="2"/>
                        <a:buChar char="ü"/>
                      </a:pPr>
                      <a:r>
                        <a:rPr lang="en-US" sz="1600" dirty="0" smtClean="0"/>
                        <a:t>Decrees hepatocyte uptake.</a:t>
                      </a:r>
                    </a:p>
                    <a:p>
                      <a:pPr marL="285750" indent="-285750">
                        <a:lnSpc>
                          <a:spcPct val="150000"/>
                        </a:lnSpc>
                        <a:buFont typeface="Wingdings" panose="05000000000000000000" pitchFamily="2" charset="2"/>
                        <a:buChar char="ü"/>
                      </a:pPr>
                      <a:r>
                        <a:rPr lang="en-US" sz="1600" dirty="0" smtClean="0"/>
                        <a:t>Impaired conjugation.</a:t>
                      </a:r>
                    </a:p>
                    <a:p>
                      <a:pPr marL="285750" indent="-285750">
                        <a:lnSpc>
                          <a:spcPct val="150000"/>
                        </a:lnSpc>
                        <a:buFont typeface="Wingdings" panose="05000000000000000000" pitchFamily="2" charset="2"/>
                        <a:buChar char="ü"/>
                      </a:pPr>
                      <a:r>
                        <a:rPr lang="en-US" sz="1600" dirty="0" smtClean="0"/>
                        <a:t>Decrees hepatocyte excretion of bilirubin glucuronides.</a:t>
                      </a:r>
                    </a:p>
                    <a:p>
                      <a:pPr marL="285750" indent="-285750">
                        <a:lnSpc>
                          <a:spcPct val="150000"/>
                        </a:lnSpc>
                        <a:buFont typeface="Wingdings" panose="05000000000000000000" pitchFamily="2" charset="2"/>
                        <a:buChar char="ü"/>
                      </a:pPr>
                      <a:r>
                        <a:rPr lang="en-US" sz="1600" dirty="0" smtClean="0"/>
                        <a:t>Impaired bile flow (obstruction of bile duct).</a:t>
                      </a:r>
                      <a:endParaRPr lang="en-US" sz="1600" dirty="0"/>
                    </a:p>
                  </a:txBody>
                  <a:tcPr>
                    <a:solidFill>
                      <a:schemeClr val="bg1"/>
                    </a:solidFill>
                  </a:tcPr>
                </a:tc>
                <a:extLst>
                  <a:ext uri="{0D108BD9-81ED-4DB2-BD59-A6C34878D82A}">
                    <a16:rowId xmlns:a16="http://schemas.microsoft.com/office/drawing/2014/main" xmlns="" val="4129942922"/>
                  </a:ext>
                </a:extLst>
              </a:tr>
              <a:tr h="929647">
                <a:tc gridSpan="2">
                  <a:txBody>
                    <a:bodyPr/>
                    <a:lstStyle/>
                    <a:p>
                      <a:pPr marL="285750" indent="-285750" algn="l" rtl="0" eaLnBrk="1" hangingPunct="1">
                        <a:buFont typeface="Wingdings" panose="05000000000000000000" pitchFamily="2" charset="2"/>
                        <a:buChar char="ü"/>
                      </a:pPr>
                      <a:r>
                        <a:rPr kumimoji="0" lang="en-US" sz="1600" kern="1200" dirty="0" smtClean="0">
                          <a:solidFill>
                            <a:schemeClr val="tx1"/>
                          </a:solidFill>
                          <a:latin typeface="+mn-lt"/>
                          <a:ea typeface="+mn-ea"/>
                          <a:cs typeface="+mn-cs"/>
                        </a:rPr>
                        <a:t>However, in certain abnormal conditions this can rise up to </a:t>
                      </a:r>
                      <a:r>
                        <a:rPr kumimoji="0" lang="en-US" sz="1600" kern="1200" dirty="0" smtClean="0">
                          <a:solidFill>
                            <a:schemeClr val="accent4">
                              <a:lumMod val="75000"/>
                            </a:schemeClr>
                          </a:solidFill>
                          <a:latin typeface="+mn-lt"/>
                          <a:ea typeface="+mn-ea"/>
                          <a:cs typeface="+mn-cs"/>
                        </a:rPr>
                        <a:t>40</a:t>
                      </a:r>
                      <a:r>
                        <a:rPr kumimoji="0" lang="en-US" sz="1600" kern="1200" dirty="0" smtClean="0">
                          <a:solidFill>
                            <a:schemeClr val="tx1"/>
                          </a:solidFill>
                          <a:latin typeface="+mn-lt"/>
                          <a:ea typeface="+mn-ea"/>
                          <a:cs typeface="+mn-cs"/>
                        </a:rPr>
                        <a:t> mg/dl of blood. But the skin usually begins to appear jaundiced when the concentration of total bilirubin in the plasma is greater than </a:t>
                      </a:r>
                      <a:r>
                        <a:rPr kumimoji="0" lang="en-US" sz="1600" kern="1200" dirty="0" smtClean="0">
                          <a:solidFill>
                            <a:schemeClr val="accent4">
                              <a:lumMod val="75000"/>
                            </a:schemeClr>
                          </a:solidFill>
                          <a:latin typeface="+mn-lt"/>
                          <a:ea typeface="+mn-ea"/>
                          <a:cs typeface="+mn-cs"/>
                        </a:rPr>
                        <a:t>2 - 2.5 </a:t>
                      </a:r>
                      <a:r>
                        <a:rPr kumimoji="0" lang="en-US" sz="1600" kern="1200" dirty="0" smtClean="0">
                          <a:solidFill>
                            <a:schemeClr val="tx1"/>
                          </a:solidFill>
                          <a:latin typeface="+mn-lt"/>
                          <a:ea typeface="+mn-ea"/>
                          <a:cs typeface="+mn-cs"/>
                        </a:rPr>
                        <a:t>mg/dl of blood.</a:t>
                      </a:r>
                    </a:p>
                    <a:p>
                      <a:pPr marL="285750" indent="-285750" algn="l" rtl="0" eaLnBrk="1" hangingPunct="1">
                        <a:buFont typeface="Wingdings" panose="05000000000000000000" pitchFamily="2" charset="2"/>
                        <a:buChar char="ü"/>
                      </a:pPr>
                      <a:r>
                        <a:rPr kumimoji="0" lang="en-US" sz="1600" kern="1200" dirty="0" smtClean="0">
                          <a:solidFill>
                            <a:schemeClr val="tx1"/>
                          </a:solidFill>
                          <a:latin typeface="+mn-lt"/>
                          <a:ea typeface="+mn-ea"/>
                          <a:cs typeface="+mn-cs"/>
                        </a:rPr>
                        <a:t>Bilirubin level from </a:t>
                      </a:r>
                      <a:r>
                        <a:rPr kumimoji="0" lang="en-US" sz="1600" kern="1200" dirty="0" smtClean="0">
                          <a:solidFill>
                            <a:schemeClr val="accent4">
                              <a:lumMod val="75000"/>
                            </a:schemeClr>
                          </a:solidFill>
                          <a:latin typeface="+mn-lt"/>
                          <a:ea typeface="+mn-ea"/>
                          <a:cs typeface="+mn-cs"/>
                        </a:rPr>
                        <a:t>0.5 to 2 </a:t>
                      </a:r>
                      <a:r>
                        <a:rPr kumimoji="0" lang="en-US" sz="1600" kern="1200" dirty="0" smtClean="0">
                          <a:solidFill>
                            <a:schemeClr val="tx1"/>
                          </a:solidFill>
                          <a:latin typeface="+mn-lt"/>
                          <a:ea typeface="+mn-ea"/>
                          <a:cs typeface="+mn-cs"/>
                        </a:rPr>
                        <a:t>mg/dl is called subclinical jaundice.</a:t>
                      </a:r>
                    </a:p>
                  </a:txBody>
                  <a:tcPr>
                    <a:solidFill>
                      <a:srgbClr val="FFFFEF"/>
                    </a:solidFill>
                  </a:tcPr>
                </a:tc>
                <a:tc hMerge="1">
                  <a:txBody>
                    <a:bodyPr/>
                    <a:lstStyle/>
                    <a:p>
                      <a:pPr marL="285750" indent="-285750">
                        <a:lnSpc>
                          <a:spcPct val="150000"/>
                        </a:lnSpc>
                        <a:buFont typeface="Wingdings" panose="05000000000000000000" pitchFamily="2" charset="2"/>
                        <a:buChar char="ü"/>
                      </a:pPr>
                      <a:endParaRPr lang="en-US" sz="1600" dirty="0">
                        <a:solidFill>
                          <a:schemeClr val="tx1"/>
                        </a:solidFill>
                      </a:endParaRPr>
                    </a:p>
                  </a:txBody>
                  <a:tcPr>
                    <a:solidFill>
                      <a:schemeClr val="bg1"/>
                    </a:solidFill>
                  </a:tcPr>
                </a:tc>
                <a:extLst>
                  <a:ext uri="{0D108BD9-81ED-4DB2-BD59-A6C34878D82A}">
                    <a16:rowId xmlns:a16="http://schemas.microsoft.com/office/drawing/2014/main" xmlns="" val="1392846169"/>
                  </a:ext>
                </a:extLst>
              </a:tr>
            </a:tbl>
          </a:graphicData>
        </a:graphic>
      </p:graphicFrame>
      <p:sp>
        <p:nvSpPr>
          <p:cNvPr id="6" name="Rectangle 5"/>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pic>
        <p:nvPicPr>
          <p:cNvPr id="7" name="Picture 6" descr="21_010.jpg"/>
          <p:cNvPicPr>
            <a:picLocks noChangeAspect="1"/>
          </p:cNvPicPr>
          <p:nvPr/>
        </p:nvPicPr>
        <p:blipFill rotWithShape="1">
          <a:blip r:embed="rId2" cstate="print"/>
          <a:srcRect b="33579"/>
          <a:stretch/>
        </p:blipFill>
        <p:spPr>
          <a:xfrm>
            <a:off x="8696974" y="3789040"/>
            <a:ext cx="2571740" cy="1296144"/>
          </a:xfrm>
          <a:prstGeom prst="rect">
            <a:avLst/>
          </a:prstGeom>
        </p:spPr>
      </p:pic>
      <p:sp>
        <p:nvSpPr>
          <p:cNvPr id="8" name="Rectangle 7"/>
          <p:cNvSpPr/>
          <p:nvPr/>
        </p:nvSpPr>
        <p:spPr>
          <a:xfrm>
            <a:off x="9982844" y="504178"/>
            <a:ext cx="2205981" cy="33253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الأرقام هنا مهمة</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7256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524735616"/>
              </p:ext>
            </p:extLst>
          </p:nvPr>
        </p:nvGraphicFramePr>
        <p:xfrm>
          <a:off x="1" y="-7"/>
          <a:ext cx="12188825" cy="6903720"/>
        </p:xfrm>
        <a:graphic>
          <a:graphicData uri="http://schemas.openxmlformats.org/drawingml/2006/table">
            <a:tbl>
              <a:tblPr firstRow="1" bandRow="1">
                <a:tableStyleId>{5DA37D80-6434-44D0-A028-1B22A696006F}</a:tableStyleId>
              </a:tblPr>
              <a:tblGrid>
                <a:gridCol w="1413891">
                  <a:extLst>
                    <a:ext uri="{9D8B030D-6E8A-4147-A177-3AD203B41FA5}">
                      <a16:colId xmlns:a16="http://schemas.microsoft.com/office/drawing/2014/main" xmlns="" val="3687207917"/>
                    </a:ext>
                  </a:extLst>
                </a:gridCol>
                <a:gridCol w="360040">
                  <a:extLst>
                    <a:ext uri="{9D8B030D-6E8A-4147-A177-3AD203B41FA5}">
                      <a16:colId xmlns:a16="http://schemas.microsoft.com/office/drawing/2014/main" xmlns="" val="778378909"/>
                    </a:ext>
                  </a:extLst>
                </a:gridCol>
                <a:gridCol w="1728192">
                  <a:extLst>
                    <a:ext uri="{9D8B030D-6E8A-4147-A177-3AD203B41FA5}">
                      <a16:colId xmlns:a16="http://schemas.microsoft.com/office/drawing/2014/main" xmlns="" val="398006236"/>
                    </a:ext>
                  </a:extLst>
                </a:gridCol>
                <a:gridCol w="8686702">
                  <a:extLst>
                    <a:ext uri="{9D8B030D-6E8A-4147-A177-3AD203B41FA5}">
                      <a16:colId xmlns:a16="http://schemas.microsoft.com/office/drawing/2014/main" xmlns="" val="554442455"/>
                    </a:ext>
                  </a:extLst>
                </a:gridCol>
              </a:tblGrid>
              <a:tr h="291274">
                <a:tc gridSpan="4">
                  <a:txBody>
                    <a:bodyPr/>
                    <a:lstStyle/>
                    <a:p>
                      <a:pPr algn="ctr"/>
                      <a:r>
                        <a:rPr kumimoji="0" lang="en-US" sz="1400" b="0" kern="1200" dirty="0" smtClean="0">
                          <a:solidFill>
                            <a:schemeClr val="accent2">
                              <a:lumMod val="75000"/>
                            </a:schemeClr>
                          </a:solidFill>
                          <a:latin typeface="+mn-lt"/>
                          <a:ea typeface="+mn-ea"/>
                          <a:cs typeface="+mn-cs"/>
                        </a:rPr>
                        <a:t>Types of Jaundice</a:t>
                      </a:r>
                    </a:p>
                  </a:txBody>
                  <a:tcPr>
                    <a:solidFill>
                      <a:srgbClr val="D2FAE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2202847"/>
                  </a:ext>
                </a:extLst>
              </a:tr>
              <a:tr h="22428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ar-SA"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1. Pre-hepatic (hemolytic) jaundice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txBody>
                  <a:tcPr>
                    <a:solidFill>
                      <a:srgbClr val="FFFFCC"/>
                    </a:solidFill>
                  </a:tcPr>
                </a:tc>
                <a:tc gridSpan="3">
                  <a:txBody>
                    <a:bodyPr/>
                    <a:lstStyle/>
                    <a:p>
                      <a:pPr marL="342900" indent="-342900">
                        <a:buFont typeface="Wingdings" panose="05000000000000000000" pitchFamily="2" charset="2"/>
                        <a:buChar char="ü"/>
                      </a:pPr>
                      <a:r>
                        <a:rPr lang="en-US" sz="1200" dirty="0" smtClean="0"/>
                        <a:t>In hemolytic jaundice, the excretory function of the liver is not impaired. </a:t>
                      </a:r>
                    </a:p>
                    <a:p>
                      <a:pPr marL="285750" indent="-285750">
                        <a:buFont typeface="Wingdings" panose="05000000000000000000" pitchFamily="2" charset="2"/>
                        <a:buChar char="ü"/>
                      </a:pPr>
                      <a:r>
                        <a:rPr lang="en-US" sz="1200" dirty="0" smtClean="0"/>
                        <a:t>It results from excess production of bilirubin </a:t>
                      </a:r>
                      <a:r>
                        <a:rPr lang="en-US" sz="1200" dirty="0" smtClean="0">
                          <a:solidFill>
                            <a:srgbClr val="FF0000"/>
                          </a:solidFill>
                        </a:rPr>
                        <a:t>(beyond the liver’s ability to conjugate it) following hemolysis of erythrocytes (RBCs).</a:t>
                      </a:r>
                    </a:p>
                    <a:p>
                      <a:pPr marL="285750" indent="-285750">
                        <a:buFont typeface="Wingdings" panose="05000000000000000000" pitchFamily="2" charset="2"/>
                        <a:buChar char="ü"/>
                      </a:pPr>
                      <a:r>
                        <a:rPr lang="en-US" sz="1200" dirty="0" smtClean="0">
                          <a:solidFill>
                            <a:schemeClr val="accent2">
                              <a:lumMod val="75000"/>
                            </a:schemeClr>
                          </a:solidFill>
                        </a:rPr>
                        <a:t>Excess RBC lysis is due to:</a:t>
                      </a:r>
                    </a:p>
                    <a:p>
                      <a:pPr marL="285750" indent="-285750">
                        <a:buFont typeface="Arial" panose="020B0604020202020204" pitchFamily="34" charset="0"/>
                        <a:buChar char="•"/>
                      </a:pPr>
                      <a:r>
                        <a:rPr lang="en-US" sz="1200" dirty="0" smtClean="0"/>
                        <a:t>Autoimmune disease.</a:t>
                      </a:r>
                    </a:p>
                    <a:p>
                      <a:pPr marL="285750" indent="-285750">
                        <a:buFont typeface="Arial" panose="020B0604020202020204" pitchFamily="34" charset="0"/>
                        <a:buChar char="•"/>
                      </a:pPr>
                      <a:r>
                        <a:rPr lang="en-US" sz="1200" dirty="0" smtClean="0"/>
                        <a:t>Hemolytic disease of the newborn.</a:t>
                      </a:r>
                    </a:p>
                    <a:p>
                      <a:pPr marL="285750" indent="-285750">
                        <a:buFont typeface="Arial" panose="020B0604020202020204" pitchFamily="34" charset="0"/>
                        <a:buChar char="•"/>
                      </a:pPr>
                      <a:r>
                        <a:rPr lang="en-US" sz="1200" dirty="0" smtClean="0"/>
                        <a:t>Rh- or ABO- </a:t>
                      </a:r>
                      <a:r>
                        <a:rPr kumimoji="0" lang="en-US" sz="1200" kern="1200" dirty="0" smtClean="0">
                          <a:solidFill>
                            <a:schemeClr val="tx1"/>
                          </a:solidFill>
                          <a:latin typeface="+mn-lt"/>
                          <a:ea typeface="+mn-ea"/>
                          <a:cs typeface="+mn-cs"/>
                        </a:rPr>
                        <a:t>incompatibility </a:t>
                      </a:r>
                      <a:r>
                        <a:rPr kumimoji="0" lang="en-US" sz="1200" kern="1200" dirty="0" smtClean="0">
                          <a:solidFill>
                            <a:srgbClr val="00B050"/>
                          </a:solidFill>
                          <a:latin typeface="+mn-lt"/>
                          <a:ea typeface="+mn-ea"/>
                          <a:cs typeface="+mn-cs"/>
                        </a:rPr>
                        <a:t>(common between new born and mother).</a:t>
                      </a:r>
                    </a:p>
                    <a:p>
                      <a:pPr marL="285750" indent="-285750">
                        <a:buFont typeface="Arial" panose="020B0604020202020204" pitchFamily="34" charset="0"/>
                        <a:buChar char="•"/>
                      </a:pPr>
                      <a:r>
                        <a:rPr lang="en-US" sz="1200" dirty="0" smtClean="0"/>
                        <a:t>Structurally abnormal RBCs (Sickle cell disease).</a:t>
                      </a:r>
                    </a:p>
                    <a:p>
                      <a:pPr marL="285750" indent="-285750">
                        <a:buFont typeface="Arial" panose="020B0604020202020204" pitchFamily="34" charset="0"/>
                        <a:buChar char="•"/>
                      </a:pPr>
                      <a:r>
                        <a:rPr lang="en-US" sz="1200" dirty="0" smtClean="0"/>
                        <a:t>Breakdown of </a:t>
                      </a:r>
                      <a:r>
                        <a:rPr lang="en-US" sz="1200" dirty="0" err="1" smtClean="0"/>
                        <a:t>extravasated</a:t>
                      </a:r>
                      <a:r>
                        <a:rPr lang="en-US" sz="1200" dirty="0" smtClean="0"/>
                        <a:t> blood.</a:t>
                      </a:r>
                    </a:p>
                    <a:p>
                      <a:pPr marL="0" indent="0">
                        <a:buFont typeface="Arial" panose="020B0604020202020204" pitchFamily="34" charset="0"/>
                        <a:buNone/>
                      </a:pPr>
                      <a:endParaRPr lang="en-US" sz="400" dirty="0" smtClean="0"/>
                    </a:p>
                    <a:p>
                      <a:pPr marL="285750" indent="-285750">
                        <a:buFont typeface="Wingdings" panose="05000000000000000000" pitchFamily="2" charset="2"/>
                        <a:buChar char="ü"/>
                      </a:pPr>
                      <a:r>
                        <a:rPr lang="en-US" sz="1200" dirty="0" smtClean="0"/>
                        <a:t>Therefore, the plasma concentrations of free bilirubin rises to levels much above normal but it is not filtered through the kidney, because they are unconjugated bilirubin</a:t>
                      </a:r>
                      <a:r>
                        <a:rPr lang="en-US" sz="1200" baseline="0" dirty="0" smtClean="0"/>
                        <a:t> </a:t>
                      </a:r>
                      <a:r>
                        <a:rPr kumimoji="0" lang="en-US" sz="1200" kern="1200" dirty="0" smtClean="0">
                          <a:solidFill>
                            <a:srgbClr val="00B050"/>
                          </a:solidFill>
                          <a:latin typeface="+mn-lt"/>
                          <a:ea typeface="+mn-ea"/>
                          <a:cs typeface="+mn-cs"/>
                        </a:rPr>
                        <a:t>(because they are tightly bound to albumin).</a:t>
                      </a:r>
                    </a:p>
                    <a:p>
                      <a:pPr marL="285750" indent="-285750">
                        <a:buFont typeface="Wingdings" panose="05000000000000000000" pitchFamily="2" charset="2"/>
                        <a:buChar char="ü"/>
                      </a:pPr>
                      <a:r>
                        <a:rPr lang="en-US" sz="1200" dirty="0" smtClean="0">
                          <a:solidFill>
                            <a:srgbClr val="FF0000"/>
                          </a:solidFill>
                        </a:rPr>
                        <a:t>The urine is free from bilirubin.</a:t>
                      </a:r>
                    </a:p>
                    <a:p>
                      <a:pPr marL="285750" indent="-285750">
                        <a:buFont typeface="Wingdings" panose="05000000000000000000" pitchFamily="2" charset="2"/>
                        <a:buChar char="ü"/>
                      </a:pPr>
                      <a:r>
                        <a:rPr lang="en-US" sz="1200" dirty="0" smtClean="0"/>
                        <a:t>The stools appear darker than the normal color due to excessive </a:t>
                      </a:r>
                      <a:r>
                        <a:rPr lang="en-US" sz="1200" dirty="0" err="1" smtClean="0"/>
                        <a:t>stercobilin</a:t>
                      </a:r>
                      <a:r>
                        <a:rPr lang="en-US" sz="1200" dirty="0" smtClean="0"/>
                        <a:t> formation.</a:t>
                      </a:r>
                    </a:p>
                  </a:txBody>
                  <a:tcPr>
                    <a:solidFill>
                      <a:schemeClr val="bg1"/>
                    </a:solidFill>
                  </a:tcPr>
                </a:tc>
                <a:tc hMerge="1">
                  <a:txBody>
                    <a:bodyPr/>
                    <a:lstStyle/>
                    <a:p>
                      <a:pPr marL="0" indent="0">
                        <a:buFont typeface="Wingdings" panose="05000000000000000000" pitchFamily="2" charset="2"/>
                        <a:buNone/>
                      </a:pPr>
                      <a:endParaRPr lang="en-US" sz="1300" dirty="0" smtClean="0"/>
                    </a:p>
                  </a:txBody>
                  <a:tcPr>
                    <a:solidFill>
                      <a:schemeClr val="bg1"/>
                    </a:solidFill>
                  </a:tcPr>
                </a:tc>
                <a:tc hMerge="1">
                  <a:txBody>
                    <a:bodyPr/>
                    <a:lstStyle/>
                    <a:p>
                      <a:endParaRPr lang="en-US"/>
                    </a:p>
                  </a:txBody>
                  <a:tcPr/>
                </a:tc>
                <a:extLst>
                  <a:ext uri="{0D108BD9-81ED-4DB2-BD59-A6C34878D82A}">
                    <a16:rowId xmlns:a16="http://schemas.microsoft.com/office/drawing/2014/main" xmlns="" val="2878319891"/>
                  </a:ext>
                </a:extLst>
              </a:tr>
              <a:tr h="611676">
                <a:tc rowSpan="4">
                  <a:txBody>
                    <a:bodyPr/>
                    <a:lstStyle/>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r>
                        <a:rPr kumimoji="0" lang="en-US" sz="1600" kern="1200" dirty="0" smtClean="0">
                          <a:solidFill>
                            <a:schemeClr val="tx1"/>
                          </a:solidFill>
                          <a:latin typeface="+mn-lt"/>
                          <a:ea typeface="+mn-ea"/>
                          <a:cs typeface="+mn-cs"/>
                        </a:rPr>
                        <a:t>2. Hepatic (</a:t>
                      </a:r>
                      <a:r>
                        <a:rPr kumimoji="0" lang="en-US" sz="1600" kern="1200" dirty="0" err="1" smtClean="0">
                          <a:solidFill>
                            <a:schemeClr val="tx1"/>
                          </a:solidFill>
                          <a:latin typeface="+mn-lt"/>
                          <a:ea typeface="+mn-ea"/>
                          <a:cs typeface="+mn-cs"/>
                        </a:rPr>
                        <a:t>hepatocellula</a:t>
                      </a:r>
                      <a:r>
                        <a:rPr kumimoji="0" lang="en-US" sz="1600" kern="1200" dirty="0" smtClean="0">
                          <a:solidFill>
                            <a:schemeClr val="tx1"/>
                          </a:solidFill>
                          <a:latin typeface="+mn-lt"/>
                          <a:ea typeface="+mn-ea"/>
                          <a:cs typeface="+mn-cs"/>
                        </a:rPr>
                        <a:t>) jaundice</a:t>
                      </a:r>
                    </a:p>
                  </a:txBody>
                  <a:tcPr>
                    <a:solidFill>
                      <a:srgbClr val="FCE4EA"/>
                    </a:solidFill>
                  </a:tcPr>
                </a:tc>
                <a:tc gridSpan="2">
                  <a:txBody>
                    <a:bodyPr/>
                    <a:lstStyle/>
                    <a:p>
                      <a:pPr marL="0" indent="0" algn="ctr">
                        <a:buFont typeface="Wingdings" panose="05000000000000000000" pitchFamily="2" charset="2"/>
                        <a:buNone/>
                      </a:pPr>
                      <a:r>
                        <a:rPr lang="en-US" sz="1200" dirty="0" smtClean="0">
                          <a:solidFill>
                            <a:schemeClr val="accent2">
                              <a:lumMod val="75000"/>
                            </a:schemeClr>
                          </a:solidFill>
                        </a:rPr>
                        <a:t>Hyper-bilirubinemia </a:t>
                      </a:r>
                      <a:endParaRPr lang="ar-SA" sz="1200" dirty="0" smtClean="0">
                        <a:solidFill>
                          <a:schemeClr val="accent2">
                            <a:lumMod val="75000"/>
                          </a:schemeClr>
                        </a:solidFill>
                      </a:endParaRPr>
                    </a:p>
                    <a:p>
                      <a:pPr marL="0" indent="0" algn="ctr">
                        <a:buFont typeface="Wingdings" panose="05000000000000000000" pitchFamily="2" charset="2"/>
                        <a:buNone/>
                      </a:pPr>
                      <a:r>
                        <a:rPr lang="en-US" sz="1200" dirty="0" smtClean="0">
                          <a:solidFill>
                            <a:schemeClr val="accent2">
                              <a:lumMod val="75000"/>
                            </a:schemeClr>
                          </a:solidFill>
                        </a:rPr>
                        <a:t>(increased levels of bilirubin in the blood) may be due to:</a:t>
                      </a:r>
                      <a:endParaRPr kumimoji="0" lang="en-US" sz="1200" kern="1200" dirty="0" smtClean="0">
                        <a:solidFill>
                          <a:schemeClr val="bg1">
                            <a:lumMod val="50000"/>
                          </a:schemeClr>
                        </a:solidFill>
                        <a:latin typeface="+mn-lt"/>
                        <a:ea typeface="+mn-ea"/>
                        <a:cs typeface="+mn-cs"/>
                      </a:endParaRPr>
                    </a:p>
                  </a:txBody>
                  <a:tcPr>
                    <a:solidFill>
                      <a:srgbClr val="F5FDFB"/>
                    </a:solidFill>
                  </a:tcPr>
                </a:tc>
                <a:tc hMerge="1">
                  <a:txBody>
                    <a:bodyPr/>
                    <a:lstStyle/>
                    <a:p>
                      <a:pPr marL="171450" indent="-171450">
                        <a:buFont typeface="Wingdings" panose="05000000000000000000" pitchFamily="2" charset="2"/>
                        <a:buChar char="ü"/>
                      </a:pPr>
                      <a:endParaRPr kumimoji="0" lang="en-US" sz="1200" kern="1200" dirty="0" smtClean="0">
                        <a:solidFill>
                          <a:schemeClr val="bg1">
                            <a:lumMod val="50000"/>
                          </a:schemeClr>
                        </a:solidFill>
                        <a:latin typeface="+mn-lt"/>
                        <a:ea typeface="+mn-ea"/>
                        <a:cs typeface="+mn-cs"/>
                      </a:endParaRPr>
                    </a:p>
                  </a:txBody>
                  <a:tcPr>
                    <a:solidFill>
                      <a:schemeClr val="bg1"/>
                    </a:solidFill>
                  </a:tcPr>
                </a:tc>
                <a:tc>
                  <a:txBody>
                    <a:bodyPr/>
                    <a:lstStyle/>
                    <a:p>
                      <a:pPr marL="342900" indent="-342900">
                        <a:buFont typeface="Wingdings" panose="05000000000000000000" pitchFamily="2" charset="2"/>
                        <a:buChar char="ü"/>
                      </a:pPr>
                      <a:r>
                        <a:rPr lang="en-US" sz="1200" dirty="0" smtClean="0"/>
                        <a:t>Impaired uptake of bilirubin into hepatic cells.</a:t>
                      </a:r>
                    </a:p>
                    <a:p>
                      <a:pPr marL="342900" indent="-342900">
                        <a:buFont typeface="Wingdings" panose="05000000000000000000" pitchFamily="2" charset="2"/>
                        <a:buChar char="ü"/>
                      </a:pPr>
                      <a:r>
                        <a:rPr lang="en-US" sz="1200" dirty="0" smtClean="0">
                          <a:solidFill>
                            <a:srgbClr val="FF0000"/>
                          </a:solidFill>
                        </a:rPr>
                        <a:t>Disturbed intra cellular protein binding or conjugation</a:t>
                      </a:r>
                      <a:r>
                        <a:rPr lang="en-US" sz="1200" baseline="0" dirty="0" smtClean="0">
                          <a:solidFill>
                            <a:srgbClr val="FF0000"/>
                          </a:solidFill>
                        </a:rPr>
                        <a:t> </a:t>
                      </a:r>
                      <a:r>
                        <a:rPr kumimoji="0" lang="en-US" sz="1100" kern="1200" dirty="0" smtClean="0">
                          <a:solidFill>
                            <a:srgbClr val="00B050"/>
                          </a:solidFill>
                          <a:latin typeface="+mn-lt"/>
                          <a:ea typeface="+mn-ea"/>
                          <a:cs typeface="+mn-cs"/>
                        </a:rPr>
                        <a:t>(dysfunction of the </a:t>
                      </a:r>
                      <a:r>
                        <a:rPr kumimoji="0" lang="en-US" sz="1100" kern="1200" dirty="0" err="1" smtClean="0">
                          <a:solidFill>
                            <a:srgbClr val="00B050"/>
                          </a:solidFill>
                          <a:latin typeface="+mn-lt"/>
                          <a:ea typeface="+mn-ea"/>
                          <a:cs typeface="+mn-cs"/>
                        </a:rPr>
                        <a:t>glucuronyl</a:t>
                      </a:r>
                      <a:r>
                        <a:rPr kumimoji="0" lang="en-US" sz="1100" kern="1200" dirty="0" smtClean="0">
                          <a:solidFill>
                            <a:srgbClr val="00B050"/>
                          </a:solidFill>
                          <a:latin typeface="+mn-lt"/>
                          <a:ea typeface="+mn-ea"/>
                          <a:cs typeface="+mn-cs"/>
                        </a:rPr>
                        <a:t> transferase for conjugation (rate limiting step)).</a:t>
                      </a:r>
                    </a:p>
                    <a:p>
                      <a:pPr marL="342900" indent="-342900">
                        <a:buFont typeface="Wingdings" panose="05000000000000000000" pitchFamily="2" charset="2"/>
                        <a:buChar char="ü"/>
                      </a:pPr>
                      <a:r>
                        <a:rPr lang="en-US" sz="1200" dirty="0" smtClean="0"/>
                        <a:t>Disturbed active secretion of bilirubin into bile canaliculi. </a:t>
                      </a:r>
                    </a:p>
                  </a:txBody>
                  <a:tcPr>
                    <a:solidFill>
                      <a:schemeClr val="bg1"/>
                    </a:solidFill>
                  </a:tcPr>
                </a:tc>
                <a:extLst>
                  <a:ext uri="{0D108BD9-81ED-4DB2-BD59-A6C34878D82A}">
                    <a16:rowId xmlns:a16="http://schemas.microsoft.com/office/drawing/2014/main" xmlns="" val="4129942922"/>
                  </a:ext>
                </a:extLst>
              </a:tr>
              <a:tr h="786440">
                <a:tc vMerge="1">
                  <a:txBody>
                    <a:bodyPr/>
                    <a:lstStyle/>
                    <a:p>
                      <a:pPr marL="285750" indent="-285750" algn="r" rtl="1">
                        <a:buFont typeface="Wingdings" panose="05000000000000000000" pitchFamily="2" charset="2"/>
                        <a:buChar char="ü"/>
                      </a:pPr>
                      <a:endParaRPr kumimoji="0" lang="en-US" sz="1400" kern="1200" dirty="0" smtClean="0">
                        <a:solidFill>
                          <a:schemeClr val="tx1"/>
                        </a:solidFill>
                        <a:latin typeface="+mn-lt"/>
                        <a:ea typeface="+mn-ea"/>
                        <a:cs typeface="+mn-cs"/>
                      </a:endParaRPr>
                    </a:p>
                  </a:txBody>
                  <a:tcPr>
                    <a:solidFill>
                      <a:srgbClr val="CCFFFF"/>
                    </a:solidFill>
                  </a:tcPr>
                </a:tc>
                <a:tc gridSpan="2">
                  <a:txBody>
                    <a:bodyPr/>
                    <a:lstStyle/>
                    <a:p>
                      <a:pPr marL="0" indent="0" algn="ctr">
                        <a:buFont typeface="Wingdings" panose="05000000000000000000" pitchFamily="2" charset="2"/>
                        <a:buNone/>
                      </a:pPr>
                      <a:endParaRPr lang="en-US" sz="1200" dirty="0" smtClean="0">
                        <a:solidFill>
                          <a:schemeClr val="accent2">
                            <a:lumMod val="75000"/>
                          </a:schemeClr>
                        </a:solidFill>
                      </a:endParaRPr>
                    </a:p>
                    <a:p>
                      <a:pPr marL="0" indent="0" algn="ctr" rtl="0" eaLnBrk="1" latinLnBrk="0" hangingPunct="1">
                        <a:buFont typeface="Wingdings" panose="05000000000000000000" pitchFamily="2" charset="2"/>
                        <a:buNone/>
                      </a:pPr>
                      <a:r>
                        <a:rPr kumimoji="0" lang="en-US" sz="1400" kern="1200" dirty="0" smtClean="0">
                          <a:solidFill>
                            <a:schemeClr val="accent2">
                              <a:lumMod val="75000"/>
                            </a:schemeClr>
                          </a:solidFill>
                          <a:latin typeface="+mn-lt"/>
                          <a:ea typeface="+mn-ea"/>
                          <a:cs typeface="+mn-cs"/>
                        </a:rPr>
                        <a:t>causes</a:t>
                      </a:r>
                    </a:p>
                  </a:txBody>
                  <a:tcPr>
                    <a:solidFill>
                      <a:srgbClr val="F5FDFB"/>
                    </a:solidFill>
                  </a:tcPr>
                </a:tc>
                <a:tc hMerge="1">
                  <a:txBody>
                    <a:bodyPr/>
                    <a:lstStyle/>
                    <a:p>
                      <a:pPr marL="342900" indent="-342900">
                        <a:buFont typeface="Wingdings" panose="05000000000000000000" pitchFamily="2" charset="2"/>
                        <a:buChar char="ü"/>
                      </a:pPr>
                      <a:endParaRPr lang="en-US" sz="1200" dirty="0" smtClean="0"/>
                    </a:p>
                  </a:txBody>
                  <a:tcPr>
                    <a:solidFill>
                      <a:schemeClr val="bg1"/>
                    </a:solidFill>
                  </a:tcPr>
                </a:tc>
                <a:tc>
                  <a:txBody>
                    <a:bodyPr/>
                    <a:lstStyle/>
                    <a:p>
                      <a:pPr marL="342900" indent="-342900">
                        <a:buFont typeface="Wingdings" panose="05000000000000000000" pitchFamily="2" charset="2"/>
                        <a:buChar char="ü"/>
                      </a:pPr>
                      <a:r>
                        <a:rPr lang="en-US" sz="1200" dirty="0" smtClean="0"/>
                        <a:t>Damage of liver cells: e.g., viral hepatitis, drugs, chemical, alcohol, or toxins.</a:t>
                      </a:r>
                    </a:p>
                    <a:p>
                      <a:pPr marL="342900" indent="-342900">
                        <a:buFont typeface="Wingdings" panose="05000000000000000000" pitchFamily="2" charset="2"/>
                        <a:buChar char="ü"/>
                      </a:pPr>
                      <a:r>
                        <a:rPr lang="en-US" sz="1200" dirty="0" smtClean="0"/>
                        <a:t>Genetic errors in bilirubin metabolism.</a:t>
                      </a:r>
                    </a:p>
                    <a:p>
                      <a:pPr marL="342900" indent="-342900">
                        <a:buFont typeface="Wingdings" panose="05000000000000000000" pitchFamily="2" charset="2"/>
                        <a:buChar char="ü"/>
                      </a:pPr>
                      <a:r>
                        <a:rPr lang="en-US" sz="1200" dirty="0" smtClean="0"/>
                        <a:t>Genetic errors in specific proteins.</a:t>
                      </a:r>
                    </a:p>
                    <a:p>
                      <a:pPr marL="342900" indent="-342900">
                        <a:buFont typeface="Wingdings" panose="05000000000000000000" pitchFamily="2" charset="2"/>
                        <a:buChar char="ü"/>
                      </a:pPr>
                      <a:r>
                        <a:rPr lang="en-US" sz="1200" dirty="0" smtClean="0"/>
                        <a:t>Autoimmune hepatitis.</a:t>
                      </a:r>
                    </a:p>
                  </a:txBody>
                  <a:tcPr>
                    <a:solidFill>
                      <a:schemeClr val="bg1"/>
                    </a:solidFill>
                  </a:tcPr>
                </a:tc>
                <a:extLst>
                  <a:ext uri="{0D108BD9-81ED-4DB2-BD59-A6C34878D82A}">
                    <a16:rowId xmlns:a16="http://schemas.microsoft.com/office/drawing/2014/main" xmlns="" val="2709961365"/>
                  </a:ext>
                </a:extLst>
              </a:tr>
              <a:tr h="961205">
                <a:tc vMerge="1">
                  <a:txBody>
                    <a:bodyPr/>
                    <a:lstStyle/>
                    <a:p>
                      <a:pPr marL="285750" indent="-285750" algn="r" rtl="1">
                        <a:buFont typeface="Wingdings" panose="05000000000000000000" pitchFamily="2" charset="2"/>
                        <a:buChar char="ü"/>
                      </a:pPr>
                      <a:endParaRPr kumimoji="0" lang="en-US" sz="1400" kern="1200" dirty="0" smtClean="0">
                        <a:solidFill>
                          <a:schemeClr val="tx1"/>
                        </a:solidFill>
                        <a:latin typeface="+mn-lt"/>
                        <a:ea typeface="+mn-ea"/>
                        <a:cs typeface="+mn-cs"/>
                      </a:endParaRPr>
                    </a:p>
                  </a:txBody>
                  <a:tcPr>
                    <a:solidFill>
                      <a:srgbClr val="CCFFFF"/>
                    </a:solidFill>
                  </a:tcPr>
                </a:tc>
                <a:tc gridSpan="3">
                  <a:txBody>
                    <a:bodyPr/>
                    <a:lstStyle/>
                    <a:p>
                      <a:pPr marL="342900" indent="-342900">
                        <a:buFont typeface="Wingdings" panose="05000000000000000000" pitchFamily="2" charset="2"/>
                        <a:buChar char="ü"/>
                      </a:pPr>
                      <a:r>
                        <a:rPr lang="en-US" sz="1200" dirty="0" smtClean="0"/>
                        <a:t>The diseased liver cells are unable to take all the unconjugated bilirubin formed, increasing its concentration in the blood</a:t>
                      </a:r>
                      <a:r>
                        <a:rPr lang="en-US" sz="1200" baseline="0" dirty="0" smtClean="0"/>
                        <a:t> </a:t>
                      </a:r>
                      <a:r>
                        <a:rPr kumimoji="0" lang="en-US" sz="1200" kern="1200" dirty="0" smtClean="0">
                          <a:solidFill>
                            <a:srgbClr val="00B050"/>
                          </a:solidFill>
                          <a:latin typeface="+mn-lt"/>
                          <a:ea typeface="+mn-ea"/>
                          <a:cs typeface="+mn-cs"/>
                        </a:rPr>
                        <a:t>(in this case most of the bilirubin found in the blood will be in the unconjugated form).</a:t>
                      </a:r>
                    </a:p>
                    <a:p>
                      <a:pPr marL="342900" indent="-342900">
                        <a:buFont typeface="Wingdings" panose="05000000000000000000" pitchFamily="2" charset="2"/>
                        <a:buChar char="ü"/>
                      </a:pPr>
                      <a:r>
                        <a:rPr lang="en-US" sz="1200" dirty="0" smtClean="0"/>
                        <a:t>Also, there is intrahepatic biliary duct obstruction that leads to regurgitation of conjugated bilirubin to blood (swelling of cells and edema due to inflammation cause mechanical obstruction of intrahepatic biliary tree).</a:t>
                      </a:r>
                    </a:p>
                    <a:p>
                      <a:pPr marL="342900" indent="-342900">
                        <a:buFont typeface="Wingdings" panose="05000000000000000000" pitchFamily="2" charset="2"/>
                        <a:buChar char="ü"/>
                      </a:pPr>
                      <a:r>
                        <a:rPr lang="en-US" sz="1200" dirty="0" smtClean="0"/>
                        <a:t>Both types of bilirubin (conjugated &amp; unconjugated) are present in blood in high concentration.</a:t>
                      </a:r>
                    </a:p>
                  </a:txBody>
                  <a:tcPr>
                    <a:solidFill>
                      <a:schemeClr val="bg1"/>
                    </a:solidFill>
                  </a:tcPr>
                </a:tc>
                <a:tc hMerge="1">
                  <a:txBody>
                    <a:bodyPr/>
                    <a:lstStyle/>
                    <a:p>
                      <a:pPr marL="171450" indent="-171450">
                        <a:buFont typeface="Wingdings" panose="05000000000000000000" pitchFamily="2" charset="2"/>
                        <a:buChar char="ü"/>
                      </a:pPr>
                      <a:endParaRPr kumimoji="0" lang="en-US" sz="1200" kern="1200" dirty="0" smtClean="0">
                        <a:solidFill>
                          <a:schemeClr val="bg1">
                            <a:lumMod val="50000"/>
                          </a:schemeClr>
                        </a:solidFill>
                        <a:latin typeface="+mn-lt"/>
                        <a:ea typeface="+mn-ea"/>
                        <a:cs typeface="+mn-cs"/>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3008589762"/>
                  </a:ext>
                </a:extLst>
              </a:tr>
              <a:tr h="1703954">
                <a:tc vMerge="1">
                  <a:txBody>
                    <a:bodyPr/>
                    <a:lstStyle/>
                    <a:p>
                      <a:pPr marL="285750" indent="-285750" algn="r" rtl="1">
                        <a:buFont typeface="Wingdings" panose="05000000000000000000" pitchFamily="2" charset="2"/>
                        <a:buChar char="ü"/>
                      </a:pPr>
                      <a:endParaRPr kumimoji="0" lang="en-US" sz="1400" kern="1200" dirty="0" smtClean="0">
                        <a:solidFill>
                          <a:schemeClr val="tx1"/>
                        </a:solidFill>
                        <a:latin typeface="+mn-lt"/>
                        <a:ea typeface="+mn-ea"/>
                        <a:cs typeface="+mn-cs"/>
                      </a:endParaRPr>
                    </a:p>
                  </a:txBody>
                  <a:tcPr>
                    <a:solidFill>
                      <a:srgbClr val="CCFFFF"/>
                    </a:solidFill>
                  </a:tcPr>
                </a:tc>
                <a:tc>
                  <a:txBody>
                    <a:bodyPr/>
                    <a:lstStyle/>
                    <a:p>
                      <a:pPr marL="0" indent="0" algn="ctr">
                        <a:buFont typeface="Wingdings" panose="05000000000000000000" pitchFamily="2" charset="2"/>
                        <a:buNone/>
                      </a:pPr>
                      <a:r>
                        <a:rPr kumimoji="0" lang="en-US" sz="1400" kern="1200" dirty="0" smtClean="0">
                          <a:solidFill>
                            <a:schemeClr val="accent2">
                              <a:lumMod val="75000"/>
                            </a:schemeClr>
                          </a:solidFill>
                          <a:latin typeface="+mn-lt"/>
                          <a:ea typeface="+mn-ea"/>
                          <a:cs typeface="+mn-cs"/>
                        </a:rPr>
                        <a:t>Clinical Features</a:t>
                      </a:r>
                      <a:endParaRPr kumimoji="0" lang="en-US" sz="1400" kern="1200" dirty="0" smtClean="0">
                        <a:solidFill>
                          <a:schemeClr val="bg1">
                            <a:lumMod val="50000"/>
                          </a:schemeClr>
                        </a:solidFill>
                        <a:latin typeface="+mn-lt"/>
                        <a:ea typeface="+mn-ea"/>
                        <a:cs typeface="+mn-cs"/>
                      </a:endParaRPr>
                    </a:p>
                  </a:txBody>
                  <a:tcPr vert="vert270">
                    <a:solidFill>
                      <a:srgbClr val="F5FDFB"/>
                    </a:solidFill>
                  </a:tcPr>
                </a:tc>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smtClean="0">
                          <a:solidFill>
                            <a:prstClr val="black"/>
                          </a:solidFill>
                          <a:ea typeface="+mn-ea"/>
                          <a:cs typeface="+mn-cs"/>
                        </a:rPr>
                        <a:t>Stools appear pale grayish in color due to deficiency of </a:t>
                      </a:r>
                      <a:r>
                        <a:rPr lang="en-US" sz="1200" kern="1200" dirty="0" err="1" smtClean="0">
                          <a:solidFill>
                            <a:prstClr val="black"/>
                          </a:solidFill>
                          <a:ea typeface="+mn-ea"/>
                          <a:cs typeface="+mn-cs"/>
                        </a:rPr>
                        <a:t>Stercobilin</a:t>
                      </a:r>
                      <a:r>
                        <a:rPr lang="en-US" sz="1200" kern="1200" dirty="0" smtClean="0">
                          <a:solidFill>
                            <a:prstClr val="black"/>
                          </a:solidFill>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00" kern="1200" dirty="0" smtClean="0">
                        <a:solidFill>
                          <a:prstClr val="black"/>
                        </a:solidFil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00" kern="1200" dirty="0" smtClean="0">
                        <a:solidFill>
                          <a:prstClr val="black"/>
                        </a:solidFil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smtClean="0">
                          <a:solidFill>
                            <a:srgbClr val="FF0000"/>
                          </a:solidFill>
                          <a:ea typeface="+mn-ea"/>
                          <a:cs typeface="+mn-cs"/>
                        </a:rPr>
                        <a:t>Urine appears dark brown </a:t>
                      </a:r>
                      <a:r>
                        <a:rPr lang="en-US" sz="1200" kern="1200" dirty="0" smtClean="0">
                          <a:solidFill>
                            <a:prstClr val="black"/>
                          </a:solidFill>
                          <a:ea typeface="+mn-ea"/>
                          <a:cs typeface="+mn-cs"/>
                        </a:rPr>
                        <a:t>due to filtration of excess conjugated bilirubin through the kidney,</a:t>
                      </a:r>
                      <a:r>
                        <a:rPr lang="en-US" sz="1200" kern="1200" baseline="0" dirty="0" smtClean="0">
                          <a:solidFill>
                            <a:prstClr val="black"/>
                          </a:solidFill>
                          <a:ea typeface="+mn-ea"/>
                          <a:cs typeface="+mn-cs"/>
                        </a:rPr>
                        <a:t>  How? </a:t>
                      </a:r>
                      <a:r>
                        <a:rPr lang="en-US" sz="1200" kern="1200" dirty="0" smtClean="0">
                          <a:solidFill>
                            <a:prstClr val="black"/>
                          </a:solidFill>
                          <a:ea typeface="+mn-ea"/>
                          <a:cs typeface="+mn-cs"/>
                        </a:rPr>
                        <a:t>probably by rupture of the congested bile canaliculi and direct emptying of the bile into the lymph leaving the liver.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00" kern="1200" dirty="0" smtClean="0">
                        <a:solidFill>
                          <a:prstClr val="black"/>
                        </a:solidFil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00" kern="1200" dirty="0" smtClean="0">
                        <a:solidFill>
                          <a:prstClr val="black"/>
                        </a:solidFil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smtClean="0">
                          <a:solidFill>
                            <a:prstClr val="black"/>
                          </a:solidFill>
                          <a:ea typeface="+mn-ea"/>
                          <a:cs typeface="+mn-cs"/>
                        </a:rPr>
                        <a:t>In this case, hyper-bilirubinemia is usually accompanied by other abnormalities in biochemical markers of liver function such as: </a:t>
                      </a:r>
                      <a:r>
                        <a:rPr lang="en-US" sz="1200" kern="1200" dirty="0" smtClean="0">
                          <a:solidFill>
                            <a:srgbClr val="FF0000"/>
                          </a:solidFill>
                          <a:ea typeface="+mn-ea"/>
                          <a:cs typeface="+mn-cs"/>
                        </a:rPr>
                        <a:t>Alanine amine transferase (ALT), Aspartate amine transferase (AST), alkaline phosphatase (ALP) and Gamma-</a:t>
                      </a:r>
                      <a:r>
                        <a:rPr lang="en-US" sz="1200" kern="1200" dirty="0" err="1" smtClean="0">
                          <a:solidFill>
                            <a:srgbClr val="FF0000"/>
                          </a:solidFill>
                          <a:ea typeface="+mn-ea"/>
                          <a:cs typeface="+mn-cs"/>
                        </a:rPr>
                        <a:t>glutamyltransferase</a:t>
                      </a:r>
                      <a:r>
                        <a:rPr lang="en-US" sz="1200" kern="1200" dirty="0" smtClean="0">
                          <a:solidFill>
                            <a:srgbClr val="FF0000"/>
                          </a:solidFill>
                          <a:ea typeface="+mn-ea"/>
                          <a:cs typeface="+mn-cs"/>
                        </a:rPr>
                        <a:t> (GGT).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00" kern="1200" dirty="0" smtClean="0">
                        <a:solidFill>
                          <a:srgbClr val="FF0000"/>
                        </a:solidFil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100" kern="1200" dirty="0" smtClean="0">
                        <a:solidFill>
                          <a:srgbClr val="FF0000"/>
                        </a:solidFil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smtClean="0"/>
                        <a:t>By looking at the ratio between these different liver enzymes, we can distinguish the causes of jaundice whether it is from biliary (</a:t>
                      </a:r>
                      <a:r>
                        <a:rPr lang="en-US" sz="1200" kern="1200" dirty="0" err="1" smtClean="0"/>
                        <a:t>cholestatic</a:t>
                      </a:r>
                      <a:r>
                        <a:rPr lang="en-US" sz="1200" kern="1200" dirty="0" smtClean="0"/>
                        <a:t>) or liver (hepatic).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300" kern="1200"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1200" dirty="0" smtClean="0"/>
                        <a:t>The main diagnostic tip is in the biliary obstruction:</a:t>
                      </a:r>
                      <a:r>
                        <a:rPr lang="en-US" sz="1200" kern="1200" baseline="0" dirty="0" smtClean="0"/>
                        <a:t> </a:t>
                      </a:r>
                      <a:r>
                        <a:rPr lang="en-US" sz="1200" kern="1200" dirty="0" smtClean="0"/>
                        <a:t>the ALT goes up and down (pulsatile increase) and the bilirubin concentration in the blood is high. But in hepatic jaundice, ALT shows persistent increase for along period of time (months).  </a:t>
                      </a:r>
                      <a:endParaRPr lang="en-US" sz="1200" dirty="0" smtClean="0"/>
                    </a:p>
                  </a:txBody>
                  <a:tcPr>
                    <a:solidFill>
                      <a:schemeClr val="bg1"/>
                    </a:solidFill>
                  </a:tcPr>
                </a:tc>
                <a:tc hMerge="1">
                  <a:txBody>
                    <a:bodyPr/>
                    <a:lstStyle/>
                    <a:p>
                      <a:endParaRPr lang="en-US"/>
                    </a:p>
                  </a:txBody>
                  <a:tcPr/>
                </a:tc>
                <a:extLst>
                  <a:ext uri="{0D108BD9-81ED-4DB2-BD59-A6C34878D82A}">
                    <a16:rowId xmlns:a16="http://schemas.microsoft.com/office/drawing/2014/main" xmlns="" val="2190712526"/>
                  </a:ext>
                </a:extLst>
              </a:tr>
            </a:tbl>
          </a:graphicData>
        </a:graphic>
      </p:graphicFrame>
      <p:sp>
        <p:nvSpPr>
          <p:cNvPr id="4" name="Rectangle 3"/>
          <p:cNvSpPr/>
          <p:nvPr/>
        </p:nvSpPr>
        <p:spPr>
          <a:xfrm>
            <a:off x="10592625" y="27285"/>
            <a:ext cx="1596201" cy="233363"/>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00B050"/>
                </a:solidFill>
                <a:latin typeface="Arabic Typesetting" panose="03020402040406030203" pitchFamily="66" charset="-78"/>
                <a:cs typeface="Arabic Typesetting" panose="03020402040406030203" pitchFamily="66" charset="-78"/>
              </a:rPr>
              <a:t>النوت</a:t>
            </a:r>
            <a:r>
              <a:rPr lang="ar-SA" sz="2400" dirty="0" smtClean="0">
                <a:solidFill>
                  <a:srgbClr val="FF0000"/>
                </a:solidFill>
                <a:latin typeface="Arabic Typesetting" panose="03020402040406030203" pitchFamily="66" charset="-78"/>
                <a:cs typeface="Arabic Typesetting" panose="03020402040406030203" pitchFamily="66" charset="-78"/>
              </a:rPr>
              <a:t> مهمة هنا</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72538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230802213"/>
              </p:ext>
            </p:extLst>
          </p:nvPr>
        </p:nvGraphicFramePr>
        <p:xfrm>
          <a:off x="0" y="0"/>
          <a:ext cx="12188824" cy="6858001"/>
        </p:xfrm>
        <a:graphic>
          <a:graphicData uri="http://schemas.openxmlformats.org/drawingml/2006/table">
            <a:tbl>
              <a:tblPr firstRow="1" bandRow="1">
                <a:tableStyleId>{5DA37D80-6434-44D0-A028-1B22A696006F}</a:tableStyleId>
              </a:tblPr>
              <a:tblGrid>
                <a:gridCol w="1341883">
                  <a:extLst>
                    <a:ext uri="{9D8B030D-6E8A-4147-A177-3AD203B41FA5}">
                      <a16:colId xmlns:a16="http://schemas.microsoft.com/office/drawing/2014/main" xmlns="" val="3687207917"/>
                    </a:ext>
                  </a:extLst>
                </a:gridCol>
                <a:gridCol w="1656184">
                  <a:extLst>
                    <a:ext uri="{9D8B030D-6E8A-4147-A177-3AD203B41FA5}">
                      <a16:colId xmlns:a16="http://schemas.microsoft.com/office/drawing/2014/main" xmlns="" val="778378909"/>
                    </a:ext>
                  </a:extLst>
                </a:gridCol>
                <a:gridCol w="1512168">
                  <a:extLst>
                    <a:ext uri="{9D8B030D-6E8A-4147-A177-3AD203B41FA5}">
                      <a16:colId xmlns:a16="http://schemas.microsoft.com/office/drawing/2014/main" xmlns="" val="616263365"/>
                    </a:ext>
                  </a:extLst>
                </a:gridCol>
                <a:gridCol w="2016224">
                  <a:extLst>
                    <a:ext uri="{9D8B030D-6E8A-4147-A177-3AD203B41FA5}">
                      <a16:colId xmlns:a16="http://schemas.microsoft.com/office/drawing/2014/main" xmlns="" val="3541251826"/>
                    </a:ext>
                  </a:extLst>
                </a:gridCol>
                <a:gridCol w="2592289">
                  <a:extLst>
                    <a:ext uri="{9D8B030D-6E8A-4147-A177-3AD203B41FA5}">
                      <a16:colId xmlns:a16="http://schemas.microsoft.com/office/drawing/2014/main" xmlns="" val="554442455"/>
                    </a:ext>
                  </a:extLst>
                </a:gridCol>
                <a:gridCol w="3070076">
                  <a:extLst>
                    <a:ext uri="{9D8B030D-6E8A-4147-A177-3AD203B41FA5}">
                      <a16:colId xmlns:a16="http://schemas.microsoft.com/office/drawing/2014/main" xmlns="" val="3441212689"/>
                    </a:ext>
                  </a:extLst>
                </a:gridCol>
              </a:tblGrid>
              <a:tr h="747655">
                <a:tc gridSpan="6">
                  <a:txBody>
                    <a:bodyPr/>
                    <a:lstStyle/>
                    <a:p>
                      <a:pPr algn="ctr"/>
                      <a:endParaRPr kumimoji="0" lang="en-US" sz="1400" b="0" kern="1200" dirty="0" smtClean="0">
                        <a:solidFill>
                          <a:schemeClr val="accent2">
                            <a:lumMod val="75000"/>
                          </a:schemeClr>
                        </a:solidFill>
                        <a:latin typeface="+mn-lt"/>
                        <a:ea typeface="+mn-ea"/>
                        <a:cs typeface="+mn-cs"/>
                      </a:endParaRPr>
                    </a:p>
                    <a:p>
                      <a:pPr algn="ctr"/>
                      <a:r>
                        <a:rPr kumimoji="0" lang="en-US" sz="1400" b="0" kern="1200" dirty="0" smtClean="0">
                          <a:solidFill>
                            <a:schemeClr val="accent2">
                              <a:lumMod val="75000"/>
                            </a:schemeClr>
                          </a:solidFill>
                          <a:latin typeface="+mn-lt"/>
                          <a:ea typeface="+mn-ea"/>
                          <a:cs typeface="+mn-cs"/>
                        </a:rPr>
                        <a:t>Cont. </a:t>
                      </a:r>
                    </a:p>
                    <a:p>
                      <a:pPr algn="ctr"/>
                      <a:endParaRPr kumimoji="0" lang="en-US" sz="1400" b="0" kern="1200" dirty="0" smtClean="0">
                        <a:solidFill>
                          <a:schemeClr val="accent2">
                            <a:lumMod val="75000"/>
                          </a:schemeClr>
                        </a:solidFill>
                        <a:latin typeface="+mn-lt"/>
                        <a:ea typeface="+mn-ea"/>
                        <a:cs typeface="+mn-cs"/>
                      </a:endParaRPr>
                    </a:p>
                  </a:txBody>
                  <a:tcPr>
                    <a:solidFill>
                      <a:srgbClr val="D2FAE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kumimoji="0" lang="en-US" sz="1400" b="0" kern="1200" dirty="0" smtClean="0">
                        <a:solidFill>
                          <a:schemeClr val="accent2">
                            <a:lumMod val="75000"/>
                          </a:schemeClr>
                        </a:solidFill>
                        <a:latin typeface="+mn-lt"/>
                        <a:ea typeface="+mn-ea"/>
                        <a:cs typeface="+mn-cs"/>
                      </a:endParaRPr>
                    </a:p>
                  </a:txBody>
                  <a:tcPr>
                    <a:solidFill>
                      <a:srgbClr val="D2FAEA"/>
                    </a:solidFill>
                  </a:tcPr>
                </a:tc>
                <a:extLst>
                  <a:ext uri="{0D108BD9-81ED-4DB2-BD59-A6C34878D82A}">
                    <a16:rowId xmlns:a16="http://schemas.microsoft.com/office/drawing/2014/main" xmlns="" val="402202847"/>
                  </a:ext>
                </a:extLst>
              </a:tr>
              <a:tr h="2847648">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ar-SA"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algn="ctr" rtl="0"/>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3. Post-hepatic jaundice</a:t>
                      </a:r>
                    </a:p>
                  </a:txBody>
                  <a:tcPr>
                    <a:solidFill>
                      <a:srgbClr val="FFF2D9"/>
                    </a:solidFill>
                  </a:tcPr>
                </a:tc>
                <a:tc gridSpan="5">
                  <a:txBody>
                    <a:bodyPr/>
                    <a:lstStyle/>
                    <a:p>
                      <a:pPr marL="285750" indent="-285750">
                        <a:buFont typeface="Wingdings" panose="05000000000000000000" pitchFamily="2" charset="2"/>
                        <a:buChar char="ü"/>
                      </a:pPr>
                      <a:r>
                        <a:rPr lang="en-US" sz="1400" dirty="0" smtClean="0"/>
                        <a:t>The rate of bilirubin formation is normal. bilirubin enters the liver cells and become conjugated in the usual way.</a:t>
                      </a:r>
                    </a:p>
                    <a:p>
                      <a:pPr marL="285750" indent="-285750">
                        <a:buFont typeface="Wingdings" panose="05000000000000000000" pitchFamily="2" charset="2"/>
                        <a:buChar char="ü"/>
                      </a:pPr>
                      <a:endParaRPr lang="en-US" sz="1400" dirty="0" smtClean="0"/>
                    </a:p>
                    <a:p>
                      <a:pPr marL="285750" indent="-285750">
                        <a:buFont typeface="Wingdings" panose="05000000000000000000" pitchFamily="2" charset="2"/>
                        <a:buChar char="ü"/>
                      </a:pPr>
                      <a:r>
                        <a:rPr lang="en-US" sz="1400" dirty="0" smtClean="0"/>
                        <a:t>The conjugated bilirubin formed simply can not pass into small intestine and it returns back into blood, probably by rupture of the congested bile canaliculi and direct emptying of the bile into the lymph leaving the liver. </a:t>
                      </a:r>
                    </a:p>
                    <a:p>
                      <a:pPr marL="285750" indent="-285750">
                        <a:buFont typeface="Wingdings" panose="05000000000000000000" pitchFamily="2" charset="2"/>
                        <a:buChar char="ü"/>
                      </a:pPr>
                      <a:endParaRPr lang="en-US" sz="1400" dirty="0" smtClean="0"/>
                    </a:p>
                    <a:p>
                      <a:pPr marL="285750" indent="-285750">
                        <a:buFont typeface="Wingdings" panose="05000000000000000000" pitchFamily="2" charset="2"/>
                        <a:buChar char="ü"/>
                      </a:pPr>
                      <a:r>
                        <a:rPr lang="en-US" sz="1400" dirty="0" smtClean="0">
                          <a:solidFill>
                            <a:srgbClr val="FF0000"/>
                          </a:solidFill>
                        </a:rPr>
                        <a:t>Most of the bilirubin in the plasma becomes the conjugated type rather than the unconjugated type. </a:t>
                      </a:r>
                    </a:p>
                    <a:p>
                      <a:pPr marL="285750" indent="-285750">
                        <a:buFont typeface="Wingdings" panose="05000000000000000000" pitchFamily="2" charset="2"/>
                        <a:buChar char="ü"/>
                      </a:pPr>
                      <a:endParaRPr lang="en-US" sz="1400" dirty="0" smtClean="0"/>
                    </a:p>
                    <a:p>
                      <a:pPr marL="285750" indent="-285750">
                        <a:buFont typeface="Wingdings" panose="05000000000000000000" pitchFamily="2" charset="2"/>
                        <a:buChar char="ü"/>
                      </a:pPr>
                      <a:r>
                        <a:rPr lang="en-US" sz="1400" dirty="0" smtClean="0"/>
                        <a:t>In this type of jaundice, conjugated bilirubin is filtered through the kidney and appears in urine giving it dark brown color.</a:t>
                      </a:r>
                    </a:p>
                    <a:p>
                      <a:pPr marL="285750" indent="-285750">
                        <a:buFont typeface="Wingdings" panose="05000000000000000000" pitchFamily="2" charset="2"/>
                        <a:buChar char="ü"/>
                      </a:pPr>
                      <a:endParaRPr lang="en-US" sz="1400" dirty="0" smtClean="0"/>
                    </a:p>
                    <a:p>
                      <a:pPr marL="285750" indent="-285750">
                        <a:buFont typeface="Wingdings" panose="05000000000000000000" pitchFamily="2" charset="2"/>
                        <a:buChar char="ü"/>
                      </a:pPr>
                      <a:r>
                        <a:rPr lang="en-US" sz="1400" dirty="0" smtClean="0"/>
                        <a:t>Urine is free from </a:t>
                      </a:r>
                      <a:r>
                        <a:rPr lang="en-US" sz="1400" dirty="0" err="1" smtClean="0"/>
                        <a:t>urobilinogen</a:t>
                      </a:r>
                      <a:r>
                        <a:rPr lang="en-US" sz="1400" dirty="0" smtClean="0"/>
                        <a:t>.</a:t>
                      </a:r>
                    </a:p>
                    <a:p>
                      <a:pPr marL="285750" indent="-285750">
                        <a:buFont typeface="Wingdings" panose="05000000000000000000" pitchFamily="2" charset="2"/>
                        <a:buChar char="ü"/>
                      </a:pPr>
                      <a:endParaRPr lang="en-US" sz="1400" dirty="0" smtClean="0"/>
                    </a:p>
                    <a:p>
                      <a:pPr marL="285750" indent="-285750">
                        <a:buFont typeface="Wingdings" panose="05000000000000000000" pitchFamily="2" charset="2"/>
                        <a:buChar char="ü"/>
                      </a:pPr>
                      <a:r>
                        <a:rPr lang="en-US" sz="1400" dirty="0" smtClean="0"/>
                        <a:t>Stools are clay color due to absence of </a:t>
                      </a:r>
                      <a:r>
                        <a:rPr lang="en-US" sz="1400" dirty="0" err="1" smtClean="0"/>
                        <a:t>stercobilin</a:t>
                      </a:r>
                      <a:r>
                        <a:rPr lang="en-US" sz="1400" dirty="0" smtClean="0"/>
                        <a:t>.</a:t>
                      </a:r>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285750" indent="-285750">
                        <a:buFont typeface="Wingdings" panose="05000000000000000000" pitchFamily="2" charset="2"/>
                        <a:buChar char="ü"/>
                      </a:pPr>
                      <a:endParaRPr lang="en-US" sz="1200" dirty="0" smtClean="0"/>
                    </a:p>
                  </a:txBody>
                  <a:tcPr>
                    <a:solidFill>
                      <a:schemeClr val="bg1"/>
                    </a:solidFill>
                  </a:tcPr>
                </a:tc>
                <a:extLst>
                  <a:ext uri="{0D108BD9-81ED-4DB2-BD59-A6C34878D82A}">
                    <a16:rowId xmlns:a16="http://schemas.microsoft.com/office/drawing/2014/main" xmlns="" val="2878319891"/>
                  </a:ext>
                </a:extLst>
              </a:tr>
              <a:tr h="693528">
                <a:tc vMerge="1">
                  <a:txBody>
                    <a:bodyPr/>
                    <a:lstStyle/>
                    <a:p>
                      <a:pPr algn="ctr" rtl="0"/>
                      <a:endParaRPr kumimoji="0" lang="en-US" sz="1600" kern="1200" dirty="0" smtClean="0">
                        <a:solidFill>
                          <a:schemeClr val="tx1"/>
                        </a:solidFill>
                        <a:latin typeface="+mn-lt"/>
                        <a:ea typeface="+mn-ea"/>
                        <a:cs typeface="+mn-cs"/>
                      </a:endParaRPr>
                    </a:p>
                  </a:txBody>
                  <a:tcPr>
                    <a:solidFill>
                      <a:srgbClr val="FCE4EA"/>
                    </a:solidFill>
                  </a:tcPr>
                </a:tc>
                <a:tc gridSpan="5">
                  <a:txBody>
                    <a:bodyPr/>
                    <a:lstStyle/>
                    <a:p>
                      <a:pPr marL="0" indent="0" algn="ctr">
                        <a:buFont typeface="Wingdings" panose="05000000000000000000" pitchFamily="2" charset="2"/>
                        <a:buNone/>
                      </a:pPr>
                      <a:endParaRPr kumimoji="0" lang="en-US" sz="100" b="0" kern="1200" dirty="0" smtClean="0">
                        <a:solidFill>
                          <a:schemeClr val="accent2">
                            <a:lumMod val="75000"/>
                          </a:schemeClr>
                        </a:solidFill>
                        <a:latin typeface="+mn-lt"/>
                        <a:ea typeface="+mn-ea"/>
                        <a:cs typeface="+mn-cs"/>
                      </a:endParaRPr>
                    </a:p>
                    <a:p>
                      <a:pPr marL="0" indent="0" algn="ctr">
                        <a:buFont typeface="Wingdings" panose="05000000000000000000" pitchFamily="2" charset="2"/>
                        <a:buNone/>
                      </a:pPr>
                      <a:endParaRPr kumimoji="0" lang="en-US" sz="100" b="0" kern="1200" dirty="0" smtClean="0">
                        <a:solidFill>
                          <a:schemeClr val="accent2">
                            <a:lumMod val="75000"/>
                          </a:schemeClr>
                        </a:solidFill>
                        <a:latin typeface="+mn-lt"/>
                        <a:ea typeface="+mn-ea"/>
                        <a:cs typeface="+mn-cs"/>
                      </a:endParaRPr>
                    </a:p>
                    <a:p>
                      <a:pPr marL="0" indent="0" algn="ctr">
                        <a:buFont typeface="Wingdings" panose="05000000000000000000" pitchFamily="2" charset="2"/>
                        <a:buNone/>
                      </a:pPr>
                      <a:endParaRPr kumimoji="0" lang="en-US" sz="100" b="0" kern="1200" dirty="0" smtClean="0">
                        <a:solidFill>
                          <a:schemeClr val="accent2">
                            <a:lumMod val="75000"/>
                          </a:schemeClr>
                        </a:solidFill>
                        <a:latin typeface="+mn-lt"/>
                        <a:ea typeface="+mn-ea"/>
                        <a:cs typeface="+mn-cs"/>
                      </a:endParaRPr>
                    </a:p>
                    <a:p>
                      <a:pPr marL="0" indent="0" algn="ctr">
                        <a:buFont typeface="Wingdings" panose="05000000000000000000" pitchFamily="2" charset="2"/>
                        <a:buNone/>
                      </a:pPr>
                      <a:endParaRPr kumimoji="0" lang="en-US" sz="100" b="0" kern="1200" dirty="0" smtClean="0">
                        <a:solidFill>
                          <a:schemeClr val="accent2">
                            <a:lumMod val="75000"/>
                          </a:schemeClr>
                        </a:solidFill>
                        <a:latin typeface="+mn-lt"/>
                        <a:ea typeface="+mn-ea"/>
                        <a:cs typeface="+mn-cs"/>
                      </a:endParaRPr>
                    </a:p>
                    <a:p>
                      <a:pPr marL="0" indent="0" algn="ctr">
                        <a:buFont typeface="Wingdings" panose="05000000000000000000" pitchFamily="2" charset="2"/>
                        <a:buNone/>
                      </a:pPr>
                      <a:endParaRPr kumimoji="0" lang="en-US" sz="100" b="0" kern="1200" dirty="0" smtClean="0">
                        <a:solidFill>
                          <a:schemeClr val="accent2">
                            <a:lumMod val="75000"/>
                          </a:schemeClr>
                        </a:solidFill>
                        <a:latin typeface="+mn-lt"/>
                        <a:ea typeface="+mn-ea"/>
                        <a:cs typeface="+mn-cs"/>
                      </a:endParaRPr>
                    </a:p>
                    <a:p>
                      <a:pPr marL="0" indent="0" algn="ctr">
                        <a:buFont typeface="Wingdings" panose="05000000000000000000" pitchFamily="2" charset="2"/>
                        <a:buNone/>
                      </a:pPr>
                      <a:endParaRPr kumimoji="0" lang="en-US" sz="100" b="0" kern="1200" dirty="0" smtClean="0">
                        <a:solidFill>
                          <a:schemeClr val="accent2">
                            <a:lumMod val="75000"/>
                          </a:schemeClr>
                        </a:solidFill>
                        <a:latin typeface="+mn-lt"/>
                        <a:ea typeface="+mn-ea"/>
                        <a:cs typeface="+mn-cs"/>
                      </a:endParaRPr>
                    </a:p>
                    <a:p>
                      <a:pPr marL="0" indent="0" algn="ctr">
                        <a:buFont typeface="Wingdings" panose="05000000000000000000" pitchFamily="2" charset="2"/>
                        <a:buNone/>
                      </a:pPr>
                      <a:endParaRPr kumimoji="0" lang="en-US" sz="100" b="0" kern="1200" dirty="0" smtClean="0">
                        <a:solidFill>
                          <a:schemeClr val="accent2">
                            <a:lumMod val="75000"/>
                          </a:schemeClr>
                        </a:solidFill>
                        <a:latin typeface="+mn-lt"/>
                        <a:ea typeface="+mn-ea"/>
                        <a:cs typeface="+mn-cs"/>
                      </a:endParaRPr>
                    </a:p>
                    <a:p>
                      <a:pPr marL="0" indent="0" algn="ctr">
                        <a:buFont typeface="Wingdings" panose="05000000000000000000" pitchFamily="2" charset="2"/>
                        <a:buNone/>
                      </a:pPr>
                      <a:endParaRPr kumimoji="0" lang="en-US" sz="100" b="0" kern="1200" dirty="0" smtClean="0">
                        <a:solidFill>
                          <a:schemeClr val="accent2">
                            <a:lumMod val="75000"/>
                          </a:schemeClr>
                        </a:solidFill>
                        <a:latin typeface="+mn-lt"/>
                        <a:ea typeface="+mn-ea"/>
                        <a:cs typeface="+mn-cs"/>
                      </a:endParaRPr>
                    </a:p>
                    <a:p>
                      <a:pPr marL="0" indent="0" algn="ctr">
                        <a:buFont typeface="Wingdings" panose="05000000000000000000" pitchFamily="2" charset="2"/>
                        <a:buNone/>
                      </a:pPr>
                      <a:endParaRPr kumimoji="0" lang="en-US" sz="100" b="0" kern="1200" dirty="0" smtClean="0">
                        <a:solidFill>
                          <a:schemeClr val="accent2">
                            <a:lumMod val="75000"/>
                          </a:schemeClr>
                        </a:solidFill>
                        <a:latin typeface="+mn-lt"/>
                        <a:ea typeface="+mn-ea"/>
                        <a:cs typeface="+mn-cs"/>
                      </a:endParaRPr>
                    </a:p>
                    <a:p>
                      <a:pPr marL="0" indent="0" algn="ctr">
                        <a:buFont typeface="Wingdings" panose="05000000000000000000" pitchFamily="2" charset="2"/>
                        <a:buNone/>
                      </a:pPr>
                      <a:r>
                        <a:rPr kumimoji="0" lang="en-US" sz="1400" b="0" kern="1200" dirty="0" smtClean="0">
                          <a:solidFill>
                            <a:schemeClr val="accent2">
                              <a:lumMod val="75000"/>
                            </a:schemeClr>
                          </a:solidFill>
                          <a:latin typeface="+mn-lt"/>
                          <a:ea typeface="+mn-ea"/>
                          <a:cs typeface="+mn-cs"/>
                        </a:rPr>
                        <a:t>Caused by an obstruction of the biliary tree</a:t>
                      </a:r>
                    </a:p>
                  </a:txBody>
                  <a:tcPr>
                    <a:solidFill>
                      <a:srgbClr val="F5FDFB"/>
                    </a:solidFill>
                  </a:tcPr>
                </a:tc>
                <a:tc hMerge="1">
                  <a:txBody>
                    <a:bodyPr/>
                    <a:lstStyle/>
                    <a:p>
                      <a:endParaRPr lang="en-US"/>
                    </a:p>
                  </a:txBody>
                  <a:tcPr/>
                </a:tc>
                <a:tc hMerge="1">
                  <a:txBody>
                    <a:bodyPr/>
                    <a:lstStyle/>
                    <a:p>
                      <a:endParaRPr lang="en-US"/>
                    </a:p>
                  </a:txBody>
                  <a:tcPr/>
                </a:tc>
                <a:tc hMerge="1">
                  <a:txBody>
                    <a:bodyPr/>
                    <a:lstStyle/>
                    <a:p>
                      <a:pPr marL="342900" indent="-342900">
                        <a:buFont typeface="Wingdings" panose="05000000000000000000" pitchFamily="2" charset="2"/>
                        <a:buChar char="ü"/>
                      </a:pPr>
                      <a:endParaRPr lang="en-US" sz="1200" dirty="0" smtClean="0"/>
                    </a:p>
                  </a:txBody>
                  <a:tcPr>
                    <a:solidFill>
                      <a:schemeClr val="bg1"/>
                    </a:solidFill>
                  </a:tcPr>
                </a:tc>
                <a:tc hMerge="1">
                  <a:txBody>
                    <a:bodyPr/>
                    <a:lstStyle/>
                    <a:p>
                      <a:pPr marL="0" indent="0" algn="ctr">
                        <a:buFont typeface="Wingdings" panose="05000000000000000000" pitchFamily="2" charset="2"/>
                        <a:buNone/>
                      </a:pPr>
                      <a:endParaRPr kumimoji="0" lang="en-US" sz="1400" b="0" kern="1200" dirty="0" smtClean="0">
                        <a:solidFill>
                          <a:schemeClr val="accent2">
                            <a:lumMod val="75000"/>
                          </a:schemeClr>
                        </a:solidFill>
                        <a:latin typeface="+mn-lt"/>
                        <a:ea typeface="+mn-ea"/>
                        <a:cs typeface="+mn-cs"/>
                      </a:endParaRPr>
                    </a:p>
                  </a:txBody>
                  <a:tcPr>
                    <a:solidFill>
                      <a:srgbClr val="F5FDFB"/>
                    </a:solidFill>
                  </a:tcPr>
                </a:tc>
                <a:extLst>
                  <a:ext uri="{0D108BD9-81ED-4DB2-BD59-A6C34878D82A}">
                    <a16:rowId xmlns:a16="http://schemas.microsoft.com/office/drawing/2014/main" xmlns="" val="4129942922"/>
                  </a:ext>
                </a:extLst>
              </a:tr>
              <a:tr h="747655">
                <a:tc vMerge="1">
                  <a:txBody>
                    <a:bodyPr/>
                    <a:lstStyle/>
                    <a:p>
                      <a:pPr marL="285750" indent="-285750" algn="r" rtl="1">
                        <a:buFont typeface="Wingdings" panose="05000000000000000000" pitchFamily="2" charset="2"/>
                        <a:buChar char="ü"/>
                      </a:pPr>
                      <a:endParaRPr kumimoji="0" lang="en-US" sz="1400" kern="1200" dirty="0" smtClean="0">
                        <a:solidFill>
                          <a:schemeClr val="tx1"/>
                        </a:solidFill>
                        <a:latin typeface="+mn-lt"/>
                        <a:ea typeface="+mn-ea"/>
                        <a:cs typeface="+mn-cs"/>
                      </a:endParaRPr>
                    </a:p>
                  </a:txBody>
                  <a:tcPr>
                    <a:solidFill>
                      <a:srgbClr val="CCFFFF"/>
                    </a:solidFill>
                  </a:tcPr>
                </a:tc>
                <a:tc gridSpan="3">
                  <a:txBody>
                    <a:bodyPr/>
                    <a:lstStyle/>
                    <a:p>
                      <a:pPr marL="0" indent="0" algn="ctr">
                        <a:buFont typeface="Wingdings" panose="05000000000000000000" pitchFamily="2" charset="2"/>
                        <a:buNone/>
                      </a:pPr>
                      <a:endParaRPr kumimoji="0" lang="en-US" sz="1400" b="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kern="1200" dirty="0" smtClean="0">
                          <a:solidFill>
                            <a:schemeClr val="accent2">
                              <a:lumMod val="75000"/>
                            </a:schemeClr>
                          </a:solidFill>
                          <a:latin typeface="+mn-lt"/>
                          <a:ea typeface="+mn-ea"/>
                          <a:cs typeface="+mn-cs"/>
                        </a:rPr>
                        <a:t>Intra-hepatic bile duct obstruction</a:t>
                      </a:r>
                    </a:p>
                  </a:txBody>
                  <a:tcPr>
                    <a:solidFill>
                      <a:srgbClr val="FFFFEF"/>
                    </a:solidFill>
                  </a:tcPr>
                </a:tc>
                <a:tc hMerge="1">
                  <a:txBody>
                    <a:bodyPr/>
                    <a:lstStyle/>
                    <a:p>
                      <a:pPr marL="0" indent="0" algn="ctr">
                        <a:buFont typeface="Wingdings" panose="05000000000000000000" pitchFamily="2" charset="2"/>
                        <a:buNone/>
                      </a:pPr>
                      <a:endParaRPr kumimoji="0" lang="en-US" sz="1400" b="0" kern="1200" dirty="0" smtClean="0">
                        <a:solidFill>
                          <a:schemeClr val="accent2">
                            <a:lumMod val="75000"/>
                          </a:schemeClr>
                        </a:solidFill>
                        <a:latin typeface="+mn-lt"/>
                        <a:ea typeface="+mn-ea"/>
                        <a:cs typeface="+mn-cs"/>
                      </a:endParaRPr>
                    </a:p>
                  </a:txBody>
                  <a:tcPr>
                    <a:solidFill>
                      <a:srgbClr val="F5FDFB"/>
                    </a:solidFill>
                  </a:tcPr>
                </a:tc>
                <a:tc hMerge="1">
                  <a:txBody>
                    <a:bodyPr/>
                    <a:lstStyle/>
                    <a:p>
                      <a:pPr marL="0" indent="0" algn="ctr">
                        <a:buFont typeface="Wingdings" panose="05000000000000000000" pitchFamily="2" charset="2"/>
                        <a:buNone/>
                      </a:pPr>
                      <a:endParaRPr kumimoji="0" lang="en-US" sz="1400" b="0" kern="1200" dirty="0" smtClean="0">
                        <a:solidFill>
                          <a:schemeClr val="accent2">
                            <a:lumMod val="75000"/>
                          </a:schemeClr>
                        </a:solidFill>
                        <a:latin typeface="+mn-lt"/>
                        <a:ea typeface="+mn-ea"/>
                        <a:cs typeface="+mn-cs"/>
                      </a:endParaRPr>
                    </a:p>
                  </a:txBody>
                  <a:tcPr>
                    <a:solidFill>
                      <a:srgbClr val="F5FDFB"/>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0" kern="1200" dirty="0" smtClean="0">
                        <a:solidFill>
                          <a:schemeClr val="accent2">
                            <a:lumMod val="75000"/>
                          </a:schemeClr>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0" kern="1200" dirty="0" smtClean="0">
                          <a:solidFill>
                            <a:schemeClr val="accent2">
                              <a:lumMod val="75000"/>
                            </a:schemeClr>
                          </a:solidFill>
                          <a:latin typeface="+mn-lt"/>
                          <a:ea typeface="+mn-ea"/>
                          <a:cs typeface="+mn-cs"/>
                        </a:rPr>
                        <a:t>Extra-hepatic bile duct obstruction </a:t>
                      </a:r>
                      <a:r>
                        <a:rPr kumimoji="0" lang="en-US" sz="1400" b="0" kern="1200" dirty="0" smtClean="0">
                          <a:solidFill>
                            <a:srgbClr val="00B050"/>
                          </a:solidFill>
                          <a:latin typeface="+mn-lt"/>
                          <a:ea typeface="+mn-ea"/>
                          <a:cs typeface="+mn-cs"/>
                        </a:rPr>
                        <a:t>(more common)</a:t>
                      </a:r>
                    </a:p>
                    <a:p>
                      <a:pPr marL="0" indent="0" algn="ctr">
                        <a:buFont typeface="Wingdings" panose="05000000000000000000" pitchFamily="2" charset="2"/>
                        <a:buNone/>
                      </a:pPr>
                      <a:endParaRPr kumimoji="0" lang="en-US" sz="1400" b="0" kern="1200" dirty="0" smtClean="0">
                        <a:solidFill>
                          <a:schemeClr val="accent2">
                            <a:lumMod val="75000"/>
                          </a:schemeClr>
                        </a:solidFill>
                        <a:latin typeface="+mn-lt"/>
                        <a:ea typeface="+mn-ea"/>
                        <a:cs typeface="+mn-cs"/>
                      </a:endParaRPr>
                    </a:p>
                  </a:txBody>
                  <a:tcPr>
                    <a:solidFill>
                      <a:srgbClr val="FFFFEF"/>
                    </a:solidFill>
                  </a:tcPr>
                </a:tc>
                <a:tc hMerge="1">
                  <a:txBody>
                    <a:bodyPr/>
                    <a:lstStyle/>
                    <a:p>
                      <a:pPr marL="0" indent="0" algn="ctr">
                        <a:buFont typeface="Wingdings" panose="05000000000000000000" pitchFamily="2" charset="2"/>
                        <a:buNone/>
                      </a:pPr>
                      <a:endParaRPr kumimoji="0" lang="en-US" sz="1400" b="0" kern="1200" dirty="0" smtClean="0">
                        <a:solidFill>
                          <a:schemeClr val="accent2">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xmlns="" val="2709961365"/>
                  </a:ext>
                </a:extLst>
              </a:tr>
              <a:tr h="1821515">
                <a:tc vMerge="1">
                  <a:txBody>
                    <a:bodyPr/>
                    <a:lstStyle/>
                    <a:p>
                      <a:endParaRPr lang="en-US"/>
                    </a:p>
                  </a:txBody>
                  <a:tcPr/>
                </a:tc>
                <a:tc>
                  <a:txBody>
                    <a:bodyPr/>
                    <a:lstStyle/>
                    <a:p>
                      <a:pPr marL="0" indent="0" algn="ctr">
                        <a:buFont typeface="Wingdings" panose="05000000000000000000" pitchFamily="2" charset="2"/>
                        <a:buNone/>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chemeClr val="tx1"/>
                          </a:solidFill>
                          <a:latin typeface="+mn-lt"/>
                          <a:ea typeface="+mn-ea"/>
                          <a:cs typeface="+mn-cs"/>
                        </a:rPr>
                        <a:t>Primary biliary cirrhosis</a:t>
                      </a:r>
                    </a:p>
                    <a:p>
                      <a:pPr marL="0" indent="0" algn="ctr">
                        <a:buFont typeface="Wingdings" panose="05000000000000000000" pitchFamily="2" charset="2"/>
                        <a:buNone/>
                      </a:pPr>
                      <a:endParaRPr kumimoji="0" lang="en-US" sz="1400" kern="1200" dirty="0" smtClean="0">
                        <a:solidFill>
                          <a:schemeClr val="tx1"/>
                        </a:solidFill>
                        <a:latin typeface="+mn-lt"/>
                        <a:ea typeface="+mn-ea"/>
                        <a:cs typeface="+mn-cs"/>
                      </a:endParaRPr>
                    </a:p>
                  </a:txBody>
                  <a:tcPr>
                    <a:solidFill>
                      <a:schemeClr val="bg1"/>
                    </a:solidFill>
                  </a:tcPr>
                </a:tc>
                <a:tc>
                  <a:txBody>
                    <a:bodyPr/>
                    <a:lstStyle/>
                    <a:p>
                      <a:pPr marL="0" indent="0" algn="ctr">
                        <a:buFont typeface="Wingdings" panose="05000000000000000000" pitchFamily="2" charset="2"/>
                        <a:buNone/>
                      </a:pPr>
                      <a:endParaRPr kumimoji="0" lang="en-US" sz="1400" kern="1200" dirty="0" smtClean="0">
                        <a:solidFill>
                          <a:schemeClr val="tx1"/>
                        </a:solidFill>
                        <a:latin typeface="+mn-lt"/>
                        <a:ea typeface="+mn-ea"/>
                        <a:cs typeface="+mn-cs"/>
                      </a:endParaRPr>
                    </a:p>
                    <a:p>
                      <a:pPr marL="0" indent="0" algn="ctr">
                        <a:buFont typeface="Wingdings" panose="05000000000000000000" pitchFamily="2" charset="2"/>
                        <a:buNone/>
                      </a:pPr>
                      <a:endParaRPr kumimoji="0" lang="en-US" sz="1400" kern="1200" dirty="0" smtClean="0">
                        <a:solidFill>
                          <a:schemeClr val="tx1"/>
                        </a:solidFill>
                        <a:latin typeface="+mn-lt"/>
                        <a:ea typeface="+mn-ea"/>
                        <a:cs typeface="+mn-cs"/>
                      </a:endParaRPr>
                    </a:p>
                    <a:p>
                      <a:pPr marL="0" indent="0" algn="ctr">
                        <a:buFont typeface="Wingdings" panose="05000000000000000000" pitchFamily="2" charset="2"/>
                        <a:buNone/>
                      </a:pPr>
                      <a:r>
                        <a:rPr kumimoji="0" lang="en-US" sz="1400" kern="1200" dirty="0" smtClean="0">
                          <a:solidFill>
                            <a:schemeClr val="tx1"/>
                          </a:solidFill>
                          <a:latin typeface="+mn-lt"/>
                          <a:ea typeface="+mn-ea"/>
                          <a:cs typeface="+mn-cs"/>
                        </a:rPr>
                        <a:t>Drugs</a:t>
                      </a:r>
                    </a:p>
                  </a:txBody>
                  <a:tcPr>
                    <a:solidFill>
                      <a:schemeClr val="bg1"/>
                    </a:solidFill>
                  </a:tcPr>
                </a:tc>
                <a:tc>
                  <a:txBody>
                    <a:bodyPr/>
                    <a:lstStyle/>
                    <a:p>
                      <a:pPr marL="0" indent="0" algn="ctr">
                        <a:buFont typeface="Wingdings" panose="05000000000000000000" pitchFamily="2" charset="2"/>
                        <a:buNone/>
                      </a:pPr>
                      <a:endParaRPr kumimoji="0" lang="en-US" sz="1400" kern="1200" dirty="0" smtClean="0">
                        <a:solidFill>
                          <a:schemeClr val="tx1"/>
                        </a:solidFill>
                        <a:latin typeface="+mn-lt"/>
                        <a:ea typeface="+mn-ea"/>
                        <a:cs typeface="+mn-cs"/>
                      </a:endParaRPr>
                    </a:p>
                    <a:p>
                      <a:pPr marL="0" indent="0" algn="ctr">
                        <a:buFont typeface="Wingdings" panose="05000000000000000000" pitchFamily="2" charset="2"/>
                        <a:buNone/>
                      </a:pPr>
                      <a:endParaRPr kumimoji="0" lang="en-US" sz="1400" kern="1200" dirty="0" smtClean="0">
                        <a:solidFill>
                          <a:schemeClr val="tx1"/>
                        </a:solidFill>
                        <a:latin typeface="+mn-lt"/>
                        <a:ea typeface="+mn-ea"/>
                        <a:cs typeface="+mn-cs"/>
                      </a:endParaRPr>
                    </a:p>
                    <a:p>
                      <a:pPr marL="0" indent="0" algn="ctr">
                        <a:buFont typeface="Wingdings" panose="05000000000000000000" pitchFamily="2" charset="2"/>
                        <a:buNone/>
                      </a:pPr>
                      <a:r>
                        <a:rPr kumimoji="0" lang="en-US" sz="1400" kern="1200" dirty="0" smtClean="0">
                          <a:solidFill>
                            <a:schemeClr val="tx1"/>
                          </a:solidFill>
                          <a:latin typeface="+mn-lt"/>
                          <a:ea typeface="+mn-ea"/>
                          <a:cs typeface="+mn-cs"/>
                        </a:rPr>
                        <a:t>Cholangitis</a:t>
                      </a:r>
                    </a:p>
                  </a:txBody>
                  <a:tcPr>
                    <a:solidFill>
                      <a:schemeClr val="bg1"/>
                    </a:solidFill>
                  </a:tcPr>
                </a:tc>
                <a:tc>
                  <a:txBody>
                    <a:bodyPr/>
                    <a:lstStyle/>
                    <a:p>
                      <a:pPr marL="0" indent="0" algn="ctr">
                        <a:buFont typeface="Wingdings" panose="05000000000000000000" pitchFamily="2" charset="2"/>
                        <a:buNone/>
                      </a:pPr>
                      <a:endParaRPr kumimoji="0" lang="en-US" sz="1400" b="0" kern="1200" dirty="0" smtClean="0">
                        <a:solidFill>
                          <a:schemeClr val="accent2">
                            <a:lumMod val="75000"/>
                          </a:schemeClr>
                        </a:solidFill>
                        <a:latin typeface="+mn-lt"/>
                        <a:ea typeface="+mn-ea"/>
                        <a:cs typeface="+mn-cs"/>
                      </a:endParaRPr>
                    </a:p>
                    <a:p>
                      <a:pPr marL="0" indent="0" algn="ctr" rtl="0" eaLnBrk="1" latinLnBrk="0" hangingPunct="1">
                        <a:buFont typeface="Wingdings" panose="05000000000000000000" pitchFamily="2" charset="2"/>
                        <a:buNone/>
                      </a:pPr>
                      <a:endParaRPr kumimoji="0" lang="en-US" sz="1400" kern="1200" dirty="0" smtClean="0">
                        <a:solidFill>
                          <a:schemeClr val="tx1"/>
                        </a:solidFill>
                        <a:latin typeface="+mn-lt"/>
                        <a:ea typeface="+mn-ea"/>
                        <a:cs typeface="+mn-cs"/>
                      </a:endParaRPr>
                    </a:p>
                    <a:p>
                      <a:pPr marL="0" indent="0" algn="ctr" rtl="0" eaLnBrk="1" latinLnBrk="0" hangingPunct="1">
                        <a:buFont typeface="Wingdings" panose="05000000000000000000" pitchFamily="2" charset="2"/>
                        <a:buNone/>
                      </a:pPr>
                      <a:r>
                        <a:rPr kumimoji="0" lang="en-US" sz="1400" kern="1200" dirty="0" smtClean="0">
                          <a:solidFill>
                            <a:schemeClr val="tx1"/>
                          </a:solidFill>
                          <a:latin typeface="+mn-lt"/>
                          <a:ea typeface="+mn-ea"/>
                          <a:cs typeface="+mn-cs"/>
                        </a:rPr>
                        <a:t>Gallstones</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chemeClr val="tx1"/>
                          </a:solidFill>
                          <a:latin typeface="+mn-lt"/>
                          <a:ea typeface="+mn-ea"/>
                          <a:cs typeface="+mn-cs"/>
                        </a:rPr>
                        <a:t>Cancer at the head of pancreas </a:t>
                      </a: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400" b="1" kern="1200" dirty="0" smtClean="0">
                        <a:solidFill>
                          <a:schemeClr val="bg2">
                            <a:lumMod val="75000"/>
                          </a:schemeClr>
                        </a:solidFill>
                        <a:latin typeface="Garamond" pitchFamily="18" charset="0"/>
                        <a:ea typeface="+mn-ea"/>
                        <a:cs typeface="+mn-cs"/>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kern="1200" dirty="0" smtClean="0">
                          <a:solidFill>
                            <a:srgbClr val="FF0000"/>
                          </a:solidFill>
                          <a:latin typeface="+mn-lt"/>
                          <a:ea typeface="+mn-ea"/>
                          <a:cs typeface="+mn-cs"/>
                        </a:rPr>
                        <a:t>Which is usually accompanied by high levels of </a:t>
                      </a:r>
                      <a:r>
                        <a:rPr kumimoji="0" lang="en-US" sz="1400" b="1" u="sng" kern="1200" dirty="0" smtClean="0">
                          <a:solidFill>
                            <a:srgbClr val="FF0000"/>
                          </a:solidFill>
                          <a:latin typeface="+mn-lt"/>
                          <a:ea typeface="+mn-ea"/>
                          <a:cs typeface="+mn-cs"/>
                        </a:rPr>
                        <a:t>serum alkaline phosphatase</a:t>
                      </a:r>
                      <a:r>
                        <a:rPr kumimoji="0" lang="en-US" sz="1400" kern="1200" dirty="0" smtClean="0">
                          <a:solidFill>
                            <a:srgbClr val="FF0000"/>
                          </a:solidFill>
                          <a:latin typeface="+mn-lt"/>
                          <a:ea typeface="+mn-ea"/>
                          <a:cs typeface="+mn-cs"/>
                        </a:rPr>
                        <a:t> enzyme).</a:t>
                      </a:r>
                    </a:p>
                    <a:p>
                      <a:pPr marL="0" indent="0" algn="ctr">
                        <a:buFont typeface="Wingdings" panose="05000000000000000000" pitchFamily="2" charset="2"/>
                        <a:buNone/>
                      </a:pPr>
                      <a:endParaRPr kumimoji="0" lang="en-US" sz="1400" b="0" kern="1200" dirty="0" smtClean="0">
                        <a:solidFill>
                          <a:schemeClr val="accent2">
                            <a:lumMod val="75000"/>
                          </a:schemeClr>
                        </a:solidFill>
                        <a:latin typeface="+mn-lt"/>
                        <a:ea typeface="+mn-ea"/>
                        <a:cs typeface="+mn-cs"/>
                      </a:endParaRPr>
                    </a:p>
                  </a:txBody>
                  <a:tcPr>
                    <a:solidFill>
                      <a:schemeClr val="bg1"/>
                    </a:solidFill>
                  </a:tcPr>
                </a:tc>
                <a:extLst>
                  <a:ext uri="{0D108BD9-81ED-4DB2-BD59-A6C34878D82A}">
                    <a16:rowId xmlns:a16="http://schemas.microsoft.com/office/drawing/2014/main" xmlns="" val="979413482"/>
                  </a:ext>
                </a:extLst>
              </a:tr>
            </a:tbl>
          </a:graphicData>
        </a:graphic>
      </p:graphicFrame>
    </p:spTree>
    <p:extLst>
      <p:ext uri="{BB962C8B-B14F-4D97-AF65-F5344CB8AC3E}">
        <p14:creationId xmlns:p14="http://schemas.microsoft.com/office/powerpoint/2010/main" val="1535218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64607331"/>
              </p:ext>
            </p:extLst>
          </p:nvPr>
        </p:nvGraphicFramePr>
        <p:xfrm>
          <a:off x="1" y="-10"/>
          <a:ext cx="12188825" cy="6858009"/>
        </p:xfrm>
        <a:graphic>
          <a:graphicData uri="http://schemas.openxmlformats.org/drawingml/2006/table">
            <a:tbl>
              <a:tblPr firstRow="1" bandRow="1">
                <a:tableStyleId>{5DA37D80-6434-44D0-A028-1B22A696006F}</a:tableStyleId>
              </a:tblPr>
              <a:tblGrid>
                <a:gridCol w="12188825">
                  <a:extLst>
                    <a:ext uri="{9D8B030D-6E8A-4147-A177-3AD203B41FA5}">
                      <a16:colId xmlns:a16="http://schemas.microsoft.com/office/drawing/2014/main" xmlns="" val="3687207917"/>
                    </a:ext>
                  </a:extLst>
                </a:gridCol>
              </a:tblGrid>
              <a:tr h="356227">
                <a:tc>
                  <a:txBody>
                    <a:bodyPr/>
                    <a:lstStyle/>
                    <a:p>
                      <a:pPr algn="ctr">
                        <a:lnSpc>
                          <a:spcPct val="100000"/>
                        </a:lnSpc>
                      </a:pPr>
                      <a:r>
                        <a:rPr kumimoji="0" lang="en-US" sz="1600" b="0" kern="1200" dirty="0" smtClean="0">
                          <a:solidFill>
                            <a:srgbClr val="FF66CC"/>
                          </a:solidFill>
                          <a:latin typeface="+mn-lt"/>
                          <a:ea typeface="+mn-ea"/>
                          <a:cs typeface="+mn-cs"/>
                        </a:rPr>
                        <a:t>Other substances excreted in the bile </a:t>
                      </a:r>
                      <a:endParaRPr kumimoji="0" lang="en-GB" sz="1600" b="0" kern="1200" dirty="0">
                        <a:solidFill>
                          <a:srgbClr val="FF66CC"/>
                        </a:solidFill>
                        <a:latin typeface="+mn-lt"/>
                        <a:ea typeface="+mn-ea"/>
                        <a:cs typeface="+mn-cs"/>
                      </a:endParaRPr>
                    </a:p>
                  </a:txBody>
                  <a:tcPr>
                    <a:solidFill>
                      <a:srgbClr val="D2FAEA"/>
                    </a:solidFill>
                  </a:tcPr>
                </a:tc>
                <a:extLst>
                  <a:ext uri="{0D108BD9-81ED-4DB2-BD59-A6C34878D82A}">
                    <a16:rowId xmlns:a16="http://schemas.microsoft.com/office/drawing/2014/main" xmlns="" val="402202847"/>
                  </a:ext>
                </a:extLst>
              </a:tr>
              <a:tr h="1380857">
                <a:tc>
                  <a:txBody>
                    <a:bodyPr/>
                    <a:lstStyle/>
                    <a:p>
                      <a:pPr marL="285750" indent="-285750">
                        <a:lnSpc>
                          <a:spcPct val="100000"/>
                        </a:lnSpc>
                        <a:buFont typeface="Wingdings" panose="05000000000000000000" pitchFamily="2" charset="2"/>
                        <a:buChar char="ü"/>
                      </a:pPr>
                      <a:r>
                        <a:rPr lang="en-US" sz="1400" dirty="0" smtClean="0">
                          <a:solidFill>
                            <a:srgbClr val="FF0000"/>
                          </a:solidFill>
                        </a:rPr>
                        <a:t>Cholesterol &amp; alkaline phosphate are execrated in</a:t>
                      </a:r>
                      <a:r>
                        <a:rPr lang="en-US" sz="1400" baseline="0" dirty="0" smtClean="0">
                          <a:solidFill>
                            <a:srgbClr val="FF0000"/>
                          </a:solidFill>
                        </a:rPr>
                        <a:t> the bile</a:t>
                      </a:r>
                      <a:r>
                        <a:rPr lang="en-US" sz="1400" dirty="0" smtClean="0">
                          <a:solidFill>
                            <a:srgbClr val="FF0000"/>
                          </a:solidFill>
                        </a:rPr>
                        <a:t> </a:t>
                      </a:r>
                      <a:r>
                        <a:rPr lang="en-US" sz="1400" dirty="0" smtClean="0"/>
                        <a:t>in patients with jaundice due to intra or extra hepatic obstruction of the bile duct, the blood levels of these </a:t>
                      </a:r>
                      <a:r>
                        <a:rPr lang="en-US" sz="1400" dirty="0" smtClean="0">
                          <a:solidFill>
                            <a:schemeClr val="accent4">
                              <a:lumMod val="75000"/>
                            </a:schemeClr>
                          </a:solidFill>
                        </a:rPr>
                        <a:t>2</a:t>
                      </a:r>
                      <a:r>
                        <a:rPr lang="en-US" sz="1400" dirty="0" smtClean="0"/>
                        <a:t> substances usually rise.</a:t>
                      </a:r>
                    </a:p>
                    <a:p>
                      <a:pPr marL="285750" indent="-285750">
                        <a:lnSpc>
                          <a:spcPct val="100000"/>
                        </a:lnSpc>
                        <a:buFont typeface="Wingdings" panose="05000000000000000000" pitchFamily="2" charset="2"/>
                        <a:buChar char="ü"/>
                      </a:pPr>
                      <a:endParaRPr lang="en-US" sz="600" dirty="0" smtClean="0"/>
                    </a:p>
                    <a:p>
                      <a:pPr marL="285750" indent="-285750">
                        <a:lnSpc>
                          <a:spcPct val="100000"/>
                        </a:lnSpc>
                        <a:buFont typeface="Wingdings" panose="05000000000000000000" pitchFamily="2" charset="2"/>
                        <a:buChar char="ü"/>
                      </a:pPr>
                      <a:r>
                        <a:rPr lang="en-US" sz="1400" dirty="0" smtClean="0"/>
                        <a:t>A much smaller rise is generally seen when the jaundice is due to non obstructive hepatocellular disease.</a:t>
                      </a:r>
                    </a:p>
                    <a:p>
                      <a:pPr marL="285750" indent="-285750">
                        <a:lnSpc>
                          <a:spcPct val="100000"/>
                        </a:lnSpc>
                        <a:buFont typeface="Wingdings" panose="05000000000000000000" pitchFamily="2" charset="2"/>
                        <a:buChar char="ü"/>
                      </a:pPr>
                      <a:endParaRPr lang="en-US" sz="600" dirty="0" smtClean="0"/>
                    </a:p>
                    <a:p>
                      <a:pPr marL="285750" indent="-285750">
                        <a:lnSpc>
                          <a:spcPct val="100000"/>
                        </a:lnSpc>
                        <a:buFont typeface="Wingdings" panose="05000000000000000000" pitchFamily="2" charset="2"/>
                        <a:buChar char="ü"/>
                      </a:pPr>
                      <a:r>
                        <a:rPr lang="en-US" sz="1400" dirty="0" smtClean="0">
                          <a:solidFill>
                            <a:srgbClr val="FF0000"/>
                          </a:solidFill>
                        </a:rPr>
                        <a:t>Adrenocortical</a:t>
                      </a:r>
                      <a:r>
                        <a:rPr lang="en-US" sz="1400" dirty="0" smtClean="0"/>
                        <a:t>, other </a:t>
                      </a:r>
                      <a:r>
                        <a:rPr lang="en-US" sz="1400" dirty="0" smtClean="0">
                          <a:solidFill>
                            <a:srgbClr val="FF0000"/>
                          </a:solidFill>
                        </a:rPr>
                        <a:t>steroid hormones &amp; a number of drugs </a:t>
                      </a:r>
                      <a:r>
                        <a:rPr lang="en-US" sz="1400" dirty="0" smtClean="0"/>
                        <a:t>are excreted in the bile and subsequently reabsorbed (enterohepatic circulation)</a:t>
                      </a:r>
                      <a:r>
                        <a:rPr lang="en-US" sz="1400" baseline="0" dirty="0" smtClean="0"/>
                        <a:t> </a:t>
                      </a:r>
                      <a:r>
                        <a:rPr kumimoji="0" lang="en-US" sz="1400" kern="1200" dirty="0" smtClean="0">
                          <a:solidFill>
                            <a:srgbClr val="00B050"/>
                          </a:solidFill>
                          <a:latin typeface="+mn-lt"/>
                          <a:ea typeface="+mn-ea"/>
                          <a:cs typeface="+mn-cs"/>
                        </a:rPr>
                        <a:t>(Impairment of this metabolic function can increase estrogen in men causing gynecomastia).</a:t>
                      </a:r>
                      <a:endParaRPr kumimoji="0" lang="en-US" sz="1400" kern="1200" dirty="0">
                        <a:solidFill>
                          <a:srgbClr val="00B050"/>
                        </a:solidFill>
                        <a:latin typeface="+mn-lt"/>
                        <a:ea typeface="+mn-ea"/>
                        <a:cs typeface="+mn-cs"/>
                      </a:endParaRPr>
                    </a:p>
                  </a:txBody>
                  <a:tcPr>
                    <a:solidFill>
                      <a:schemeClr val="bg1"/>
                    </a:solidFill>
                  </a:tcPr>
                </a:tc>
                <a:extLst>
                  <a:ext uri="{0D108BD9-81ED-4DB2-BD59-A6C34878D82A}">
                    <a16:rowId xmlns:a16="http://schemas.microsoft.com/office/drawing/2014/main" xmlns="" val="3717290079"/>
                  </a:ext>
                </a:extLst>
              </a:tr>
              <a:tr h="345214">
                <a:tc>
                  <a:txBody>
                    <a:bodyPr/>
                    <a:lstStyle/>
                    <a:p>
                      <a:pPr algn="ctr">
                        <a:lnSpc>
                          <a:spcPct val="100000"/>
                        </a:lnSpc>
                      </a:pPr>
                      <a:r>
                        <a:rPr kumimoji="0" lang="en-US" sz="1600" kern="1200" dirty="0" smtClean="0">
                          <a:solidFill>
                            <a:schemeClr val="accent5">
                              <a:lumMod val="75000"/>
                            </a:schemeClr>
                          </a:solidFill>
                          <a:latin typeface="+mn-lt"/>
                          <a:ea typeface="+mn-ea"/>
                          <a:cs typeface="+mn-cs"/>
                        </a:rPr>
                        <a:t>Enterohepatic circulation of bile pigments</a:t>
                      </a:r>
                      <a:endParaRPr kumimoji="0" lang="en-US" sz="1600" kern="1200" dirty="0">
                        <a:solidFill>
                          <a:schemeClr val="accent5">
                            <a:lumMod val="75000"/>
                          </a:schemeClr>
                        </a:solidFill>
                        <a:latin typeface="+mn-lt"/>
                        <a:ea typeface="+mn-ea"/>
                        <a:cs typeface="+mn-cs"/>
                      </a:endParaRPr>
                    </a:p>
                  </a:txBody>
                  <a:tcPr>
                    <a:solidFill>
                      <a:srgbClr val="FFFFCC"/>
                    </a:solidFill>
                  </a:tcPr>
                </a:tc>
                <a:extLst>
                  <a:ext uri="{0D108BD9-81ED-4DB2-BD59-A6C34878D82A}">
                    <a16:rowId xmlns:a16="http://schemas.microsoft.com/office/drawing/2014/main" xmlns="" val="3355316173"/>
                  </a:ext>
                </a:extLst>
              </a:tr>
              <a:tr h="753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Small amount of bilirubin glucuronide (</a:t>
                      </a:r>
                      <a:r>
                        <a:rPr kumimoji="0" lang="en-US" sz="1400" kern="1200" dirty="0" smtClean="0">
                          <a:solidFill>
                            <a:srgbClr val="FFC000"/>
                          </a:solidFill>
                          <a:latin typeface="+mn-lt"/>
                          <a:ea typeface="+mn-ea"/>
                          <a:cs typeface="+mn-cs"/>
                        </a:rPr>
                        <a:t>20%, </a:t>
                      </a:r>
                      <a:r>
                        <a:rPr kumimoji="0" lang="en-US" sz="1400" kern="1200" dirty="0" smtClean="0">
                          <a:solidFill>
                            <a:schemeClr val="tx1"/>
                          </a:solidFill>
                          <a:latin typeface="+mn-lt"/>
                          <a:ea typeface="+mn-ea"/>
                          <a:cs typeface="+mn-cs"/>
                        </a:rPr>
                        <a:t>which is de-conjugated and converted to </a:t>
                      </a:r>
                      <a:r>
                        <a:rPr kumimoji="0" lang="en-US" sz="1400" kern="1200" dirty="0" err="1" smtClean="0">
                          <a:solidFill>
                            <a:schemeClr val="tx1"/>
                          </a:solidFill>
                          <a:latin typeface="+mn-lt"/>
                          <a:ea typeface="+mn-ea"/>
                          <a:cs typeface="+mn-cs"/>
                        </a:rPr>
                        <a:t>Urobilinogen</a:t>
                      </a:r>
                      <a:r>
                        <a:rPr kumimoji="0" lang="en-US" sz="1400" kern="1200" dirty="0" smtClean="0">
                          <a:solidFill>
                            <a:schemeClr val="tx1"/>
                          </a:solidFill>
                          <a:latin typeface="+mn-lt"/>
                          <a:ea typeface="+mn-ea"/>
                          <a:cs typeface="+mn-cs"/>
                        </a:rPr>
                        <a:t>) is absorbed by the small intestine into the portal blood to the liver where it is extracted by the liver cells and is re-conjugated again and excreted in the bile. However, </a:t>
                      </a:r>
                      <a:r>
                        <a:rPr kumimoji="0" lang="en-US" sz="1400" kern="1200" dirty="0" smtClean="0">
                          <a:solidFill>
                            <a:srgbClr val="FFC000"/>
                          </a:solidFill>
                          <a:latin typeface="+mn-lt"/>
                          <a:ea typeface="+mn-ea"/>
                          <a:cs typeface="+mn-cs"/>
                        </a:rPr>
                        <a:t>5%</a:t>
                      </a:r>
                      <a:r>
                        <a:rPr kumimoji="0" lang="en-US" sz="1400" kern="1200" dirty="0" smtClean="0">
                          <a:solidFill>
                            <a:schemeClr val="tx1"/>
                          </a:solidFill>
                          <a:latin typeface="+mn-lt"/>
                          <a:ea typeface="+mn-ea"/>
                          <a:cs typeface="+mn-cs"/>
                        </a:rPr>
                        <a:t> of the reabsorbed </a:t>
                      </a:r>
                      <a:r>
                        <a:rPr kumimoji="0" lang="en-US" sz="1400" kern="1200" dirty="0" err="1" smtClean="0">
                          <a:solidFill>
                            <a:schemeClr val="tx1"/>
                          </a:solidFill>
                          <a:latin typeface="+mn-lt"/>
                          <a:ea typeface="+mn-ea"/>
                          <a:cs typeface="+mn-cs"/>
                        </a:rPr>
                        <a:t>Urobilinogen</a:t>
                      </a:r>
                      <a:r>
                        <a:rPr kumimoji="0" lang="en-US" sz="1400" kern="1200" dirty="0" smtClean="0">
                          <a:solidFill>
                            <a:schemeClr val="tx1"/>
                          </a:solidFill>
                          <a:latin typeface="+mn-lt"/>
                          <a:ea typeface="+mn-ea"/>
                          <a:cs typeface="+mn-cs"/>
                        </a:rPr>
                        <a:t> is excreted by the kidneys into the urine.</a:t>
                      </a:r>
                    </a:p>
                  </a:txBody>
                  <a:tcPr>
                    <a:solidFill>
                      <a:schemeClr val="bg1"/>
                    </a:solidFill>
                  </a:tcPr>
                </a:tc>
                <a:extLst>
                  <a:ext uri="{0D108BD9-81ED-4DB2-BD59-A6C34878D82A}">
                    <a16:rowId xmlns:a16="http://schemas.microsoft.com/office/drawing/2014/main" xmlns="" val="1542591440"/>
                  </a:ext>
                </a:extLst>
              </a:tr>
              <a:tr h="345214">
                <a:tc>
                  <a:txBody>
                    <a:bodyPr/>
                    <a:lstStyle/>
                    <a:p>
                      <a:pPr marL="0" indent="0" algn="ctr">
                        <a:lnSpc>
                          <a:spcPct val="100000"/>
                        </a:lnSpc>
                        <a:buFont typeface="Wingdings" panose="05000000000000000000" pitchFamily="2" charset="2"/>
                        <a:buNone/>
                      </a:pPr>
                      <a:r>
                        <a:rPr lang="en-US" sz="1600" dirty="0" smtClean="0">
                          <a:solidFill>
                            <a:schemeClr val="accent5">
                              <a:lumMod val="75000"/>
                            </a:schemeClr>
                          </a:solidFill>
                        </a:rPr>
                        <a:t>Liver secretion of cholesterol and gallstone formation</a:t>
                      </a:r>
                      <a:endParaRPr lang="en-US" sz="1600" dirty="0">
                        <a:solidFill>
                          <a:schemeClr val="accent5">
                            <a:lumMod val="75000"/>
                          </a:schemeClr>
                        </a:solidFill>
                      </a:endParaRPr>
                    </a:p>
                  </a:txBody>
                  <a:tcPr>
                    <a:solidFill>
                      <a:srgbClr val="FFE9BD"/>
                    </a:solidFill>
                  </a:tcPr>
                </a:tc>
                <a:extLst>
                  <a:ext uri="{0D108BD9-81ED-4DB2-BD59-A6C34878D82A}">
                    <a16:rowId xmlns:a16="http://schemas.microsoft.com/office/drawing/2014/main" xmlns="" val="1543246768"/>
                  </a:ext>
                </a:extLst>
              </a:tr>
              <a:tr h="3677302">
                <a:tc>
                  <a:txBody>
                    <a:bodyPr/>
                    <a:lstStyle/>
                    <a:p>
                      <a:pPr marL="285750" indent="-285750">
                        <a:lnSpc>
                          <a:spcPct val="100000"/>
                        </a:lnSpc>
                        <a:buFont typeface="Wingdings" panose="05000000000000000000" pitchFamily="2" charset="2"/>
                        <a:buChar char="ü"/>
                      </a:pPr>
                      <a:r>
                        <a:rPr lang="en-US" sz="1400" dirty="0" smtClean="0"/>
                        <a:t>Under abnormal conditions, the </a:t>
                      </a:r>
                      <a:r>
                        <a:rPr lang="en-US" sz="1400" dirty="0" smtClean="0">
                          <a:solidFill>
                            <a:srgbClr val="FF0000"/>
                          </a:solidFill>
                        </a:rPr>
                        <a:t>cholesterol may precipitate in the gallbladder, resulting in the formation </a:t>
                      </a:r>
                    </a:p>
                    <a:p>
                      <a:pPr marL="0" indent="0">
                        <a:lnSpc>
                          <a:spcPct val="100000"/>
                        </a:lnSpc>
                        <a:buFont typeface="Wingdings" panose="05000000000000000000" pitchFamily="2" charset="2"/>
                        <a:buNone/>
                      </a:pPr>
                      <a:r>
                        <a:rPr lang="en-US" sz="1400" dirty="0" smtClean="0">
                          <a:solidFill>
                            <a:srgbClr val="FF0000"/>
                          </a:solidFill>
                        </a:rPr>
                        <a:t>      of cholesterol gallstones. </a:t>
                      </a:r>
                    </a:p>
                    <a:p>
                      <a:pPr marL="285750" indent="-285750">
                        <a:lnSpc>
                          <a:spcPct val="100000"/>
                        </a:lnSpc>
                        <a:buFont typeface="Wingdings" panose="05000000000000000000" pitchFamily="2" charset="2"/>
                        <a:buChar char="ü"/>
                      </a:pPr>
                      <a:endParaRPr lang="en-US" sz="1400" dirty="0" smtClean="0"/>
                    </a:p>
                    <a:p>
                      <a:pPr marL="285750" indent="-285750">
                        <a:lnSpc>
                          <a:spcPct val="100000"/>
                        </a:lnSpc>
                        <a:buFont typeface="Wingdings" panose="05000000000000000000" pitchFamily="2" charset="2"/>
                        <a:buChar char="ü"/>
                      </a:pPr>
                      <a:r>
                        <a:rPr lang="en-US" sz="1400" dirty="0" smtClean="0"/>
                        <a:t>The amount of cholesterol in the bile is determined partly by the quantity of fat that the person eats, </a:t>
                      </a:r>
                    </a:p>
                    <a:p>
                      <a:pPr marL="0" indent="0">
                        <a:lnSpc>
                          <a:spcPct val="100000"/>
                        </a:lnSpc>
                        <a:buFont typeface="Wingdings" panose="05000000000000000000" pitchFamily="2" charset="2"/>
                        <a:buNone/>
                      </a:pPr>
                      <a:r>
                        <a:rPr lang="en-US" sz="1400" dirty="0" smtClean="0"/>
                        <a:t>      because liver cells synthesize cholesterol as one of the products of fat metabolism in the body. For this </a:t>
                      </a:r>
                    </a:p>
                    <a:p>
                      <a:pPr marL="0" indent="0">
                        <a:lnSpc>
                          <a:spcPct val="100000"/>
                        </a:lnSpc>
                        <a:buFont typeface="Wingdings" panose="05000000000000000000" pitchFamily="2" charset="2"/>
                        <a:buNone/>
                      </a:pPr>
                      <a:r>
                        <a:rPr lang="en-US" sz="1400" dirty="0" smtClean="0"/>
                        <a:t>      reason, people on a high-fat diet over a period of years are prone to the development of gallstones. </a:t>
                      </a:r>
                    </a:p>
                    <a:p>
                      <a:pPr marL="285750" indent="-285750">
                        <a:lnSpc>
                          <a:spcPct val="100000"/>
                        </a:lnSpc>
                        <a:buFont typeface="Wingdings" panose="05000000000000000000" pitchFamily="2" charset="2"/>
                        <a:buChar char="ü"/>
                      </a:pPr>
                      <a:endParaRPr lang="en-US" sz="1400" dirty="0" smtClean="0"/>
                    </a:p>
                    <a:p>
                      <a:pPr marL="285750" indent="-285750">
                        <a:lnSpc>
                          <a:spcPct val="100000"/>
                        </a:lnSpc>
                        <a:buFont typeface="Wingdings" panose="05000000000000000000" pitchFamily="2" charset="2"/>
                        <a:buChar char="ü"/>
                      </a:pPr>
                      <a:r>
                        <a:rPr lang="en-US" sz="1400" dirty="0" smtClean="0"/>
                        <a:t>Inflammation of the gallbladder epithelium, often resulting from low-grade chronic infection, may also </a:t>
                      </a:r>
                    </a:p>
                    <a:p>
                      <a:pPr marL="0" indent="0">
                        <a:lnSpc>
                          <a:spcPct val="100000"/>
                        </a:lnSpc>
                        <a:buFont typeface="Wingdings" panose="05000000000000000000" pitchFamily="2" charset="2"/>
                        <a:buNone/>
                      </a:pPr>
                      <a:r>
                        <a:rPr lang="en-US" sz="1400" baseline="0" dirty="0" smtClean="0"/>
                        <a:t>      </a:t>
                      </a:r>
                      <a:r>
                        <a:rPr lang="en-US" sz="1400" dirty="0" smtClean="0">
                          <a:solidFill>
                            <a:srgbClr val="FF0000"/>
                          </a:solidFill>
                        </a:rPr>
                        <a:t>change the absorptive characteristics of the gallbladder mucosa, </a:t>
                      </a:r>
                      <a:r>
                        <a:rPr lang="en-US" sz="1400" dirty="0" smtClean="0"/>
                        <a:t>sometimes allowing excessive absorption </a:t>
                      </a:r>
                    </a:p>
                    <a:p>
                      <a:pPr marL="0" indent="0">
                        <a:lnSpc>
                          <a:spcPct val="100000"/>
                        </a:lnSpc>
                        <a:buFont typeface="Wingdings" panose="05000000000000000000" pitchFamily="2" charset="2"/>
                        <a:buNone/>
                      </a:pPr>
                      <a:r>
                        <a:rPr lang="en-US" sz="1400" dirty="0" smtClean="0"/>
                        <a:t>     of water and bile salts but leaving behind the cholesterol in the bladder, and then progressing to large </a:t>
                      </a:r>
                    </a:p>
                    <a:p>
                      <a:pPr marL="0" indent="0">
                        <a:lnSpc>
                          <a:spcPct val="100000"/>
                        </a:lnSpc>
                        <a:buFont typeface="Wingdings" panose="05000000000000000000" pitchFamily="2" charset="2"/>
                        <a:buNone/>
                      </a:pPr>
                      <a:r>
                        <a:rPr lang="en-US" sz="1400" dirty="0" smtClean="0"/>
                        <a:t>     gallstones.</a:t>
                      </a:r>
                    </a:p>
                    <a:p>
                      <a:pPr marL="0" indent="0" algn="ctr">
                        <a:lnSpc>
                          <a:spcPct val="100000"/>
                        </a:lnSpc>
                        <a:buFont typeface="Wingdings" panose="05000000000000000000" pitchFamily="2" charset="2"/>
                        <a:buNone/>
                      </a:pPr>
                      <a:endParaRPr lang="en-US" sz="1600" dirty="0" smtClean="0"/>
                    </a:p>
                  </a:txBody>
                  <a:tcPr>
                    <a:solidFill>
                      <a:schemeClr val="bg1"/>
                    </a:solidFill>
                  </a:tcPr>
                </a:tc>
                <a:extLst>
                  <a:ext uri="{0D108BD9-81ED-4DB2-BD59-A6C34878D82A}">
                    <a16:rowId xmlns:a16="http://schemas.microsoft.com/office/drawing/2014/main" xmlns="" val="646967366"/>
                  </a:ext>
                </a:extLst>
              </a:tr>
            </a:tbl>
          </a:graphicData>
        </a:graphic>
      </p:graphicFrame>
      <p:pic>
        <p:nvPicPr>
          <p:cNvPr id="4" name="Picture 3">
            <a:extLst>
              <a:ext uri="{FF2B5EF4-FFF2-40B4-BE49-F238E27FC236}">
                <a16:creationId xmlns:a16="http://schemas.microsoft.com/office/drawing/2014/main" xmlns="" id="{D230C7F0-5564-4579-8C07-1E09C257630B}"/>
              </a:ext>
            </a:extLst>
          </p:cNvPr>
          <p:cNvPicPr>
            <a:picLocks noChangeAspect="1"/>
          </p:cNvPicPr>
          <p:nvPr/>
        </p:nvPicPr>
        <p:blipFill rotWithShape="1">
          <a:blip r:embed="rId2"/>
          <a:srcRect l="19767" t="4532" r="20250" b="8041"/>
          <a:stretch/>
        </p:blipFill>
        <p:spPr>
          <a:xfrm>
            <a:off x="7966620" y="3216410"/>
            <a:ext cx="4090857" cy="3526985"/>
          </a:xfrm>
          <a:prstGeom prst="rect">
            <a:avLst/>
          </a:prstGeom>
        </p:spPr>
      </p:pic>
    </p:spTree>
    <p:extLst>
      <p:ext uri="{BB962C8B-B14F-4D97-AF65-F5344CB8AC3E}">
        <p14:creationId xmlns:p14="http://schemas.microsoft.com/office/powerpoint/2010/main" val="2728052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16669" y="1654387"/>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19</a:t>
            </a:fld>
            <a:endParaRPr lang="en-US" dirty="0">
              <a:solidFill>
                <a:srgbClr val="464653"/>
              </a:solidFill>
            </a:endParaRPr>
          </a:p>
        </p:txBody>
      </p:sp>
      <p:sp>
        <p:nvSpPr>
          <p:cNvPr id="12" name="Rectangle 11"/>
          <p:cNvSpPr/>
          <p:nvPr/>
        </p:nvSpPr>
        <p:spPr>
          <a:xfrm>
            <a:off x="945840" y="1274243"/>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015925"/>
            <a:ext cx="1965375" cy="4229866"/>
          </a:xfrm>
          <a:prstGeom prst="rect">
            <a:avLst/>
          </a:prstGeom>
        </p:spPr>
        <p:txBody>
          <a:bodyPr wrap="square" lIns="101590" tIns="50795" rIns="101590" bIns="50795">
            <a:spAutoFit/>
          </a:bodyPr>
          <a:lstStyle/>
          <a:p>
            <a:pPr fontAlgn="t">
              <a:lnSpc>
                <a:spcPct val="150000"/>
              </a:lnSpc>
              <a:spcBef>
                <a:spcPct val="20000"/>
              </a:spcBef>
            </a:pPr>
            <a:r>
              <a:rPr lang="en-US" sz="1800" dirty="0" smtClean="0">
                <a:solidFill>
                  <a:srgbClr val="DDE9EC">
                    <a:lumMod val="75000"/>
                  </a:srgbClr>
                </a:solidFill>
              </a:rPr>
              <a:t>Females Members:</a:t>
            </a:r>
          </a:p>
          <a:p>
            <a:pPr fontAlgn="t">
              <a:lnSpc>
                <a:spcPct val="150000"/>
              </a:lnSpc>
              <a:spcBef>
                <a:spcPct val="20000"/>
              </a:spcBef>
            </a:pPr>
            <a:r>
              <a:rPr lang="en-US" sz="1800" dirty="0">
                <a:solidFill>
                  <a:srgbClr val="DDE9EC">
                    <a:lumMod val="75000"/>
                  </a:srgbClr>
                </a:solidFill>
              </a:rPr>
              <a:t>Deena </a:t>
            </a:r>
            <a:r>
              <a:rPr lang="en-US" sz="1800" dirty="0" err="1" smtClean="0">
                <a:solidFill>
                  <a:srgbClr val="DDE9EC">
                    <a:lumMod val="75000"/>
                  </a:srgbClr>
                </a:solidFill>
              </a:rPr>
              <a:t>Alnowaiser</a:t>
            </a:r>
            <a:endParaRPr lang="en-US" sz="1800" dirty="0" smtClean="0">
              <a:solidFill>
                <a:srgbClr val="DDE9EC">
                  <a:lumMod val="75000"/>
                </a:srgbClr>
              </a:solidFill>
            </a:endParaRPr>
          </a:p>
          <a:p>
            <a:pPr fontAlgn="t">
              <a:lnSpc>
                <a:spcPct val="150000"/>
              </a:lnSpc>
              <a:spcBef>
                <a:spcPct val="20000"/>
              </a:spcBef>
            </a:pPr>
            <a:r>
              <a:rPr lang="en-US" sz="1800" dirty="0">
                <a:solidFill>
                  <a:srgbClr val="DDE9EC">
                    <a:lumMod val="75000"/>
                  </a:srgbClr>
                </a:solidFill>
              </a:rPr>
              <a:t>Anwar </a:t>
            </a:r>
            <a:r>
              <a:rPr lang="en-US" sz="1800" dirty="0" err="1" smtClean="0">
                <a:solidFill>
                  <a:srgbClr val="DDE9EC">
                    <a:lumMod val="75000"/>
                  </a:srgbClr>
                </a:solidFill>
              </a:rPr>
              <a:t>Alajmi</a:t>
            </a:r>
            <a:endParaRPr lang="en-US" sz="1800" dirty="0" smtClean="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Reema</a:t>
            </a:r>
            <a:r>
              <a:rPr lang="en-US" sz="1800" dirty="0">
                <a:solidFill>
                  <a:srgbClr val="DDE9EC">
                    <a:lumMod val="75000"/>
                  </a:srgbClr>
                </a:solidFill>
              </a:rPr>
              <a:t> </a:t>
            </a:r>
            <a:r>
              <a:rPr lang="en-US" sz="1800" dirty="0" err="1">
                <a:solidFill>
                  <a:srgbClr val="DDE9EC">
                    <a:lumMod val="75000"/>
                  </a:srgbClr>
                </a:solidFill>
              </a:rPr>
              <a:t>Alshayea</a:t>
            </a:r>
            <a:endParaRPr lang="en-US" sz="1800" dirty="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Ghada</a:t>
            </a:r>
            <a:r>
              <a:rPr lang="en-US" sz="1800" dirty="0">
                <a:solidFill>
                  <a:srgbClr val="DDE9EC">
                    <a:lumMod val="75000"/>
                  </a:srgbClr>
                </a:solidFill>
              </a:rPr>
              <a:t> </a:t>
            </a:r>
            <a:r>
              <a:rPr lang="en-US" sz="1800" dirty="0" err="1">
                <a:solidFill>
                  <a:srgbClr val="DDE9EC">
                    <a:lumMod val="75000"/>
                  </a:srgbClr>
                </a:solidFill>
              </a:rPr>
              <a:t>Alskait</a:t>
            </a:r>
            <a:r>
              <a:rPr lang="en-US" sz="1800" dirty="0">
                <a:solidFill>
                  <a:srgbClr val="DDE9EC">
                    <a:lumMod val="75000"/>
                  </a:srgbClr>
                </a:solidFill>
              </a:rPr>
              <a:t> </a:t>
            </a:r>
          </a:p>
          <a:p>
            <a:pPr fontAlgn="t">
              <a:lnSpc>
                <a:spcPct val="150000"/>
              </a:lnSpc>
              <a:spcBef>
                <a:spcPct val="20000"/>
              </a:spcBef>
            </a:pPr>
            <a:r>
              <a:rPr lang="en-US" sz="1800" dirty="0" err="1">
                <a:solidFill>
                  <a:srgbClr val="DDE9EC">
                    <a:lumMod val="75000"/>
                  </a:srgbClr>
                </a:solidFill>
              </a:rPr>
              <a:t>Nouf</a:t>
            </a:r>
            <a:r>
              <a:rPr lang="en-US" sz="1800" dirty="0">
                <a:solidFill>
                  <a:srgbClr val="DDE9EC">
                    <a:lumMod val="75000"/>
                  </a:srgbClr>
                </a:solidFill>
              </a:rPr>
              <a:t> </a:t>
            </a:r>
            <a:r>
              <a:rPr lang="en-US" sz="1800" dirty="0" err="1" smtClean="0">
                <a:solidFill>
                  <a:srgbClr val="DDE9EC">
                    <a:lumMod val="75000"/>
                  </a:srgbClr>
                </a:solidFill>
              </a:rPr>
              <a:t>AlAmari</a:t>
            </a:r>
            <a:endParaRPr lang="en-US" sz="1800" dirty="0" smtClean="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Ebtisam</a:t>
            </a:r>
            <a:r>
              <a:rPr lang="en-US" sz="1800" dirty="0">
                <a:solidFill>
                  <a:srgbClr val="DDE9EC">
                    <a:lumMod val="75000"/>
                  </a:srgbClr>
                </a:solidFill>
              </a:rPr>
              <a:t> </a:t>
            </a:r>
            <a:r>
              <a:rPr lang="en-US" sz="1800" dirty="0" err="1">
                <a:solidFill>
                  <a:srgbClr val="DDE9EC">
                    <a:lumMod val="75000"/>
                  </a:srgbClr>
                </a:solidFill>
              </a:rPr>
              <a:t>Alsugyani</a:t>
            </a:r>
            <a:r>
              <a:rPr lang="en-US" sz="1800" dirty="0">
                <a:solidFill>
                  <a:srgbClr val="DDE9EC">
                    <a:lumMod val="75000"/>
                  </a:srgbClr>
                </a:solidFill>
              </a:rPr>
              <a:t> 	</a:t>
            </a:r>
          </a:p>
          <a:p>
            <a:pPr fontAlgn="t">
              <a:lnSpc>
                <a:spcPct val="150000"/>
              </a:lnSpc>
              <a:spcBef>
                <a:spcPct val="20000"/>
              </a:spcBef>
            </a:pPr>
            <a:endParaRPr lang="en-US" sz="1800" dirty="0">
              <a:solidFill>
                <a:srgbClr val="DDE9EC">
                  <a:lumMod val="75000"/>
                </a:srgbClr>
              </a:solidFill>
            </a:endParaRPr>
          </a:p>
        </p:txBody>
      </p:sp>
      <p:sp>
        <p:nvSpPr>
          <p:cNvPr id="17" name="Content Placeholder 2"/>
          <p:cNvSpPr txBox="1">
            <a:spLocks/>
          </p:cNvSpPr>
          <p:nvPr/>
        </p:nvSpPr>
        <p:spPr>
          <a:xfrm>
            <a:off x="8078473" y="2394968"/>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8" name="Rectangle 17"/>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20" name="Picture 19">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1" name="Picture 20">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2" name="Picture 21">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3" name="Picture 22">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4" name="Picture 23">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
        <p:nvSpPr>
          <p:cNvPr id="25" name="TextBox 24"/>
          <p:cNvSpPr txBox="1"/>
          <p:nvPr/>
        </p:nvSpPr>
        <p:spPr>
          <a:xfrm>
            <a:off x="816669" y="6356350"/>
            <a:ext cx="7200800" cy="338554"/>
          </a:xfrm>
          <a:prstGeom prst="rect">
            <a:avLst/>
          </a:prstGeom>
          <a:noFill/>
        </p:spPr>
        <p:txBody>
          <a:bodyPr wrap="square" rtlCol="0">
            <a:spAutoFit/>
          </a:bodyPr>
          <a:lstStyle/>
          <a:p>
            <a:pPr algn="r" rtl="1"/>
            <a:r>
              <a:rPr lang="ar-SA" sz="1600" dirty="0" smtClean="0">
                <a:solidFill>
                  <a:schemeClr val="tx2"/>
                </a:solidFill>
                <a:latin typeface="Calibri" panose="020F0502020204030204" pitchFamily="34" charset="0"/>
                <a:cs typeface="Calibri" panose="020F0502020204030204" pitchFamily="34" charset="0"/>
              </a:rPr>
              <a:t>اللهم اني استودعتك ما حفظت وما قرأت وما فهمت، فرده لي وقت حاجتي إليه إنّك على كل شيءٍ قدير.</a:t>
            </a:r>
            <a:endParaRPr lang="en-US" sz="1600" dirty="0">
              <a:solidFill>
                <a:schemeClr val="tx2"/>
              </a:solidFill>
              <a:latin typeface="Calibri" panose="020F0502020204030204" pitchFamily="34" charset="0"/>
              <a:cs typeface="Calibri" panose="020F0502020204030204" pitchFamily="34" charset="0"/>
            </a:endParaRPr>
          </a:p>
        </p:txBody>
      </p:sp>
      <p:sp>
        <p:nvSpPr>
          <p:cNvPr id="27" name="مربع نص 1"/>
          <p:cNvSpPr txBox="1"/>
          <p:nvPr/>
        </p:nvSpPr>
        <p:spPr>
          <a:xfrm>
            <a:off x="603638" y="5383451"/>
            <a:ext cx="5490774" cy="892552"/>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fr-FR" sz="1200" dirty="0">
                <a:solidFill>
                  <a:srgbClr val="464653"/>
                </a:solidFill>
              </a:rPr>
              <a:t>2017-2018 Dr. </a:t>
            </a:r>
            <a:r>
              <a:rPr lang="fr-FR" sz="1200" dirty="0" err="1">
                <a:solidFill>
                  <a:srgbClr val="464653"/>
                </a:solidFill>
              </a:rPr>
              <a:t>Hayam</a:t>
            </a:r>
            <a:r>
              <a:rPr lang="fr-FR" sz="1200" dirty="0">
                <a:solidFill>
                  <a:srgbClr val="464653"/>
                </a:solidFill>
              </a:rPr>
              <a:t> </a:t>
            </a:r>
            <a:r>
              <a:rPr lang="fr-FR" sz="1200" dirty="0" err="1">
                <a:solidFill>
                  <a:srgbClr val="464653"/>
                </a:solidFill>
              </a:rPr>
              <a:t>Gad’s</a:t>
            </a:r>
            <a:r>
              <a:rPr lang="fr-FR" sz="1200" dirty="0">
                <a:solidFill>
                  <a:srgbClr val="464653"/>
                </a:solidFill>
              </a:rPr>
              <a:t> Lecture.</a:t>
            </a:r>
          </a:p>
          <a:p>
            <a:pPr marL="285750" indent="-285750" defTabSz="914400">
              <a:buFont typeface="Arial" panose="020B0604020202020204" pitchFamily="34" charset="0"/>
              <a:buChar char="•"/>
            </a:pPr>
            <a:r>
              <a:rPr lang="fr-FR" sz="1200" dirty="0">
                <a:solidFill>
                  <a:srgbClr val="464653"/>
                </a:solidFill>
              </a:rPr>
              <a:t>2017-2018 Dr. Mohammed Al </a:t>
            </a:r>
            <a:r>
              <a:rPr lang="fr-FR" sz="1200" dirty="0" err="1">
                <a:solidFill>
                  <a:srgbClr val="464653"/>
                </a:solidFill>
              </a:rPr>
              <a:t>Zoghaibi’s</a:t>
            </a:r>
            <a:r>
              <a:rPr lang="fr-FR" sz="1200" dirty="0">
                <a:solidFill>
                  <a:srgbClr val="464653"/>
                </a:solidFill>
              </a:rPr>
              <a:t> Lecture.</a:t>
            </a: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
        <p:nvSpPr>
          <p:cNvPr id="26" name="Rectangle 25"/>
          <p:cNvSpPr/>
          <p:nvPr/>
        </p:nvSpPr>
        <p:spPr>
          <a:xfrm>
            <a:off x="3249802" y="2015925"/>
            <a:ext cx="1965375" cy="988979"/>
          </a:xfrm>
          <a:prstGeom prst="rect">
            <a:avLst/>
          </a:prstGeom>
        </p:spPr>
        <p:txBody>
          <a:bodyPr wrap="square" lIns="101590" tIns="50795" rIns="101590" bIns="50795">
            <a:spAutoFit/>
          </a:bodyPr>
          <a:lstStyle/>
          <a:p>
            <a:pPr fontAlgn="t">
              <a:lnSpc>
                <a:spcPct val="150000"/>
              </a:lnSpc>
              <a:spcBef>
                <a:spcPct val="20000"/>
              </a:spcBef>
            </a:pPr>
            <a:r>
              <a:rPr lang="en-US" sz="1800" dirty="0" smtClean="0">
                <a:solidFill>
                  <a:srgbClr val="DDE9EC">
                    <a:lumMod val="75000"/>
                  </a:srgbClr>
                </a:solidFill>
              </a:rPr>
              <a:t>Males Members:</a:t>
            </a:r>
          </a:p>
          <a:p>
            <a:pPr fontAlgn="t">
              <a:lnSpc>
                <a:spcPct val="150000"/>
              </a:lnSpc>
              <a:spcBef>
                <a:spcPct val="20000"/>
              </a:spcBef>
            </a:pPr>
            <a:r>
              <a:rPr lang="en-US" sz="1800" dirty="0" err="1">
                <a:solidFill>
                  <a:srgbClr val="DDE9EC">
                    <a:lumMod val="75000"/>
                  </a:srgbClr>
                </a:solidFill>
              </a:rPr>
              <a:t>Abdulaziz</a:t>
            </a:r>
            <a:r>
              <a:rPr lang="en-US" sz="1800" dirty="0">
                <a:solidFill>
                  <a:srgbClr val="DDE9EC">
                    <a:lumMod val="75000"/>
                  </a:srgbClr>
                </a:solidFill>
              </a:rPr>
              <a:t> </a:t>
            </a:r>
            <a:r>
              <a:rPr lang="en-US" sz="1800" dirty="0" err="1" smtClean="0">
                <a:solidFill>
                  <a:srgbClr val="DDE9EC">
                    <a:lumMod val="75000"/>
                  </a:srgbClr>
                </a:solidFill>
              </a:rPr>
              <a:t>Alseffay</a:t>
            </a:r>
            <a:endParaRPr lang="en-US" sz="1800" dirty="0" smtClean="0">
              <a:solidFill>
                <a:srgbClr val="DDE9EC">
                  <a:lumMod val="75000"/>
                </a:srgbClr>
              </a:solidFill>
            </a:endParaRPr>
          </a:p>
        </p:txBody>
      </p:sp>
    </p:spTree>
    <p:extLst>
      <p:ext uri="{BB962C8B-B14F-4D97-AF65-F5344CB8AC3E}">
        <p14:creationId xmlns:p14="http://schemas.microsoft.com/office/powerpoint/2010/main" val="3596141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2239682" y="462752"/>
            <a:ext cx="7443889" cy="848393"/>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smtClean="0">
              <a:solidFill>
                <a:srgbClr val="9FB8CD">
                  <a:lumMod val="75000"/>
                </a:srgbClr>
              </a:solidFill>
              <a:latin typeface="Arial Black" panose="020B0A04020102020204" pitchFamily="34" charset="0"/>
            </a:endParaRPr>
          </a:p>
          <a:p>
            <a:pPr algn="ctr"/>
            <a:endParaRPr lang="en-US" sz="100" b="1" dirty="0">
              <a:solidFill>
                <a:srgbClr val="9FB8CD">
                  <a:lumMod val="75000"/>
                </a:srgbClr>
              </a:solidFill>
              <a:latin typeface="Arial Black" panose="020B0A04020102020204" pitchFamily="34" charset="0"/>
            </a:endParaRPr>
          </a:p>
          <a:p>
            <a:pPr algn="ctr"/>
            <a:endParaRPr lang="en-US" sz="100" b="1" dirty="0" smtClean="0">
              <a:solidFill>
                <a:srgbClr val="9FB8CD">
                  <a:lumMod val="75000"/>
                </a:srgbClr>
              </a:solidFill>
              <a:latin typeface="Arial Black" panose="020B0A04020102020204" pitchFamily="34" charset="0"/>
            </a:endParaRPr>
          </a:p>
          <a:p>
            <a:pPr algn="ctr"/>
            <a:r>
              <a:rPr lang="en-US" sz="3600" b="1" dirty="0" smtClean="0">
                <a:solidFill>
                  <a:srgbClr val="9FB8CD">
                    <a:lumMod val="75000"/>
                  </a:srgbClr>
                </a:solidFill>
                <a:latin typeface="Arial Black" panose="020B0A04020102020204" pitchFamily="34" charset="0"/>
              </a:rPr>
              <a:t>Bilirubin </a:t>
            </a:r>
            <a:r>
              <a:rPr lang="en-US" sz="3600" b="1" dirty="0">
                <a:solidFill>
                  <a:srgbClr val="9FB8CD">
                    <a:lumMod val="75000"/>
                  </a:srgbClr>
                </a:solidFill>
                <a:latin typeface="Arial Black" panose="020B0A04020102020204" pitchFamily="34" charset="0"/>
              </a:rPr>
              <a:t>Metabolism </a:t>
            </a:r>
            <a:endParaRPr lang="en-US" sz="1800" dirty="0"/>
          </a:p>
        </p:txBody>
      </p:sp>
      <p:sp>
        <p:nvSpPr>
          <p:cNvPr id="4" name="Flowchart: Process 3"/>
          <p:cNvSpPr/>
          <p:nvPr/>
        </p:nvSpPr>
        <p:spPr>
          <a:xfrm>
            <a:off x="816669" y="1615218"/>
            <a:ext cx="10289916" cy="4466682"/>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lnSpc>
                <a:spcPct val="150000"/>
              </a:lnSpc>
            </a:pPr>
            <a:r>
              <a:rPr lang="en-US" b="1" dirty="0">
                <a:solidFill>
                  <a:schemeClr val="accent1">
                    <a:lumMod val="75000"/>
                  </a:schemeClr>
                </a:solidFill>
              </a:rPr>
              <a:t>Objectives:</a:t>
            </a:r>
          </a:p>
          <a:p>
            <a:pPr marL="457200" lvl="0" indent="-457200">
              <a:lnSpc>
                <a:spcPct val="150000"/>
              </a:lnSpc>
              <a:buFont typeface="+mj-lt"/>
              <a:buAutoNum type="arabicPeriod"/>
            </a:pPr>
            <a:r>
              <a:rPr lang="en-US" dirty="0">
                <a:solidFill>
                  <a:schemeClr val="tx2"/>
                </a:solidFill>
              </a:rPr>
              <a:t>Definition of </a:t>
            </a:r>
            <a:r>
              <a:rPr lang="en-US" dirty="0" smtClean="0">
                <a:solidFill>
                  <a:schemeClr val="tx2"/>
                </a:solidFill>
              </a:rPr>
              <a:t>bilirubin.</a:t>
            </a:r>
            <a:endParaRPr lang="en-US" dirty="0">
              <a:solidFill>
                <a:schemeClr val="tx2"/>
              </a:solidFill>
            </a:endParaRPr>
          </a:p>
          <a:p>
            <a:pPr marL="457200" lvl="0" indent="-457200">
              <a:lnSpc>
                <a:spcPct val="150000"/>
              </a:lnSpc>
              <a:buFont typeface="+mj-lt"/>
              <a:buAutoNum type="arabicPeriod"/>
            </a:pPr>
            <a:r>
              <a:rPr lang="en-US" dirty="0">
                <a:solidFill>
                  <a:schemeClr val="tx2"/>
                </a:solidFill>
              </a:rPr>
              <a:t>Bilirubin </a:t>
            </a:r>
            <a:r>
              <a:rPr lang="en-US" dirty="0" smtClean="0">
                <a:solidFill>
                  <a:schemeClr val="tx2"/>
                </a:solidFill>
              </a:rPr>
              <a:t>metabolism.</a:t>
            </a:r>
            <a:endParaRPr lang="en-US" dirty="0">
              <a:solidFill>
                <a:schemeClr val="tx2"/>
              </a:solidFill>
            </a:endParaRPr>
          </a:p>
          <a:p>
            <a:pPr marL="457200" lvl="0" indent="-457200">
              <a:lnSpc>
                <a:spcPct val="150000"/>
              </a:lnSpc>
              <a:buFont typeface="+mj-lt"/>
              <a:buAutoNum type="arabicPeriod"/>
            </a:pPr>
            <a:r>
              <a:rPr lang="en-US" dirty="0">
                <a:solidFill>
                  <a:schemeClr val="tx2"/>
                </a:solidFill>
              </a:rPr>
              <a:t>Bilirubin </a:t>
            </a:r>
            <a:r>
              <a:rPr lang="en-US" dirty="0" smtClean="0">
                <a:solidFill>
                  <a:schemeClr val="tx2"/>
                </a:solidFill>
              </a:rPr>
              <a:t>formation.</a:t>
            </a:r>
            <a:endParaRPr lang="en-US" dirty="0">
              <a:solidFill>
                <a:schemeClr val="tx2"/>
              </a:solidFill>
            </a:endParaRPr>
          </a:p>
          <a:p>
            <a:pPr marL="457200" lvl="0" indent="-457200">
              <a:lnSpc>
                <a:spcPct val="150000"/>
              </a:lnSpc>
              <a:buFont typeface="+mj-lt"/>
              <a:buAutoNum type="arabicPeriod"/>
            </a:pPr>
            <a:r>
              <a:rPr lang="en-US" dirty="0">
                <a:solidFill>
                  <a:schemeClr val="tx2"/>
                </a:solidFill>
              </a:rPr>
              <a:t>Transport of bilirubin in </a:t>
            </a:r>
            <a:r>
              <a:rPr lang="en-US" dirty="0" smtClean="0">
                <a:solidFill>
                  <a:schemeClr val="tx2"/>
                </a:solidFill>
              </a:rPr>
              <a:t>plasma.</a:t>
            </a:r>
            <a:endParaRPr lang="en-US" dirty="0">
              <a:solidFill>
                <a:schemeClr val="tx2"/>
              </a:solidFill>
            </a:endParaRPr>
          </a:p>
          <a:p>
            <a:pPr marL="457200" lvl="0" indent="-457200">
              <a:lnSpc>
                <a:spcPct val="150000"/>
              </a:lnSpc>
              <a:buFont typeface="+mj-lt"/>
              <a:buAutoNum type="arabicPeriod"/>
            </a:pPr>
            <a:r>
              <a:rPr lang="en-US" dirty="0">
                <a:solidFill>
                  <a:schemeClr val="tx2"/>
                </a:solidFill>
              </a:rPr>
              <a:t>Hepatic bilirubin </a:t>
            </a:r>
            <a:r>
              <a:rPr lang="en-US" dirty="0" smtClean="0">
                <a:solidFill>
                  <a:schemeClr val="tx2"/>
                </a:solidFill>
              </a:rPr>
              <a:t>transport.</a:t>
            </a:r>
            <a:endParaRPr lang="en-US" dirty="0">
              <a:solidFill>
                <a:schemeClr val="tx2"/>
              </a:solidFill>
            </a:endParaRPr>
          </a:p>
          <a:p>
            <a:pPr marL="457200" lvl="0" indent="-457200">
              <a:lnSpc>
                <a:spcPct val="150000"/>
              </a:lnSpc>
              <a:buFont typeface="+mj-lt"/>
              <a:buAutoNum type="arabicPeriod"/>
            </a:pPr>
            <a:r>
              <a:rPr lang="en-US" dirty="0">
                <a:solidFill>
                  <a:schemeClr val="tx2"/>
                </a:solidFill>
              </a:rPr>
              <a:t>Excretion through </a:t>
            </a:r>
            <a:r>
              <a:rPr lang="en-US" dirty="0" smtClean="0">
                <a:solidFill>
                  <a:schemeClr val="tx2"/>
                </a:solidFill>
              </a:rPr>
              <a:t>intestine.</a:t>
            </a:r>
            <a:endParaRPr lang="en-US" dirty="0">
              <a:solidFill>
                <a:schemeClr val="tx2"/>
              </a:solidFill>
            </a:endParaRPr>
          </a:p>
          <a:p>
            <a:pPr marL="457200" lvl="0" indent="-457200">
              <a:lnSpc>
                <a:spcPct val="150000"/>
              </a:lnSpc>
              <a:buFont typeface="+mj-lt"/>
              <a:buAutoNum type="arabicPeriod"/>
            </a:pPr>
            <a:r>
              <a:rPr lang="en-US" dirty="0">
                <a:solidFill>
                  <a:schemeClr val="tx2"/>
                </a:solidFill>
              </a:rPr>
              <a:t>Other substances conjugated by </a:t>
            </a:r>
            <a:r>
              <a:rPr lang="en-US" dirty="0" err="1">
                <a:solidFill>
                  <a:schemeClr val="tx2"/>
                </a:solidFill>
              </a:rPr>
              <a:t>glucuronyl</a:t>
            </a:r>
            <a:r>
              <a:rPr lang="en-US" dirty="0">
                <a:solidFill>
                  <a:schemeClr val="tx2"/>
                </a:solidFill>
              </a:rPr>
              <a:t> transferase.</a:t>
            </a:r>
          </a:p>
          <a:p>
            <a:pPr marL="457200" lvl="0" indent="-457200">
              <a:lnSpc>
                <a:spcPct val="150000"/>
              </a:lnSpc>
              <a:buFont typeface="+mj-lt"/>
              <a:buAutoNum type="arabicPeriod"/>
            </a:pPr>
            <a:r>
              <a:rPr lang="en-US" dirty="0">
                <a:solidFill>
                  <a:schemeClr val="tx2"/>
                </a:solidFill>
              </a:rPr>
              <a:t>Differentiation between conjugated &amp; unconjugated </a:t>
            </a:r>
            <a:r>
              <a:rPr lang="en-US" dirty="0" smtClean="0">
                <a:solidFill>
                  <a:schemeClr val="tx2"/>
                </a:solidFill>
              </a:rPr>
              <a:t>bilirubin.</a:t>
            </a:r>
            <a:endParaRPr lang="en-US" dirty="0">
              <a:solidFill>
                <a:schemeClr val="tx2"/>
              </a:solidFill>
            </a:endParaRPr>
          </a:p>
          <a:p>
            <a:pPr marL="457200" lvl="0" indent="-457200">
              <a:lnSpc>
                <a:spcPct val="150000"/>
              </a:lnSpc>
              <a:buFont typeface="+mj-lt"/>
              <a:buAutoNum type="arabicPeriod"/>
            </a:pPr>
            <a:r>
              <a:rPr lang="en-US" dirty="0">
                <a:solidFill>
                  <a:schemeClr val="tx2"/>
                </a:solidFill>
              </a:rPr>
              <a:t>Other substances excreted in the </a:t>
            </a:r>
            <a:r>
              <a:rPr lang="en-US" dirty="0" smtClean="0">
                <a:solidFill>
                  <a:schemeClr val="tx2"/>
                </a:solidFill>
              </a:rPr>
              <a:t>bile.</a:t>
            </a:r>
            <a:endParaRPr lang="en-US" dirty="0">
              <a:solidFill>
                <a:schemeClr val="tx2"/>
              </a:solidFill>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61" y="228600"/>
            <a:ext cx="5484952" cy="914400"/>
          </a:xfrm>
        </p:spPr>
        <p:txBody>
          <a:bodyPr>
            <a:normAutofit/>
          </a:bodyPr>
          <a:lstStyle/>
          <a:p>
            <a:r>
              <a:rPr lang="en-US" sz="3200" dirty="0"/>
              <a:t>Porphyrin metabolism </a:t>
            </a:r>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a:xfrm>
            <a:off x="609442" y="1219199"/>
            <a:ext cx="5387461" cy="5114981"/>
          </a:xfrm>
        </p:spPr>
        <p:txBody>
          <a:bodyPr>
            <a:normAutofit fontScale="92500"/>
          </a:bodyPr>
          <a:lstStyle/>
          <a:p>
            <a:r>
              <a:rPr lang="en-US" sz="1400" dirty="0" err="1">
                <a:solidFill>
                  <a:srgbClr val="FF66CC"/>
                </a:solidFill>
              </a:rPr>
              <a:t>Heme</a:t>
            </a:r>
            <a:r>
              <a:rPr lang="en-US" sz="1400" dirty="0">
                <a:solidFill>
                  <a:srgbClr val="FF66CC"/>
                </a:solidFill>
              </a:rPr>
              <a:t> is found in hemoglobin, a principal component of RBCs </a:t>
            </a:r>
            <a:r>
              <a:rPr lang="en-US" sz="1400" dirty="0" smtClean="0">
                <a:solidFill>
                  <a:srgbClr val="FF66CC"/>
                </a:solidFill>
              </a:rPr>
              <a:t>(</a:t>
            </a:r>
            <a:r>
              <a:rPr lang="en-US" sz="1400" dirty="0" err="1" smtClean="0">
                <a:solidFill>
                  <a:srgbClr val="FF66CC"/>
                </a:solidFill>
              </a:rPr>
              <a:t>Heme</a:t>
            </a:r>
            <a:r>
              <a:rPr lang="en-US" sz="1400" dirty="0" smtClean="0">
                <a:solidFill>
                  <a:srgbClr val="FF66CC"/>
                </a:solidFill>
              </a:rPr>
              <a:t>= iron </a:t>
            </a:r>
            <a:r>
              <a:rPr lang="en-US" sz="1400" dirty="0">
                <a:solidFill>
                  <a:srgbClr val="FF66CC"/>
                </a:solidFill>
              </a:rPr>
              <a:t>+ organic compound “porphyrin</a:t>
            </a:r>
            <a:r>
              <a:rPr lang="en-US" sz="1400" dirty="0" smtClean="0">
                <a:solidFill>
                  <a:srgbClr val="FF66CC"/>
                </a:solidFill>
              </a:rPr>
              <a:t>”)</a:t>
            </a:r>
          </a:p>
          <a:p>
            <a:r>
              <a:rPr lang="en-US" sz="1400" dirty="0" smtClean="0">
                <a:solidFill>
                  <a:srgbClr val="00B050"/>
                </a:solidFill>
              </a:rPr>
              <a:t>The hemoglobin as a whole can be easily degraded because its made of </a:t>
            </a:r>
            <a:r>
              <a:rPr lang="en-US" sz="1400" dirty="0" err="1" smtClean="0">
                <a:solidFill>
                  <a:srgbClr val="00B050"/>
                </a:solidFill>
              </a:rPr>
              <a:t>of</a:t>
            </a:r>
            <a:r>
              <a:rPr lang="en-US" sz="1400" dirty="0" smtClean="0">
                <a:solidFill>
                  <a:srgbClr val="00B050"/>
                </a:solidFill>
              </a:rPr>
              <a:t> polypeptides but degrading the porphyrin ring is the issue.</a:t>
            </a:r>
          </a:p>
          <a:p>
            <a:endParaRPr lang="en-US" sz="100" dirty="0">
              <a:solidFill>
                <a:srgbClr val="FF66CC"/>
              </a:solidFill>
            </a:endParaRPr>
          </a:p>
          <a:p>
            <a:pPr lvl="0">
              <a:lnSpc>
                <a:spcPct val="150000"/>
              </a:lnSpc>
            </a:pPr>
            <a:r>
              <a:rPr lang="en-US" sz="1400" dirty="0"/>
              <a:t>Porphyrins are cyclic compounds that readily bind </a:t>
            </a:r>
            <a:r>
              <a:rPr lang="en-US" sz="1400" dirty="0">
                <a:solidFill>
                  <a:srgbClr val="FF0000"/>
                </a:solidFill>
              </a:rPr>
              <a:t>metal </a:t>
            </a:r>
            <a:r>
              <a:rPr lang="en-US" sz="1400" dirty="0" smtClean="0">
                <a:solidFill>
                  <a:srgbClr val="FF0000"/>
                </a:solidFill>
              </a:rPr>
              <a:t>ions </a:t>
            </a:r>
            <a:r>
              <a:rPr lang="en-US" sz="1400" dirty="0" smtClean="0"/>
              <a:t>usually </a:t>
            </a:r>
            <a:r>
              <a:rPr lang="en-US" sz="1400" dirty="0">
                <a:solidFill>
                  <a:srgbClr val="FF0000"/>
                </a:solidFill>
              </a:rPr>
              <a:t>Fe</a:t>
            </a:r>
            <a:r>
              <a:rPr lang="en-US" sz="1400" baseline="30000" dirty="0">
                <a:solidFill>
                  <a:srgbClr val="FF0000"/>
                </a:solidFill>
              </a:rPr>
              <a:t>2+</a:t>
            </a:r>
            <a:r>
              <a:rPr lang="en-US" sz="1400" dirty="0">
                <a:solidFill>
                  <a:srgbClr val="FF0000"/>
                </a:solidFill>
              </a:rPr>
              <a:t> </a:t>
            </a:r>
            <a:r>
              <a:rPr lang="en-US" sz="1400" dirty="0"/>
              <a:t>or </a:t>
            </a:r>
            <a:r>
              <a:rPr lang="en-US" sz="1400" dirty="0">
                <a:solidFill>
                  <a:srgbClr val="FF0000"/>
                </a:solidFill>
              </a:rPr>
              <a:t>Fe</a:t>
            </a:r>
            <a:r>
              <a:rPr lang="en-US" sz="1400" baseline="30000" dirty="0">
                <a:solidFill>
                  <a:srgbClr val="FF0000"/>
                </a:solidFill>
              </a:rPr>
              <a:t>+3</a:t>
            </a:r>
            <a:r>
              <a:rPr lang="en-US" sz="1400" dirty="0"/>
              <a:t> which can carry O</a:t>
            </a:r>
            <a:r>
              <a:rPr lang="en-US" sz="1400" baseline="-25000" dirty="0"/>
              <a:t>2</a:t>
            </a:r>
            <a:r>
              <a:rPr lang="en-US" sz="1400" dirty="0"/>
              <a:t>. </a:t>
            </a:r>
            <a:endParaRPr lang="en-US" sz="1400" dirty="0" smtClean="0"/>
          </a:p>
          <a:p>
            <a:pPr lvl="0">
              <a:lnSpc>
                <a:spcPct val="150000"/>
              </a:lnSpc>
            </a:pPr>
            <a:endParaRPr lang="en-US" sz="100" dirty="0"/>
          </a:p>
          <a:p>
            <a:pPr>
              <a:lnSpc>
                <a:spcPct val="150000"/>
              </a:lnSpc>
            </a:pPr>
            <a:r>
              <a:rPr lang="en-US" sz="1400" dirty="0"/>
              <a:t>Porphyrins are </a:t>
            </a:r>
            <a:r>
              <a:rPr lang="en-US" sz="1400" dirty="0">
                <a:solidFill>
                  <a:srgbClr val="FF0000"/>
                </a:solidFill>
              </a:rPr>
              <a:t>heterocyclic macrocycles </a:t>
            </a:r>
            <a:r>
              <a:rPr lang="en-US" sz="1400" dirty="0"/>
              <a:t>composed of </a:t>
            </a:r>
            <a:r>
              <a:rPr lang="en-US" sz="1400" dirty="0">
                <a:solidFill>
                  <a:srgbClr val="FFC000"/>
                </a:solidFill>
              </a:rPr>
              <a:t>four</a:t>
            </a:r>
            <a:r>
              <a:rPr lang="en-US" sz="1400" dirty="0"/>
              <a:t> modified </a:t>
            </a:r>
            <a:r>
              <a:rPr lang="en-US" sz="1400" dirty="0">
                <a:solidFill>
                  <a:srgbClr val="FF0000"/>
                </a:solidFill>
              </a:rPr>
              <a:t>pyrrole</a:t>
            </a:r>
            <a:r>
              <a:rPr lang="en-US" sz="1400" dirty="0"/>
              <a:t> (a colorless, </a:t>
            </a:r>
            <a:r>
              <a:rPr lang="en-US" sz="1400" dirty="0">
                <a:solidFill>
                  <a:srgbClr val="FF0000"/>
                </a:solidFill>
              </a:rPr>
              <a:t>toxic</a:t>
            </a:r>
            <a:r>
              <a:rPr lang="en-US" sz="1400" dirty="0"/>
              <a:t>, liquid, five-membered ring compound, C</a:t>
            </a:r>
            <a:r>
              <a:rPr lang="en-US" sz="1400" baseline="-25000" dirty="0"/>
              <a:t>4</a:t>
            </a:r>
            <a:r>
              <a:rPr lang="en-US" sz="1400" dirty="0"/>
              <a:t> H</a:t>
            </a:r>
            <a:r>
              <a:rPr lang="en-US" sz="1400" baseline="-25000" dirty="0"/>
              <a:t>5</a:t>
            </a:r>
            <a:r>
              <a:rPr lang="en-US" sz="1400" dirty="0"/>
              <a:t> N) subunits interconnected at their </a:t>
            </a:r>
            <a:r>
              <a:rPr lang="el-GR" sz="1400" dirty="0"/>
              <a:t>α </a:t>
            </a:r>
            <a:r>
              <a:rPr lang="en-US" sz="1400" dirty="0"/>
              <a:t>carbon atoms via </a:t>
            </a:r>
            <a:r>
              <a:rPr lang="en-US" sz="1400" dirty="0" err="1">
                <a:solidFill>
                  <a:srgbClr val="FF0000"/>
                </a:solidFill>
              </a:rPr>
              <a:t>methine</a:t>
            </a:r>
            <a:r>
              <a:rPr lang="en-US" sz="1400" dirty="0">
                <a:solidFill>
                  <a:srgbClr val="FF0000"/>
                </a:solidFill>
              </a:rPr>
              <a:t> bridges </a:t>
            </a:r>
            <a:r>
              <a:rPr lang="en-US" sz="1400" dirty="0"/>
              <a:t>(=CH-</a:t>
            </a:r>
            <a:r>
              <a:rPr lang="en-US" sz="1400" dirty="0" smtClean="0"/>
              <a:t>).</a:t>
            </a:r>
          </a:p>
          <a:p>
            <a:pPr>
              <a:lnSpc>
                <a:spcPct val="150000"/>
              </a:lnSpc>
            </a:pPr>
            <a:endParaRPr lang="en-US" sz="100" dirty="0" smtClean="0"/>
          </a:p>
          <a:p>
            <a:pPr>
              <a:lnSpc>
                <a:spcPct val="150000"/>
              </a:lnSpc>
            </a:pPr>
            <a:r>
              <a:rPr lang="en-US" sz="1400" dirty="0">
                <a:solidFill>
                  <a:srgbClr val="FF0000"/>
                </a:solidFill>
              </a:rPr>
              <a:t>The most prevalent porphyrin in the human is </a:t>
            </a:r>
            <a:r>
              <a:rPr lang="en-US" sz="1400" dirty="0" err="1">
                <a:solidFill>
                  <a:srgbClr val="FF0000"/>
                </a:solidFill>
              </a:rPr>
              <a:t>heme</a:t>
            </a:r>
            <a:r>
              <a:rPr lang="en-US" sz="1400" dirty="0">
                <a:solidFill>
                  <a:srgbClr val="FF0000"/>
                </a:solidFill>
              </a:rPr>
              <a:t>, </a:t>
            </a:r>
            <a:r>
              <a:rPr lang="en-US" sz="1400" dirty="0"/>
              <a:t>which consists of one ferrous (Fe</a:t>
            </a:r>
            <a:r>
              <a:rPr lang="en-US" sz="1400" baseline="30000" dirty="0"/>
              <a:t>2+</a:t>
            </a:r>
            <a:r>
              <a:rPr lang="en-US" sz="1400" dirty="0"/>
              <a:t> ) </a:t>
            </a:r>
            <a:r>
              <a:rPr lang="en-US" sz="1400" dirty="0">
                <a:solidFill>
                  <a:srgbClr val="FF0000"/>
                </a:solidFill>
              </a:rPr>
              <a:t>iron ion coordinated in the center of </a:t>
            </a:r>
            <a:r>
              <a:rPr lang="en-US" sz="1400" dirty="0" err="1">
                <a:solidFill>
                  <a:srgbClr val="FF0000"/>
                </a:solidFill>
              </a:rPr>
              <a:t>tetrapyrrole</a:t>
            </a:r>
            <a:r>
              <a:rPr lang="en-US" sz="1400" dirty="0">
                <a:solidFill>
                  <a:srgbClr val="FF0000"/>
                </a:solidFill>
              </a:rPr>
              <a:t> ring of </a:t>
            </a:r>
            <a:r>
              <a:rPr lang="en-US" sz="1400" dirty="0" err="1">
                <a:solidFill>
                  <a:srgbClr val="FF0000"/>
                </a:solidFill>
              </a:rPr>
              <a:t>protoporphyrin</a:t>
            </a:r>
            <a:r>
              <a:rPr lang="en-US" sz="1400" dirty="0">
                <a:solidFill>
                  <a:srgbClr val="FF0000"/>
                </a:solidFill>
              </a:rPr>
              <a:t> IX. </a:t>
            </a:r>
            <a:endParaRPr lang="en-US" sz="1400" dirty="0" smtClean="0">
              <a:solidFill>
                <a:srgbClr val="FF0000"/>
              </a:solidFill>
            </a:endParaRPr>
          </a:p>
          <a:p>
            <a:pPr>
              <a:lnSpc>
                <a:spcPct val="150000"/>
              </a:lnSpc>
            </a:pPr>
            <a:r>
              <a:rPr lang="en-US" sz="1400" dirty="0" smtClean="0">
                <a:solidFill>
                  <a:srgbClr val="00B050"/>
                </a:solidFill>
              </a:rPr>
              <a:t>Degradation of porphyrin </a:t>
            </a:r>
            <a:r>
              <a:rPr lang="en-US" sz="1400" dirty="0">
                <a:solidFill>
                  <a:srgbClr val="00B050"/>
                </a:solidFill>
              </a:rPr>
              <a:t>is the complex part about hemoglobin metabolism and if it was not degraded properly it can be very </a:t>
            </a:r>
            <a:r>
              <a:rPr lang="en-US" sz="1400" dirty="0" smtClean="0">
                <a:solidFill>
                  <a:srgbClr val="00B050"/>
                </a:solidFill>
              </a:rPr>
              <a:t>toxic.</a:t>
            </a:r>
            <a:endParaRPr lang="en-US" sz="1400" dirty="0">
              <a:solidFill>
                <a:srgbClr val="00B050"/>
              </a:solidFill>
            </a:endParaRPr>
          </a:p>
          <a:p>
            <a:pPr lvl="0">
              <a:lnSpc>
                <a:spcPct val="150000"/>
              </a:lnSpc>
            </a:pPr>
            <a:endParaRPr lang="en-US" sz="1400" dirty="0" smtClean="0"/>
          </a:p>
          <a:p>
            <a:pPr lvl="0">
              <a:lnSpc>
                <a:spcPct val="150000"/>
              </a:lnSpc>
            </a:pPr>
            <a:endParaRPr lang="en-US" sz="1400" dirty="0"/>
          </a:p>
          <a:p>
            <a:pPr>
              <a:lnSpc>
                <a:spcPct val="150000"/>
              </a:lnSpc>
            </a:pPr>
            <a:endParaRPr lang="en-US" sz="1400" dirty="0"/>
          </a:p>
        </p:txBody>
      </p:sp>
      <p:sp>
        <p:nvSpPr>
          <p:cNvPr id="5" name="Content Placeholder 4"/>
          <p:cNvSpPr>
            <a:spLocks noGrp="1"/>
          </p:cNvSpPr>
          <p:nvPr>
            <p:ph sz="quarter" idx="2"/>
          </p:nvPr>
        </p:nvSpPr>
        <p:spPr/>
        <p:txBody>
          <a:bodyPr>
            <a:normAutofit fontScale="92500"/>
          </a:bodyPr>
          <a:lstStyle/>
          <a:p>
            <a:pPr marL="304770" lvl="1">
              <a:spcBef>
                <a:spcPts val="667"/>
              </a:spcBef>
              <a:buClr>
                <a:schemeClr val="accent1"/>
              </a:buClr>
            </a:pPr>
            <a:r>
              <a:rPr lang="en-US" sz="1400" dirty="0"/>
              <a:t>Structure of Hemoglobin showing the polypeptides backbone that are composed of four </a:t>
            </a:r>
            <a:r>
              <a:rPr lang="en-US" sz="1400" dirty="0" smtClean="0">
                <a:solidFill>
                  <a:schemeClr val="tx1"/>
                </a:solidFill>
              </a:rPr>
              <a:t>subunits</a:t>
            </a:r>
            <a:r>
              <a:rPr lang="en-US" sz="1400" dirty="0">
                <a:solidFill>
                  <a:schemeClr val="tx1"/>
                </a:solidFill>
              </a:rPr>
              <a:t> (chain</a:t>
            </a:r>
            <a:r>
              <a:rPr lang="en-US" sz="1400" dirty="0" smtClean="0">
                <a:solidFill>
                  <a:schemeClr val="tx1"/>
                </a:solidFill>
              </a:rPr>
              <a:t>): </a:t>
            </a:r>
            <a:endParaRPr lang="en-US" sz="1400" dirty="0">
              <a:solidFill>
                <a:schemeClr val="tx1"/>
              </a:solidFill>
            </a:endParaRPr>
          </a:p>
          <a:p>
            <a:pPr lvl="1"/>
            <a:r>
              <a:rPr lang="en-US" sz="1400" dirty="0">
                <a:solidFill>
                  <a:schemeClr val="bg2">
                    <a:lumMod val="75000"/>
                  </a:schemeClr>
                </a:solidFill>
              </a:rPr>
              <a:t>2 </a:t>
            </a:r>
            <a:r>
              <a:rPr lang="el-GR" sz="1400" dirty="0">
                <a:solidFill>
                  <a:schemeClr val="bg2">
                    <a:lumMod val="75000"/>
                  </a:schemeClr>
                </a:solidFill>
              </a:rPr>
              <a:t>α</a:t>
            </a:r>
            <a:r>
              <a:rPr lang="en-US" sz="1400" dirty="0">
                <a:solidFill>
                  <a:schemeClr val="bg2">
                    <a:lumMod val="75000"/>
                  </a:schemeClr>
                </a:solidFill>
              </a:rPr>
              <a:t>.</a:t>
            </a:r>
          </a:p>
          <a:p>
            <a:pPr lvl="1"/>
            <a:r>
              <a:rPr lang="en-US" sz="1400" dirty="0">
                <a:solidFill>
                  <a:schemeClr val="bg2">
                    <a:lumMod val="75000"/>
                  </a:schemeClr>
                </a:solidFill>
              </a:rPr>
              <a:t>2 </a:t>
            </a:r>
            <a:r>
              <a:rPr lang="el-GR" sz="1400" dirty="0" smtClean="0">
                <a:solidFill>
                  <a:schemeClr val="bg2">
                    <a:lumMod val="75000"/>
                  </a:schemeClr>
                </a:solidFill>
              </a:rPr>
              <a:t>β</a:t>
            </a:r>
            <a:r>
              <a:rPr lang="en-US" sz="1400" dirty="0" smtClean="0">
                <a:solidFill>
                  <a:schemeClr val="bg2">
                    <a:lumMod val="75000"/>
                  </a:schemeClr>
                </a:solidFill>
              </a:rPr>
              <a:t>.</a:t>
            </a:r>
            <a:endParaRPr lang="en-US" sz="100" dirty="0"/>
          </a:p>
          <a:p>
            <a:r>
              <a:rPr lang="en-US" sz="1400" dirty="0"/>
              <a:t>Every subunit is consisted of </a:t>
            </a:r>
            <a:r>
              <a:rPr lang="en-US" sz="1400" dirty="0">
                <a:solidFill>
                  <a:srgbClr val="FF0000"/>
                </a:solidFill>
              </a:rPr>
              <a:t>one ferrous </a:t>
            </a:r>
            <a:r>
              <a:rPr lang="en-US" sz="1400" dirty="0" smtClean="0"/>
              <a:t>(</a:t>
            </a:r>
            <a:r>
              <a:rPr lang="en-US" sz="1400" dirty="0">
                <a:solidFill>
                  <a:srgbClr val="FF0000"/>
                </a:solidFill>
              </a:rPr>
              <a:t>Fe</a:t>
            </a:r>
            <a:r>
              <a:rPr lang="en-US" sz="1400" baseline="30000" dirty="0">
                <a:solidFill>
                  <a:srgbClr val="FF0000"/>
                </a:solidFill>
              </a:rPr>
              <a:t>2</a:t>
            </a:r>
            <a:r>
              <a:rPr lang="en-US" sz="1400" baseline="30000" dirty="0" smtClean="0">
                <a:solidFill>
                  <a:srgbClr val="FF0000"/>
                </a:solidFill>
              </a:rPr>
              <a:t>+</a:t>
            </a:r>
            <a:r>
              <a:rPr lang="en-US" sz="1400" dirty="0" smtClean="0"/>
              <a:t>) </a:t>
            </a:r>
            <a:r>
              <a:rPr lang="en-US" sz="1400" dirty="0"/>
              <a:t>iron ion coordinated in the center </a:t>
            </a:r>
            <a:r>
              <a:rPr lang="en-US" sz="1400" dirty="0">
                <a:solidFill>
                  <a:srgbClr val="FF0000"/>
                </a:solidFill>
              </a:rPr>
              <a:t>porphyrin compound. </a:t>
            </a:r>
          </a:p>
          <a:p>
            <a:endParaRPr lang="en-US" sz="100" dirty="0"/>
          </a:p>
          <a:p>
            <a:r>
              <a:rPr lang="en-US" sz="1400" dirty="0"/>
              <a:t>Each chain is complexed with a </a:t>
            </a:r>
            <a:r>
              <a:rPr lang="en-US" sz="1400" dirty="0" err="1"/>
              <a:t>heme</a:t>
            </a:r>
            <a:r>
              <a:rPr lang="en-US" sz="1400" dirty="0"/>
              <a:t> group shown as a green beaded structure.</a:t>
            </a:r>
          </a:p>
          <a:p>
            <a:endParaRPr lang="en-US" sz="1400" dirty="0"/>
          </a:p>
        </p:txBody>
      </p:sp>
      <p:cxnSp>
        <p:nvCxnSpPr>
          <p:cNvPr id="6" name="Straight Connector 5"/>
          <p:cNvCxnSpPr/>
          <p:nvPr/>
        </p:nvCxnSpPr>
        <p:spPr>
          <a:xfrm flipH="1">
            <a:off x="6094413" y="1143000"/>
            <a:ext cx="19"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10" name="Title 1"/>
          <p:cNvSpPr txBox="1">
            <a:spLocks/>
          </p:cNvSpPr>
          <p:nvPr/>
        </p:nvSpPr>
        <p:spPr>
          <a:xfrm>
            <a:off x="6094413" y="228600"/>
            <a:ext cx="5484952" cy="914400"/>
          </a:xfrm>
          <a:prstGeom prst="rect">
            <a:avLst/>
          </a:prstGeom>
        </p:spPr>
        <p:txBody>
          <a:bodyPr vert="horz" lIns="101590" tIns="50795" rIns="101590" bIns="50795" anchor="b" anchorCtr="0">
            <a:normAutofit/>
          </a:bodyPr>
          <a:lstStyle>
            <a:lvl1pPr algn="l" rtl="0" eaLnBrk="1" latinLnBrk="0" hangingPunct="1">
              <a:spcBef>
                <a:spcPct val="0"/>
              </a:spcBef>
              <a:buNone/>
              <a:defRPr kumimoji="0" sz="3600" kern="1200">
                <a:solidFill>
                  <a:schemeClr val="tx2"/>
                </a:solidFill>
                <a:latin typeface="+mj-lt"/>
                <a:ea typeface="+mj-ea"/>
                <a:cs typeface="+mj-cs"/>
              </a:defRPr>
            </a:lvl1pPr>
          </a:lstStyle>
          <a:p>
            <a:pPr defTabSz="914400"/>
            <a:r>
              <a:rPr lang="en-US" sz="3200" dirty="0" smtClean="0"/>
              <a:t>Structure of hemoglobin</a:t>
            </a:r>
            <a:endParaRPr lang="en-US" sz="3200" dirty="0"/>
          </a:p>
        </p:txBody>
      </p:sp>
      <p:pic>
        <p:nvPicPr>
          <p:cNvPr id="14" name="Picture 2" descr="http://www.apsubiology.org/anatomy/2020/2020_Exam_Reviews/Exam_1/HgB.fib.17.4.jpg"/>
          <p:cNvPicPr>
            <a:picLocks noChangeAspect="1" noChangeArrowheads="1"/>
          </p:cNvPicPr>
          <p:nvPr/>
        </p:nvPicPr>
        <p:blipFill rotWithShape="1">
          <a:blip r:embed="rId2">
            <a:extLst>
              <a:ext uri="{28A0092B-C50C-407E-A947-70E740481C1C}">
                <a14:useLocalDpi xmlns:a14="http://schemas.microsoft.com/office/drawing/2010/main" val="0"/>
              </a:ext>
            </a:extLst>
          </a:blip>
          <a:srcRect t="13306" b="4757"/>
          <a:stretch/>
        </p:blipFill>
        <p:spPr bwMode="auto">
          <a:xfrm>
            <a:off x="6298234" y="3540786"/>
            <a:ext cx="5077310" cy="2793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982844" y="16615"/>
            <a:ext cx="2205981" cy="404664"/>
          </a:xfrm>
          <a:prstGeom prst="rect">
            <a:avLst/>
          </a:prstGeom>
          <a:noFill/>
          <a:ln>
            <a:solidFill>
              <a:srgbClr val="009999"/>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Arabic Typesetting" panose="03020402040406030203" pitchFamily="66" charset="-78"/>
                <a:cs typeface="Arabic Typesetting" panose="03020402040406030203" pitchFamily="66" charset="-78"/>
              </a:rPr>
              <a:t>Only in Males’ Slides</a:t>
            </a:r>
            <a:endParaRPr lang="en-US" sz="2400" b="1" dirty="0">
              <a:solidFill>
                <a:schemeClr val="tx2"/>
              </a:solidFill>
              <a:latin typeface="Arabic Typesetting" panose="03020402040406030203" pitchFamily="66" charset="-78"/>
              <a:cs typeface="Arabic Typesetting" panose="03020402040406030203" pitchFamily="66" charset="-78"/>
            </a:endParaRPr>
          </a:p>
        </p:txBody>
      </p:sp>
      <p:sp>
        <p:nvSpPr>
          <p:cNvPr id="12" name="Rectangle 11"/>
          <p:cNvSpPr/>
          <p:nvPr/>
        </p:nvSpPr>
        <p:spPr>
          <a:xfrm>
            <a:off x="11062964" y="516463"/>
            <a:ext cx="1125860" cy="404664"/>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Arabic Typesetting" panose="03020402040406030203" pitchFamily="66" charset="-78"/>
                <a:cs typeface="Arabic Typesetting" panose="03020402040406030203" pitchFamily="66" charset="-78"/>
              </a:rPr>
              <a:t>Important</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7" name="Rectangle 6"/>
          <p:cNvSpPr/>
          <p:nvPr/>
        </p:nvSpPr>
        <p:spPr>
          <a:xfrm>
            <a:off x="7534572" y="3233009"/>
            <a:ext cx="3756742" cy="307777"/>
          </a:xfrm>
          <a:prstGeom prst="rect">
            <a:avLst/>
          </a:prstGeom>
          <a:ln>
            <a:solidFill>
              <a:srgbClr val="00B050"/>
            </a:solidFill>
            <a:prstDash val="dashDot"/>
          </a:ln>
        </p:spPr>
        <p:txBody>
          <a:bodyPr wrap="square">
            <a:spAutoFit/>
          </a:bodyPr>
          <a:lstStyle/>
          <a:p>
            <a:r>
              <a:rPr lang="en-US" sz="1400" dirty="0" smtClean="0">
                <a:solidFill>
                  <a:srgbClr val="00B050"/>
                </a:solidFill>
              </a:rPr>
              <a:t>One </a:t>
            </a:r>
            <a:r>
              <a:rPr lang="en-US" sz="1400" dirty="0" err="1" smtClean="0">
                <a:solidFill>
                  <a:srgbClr val="00B050"/>
                </a:solidFill>
              </a:rPr>
              <a:t>heme</a:t>
            </a:r>
            <a:r>
              <a:rPr lang="en-US" sz="1400" dirty="0" smtClean="0">
                <a:solidFill>
                  <a:srgbClr val="00B050"/>
                </a:solidFill>
              </a:rPr>
              <a:t> group in the center of each subunit</a:t>
            </a:r>
            <a:endParaRPr lang="en-US" sz="1400" dirty="0">
              <a:solidFill>
                <a:srgbClr val="00B050"/>
              </a:solidFill>
            </a:endParaRPr>
          </a:p>
        </p:txBody>
      </p:sp>
    </p:spTree>
    <p:extLst>
      <p:ext uri="{BB962C8B-B14F-4D97-AF65-F5344CB8AC3E}">
        <p14:creationId xmlns:p14="http://schemas.microsoft.com/office/powerpoint/2010/main" val="257232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581620192"/>
              </p:ext>
            </p:extLst>
          </p:nvPr>
        </p:nvGraphicFramePr>
        <p:xfrm>
          <a:off x="1" y="1"/>
          <a:ext cx="12188824" cy="6857998"/>
        </p:xfrm>
        <a:graphic>
          <a:graphicData uri="http://schemas.openxmlformats.org/drawingml/2006/table">
            <a:tbl>
              <a:tblPr firstRow="1" bandRow="1">
                <a:tableStyleId>{5DA37D80-6434-44D0-A028-1B22A696006F}</a:tableStyleId>
              </a:tblPr>
              <a:tblGrid>
                <a:gridCol w="2349995">
                  <a:extLst>
                    <a:ext uri="{9D8B030D-6E8A-4147-A177-3AD203B41FA5}">
                      <a16:colId xmlns:a16="http://schemas.microsoft.com/office/drawing/2014/main" xmlns="" val="3687207917"/>
                    </a:ext>
                  </a:extLst>
                </a:gridCol>
                <a:gridCol w="2592288">
                  <a:extLst>
                    <a:ext uri="{9D8B030D-6E8A-4147-A177-3AD203B41FA5}">
                      <a16:colId xmlns:a16="http://schemas.microsoft.com/office/drawing/2014/main" xmlns="" val="2962379041"/>
                    </a:ext>
                  </a:extLst>
                </a:gridCol>
                <a:gridCol w="3744416">
                  <a:extLst>
                    <a:ext uri="{9D8B030D-6E8A-4147-A177-3AD203B41FA5}">
                      <a16:colId xmlns:a16="http://schemas.microsoft.com/office/drawing/2014/main" xmlns="" val="1564015285"/>
                    </a:ext>
                  </a:extLst>
                </a:gridCol>
                <a:gridCol w="3502125">
                  <a:extLst>
                    <a:ext uri="{9D8B030D-6E8A-4147-A177-3AD203B41FA5}">
                      <a16:colId xmlns:a16="http://schemas.microsoft.com/office/drawing/2014/main" xmlns="" val="2570086758"/>
                    </a:ext>
                  </a:extLst>
                </a:gridCol>
              </a:tblGrid>
              <a:tr h="340464">
                <a:tc gridSpan="4">
                  <a:txBody>
                    <a:bodyPr/>
                    <a:lstStyle/>
                    <a:p>
                      <a:pPr algn="ctr"/>
                      <a:r>
                        <a:rPr kumimoji="0" lang="en-US" sz="1600" b="0" kern="1200" dirty="0" smtClean="0">
                          <a:solidFill>
                            <a:schemeClr val="accent2">
                              <a:lumMod val="75000"/>
                            </a:schemeClr>
                          </a:solidFill>
                          <a:latin typeface="+mn-lt"/>
                          <a:ea typeface="+mn-ea"/>
                          <a:cs typeface="+mn-cs"/>
                        </a:rPr>
                        <a:t>Bilirubin</a:t>
                      </a:r>
                      <a:endParaRPr kumimoji="0" lang="en-GB" sz="1400" b="0" kern="1200" dirty="0">
                        <a:solidFill>
                          <a:schemeClr val="accent2">
                            <a:lumMod val="75000"/>
                          </a:schemeClr>
                        </a:solidFill>
                        <a:latin typeface="+mn-lt"/>
                        <a:ea typeface="+mn-ea"/>
                        <a:cs typeface="+mn-cs"/>
                      </a:endParaRPr>
                    </a:p>
                  </a:txBody>
                  <a:tcPr>
                    <a:solidFill>
                      <a:srgbClr val="D6EAF6"/>
                    </a:solidFill>
                  </a:tcPr>
                </a:tc>
                <a:tc hMerge="1">
                  <a:txBody>
                    <a:bodyPr/>
                    <a:lstStyle/>
                    <a:p>
                      <a:endParaRPr lang="en-US"/>
                    </a:p>
                  </a:txBody>
                  <a:tcPr/>
                </a:tc>
                <a:tc hMerge="1">
                  <a:txBody>
                    <a:bodyPr/>
                    <a:lstStyle/>
                    <a:p>
                      <a:endParaRPr lang="en-US"/>
                    </a:p>
                  </a:txBody>
                  <a:tcPr/>
                </a:tc>
                <a:tc hMerge="1">
                  <a:txBody>
                    <a:bodyPr/>
                    <a:lstStyle/>
                    <a:p>
                      <a:pPr algn="ctr"/>
                      <a:endParaRPr lang="en-US" sz="1600" b="0" dirty="0" smtClean="0"/>
                    </a:p>
                  </a:txBody>
                  <a:tcPr>
                    <a:solidFill>
                      <a:srgbClr val="D6EAF6"/>
                    </a:solidFill>
                  </a:tcPr>
                </a:tc>
                <a:extLst>
                  <a:ext uri="{0D108BD9-81ED-4DB2-BD59-A6C34878D82A}">
                    <a16:rowId xmlns:a16="http://schemas.microsoft.com/office/drawing/2014/main" xmlns="" val="402202847"/>
                  </a:ext>
                </a:extLst>
              </a:tr>
              <a:tr h="3776058">
                <a:tc gridSpan="4">
                  <a:txBody>
                    <a:bodyPr/>
                    <a:lstStyle/>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Wingdings" panose="05000000000000000000" pitchFamily="2" charset="2"/>
                        <a:buChar char="ü"/>
                        <a:tabLst/>
                        <a:defRPr/>
                      </a:pPr>
                      <a:r>
                        <a:rPr lang="en-US" sz="1400" dirty="0" smtClean="0">
                          <a:solidFill>
                            <a:schemeClr val="accent2">
                              <a:lumMod val="75000"/>
                            </a:schemeClr>
                          </a:solidFill>
                        </a:rPr>
                        <a:t>Bilirubin: </a:t>
                      </a:r>
                      <a:r>
                        <a:rPr lang="en-US" sz="1400" dirty="0" smtClean="0"/>
                        <a:t>is the end product of </a:t>
                      </a:r>
                      <a:r>
                        <a:rPr lang="en-US" sz="1400" dirty="0" err="1" smtClean="0"/>
                        <a:t>heme</a:t>
                      </a:r>
                      <a:r>
                        <a:rPr lang="en-US" sz="1400" dirty="0" smtClean="0"/>
                        <a:t> degradation derived from breakdown senescent (aging) erythrocytes by mononuclear phagocytes system specially in the spleen, liver and bone marrow </a:t>
                      </a:r>
                      <a:r>
                        <a:rPr lang="en-US" sz="1400" dirty="0" smtClean="0">
                          <a:solidFill>
                            <a:srgbClr val="00B050"/>
                          </a:solidFill>
                        </a:rPr>
                        <a:t>(</a:t>
                      </a:r>
                      <a:r>
                        <a:rPr kumimoji="0" lang="en-US" sz="1400" kern="1200" dirty="0" smtClean="0">
                          <a:solidFill>
                            <a:srgbClr val="00B050"/>
                          </a:solidFill>
                          <a:latin typeface="+mn-lt"/>
                          <a:ea typeface="+mn-ea"/>
                          <a:cs typeface="+mn-cs"/>
                        </a:rPr>
                        <a:t>it’s an excretory pathway)</a:t>
                      </a:r>
                      <a:r>
                        <a:rPr kumimoji="0" lang="en-US" sz="1400" kern="1200" baseline="0" dirty="0" smtClean="0">
                          <a:solidFill>
                            <a:srgbClr val="00B050"/>
                          </a:solidFill>
                          <a:latin typeface="+mn-lt"/>
                          <a:ea typeface="+mn-ea"/>
                          <a:cs typeface="+mn-cs"/>
                        </a:rPr>
                        <a:t>.</a:t>
                      </a:r>
                    </a:p>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Wingdings" panose="05000000000000000000" pitchFamily="2" charset="2"/>
                        <a:buChar char="ü"/>
                        <a:tabLst/>
                        <a:defRPr/>
                      </a:pPr>
                      <a:endParaRPr kumimoji="0" lang="en-US" sz="800" kern="1200" baseline="0" dirty="0" smtClean="0">
                        <a:solidFill>
                          <a:srgbClr val="00B050"/>
                        </a:solidFill>
                        <a:latin typeface="+mn-lt"/>
                        <a:ea typeface="+mn-ea"/>
                        <a:cs typeface="+mn-cs"/>
                      </a:endParaRPr>
                    </a:p>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Wingdings" panose="05000000000000000000" pitchFamily="2" charset="2"/>
                        <a:buChar char="ü"/>
                        <a:tabLst/>
                        <a:defRPr/>
                      </a:pPr>
                      <a:r>
                        <a:rPr kumimoji="0" lang="en-US" sz="1400" kern="1200" dirty="0" smtClean="0">
                          <a:solidFill>
                            <a:srgbClr val="FF66CC"/>
                          </a:solidFill>
                          <a:latin typeface="+mn-lt"/>
                          <a:ea typeface="+mn-ea"/>
                          <a:cs typeface="+mn-cs"/>
                        </a:rPr>
                        <a:t>It is the water insoluble breakdown product of normal </a:t>
                      </a:r>
                      <a:r>
                        <a:rPr kumimoji="0" lang="en-US" sz="1400" kern="1200" dirty="0" err="1" smtClean="0">
                          <a:solidFill>
                            <a:srgbClr val="FF66CC"/>
                          </a:solidFill>
                          <a:latin typeface="+mn-lt"/>
                          <a:ea typeface="+mn-ea"/>
                          <a:cs typeface="+mn-cs"/>
                        </a:rPr>
                        <a:t>heme</a:t>
                      </a:r>
                      <a:r>
                        <a:rPr kumimoji="0" lang="en-US" sz="1400" kern="1200" dirty="0" smtClean="0">
                          <a:solidFill>
                            <a:srgbClr val="FF66CC"/>
                          </a:solidFill>
                          <a:latin typeface="+mn-lt"/>
                          <a:ea typeface="+mn-ea"/>
                          <a:cs typeface="+mn-cs"/>
                        </a:rPr>
                        <a:t> catabolism</a:t>
                      </a:r>
                      <a:r>
                        <a:rPr kumimoji="0" lang="en-US" sz="1400" kern="1200" dirty="0" smtClean="0">
                          <a:solidFill>
                            <a:schemeClr val="tx1"/>
                          </a:solidFill>
                          <a:latin typeface="+mn-lt"/>
                          <a:ea typeface="+mn-ea"/>
                          <a:cs typeface="+mn-cs"/>
                        </a:rPr>
                        <a:t>.</a:t>
                      </a:r>
                    </a:p>
                    <a:p>
                      <a:pPr marL="285750" indent="-285750">
                        <a:buClr>
                          <a:schemeClr val="accent2">
                            <a:lumMod val="75000"/>
                          </a:schemeClr>
                        </a:buClr>
                        <a:buFont typeface="Wingdings" panose="05000000000000000000" pitchFamily="2" charset="2"/>
                        <a:buChar char="ü"/>
                      </a:pPr>
                      <a:endParaRPr kumimoji="0" lang="en-US" sz="800" b="0" i="0" u="none" strike="noStrike" kern="1200" baseline="0" dirty="0" smtClean="0">
                        <a:solidFill>
                          <a:schemeClr val="tx1"/>
                        </a:solidFill>
                        <a:latin typeface="+mn-lt"/>
                        <a:ea typeface="+mn-ea"/>
                        <a:cs typeface="+mn-cs"/>
                      </a:endParaRPr>
                    </a:p>
                    <a:p>
                      <a:pPr marL="285750" indent="-285750">
                        <a:buFont typeface="Wingdings" panose="05000000000000000000" pitchFamily="2" charset="2"/>
                        <a:buChar char="ü"/>
                      </a:pPr>
                      <a:r>
                        <a:rPr kumimoji="0" lang="en-US" sz="1400" kern="1200" dirty="0" smtClean="0">
                          <a:solidFill>
                            <a:srgbClr val="FF66CC"/>
                          </a:solidFill>
                          <a:latin typeface="+mn-lt"/>
                          <a:ea typeface="+mn-ea"/>
                          <a:cs typeface="+mn-cs"/>
                        </a:rPr>
                        <a:t>It is the greenish yellow pigment excreted in bile, urine &amp; feces. </a:t>
                      </a:r>
                    </a:p>
                    <a:p>
                      <a:pPr marL="285750" indent="-285750">
                        <a:buFont typeface="Wingdings" panose="05000000000000000000" pitchFamily="2" charset="2"/>
                        <a:buChar char="ü"/>
                      </a:pPr>
                      <a:endParaRPr kumimoji="0" lang="en-US" sz="800" kern="1200" dirty="0" smtClean="0">
                        <a:solidFill>
                          <a:srgbClr val="FF66CC"/>
                        </a:solidFill>
                        <a:latin typeface="+mn-lt"/>
                        <a:ea typeface="+mn-ea"/>
                        <a:cs typeface="+mn-cs"/>
                      </a:endParaRPr>
                    </a:p>
                    <a:p>
                      <a:pPr marL="285750" indent="-285750">
                        <a:buFont typeface="Wingdings" panose="05000000000000000000" pitchFamily="2" charset="2"/>
                        <a:buChar char="ü"/>
                      </a:pPr>
                      <a:r>
                        <a:rPr kumimoji="0" lang="en-US" sz="1400" kern="1200" dirty="0" smtClean="0">
                          <a:solidFill>
                            <a:srgbClr val="00B050"/>
                          </a:solidFill>
                          <a:latin typeface="+mn-lt"/>
                          <a:ea typeface="+mn-ea"/>
                          <a:cs typeface="+mn-cs"/>
                        </a:rPr>
                        <a:t>if we have any excessive amounts of hormones or drugs in the blood the blood will get rid of it through the bile.</a:t>
                      </a:r>
                    </a:p>
                    <a:p>
                      <a:pPr marL="285750" indent="-285750">
                        <a:buFont typeface="Wingdings" panose="05000000000000000000" pitchFamily="2" charset="2"/>
                        <a:buChar char="ü"/>
                      </a:pPr>
                      <a:endParaRPr kumimoji="0" lang="en-US" sz="800" kern="1200" dirty="0" smtClean="0">
                        <a:solidFill>
                          <a:schemeClr val="tx1"/>
                        </a:solidFill>
                        <a:latin typeface="+mn-lt"/>
                        <a:ea typeface="+mn-ea"/>
                        <a:cs typeface="+mn-cs"/>
                      </a:endParaRPr>
                    </a:p>
                    <a:p>
                      <a:pPr marL="285750" indent="-285750" algn="l" rtl="0" eaLnBrk="1" latinLnBrk="0" hangingPunct="1">
                        <a:buClr>
                          <a:schemeClr val="accent2">
                            <a:lumMod val="75000"/>
                          </a:schemeClr>
                        </a:buClr>
                        <a:buFont typeface="Wingdings" panose="05000000000000000000" pitchFamily="2" charset="2"/>
                        <a:buChar char="ü"/>
                      </a:pPr>
                      <a:r>
                        <a:rPr kumimoji="0" lang="en-US" sz="1400" kern="1200" dirty="0" smtClean="0">
                          <a:solidFill>
                            <a:schemeClr val="tx1"/>
                          </a:solidFill>
                          <a:latin typeface="+mn-lt"/>
                          <a:ea typeface="+mn-ea"/>
                          <a:cs typeface="+mn-cs"/>
                        </a:rPr>
                        <a:t>The major pigment present in </a:t>
                      </a:r>
                      <a:r>
                        <a:rPr lang="en-US" sz="1400" dirty="0" smtClean="0">
                          <a:solidFill>
                            <a:schemeClr val="tx1"/>
                          </a:solidFill>
                        </a:rPr>
                        <a:t>bile </a:t>
                      </a:r>
                      <a:r>
                        <a:rPr kumimoji="0" lang="en-US" sz="1400" kern="1200" dirty="0" smtClean="0">
                          <a:solidFill>
                            <a:schemeClr val="tx1"/>
                          </a:solidFill>
                          <a:latin typeface="+mn-lt"/>
                          <a:ea typeface="+mn-ea"/>
                          <a:cs typeface="+mn-cs"/>
                        </a:rPr>
                        <a:t>is the orange compound bilirubin.</a:t>
                      </a:r>
                    </a:p>
                    <a:p>
                      <a:pPr marL="285750" indent="-285750" algn="l" rtl="0" eaLnBrk="1" latinLnBrk="0" hangingPunct="1">
                        <a:buClr>
                          <a:schemeClr val="accent2">
                            <a:lumMod val="75000"/>
                          </a:schemeClr>
                        </a:buClr>
                        <a:buFont typeface="Wingdings" panose="05000000000000000000" pitchFamily="2" charset="2"/>
                        <a:buChar char="ü"/>
                      </a:pPr>
                      <a:endParaRPr lang="en-US" sz="800" dirty="0" smtClean="0"/>
                    </a:p>
                    <a:p>
                      <a:pPr marL="285750" indent="-285750">
                        <a:buFont typeface="Wingdings" panose="05000000000000000000" pitchFamily="2" charset="2"/>
                        <a:buChar char="ü"/>
                      </a:pPr>
                      <a:r>
                        <a:rPr lang="en-US" sz="1400" dirty="0" smtClean="0"/>
                        <a:t>It is </a:t>
                      </a:r>
                      <a:r>
                        <a:rPr lang="en-US" sz="1400" dirty="0" smtClean="0">
                          <a:solidFill>
                            <a:srgbClr val="FF0000"/>
                          </a:solidFill>
                        </a:rPr>
                        <a:t>highly soluble </a:t>
                      </a:r>
                      <a:r>
                        <a:rPr lang="en-US" sz="1400" dirty="0" smtClean="0"/>
                        <a:t>in all cell membranes </a:t>
                      </a:r>
                      <a:r>
                        <a:rPr kumimoji="0" lang="en-US" sz="1400" kern="1200" dirty="0" smtClean="0">
                          <a:solidFill>
                            <a:srgbClr val="00B050"/>
                          </a:solidFill>
                          <a:latin typeface="+mn-lt"/>
                          <a:ea typeface="+mn-ea"/>
                          <a:cs typeface="+mn-cs"/>
                        </a:rPr>
                        <a:t>(</a:t>
                      </a:r>
                      <a:r>
                        <a:rPr kumimoji="0" lang="en-US" sz="1400" kern="1200" dirty="0" smtClean="0">
                          <a:solidFill>
                            <a:srgbClr val="FF0000"/>
                          </a:solidFill>
                          <a:latin typeface="+mn-lt"/>
                          <a:ea typeface="+mn-ea"/>
                          <a:cs typeface="+mn-cs"/>
                        </a:rPr>
                        <a:t>imp note: </a:t>
                      </a:r>
                      <a:r>
                        <a:rPr kumimoji="0" lang="en-US" sz="1400" kern="1200" dirty="0" smtClean="0">
                          <a:solidFill>
                            <a:srgbClr val="00B050"/>
                          </a:solidFill>
                          <a:latin typeface="+mn-lt"/>
                          <a:ea typeface="+mn-ea"/>
                          <a:cs typeface="+mn-cs"/>
                        </a:rPr>
                        <a:t>it can also cross BBB) </a:t>
                      </a:r>
                      <a:r>
                        <a:rPr lang="en-US" sz="1400" dirty="0" smtClean="0"/>
                        <a:t>(</a:t>
                      </a:r>
                      <a:r>
                        <a:rPr lang="en-US" sz="1400" dirty="0" smtClean="0">
                          <a:solidFill>
                            <a:srgbClr val="FF0000"/>
                          </a:solidFill>
                        </a:rPr>
                        <a:t>hydrophobic</a:t>
                      </a:r>
                      <a:r>
                        <a:rPr lang="en-US" sz="1400" dirty="0" smtClean="0"/>
                        <a:t>) and is also very toxic. </a:t>
                      </a:r>
                    </a:p>
                    <a:p>
                      <a:pPr marL="0" indent="0">
                        <a:buFont typeface="Wingdings" panose="05000000000000000000" pitchFamily="2" charset="2"/>
                        <a:buNone/>
                      </a:pPr>
                      <a:r>
                        <a:rPr lang="en-US" sz="1400" dirty="0" smtClean="0"/>
                        <a:t>      Therefore, its</a:t>
                      </a:r>
                      <a:r>
                        <a:rPr lang="en-US" sz="1400" baseline="0" dirty="0" smtClean="0"/>
                        <a:t> </a:t>
                      </a:r>
                      <a:r>
                        <a:rPr lang="en-US" sz="1400" dirty="0" smtClean="0">
                          <a:solidFill>
                            <a:srgbClr val="FF0000"/>
                          </a:solidFill>
                        </a:rPr>
                        <a:t>excretion</a:t>
                      </a:r>
                      <a:r>
                        <a:rPr lang="en-US" sz="1400" dirty="0" smtClean="0"/>
                        <a:t> in the</a:t>
                      </a:r>
                      <a:r>
                        <a:rPr lang="en-US" sz="1400" baseline="0" dirty="0" smtClean="0"/>
                        <a:t> </a:t>
                      </a:r>
                      <a:r>
                        <a:rPr lang="en-US" sz="1400" dirty="0" smtClean="0"/>
                        <a:t>bile </a:t>
                      </a:r>
                      <a:r>
                        <a:rPr lang="en-US" sz="1400" dirty="0" smtClean="0">
                          <a:solidFill>
                            <a:srgbClr val="FF0000"/>
                          </a:solidFill>
                        </a:rPr>
                        <a:t>is one of the very important functions of the liver.</a:t>
                      </a:r>
                    </a:p>
                    <a:p>
                      <a:pPr marL="285750" indent="-285750">
                        <a:buFont typeface="Wingdings" panose="05000000000000000000" pitchFamily="2" charset="2"/>
                        <a:buChar char="ü"/>
                      </a:pPr>
                      <a:endParaRPr lang="en-US" sz="800" dirty="0" smtClean="0"/>
                    </a:p>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Wingdings" panose="05000000000000000000" pitchFamily="2" charset="2"/>
                        <a:buChar char="ü"/>
                        <a:tabLst/>
                        <a:defRPr/>
                      </a:pPr>
                      <a:r>
                        <a:rPr lang="en-US" sz="1400" dirty="0" smtClean="0">
                          <a:solidFill>
                            <a:srgbClr val="FF66CC"/>
                          </a:solidFill>
                        </a:rPr>
                        <a:t> Serum bilirubin level is an </a:t>
                      </a:r>
                      <a:r>
                        <a:rPr lang="en-US" sz="1400" dirty="0" smtClean="0">
                          <a:solidFill>
                            <a:srgbClr val="FF0000"/>
                          </a:solidFill>
                        </a:rPr>
                        <a:t>important clinical marker of hepatobiliary excretory function</a:t>
                      </a:r>
                      <a:r>
                        <a:rPr lang="en-US" sz="1400" baseline="0" dirty="0" smtClean="0">
                          <a:solidFill>
                            <a:srgbClr val="FF0000"/>
                          </a:solidFill>
                        </a:rPr>
                        <a:t> </a:t>
                      </a:r>
                      <a:r>
                        <a:rPr lang="en-US" sz="1400" baseline="0" dirty="0" smtClean="0">
                          <a:solidFill>
                            <a:srgbClr val="00B050"/>
                          </a:solidFill>
                        </a:rPr>
                        <a:t>(</a:t>
                      </a:r>
                      <a:r>
                        <a:rPr kumimoji="0" lang="en-US" sz="1400" kern="1200" dirty="0" smtClean="0">
                          <a:solidFill>
                            <a:srgbClr val="00B050"/>
                          </a:solidFill>
                          <a:latin typeface="+mn-lt"/>
                          <a:ea typeface="+mn-ea"/>
                          <a:cs typeface="+mn-cs"/>
                        </a:rPr>
                        <a:t>it’s one of the </a:t>
                      </a:r>
                    </a:p>
                    <a:p>
                      <a:pPr marL="0" marR="0" indent="0" algn="l" defTabSz="914400" rtl="0" eaLnBrk="1" fontAlgn="auto" latinLnBrk="0" hangingPunct="1">
                        <a:lnSpc>
                          <a:spcPct val="100000"/>
                        </a:lnSpc>
                        <a:spcBef>
                          <a:spcPts val="0"/>
                        </a:spcBef>
                        <a:spcAft>
                          <a:spcPts val="0"/>
                        </a:spcAft>
                        <a:buClr>
                          <a:schemeClr val="accent2">
                            <a:lumMod val="75000"/>
                          </a:schemeClr>
                        </a:buClr>
                        <a:buSzTx/>
                        <a:buFont typeface="Wingdings" panose="05000000000000000000" pitchFamily="2" charset="2"/>
                        <a:buNone/>
                        <a:tabLst/>
                        <a:defRPr/>
                      </a:pPr>
                      <a:r>
                        <a:rPr kumimoji="0" lang="en-US" sz="1400" kern="1200" dirty="0" smtClean="0">
                          <a:solidFill>
                            <a:srgbClr val="00B050"/>
                          </a:solidFill>
                          <a:latin typeface="+mn-lt"/>
                          <a:ea typeface="+mn-ea"/>
                          <a:cs typeface="+mn-cs"/>
                        </a:rPr>
                        <a:t>      liver function tests &amp; if it increases it leads to jaundice).</a:t>
                      </a:r>
                    </a:p>
                    <a:p>
                      <a:pPr marL="285750" marR="0" indent="-285750" algn="l" defTabSz="914400" rtl="0" eaLnBrk="1" fontAlgn="auto" latinLnBrk="0" hangingPunct="1">
                        <a:lnSpc>
                          <a:spcPct val="100000"/>
                        </a:lnSpc>
                        <a:spcBef>
                          <a:spcPts val="0"/>
                        </a:spcBef>
                        <a:spcAft>
                          <a:spcPts val="0"/>
                        </a:spcAft>
                        <a:buClr>
                          <a:schemeClr val="accent2">
                            <a:lumMod val="75000"/>
                          </a:schemeClr>
                        </a:buClr>
                        <a:buSzTx/>
                        <a:buFont typeface="Wingdings" panose="05000000000000000000" pitchFamily="2" charset="2"/>
                        <a:buChar char="ü"/>
                        <a:tabLst/>
                        <a:defRPr/>
                      </a:pPr>
                      <a:endParaRPr kumimoji="0" lang="ar-SA" sz="800" kern="1200" dirty="0" smtClean="0">
                        <a:solidFill>
                          <a:srgbClr val="00B050"/>
                        </a:solidFill>
                        <a:latin typeface="+mn-lt"/>
                        <a:ea typeface="+mn-ea"/>
                        <a:cs typeface="+mn-cs"/>
                      </a:endParaRPr>
                    </a:p>
                    <a:p>
                      <a:pPr marL="285750" indent="-285750">
                        <a:buClr>
                          <a:schemeClr val="accent2">
                            <a:lumMod val="75000"/>
                          </a:schemeClr>
                        </a:buClr>
                        <a:buFont typeface="Wingdings" panose="05000000000000000000" pitchFamily="2" charset="2"/>
                        <a:buChar char="ü"/>
                      </a:pPr>
                      <a:r>
                        <a:rPr lang="en-US" sz="1400" dirty="0" err="1" smtClean="0">
                          <a:solidFill>
                            <a:srgbClr val="FF66CC"/>
                          </a:solidFill>
                        </a:rPr>
                        <a:t>Heme</a:t>
                      </a:r>
                      <a:r>
                        <a:rPr lang="en-US" sz="1400" dirty="0" smtClean="0">
                          <a:solidFill>
                            <a:srgbClr val="FF66CC"/>
                          </a:solidFill>
                        </a:rPr>
                        <a:t> source in body:</a:t>
                      </a:r>
                    </a:p>
                    <a:p>
                      <a:pPr marL="850849" lvl="1" indent="-342900">
                        <a:buClr>
                          <a:schemeClr val="accent2">
                            <a:lumMod val="75000"/>
                          </a:schemeClr>
                        </a:buClr>
                        <a:buFont typeface="+mj-lt"/>
                        <a:buAutoNum type="arabicPeriod"/>
                      </a:pPr>
                      <a:r>
                        <a:rPr lang="en-US" sz="1400" dirty="0" smtClean="0">
                          <a:solidFill>
                            <a:schemeClr val="accent4">
                              <a:lumMod val="75000"/>
                            </a:schemeClr>
                          </a:solidFill>
                        </a:rPr>
                        <a:t>80% </a:t>
                      </a:r>
                      <a:r>
                        <a:rPr lang="en-US" sz="1400" dirty="0" smtClean="0">
                          <a:solidFill>
                            <a:schemeClr val="bg2">
                              <a:lumMod val="75000"/>
                            </a:schemeClr>
                          </a:solidFill>
                        </a:rPr>
                        <a:t>from hemoglobin.</a:t>
                      </a:r>
                    </a:p>
                    <a:p>
                      <a:pPr marL="850849" lvl="1" indent="-342900">
                        <a:buClr>
                          <a:schemeClr val="accent2">
                            <a:lumMod val="75000"/>
                          </a:schemeClr>
                        </a:buClr>
                        <a:buFont typeface="+mj-lt"/>
                        <a:buAutoNum type="arabicPeriod"/>
                      </a:pPr>
                      <a:r>
                        <a:rPr lang="en-US" sz="1400" dirty="0" smtClean="0">
                          <a:solidFill>
                            <a:schemeClr val="accent4">
                              <a:lumMod val="75000"/>
                            </a:schemeClr>
                          </a:solidFill>
                        </a:rPr>
                        <a:t>20% </a:t>
                      </a:r>
                      <a:r>
                        <a:rPr lang="en-US" sz="1400" dirty="0" smtClean="0">
                          <a:solidFill>
                            <a:schemeClr val="bg2">
                              <a:lumMod val="75000"/>
                            </a:schemeClr>
                          </a:solidFill>
                        </a:rPr>
                        <a:t>other </a:t>
                      </a:r>
                      <a:r>
                        <a:rPr lang="en-US" sz="1400" dirty="0" err="1" smtClean="0">
                          <a:solidFill>
                            <a:schemeClr val="bg2">
                              <a:lumMod val="75000"/>
                            </a:schemeClr>
                          </a:solidFill>
                        </a:rPr>
                        <a:t>hemo</a:t>
                      </a:r>
                      <a:r>
                        <a:rPr lang="en-US" sz="1400" dirty="0" smtClean="0">
                          <a:solidFill>
                            <a:schemeClr val="bg2">
                              <a:lumMod val="75000"/>
                            </a:schemeClr>
                          </a:solidFill>
                        </a:rPr>
                        <a:t>-protein: cytochrome, catalase, peroxidase, myoglobin.</a:t>
                      </a:r>
                      <a:endParaRPr lang="en-US" sz="1400" dirty="0">
                        <a:solidFill>
                          <a:schemeClr val="bg2">
                            <a:lumMod val="75000"/>
                          </a:schemeClr>
                        </a:solidFill>
                      </a:endParaRPr>
                    </a:p>
                  </a:txBody>
                  <a:tcPr>
                    <a:solidFill>
                      <a:schemeClr val="bg1"/>
                    </a:solidFill>
                  </a:tcPr>
                </a:tc>
                <a:tc hMerge="1">
                  <a:txBody>
                    <a:bodyPr/>
                    <a:lstStyle/>
                    <a:p>
                      <a:pPr algn="ctr"/>
                      <a:endParaRPr lang="en-US" sz="1600" dirty="0" smtClean="0"/>
                    </a:p>
                  </a:txBody>
                  <a:tcPr>
                    <a:solidFill>
                      <a:srgbClr val="FFCCCC"/>
                    </a:solidFill>
                  </a:tcPr>
                </a:tc>
                <a:tc hMerge="1">
                  <a:txBody>
                    <a:bodyPr/>
                    <a:lstStyle/>
                    <a:p>
                      <a:endParaRPr lang="en-US"/>
                    </a:p>
                  </a:txBody>
                  <a:tcPr/>
                </a:tc>
                <a:tc hMerge="1">
                  <a:txBody>
                    <a:bodyPr/>
                    <a:lstStyle/>
                    <a:p>
                      <a:pPr marL="0" lvl="0" indent="0" algn="ctr">
                        <a:buFontTx/>
                        <a:buNone/>
                      </a:pPr>
                      <a:endParaRPr lang="en-US" sz="1600" dirty="0" smtClean="0"/>
                    </a:p>
                  </a:txBody>
                  <a:tcPr>
                    <a:solidFill>
                      <a:srgbClr val="FFCCCC"/>
                    </a:solidFill>
                  </a:tcPr>
                </a:tc>
                <a:extLst>
                  <a:ext uri="{0D108BD9-81ED-4DB2-BD59-A6C34878D82A}">
                    <a16:rowId xmlns:a16="http://schemas.microsoft.com/office/drawing/2014/main" xmlns="" val="2878319891"/>
                  </a:ext>
                </a:extLst>
              </a:tr>
              <a:tr h="340464">
                <a:tc gridSpan="4">
                  <a:txBody>
                    <a:bodyPr/>
                    <a:lstStyle/>
                    <a:p>
                      <a:pPr algn="ctr"/>
                      <a:r>
                        <a:rPr lang="en-US" sz="1600" dirty="0" smtClean="0">
                          <a:solidFill>
                            <a:schemeClr val="accent2">
                              <a:lumMod val="75000"/>
                            </a:schemeClr>
                          </a:solidFill>
                          <a:latin typeface="+mn-lt"/>
                        </a:rPr>
                        <a:t>Bilirubin metabolism</a:t>
                      </a:r>
                    </a:p>
                  </a:txBody>
                  <a:tcPr>
                    <a:solidFill>
                      <a:srgbClr val="EFF7F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419635767"/>
                  </a:ext>
                </a:extLst>
              </a:tr>
              <a:tr h="340464">
                <a:tc rowSpan="4">
                  <a:txBody>
                    <a:bodyPr/>
                    <a:lstStyle/>
                    <a:p>
                      <a:pPr lvl="0" algn="ctr"/>
                      <a:endParaRPr lang="en-US" sz="1600" dirty="0" smtClean="0">
                        <a:solidFill>
                          <a:schemeClr val="tx1">
                            <a:lumMod val="95000"/>
                            <a:lumOff val="5000"/>
                          </a:schemeClr>
                        </a:solidFill>
                      </a:endParaRPr>
                    </a:p>
                    <a:p>
                      <a:pPr lvl="0" algn="ctr"/>
                      <a:endParaRPr lang="en-US" sz="1600" dirty="0" smtClean="0">
                        <a:solidFill>
                          <a:schemeClr val="tx1">
                            <a:lumMod val="95000"/>
                            <a:lumOff val="5000"/>
                          </a:schemeClr>
                        </a:solidFill>
                      </a:endParaRPr>
                    </a:p>
                    <a:p>
                      <a:pPr lvl="0" algn="ctr"/>
                      <a:r>
                        <a:rPr lang="en-US" sz="1600" dirty="0" smtClean="0">
                          <a:solidFill>
                            <a:schemeClr val="tx1">
                              <a:lumMod val="95000"/>
                              <a:lumOff val="5000"/>
                            </a:schemeClr>
                          </a:solidFill>
                        </a:rPr>
                        <a:t>1. Formation</a:t>
                      </a:r>
                      <a:endParaRPr lang="en-GB" sz="1600" dirty="0">
                        <a:solidFill>
                          <a:schemeClr val="tx1">
                            <a:lumMod val="95000"/>
                            <a:lumOff val="5000"/>
                          </a:schemeClr>
                        </a:solidFill>
                      </a:endParaRPr>
                    </a:p>
                  </a:txBody>
                  <a:tcPr>
                    <a:solidFill>
                      <a:srgbClr val="FCE4EA"/>
                    </a:solidFill>
                  </a:tcPr>
                </a:tc>
                <a:tc row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lumMod val="95000"/>
                            <a:lumOff val="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lumMod val="95000"/>
                            <a:lumOff val="5000"/>
                          </a:schemeClr>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lumMod val="95000"/>
                              <a:lumOff val="5000"/>
                            </a:schemeClr>
                          </a:solidFill>
                        </a:rPr>
                        <a:t>2. Plasma Transport</a:t>
                      </a:r>
                    </a:p>
                  </a:txBody>
                  <a:tcPr>
                    <a:solidFill>
                      <a:srgbClr val="CC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lumMod val="95000"/>
                              <a:lumOff val="5000"/>
                            </a:schemeClr>
                          </a:solidFill>
                          <a:latin typeface="+mn-lt"/>
                          <a:ea typeface="+mn-ea"/>
                          <a:cs typeface="+mn-cs"/>
                        </a:rPr>
                        <a:t>3. Hepatic Phase</a:t>
                      </a:r>
                    </a:p>
                  </a:txBody>
                  <a:tcPr>
                    <a:solidFill>
                      <a:srgbClr val="D3FDF1"/>
                    </a:solidFill>
                  </a:tcPr>
                </a:tc>
                <a:tc rowSpan="4">
                  <a:txBody>
                    <a:bodyPr/>
                    <a:lstStyle/>
                    <a:p>
                      <a:pPr lvl="0" algn="ctr"/>
                      <a:endParaRPr lang="en-US" sz="1600" dirty="0" smtClean="0">
                        <a:solidFill>
                          <a:schemeClr val="tx1"/>
                        </a:solidFill>
                      </a:endParaRPr>
                    </a:p>
                    <a:p>
                      <a:pPr lvl="0" algn="ctr"/>
                      <a:endParaRPr lang="en-US" sz="1600" dirty="0" smtClean="0">
                        <a:solidFill>
                          <a:schemeClr val="tx1"/>
                        </a:solidFill>
                      </a:endParaRPr>
                    </a:p>
                    <a:p>
                      <a:pPr lvl="0" algn="ctr"/>
                      <a:r>
                        <a:rPr lang="en-US" sz="1600" dirty="0" smtClean="0">
                          <a:solidFill>
                            <a:schemeClr val="tx1"/>
                          </a:solidFill>
                        </a:rPr>
                        <a:t>4. Intestine Excretion</a:t>
                      </a:r>
                    </a:p>
                  </a:txBody>
                  <a:tcPr>
                    <a:solidFill>
                      <a:srgbClr val="FFFFCC"/>
                    </a:solidFill>
                  </a:tcPr>
                </a:tc>
                <a:extLst>
                  <a:ext uri="{0D108BD9-81ED-4DB2-BD59-A6C34878D82A}">
                    <a16:rowId xmlns:a16="http://schemas.microsoft.com/office/drawing/2014/main" xmlns="" val="3852811738"/>
                  </a:ext>
                </a:extLst>
              </a:tr>
              <a:tr h="340464">
                <a:tc vMerge="1">
                  <a:txBody>
                    <a:bodyPr/>
                    <a:lstStyle/>
                    <a:p>
                      <a:pPr lvl="0" algn="l"/>
                      <a:endParaRPr lang="en-US" sz="1300" dirty="0" smtClean="0">
                        <a:solidFill>
                          <a:schemeClr val="bg1">
                            <a:lumMod val="50000"/>
                          </a:schemeClr>
                        </a:solidFill>
                        <a:latin typeface="+mn-lt"/>
                      </a:endParaRPr>
                    </a:p>
                  </a:txBody>
                  <a:tcPr>
                    <a:solidFill>
                      <a:schemeClr val="bg1"/>
                    </a:solidFill>
                  </a:tcPr>
                </a:tc>
                <a:tc vMerge="1">
                  <a:txBody>
                    <a:bodyPr/>
                    <a:lstStyle/>
                    <a:p>
                      <a:pPr lvl="0"/>
                      <a:endParaRPr lang="en-US" sz="1300" dirty="0" smtClean="0">
                        <a:solidFill>
                          <a:schemeClr val="bg1">
                            <a:lumMod val="50000"/>
                          </a:schemeClr>
                        </a:solidFill>
                        <a:latin typeface="+mn-lt"/>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Hepatic uptake </a:t>
                      </a:r>
                    </a:p>
                  </a:txBody>
                  <a:tcPr>
                    <a:solidFill>
                      <a:schemeClr val="bg1"/>
                    </a:solidFill>
                  </a:tcPr>
                </a:tc>
                <a:tc vMerge="1">
                  <a:txBody>
                    <a:bodyPr/>
                    <a:lstStyle/>
                    <a:p>
                      <a:pPr lvl="0"/>
                      <a:endParaRPr lang="ar-SA" sz="1300" kern="1200" dirty="0" smtClean="0">
                        <a:solidFill>
                          <a:schemeClr val="bg1">
                            <a:lumMod val="50000"/>
                          </a:schemeClr>
                        </a:solidFill>
                        <a:latin typeface="+mn-lt"/>
                      </a:endParaRPr>
                    </a:p>
                  </a:txBody>
                  <a:tcPr>
                    <a:solidFill>
                      <a:schemeClr val="bg1"/>
                    </a:solidFill>
                  </a:tcPr>
                </a:tc>
                <a:extLst>
                  <a:ext uri="{0D108BD9-81ED-4DB2-BD59-A6C34878D82A}">
                    <a16:rowId xmlns:a16="http://schemas.microsoft.com/office/drawing/2014/main" xmlns="" val="2700422891"/>
                  </a:ext>
                </a:extLst>
              </a:tr>
              <a:tr h="340464">
                <a:tc vMerge="1">
                  <a:txBody>
                    <a:bodyPr/>
                    <a:lstStyle/>
                    <a:p>
                      <a:pPr lvl="0" algn="l"/>
                      <a:endParaRPr lang="en-US" sz="1300" dirty="0" smtClean="0">
                        <a:solidFill>
                          <a:schemeClr val="bg1">
                            <a:lumMod val="50000"/>
                          </a:schemeClr>
                        </a:solidFill>
                        <a:latin typeface="+mn-lt"/>
                      </a:endParaRPr>
                    </a:p>
                  </a:txBody>
                  <a:tcPr>
                    <a:solidFill>
                      <a:schemeClr val="bg1"/>
                    </a:solidFill>
                  </a:tcPr>
                </a:tc>
                <a:tc vMerge="1">
                  <a:txBody>
                    <a:bodyPr/>
                    <a:lstStyle/>
                    <a:p>
                      <a:pPr lvl="0"/>
                      <a:endParaRPr lang="en-US" sz="1300" dirty="0" smtClean="0">
                        <a:solidFill>
                          <a:schemeClr val="bg1">
                            <a:lumMod val="50000"/>
                          </a:schemeClr>
                        </a:solidFill>
                        <a:latin typeface="+mn-lt"/>
                      </a:endParaRPr>
                    </a:p>
                  </a:txBody>
                  <a:tcPr>
                    <a:solidFill>
                      <a:schemeClr val="bg1"/>
                    </a:solidFill>
                  </a:tcPr>
                </a:tc>
                <a:tc>
                  <a:txBody>
                    <a:bodyPr/>
                    <a:lstStyle/>
                    <a:p>
                      <a:pPr lvl="0" algn="ctr"/>
                      <a:r>
                        <a:rPr kumimoji="0" lang="en-US" sz="1600" kern="1200" dirty="0" smtClean="0">
                          <a:solidFill>
                            <a:schemeClr val="tx1"/>
                          </a:solidFill>
                          <a:latin typeface="+mn-lt"/>
                          <a:ea typeface="+mn-ea"/>
                          <a:cs typeface="+mn-cs"/>
                        </a:rPr>
                        <a:t>Conjugation</a:t>
                      </a:r>
                    </a:p>
                  </a:txBody>
                  <a:tcPr>
                    <a:solidFill>
                      <a:schemeClr val="bg1"/>
                    </a:solidFill>
                  </a:tcPr>
                </a:tc>
                <a:tc vMerge="1">
                  <a:txBody>
                    <a:bodyPr/>
                    <a:lstStyle/>
                    <a:p>
                      <a:pPr lvl="0"/>
                      <a:endParaRPr lang="ar-SA" sz="1300" kern="1200" dirty="0" smtClean="0">
                        <a:solidFill>
                          <a:schemeClr val="bg1">
                            <a:lumMod val="50000"/>
                          </a:schemeClr>
                        </a:solidFill>
                        <a:latin typeface="+mn-lt"/>
                      </a:endParaRPr>
                    </a:p>
                  </a:txBody>
                  <a:tcPr>
                    <a:solidFill>
                      <a:schemeClr val="bg1"/>
                    </a:solidFill>
                  </a:tcPr>
                </a:tc>
                <a:extLst>
                  <a:ext uri="{0D108BD9-81ED-4DB2-BD59-A6C34878D82A}">
                    <a16:rowId xmlns:a16="http://schemas.microsoft.com/office/drawing/2014/main" xmlns="" val="2748069670"/>
                  </a:ext>
                </a:extLst>
              </a:tr>
              <a:tr h="340464">
                <a:tc vMerge="1">
                  <a:txBody>
                    <a:bodyPr/>
                    <a:lstStyle/>
                    <a:p>
                      <a:pPr lvl="0" algn="l"/>
                      <a:endParaRPr lang="en-US" sz="1300" dirty="0" smtClean="0">
                        <a:solidFill>
                          <a:schemeClr val="bg1">
                            <a:lumMod val="50000"/>
                          </a:schemeClr>
                        </a:solidFill>
                        <a:latin typeface="+mn-lt"/>
                      </a:endParaRPr>
                    </a:p>
                  </a:txBody>
                  <a:tcPr>
                    <a:solidFill>
                      <a:schemeClr val="bg1"/>
                    </a:solidFill>
                  </a:tcPr>
                </a:tc>
                <a:tc vMerge="1">
                  <a:txBody>
                    <a:bodyPr/>
                    <a:lstStyle/>
                    <a:p>
                      <a:pPr lvl="0"/>
                      <a:endParaRPr lang="en-US" sz="1300" dirty="0" smtClean="0">
                        <a:solidFill>
                          <a:schemeClr val="bg1">
                            <a:lumMod val="50000"/>
                          </a:schemeClr>
                        </a:solidFill>
                        <a:latin typeface="+mn-lt"/>
                      </a:endParaRP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Secretion in bile</a:t>
                      </a:r>
                    </a:p>
                  </a:txBody>
                  <a:tcPr>
                    <a:solidFill>
                      <a:schemeClr val="bg1"/>
                    </a:solidFill>
                  </a:tcPr>
                </a:tc>
                <a:tc vMerge="1">
                  <a:txBody>
                    <a:bodyPr/>
                    <a:lstStyle/>
                    <a:p>
                      <a:pPr lvl="0"/>
                      <a:endParaRPr lang="ar-SA" sz="1300" kern="1200" dirty="0" smtClean="0">
                        <a:solidFill>
                          <a:schemeClr val="bg1">
                            <a:lumMod val="50000"/>
                          </a:schemeClr>
                        </a:solidFill>
                        <a:latin typeface="+mn-lt"/>
                      </a:endParaRPr>
                    </a:p>
                  </a:txBody>
                  <a:tcPr>
                    <a:solidFill>
                      <a:schemeClr val="bg1"/>
                    </a:solidFill>
                  </a:tcPr>
                </a:tc>
                <a:extLst>
                  <a:ext uri="{0D108BD9-81ED-4DB2-BD59-A6C34878D82A}">
                    <a16:rowId xmlns:a16="http://schemas.microsoft.com/office/drawing/2014/main" xmlns="" val="2733468380"/>
                  </a:ext>
                </a:extLst>
              </a:tr>
              <a:tr h="1039156">
                <a:tc gridSpan="4">
                  <a:txBody>
                    <a:bodyPr/>
                    <a:lstStyle/>
                    <a:p>
                      <a:pPr marL="285750" indent="-285750">
                        <a:buFont typeface="Wingdings" panose="05000000000000000000" pitchFamily="2" charset="2"/>
                        <a:buChar char="ü"/>
                      </a:pPr>
                      <a:r>
                        <a:rPr lang="en-US" sz="1600" dirty="0" smtClean="0">
                          <a:solidFill>
                            <a:srgbClr val="FF66CC"/>
                          </a:solidFill>
                        </a:rPr>
                        <a:t>The four steps are finely </a:t>
                      </a:r>
                      <a:r>
                        <a:rPr lang="en-US" sz="1600" dirty="0" smtClean="0">
                          <a:solidFill>
                            <a:srgbClr val="FF0000"/>
                          </a:solidFill>
                        </a:rPr>
                        <a:t>balanced</a:t>
                      </a:r>
                      <a:r>
                        <a:rPr lang="en-US" sz="1600" dirty="0" smtClean="0">
                          <a:solidFill>
                            <a:srgbClr val="FF66CC"/>
                          </a:solidFill>
                        </a:rPr>
                        <a:t>. Therefore:</a:t>
                      </a:r>
                    </a:p>
                    <a:p>
                      <a:pPr marL="285750" indent="-285750">
                        <a:buFont typeface="Arial" panose="020B0604020202020204" pitchFamily="34" charset="0"/>
                        <a:buChar char="•"/>
                      </a:pPr>
                      <a:r>
                        <a:rPr lang="en-US" sz="1600" dirty="0" smtClean="0"/>
                        <a:t>Reduction at </a:t>
                      </a:r>
                      <a:r>
                        <a:rPr lang="en-US" sz="1600" dirty="0" smtClean="0">
                          <a:solidFill>
                            <a:srgbClr val="FF0000"/>
                          </a:solidFill>
                        </a:rPr>
                        <a:t>any step </a:t>
                      </a:r>
                      <a:r>
                        <a:rPr lang="en-US" sz="1600" dirty="0" smtClean="0"/>
                        <a:t>may cause </a:t>
                      </a:r>
                      <a:r>
                        <a:rPr lang="en-US" sz="1600" dirty="0" smtClean="0">
                          <a:solidFill>
                            <a:srgbClr val="FF0000"/>
                          </a:solidFill>
                        </a:rPr>
                        <a:t>hyperbilirubinemia.</a:t>
                      </a:r>
                    </a:p>
                    <a:p>
                      <a:pPr marL="285750" indent="-285750">
                        <a:buFont typeface="Arial" panose="020B0604020202020204" pitchFamily="34" charset="0"/>
                        <a:buChar char="•"/>
                      </a:pPr>
                      <a:r>
                        <a:rPr lang="en-US" sz="1600" dirty="0" smtClean="0"/>
                        <a:t>Enhancement of the throughput requires induction of</a:t>
                      </a:r>
                      <a:r>
                        <a:rPr lang="ar-SA" sz="1600" dirty="0" smtClean="0"/>
                        <a:t> </a:t>
                      </a:r>
                      <a:r>
                        <a:rPr lang="en-US" sz="1600" dirty="0" smtClean="0"/>
                        <a:t>multiple genes, probably coordinated by nuclear receptors.</a:t>
                      </a:r>
                      <a:endParaRPr lang="en-GB" sz="1600" dirty="0">
                        <a:solidFill>
                          <a:schemeClr val="tx1"/>
                        </a:solidFill>
                      </a:endParaRPr>
                    </a:p>
                  </a:txBody>
                  <a:tcPr>
                    <a:solidFill>
                      <a:srgbClr val="FFF2D9"/>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solidFill>
                          <a:schemeClr val="tx1"/>
                        </a:solidFill>
                      </a:endParaRPr>
                    </a:p>
                  </a:txBody>
                  <a:tcPr>
                    <a:solidFill>
                      <a:srgbClr val="D3FDF1"/>
                    </a:solidFill>
                  </a:tcPr>
                </a:tc>
                <a:tc hMerge="1">
                  <a:txBody>
                    <a:bodyPr/>
                    <a:lstStyle/>
                    <a:p>
                      <a:pPr lvl="0" algn="l"/>
                      <a:endParaRPr lang="en-US" sz="1300" dirty="0" smtClean="0">
                        <a:solidFill>
                          <a:schemeClr val="bg1">
                            <a:lumMod val="50000"/>
                          </a:schemeClr>
                        </a:solidFill>
                        <a:latin typeface="+mn-lt"/>
                      </a:endParaRPr>
                    </a:p>
                  </a:txBody>
                  <a:tcPr>
                    <a:solidFill>
                      <a:schemeClr val="bg1"/>
                    </a:solidFill>
                  </a:tcPr>
                </a:tc>
                <a:tc hMerge="1">
                  <a:txBody>
                    <a:bodyPr/>
                    <a:lstStyle/>
                    <a:p>
                      <a:pPr lvl="0" algn="ctr"/>
                      <a:endParaRPr lang="en-US" sz="1600" dirty="0" smtClean="0">
                        <a:solidFill>
                          <a:schemeClr val="tx1"/>
                        </a:solidFill>
                      </a:endParaRPr>
                    </a:p>
                  </a:txBody>
                  <a:tcPr>
                    <a:solidFill>
                      <a:srgbClr val="D3FDF1"/>
                    </a:solidFill>
                  </a:tcPr>
                </a:tc>
                <a:extLst>
                  <a:ext uri="{0D108BD9-81ED-4DB2-BD59-A6C34878D82A}">
                    <a16:rowId xmlns:a16="http://schemas.microsoft.com/office/drawing/2014/main" xmlns="" val="2732738915"/>
                  </a:ext>
                </a:extLst>
              </a:tr>
            </a:tbl>
          </a:graphicData>
        </a:graphic>
      </p:graphicFrame>
      <p:pic>
        <p:nvPicPr>
          <p:cNvPr id="20" name="Picture 19">
            <a:extLst>
              <a:ext uri="{FF2B5EF4-FFF2-40B4-BE49-F238E27FC236}">
                <a16:creationId xmlns:a16="http://schemas.microsoft.com/office/drawing/2014/main" xmlns="" id="{3FDD0EC8-0418-4FB6-AFEC-7679B35DF904}"/>
              </a:ext>
            </a:extLst>
          </p:cNvPr>
          <p:cNvPicPr>
            <a:picLocks noChangeAspect="1"/>
          </p:cNvPicPr>
          <p:nvPr/>
        </p:nvPicPr>
        <p:blipFill>
          <a:blip r:embed="rId2"/>
          <a:stretch>
            <a:fillRect/>
          </a:stretch>
        </p:blipFill>
        <p:spPr>
          <a:xfrm>
            <a:off x="8686700" y="692697"/>
            <a:ext cx="3399479" cy="2592288"/>
          </a:xfrm>
          <a:prstGeom prst="rect">
            <a:avLst/>
          </a:prstGeom>
        </p:spPr>
      </p:pic>
      <p:sp>
        <p:nvSpPr>
          <p:cNvPr id="2" name="Rectangle 1"/>
          <p:cNvSpPr/>
          <p:nvPr/>
        </p:nvSpPr>
        <p:spPr>
          <a:xfrm>
            <a:off x="8686700" y="3395895"/>
            <a:ext cx="3399479" cy="523220"/>
          </a:xfrm>
          <a:prstGeom prst="rect">
            <a:avLst/>
          </a:prstGeom>
          <a:ln>
            <a:solidFill>
              <a:srgbClr val="00B050"/>
            </a:solidFill>
            <a:prstDash val="dashDot"/>
          </a:ln>
        </p:spPr>
        <p:txBody>
          <a:bodyPr wrap="square">
            <a:spAutoFit/>
          </a:bodyPr>
          <a:lstStyle/>
          <a:p>
            <a:pPr algn="ctr"/>
            <a:r>
              <a:rPr lang="en-US" sz="1400" dirty="0" smtClean="0">
                <a:solidFill>
                  <a:srgbClr val="00B050"/>
                </a:solidFill>
              </a:rPr>
              <a:t>Iron is in the center and the porphyrin group is around it forms the </a:t>
            </a:r>
            <a:r>
              <a:rPr lang="en-US" sz="1400" dirty="0" err="1" smtClean="0">
                <a:solidFill>
                  <a:srgbClr val="00B050"/>
                </a:solidFill>
              </a:rPr>
              <a:t>heme</a:t>
            </a:r>
            <a:endParaRPr lang="en-US" sz="1400" dirty="0">
              <a:solidFill>
                <a:srgbClr val="00B050"/>
              </a:solidFill>
            </a:endParaRPr>
          </a:p>
        </p:txBody>
      </p:sp>
    </p:spTree>
    <p:extLst>
      <p:ext uri="{BB962C8B-B14F-4D97-AF65-F5344CB8AC3E}">
        <p14:creationId xmlns:p14="http://schemas.microsoft.com/office/powerpoint/2010/main" val="4242703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09442" y="1219200"/>
            <a:ext cx="5387461" cy="5137150"/>
          </a:xfrm>
        </p:spPr>
        <p:txBody>
          <a:bodyPr>
            <a:noAutofit/>
          </a:bodyPr>
          <a:lstStyle/>
          <a:p>
            <a:pPr marL="0" indent="0" algn="r" rtl="1">
              <a:buNone/>
            </a:pPr>
            <a:r>
              <a:rPr lang="ar-SA" sz="1400" dirty="0" smtClean="0">
                <a:latin typeface="Calibri" panose="020F0502020204030204" pitchFamily="34" charset="0"/>
                <a:cs typeface="Calibri" panose="020F0502020204030204" pitchFamily="34" charset="0"/>
              </a:rPr>
              <a:t>ثاني عملية </a:t>
            </a:r>
            <a:r>
              <a:rPr lang="ar-SA" sz="1400" dirty="0">
                <a:latin typeface="Calibri" panose="020F0502020204030204" pitchFamily="34" charset="0"/>
                <a:cs typeface="Calibri" panose="020F0502020204030204" pitchFamily="34" charset="0"/>
              </a:rPr>
              <a:t>هي الـ</a:t>
            </a:r>
            <a:r>
              <a:rPr lang="en-US" sz="1400" dirty="0">
                <a:latin typeface="Calibri" panose="020F0502020204030204" pitchFamily="34" charset="0"/>
                <a:cs typeface="Calibri" panose="020F0502020204030204" pitchFamily="34" charset="0"/>
              </a:rPr>
              <a:t> Conjugation</a:t>
            </a:r>
            <a:r>
              <a:rPr lang="ar-SA" sz="1400" dirty="0">
                <a:latin typeface="Calibri" panose="020F0502020204030204" pitchFamily="34" charset="0"/>
                <a:cs typeface="Calibri" panose="020F0502020204030204" pitchFamily="34" charset="0"/>
              </a:rPr>
              <a:t>: كل </a:t>
            </a:r>
            <a:r>
              <a:rPr lang="en-US" sz="1400" dirty="0">
                <a:latin typeface="Calibri" panose="020F0502020204030204" pitchFamily="34" charset="0"/>
                <a:cs typeface="Calibri" panose="020F0502020204030204" pitchFamily="34" charset="0"/>
              </a:rPr>
              <a:t>Bilirubin</a:t>
            </a:r>
            <a:r>
              <a:rPr lang="ar-SA" sz="1400" dirty="0">
                <a:latin typeface="Calibri" panose="020F0502020204030204" pitchFamily="34" charset="0"/>
                <a:cs typeface="Calibri" panose="020F0502020204030204" pitchFamily="34" charset="0"/>
              </a:rPr>
              <a:t> واحد راح يرتبط باثنين </a:t>
            </a:r>
            <a:r>
              <a:rPr lang="en-US" sz="1400" dirty="0">
                <a:latin typeface="Calibri" panose="020F0502020204030204" pitchFamily="34" charset="0"/>
                <a:cs typeface="Calibri" panose="020F0502020204030204" pitchFamily="34" charset="0"/>
              </a:rPr>
              <a:t>(UDPGA) </a:t>
            </a:r>
            <a:r>
              <a:rPr lang="ar-SA" sz="1400" dirty="0">
                <a:latin typeface="Calibri" panose="020F0502020204030204" pitchFamily="34" charset="0"/>
                <a:cs typeface="Calibri" panose="020F0502020204030204" pitchFamily="34" charset="0"/>
              </a:rPr>
              <a:t> ويصير لهم </a:t>
            </a:r>
            <a:r>
              <a:rPr lang="en-US" sz="1400" dirty="0">
                <a:latin typeface="Calibri" panose="020F0502020204030204" pitchFamily="34" charset="0"/>
                <a:cs typeface="Calibri" panose="020F0502020204030204" pitchFamily="34" charset="0"/>
              </a:rPr>
              <a:t>Catalyzed by the enzyme </a:t>
            </a:r>
            <a:r>
              <a:rPr lang="en-US" sz="1400" dirty="0" err="1">
                <a:latin typeface="Calibri" panose="020F0502020204030204" pitchFamily="34" charset="0"/>
                <a:cs typeface="Calibri" panose="020F0502020204030204" pitchFamily="34" charset="0"/>
              </a:rPr>
              <a:t>glucuronyl</a:t>
            </a:r>
            <a:r>
              <a:rPr lang="en-US" sz="1400" dirty="0">
                <a:latin typeface="Calibri" panose="020F0502020204030204" pitchFamily="34" charset="0"/>
                <a:cs typeface="Calibri" panose="020F0502020204030204" pitchFamily="34" charset="0"/>
              </a:rPr>
              <a:t> transferase in the smooth ER</a:t>
            </a:r>
            <a:r>
              <a:rPr lang="ar-SA" sz="1400" dirty="0" smtClean="0">
                <a:latin typeface="Calibri" panose="020F0502020204030204" pitchFamily="34" charset="0"/>
                <a:cs typeface="Calibri" panose="020F0502020204030204" pitchFamily="34" charset="0"/>
              </a:rPr>
              <a:t>.</a:t>
            </a:r>
          </a:p>
          <a:p>
            <a:pPr marL="0" indent="0" algn="r" rtl="1">
              <a:buNone/>
            </a:pPr>
            <a:endParaRPr lang="ar-SA" sz="100" dirty="0">
              <a:latin typeface="Calibri" panose="020F0502020204030204" pitchFamily="34" charset="0"/>
              <a:cs typeface="Calibri" panose="020F0502020204030204" pitchFamily="34" charset="0"/>
            </a:endParaRPr>
          </a:p>
          <a:p>
            <a:pPr marL="0" lvl="0" indent="0" algn="r" rtl="1">
              <a:buNone/>
            </a:pPr>
            <a:r>
              <a:rPr lang="ar-SA" sz="1400" dirty="0">
                <a:solidFill>
                  <a:schemeClr val="accent2">
                    <a:lumMod val="75000"/>
                  </a:schemeClr>
                </a:solidFill>
                <a:latin typeface="Calibri" panose="020F0502020204030204" pitchFamily="34" charset="0"/>
                <a:cs typeface="Calibri" panose="020F0502020204030204" pitchFamily="34" charset="0"/>
              </a:rPr>
              <a:t>ثالث </a:t>
            </a:r>
            <a:r>
              <a:rPr lang="ar-SA" sz="1400" dirty="0" smtClean="0">
                <a:solidFill>
                  <a:schemeClr val="accent2">
                    <a:lumMod val="75000"/>
                  </a:schemeClr>
                </a:solidFill>
                <a:latin typeface="Calibri" panose="020F0502020204030204" pitchFamily="34" charset="0"/>
                <a:cs typeface="Calibri" panose="020F0502020204030204" pitchFamily="34" charset="0"/>
              </a:rPr>
              <a:t>عملية </a:t>
            </a:r>
            <a:r>
              <a:rPr lang="ar-SA" sz="1400" dirty="0">
                <a:solidFill>
                  <a:schemeClr val="accent2">
                    <a:lumMod val="75000"/>
                  </a:schemeClr>
                </a:solidFill>
                <a:latin typeface="Calibri" panose="020F0502020204030204" pitchFamily="34" charset="0"/>
                <a:cs typeface="Calibri" panose="020F0502020204030204" pitchFamily="34" charset="0"/>
              </a:rPr>
              <a:t>في الكبد هي الـ</a:t>
            </a:r>
            <a:r>
              <a:rPr lang="en-US" sz="1400" dirty="0">
                <a:solidFill>
                  <a:schemeClr val="accent2">
                    <a:lumMod val="75000"/>
                  </a:schemeClr>
                </a:solidFill>
                <a:latin typeface="Calibri" panose="020F0502020204030204" pitchFamily="34" charset="0"/>
                <a:cs typeface="Calibri" panose="020F0502020204030204" pitchFamily="34" charset="0"/>
              </a:rPr>
              <a:t> Secretion in bile</a:t>
            </a:r>
            <a:r>
              <a:rPr lang="ar-SA" sz="1400" dirty="0">
                <a:solidFill>
                  <a:schemeClr val="accent2">
                    <a:lumMod val="75000"/>
                  </a:schemeClr>
                </a:solidFill>
                <a:latin typeface="Calibri" panose="020F0502020204030204" pitchFamily="34" charset="0"/>
                <a:cs typeface="Calibri" panose="020F0502020204030204" pitchFamily="34" charset="0"/>
              </a:rPr>
              <a:t>:</a:t>
            </a:r>
            <a:endParaRPr lang="en-US" sz="1400" dirty="0">
              <a:solidFill>
                <a:schemeClr val="accent2">
                  <a:lumMod val="75000"/>
                </a:schemeClr>
              </a:solidFill>
              <a:latin typeface="Calibri" panose="020F0502020204030204" pitchFamily="34" charset="0"/>
              <a:cs typeface="Calibri" panose="020F0502020204030204" pitchFamily="34" charset="0"/>
            </a:endParaRPr>
          </a:p>
          <a:p>
            <a:pPr marL="0" indent="0">
              <a:buNone/>
            </a:pPr>
            <a:r>
              <a:rPr lang="en-US" sz="1400" dirty="0">
                <a:latin typeface="Calibri" panose="020F0502020204030204" pitchFamily="34" charset="0"/>
                <a:cs typeface="Calibri" panose="020F0502020204030204" pitchFamily="34" charset="0"/>
              </a:rPr>
              <a:t>(conjugated bilirubin) is actively secreted by the liver cells by an active transport process into the bile canaliculi, This energy-dependent, rate –limiting step is susceptible to impairment in liver </a:t>
            </a:r>
            <a:r>
              <a:rPr lang="en-US" sz="1400" dirty="0" err="1">
                <a:latin typeface="Calibri" panose="020F0502020204030204" pitchFamily="34" charset="0"/>
                <a:cs typeface="Calibri" panose="020F0502020204030204" pitchFamily="34" charset="0"/>
              </a:rPr>
              <a:t>disease.Uncojugated</a:t>
            </a:r>
            <a:r>
              <a:rPr lang="en-US" sz="1400" dirty="0">
                <a:latin typeface="Calibri" panose="020F0502020204030204" pitchFamily="34" charset="0"/>
                <a:cs typeface="Calibri" panose="020F0502020204030204" pitchFamily="34" charset="0"/>
              </a:rPr>
              <a:t> bilirubin is normally not excreted.</a:t>
            </a:r>
            <a:endParaRPr lang="ar-SA" sz="1400" dirty="0">
              <a:latin typeface="Calibri" panose="020F0502020204030204" pitchFamily="34" charset="0"/>
              <a:cs typeface="Calibri" panose="020F0502020204030204" pitchFamily="34" charset="0"/>
            </a:endParaRPr>
          </a:p>
          <a:p>
            <a:pPr marL="0" lvl="0" indent="0" algn="r" rtl="1">
              <a:buNone/>
            </a:pPr>
            <a:r>
              <a:rPr lang="ar-SA" sz="1400" dirty="0">
                <a:latin typeface="Calibri" panose="020F0502020204030204" pitchFamily="34" charset="0"/>
                <a:cs typeface="Calibri" panose="020F0502020204030204" pitchFamily="34" charset="0"/>
              </a:rPr>
              <a:t>وبكذا وصل الـ </a:t>
            </a:r>
            <a:r>
              <a:rPr lang="en-US" sz="1400" dirty="0">
                <a:latin typeface="Calibri" panose="020F0502020204030204" pitchFamily="34" charset="0"/>
                <a:cs typeface="Calibri" panose="020F0502020204030204" pitchFamily="34" charset="0"/>
              </a:rPr>
              <a:t>Bilirubin</a:t>
            </a:r>
            <a:r>
              <a:rPr lang="ar-SA" sz="1400" dirty="0">
                <a:latin typeface="Calibri" panose="020F0502020204030204" pitchFamily="34" charset="0"/>
                <a:cs typeface="Calibri" panose="020F0502020204030204" pitchFamily="34" charset="0"/>
              </a:rPr>
              <a:t> الى الـ</a:t>
            </a:r>
            <a:r>
              <a:rPr lang="en-US" sz="1400" dirty="0">
                <a:latin typeface="Calibri" panose="020F0502020204030204" pitchFamily="34" charset="0"/>
                <a:cs typeface="Calibri" panose="020F0502020204030204" pitchFamily="34" charset="0"/>
              </a:rPr>
              <a:t> bile canaliculi</a:t>
            </a:r>
            <a:r>
              <a:rPr lang="ar-SA" sz="1400" dirty="0">
                <a:latin typeface="Calibri" panose="020F0502020204030204" pitchFamily="34" charset="0"/>
                <a:cs typeface="Calibri" panose="020F0502020204030204" pitchFamily="34" charset="0"/>
              </a:rPr>
              <a:t> وانتهت عندي </a:t>
            </a:r>
            <a:r>
              <a:rPr lang="ar-SA" sz="1400" dirty="0" smtClean="0">
                <a:latin typeface="Calibri" panose="020F0502020204030204" pitchFamily="34" charset="0"/>
                <a:cs typeface="Calibri" panose="020F0502020204030204" pitchFamily="34" charset="0"/>
              </a:rPr>
              <a:t>الـ</a:t>
            </a:r>
            <a:r>
              <a:rPr lang="en-US" sz="1400" dirty="0" smtClean="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Hepatic </a:t>
            </a:r>
            <a:r>
              <a:rPr lang="en-US" sz="1400" dirty="0" smtClean="0">
                <a:latin typeface="Calibri" panose="020F0502020204030204" pitchFamily="34" charset="0"/>
                <a:cs typeface="Calibri" panose="020F0502020204030204" pitchFamily="34" charset="0"/>
              </a:rPr>
              <a:t>Phase) </a:t>
            </a:r>
            <a:endParaRPr lang="ar-SA" sz="1400" dirty="0" smtClean="0">
              <a:latin typeface="Calibri" panose="020F0502020204030204" pitchFamily="34" charset="0"/>
              <a:cs typeface="Calibri" panose="020F0502020204030204" pitchFamily="34" charset="0"/>
            </a:endParaRPr>
          </a:p>
          <a:p>
            <a:pPr marL="0" lvl="0" indent="0" algn="r" rtl="1">
              <a:buNone/>
            </a:pPr>
            <a:r>
              <a:rPr lang="ar-SA" sz="1400" dirty="0" smtClean="0">
                <a:solidFill>
                  <a:schemeClr val="accent2">
                    <a:lumMod val="75000"/>
                  </a:schemeClr>
                </a:solidFill>
                <a:latin typeface="Calibri" panose="020F0502020204030204" pitchFamily="34" charset="0"/>
                <a:cs typeface="Calibri" panose="020F0502020204030204" pitchFamily="34" charset="0"/>
              </a:rPr>
              <a:t>اخر مرحلة عندي هي الـ</a:t>
            </a:r>
            <a:r>
              <a:rPr lang="en-US" sz="1400" dirty="0" smtClean="0">
                <a:solidFill>
                  <a:schemeClr val="accent2">
                    <a:lumMod val="75000"/>
                  </a:schemeClr>
                </a:solidFill>
                <a:latin typeface="Calibri" panose="020F0502020204030204" pitchFamily="34" charset="0"/>
                <a:cs typeface="Calibri" panose="020F0502020204030204" pitchFamily="34" charset="0"/>
              </a:rPr>
              <a:t>Intestinal Excretion</a:t>
            </a:r>
            <a:r>
              <a:rPr lang="ar-SA" sz="1400" dirty="0" smtClean="0">
                <a:solidFill>
                  <a:schemeClr val="accent2">
                    <a:lumMod val="75000"/>
                  </a:schemeClr>
                </a:solidFill>
                <a:latin typeface="Calibri" panose="020F0502020204030204" pitchFamily="34" charset="0"/>
                <a:cs typeface="Calibri" panose="020F0502020204030204" pitchFamily="34" charset="0"/>
              </a:rPr>
              <a:t>: </a:t>
            </a:r>
          </a:p>
          <a:p>
            <a:pPr marL="0" lvl="0" indent="0" algn="r" rtl="1">
              <a:buNone/>
            </a:pPr>
            <a:r>
              <a:rPr lang="ar-SA" sz="1400" dirty="0" smtClean="0">
                <a:latin typeface="Calibri" panose="020F0502020204030204" pitchFamily="34" charset="0"/>
                <a:cs typeface="Calibri" panose="020F0502020204030204" pitchFamily="34" charset="0"/>
              </a:rPr>
              <a:t>بهذي المرحلة الـ</a:t>
            </a:r>
            <a:r>
              <a:rPr lang="en-US" sz="1400" dirty="0">
                <a:latin typeface="Calibri" panose="020F0502020204030204" pitchFamily="34" charset="0"/>
                <a:cs typeface="Calibri" panose="020F0502020204030204" pitchFamily="34" charset="0"/>
              </a:rPr>
              <a:t> </a:t>
            </a:r>
            <a:r>
              <a:rPr lang="en-US" sz="1400" dirty="0" smtClean="0">
                <a:latin typeface="Calibri" panose="020F0502020204030204" pitchFamily="34" charset="0"/>
                <a:cs typeface="Calibri" panose="020F0502020204030204" pitchFamily="34" charset="0"/>
              </a:rPr>
              <a:t>Bilirubin</a:t>
            </a:r>
            <a:r>
              <a:rPr lang="ar-SA" sz="1400" dirty="0" smtClean="0">
                <a:latin typeface="Calibri" panose="020F0502020204030204" pitchFamily="34" charset="0"/>
                <a:cs typeface="Calibri" panose="020F0502020204030204" pitchFamily="34" charset="0"/>
              </a:rPr>
              <a:t> يروح من الـ</a:t>
            </a:r>
            <a:r>
              <a:rPr lang="en-US" sz="1400" dirty="0">
                <a:latin typeface="Calibri" panose="020F0502020204030204" pitchFamily="34" charset="0"/>
                <a:cs typeface="Calibri" panose="020F0502020204030204" pitchFamily="34" charset="0"/>
              </a:rPr>
              <a:t> bile canaliculi</a:t>
            </a:r>
            <a:r>
              <a:rPr lang="ar-SA" sz="1400" dirty="0">
                <a:latin typeface="Calibri" panose="020F0502020204030204" pitchFamily="34" charset="0"/>
                <a:cs typeface="Calibri" panose="020F0502020204030204" pitchFamily="34" charset="0"/>
              </a:rPr>
              <a:t> </a:t>
            </a:r>
            <a:r>
              <a:rPr lang="ar-SA" sz="1400" dirty="0" smtClean="0">
                <a:latin typeface="Calibri" panose="020F0502020204030204" pitchFamily="34" charset="0"/>
                <a:cs typeface="Calibri" panose="020F0502020204030204" pitchFamily="34" charset="0"/>
              </a:rPr>
              <a:t>الى الـ</a:t>
            </a:r>
            <a:r>
              <a:rPr lang="en-US" sz="1400" dirty="0" smtClean="0">
                <a:latin typeface="Calibri" panose="020F0502020204030204" pitchFamily="34" charset="0"/>
                <a:cs typeface="Calibri" panose="020F0502020204030204" pitchFamily="34" charset="0"/>
              </a:rPr>
              <a:t>intestine </a:t>
            </a:r>
            <a:r>
              <a:rPr lang="ar-SA" sz="1400" dirty="0" smtClean="0">
                <a:latin typeface="Calibri" panose="020F0502020204030204" pitchFamily="34" charset="0"/>
                <a:cs typeface="Calibri" panose="020F0502020204030204" pitchFamily="34" charset="0"/>
              </a:rPr>
              <a:t>، صعب امتصاصه في حالة الـ </a:t>
            </a:r>
            <a:r>
              <a:rPr lang="en-US" sz="1400" dirty="0" smtClean="0">
                <a:latin typeface="Calibri" panose="020F0502020204030204" pitchFamily="34" charset="0"/>
                <a:cs typeface="Calibri" panose="020F0502020204030204" pitchFamily="34" charset="0"/>
              </a:rPr>
              <a:t>(</a:t>
            </a:r>
            <a:r>
              <a:rPr lang="en-US" sz="1400" dirty="0">
                <a:latin typeface="Calibri" panose="020F0502020204030204" pitchFamily="34" charset="0"/>
                <a:cs typeface="Calibri" panose="020F0502020204030204" pitchFamily="34" charset="0"/>
              </a:rPr>
              <a:t>Bilirubin</a:t>
            </a:r>
            <a:r>
              <a:rPr lang="en-US" sz="1400" dirty="0" smtClean="0">
                <a:latin typeface="Calibri" panose="020F0502020204030204" pitchFamily="34" charset="0"/>
                <a:cs typeface="Calibri" panose="020F0502020204030204" pitchFamily="34" charset="0"/>
              </a:rPr>
              <a:t>)</a:t>
            </a:r>
            <a:r>
              <a:rPr lang="ar-SA" sz="1400" dirty="0" smtClean="0">
                <a:latin typeface="Calibri" panose="020F0502020204030204" pitchFamily="34" charset="0"/>
                <a:cs typeface="Calibri" panose="020F0502020204030204" pitchFamily="34" charset="0"/>
              </a:rPr>
              <a:t> فراح تجي بكتيريا تحوله الى </a:t>
            </a:r>
            <a:r>
              <a:rPr lang="en-US" sz="1400" dirty="0" smtClean="0">
                <a:latin typeface="Calibri" panose="020F0502020204030204" pitchFamily="34" charset="0"/>
                <a:cs typeface="Calibri" panose="020F0502020204030204" pitchFamily="34" charset="0"/>
              </a:rPr>
              <a:t>(</a:t>
            </a:r>
            <a:r>
              <a:rPr lang="en-US" sz="1400" dirty="0" err="1">
                <a:solidFill>
                  <a:srgbClr val="FF0000"/>
                </a:solidFill>
                <a:latin typeface="Calibri" panose="020F0502020204030204" pitchFamily="34" charset="0"/>
                <a:cs typeface="Calibri" panose="020F0502020204030204" pitchFamily="34" charset="0"/>
              </a:rPr>
              <a:t>Urobilinogen</a:t>
            </a:r>
            <a:r>
              <a:rPr lang="en-US" sz="1400" dirty="0" smtClean="0">
                <a:latin typeface="Calibri" panose="020F0502020204030204" pitchFamily="34" charset="0"/>
                <a:cs typeface="Calibri" panose="020F0502020204030204" pitchFamily="34" charset="0"/>
              </a:rPr>
              <a:t>)</a:t>
            </a:r>
            <a:r>
              <a:rPr lang="ar-SA" sz="1400" dirty="0" smtClean="0">
                <a:latin typeface="Calibri" panose="020F0502020204030204" pitchFamily="34" charset="0"/>
                <a:cs typeface="Calibri" panose="020F0502020204030204" pitchFamily="34" charset="0"/>
              </a:rPr>
              <a:t>.</a:t>
            </a:r>
          </a:p>
          <a:p>
            <a:pPr marL="0" lvl="0" indent="0" algn="r" rtl="1">
              <a:buNone/>
            </a:pPr>
            <a:r>
              <a:rPr lang="ar-SA" sz="1400" dirty="0" smtClean="0">
                <a:latin typeface="Calibri" panose="020F0502020204030204" pitchFamily="34" charset="0"/>
                <a:cs typeface="Calibri" panose="020F0502020204030204" pitchFamily="34" charset="0"/>
              </a:rPr>
              <a:t>الـ</a:t>
            </a:r>
            <a:r>
              <a:rPr lang="en-US" sz="1400" dirty="0">
                <a:solidFill>
                  <a:srgbClr val="FF0000"/>
                </a:solidFill>
                <a:latin typeface="Calibri" panose="020F0502020204030204" pitchFamily="34" charset="0"/>
                <a:cs typeface="Calibri" panose="020F0502020204030204" pitchFamily="34" charset="0"/>
              </a:rPr>
              <a:t> </a:t>
            </a:r>
            <a:r>
              <a:rPr lang="en-US" sz="1400" dirty="0" err="1" smtClean="0">
                <a:solidFill>
                  <a:srgbClr val="FF0000"/>
                </a:solidFill>
                <a:latin typeface="Calibri" panose="020F0502020204030204" pitchFamily="34" charset="0"/>
                <a:cs typeface="Calibri" panose="020F0502020204030204" pitchFamily="34" charset="0"/>
              </a:rPr>
              <a:t>Urobilinogen</a:t>
            </a:r>
            <a:r>
              <a:rPr lang="ar-SA" sz="1400" dirty="0" smtClean="0">
                <a:solidFill>
                  <a:srgbClr val="FF0000"/>
                </a:solidFill>
                <a:latin typeface="Calibri" panose="020F0502020204030204" pitchFamily="34" charset="0"/>
                <a:cs typeface="Calibri" panose="020F0502020204030204" pitchFamily="34" charset="0"/>
              </a:rPr>
              <a:t> هذا</a:t>
            </a:r>
          </a:p>
          <a:p>
            <a:pPr marL="0" indent="0" algn="l">
              <a:buNone/>
            </a:pPr>
            <a:r>
              <a:rPr lang="en-US" sz="1400" dirty="0">
                <a:solidFill>
                  <a:schemeClr val="accent4">
                    <a:lumMod val="75000"/>
                  </a:schemeClr>
                </a:solidFill>
                <a:latin typeface="Calibri" panose="020F0502020204030204" pitchFamily="34" charset="0"/>
                <a:cs typeface="Calibri" panose="020F0502020204030204" pitchFamily="34" charset="0"/>
              </a:rPr>
              <a:t>70%</a:t>
            </a:r>
            <a:r>
              <a:rPr lang="en-US" sz="1400" dirty="0">
                <a:latin typeface="Calibri" panose="020F0502020204030204" pitchFamily="34" charset="0"/>
                <a:cs typeface="Calibri" panose="020F0502020204030204" pitchFamily="34" charset="0"/>
              </a:rPr>
              <a:t> of the </a:t>
            </a:r>
            <a:r>
              <a:rPr lang="en-US" sz="1400" dirty="0" err="1">
                <a:latin typeface="Calibri" panose="020F0502020204030204" pitchFamily="34" charset="0"/>
                <a:cs typeface="Calibri" panose="020F0502020204030204" pitchFamily="34" charset="0"/>
              </a:rPr>
              <a:t>Urobilinogen</a:t>
            </a:r>
            <a:r>
              <a:rPr lang="en-US" sz="1400" dirty="0">
                <a:latin typeface="Calibri" panose="020F0502020204030204" pitchFamily="34" charset="0"/>
                <a:cs typeface="Calibri" panose="020F0502020204030204" pitchFamily="34" charset="0"/>
              </a:rPr>
              <a:t> can be oxidized in the large intestine to </a:t>
            </a:r>
            <a:r>
              <a:rPr lang="en-US" sz="1400" dirty="0" err="1">
                <a:latin typeface="Calibri" panose="020F0502020204030204" pitchFamily="34" charset="0"/>
                <a:cs typeface="Calibri" panose="020F0502020204030204" pitchFamily="34" charset="0"/>
              </a:rPr>
              <a:t>Stercobilin</a:t>
            </a:r>
            <a:r>
              <a:rPr lang="en-US" sz="1400" dirty="0">
                <a:latin typeface="Calibri" panose="020F0502020204030204" pitchFamily="34" charset="0"/>
                <a:cs typeface="Calibri" panose="020F0502020204030204" pitchFamily="34" charset="0"/>
              </a:rPr>
              <a:t> </a:t>
            </a:r>
            <a:r>
              <a:rPr lang="en-US" sz="1400" dirty="0">
                <a:solidFill>
                  <a:srgbClr val="FF0000"/>
                </a:solidFill>
                <a:latin typeface="Calibri" panose="020F0502020204030204" pitchFamily="34" charset="0"/>
                <a:cs typeface="Calibri" panose="020F0502020204030204" pitchFamily="34" charset="0"/>
              </a:rPr>
              <a:t>(by bacteria</a:t>
            </a:r>
            <a:r>
              <a:rPr lang="en-US" sz="1400" dirty="0" smtClean="0">
                <a:solidFill>
                  <a:srgbClr val="FF0000"/>
                </a:solidFill>
                <a:latin typeface="Calibri" panose="020F0502020204030204" pitchFamily="34" charset="0"/>
                <a:cs typeface="Calibri" panose="020F0502020204030204" pitchFamily="34" charset="0"/>
              </a:rPr>
              <a:t>).</a:t>
            </a:r>
            <a:endParaRPr lang="ar-SA" sz="1400" dirty="0" smtClean="0">
              <a:solidFill>
                <a:srgbClr val="FF0000"/>
              </a:solidFill>
              <a:latin typeface="Calibri" panose="020F0502020204030204" pitchFamily="34" charset="0"/>
              <a:cs typeface="Calibri" panose="020F0502020204030204" pitchFamily="34" charset="0"/>
            </a:endParaRPr>
          </a:p>
          <a:p>
            <a:pPr marL="0" lvl="0" indent="0">
              <a:buNone/>
            </a:pPr>
            <a:r>
              <a:rPr lang="en-US" sz="1400" dirty="0">
                <a:solidFill>
                  <a:schemeClr val="accent4">
                    <a:lumMod val="75000"/>
                  </a:schemeClr>
                </a:solidFill>
                <a:latin typeface="Calibri" panose="020F0502020204030204" pitchFamily="34" charset="0"/>
                <a:cs typeface="Calibri" panose="020F0502020204030204" pitchFamily="34" charset="0"/>
              </a:rPr>
              <a:t>20%</a:t>
            </a:r>
            <a:r>
              <a:rPr lang="en-US" sz="1400" dirty="0">
                <a:latin typeface="Calibri" panose="020F0502020204030204" pitchFamily="34" charset="0"/>
                <a:cs typeface="Calibri" panose="020F0502020204030204" pitchFamily="34" charset="0"/>
              </a:rPr>
              <a:t> of </a:t>
            </a:r>
            <a:r>
              <a:rPr lang="en-US" sz="1400" dirty="0" err="1">
                <a:latin typeface="Calibri" panose="020F0502020204030204" pitchFamily="34" charset="0"/>
                <a:cs typeface="Calibri" panose="020F0502020204030204" pitchFamily="34" charset="0"/>
              </a:rPr>
              <a:t>Urobilinogen</a:t>
            </a:r>
            <a:r>
              <a:rPr lang="en-US" sz="1400" dirty="0">
                <a:latin typeface="Calibri" panose="020F0502020204030204" pitchFamily="34" charset="0"/>
                <a:cs typeface="Calibri" panose="020F0502020204030204" pitchFamily="34" charset="0"/>
              </a:rPr>
              <a:t> can be absorbed by the small intestine </a:t>
            </a:r>
            <a:r>
              <a:rPr lang="en-US" sz="1400" dirty="0">
                <a:solidFill>
                  <a:srgbClr val="FF0000"/>
                </a:solidFill>
                <a:latin typeface="Calibri" panose="020F0502020204030204" pitchFamily="34" charset="0"/>
                <a:cs typeface="Calibri" panose="020F0502020204030204" pitchFamily="34" charset="0"/>
              </a:rPr>
              <a:t>(this represents the enterohepatic circulation of bile pigments). </a:t>
            </a:r>
            <a:endParaRPr lang="ar-SA" sz="1400" dirty="0" smtClean="0">
              <a:solidFill>
                <a:srgbClr val="FF0000"/>
              </a:solidFill>
              <a:latin typeface="Calibri" panose="020F0502020204030204" pitchFamily="34" charset="0"/>
              <a:cs typeface="Calibri" panose="020F0502020204030204" pitchFamily="34" charset="0"/>
            </a:endParaRPr>
          </a:p>
          <a:p>
            <a:pPr marL="0" lvl="0" indent="0">
              <a:buNone/>
            </a:pPr>
            <a:endParaRPr lang="ar-SA" sz="1400" dirty="0">
              <a:solidFill>
                <a:srgbClr val="FF0000"/>
              </a:solidFill>
              <a:latin typeface="Calibri" panose="020F0502020204030204" pitchFamily="34" charset="0"/>
              <a:cs typeface="Calibri" panose="020F0502020204030204" pitchFamily="34" charset="0"/>
            </a:endParaRPr>
          </a:p>
          <a:p>
            <a:pPr marL="0" lvl="0" indent="0" algn="r" rtl="1">
              <a:buNone/>
            </a:pPr>
            <a:r>
              <a:rPr lang="ar-SA" sz="1400" dirty="0" smtClean="0">
                <a:solidFill>
                  <a:srgbClr val="FF0000"/>
                </a:solidFill>
                <a:latin typeface="Calibri" panose="020F0502020204030204" pitchFamily="34" charset="0"/>
                <a:cs typeface="Calibri" panose="020F0502020204030204" pitchFamily="34" charset="0"/>
              </a:rPr>
              <a:t>طيب باقي 10% وش يصير لها؟ ترجع للدم اما عن طريق </a:t>
            </a:r>
            <a:r>
              <a:rPr lang="ar-SA" sz="1400" dirty="0" err="1" smtClean="0">
                <a:solidFill>
                  <a:srgbClr val="FF0000"/>
                </a:solidFill>
                <a:latin typeface="Calibri" panose="020F0502020204030204" pitchFamily="34" charset="0"/>
                <a:cs typeface="Calibri" panose="020F0502020204030204" pitchFamily="34" charset="0"/>
              </a:rPr>
              <a:t>الليمفاتكس</a:t>
            </a:r>
            <a:r>
              <a:rPr lang="ar-SA" sz="1400" dirty="0" smtClean="0">
                <a:solidFill>
                  <a:srgbClr val="FF0000"/>
                </a:solidFill>
                <a:latin typeface="Calibri" panose="020F0502020204030204" pitchFamily="34" charset="0"/>
                <a:cs typeface="Calibri" panose="020F0502020204030204" pitchFamily="34" charset="0"/>
              </a:rPr>
              <a:t> او مباشرة عن طريق </a:t>
            </a:r>
            <a:r>
              <a:rPr lang="ar-SA" sz="1400" dirty="0" err="1" smtClean="0">
                <a:solidFill>
                  <a:srgbClr val="FF0000"/>
                </a:solidFill>
                <a:latin typeface="Calibri" panose="020F0502020204030204" pitchFamily="34" charset="0"/>
                <a:cs typeface="Calibri" panose="020F0502020204030204" pitchFamily="34" charset="0"/>
              </a:rPr>
              <a:t>الساينوسويدز</a:t>
            </a:r>
            <a:r>
              <a:rPr lang="ar-SA" sz="1400" dirty="0" smtClean="0">
                <a:solidFill>
                  <a:srgbClr val="FF0000"/>
                </a:solidFill>
                <a:latin typeface="Calibri" panose="020F0502020204030204" pitchFamily="34" charset="0"/>
                <a:cs typeface="Calibri" panose="020F0502020204030204" pitchFamily="34" charset="0"/>
              </a:rPr>
              <a:t> وهذه راح تخرج من الكلى.</a:t>
            </a:r>
            <a:endParaRPr lang="en-US" sz="1400" dirty="0">
              <a:latin typeface="Calibri" panose="020F0502020204030204" pitchFamily="34" charset="0"/>
              <a:cs typeface="Calibri" panose="020F0502020204030204" pitchFamily="34" charset="0"/>
            </a:endParaRPr>
          </a:p>
          <a:p>
            <a:pPr marL="0" indent="0" algn="r" rtl="1">
              <a:buNone/>
            </a:pPr>
            <a:endParaRPr lang="en-US" sz="1400" dirty="0">
              <a:latin typeface="Calibri" panose="020F0502020204030204" pitchFamily="34" charset="0"/>
              <a:cs typeface="Calibri" panose="020F0502020204030204" pitchFamily="34" charset="0"/>
            </a:endParaRPr>
          </a:p>
        </p:txBody>
      </p:sp>
      <p:sp>
        <p:nvSpPr>
          <p:cNvPr id="5" name="Content Placeholder 4"/>
          <p:cNvSpPr>
            <a:spLocks noGrp="1"/>
          </p:cNvSpPr>
          <p:nvPr>
            <p:ph sz="quarter" idx="2"/>
          </p:nvPr>
        </p:nvSpPr>
        <p:spPr>
          <a:xfrm>
            <a:off x="6174658" y="1216154"/>
            <a:ext cx="5387461" cy="5140195"/>
          </a:xfrm>
        </p:spPr>
        <p:txBody>
          <a:bodyPr>
            <a:noAutofit/>
          </a:bodyPr>
          <a:lstStyle/>
          <a:p>
            <a:pPr marL="0" indent="0" algn="r" rtl="1">
              <a:buNone/>
            </a:pPr>
            <a:r>
              <a:rPr lang="ar-SA" sz="1400" dirty="0">
                <a:latin typeface="Calibri" panose="020F0502020204030204" pitchFamily="34" charset="0"/>
                <a:cs typeface="Calibri" panose="020F0502020204030204" pitchFamily="34" charset="0"/>
                <a:sym typeface="Wingdings" panose="05000000000000000000" pitchFamily="2" charset="2"/>
              </a:rPr>
              <a:t>أول شيء لما نكسر الدم </a:t>
            </a:r>
            <a:r>
              <a:rPr lang="ar-SA" sz="1400" dirty="0" err="1">
                <a:latin typeface="Calibri" panose="020F0502020204030204" pitchFamily="34" charset="0"/>
                <a:cs typeface="Calibri" panose="020F0502020204030204" pitchFamily="34" charset="0"/>
                <a:sym typeface="Wingdings" panose="05000000000000000000" pitchFamily="2" charset="2"/>
              </a:rPr>
              <a:t>بيطلع</a:t>
            </a:r>
            <a:r>
              <a:rPr lang="ar-SA" sz="1400" dirty="0">
                <a:latin typeface="Calibri" panose="020F0502020204030204" pitchFamily="34" charset="0"/>
                <a:cs typeface="Calibri" panose="020F0502020204030204" pitchFamily="34" charset="0"/>
                <a:sym typeface="Wingdings" panose="05000000000000000000" pitchFamily="2" charset="2"/>
              </a:rPr>
              <a:t> لنا هيم + </a:t>
            </a:r>
            <a:r>
              <a:rPr lang="ar-SA" sz="1400" dirty="0" err="1">
                <a:latin typeface="Calibri" panose="020F0502020204030204" pitchFamily="34" charset="0"/>
                <a:cs typeface="Calibri" panose="020F0502020204030204" pitchFamily="34" charset="0"/>
                <a:sym typeface="Wingdings" panose="05000000000000000000" pitchFamily="2" charset="2"/>
              </a:rPr>
              <a:t>جلوبين</a:t>
            </a:r>
            <a:r>
              <a:rPr lang="ar-SA" sz="1400" dirty="0">
                <a:latin typeface="Calibri" panose="020F0502020204030204" pitchFamily="34" charset="0"/>
                <a:cs typeface="Calibri" panose="020F0502020204030204" pitchFamily="34" charset="0"/>
                <a:sym typeface="Wingdings" panose="05000000000000000000" pitchFamily="2" charset="2"/>
              </a:rPr>
              <a:t>. </a:t>
            </a:r>
          </a:p>
          <a:p>
            <a:pPr marL="0" indent="0" algn="r" rtl="1">
              <a:buNone/>
            </a:pPr>
            <a:r>
              <a:rPr lang="ar-SA" sz="1400" dirty="0" err="1">
                <a:latin typeface="Calibri" panose="020F0502020204030204" pitchFamily="34" charset="0"/>
                <a:cs typeface="Calibri" panose="020F0502020204030204" pitchFamily="34" charset="0"/>
                <a:sym typeface="Wingdings" panose="05000000000000000000" pitchFamily="2" charset="2"/>
              </a:rPr>
              <a:t>الجلوبين</a:t>
            </a:r>
            <a:r>
              <a:rPr lang="ar-SA" sz="1400" dirty="0">
                <a:latin typeface="Calibri" panose="020F0502020204030204" pitchFamily="34" charset="0"/>
                <a:cs typeface="Calibri" panose="020F0502020204030204" pitchFamily="34" charset="0"/>
                <a:sym typeface="Wingdings" panose="05000000000000000000" pitchFamily="2" charset="2"/>
              </a:rPr>
              <a:t> راح يتكسر ويمر بمراحل لين يصير  </a:t>
            </a:r>
            <a:r>
              <a:rPr lang="en-US" sz="1400" dirty="0">
                <a:latin typeface="Calibri" panose="020F0502020204030204" pitchFamily="34" charset="0"/>
                <a:cs typeface="Calibri" panose="020F0502020204030204" pitchFamily="34" charset="0"/>
                <a:sym typeface="Wingdings" panose="05000000000000000000" pitchFamily="2" charset="2"/>
              </a:rPr>
              <a:t>simple Amino </a:t>
            </a:r>
            <a:r>
              <a:rPr lang="en-US" sz="1400" dirty="0" err="1">
                <a:latin typeface="Calibri" panose="020F0502020204030204" pitchFamily="34" charset="0"/>
                <a:cs typeface="Calibri" panose="020F0502020204030204" pitchFamily="34" charset="0"/>
                <a:sym typeface="Wingdings" panose="05000000000000000000" pitchFamily="2" charset="2"/>
              </a:rPr>
              <a:t>asids</a:t>
            </a:r>
            <a:r>
              <a:rPr lang="ar-SA" sz="1400" dirty="0">
                <a:latin typeface="Calibri" panose="020F0502020204030204" pitchFamily="34" charset="0"/>
                <a:cs typeface="Calibri" panose="020F0502020204030204" pitchFamily="34" charset="0"/>
                <a:sym typeface="Wingdings" panose="05000000000000000000" pitchFamily="2" charset="2"/>
              </a:rPr>
              <a:t> </a:t>
            </a:r>
            <a:r>
              <a:rPr lang="ar-SA" sz="1400" dirty="0" err="1">
                <a:latin typeface="Calibri" panose="020F0502020204030204" pitchFamily="34" charset="0"/>
                <a:cs typeface="Calibri" panose="020F0502020204030204" pitchFamily="34" charset="0"/>
                <a:sym typeface="Wingdings" panose="05000000000000000000" pitchFamily="2" charset="2"/>
              </a:rPr>
              <a:t>ويتخزن</a:t>
            </a:r>
            <a:r>
              <a:rPr lang="ar-SA" sz="1400" dirty="0">
                <a:latin typeface="Calibri" panose="020F0502020204030204" pitchFamily="34" charset="0"/>
                <a:cs typeface="Calibri" panose="020F0502020204030204" pitchFamily="34" charset="0"/>
                <a:sym typeface="Wingdings" panose="05000000000000000000" pitchFamily="2" charset="2"/>
              </a:rPr>
              <a:t> في الجسم، </a:t>
            </a:r>
            <a:r>
              <a:rPr lang="ar-SA" sz="1400" dirty="0" err="1">
                <a:latin typeface="Calibri" panose="020F0502020204030204" pitchFamily="34" charset="0"/>
                <a:cs typeface="Calibri" panose="020F0502020204030204" pitchFamily="34" charset="0"/>
                <a:sym typeface="Wingdings" panose="05000000000000000000" pitchFamily="2" charset="2"/>
              </a:rPr>
              <a:t>ماعلينا</a:t>
            </a:r>
            <a:r>
              <a:rPr lang="ar-SA" sz="1400" dirty="0">
                <a:latin typeface="Calibri" panose="020F0502020204030204" pitchFamily="34" charset="0"/>
                <a:cs typeface="Calibri" panose="020F0502020204030204" pitchFamily="34" charset="0"/>
                <a:sym typeface="Wingdings" panose="05000000000000000000" pitchFamily="2" charset="2"/>
              </a:rPr>
              <a:t> منه هنا، المهم عندنا الهيم، الهيم راح يتحول بمساعدة انزيم اسمه </a:t>
            </a:r>
            <a:r>
              <a:rPr lang="en-US" sz="1400" dirty="0">
                <a:latin typeface="Calibri" panose="020F0502020204030204" pitchFamily="34" charset="0"/>
                <a:cs typeface="Calibri" panose="020F0502020204030204" pitchFamily="34" charset="0"/>
                <a:sym typeface="Wingdings" panose="05000000000000000000" pitchFamily="2" charset="2"/>
              </a:rPr>
              <a:t>(</a:t>
            </a:r>
            <a:r>
              <a:rPr lang="en-US" sz="1400" dirty="0" err="1">
                <a:latin typeface="Calibri" panose="020F0502020204030204" pitchFamily="34" charset="0"/>
                <a:cs typeface="Calibri" panose="020F0502020204030204" pitchFamily="34" charset="0"/>
                <a:sym typeface="Wingdings" panose="05000000000000000000" pitchFamily="2" charset="2"/>
              </a:rPr>
              <a:t>Heme</a:t>
            </a:r>
            <a:r>
              <a:rPr lang="en-US" sz="1400" dirty="0">
                <a:latin typeface="Calibri" panose="020F0502020204030204" pitchFamily="34" charset="0"/>
                <a:cs typeface="Calibri" panose="020F0502020204030204" pitchFamily="34" charset="0"/>
                <a:sym typeface="Wingdings" panose="05000000000000000000" pitchFamily="2" charset="2"/>
              </a:rPr>
              <a:t> oxygenase)</a:t>
            </a:r>
            <a:r>
              <a:rPr lang="ar-SA" sz="1400" dirty="0">
                <a:latin typeface="Calibri" panose="020F0502020204030204" pitchFamily="34" charset="0"/>
                <a:cs typeface="Calibri" panose="020F0502020204030204" pitchFamily="34" charset="0"/>
                <a:sym typeface="Wingdings" panose="05000000000000000000" pitchFamily="2" charset="2"/>
              </a:rPr>
              <a:t> الى </a:t>
            </a:r>
            <a:r>
              <a:rPr lang="en-US" sz="1400" dirty="0">
                <a:latin typeface="Calibri" panose="020F0502020204030204" pitchFamily="34" charset="0"/>
                <a:cs typeface="Calibri" panose="020F0502020204030204" pitchFamily="34" charset="0"/>
                <a:sym typeface="Wingdings" panose="05000000000000000000" pitchFamily="2" charset="2"/>
              </a:rPr>
              <a:t>(</a:t>
            </a:r>
            <a:r>
              <a:rPr lang="en-US" sz="1400" dirty="0" err="1">
                <a:latin typeface="Calibri" panose="020F0502020204030204" pitchFamily="34" charset="0"/>
                <a:cs typeface="Calibri" panose="020F0502020204030204" pitchFamily="34" charset="0"/>
              </a:rPr>
              <a:t>biliverdin+iron</a:t>
            </a:r>
            <a:r>
              <a:rPr lang="en-US" sz="1400" dirty="0">
                <a:latin typeface="Calibri" panose="020F0502020204030204" pitchFamily="34" charset="0"/>
                <a:cs typeface="Calibri" panose="020F0502020204030204" pitchFamily="34" charset="0"/>
              </a:rPr>
              <a:t>)</a:t>
            </a:r>
            <a:r>
              <a:rPr lang="ar-SA" sz="1400" dirty="0" smtClean="0">
                <a:latin typeface="Calibri" panose="020F0502020204030204" pitchFamily="34" charset="0"/>
                <a:cs typeface="Calibri" panose="020F0502020204030204" pitchFamily="34" charset="0"/>
              </a:rPr>
              <a:t>.</a:t>
            </a:r>
          </a:p>
          <a:p>
            <a:pPr marL="0" indent="0" algn="r" rtl="1">
              <a:buNone/>
            </a:pPr>
            <a:endParaRPr lang="ar-SA" sz="100" dirty="0">
              <a:latin typeface="Calibri" panose="020F0502020204030204" pitchFamily="34" charset="0"/>
              <a:cs typeface="Calibri" panose="020F0502020204030204" pitchFamily="34" charset="0"/>
            </a:endParaRPr>
          </a:p>
          <a:p>
            <a:pPr marL="0" indent="0" algn="r" rtl="1">
              <a:buNone/>
            </a:pPr>
            <a:r>
              <a:rPr lang="ar-SA" sz="1400" dirty="0">
                <a:latin typeface="Calibri" panose="020F0502020204030204" pitchFamily="34" charset="0"/>
                <a:cs typeface="Calibri" panose="020F0502020204030204" pitchFamily="34" charset="0"/>
              </a:rPr>
              <a:t>الـ</a:t>
            </a:r>
            <a:r>
              <a:rPr lang="en-US" sz="1400" dirty="0" err="1">
                <a:latin typeface="Calibri" panose="020F0502020204030204" pitchFamily="34" charset="0"/>
                <a:cs typeface="Calibri" panose="020F0502020204030204" pitchFamily="34" charset="0"/>
              </a:rPr>
              <a:t>biliverdin</a:t>
            </a:r>
            <a:r>
              <a:rPr lang="en-US" sz="1400" dirty="0">
                <a:latin typeface="Calibri" panose="020F0502020204030204" pitchFamily="34" charset="0"/>
                <a:cs typeface="Calibri" panose="020F0502020204030204" pitchFamily="34" charset="0"/>
              </a:rPr>
              <a:t> </a:t>
            </a:r>
            <a:r>
              <a:rPr lang="ar-SA" sz="1400" dirty="0">
                <a:latin typeface="Calibri" panose="020F0502020204030204" pitchFamily="34" charset="0"/>
                <a:cs typeface="Calibri" panose="020F0502020204030204" pitchFamily="34" charset="0"/>
              </a:rPr>
              <a:t> راح يتحول الى </a:t>
            </a:r>
            <a:r>
              <a:rPr lang="en-US" sz="1400" dirty="0">
                <a:latin typeface="Calibri" panose="020F0502020204030204" pitchFamily="34" charset="0"/>
                <a:cs typeface="Calibri" panose="020F0502020204030204" pitchFamily="34" charset="0"/>
              </a:rPr>
              <a:t>Bilirubin</a:t>
            </a:r>
            <a:r>
              <a:rPr lang="ar-SA" sz="1400" dirty="0">
                <a:latin typeface="Calibri" panose="020F0502020204030204" pitchFamily="34" charset="0"/>
                <a:cs typeface="Calibri" panose="020F0502020204030204" pitchFamily="34" charset="0"/>
              </a:rPr>
              <a:t> عن طريق انزيم اسمه </a:t>
            </a:r>
            <a:r>
              <a:rPr lang="en-US" sz="1400" dirty="0">
                <a:latin typeface="Calibri" panose="020F0502020204030204" pitchFamily="34" charset="0"/>
                <a:cs typeface="Calibri" panose="020F0502020204030204" pitchFamily="34" charset="0"/>
              </a:rPr>
              <a:t>(</a:t>
            </a:r>
            <a:r>
              <a:rPr lang="en-US" sz="1400" dirty="0" err="1">
                <a:latin typeface="Calibri" panose="020F0502020204030204" pitchFamily="34" charset="0"/>
                <a:cs typeface="Calibri" panose="020F0502020204030204" pitchFamily="34" charset="0"/>
              </a:rPr>
              <a:t>biliverdin</a:t>
            </a:r>
            <a:r>
              <a:rPr lang="en-US" sz="1400" dirty="0">
                <a:latin typeface="Calibri" panose="020F0502020204030204" pitchFamily="34" charset="0"/>
                <a:cs typeface="Calibri" panose="020F0502020204030204" pitchFamily="34" charset="0"/>
              </a:rPr>
              <a:t> reductase)</a:t>
            </a:r>
            <a:r>
              <a:rPr lang="ar-SA" sz="1400" dirty="0">
                <a:latin typeface="Calibri" panose="020F0502020204030204" pitchFamily="34" charset="0"/>
                <a:cs typeface="Calibri" panose="020F0502020204030204" pitchFamily="34" charset="0"/>
              </a:rPr>
              <a:t> وبكذا صار عندنا </a:t>
            </a:r>
            <a:r>
              <a:rPr lang="en-US" sz="1400" dirty="0">
                <a:latin typeface="Calibri" panose="020F0502020204030204" pitchFamily="34" charset="0"/>
                <a:cs typeface="Calibri" panose="020F0502020204030204" pitchFamily="34" charset="0"/>
              </a:rPr>
              <a:t>Bilirubin</a:t>
            </a:r>
            <a:r>
              <a:rPr lang="ar-SA" sz="1400" dirty="0">
                <a:latin typeface="Calibri" panose="020F0502020204030204" pitchFamily="34" charset="0"/>
                <a:cs typeface="Calibri" panose="020F0502020204030204" pitchFamily="34" charset="0"/>
              </a:rPr>
              <a:t> اللي كل المحاضرة تقريبا عنه! وهذا اختصار </a:t>
            </a:r>
            <a:r>
              <a:rPr lang="ar-SA" sz="1400" dirty="0">
                <a:solidFill>
                  <a:schemeClr val="accent2">
                    <a:lumMod val="75000"/>
                  </a:schemeClr>
                </a:solidFill>
                <a:latin typeface="Calibri" panose="020F0502020204030204" pitchFamily="34" charset="0"/>
                <a:cs typeface="Calibri" panose="020F0502020204030204" pitchFamily="34" charset="0"/>
              </a:rPr>
              <a:t>مرحلة الـ</a:t>
            </a:r>
            <a:r>
              <a:rPr lang="en-US" sz="1400" dirty="0">
                <a:solidFill>
                  <a:schemeClr val="accent2">
                    <a:lumMod val="75000"/>
                  </a:schemeClr>
                </a:solidFill>
                <a:latin typeface="Calibri" panose="020F0502020204030204" pitchFamily="34" charset="0"/>
                <a:cs typeface="Calibri" panose="020F0502020204030204" pitchFamily="34" charset="0"/>
              </a:rPr>
              <a:t>Formation</a:t>
            </a:r>
            <a:r>
              <a:rPr lang="ar-SA" sz="1400" dirty="0" smtClean="0">
                <a:solidFill>
                  <a:schemeClr val="accent2">
                    <a:lumMod val="75000"/>
                  </a:schemeClr>
                </a:solidFill>
                <a:latin typeface="Calibri" panose="020F0502020204030204" pitchFamily="34" charset="0"/>
                <a:cs typeface="Calibri" panose="020F0502020204030204" pitchFamily="34" charset="0"/>
              </a:rPr>
              <a:t>.</a:t>
            </a:r>
          </a:p>
          <a:p>
            <a:pPr marL="0" indent="0" algn="r" rtl="1">
              <a:buNone/>
            </a:pPr>
            <a:endParaRPr lang="ar-SA" sz="100" dirty="0">
              <a:latin typeface="Calibri" panose="020F0502020204030204" pitchFamily="34" charset="0"/>
              <a:cs typeface="Calibri" panose="020F0502020204030204" pitchFamily="34" charset="0"/>
            </a:endParaRPr>
          </a:p>
          <a:p>
            <a:pPr marL="0" indent="0" algn="r" rtl="1">
              <a:buNone/>
            </a:pPr>
            <a:r>
              <a:rPr lang="ar-SA" sz="1400" dirty="0">
                <a:latin typeface="Calibri" panose="020F0502020204030204" pitchFamily="34" charset="0"/>
                <a:cs typeface="Calibri" panose="020F0502020204030204" pitchFamily="34" charset="0"/>
              </a:rPr>
              <a:t>الـ</a:t>
            </a:r>
            <a:r>
              <a:rPr lang="en-US" sz="1400" dirty="0">
                <a:latin typeface="Calibri" panose="020F0502020204030204" pitchFamily="34" charset="0"/>
                <a:cs typeface="Calibri" panose="020F0502020204030204" pitchFamily="34" charset="0"/>
              </a:rPr>
              <a:t> Bilirubin</a:t>
            </a:r>
            <a:r>
              <a:rPr lang="ar-SA" sz="1400" dirty="0">
                <a:latin typeface="Calibri" panose="020F0502020204030204" pitchFamily="34" charset="0"/>
                <a:cs typeface="Calibri" panose="020F0502020204030204" pitchFamily="34" charset="0"/>
              </a:rPr>
              <a:t> اللي تكوّن هذا سام، محب للدهون وكاره للماء </a:t>
            </a:r>
            <a:r>
              <a:rPr lang="en-US" sz="1400" dirty="0">
                <a:latin typeface="Calibri" panose="020F0502020204030204" pitchFamily="34" charset="0"/>
                <a:cs typeface="Calibri" panose="020F0502020204030204" pitchFamily="34" charset="0"/>
              </a:rPr>
              <a:t>(</a:t>
            </a:r>
            <a:r>
              <a:rPr lang="en-US" sz="1400" dirty="0"/>
              <a:t>hydrophobic)</a:t>
            </a:r>
            <a:r>
              <a:rPr lang="ar-SA" sz="1400" dirty="0"/>
              <a:t> كيف نقدر نتخلص منه؟ </a:t>
            </a:r>
          </a:p>
          <a:p>
            <a:pPr marL="0" indent="0" algn="r" rtl="1">
              <a:buNone/>
            </a:pPr>
            <a:r>
              <a:rPr lang="ar-SA" sz="1400" dirty="0">
                <a:latin typeface="Calibri" panose="020F0502020204030204" pitchFamily="34" charset="0"/>
                <a:cs typeface="Calibri" panose="020F0502020204030204" pitchFamily="34" charset="0"/>
              </a:rPr>
              <a:t>عن طريق اننا نوديه للكبد! لكن بما انه كاره للماء كيف يقدر يوصل للكبد بسلام بما انه سام ومؤذي؟ عن طريق مساعدة </a:t>
            </a:r>
            <a:r>
              <a:rPr lang="en-US" sz="1400" dirty="0">
                <a:latin typeface="Calibri" panose="020F0502020204030204" pitchFamily="34" charset="0"/>
                <a:cs typeface="Calibri" panose="020F0502020204030204" pitchFamily="34" charset="0"/>
              </a:rPr>
              <a:t>carrier</a:t>
            </a:r>
            <a:r>
              <a:rPr lang="ar-SA" sz="1400" dirty="0">
                <a:latin typeface="Calibri" panose="020F0502020204030204" pitchFamily="34" charset="0"/>
                <a:cs typeface="Calibri" panose="020F0502020204030204" pitchFamily="34" charset="0"/>
              </a:rPr>
              <a:t> او بروتين اسمه </a:t>
            </a:r>
            <a:r>
              <a:rPr lang="en-US" sz="1400" dirty="0">
                <a:latin typeface="Calibri" panose="020F0502020204030204" pitchFamily="34" charset="0"/>
                <a:cs typeface="Calibri" panose="020F0502020204030204" pitchFamily="34" charset="0"/>
              </a:rPr>
              <a:t>Albumin</a:t>
            </a:r>
            <a:r>
              <a:rPr lang="ar-SA" sz="1400" dirty="0">
                <a:latin typeface="Calibri" panose="020F0502020204030204" pitchFamily="34" charset="0"/>
                <a:cs typeface="Calibri" panose="020F0502020204030204" pitchFamily="34" charset="0"/>
              </a:rPr>
              <a:t> وأول ما يرتبط فيه الألبومين راح يصير الـ </a:t>
            </a:r>
            <a:r>
              <a:rPr lang="en-US" sz="1400" dirty="0">
                <a:latin typeface="Calibri" panose="020F0502020204030204" pitchFamily="34" charset="0"/>
                <a:cs typeface="Calibri" panose="020F0502020204030204" pitchFamily="34" charset="0"/>
              </a:rPr>
              <a:t>Bilirubin</a:t>
            </a:r>
            <a:r>
              <a:rPr lang="ar-SA" sz="1400"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t>
            </a:r>
            <a:r>
              <a:rPr lang="en-US" sz="1400" dirty="0"/>
              <a:t>unconjugated)</a:t>
            </a:r>
            <a:r>
              <a:rPr lang="ar-SA" sz="1400" dirty="0"/>
              <a:t>.</a:t>
            </a:r>
            <a:endParaRPr lang="ar-SA" sz="1400" dirty="0">
              <a:latin typeface="Calibri" panose="020F0502020204030204" pitchFamily="34" charset="0"/>
              <a:cs typeface="Calibri" panose="020F0502020204030204" pitchFamily="34" charset="0"/>
            </a:endParaRPr>
          </a:p>
          <a:p>
            <a:pPr marL="0" indent="0" algn="r" rtl="1">
              <a:buNone/>
            </a:pPr>
            <a:r>
              <a:rPr lang="ar-SA" sz="1400" dirty="0">
                <a:latin typeface="Calibri" panose="020F0502020204030204" pitchFamily="34" charset="0"/>
                <a:cs typeface="Calibri" panose="020F0502020204030204" pitchFamily="34" charset="0"/>
              </a:rPr>
              <a:t>بعد ما يرتبط بالألبومين راح يروح للكبد ويكون كذا الألبومين أدّى مهمته وهي توصيله للكبد بدون ما يتأذى أي عضو او نسيج، بالتالي راح ينفصل عن الـ</a:t>
            </a:r>
            <a:r>
              <a:rPr lang="en-US" sz="1400" dirty="0">
                <a:latin typeface="Calibri" panose="020F0502020204030204" pitchFamily="34" charset="0"/>
                <a:cs typeface="Calibri" panose="020F0502020204030204" pitchFamily="34" charset="0"/>
              </a:rPr>
              <a:t> Bilirubin</a:t>
            </a:r>
            <a:r>
              <a:rPr lang="ar-SA" sz="1400" dirty="0">
                <a:latin typeface="Calibri" panose="020F0502020204030204" pitchFamily="34" charset="0"/>
                <a:cs typeface="Calibri" panose="020F0502020204030204" pitchFamily="34" charset="0"/>
              </a:rPr>
              <a:t> ويرجع الـ</a:t>
            </a:r>
            <a:r>
              <a:rPr lang="en-US" sz="1400" dirty="0">
                <a:latin typeface="Calibri" panose="020F0502020204030204" pitchFamily="34" charset="0"/>
                <a:cs typeface="Calibri" panose="020F0502020204030204" pitchFamily="34" charset="0"/>
              </a:rPr>
              <a:t> Bilirubin</a:t>
            </a:r>
            <a:r>
              <a:rPr lang="ar-SA" sz="1400" dirty="0">
                <a:latin typeface="Calibri" panose="020F0502020204030204" pitchFamily="34" charset="0"/>
                <a:cs typeface="Calibri" panose="020F0502020204030204" pitchFamily="34" charset="0"/>
              </a:rPr>
              <a:t> الى حالته قبل ما يرتبط فيه الألبومين وهي </a:t>
            </a:r>
            <a:r>
              <a:rPr lang="en-US" sz="1400" dirty="0">
                <a:latin typeface="Calibri" panose="020F0502020204030204" pitchFamily="34" charset="0"/>
                <a:cs typeface="Calibri" panose="020F0502020204030204" pitchFamily="34" charset="0"/>
              </a:rPr>
              <a:t>(</a:t>
            </a:r>
            <a:r>
              <a:rPr lang="en-US" sz="1400" dirty="0"/>
              <a:t>conjugated)</a:t>
            </a:r>
            <a:r>
              <a:rPr lang="ar-SA" sz="1400" dirty="0"/>
              <a:t>. وهذا اختصار </a:t>
            </a:r>
            <a:r>
              <a:rPr lang="ar-SA" sz="1400" dirty="0">
                <a:solidFill>
                  <a:schemeClr val="accent2">
                    <a:lumMod val="75000"/>
                  </a:schemeClr>
                </a:solidFill>
              </a:rPr>
              <a:t>مرحلة الـ</a:t>
            </a:r>
            <a:r>
              <a:rPr lang="en-US" sz="1400" dirty="0">
                <a:solidFill>
                  <a:schemeClr val="accent2">
                    <a:lumMod val="75000"/>
                  </a:schemeClr>
                </a:solidFill>
              </a:rPr>
              <a:t>Transport</a:t>
            </a:r>
            <a:r>
              <a:rPr lang="ar-SA" sz="1400" dirty="0" smtClean="0">
                <a:solidFill>
                  <a:schemeClr val="accent2">
                    <a:lumMod val="75000"/>
                  </a:schemeClr>
                </a:solidFill>
              </a:rPr>
              <a:t>.</a:t>
            </a:r>
          </a:p>
          <a:p>
            <a:pPr marL="0" lvl="0" indent="0" algn="r" rtl="1">
              <a:buNone/>
            </a:pPr>
            <a:r>
              <a:rPr lang="ar-SA" sz="1400" dirty="0">
                <a:solidFill>
                  <a:schemeClr val="accent2">
                    <a:lumMod val="75000"/>
                  </a:schemeClr>
                </a:solidFill>
                <a:latin typeface="Calibri" panose="020F0502020204030204" pitchFamily="34" charset="0"/>
                <a:cs typeface="Calibri" panose="020F0502020204030204" pitchFamily="34" charset="0"/>
              </a:rPr>
              <a:t>الحين هو في الكبد</a:t>
            </a:r>
            <a:r>
              <a:rPr lang="en-US" sz="1400" dirty="0">
                <a:solidFill>
                  <a:schemeClr val="accent2">
                    <a:lumMod val="75000"/>
                  </a:schemeClr>
                </a:solidFill>
                <a:latin typeface="Calibri" panose="020F0502020204030204" pitchFamily="34" charset="0"/>
                <a:cs typeface="Calibri" panose="020F0502020204030204" pitchFamily="34" charset="0"/>
              </a:rPr>
              <a:t> (</a:t>
            </a:r>
            <a:r>
              <a:rPr lang="en-US" sz="1400" dirty="0">
                <a:solidFill>
                  <a:schemeClr val="accent2">
                    <a:lumMod val="75000"/>
                  </a:schemeClr>
                </a:solidFill>
              </a:rPr>
              <a:t>Hepatic Phase) </a:t>
            </a:r>
            <a:r>
              <a:rPr lang="ar-SA" sz="1400" dirty="0">
                <a:solidFill>
                  <a:schemeClr val="accent2">
                    <a:lumMod val="75000"/>
                  </a:schemeClr>
                </a:solidFill>
                <a:latin typeface="Calibri" panose="020F0502020204030204" pitchFamily="34" charset="0"/>
                <a:cs typeface="Calibri" panose="020F0502020204030204" pitchFamily="34" charset="0"/>
              </a:rPr>
              <a:t> راح يمر بثلاث </a:t>
            </a:r>
            <a:r>
              <a:rPr lang="ar-SA" sz="1400" dirty="0" smtClean="0">
                <a:solidFill>
                  <a:schemeClr val="accent2">
                    <a:lumMod val="75000"/>
                  </a:schemeClr>
                </a:solidFill>
                <a:latin typeface="Calibri" panose="020F0502020204030204" pitchFamily="34" charset="0"/>
                <a:cs typeface="Calibri" panose="020F0502020204030204" pitchFamily="34" charset="0"/>
              </a:rPr>
              <a:t>عمليات:</a:t>
            </a:r>
            <a:endParaRPr lang="ar-SA" sz="1400" dirty="0">
              <a:solidFill>
                <a:schemeClr val="accent2">
                  <a:lumMod val="75000"/>
                </a:schemeClr>
              </a:solidFill>
              <a:latin typeface="Calibri" panose="020F0502020204030204" pitchFamily="34" charset="0"/>
              <a:cs typeface="Calibri" panose="020F0502020204030204" pitchFamily="34" charset="0"/>
            </a:endParaRPr>
          </a:p>
          <a:p>
            <a:pPr marL="0" lvl="0" indent="0" algn="r" rtl="1">
              <a:buNone/>
            </a:pPr>
            <a:r>
              <a:rPr lang="ar-SA" sz="1400" dirty="0">
                <a:latin typeface="Calibri" panose="020F0502020204030204" pitchFamily="34" charset="0"/>
                <a:cs typeface="Calibri" panose="020F0502020204030204" pitchFamily="34" charset="0"/>
              </a:rPr>
              <a:t>أول </a:t>
            </a:r>
            <a:r>
              <a:rPr lang="ar-SA" sz="1400" dirty="0" smtClean="0">
                <a:latin typeface="Calibri" panose="020F0502020204030204" pitchFamily="34" charset="0"/>
                <a:cs typeface="Calibri" panose="020F0502020204030204" pitchFamily="34" charset="0"/>
              </a:rPr>
              <a:t>عملية </a:t>
            </a:r>
            <a:r>
              <a:rPr lang="en-US" sz="1400" dirty="0">
                <a:latin typeface="Calibri" panose="020F0502020204030204" pitchFamily="34" charset="0"/>
                <a:cs typeface="Calibri" panose="020F0502020204030204" pitchFamily="34" charset="0"/>
              </a:rPr>
              <a:t>Hepatic uptake</a:t>
            </a:r>
            <a:r>
              <a:rPr lang="ar-SA" sz="1400" dirty="0">
                <a:latin typeface="Calibri" panose="020F0502020204030204" pitchFamily="34" charset="0"/>
                <a:cs typeface="Calibri" panose="020F0502020204030204" pitchFamily="34" charset="0"/>
              </a:rPr>
              <a:t>: في هذه المرحلة أو ما يوصل الـ</a:t>
            </a:r>
            <a:r>
              <a:rPr lang="en-US" sz="1400" dirty="0">
                <a:latin typeface="Calibri" panose="020F0502020204030204" pitchFamily="34" charset="0"/>
                <a:cs typeface="Calibri" panose="020F0502020204030204" pitchFamily="34" charset="0"/>
              </a:rPr>
              <a:t> Bilirubin</a:t>
            </a:r>
            <a:r>
              <a:rPr lang="ar-SA" sz="1400" dirty="0">
                <a:latin typeface="Calibri" panose="020F0502020204030204" pitchFamily="34" charset="0"/>
                <a:cs typeface="Calibri" panose="020F0502020204030204" pitchFamily="34" charset="0"/>
              </a:rPr>
              <a:t>للكبد راح تتعرف عليه </a:t>
            </a:r>
            <a:r>
              <a:rPr lang="ar-SA" sz="1400" dirty="0" err="1">
                <a:latin typeface="Calibri" panose="020F0502020204030204" pitchFamily="34" charset="0"/>
                <a:cs typeface="Calibri" panose="020F0502020204030204" pitchFamily="34" charset="0"/>
              </a:rPr>
              <a:t>الريسبوترز</a:t>
            </a:r>
            <a:r>
              <a:rPr lang="ar-SA" sz="1400" dirty="0">
                <a:latin typeface="Calibri" panose="020F0502020204030204" pitchFamily="34" charset="0"/>
                <a:cs typeface="Calibri" panose="020F0502020204030204" pitchFamily="34" charset="0"/>
              </a:rPr>
              <a:t> وتمتصه بمساعدة بروتينات اسمهم </a:t>
            </a:r>
            <a:r>
              <a:rPr lang="en-US" sz="1400" dirty="0">
                <a:latin typeface="Calibri" panose="020F0502020204030204" pitchFamily="34" charset="0"/>
                <a:cs typeface="Calibri" panose="020F0502020204030204" pitchFamily="34" charset="0"/>
              </a:rPr>
              <a:t>(Y+Z)</a:t>
            </a:r>
            <a:r>
              <a:rPr lang="ar-SA" sz="1400" dirty="0">
                <a:latin typeface="Calibri" panose="020F0502020204030204" pitchFamily="34" charset="0"/>
                <a:cs typeface="Calibri" panose="020F0502020204030204" pitchFamily="34" charset="0"/>
              </a:rPr>
              <a:t>.</a:t>
            </a:r>
          </a:p>
          <a:p>
            <a:pPr marL="0" indent="0" algn="r" rtl="1">
              <a:buNone/>
            </a:pPr>
            <a:endParaRPr lang="ar-SA" sz="1400" dirty="0"/>
          </a:p>
          <a:p>
            <a:pPr marL="0" indent="0" algn="r" rtl="1">
              <a:buNone/>
            </a:pPr>
            <a:endParaRPr lang="en-US" sz="1400" dirty="0"/>
          </a:p>
        </p:txBody>
      </p:sp>
      <p:sp>
        <p:nvSpPr>
          <p:cNvPr id="6" name="Title 1"/>
          <p:cNvSpPr>
            <a:spLocks noGrp="1"/>
          </p:cNvSpPr>
          <p:nvPr>
            <p:ph type="title"/>
          </p:nvPr>
        </p:nvSpPr>
        <p:spPr>
          <a:xfrm>
            <a:off x="609460" y="152400"/>
            <a:ext cx="10969943" cy="990600"/>
          </a:xfrm>
        </p:spPr>
        <p:txBody>
          <a:bodyPr>
            <a:normAutofit/>
          </a:bodyPr>
          <a:lstStyle/>
          <a:p>
            <a:pPr algn="r" rtl="1"/>
            <a:r>
              <a:rPr lang="ar-SA" sz="3200" dirty="0" smtClean="0">
                <a:solidFill>
                  <a:schemeClr val="bg1">
                    <a:lumMod val="50000"/>
                  </a:schemeClr>
                </a:solidFill>
                <a:latin typeface="Calibri" panose="020F0502020204030204" pitchFamily="34" charset="0"/>
                <a:cs typeface="Calibri" panose="020F0502020204030204" pitchFamily="34" charset="0"/>
              </a:rPr>
              <a:t>هذه </a:t>
            </a:r>
            <a:r>
              <a:rPr lang="ar-SA" sz="3200" dirty="0" err="1" smtClean="0">
                <a:solidFill>
                  <a:schemeClr val="bg1">
                    <a:lumMod val="50000"/>
                  </a:schemeClr>
                </a:solidFill>
                <a:latin typeface="Calibri" panose="020F0502020204030204" pitchFamily="34" charset="0"/>
                <a:cs typeface="Calibri" panose="020F0502020204030204" pitchFamily="34" charset="0"/>
              </a:rPr>
              <a:t>السلايد</a:t>
            </a:r>
            <a:r>
              <a:rPr lang="ar-SA" sz="3200" dirty="0" smtClean="0">
                <a:solidFill>
                  <a:schemeClr val="bg1">
                    <a:lumMod val="50000"/>
                  </a:schemeClr>
                </a:solidFill>
                <a:latin typeface="Calibri" panose="020F0502020204030204" pitchFamily="34" charset="0"/>
                <a:cs typeface="Calibri" panose="020F0502020204030204" pitchFamily="34" charset="0"/>
              </a:rPr>
              <a:t> زبدة الخطوات </a:t>
            </a:r>
            <a:r>
              <a:rPr lang="ar-SA" sz="3200" dirty="0" err="1" smtClean="0">
                <a:solidFill>
                  <a:schemeClr val="bg1">
                    <a:lumMod val="50000"/>
                  </a:schemeClr>
                </a:solidFill>
                <a:latin typeface="Calibri" panose="020F0502020204030204" pitchFamily="34" charset="0"/>
                <a:cs typeface="Calibri" panose="020F0502020204030204" pitchFamily="34" charset="0"/>
              </a:rPr>
              <a:t>الجاية</a:t>
            </a:r>
            <a:r>
              <a:rPr lang="ar-SA" sz="3200" dirty="0" smtClean="0">
                <a:solidFill>
                  <a:schemeClr val="bg1">
                    <a:lumMod val="50000"/>
                  </a:schemeClr>
                </a:solidFill>
                <a:latin typeface="Calibri" panose="020F0502020204030204" pitchFamily="34" charset="0"/>
                <a:cs typeface="Calibri" panose="020F0502020204030204" pitchFamily="34" charset="0"/>
              </a:rPr>
              <a:t>، </a:t>
            </a:r>
            <a:r>
              <a:rPr lang="ar-SA" sz="3200" dirty="0" err="1" smtClean="0">
                <a:solidFill>
                  <a:schemeClr val="bg1">
                    <a:lumMod val="50000"/>
                  </a:schemeClr>
                </a:solidFill>
                <a:latin typeface="Calibri" panose="020F0502020204030204" pitchFamily="34" charset="0"/>
                <a:cs typeface="Calibri" panose="020F0502020204030204" pitchFamily="34" charset="0"/>
              </a:rPr>
              <a:t>اقرووها</a:t>
            </a:r>
            <a:r>
              <a:rPr lang="ar-SA" sz="3200" dirty="0" smtClean="0">
                <a:solidFill>
                  <a:schemeClr val="bg1">
                    <a:lumMod val="50000"/>
                  </a:schemeClr>
                </a:solidFill>
                <a:latin typeface="Calibri" panose="020F0502020204030204" pitchFamily="34" charset="0"/>
                <a:cs typeface="Calibri" panose="020F0502020204030204" pitchFamily="34" charset="0"/>
              </a:rPr>
              <a:t> قبل تكملون يسهل عليكم! </a:t>
            </a:r>
            <a:endParaRPr lang="en-US" sz="3200" dirty="0">
              <a:solidFill>
                <a:schemeClr val="bg1">
                  <a:lumMod val="50000"/>
                </a:schemeClr>
              </a:solidFill>
              <a:latin typeface="Calibri" panose="020F0502020204030204" pitchFamily="34" charset="0"/>
              <a:cs typeface="Calibri" panose="020F0502020204030204" pitchFamily="34" charset="0"/>
            </a:endParaRPr>
          </a:p>
        </p:txBody>
      </p:sp>
      <p:cxnSp>
        <p:nvCxnSpPr>
          <p:cNvPr id="7" name="Straight Connector 6"/>
          <p:cNvCxnSpPr/>
          <p:nvPr/>
        </p:nvCxnSpPr>
        <p:spPr>
          <a:xfrm flipH="1">
            <a:off x="6094412" y="1143000"/>
            <a:ext cx="2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Rectangle 7"/>
          <p:cNvSpPr/>
          <p:nvPr/>
        </p:nvSpPr>
        <p:spPr>
          <a:xfrm>
            <a:off x="1125860" y="6384148"/>
            <a:ext cx="10453543" cy="461665"/>
          </a:xfrm>
          <a:prstGeom prst="rect">
            <a:avLst/>
          </a:prstGeom>
          <a:ln>
            <a:noFill/>
            <a:prstDash val="dashDot"/>
          </a:ln>
        </p:spPr>
        <p:txBody>
          <a:bodyPr wrap="square">
            <a:spAutoFit/>
          </a:bodyPr>
          <a:lstStyle/>
          <a:p>
            <a:pPr marL="342900" indent="-342900">
              <a:buFont typeface="Wingdings" panose="05000000000000000000" pitchFamily="2" charset="2"/>
              <a:buChar char="ü"/>
            </a:pPr>
            <a:r>
              <a:rPr lang="en-US" sz="1200" dirty="0">
                <a:latin typeface="Calibri" panose="020F0502020204030204" pitchFamily="34" charset="0"/>
              </a:rPr>
              <a:t>unconjugated is a lipid soluble but when it combines with plasma protein it increases its </a:t>
            </a:r>
            <a:r>
              <a:rPr lang="en-US" sz="1200" dirty="0" smtClean="0">
                <a:latin typeface="Calibri" panose="020F0502020204030204" pitchFamily="34" charset="0"/>
              </a:rPr>
              <a:t>water solubility </a:t>
            </a:r>
            <a:r>
              <a:rPr lang="en-US" sz="1200" dirty="0">
                <a:latin typeface="Calibri" panose="020F0502020204030204" pitchFamily="34" charset="0"/>
              </a:rPr>
              <a:t>but it still lipid soluble.</a:t>
            </a:r>
          </a:p>
          <a:p>
            <a:pPr marL="342900" indent="-342900">
              <a:buFont typeface="Wingdings" panose="05000000000000000000" pitchFamily="2" charset="2"/>
              <a:buChar char="ü"/>
            </a:pPr>
            <a:r>
              <a:rPr lang="en-US" sz="1200" dirty="0" smtClean="0">
                <a:latin typeface="Calibri" panose="020F0502020204030204" pitchFamily="34" charset="0"/>
              </a:rPr>
              <a:t>conjugated </a:t>
            </a:r>
            <a:r>
              <a:rPr lang="en-US" sz="1200" dirty="0">
                <a:latin typeface="Calibri" panose="020F0502020204030204" pitchFamily="34" charset="0"/>
              </a:rPr>
              <a:t>is a water </a:t>
            </a:r>
            <a:r>
              <a:rPr lang="en-US" sz="1200" dirty="0" smtClean="0">
                <a:latin typeface="Calibri" panose="020F0502020204030204" pitchFamily="34" charset="0"/>
              </a:rPr>
              <a:t>soluble.</a:t>
            </a:r>
            <a:endParaRPr lang="en-US" sz="1200" dirty="0"/>
          </a:p>
        </p:txBody>
      </p:sp>
    </p:spTree>
    <p:extLst>
      <p:ext uri="{BB962C8B-B14F-4D97-AF65-F5344CB8AC3E}">
        <p14:creationId xmlns:p14="http://schemas.microsoft.com/office/powerpoint/2010/main" val="100400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83667463"/>
              </p:ext>
            </p:extLst>
          </p:nvPr>
        </p:nvGraphicFramePr>
        <p:xfrm>
          <a:off x="1" y="-6"/>
          <a:ext cx="12188824" cy="6858006"/>
        </p:xfrm>
        <a:graphic>
          <a:graphicData uri="http://schemas.openxmlformats.org/drawingml/2006/table">
            <a:tbl>
              <a:tblPr firstRow="1" bandRow="1">
                <a:tableStyleId>{5DA37D80-6434-44D0-A028-1B22A696006F}</a:tableStyleId>
              </a:tblPr>
              <a:tblGrid>
                <a:gridCol w="2277987">
                  <a:extLst>
                    <a:ext uri="{9D8B030D-6E8A-4147-A177-3AD203B41FA5}">
                      <a16:colId xmlns:a16="http://schemas.microsoft.com/office/drawing/2014/main" xmlns="" val="3687207917"/>
                    </a:ext>
                  </a:extLst>
                </a:gridCol>
                <a:gridCol w="6120680">
                  <a:extLst>
                    <a:ext uri="{9D8B030D-6E8A-4147-A177-3AD203B41FA5}">
                      <a16:colId xmlns:a16="http://schemas.microsoft.com/office/drawing/2014/main" xmlns="" val="398006236"/>
                    </a:ext>
                  </a:extLst>
                </a:gridCol>
                <a:gridCol w="3790157">
                  <a:extLst>
                    <a:ext uri="{9D8B030D-6E8A-4147-A177-3AD203B41FA5}">
                      <a16:colId xmlns:a16="http://schemas.microsoft.com/office/drawing/2014/main" xmlns="" val="392458980"/>
                    </a:ext>
                  </a:extLst>
                </a:gridCol>
              </a:tblGrid>
              <a:tr h="306145">
                <a:tc gridSpan="3">
                  <a:txBody>
                    <a:bodyPr/>
                    <a:lstStyle/>
                    <a:p>
                      <a:pPr algn="l"/>
                      <a:r>
                        <a:rPr lang="ar-SA" sz="1400" b="0" dirty="0" smtClean="0">
                          <a:solidFill>
                            <a:schemeClr val="accent2">
                              <a:lumMod val="75000"/>
                            </a:schemeClr>
                          </a:solidFill>
                          <a:latin typeface="+mn-lt"/>
                        </a:rPr>
                        <a:t>                                                                                                  </a:t>
                      </a:r>
                      <a:r>
                        <a:rPr lang="en-US" sz="1400" b="0" dirty="0" smtClean="0">
                          <a:solidFill>
                            <a:schemeClr val="accent2">
                              <a:lumMod val="75000"/>
                            </a:schemeClr>
                          </a:solidFill>
                          <a:latin typeface="+mn-lt"/>
                        </a:rPr>
                        <a:t>Bilirubin metabolism</a:t>
                      </a:r>
                    </a:p>
                  </a:txBody>
                  <a:tcPr>
                    <a:solidFill>
                      <a:srgbClr val="D6EAF6"/>
                    </a:solidFill>
                  </a:tcPr>
                </a:tc>
                <a:tc hMerge="1">
                  <a:txBody>
                    <a:bodyPr/>
                    <a:lstStyle/>
                    <a:p>
                      <a:endParaRPr lang="en-US"/>
                    </a:p>
                  </a:txBody>
                  <a:tcPr/>
                </a:tc>
                <a:tc hMerge="1">
                  <a:txBody>
                    <a:bodyPr/>
                    <a:lstStyle/>
                    <a:p>
                      <a:pPr algn="ctr"/>
                      <a:endParaRPr kumimoji="0" lang="en-GB" sz="1400" b="0" kern="1200" dirty="0">
                        <a:solidFill>
                          <a:schemeClr val="tx1"/>
                        </a:solidFill>
                        <a:latin typeface="+mn-lt"/>
                        <a:ea typeface="+mn-ea"/>
                        <a:cs typeface="+mn-cs"/>
                      </a:endParaRPr>
                    </a:p>
                  </a:txBody>
                  <a:tcPr>
                    <a:solidFill>
                      <a:srgbClr val="D6EAF6"/>
                    </a:solidFill>
                  </a:tcPr>
                </a:tc>
                <a:extLst>
                  <a:ext uri="{0D108BD9-81ED-4DB2-BD59-A6C34878D82A}">
                    <a16:rowId xmlns:a16="http://schemas.microsoft.com/office/drawing/2014/main" xmlns="" val="402202847"/>
                  </a:ext>
                </a:extLst>
              </a:tr>
              <a:tr h="28165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ar-SA"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1. Formation</a:t>
                      </a:r>
                      <a:endParaRPr kumimoji="0" lang="en-GB" sz="160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txBody>
                  <a:tcPr>
                    <a:solidFill>
                      <a:srgbClr val="FCE4EA"/>
                    </a:solidFill>
                  </a:tcPr>
                </a:tc>
                <a:tc>
                  <a:txBody>
                    <a:bodyPr/>
                    <a:lstStyle/>
                    <a:p>
                      <a:pPr marL="342900" indent="-342900">
                        <a:buFont typeface="Wingdings" panose="05000000000000000000" pitchFamily="2" charset="2"/>
                        <a:buChar char="ü"/>
                      </a:pPr>
                      <a:r>
                        <a:rPr lang="en-US" sz="1300" dirty="0" smtClean="0"/>
                        <a:t>Life span of RBCs is </a:t>
                      </a:r>
                      <a:r>
                        <a:rPr lang="en-US" sz="1300" dirty="0" smtClean="0">
                          <a:solidFill>
                            <a:schemeClr val="accent4">
                              <a:lumMod val="75000"/>
                            </a:schemeClr>
                          </a:solidFill>
                        </a:rPr>
                        <a:t>60-120</a:t>
                      </a:r>
                      <a:r>
                        <a:rPr lang="en-US" sz="1300" dirty="0" smtClean="0"/>
                        <a:t> days.</a:t>
                      </a:r>
                    </a:p>
                    <a:p>
                      <a:pPr marL="342900" indent="-342900">
                        <a:buFont typeface="Wingdings" panose="05000000000000000000" pitchFamily="2" charset="2"/>
                        <a:buChar char="ü"/>
                      </a:pPr>
                      <a:r>
                        <a:rPr lang="en-US" sz="1300" dirty="0" smtClean="0"/>
                        <a:t>Senescent </a:t>
                      </a:r>
                      <a:r>
                        <a:rPr lang="en-US" sz="1300" dirty="0" smtClean="0">
                          <a:solidFill>
                            <a:schemeClr val="bg1">
                              <a:lumMod val="50000"/>
                            </a:schemeClr>
                          </a:solidFill>
                        </a:rPr>
                        <a:t>(old) </a:t>
                      </a:r>
                      <a:r>
                        <a:rPr lang="en-US" sz="1300" dirty="0" smtClean="0"/>
                        <a:t>RBCs are phagocytosed </a:t>
                      </a:r>
                      <a:r>
                        <a:rPr lang="en-US" sz="1300" b="0" dirty="0" err="1" smtClean="0">
                          <a:solidFill>
                            <a:srgbClr val="FF0000"/>
                          </a:solidFill>
                        </a:rPr>
                        <a:t>intravascularly</a:t>
                      </a:r>
                      <a:r>
                        <a:rPr lang="en-US" sz="1300" dirty="0" smtClean="0"/>
                        <a:t> or </a:t>
                      </a:r>
                    </a:p>
                    <a:p>
                      <a:pPr marL="0" indent="0">
                        <a:buFont typeface="Wingdings" panose="05000000000000000000" pitchFamily="2" charset="2"/>
                        <a:buNone/>
                      </a:pPr>
                      <a:r>
                        <a:rPr lang="en-US" sz="1300" b="0" dirty="0" smtClean="0">
                          <a:solidFill>
                            <a:srgbClr val="FF0000"/>
                          </a:solidFill>
                        </a:rPr>
                        <a:t>       </a:t>
                      </a:r>
                      <a:r>
                        <a:rPr lang="en-US" sz="1300" b="0" dirty="0" err="1" smtClean="0">
                          <a:solidFill>
                            <a:srgbClr val="FF0000"/>
                          </a:solidFill>
                        </a:rPr>
                        <a:t>Extravascularly</a:t>
                      </a:r>
                      <a:r>
                        <a:rPr lang="en-US" sz="1300" b="1" dirty="0" smtClean="0">
                          <a:solidFill>
                            <a:srgbClr val="FF0000"/>
                          </a:solidFill>
                        </a:rPr>
                        <a:t> </a:t>
                      </a:r>
                      <a:r>
                        <a:rPr lang="en-US" sz="1300" b="0" dirty="0" smtClean="0">
                          <a:solidFill>
                            <a:srgbClr val="00B050"/>
                          </a:solidFill>
                        </a:rPr>
                        <a:t>(mainly) </a:t>
                      </a:r>
                      <a:r>
                        <a:rPr lang="en-US" sz="1300" dirty="0" smtClean="0"/>
                        <a:t>in the reticuloendothelial system.</a:t>
                      </a:r>
                    </a:p>
                    <a:p>
                      <a:pPr marL="342900" indent="-342900">
                        <a:buFont typeface="Wingdings" panose="05000000000000000000" pitchFamily="2" charset="2"/>
                        <a:buChar char="ü"/>
                      </a:pPr>
                      <a:r>
                        <a:rPr lang="en-US" sz="1300" dirty="0" smtClean="0"/>
                        <a:t> The hemoglobin is first split into </a:t>
                      </a:r>
                      <a:r>
                        <a:rPr lang="en-US" sz="1300" dirty="0" smtClean="0">
                          <a:solidFill>
                            <a:srgbClr val="FF0000"/>
                          </a:solidFill>
                        </a:rPr>
                        <a:t>globin</a:t>
                      </a:r>
                      <a:r>
                        <a:rPr lang="en-US" sz="1300" dirty="0" smtClean="0"/>
                        <a:t> &amp; </a:t>
                      </a:r>
                      <a:r>
                        <a:rPr lang="en-US" sz="1300" dirty="0" err="1" smtClean="0">
                          <a:solidFill>
                            <a:srgbClr val="FF0000"/>
                          </a:solidFill>
                        </a:rPr>
                        <a:t>heme</a:t>
                      </a:r>
                      <a:r>
                        <a:rPr lang="en-US" sz="1300" dirty="0" smtClean="0"/>
                        <a:t>.</a:t>
                      </a:r>
                    </a:p>
                    <a:p>
                      <a:pPr marL="342900" indent="-342900">
                        <a:buFont typeface="Wingdings" panose="05000000000000000000" pitchFamily="2" charset="2"/>
                        <a:buChar char="ü"/>
                      </a:pPr>
                      <a:r>
                        <a:rPr lang="en-US" sz="1300" dirty="0" smtClean="0"/>
                        <a:t> The AA (Amino acids) formed from breakdown of globin </a:t>
                      </a:r>
                    </a:p>
                    <a:p>
                      <a:pPr marL="0" indent="0">
                        <a:buFont typeface="Wingdings" panose="05000000000000000000" pitchFamily="2" charset="2"/>
                        <a:buNone/>
                      </a:pPr>
                      <a:r>
                        <a:rPr lang="en-US" sz="1300" dirty="0" smtClean="0"/>
                        <a:t>        are stored in the body.</a:t>
                      </a:r>
                    </a:p>
                    <a:p>
                      <a:pPr marL="342900" indent="-342900">
                        <a:buFont typeface="Wingdings" panose="05000000000000000000" pitchFamily="2" charset="2"/>
                        <a:buChar char="ü"/>
                      </a:pPr>
                      <a:endParaRPr lang="en-US" sz="800" dirty="0" smtClean="0"/>
                    </a:p>
                    <a:p>
                      <a:pPr marL="342900" indent="-342900">
                        <a:buFont typeface="Wingdings" panose="05000000000000000000" pitchFamily="2" charset="2"/>
                        <a:buChar char="ü"/>
                      </a:pPr>
                      <a:r>
                        <a:rPr lang="en-US" sz="1400" dirty="0" smtClean="0">
                          <a:solidFill>
                            <a:schemeClr val="accent2">
                              <a:lumMod val="75000"/>
                            </a:schemeClr>
                          </a:solidFill>
                        </a:rPr>
                        <a:t>The </a:t>
                      </a:r>
                      <a:r>
                        <a:rPr lang="en-US" sz="1400" dirty="0" err="1" smtClean="0">
                          <a:solidFill>
                            <a:schemeClr val="accent2">
                              <a:lumMod val="75000"/>
                            </a:schemeClr>
                          </a:solidFill>
                        </a:rPr>
                        <a:t>heme</a:t>
                      </a:r>
                      <a:r>
                        <a:rPr lang="en-US" sz="1400" dirty="0" smtClean="0">
                          <a:solidFill>
                            <a:schemeClr val="accent2">
                              <a:lumMod val="75000"/>
                            </a:schemeClr>
                          </a:solidFill>
                        </a:rPr>
                        <a:t> ring is opened to give: </a:t>
                      </a:r>
                    </a:p>
                    <a:p>
                      <a:pPr marL="0" indent="0">
                        <a:buFont typeface="Arial" panose="020B0604020202020204" pitchFamily="34" charset="0"/>
                        <a:buNone/>
                      </a:pPr>
                      <a:r>
                        <a:rPr lang="en-US" sz="1300" dirty="0" smtClean="0">
                          <a:solidFill>
                            <a:schemeClr val="bg2">
                              <a:lumMod val="75000"/>
                            </a:schemeClr>
                          </a:solidFill>
                        </a:rPr>
                        <a:t>1. Free iron:  </a:t>
                      </a:r>
                      <a:r>
                        <a:rPr lang="en-US" sz="1300" dirty="0" smtClean="0"/>
                        <a:t>Transported in the blood transferrin and stored in </a:t>
                      </a:r>
                    </a:p>
                    <a:p>
                      <a:pPr marL="0" indent="0">
                        <a:buFont typeface="Arial" panose="020B0604020202020204" pitchFamily="34" charset="0"/>
                        <a:buNone/>
                      </a:pPr>
                      <a:r>
                        <a:rPr lang="en-US" sz="1300" dirty="0" smtClean="0"/>
                        <a:t>        the body as reservoir for erythropoiesis.</a:t>
                      </a:r>
                    </a:p>
                    <a:p>
                      <a:pPr marL="0" indent="0">
                        <a:buFont typeface="Arial" panose="020B0604020202020204" pitchFamily="34" charset="0"/>
                        <a:buNone/>
                      </a:pPr>
                      <a:endParaRPr lang="en-US" sz="1300" dirty="0" smtClean="0"/>
                    </a:p>
                    <a:p>
                      <a:pPr marL="0" indent="0">
                        <a:buFont typeface="Arial" panose="020B0604020202020204" pitchFamily="34" charset="0"/>
                        <a:buNone/>
                      </a:pPr>
                      <a:r>
                        <a:rPr kumimoji="0" lang="en-US" sz="1300" kern="1200" dirty="0" smtClean="0">
                          <a:solidFill>
                            <a:schemeClr val="bg2">
                              <a:lumMod val="75000"/>
                            </a:schemeClr>
                          </a:solidFill>
                          <a:latin typeface="+mn-lt"/>
                          <a:ea typeface="+mn-ea"/>
                          <a:cs typeface="+mn-cs"/>
                        </a:rPr>
                        <a:t>2. Bile pigment </a:t>
                      </a:r>
                      <a:r>
                        <a:rPr lang="en-US" sz="1300" dirty="0" smtClean="0">
                          <a:solidFill>
                            <a:schemeClr val="bg2">
                              <a:lumMod val="75000"/>
                            </a:schemeClr>
                          </a:solidFill>
                        </a:rPr>
                        <a:t>(</a:t>
                      </a:r>
                      <a:r>
                        <a:rPr lang="en-US" sz="1300" dirty="0" err="1" smtClean="0">
                          <a:solidFill>
                            <a:schemeClr val="bg2">
                              <a:lumMod val="75000"/>
                            </a:schemeClr>
                          </a:solidFill>
                        </a:rPr>
                        <a:t>biliverdin</a:t>
                      </a:r>
                      <a:r>
                        <a:rPr lang="en-US" sz="1300" dirty="0" smtClean="0">
                          <a:solidFill>
                            <a:schemeClr val="bg2">
                              <a:lumMod val="75000"/>
                            </a:schemeClr>
                          </a:solidFill>
                        </a:rPr>
                        <a:t>): </a:t>
                      </a:r>
                      <a:r>
                        <a:rPr lang="en-US" sz="1300" dirty="0" smtClean="0">
                          <a:solidFill>
                            <a:srgbClr val="00B050"/>
                          </a:solidFill>
                        </a:rPr>
                        <a:t>(</a:t>
                      </a:r>
                      <a:r>
                        <a:rPr kumimoji="0" lang="en-US" sz="1300" kern="1200" dirty="0" smtClean="0">
                          <a:solidFill>
                            <a:srgbClr val="00B050"/>
                          </a:solidFill>
                          <a:latin typeface="+mn-lt"/>
                          <a:ea typeface="+mn-ea"/>
                          <a:cs typeface="+mn-cs"/>
                        </a:rPr>
                        <a:t>it's the first bile pigment formed) </a:t>
                      </a:r>
                    </a:p>
                    <a:p>
                      <a:pPr marL="0" indent="0">
                        <a:buFont typeface="Arial" panose="020B0604020202020204" pitchFamily="34" charset="0"/>
                        <a:buNone/>
                      </a:pPr>
                      <a:r>
                        <a:rPr kumimoji="0" lang="en-US" sz="1300" kern="1200" dirty="0" smtClean="0">
                          <a:solidFill>
                            <a:srgbClr val="00B050"/>
                          </a:solidFill>
                          <a:latin typeface="+mn-lt"/>
                          <a:ea typeface="+mn-ea"/>
                          <a:cs typeface="+mn-cs"/>
                        </a:rPr>
                        <a:t>        </a:t>
                      </a:r>
                      <a:r>
                        <a:rPr kumimoji="0" lang="en-US" sz="1300" kern="1200" baseline="0" dirty="0" smtClean="0">
                          <a:solidFill>
                            <a:srgbClr val="00B050"/>
                          </a:solidFill>
                          <a:latin typeface="+mn-lt"/>
                          <a:ea typeface="+mn-ea"/>
                          <a:cs typeface="+mn-cs"/>
                        </a:rPr>
                        <a:t> </a:t>
                      </a:r>
                      <a:r>
                        <a:rPr kumimoji="0" lang="en-US" sz="1300" kern="1200" dirty="0" smtClean="0">
                          <a:solidFill>
                            <a:schemeClr val="tx1"/>
                          </a:solidFill>
                          <a:latin typeface="+mn-lt"/>
                          <a:ea typeface="+mn-ea"/>
                          <a:cs typeface="+mn-cs"/>
                        </a:rPr>
                        <a:t>reduced by</a:t>
                      </a:r>
                      <a:r>
                        <a:rPr kumimoji="0" lang="en-US" sz="1300" kern="1200" baseline="0" dirty="0" smtClean="0">
                          <a:solidFill>
                            <a:schemeClr val="tx1"/>
                          </a:solidFill>
                          <a:latin typeface="+mn-lt"/>
                          <a:ea typeface="+mn-ea"/>
                          <a:cs typeface="+mn-cs"/>
                        </a:rPr>
                        <a:t> </a:t>
                      </a:r>
                      <a:r>
                        <a:rPr kumimoji="0" lang="en-US" sz="1300" kern="1200" dirty="0" err="1" smtClean="0">
                          <a:solidFill>
                            <a:srgbClr val="FF0000"/>
                          </a:solidFill>
                          <a:latin typeface="+mn-lt"/>
                          <a:ea typeface="+mn-ea"/>
                          <a:cs typeface="+mn-cs"/>
                        </a:rPr>
                        <a:t>biliverdin</a:t>
                      </a:r>
                      <a:r>
                        <a:rPr kumimoji="0" lang="en-US" sz="1300" kern="1200" dirty="0" smtClean="0">
                          <a:solidFill>
                            <a:srgbClr val="FF0000"/>
                          </a:solidFill>
                          <a:latin typeface="+mn-lt"/>
                          <a:ea typeface="+mn-ea"/>
                          <a:cs typeface="+mn-cs"/>
                        </a:rPr>
                        <a:t> reductase </a:t>
                      </a:r>
                      <a:r>
                        <a:rPr lang="en-US" sz="1300" dirty="0" smtClean="0"/>
                        <a:t>to free bilirubin which is </a:t>
                      </a:r>
                    </a:p>
                    <a:p>
                      <a:pPr marL="0" indent="0">
                        <a:buFont typeface="Arial" panose="020B0604020202020204" pitchFamily="34" charset="0"/>
                        <a:buNone/>
                      </a:pPr>
                      <a:r>
                        <a:rPr lang="en-US" sz="1300" dirty="0" smtClean="0"/>
                        <a:t>        gradually released into the plasma.</a:t>
                      </a:r>
                    </a:p>
                  </a:txBody>
                  <a:tcP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300" kern="1200" dirty="0" smtClean="0">
                        <a:solidFill>
                          <a:schemeClr val="bg1">
                            <a:lumMod val="50000"/>
                          </a:schemeClr>
                        </a:solidFill>
                        <a:latin typeface="+mn-lt"/>
                        <a:ea typeface="+mn-ea"/>
                        <a:cs typeface="+mn-cs"/>
                      </a:endParaRPr>
                    </a:p>
                  </a:txBody>
                  <a:tcPr>
                    <a:solidFill>
                      <a:schemeClr val="bg1"/>
                    </a:solidFill>
                  </a:tcPr>
                </a:tc>
                <a:extLst>
                  <a:ext uri="{0D108BD9-81ED-4DB2-BD59-A6C34878D82A}">
                    <a16:rowId xmlns:a16="http://schemas.microsoft.com/office/drawing/2014/main" xmlns="" val="2878319891"/>
                  </a:ext>
                </a:extLst>
              </a:tr>
              <a:tr h="3735328">
                <a:tc>
                  <a:txBody>
                    <a:bodyPr/>
                    <a:lstStyle/>
                    <a:p>
                      <a:pPr algn="ctr" rtl="0"/>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2. Plasma Transport</a:t>
                      </a:r>
                      <a:endParaRPr kumimoji="0" lang="ar-SA"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600" kern="1200" dirty="0" smtClean="0">
                        <a:solidFill>
                          <a:schemeClr val="tx1"/>
                        </a:solidFill>
                        <a:latin typeface="+mn-lt"/>
                        <a:ea typeface="+mn-ea"/>
                        <a:cs typeface="+mn-cs"/>
                      </a:endParaRPr>
                    </a:p>
                    <a:p>
                      <a:pPr marL="285750" indent="-285750" algn="r" rtl="1">
                        <a:buFont typeface="Wingdings" panose="05000000000000000000" pitchFamily="2" charset="2"/>
                        <a:buChar char="ü"/>
                      </a:pPr>
                      <a:endParaRPr kumimoji="0" lang="en-US" sz="1400" kern="1200" dirty="0" smtClean="0">
                        <a:solidFill>
                          <a:schemeClr val="tx1"/>
                        </a:solidFill>
                        <a:latin typeface="+mn-lt"/>
                        <a:ea typeface="+mn-ea"/>
                        <a:cs typeface="+mn-cs"/>
                      </a:endParaRPr>
                    </a:p>
                  </a:txBody>
                  <a:tcPr>
                    <a:solidFill>
                      <a:srgbClr val="CCFFFF"/>
                    </a:solidFill>
                  </a:tcPr>
                </a:tc>
                <a:tc gridSpan="2">
                  <a:txBody>
                    <a:bodyPr/>
                    <a:lstStyle/>
                    <a:p>
                      <a:pPr marL="184150" indent="-171450">
                        <a:lnSpc>
                          <a:spcPts val="3395"/>
                        </a:lnSpc>
                        <a:spcBef>
                          <a:spcPts val="169"/>
                        </a:spcBef>
                        <a:buFont typeface="Wingdings" panose="05000000000000000000" pitchFamily="2" charset="2"/>
                        <a:buChar char="ü"/>
                      </a:pPr>
                      <a:r>
                        <a:rPr lang="en-US" sz="1400" dirty="0" smtClean="0"/>
                        <a:t>The free bilirubin is hydrophobic </a:t>
                      </a:r>
                      <a:r>
                        <a:rPr kumimoji="0" lang="en-US" sz="1400" kern="1200" dirty="0" smtClean="0">
                          <a:solidFill>
                            <a:srgbClr val="00B050"/>
                          </a:solidFill>
                          <a:latin typeface="+mn-lt"/>
                          <a:ea typeface="+mn-ea"/>
                          <a:cs typeface="+mn-cs"/>
                        </a:rPr>
                        <a:t>And toxic</a:t>
                      </a:r>
                      <a:r>
                        <a:rPr lang="en-US" sz="1400" dirty="0" smtClean="0">
                          <a:solidFill>
                            <a:srgbClr val="00B050"/>
                          </a:solidFill>
                        </a:rPr>
                        <a:t>, </a:t>
                      </a:r>
                      <a:r>
                        <a:rPr lang="en-US" sz="1400" dirty="0" smtClean="0"/>
                        <a:t>immediately combines with plasma proteins (mainly</a:t>
                      </a:r>
                      <a:r>
                        <a:rPr lang="en-US" sz="1400" baseline="0" dirty="0" smtClean="0"/>
                        <a:t> </a:t>
                      </a:r>
                      <a:r>
                        <a:rPr lang="en-US" sz="1400" dirty="0" smtClean="0"/>
                        <a:t>albumin and globulin) forming a</a:t>
                      </a:r>
                      <a:r>
                        <a:rPr lang="en-US" sz="1400" baseline="0" dirty="0" smtClean="0"/>
                        <a:t> </a:t>
                      </a:r>
                      <a:r>
                        <a:rPr lang="en-US" sz="1400" dirty="0" smtClean="0"/>
                        <a:t>water soluble compound (</a:t>
                      </a:r>
                      <a:r>
                        <a:rPr lang="en-US" sz="1400" dirty="0" err="1" smtClean="0"/>
                        <a:t>hemobilirubin</a:t>
                      </a:r>
                      <a:r>
                        <a:rPr lang="en-US" sz="1400" dirty="0" smtClean="0"/>
                        <a:t>, unconjugated, indirect bilirubin) which is rapidly transported to hepatocytes for further metabolism.</a:t>
                      </a:r>
                      <a:r>
                        <a:rPr lang="en-US" sz="1400" baseline="0" dirty="0" smtClean="0"/>
                        <a:t> </a:t>
                      </a:r>
                      <a:r>
                        <a:rPr lang="en-US" sz="1400" dirty="0" smtClean="0"/>
                        <a:t>Even when bound to albumin it’s called free bilirubin.</a:t>
                      </a:r>
                    </a:p>
                    <a:p>
                      <a:pPr marL="298450" indent="-285750">
                        <a:lnSpc>
                          <a:spcPts val="3395"/>
                        </a:lnSpc>
                        <a:spcBef>
                          <a:spcPts val="169"/>
                        </a:spcBef>
                        <a:buFont typeface="Wingdings" panose="05000000000000000000" pitchFamily="2" charset="2"/>
                        <a:buChar char="Ø"/>
                      </a:pPr>
                      <a:endParaRPr lang="en-US" sz="1400" dirty="0" smtClean="0"/>
                    </a:p>
                    <a:p>
                      <a:pPr marL="285750" indent="-285750">
                        <a:buFont typeface="Wingdings" panose="05000000000000000000" pitchFamily="2" charset="2"/>
                        <a:buChar char="ü"/>
                      </a:pPr>
                      <a:r>
                        <a:rPr lang="en-US" sz="1400" dirty="0" smtClean="0">
                          <a:solidFill>
                            <a:schemeClr val="accent2">
                              <a:lumMod val="75000"/>
                            </a:schemeClr>
                          </a:solidFill>
                        </a:rPr>
                        <a:t>Significance of bilirubin binding to albumin</a:t>
                      </a:r>
                      <a:r>
                        <a:rPr lang="en-US" sz="1400" baseline="0" dirty="0" smtClean="0">
                          <a:solidFill>
                            <a:schemeClr val="accent2">
                              <a:lumMod val="75000"/>
                            </a:schemeClr>
                          </a:solidFill>
                        </a:rPr>
                        <a:t> </a:t>
                      </a:r>
                      <a:r>
                        <a:rPr kumimoji="0" lang="en-US" sz="1400" kern="1200" dirty="0" smtClean="0">
                          <a:solidFill>
                            <a:srgbClr val="00B050"/>
                          </a:solidFill>
                          <a:latin typeface="+mn-lt"/>
                          <a:ea typeface="+mn-ea"/>
                          <a:cs typeface="+mn-cs"/>
                        </a:rPr>
                        <a:t>(Transportation):</a:t>
                      </a:r>
                    </a:p>
                    <a:p>
                      <a:pPr marL="285750" indent="-285750">
                        <a:buFont typeface="Arial" panose="020B0604020202020204" pitchFamily="34" charset="0"/>
                        <a:buChar char="•"/>
                      </a:pPr>
                      <a:r>
                        <a:rPr lang="en-US" sz="1400" dirty="0" smtClean="0"/>
                        <a:t>Increase the solubility of whole molecule.</a:t>
                      </a:r>
                    </a:p>
                    <a:p>
                      <a:pPr marL="285750" indent="-285750">
                        <a:buFont typeface="Arial" panose="020B0604020202020204" pitchFamily="34" charset="0"/>
                        <a:buChar char="•"/>
                      </a:pPr>
                      <a:r>
                        <a:rPr lang="en-US" sz="1400" dirty="0" smtClean="0"/>
                        <a:t>Prevent unconjugated bilirubin freely come into other tissue, cause damage.</a:t>
                      </a:r>
                    </a:p>
                    <a:p>
                      <a:endParaRPr lang="en-US" sz="1400" dirty="0" smtClean="0"/>
                    </a:p>
                    <a:p>
                      <a:pPr marL="285750" indent="-285750">
                        <a:buFont typeface="Wingdings" panose="05000000000000000000" pitchFamily="2" charset="2"/>
                        <a:buChar char="ü"/>
                      </a:pPr>
                      <a:r>
                        <a:rPr lang="en-US" sz="1400" dirty="0" smtClean="0">
                          <a:solidFill>
                            <a:schemeClr val="accent2">
                              <a:lumMod val="75000"/>
                            </a:schemeClr>
                          </a:solidFill>
                        </a:rPr>
                        <a:t>N.B: </a:t>
                      </a:r>
                      <a:r>
                        <a:rPr lang="en-US" sz="1400" dirty="0" smtClean="0"/>
                        <a:t>Certain drugs as </a:t>
                      </a:r>
                      <a:r>
                        <a:rPr lang="en-US" sz="1400" dirty="0" smtClean="0">
                          <a:solidFill>
                            <a:srgbClr val="FF0000"/>
                          </a:solidFill>
                        </a:rPr>
                        <a:t>sulfonamides</a:t>
                      </a:r>
                      <a:r>
                        <a:rPr lang="en-US" sz="1400" dirty="0" smtClean="0"/>
                        <a:t> and </a:t>
                      </a:r>
                      <a:r>
                        <a:rPr lang="en-US" sz="1400" dirty="0" smtClean="0">
                          <a:solidFill>
                            <a:srgbClr val="FF0000"/>
                          </a:solidFill>
                        </a:rPr>
                        <a:t>salicylates</a:t>
                      </a:r>
                      <a:r>
                        <a:rPr lang="en-US" sz="1400" dirty="0" smtClean="0">
                          <a:solidFill>
                            <a:schemeClr val="bg2">
                              <a:lumMod val="75000"/>
                            </a:schemeClr>
                          </a:solidFill>
                        </a:rPr>
                        <a:t> </a:t>
                      </a:r>
                      <a:r>
                        <a:rPr lang="en-US" sz="1400" dirty="0" smtClean="0"/>
                        <a:t>compete with bilirubin for albumin binding and displace bilirubin to</a:t>
                      </a:r>
                      <a:r>
                        <a:rPr lang="en-US" sz="1400" baseline="0" dirty="0" smtClean="0"/>
                        <a:t> </a:t>
                      </a:r>
                      <a:r>
                        <a:rPr lang="en-US" sz="1400" dirty="0" smtClean="0"/>
                        <a:t>enter into the brain in neonates and increase the risk of kernicterus (a type of brain damage can result from high levels of bilirubin in a baby's blood. It can cause </a:t>
                      </a:r>
                      <a:r>
                        <a:rPr lang="en-US" sz="1400" dirty="0" smtClean="0">
                          <a:solidFill>
                            <a:srgbClr val="FF0000"/>
                          </a:solidFill>
                        </a:rPr>
                        <a:t>cerebral Palsy </a:t>
                      </a:r>
                      <a:r>
                        <a:rPr lang="en-US" sz="1400" dirty="0" smtClean="0"/>
                        <a:t>and </a:t>
                      </a:r>
                      <a:r>
                        <a:rPr lang="en-US" sz="1400" dirty="0" smtClean="0">
                          <a:solidFill>
                            <a:srgbClr val="FF0000"/>
                          </a:solidFill>
                        </a:rPr>
                        <a:t>hearing loss</a:t>
                      </a:r>
                      <a:r>
                        <a:rPr kumimoji="0" lang="en-US" sz="1400" kern="1200" dirty="0" smtClean="0">
                          <a:solidFill>
                            <a:srgbClr val="00B050"/>
                          </a:solidFill>
                          <a:latin typeface="+mn-lt"/>
                          <a:ea typeface="+mn-ea"/>
                          <a:cs typeface="+mn-cs"/>
                        </a:rPr>
                        <a:t>. (it’s common in babies</a:t>
                      </a:r>
                      <a:r>
                        <a:rPr kumimoji="0" lang="en-US" sz="1400" kern="1200" baseline="0" dirty="0" smtClean="0">
                          <a:solidFill>
                            <a:srgbClr val="00B050"/>
                          </a:solidFill>
                          <a:latin typeface="+mn-lt"/>
                          <a:ea typeface="+mn-ea"/>
                          <a:cs typeface="+mn-cs"/>
                        </a:rPr>
                        <a:t> </a:t>
                      </a:r>
                      <a:r>
                        <a:rPr kumimoji="0" lang="en-US" sz="1400" kern="1200" dirty="0" smtClean="0">
                          <a:solidFill>
                            <a:srgbClr val="00B050"/>
                          </a:solidFill>
                          <a:latin typeface="+mn-lt"/>
                          <a:ea typeface="+mn-ea"/>
                          <a:cs typeface="+mn-cs"/>
                        </a:rPr>
                        <a:t>because of their incomplete formation of blood brain barrier).</a:t>
                      </a:r>
                    </a:p>
                  </a:txBody>
                  <a:tcPr>
                    <a:solidFill>
                      <a:schemeClr val="bg1"/>
                    </a:solidFill>
                  </a:tcPr>
                </a:tc>
                <a:tc hMerge="1">
                  <a:txBody>
                    <a:bodyPr/>
                    <a:lstStyle/>
                    <a:p>
                      <a:pPr marL="12700" algn="ctr">
                        <a:lnSpc>
                          <a:spcPts val="2045"/>
                        </a:lnSpc>
                        <a:spcBef>
                          <a:spcPts val="102"/>
                        </a:spcBef>
                      </a:pPr>
                      <a:endParaRPr kumimoji="0" lang="en-US" sz="1600" kern="1200" dirty="0" smtClean="0">
                        <a:solidFill>
                          <a:schemeClr val="tx1"/>
                        </a:solidFill>
                        <a:latin typeface="+mn-lt"/>
                        <a:ea typeface="+mn-ea"/>
                        <a:cs typeface="+mn-cs"/>
                      </a:endParaRPr>
                    </a:p>
                  </a:txBody>
                  <a:tcPr>
                    <a:solidFill>
                      <a:schemeClr val="bg1"/>
                    </a:solidFill>
                  </a:tcPr>
                </a:tc>
                <a:extLst>
                  <a:ext uri="{0D108BD9-81ED-4DB2-BD59-A6C34878D82A}">
                    <a16:rowId xmlns:a16="http://schemas.microsoft.com/office/drawing/2014/main" xmlns="" val="4129942922"/>
                  </a:ext>
                </a:extLst>
              </a:tr>
            </a:tbl>
          </a:graphicData>
        </a:graphic>
      </p:graphicFrame>
      <p:pic>
        <p:nvPicPr>
          <p:cNvPr id="13" name="Picture 12"/>
          <p:cNvPicPr>
            <a:picLocks noChangeAspect="1"/>
          </p:cNvPicPr>
          <p:nvPr/>
        </p:nvPicPr>
        <p:blipFill>
          <a:blip r:embed="rId2"/>
          <a:stretch>
            <a:fillRect/>
          </a:stretch>
        </p:blipFill>
        <p:spPr>
          <a:xfrm>
            <a:off x="6743723" y="468486"/>
            <a:ext cx="1647014" cy="2520190"/>
          </a:xfrm>
          <a:prstGeom prst="rect">
            <a:avLst/>
          </a:prstGeom>
        </p:spPr>
      </p:pic>
      <p:pic>
        <p:nvPicPr>
          <p:cNvPr id="14" name="Picture 13"/>
          <p:cNvPicPr>
            <a:picLocks noChangeAspect="1"/>
          </p:cNvPicPr>
          <p:nvPr/>
        </p:nvPicPr>
        <p:blipFill rotWithShape="1">
          <a:blip r:embed="rId3"/>
          <a:srcRect l="14804" t="33365" r="45554" b="25594"/>
          <a:stretch/>
        </p:blipFill>
        <p:spPr>
          <a:xfrm>
            <a:off x="8400569" y="397895"/>
            <a:ext cx="3719086" cy="2599057"/>
          </a:xfrm>
          <a:prstGeom prst="rect">
            <a:avLst/>
          </a:prstGeom>
        </p:spPr>
      </p:pic>
      <p:pic>
        <p:nvPicPr>
          <p:cNvPr id="15" name="Picture 14"/>
          <p:cNvPicPr>
            <a:picLocks noChangeAspect="1"/>
          </p:cNvPicPr>
          <p:nvPr/>
        </p:nvPicPr>
        <p:blipFill>
          <a:blip r:embed="rId4"/>
          <a:stretch>
            <a:fillRect/>
          </a:stretch>
        </p:blipFill>
        <p:spPr>
          <a:xfrm>
            <a:off x="5518348" y="4437112"/>
            <a:ext cx="6328196" cy="1197286"/>
          </a:xfrm>
          <a:prstGeom prst="rect">
            <a:avLst/>
          </a:prstGeom>
        </p:spPr>
      </p:pic>
      <p:sp>
        <p:nvSpPr>
          <p:cNvPr id="2" name="TextBox 1"/>
          <p:cNvSpPr txBox="1"/>
          <p:nvPr/>
        </p:nvSpPr>
        <p:spPr>
          <a:xfrm>
            <a:off x="88374" y="4823705"/>
            <a:ext cx="2103078" cy="1892826"/>
          </a:xfrm>
          <a:prstGeom prst="rect">
            <a:avLst/>
          </a:prstGeom>
          <a:noFill/>
          <a:ln>
            <a:solidFill>
              <a:schemeClr val="bg1">
                <a:lumMod val="50000"/>
              </a:schemeClr>
            </a:solidFill>
            <a:prstDash val="dashDot"/>
          </a:ln>
        </p:spPr>
        <p:txBody>
          <a:bodyPr wrap="square" rtlCol="0">
            <a:spAutoFit/>
          </a:bodyPr>
          <a:lstStyle/>
          <a:p>
            <a:pPr algn="r" rtl="1"/>
            <a:r>
              <a:rPr lang="ar-SA" sz="1300" dirty="0" err="1" smtClean="0">
                <a:solidFill>
                  <a:schemeClr val="bg1">
                    <a:lumMod val="50000"/>
                  </a:schemeClr>
                </a:solidFill>
                <a:latin typeface="Calibri" panose="020F0502020204030204" pitchFamily="34" charset="0"/>
                <a:cs typeface="Calibri" panose="020F0502020204030204" pitchFamily="34" charset="0"/>
              </a:rPr>
              <a:t>البیلروبین</a:t>
            </a:r>
            <a:r>
              <a:rPr lang="ar-SA" sz="1300" dirty="0" smtClean="0">
                <a:solidFill>
                  <a:schemeClr val="bg1">
                    <a:lumMod val="50000"/>
                  </a:schemeClr>
                </a:solidFill>
                <a:latin typeface="Calibri" panose="020F0502020204030204" pitchFamily="34" charset="0"/>
                <a:cs typeface="Calibri" panose="020F0502020204030204" pitchFamily="34" charset="0"/>
              </a:rPr>
              <a:t> </a:t>
            </a:r>
            <a:r>
              <a:rPr lang="ar-SA" sz="1300" dirty="0">
                <a:solidFill>
                  <a:schemeClr val="bg1">
                    <a:lumMod val="50000"/>
                  </a:schemeClr>
                </a:solidFill>
                <a:latin typeface="Calibri" panose="020F0502020204030204" pitchFamily="34" charset="0"/>
                <a:cs typeface="Calibri" panose="020F0502020204030204" pitchFamily="34" charset="0"/>
              </a:rPr>
              <a:t>لما </a:t>
            </a:r>
            <a:r>
              <a:rPr lang="ar-SA" sz="1300" dirty="0" err="1">
                <a:solidFill>
                  <a:schemeClr val="bg1">
                    <a:lumMod val="50000"/>
                  </a:schemeClr>
                </a:solidFill>
                <a:latin typeface="Calibri" panose="020F0502020204030204" pitchFamily="34" charset="0"/>
                <a:cs typeface="Calibri" panose="020F0502020204030204" pitchFamily="34" charset="0"/>
              </a:rPr>
              <a:t>یوصل</a:t>
            </a:r>
            <a:r>
              <a:rPr lang="ar-SA" sz="1300" dirty="0">
                <a:solidFill>
                  <a:schemeClr val="bg1">
                    <a:lumMod val="50000"/>
                  </a:schemeClr>
                </a:solidFill>
                <a:latin typeface="Calibri" panose="020F0502020204030204" pitchFamily="34" charset="0"/>
                <a:cs typeface="Calibri" panose="020F0502020204030204" pitchFamily="34" charset="0"/>
              </a:rPr>
              <a:t> للبلازما </a:t>
            </a:r>
            <a:r>
              <a:rPr lang="ar-SA" sz="1300" dirty="0" err="1">
                <a:solidFill>
                  <a:schemeClr val="bg1">
                    <a:lumMod val="50000"/>
                  </a:schemeClr>
                </a:solidFill>
                <a:latin typeface="Calibri" panose="020F0502020204030204" pitchFamily="34" charset="0"/>
                <a:cs typeface="Calibri" panose="020F0502020204030204" pitchFamily="34" charset="0"/>
              </a:rPr>
              <a:t>یكون</a:t>
            </a:r>
            <a:r>
              <a:rPr lang="ar-SA" sz="1300" dirty="0">
                <a:solidFill>
                  <a:schemeClr val="bg1">
                    <a:lumMod val="50000"/>
                  </a:schemeClr>
                </a:solidFill>
                <a:latin typeface="Calibri" panose="020F0502020204030204" pitchFamily="34" charset="0"/>
                <a:cs typeface="Calibri" panose="020F0502020204030204" pitchFamily="34" charset="0"/>
              </a:rPr>
              <a:t> </a:t>
            </a:r>
            <a:r>
              <a:rPr lang="ar-SA" sz="1300" dirty="0" err="1" smtClean="0">
                <a:solidFill>
                  <a:schemeClr val="bg1">
                    <a:lumMod val="50000"/>
                  </a:schemeClr>
                </a:solidFill>
                <a:latin typeface="Calibri" panose="020F0502020204030204" pitchFamily="34" charset="0"/>
                <a:cs typeface="Calibri" panose="020F0502020204030204" pitchFamily="34" charset="0"/>
              </a:rPr>
              <a:t>ھیدروفوبیك</a:t>
            </a:r>
            <a:r>
              <a:rPr lang="ar-SA" sz="1300" dirty="0" smtClean="0">
                <a:solidFill>
                  <a:schemeClr val="bg1">
                    <a:lumMod val="50000"/>
                  </a:schemeClr>
                </a:solidFill>
                <a:latin typeface="Calibri" panose="020F0502020204030204" pitchFamily="34" charset="0"/>
                <a:cs typeface="Calibri" panose="020F0502020204030204" pitchFamily="34" charset="0"/>
              </a:rPr>
              <a:t> (محب للدهون، كاره للماء) </a:t>
            </a:r>
            <a:r>
              <a:rPr lang="ar-SA" sz="1300" dirty="0" err="1" smtClean="0">
                <a:solidFill>
                  <a:schemeClr val="bg1">
                    <a:lumMod val="50000"/>
                  </a:schemeClr>
                </a:solidFill>
                <a:latin typeface="Calibri" panose="020F0502020204030204" pitchFamily="34" charset="0"/>
                <a:cs typeface="Calibri" panose="020F0502020204030204" pitchFamily="34" charset="0"/>
              </a:rPr>
              <a:t>بعدین</a:t>
            </a:r>
            <a:r>
              <a:rPr lang="ar-SA" sz="1300" dirty="0" smtClean="0">
                <a:solidFill>
                  <a:schemeClr val="bg1">
                    <a:lumMod val="50000"/>
                  </a:schemeClr>
                </a:solidFill>
                <a:latin typeface="Calibri" panose="020F0502020204030204" pitchFamily="34" charset="0"/>
                <a:cs typeface="Calibri" panose="020F0502020204030204" pitchFamily="34" charset="0"/>
              </a:rPr>
              <a:t> </a:t>
            </a:r>
            <a:r>
              <a:rPr lang="ar-SA" sz="1300" dirty="0" err="1">
                <a:solidFill>
                  <a:schemeClr val="bg1">
                    <a:lumMod val="50000"/>
                  </a:schemeClr>
                </a:solidFill>
                <a:latin typeface="Calibri" panose="020F0502020204030204" pitchFamily="34" charset="0"/>
                <a:cs typeface="Calibri" panose="020F0502020204030204" pitchFamily="34" charset="0"/>
              </a:rPr>
              <a:t>یرتبط</a:t>
            </a:r>
            <a:r>
              <a:rPr lang="ar-SA" sz="1300" dirty="0">
                <a:solidFill>
                  <a:schemeClr val="bg1">
                    <a:lumMod val="50000"/>
                  </a:schemeClr>
                </a:solidFill>
                <a:latin typeface="Calibri" panose="020F0502020204030204" pitchFamily="34" charset="0"/>
                <a:cs typeface="Calibri" panose="020F0502020204030204" pitchFamily="34" charset="0"/>
              </a:rPr>
              <a:t> بمركب </a:t>
            </a:r>
            <a:r>
              <a:rPr lang="ar-SA" sz="1300" dirty="0" err="1">
                <a:solidFill>
                  <a:schemeClr val="bg1">
                    <a:lumMod val="50000"/>
                  </a:schemeClr>
                </a:solidFill>
                <a:latin typeface="Calibri" panose="020F0502020204030204" pitchFamily="34" charset="0"/>
                <a:cs typeface="Calibri" panose="020F0502020204030204" pitchFamily="34" charset="0"/>
              </a:rPr>
              <a:t>یخفف</a:t>
            </a:r>
            <a:r>
              <a:rPr lang="ar-SA" sz="1300" dirty="0">
                <a:solidFill>
                  <a:schemeClr val="bg1">
                    <a:lumMod val="50000"/>
                  </a:schemeClr>
                </a:solidFill>
                <a:latin typeface="Calibri" panose="020F0502020204030204" pitchFamily="34" charset="0"/>
                <a:cs typeface="Calibri" panose="020F0502020204030204" pitchFamily="34" charset="0"/>
              </a:rPr>
              <a:t> </a:t>
            </a:r>
            <a:r>
              <a:rPr lang="ar-SA" sz="1300" dirty="0" err="1" smtClean="0">
                <a:solidFill>
                  <a:schemeClr val="bg1">
                    <a:lumMod val="50000"/>
                  </a:schemeClr>
                </a:solidFill>
                <a:latin typeface="Calibri" panose="020F0502020204030204" pitchFamily="34" charset="0"/>
                <a:cs typeface="Calibri" panose="020F0502020204030204" pitchFamily="34" charset="0"/>
              </a:rPr>
              <a:t>كرھه</a:t>
            </a:r>
            <a:r>
              <a:rPr lang="ar-SA" sz="1300" dirty="0" smtClean="0">
                <a:solidFill>
                  <a:schemeClr val="bg1">
                    <a:lumMod val="50000"/>
                  </a:schemeClr>
                </a:solidFill>
                <a:latin typeface="Calibri" panose="020F0502020204030204" pitchFamily="34" charset="0"/>
                <a:cs typeface="Calibri" panose="020F0502020204030204" pitchFamily="34" charset="0"/>
              </a:rPr>
              <a:t> للماء </a:t>
            </a:r>
            <a:r>
              <a:rPr lang="ar-SA" sz="1300" dirty="0">
                <a:solidFill>
                  <a:schemeClr val="bg1">
                    <a:lumMod val="50000"/>
                  </a:schemeClr>
                </a:solidFill>
                <a:latin typeface="Calibri" panose="020F0502020204030204" pitchFamily="34" charset="0"/>
                <a:cs typeface="Calibri" panose="020F0502020204030204" pitchFamily="34" charset="0"/>
              </a:rPr>
              <a:t>إلى حدٍ </a:t>
            </a:r>
            <a:r>
              <a:rPr lang="ar-SA" sz="1300" dirty="0" smtClean="0">
                <a:solidFill>
                  <a:schemeClr val="bg1">
                    <a:lumMod val="50000"/>
                  </a:schemeClr>
                </a:solidFill>
                <a:latin typeface="Calibri" panose="020F0502020204030204" pitchFamily="34" charset="0"/>
                <a:cs typeface="Calibri" panose="020F0502020204030204" pitchFamily="34" charset="0"/>
              </a:rPr>
              <a:t>ما (</a:t>
            </a:r>
            <a:r>
              <a:rPr lang="en-US" sz="1300" dirty="0" smtClean="0">
                <a:solidFill>
                  <a:schemeClr val="bg1">
                    <a:lumMod val="50000"/>
                  </a:schemeClr>
                </a:solidFill>
                <a:latin typeface="Calibri" panose="020F0502020204030204" pitchFamily="34" charset="0"/>
                <a:cs typeface="Calibri" panose="020F0502020204030204" pitchFamily="34" charset="0"/>
              </a:rPr>
              <a:t>Albumin</a:t>
            </a:r>
            <a:r>
              <a:rPr lang="ar-SA" sz="1300" dirty="0" smtClean="0">
                <a:solidFill>
                  <a:schemeClr val="bg1">
                    <a:lumMod val="50000"/>
                  </a:schemeClr>
                </a:solidFill>
                <a:latin typeface="Calibri" panose="020F0502020204030204" pitchFamily="34" charset="0"/>
                <a:cs typeface="Calibri" panose="020F0502020204030204" pitchFamily="34" charset="0"/>
              </a:rPr>
              <a:t>) فلما </a:t>
            </a:r>
            <a:r>
              <a:rPr lang="ar-SA" sz="1300" dirty="0" err="1" smtClean="0">
                <a:solidFill>
                  <a:schemeClr val="bg1">
                    <a:lumMod val="50000"/>
                  </a:schemeClr>
                </a:solidFill>
                <a:latin typeface="Calibri" panose="020F0502020204030204" pitchFamily="34" charset="0"/>
                <a:cs typeface="Calibri" panose="020F0502020204030204" pitchFamily="34" charset="0"/>
              </a:rPr>
              <a:t>یرتبطون</a:t>
            </a:r>
            <a:r>
              <a:rPr lang="ar-SA" sz="1300" dirty="0" smtClean="0">
                <a:solidFill>
                  <a:schemeClr val="bg1">
                    <a:lumMod val="50000"/>
                  </a:schemeClr>
                </a:solidFill>
                <a:latin typeface="Calibri" panose="020F0502020204030204" pitchFamily="34" charset="0"/>
                <a:cs typeface="Calibri" panose="020F0502020204030204" pitchFamily="34" charset="0"/>
              </a:rPr>
              <a:t> </a:t>
            </a:r>
            <a:r>
              <a:rPr lang="ar-SA" sz="1300" dirty="0">
                <a:solidFill>
                  <a:schemeClr val="bg1">
                    <a:lumMod val="50000"/>
                  </a:schemeClr>
                </a:solidFill>
                <a:latin typeface="Calibri" panose="020F0502020204030204" pitchFamily="34" charset="0"/>
                <a:cs typeface="Calibri" panose="020F0502020204030204" pitchFamily="34" charset="0"/>
              </a:rPr>
              <a:t>مع بعض </a:t>
            </a:r>
            <a:r>
              <a:rPr lang="ar-SA" sz="1300" dirty="0" err="1">
                <a:solidFill>
                  <a:schemeClr val="bg1">
                    <a:lumMod val="50000"/>
                  </a:schemeClr>
                </a:solidFill>
                <a:latin typeface="Calibri" panose="020F0502020204030204" pitchFamily="34" charset="0"/>
                <a:cs typeface="Calibri" panose="020F0502020204030204" pitchFamily="34" charset="0"/>
              </a:rPr>
              <a:t>مانقدر</a:t>
            </a:r>
            <a:r>
              <a:rPr lang="ar-SA" sz="1300" dirty="0">
                <a:solidFill>
                  <a:schemeClr val="bg1">
                    <a:lumMod val="50000"/>
                  </a:schemeClr>
                </a:solidFill>
                <a:latin typeface="Calibri" panose="020F0502020204030204" pitchFamily="34" charset="0"/>
                <a:cs typeface="Calibri" panose="020F0502020204030204" pitchFamily="34" charset="0"/>
              </a:rPr>
              <a:t> نقول إن المركب الناتج صار </a:t>
            </a:r>
            <a:r>
              <a:rPr lang="ar-SA" sz="1300" dirty="0" err="1" smtClean="0">
                <a:solidFill>
                  <a:schemeClr val="bg1">
                    <a:lumMod val="50000"/>
                  </a:schemeClr>
                </a:solidFill>
                <a:latin typeface="Calibri" panose="020F0502020204030204" pitchFamily="34" charset="0"/>
                <a:cs typeface="Calibri" panose="020F0502020204030204" pitchFamily="34" charset="0"/>
              </a:rPr>
              <a:t>ھیدوفیلیك</a:t>
            </a:r>
            <a:r>
              <a:rPr lang="ar-SA" sz="1300" dirty="0" smtClean="0">
                <a:solidFill>
                  <a:schemeClr val="bg1">
                    <a:lumMod val="50000"/>
                  </a:schemeClr>
                </a:solidFill>
                <a:latin typeface="Calibri" panose="020F0502020204030204" pitchFamily="34" charset="0"/>
                <a:cs typeface="Calibri" panose="020F0502020204030204" pitchFamily="34" charset="0"/>
              </a:rPr>
              <a:t> (محب للماء، كاره للدهون) لكن </a:t>
            </a:r>
            <a:r>
              <a:rPr lang="ar-SA" sz="1300" dirty="0">
                <a:solidFill>
                  <a:schemeClr val="bg1">
                    <a:lumMod val="50000"/>
                  </a:schemeClr>
                </a:solidFill>
                <a:latin typeface="Calibri" panose="020F0502020204030204" pitchFamily="34" charset="0"/>
                <a:cs typeface="Calibri" panose="020F0502020204030204" pitchFamily="34" charset="0"/>
              </a:rPr>
              <a:t>نقدر نقول </a:t>
            </a:r>
            <a:r>
              <a:rPr lang="ar-SA" sz="1300" dirty="0" smtClean="0">
                <a:solidFill>
                  <a:schemeClr val="bg1">
                    <a:lumMod val="50000"/>
                  </a:schemeClr>
                </a:solidFill>
                <a:latin typeface="Calibri" panose="020F0502020204030204" pitchFamily="34" charset="0"/>
                <a:cs typeface="Calibri" panose="020F0502020204030204" pitchFamily="34" charset="0"/>
              </a:rPr>
              <a:t>صار </a:t>
            </a:r>
            <a:r>
              <a:rPr lang="ar-SA" sz="1300" dirty="0">
                <a:solidFill>
                  <a:schemeClr val="bg1">
                    <a:lumMod val="50000"/>
                  </a:schemeClr>
                </a:solidFill>
                <a:latin typeface="Calibri" panose="020F0502020204030204" pitchFamily="34" charset="0"/>
                <a:cs typeface="Calibri" panose="020F0502020204030204" pitchFamily="34" charset="0"/>
              </a:rPr>
              <a:t>أقل </a:t>
            </a:r>
            <a:r>
              <a:rPr lang="ar-SA" sz="1300" dirty="0" err="1">
                <a:solidFill>
                  <a:schemeClr val="bg1">
                    <a:lumMod val="50000"/>
                  </a:schemeClr>
                </a:solidFill>
                <a:latin typeface="Calibri" panose="020F0502020204030204" pitchFamily="34" charset="0"/>
                <a:cs typeface="Calibri" panose="020F0502020204030204" pitchFamily="34" charset="0"/>
              </a:rPr>
              <a:t>كرھاً</a:t>
            </a:r>
            <a:r>
              <a:rPr lang="ar-SA" sz="1300" dirty="0">
                <a:solidFill>
                  <a:schemeClr val="bg1">
                    <a:lumMod val="50000"/>
                  </a:schemeClr>
                </a:solidFill>
                <a:latin typeface="Calibri" panose="020F0502020204030204" pitchFamily="34" charset="0"/>
                <a:cs typeface="Calibri" panose="020F0502020204030204" pitchFamily="34" charset="0"/>
              </a:rPr>
              <a:t> للماء وأكثر تقبلاً </a:t>
            </a:r>
            <a:r>
              <a:rPr lang="ar-SA" sz="1300" dirty="0" smtClean="0">
                <a:solidFill>
                  <a:schemeClr val="bg1">
                    <a:lumMod val="50000"/>
                  </a:schemeClr>
                </a:solidFill>
                <a:latin typeface="Calibri" panose="020F0502020204030204" pitchFamily="34" charset="0"/>
                <a:cs typeface="Calibri" panose="020F0502020204030204" pitchFamily="34" charset="0"/>
              </a:rPr>
              <a:t>له.</a:t>
            </a:r>
            <a:endParaRPr lang="en-US" sz="1300" dirty="0">
              <a:solidFill>
                <a:schemeClr val="bg1">
                  <a:lumMod val="50000"/>
                </a:schemeClr>
              </a:solidFill>
              <a:latin typeface="Calibri" panose="020F0502020204030204" pitchFamily="34" charset="0"/>
              <a:cs typeface="Calibri" panose="020F0502020204030204" pitchFamily="34" charset="0"/>
            </a:endParaRPr>
          </a:p>
        </p:txBody>
      </p:sp>
      <p:sp>
        <p:nvSpPr>
          <p:cNvPr id="9" name="Rectangle 8"/>
          <p:cNvSpPr/>
          <p:nvPr/>
        </p:nvSpPr>
        <p:spPr>
          <a:xfrm>
            <a:off x="6454452" y="0"/>
            <a:ext cx="5734373" cy="260648"/>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solidFill>
                  <a:srgbClr val="FF0000"/>
                </a:solidFill>
                <a:latin typeface="Arabic Typesetting" panose="03020402040406030203" pitchFamily="66" charset="-78"/>
                <a:cs typeface="Arabic Typesetting" panose="03020402040406030203" pitchFamily="66" charset="-78"/>
              </a:rPr>
              <a:t>الكلام بالتفصيل هذه </a:t>
            </a:r>
            <a:r>
              <a:rPr lang="ar-SA" dirty="0" err="1" smtClean="0">
                <a:solidFill>
                  <a:srgbClr val="FF0000"/>
                </a:solidFill>
                <a:latin typeface="Arabic Typesetting" panose="03020402040406030203" pitchFamily="66" charset="-78"/>
                <a:cs typeface="Arabic Typesetting" panose="03020402040406030203" pitchFamily="66" charset="-78"/>
              </a:rPr>
              <a:t>السلايد</a:t>
            </a:r>
            <a:r>
              <a:rPr lang="ar-SA" dirty="0" smtClean="0">
                <a:solidFill>
                  <a:srgbClr val="FF0000"/>
                </a:solidFill>
                <a:latin typeface="Arabic Typesetting" panose="03020402040406030203" pitchFamily="66" charset="-78"/>
                <a:cs typeface="Arabic Typesetting" panose="03020402040406030203" pitchFamily="66" charset="-78"/>
              </a:rPr>
              <a:t> عند البنات، لكن الدكتور شارحها </a:t>
            </a:r>
            <a:r>
              <a:rPr lang="ar-SA" dirty="0" err="1" smtClean="0">
                <a:solidFill>
                  <a:srgbClr val="FF0000"/>
                </a:solidFill>
                <a:latin typeface="Arabic Typesetting" panose="03020402040406030203" pitchFamily="66" charset="-78"/>
                <a:cs typeface="Arabic Typesetting" panose="03020402040406030203" pitchFamily="66" charset="-78"/>
              </a:rPr>
              <a:t>سلايد</a:t>
            </a:r>
            <a:r>
              <a:rPr lang="ar-SA" dirty="0" smtClean="0">
                <a:solidFill>
                  <a:srgbClr val="FF0000"/>
                </a:solidFill>
                <a:latin typeface="Arabic Typesetting" panose="03020402040406030203" pitchFamily="66" charset="-78"/>
                <a:cs typeface="Arabic Typesetting" panose="03020402040406030203" pitchFamily="66" charset="-78"/>
              </a:rPr>
              <a:t> 8 بالمختصر وكلهم نفس المعنى </a:t>
            </a:r>
            <a:endParaRPr lang="en-US"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7123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800562500"/>
              </p:ext>
            </p:extLst>
          </p:nvPr>
        </p:nvGraphicFramePr>
        <p:xfrm>
          <a:off x="1" y="-4"/>
          <a:ext cx="12188824" cy="6858004"/>
        </p:xfrm>
        <a:graphic>
          <a:graphicData uri="http://schemas.openxmlformats.org/drawingml/2006/table">
            <a:tbl>
              <a:tblPr firstRow="1" bandRow="1">
                <a:tableStyleId>{5DA37D80-6434-44D0-A028-1B22A696006F}</a:tableStyleId>
              </a:tblPr>
              <a:tblGrid>
                <a:gridCol w="1220522">
                  <a:extLst>
                    <a:ext uri="{9D8B030D-6E8A-4147-A177-3AD203B41FA5}">
                      <a16:colId xmlns:a16="http://schemas.microsoft.com/office/drawing/2014/main" xmlns="" val="3687207917"/>
                    </a:ext>
                  </a:extLst>
                </a:gridCol>
                <a:gridCol w="1262076">
                  <a:extLst>
                    <a:ext uri="{9D8B030D-6E8A-4147-A177-3AD203B41FA5}">
                      <a16:colId xmlns:a16="http://schemas.microsoft.com/office/drawing/2014/main" xmlns="" val="398006236"/>
                    </a:ext>
                  </a:extLst>
                </a:gridCol>
                <a:gridCol w="9706226">
                  <a:extLst>
                    <a:ext uri="{9D8B030D-6E8A-4147-A177-3AD203B41FA5}">
                      <a16:colId xmlns:a16="http://schemas.microsoft.com/office/drawing/2014/main" xmlns="" val="695689623"/>
                    </a:ext>
                  </a:extLst>
                </a:gridCol>
              </a:tblGrid>
              <a:tr h="350580">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accent2">
                              <a:lumMod val="75000"/>
                            </a:schemeClr>
                          </a:solidFill>
                          <a:latin typeface="+mn-lt"/>
                        </a:rPr>
                        <a:t>Cont.</a:t>
                      </a:r>
                    </a:p>
                  </a:txBody>
                  <a:tcPr>
                    <a:solidFill>
                      <a:srgbClr val="D6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2202847"/>
                  </a:ext>
                </a:extLst>
              </a:tr>
              <a:tr h="35058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chemeClr val="tx1"/>
                          </a:solidFill>
                          <a:latin typeface="+mn-lt"/>
                          <a:ea typeface="+mn-ea"/>
                          <a:cs typeface="+mn-cs"/>
                        </a:rPr>
                        <a:t>3. Hepatic Phase</a:t>
                      </a:r>
                    </a:p>
                  </a:txBody>
                  <a:tcPr>
                    <a:solidFill>
                      <a:srgbClr val="D2FAE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On coming in contact with the hepatocyte surface, unconjugated bilirubin is preferentially metabolized which involved </a:t>
                      </a:r>
                      <a:r>
                        <a:rPr lang="en-US" sz="1400" dirty="0" smtClean="0">
                          <a:solidFill>
                            <a:srgbClr val="FFC000"/>
                          </a:solidFill>
                        </a:rPr>
                        <a:t>3</a:t>
                      </a:r>
                      <a:r>
                        <a:rPr lang="en-US" sz="1400" dirty="0" smtClean="0"/>
                        <a:t> steps</a:t>
                      </a:r>
                    </a:p>
                  </a:txBody>
                  <a:tcPr>
                    <a:solidFill>
                      <a:srgbClr val="D2FAEA"/>
                    </a:solidFill>
                  </a:tcPr>
                </a:tc>
                <a:tc hMerge="1">
                  <a:txBody>
                    <a:bodyPr/>
                    <a:lstStyle/>
                    <a:p>
                      <a:endParaRPr kumimoji="0" lang="en-US" sz="1400" b="0" i="0" u="none" strike="noStrike" kern="1200" baseline="0" dirty="0" smtClean="0">
                        <a:solidFill>
                          <a:srgbClr val="00B050"/>
                        </a:solidFill>
                        <a:latin typeface="+mn-lt"/>
                        <a:ea typeface="+mn-ea"/>
                        <a:cs typeface="+mn-cs"/>
                      </a:endParaRPr>
                    </a:p>
                  </a:txBody>
                  <a:tcPr>
                    <a:solidFill>
                      <a:schemeClr val="bg1"/>
                    </a:solidFill>
                  </a:tcPr>
                </a:tc>
                <a:extLst>
                  <a:ext uri="{0D108BD9-81ED-4DB2-BD59-A6C34878D82A}">
                    <a16:rowId xmlns:a16="http://schemas.microsoft.com/office/drawing/2014/main" xmlns="" val="2617176590"/>
                  </a:ext>
                </a:extLst>
              </a:tr>
              <a:tr h="257942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txBody>
                  <a:tcPr>
                    <a:solidFill>
                      <a:srgbClr val="D2FA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Hepatic uptake </a:t>
                      </a:r>
                    </a:p>
                  </a:txBody>
                  <a:tcPr>
                    <a:solidFill>
                      <a:srgbClr val="F5FDFB"/>
                    </a:solidFill>
                  </a:tcPr>
                </a:tc>
                <a:tc>
                  <a:txBody>
                    <a:bodyPr/>
                    <a:lstStyle/>
                    <a:p>
                      <a:pPr marL="285750" indent="-285750">
                        <a:buFont typeface="Wingdings" panose="05000000000000000000" pitchFamily="2" charset="2"/>
                        <a:buChar char="ü"/>
                      </a:pPr>
                      <a:r>
                        <a:rPr lang="en-US" sz="1300" dirty="0" smtClean="0"/>
                        <a:t>Bilirubin is absorbed through the hepatic cell membrane, mediated</a:t>
                      </a:r>
                      <a:r>
                        <a:rPr lang="en-US" sz="1300" baseline="0" dirty="0" smtClean="0"/>
                        <a:t> </a:t>
                      </a:r>
                      <a:r>
                        <a:rPr lang="en-US" sz="1300" dirty="0" smtClean="0"/>
                        <a:t>by a carrier protein </a:t>
                      </a:r>
                    </a:p>
                    <a:p>
                      <a:pPr marL="0" indent="0">
                        <a:buFont typeface="Wingdings" panose="05000000000000000000" pitchFamily="2" charset="2"/>
                        <a:buNone/>
                      </a:pPr>
                      <a:r>
                        <a:rPr lang="en-US" sz="1300" baseline="0" dirty="0" smtClean="0"/>
                        <a:t>      </a:t>
                      </a:r>
                      <a:r>
                        <a:rPr lang="en-US" sz="1300" dirty="0" smtClean="0"/>
                        <a:t>(receptor) (</a:t>
                      </a:r>
                      <a:r>
                        <a:rPr kumimoji="0" lang="en-US" sz="1300" b="0" i="0" u="none" strike="noStrike" kern="1200" baseline="0" dirty="0" smtClean="0">
                          <a:solidFill>
                            <a:schemeClr val="bg1">
                              <a:lumMod val="50000"/>
                            </a:schemeClr>
                          </a:solidFill>
                          <a:latin typeface="+mn-lt"/>
                          <a:ea typeface="+mn-ea"/>
                          <a:cs typeface="+mn-cs"/>
                        </a:rPr>
                        <a:t>bilirubin enters a hepatocyte via facilitated diffusion, and binds to intracellular </a:t>
                      </a:r>
                    </a:p>
                    <a:p>
                      <a:pPr marL="0" indent="0">
                        <a:buFont typeface="Wingdings" panose="05000000000000000000" pitchFamily="2" charset="2"/>
                        <a:buNone/>
                      </a:pPr>
                      <a:r>
                        <a:rPr kumimoji="0" lang="en-US" sz="1300" b="0" i="0" u="none" strike="noStrike" kern="1200" baseline="0" dirty="0" smtClean="0">
                          <a:solidFill>
                            <a:schemeClr val="bg1">
                              <a:lumMod val="50000"/>
                            </a:schemeClr>
                          </a:solidFill>
                          <a:latin typeface="+mn-lt"/>
                          <a:ea typeface="+mn-ea"/>
                          <a:cs typeface="+mn-cs"/>
                        </a:rPr>
                        <a:t>      proteins, particularly the protein ligandin) </a:t>
                      </a:r>
                      <a:r>
                        <a:rPr lang="en-US" sz="1300" dirty="0" smtClean="0"/>
                        <a:t> &amp; combined with Y &amp; Z proteins</a:t>
                      </a:r>
                      <a:r>
                        <a:rPr lang="en-US" sz="1300" baseline="0" dirty="0" smtClean="0"/>
                        <a:t> </a:t>
                      </a:r>
                      <a:r>
                        <a:rPr kumimoji="0" lang="en-US" sz="1300" b="0" i="0" u="none" strike="noStrike" kern="1200" baseline="0" dirty="0" smtClean="0">
                          <a:solidFill>
                            <a:schemeClr val="tx1"/>
                          </a:solidFill>
                          <a:latin typeface="+mn-lt"/>
                          <a:ea typeface="+mn-ea"/>
                          <a:cs typeface="+mn-cs"/>
                        </a:rPr>
                        <a:t>that trap the </a:t>
                      </a:r>
                    </a:p>
                    <a:p>
                      <a:pPr marL="0" indent="0">
                        <a:buFont typeface="Wingdings" panose="05000000000000000000" pitchFamily="2" charset="2"/>
                        <a:buNone/>
                      </a:pPr>
                      <a:r>
                        <a:rPr kumimoji="0" lang="en-US" sz="1300" b="0" i="0" u="none" strike="noStrike" kern="1200" baseline="0" dirty="0" smtClean="0">
                          <a:solidFill>
                            <a:schemeClr val="tx1"/>
                          </a:solidFill>
                          <a:latin typeface="+mn-lt"/>
                          <a:ea typeface="+mn-ea"/>
                          <a:cs typeface="+mn-cs"/>
                        </a:rPr>
                        <a:t>      bilirubin inside the cells.</a:t>
                      </a:r>
                    </a:p>
                    <a:p>
                      <a:pPr marL="0" indent="0">
                        <a:buFont typeface="Wingdings" panose="05000000000000000000" pitchFamily="2" charset="2"/>
                        <a:buNone/>
                      </a:pPr>
                      <a:endParaRPr kumimoji="0" lang="en-US" sz="1300" b="0" i="0" u="none" strike="noStrike" kern="1200" baseline="0" dirty="0" smtClean="0">
                        <a:solidFill>
                          <a:schemeClr val="tx1"/>
                        </a:solidFill>
                        <a:latin typeface="+mn-lt"/>
                        <a:ea typeface="+mn-ea"/>
                        <a:cs typeface="+mn-cs"/>
                      </a:endParaRPr>
                    </a:p>
                    <a:p>
                      <a:pPr marL="285750" indent="-285750">
                        <a:buFont typeface="Wingdings" panose="05000000000000000000" pitchFamily="2" charset="2"/>
                        <a:buChar char="ü"/>
                      </a:pPr>
                      <a:r>
                        <a:rPr kumimoji="0" lang="en-US" sz="1300" b="0" i="0" u="none" strike="noStrike" kern="1200" baseline="0" dirty="0" smtClean="0">
                          <a:solidFill>
                            <a:srgbClr val="00B050"/>
                          </a:solidFill>
                          <a:latin typeface="+mn-lt"/>
                          <a:ea typeface="+mn-ea"/>
                          <a:cs typeface="+mn-cs"/>
                        </a:rPr>
                        <a:t>Y &amp; Z proteins facilitate the absorption.</a:t>
                      </a:r>
                    </a:p>
                    <a:p>
                      <a:pPr marL="285750" indent="-285750">
                        <a:buFont typeface="Wingdings" panose="05000000000000000000" pitchFamily="2" charset="2"/>
                        <a:buChar char="ü"/>
                      </a:pPr>
                      <a:endParaRPr kumimoji="0" lang="en-US" sz="1300" b="0" i="0" u="none" strike="noStrike" kern="1200" baseline="0" dirty="0" smtClean="0">
                        <a:solidFill>
                          <a:srgbClr val="00B050"/>
                        </a:solidFill>
                        <a:latin typeface="+mn-lt"/>
                        <a:ea typeface="+mn-ea"/>
                        <a:cs typeface="+mn-cs"/>
                      </a:endParaRPr>
                    </a:p>
                    <a:p>
                      <a:pPr marL="285750" indent="-285750">
                        <a:buFont typeface="Wingdings" panose="05000000000000000000" pitchFamily="2" charset="2"/>
                        <a:buChar char="ü"/>
                      </a:pPr>
                      <a:r>
                        <a:rPr kumimoji="0" lang="en-US" sz="1300" b="0" i="0" u="none" strike="noStrike" kern="1200" baseline="0" dirty="0" smtClean="0">
                          <a:solidFill>
                            <a:srgbClr val="00B050"/>
                          </a:solidFill>
                          <a:latin typeface="+mn-lt"/>
                          <a:ea typeface="+mn-ea"/>
                          <a:cs typeface="+mn-cs"/>
                        </a:rPr>
                        <a:t>Any genetic defect in carriers will lead to failure of hepatic uptake of bilirubin.</a:t>
                      </a:r>
                    </a:p>
                    <a:p>
                      <a:endParaRPr kumimoji="0" lang="en-US" sz="1300" b="0" i="0" u="none" strike="noStrike" kern="1200" baseline="0" dirty="0" smtClean="0">
                        <a:solidFill>
                          <a:srgbClr val="00B050"/>
                        </a:solidFill>
                        <a:latin typeface="+mn-lt"/>
                        <a:ea typeface="+mn-ea"/>
                        <a:cs typeface="+mn-cs"/>
                      </a:endParaRPr>
                    </a:p>
                  </a:txBody>
                  <a:tcPr>
                    <a:solidFill>
                      <a:schemeClr val="bg1"/>
                    </a:solidFill>
                  </a:tcPr>
                </a:tc>
                <a:extLst>
                  <a:ext uri="{0D108BD9-81ED-4DB2-BD59-A6C34878D82A}">
                    <a16:rowId xmlns:a16="http://schemas.microsoft.com/office/drawing/2014/main" xmlns="" val="2878319891"/>
                  </a:ext>
                </a:extLst>
              </a:tr>
              <a:tr h="2425936">
                <a:tc vMerge="1">
                  <a:txBody>
                    <a:bodyPr/>
                    <a:lstStyle/>
                    <a:p>
                      <a:endParaRPr lang="en-US"/>
                    </a:p>
                  </a:txBody>
                  <a:tcPr/>
                </a:tc>
                <a:tc>
                  <a:txBody>
                    <a:bodyPr/>
                    <a:lstStyle/>
                    <a:p>
                      <a:pPr lvl="0" algn="ctr"/>
                      <a:endParaRPr kumimoji="0" lang="en-US" sz="1400" kern="1200" dirty="0" smtClean="0">
                        <a:solidFill>
                          <a:schemeClr val="tx1"/>
                        </a:solidFill>
                        <a:latin typeface="+mn-lt"/>
                        <a:ea typeface="+mn-ea"/>
                        <a:cs typeface="+mn-cs"/>
                      </a:endParaRPr>
                    </a:p>
                    <a:p>
                      <a:pPr lvl="0" algn="ctr"/>
                      <a:endParaRPr kumimoji="0" lang="en-US" sz="1400" kern="1200" dirty="0" smtClean="0">
                        <a:solidFill>
                          <a:schemeClr val="tx1"/>
                        </a:solidFill>
                        <a:latin typeface="+mn-lt"/>
                        <a:ea typeface="+mn-ea"/>
                        <a:cs typeface="+mn-cs"/>
                      </a:endParaRPr>
                    </a:p>
                    <a:p>
                      <a:pPr lvl="0" algn="ctr"/>
                      <a:endParaRPr kumimoji="0" lang="en-US" sz="1400" kern="1200" dirty="0" smtClean="0">
                        <a:solidFill>
                          <a:schemeClr val="tx1"/>
                        </a:solidFill>
                        <a:latin typeface="+mn-lt"/>
                        <a:ea typeface="+mn-ea"/>
                        <a:cs typeface="+mn-cs"/>
                      </a:endParaRPr>
                    </a:p>
                    <a:p>
                      <a:pPr lvl="0" algn="ctr"/>
                      <a:endParaRPr kumimoji="0" lang="en-US" sz="14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endParaRPr kumimoji="0" lang="en-US" sz="100" kern="1200" dirty="0" smtClean="0">
                        <a:solidFill>
                          <a:schemeClr val="tx1"/>
                        </a:solidFill>
                        <a:latin typeface="+mn-lt"/>
                        <a:ea typeface="+mn-ea"/>
                        <a:cs typeface="+mn-cs"/>
                      </a:endParaRPr>
                    </a:p>
                    <a:p>
                      <a:pPr lvl="0" algn="ctr"/>
                      <a:r>
                        <a:rPr kumimoji="0" lang="en-US" sz="1400" kern="1200" dirty="0" smtClean="0">
                          <a:solidFill>
                            <a:schemeClr val="tx1"/>
                          </a:solidFill>
                          <a:latin typeface="+mn-lt"/>
                          <a:ea typeface="+mn-ea"/>
                          <a:cs typeface="+mn-cs"/>
                        </a:rPr>
                        <a:t>Conjugation</a:t>
                      </a:r>
                    </a:p>
                    <a:p>
                      <a:pPr lvl="0" algn="ctr"/>
                      <a:endParaRPr kumimoji="0" lang="en-US" sz="1400" kern="1200" dirty="0" smtClean="0">
                        <a:solidFill>
                          <a:schemeClr val="tx1"/>
                        </a:solidFill>
                        <a:latin typeface="+mn-lt"/>
                        <a:ea typeface="+mn-ea"/>
                        <a:cs typeface="+mn-cs"/>
                      </a:endParaRPr>
                    </a:p>
                  </a:txBody>
                  <a:tcPr>
                    <a:solidFill>
                      <a:srgbClr val="F5FDFB"/>
                    </a:solidFill>
                  </a:tcPr>
                </a:tc>
                <a:tc>
                  <a:txBody>
                    <a:bodyPr/>
                    <a:lstStyle/>
                    <a:p>
                      <a:pPr marL="285750" indent="-285750">
                        <a:buFont typeface="Wingdings" panose="05000000000000000000" pitchFamily="2" charset="2"/>
                        <a:buChar char="ü"/>
                      </a:pPr>
                      <a:r>
                        <a:rPr lang="en-US" sz="1300" dirty="0" smtClean="0"/>
                        <a:t>Of bilirubin conjugates with </a:t>
                      </a:r>
                      <a:r>
                        <a:rPr lang="en-US" sz="1300" dirty="0" smtClean="0">
                          <a:solidFill>
                            <a:srgbClr val="FF0000"/>
                          </a:solidFill>
                        </a:rPr>
                        <a:t>uridine </a:t>
                      </a:r>
                      <a:r>
                        <a:rPr lang="en-US" sz="1300" dirty="0" err="1" smtClean="0">
                          <a:solidFill>
                            <a:srgbClr val="FF0000"/>
                          </a:solidFill>
                        </a:rPr>
                        <a:t>diphospho-glucuronic</a:t>
                      </a:r>
                      <a:r>
                        <a:rPr lang="en-US" sz="1300" dirty="0" smtClean="0">
                          <a:solidFill>
                            <a:srgbClr val="FF0000"/>
                          </a:solidFill>
                        </a:rPr>
                        <a:t> acid </a:t>
                      </a:r>
                      <a:r>
                        <a:rPr lang="en-US" sz="1300" dirty="0" smtClean="0"/>
                        <a:t>(UDPGA)</a:t>
                      </a:r>
                      <a:r>
                        <a:rPr lang="en-US" sz="1300" baseline="0" dirty="0" smtClean="0"/>
                        <a:t> </a:t>
                      </a:r>
                      <a:r>
                        <a:rPr lang="en-US" sz="1300" dirty="0" smtClean="0"/>
                        <a:t>Catalyzed by the </a:t>
                      </a:r>
                    </a:p>
                    <a:p>
                      <a:r>
                        <a:rPr lang="en-US" sz="1300" dirty="0" smtClean="0"/>
                        <a:t>      enzyme </a:t>
                      </a:r>
                      <a:r>
                        <a:rPr lang="en-US" sz="1300" dirty="0" err="1" smtClean="0"/>
                        <a:t>glucuronyl</a:t>
                      </a:r>
                      <a:r>
                        <a:rPr lang="en-US" sz="1300" dirty="0" smtClean="0"/>
                        <a:t> transferase in the smooth ER. </a:t>
                      </a:r>
                      <a:r>
                        <a:rPr lang="en-US" sz="1300" dirty="0" smtClean="0">
                          <a:solidFill>
                            <a:srgbClr val="00B050"/>
                          </a:solidFill>
                        </a:rPr>
                        <a:t>(</a:t>
                      </a:r>
                      <a:r>
                        <a:rPr kumimoji="0" lang="en-US" sz="1300" b="0" i="0" u="none" strike="noStrike" kern="1200" baseline="0" dirty="0" smtClean="0">
                          <a:solidFill>
                            <a:srgbClr val="00B050"/>
                          </a:solidFill>
                          <a:latin typeface="+mn-lt"/>
                          <a:ea typeface="+mn-ea"/>
                          <a:cs typeface="+mn-cs"/>
                        </a:rPr>
                        <a:t>To make it water soluble and facilitate </a:t>
                      </a:r>
                    </a:p>
                    <a:p>
                      <a:r>
                        <a:rPr kumimoji="0" lang="en-US" sz="1300" b="0" i="0" u="none" strike="noStrike" kern="1200" baseline="0" dirty="0" smtClean="0">
                          <a:solidFill>
                            <a:srgbClr val="00B050"/>
                          </a:solidFill>
                          <a:latin typeface="+mn-lt"/>
                          <a:ea typeface="+mn-ea"/>
                          <a:cs typeface="+mn-cs"/>
                        </a:rPr>
                        <a:t>      its excretion).</a:t>
                      </a:r>
                    </a:p>
                    <a:p>
                      <a:endParaRPr kumimoji="0" lang="en-US" sz="1300" b="0" i="0" u="none" strike="noStrike" kern="1200" baseline="0" dirty="0" smtClean="0">
                        <a:solidFill>
                          <a:srgbClr val="00B050"/>
                        </a:solidFill>
                        <a:latin typeface="+mn-lt"/>
                        <a:ea typeface="+mn-ea"/>
                        <a:cs typeface="+mn-cs"/>
                      </a:endParaRPr>
                    </a:p>
                    <a:p>
                      <a:pPr marL="285750" indent="-285750">
                        <a:buFont typeface="Wingdings" panose="05000000000000000000" pitchFamily="2" charset="2"/>
                        <a:buChar char="ü"/>
                      </a:pPr>
                      <a:r>
                        <a:rPr lang="en-US" sz="1300" dirty="0" smtClean="0"/>
                        <a:t>Each bilirubin molecule reacts with </a:t>
                      </a:r>
                      <a:r>
                        <a:rPr lang="en-US" sz="1300" dirty="0" smtClean="0">
                          <a:solidFill>
                            <a:srgbClr val="FFC000"/>
                          </a:solidFill>
                        </a:rPr>
                        <a:t>2</a:t>
                      </a:r>
                      <a:r>
                        <a:rPr lang="en-US" sz="1300" dirty="0" smtClean="0"/>
                        <a:t> (UDPGA)</a:t>
                      </a:r>
                      <a:r>
                        <a:rPr lang="en-US" sz="1300" baseline="0" dirty="0" smtClean="0"/>
                        <a:t> </a:t>
                      </a:r>
                      <a:r>
                        <a:rPr lang="en-US" sz="1300" dirty="0" smtClean="0"/>
                        <a:t>Catalyzed by the enzyme </a:t>
                      </a:r>
                      <a:r>
                        <a:rPr lang="en-US" sz="1300" dirty="0" err="1" smtClean="0"/>
                        <a:t>glucuronyl</a:t>
                      </a:r>
                      <a:r>
                        <a:rPr lang="en-US" sz="1300" dirty="0" smtClean="0"/>
                        <a:t> </a:t>
                      </a:r>
                      <a:endParaRPr lang="ar-SA" sz="1300" dirty="0" smtClean="0"/>
                    </a:p>
                    <a:p>
                      <a:pPr marL="0" indent="0">
                        <a:buFont typeface="Wingdings" panose="05000000000000000000" pitchFamily="2" charset="2"/>
                        <a:buNone/>
                      </a:pPr>
                      <a:r>
                        <a:rPr lang="ar-SA" sz="1300" dirty="0" smtClean="0"/>
                        <a:t>      </a:t>
                      </a:r>
                      <a:r>
                        <a:rPr lang="en-US" sz="1300" dirty="0" smtClean="0"/>
                        <a:t>transferase molecules to form</a:t>
                      </a:r>
                      <a:r>
                        <a:rPr lang="en-US" sz="1300" baseline="0" dirty="0" smtClean="0"/>
                        <a:t> </a:t>
                      </a:r>
                      <a:r>
                        <a:rPr lang="en-US" sz="1300" dirty="0" smtClean="0"/>
                        <a:t>Bilirubin </a:t>
                      </a:r>
                      <a:r>
                        <a:rPr lang="en-US" sz="1300" dirty="0" err="1" smtClean="0"/>
                        <a:t>diglucuronide</a:t>
                      </a:r>
                      <a:r>
                        <a:rPr lang="en-US" sz="1300" dirty="0" smtClean="0"/>
                        <a:t> (</a:t>
                      </a:r>
                      <a:r>
                        <a:rPr lang="en-US" sz="1300" dirty="0" err="1" smtClean="0"/>
                        <a:t>cholebilirubin</a:t>
                      </a:r>
                      <a:r>
                        <a:rPr lang="en-US" sz="1300" dirty="0" smtClean="0"/>
                        <a:t>, direct, conjugated </a:t>
                      </a:r>
                      <a:endParaRPr lang="ar-SA" sz="1300" dirty="0" smtClean="0"/>
                    </a:p>
                    <a:p>
                      <a:pPr marL="0" indent="0">
                        <a:buFont typeface="Wingdings" panose="05000000000000000000" pitchFamily="2" charset="2"/>
                        <a:buNone/>
                      </a:pPr>
                      <a:r>
                        <a:rPr lang="ar-SA" sz="1300" dirty="0" smtClean="0"/>
                        <a:t>      </a:t>
                      </a:r>
                      <a:r>
                        <a:rPr lang="en-US" sz="1300" dirty="0" smtClean="0"/>
                        <a:t>bilirubin) which is</a:t>
                      </a:r>
                      <a:r>
                        <a:rPr lang="en-US" sz="1300" baseline="0" dirty="0" smtClean="0"/>
                        <a:t> </a:t>
                      </a:r>
                      <a:r>
                        <a:rPr lang="en-US" sz="1300" dirty="0" smtClean="0"/>
                        <a:t>More water soluble than the free bilirubin. </a:t>
                      </a:r>
                    </a:p>
                    <a:p>
                      <a:pPr marL="0" indent="0">
                        <a:buFont typeface="Wingdings" panose="05000000000000000000" pitchFamily="2" charset="2"/>
                        <a:buNone/>
                      </a:pPr>
                      <a:endParaRPr lang="en-US" sz="1300" dirty="0" smtClean="0"/>
                    </a:p>
                    <a:p>
                      <a:pPr marL="285750" indent="-285750">
                        <a:buFont typeface="Wingdings" panose="05000000000000000000" pitchFamily="2" charset="2"/>
                        <a:buChar char="ü"/>
                      </a:pPr>
                      <a:r>
                        <a:rPr lang="en-US" sz="1300" dirty="0" smtClean="0"/>
                        <a:t>Inherited </a:t>
                      </a:r>
                      <a:r>
                        <a:rPr lang="en-US" sz="1300" dirty="0" err="1" smtClean="0">
                          <a:solidFill>
                            <a:srgbClr val="FF0000"/>
                          </a:solidFill>
                        </a:rPr>
                        <a:t>glucuronyl</a:t>
                      </a:r>
                      <a:r>
                        <a:rPr lang="en-US" sz="1300" dirty="0" smtClean="0">
                          <a:solidFill>
                            <a:srgbClr val="FF0000"/>
                          </a:solidFill>
                        </a:rPr>
                        <a:t> transferase  </a:t>
                      </a:r>
                      <a:r>
                        <a:rPr lang="en-US" sz="1300" dirty="0" smtClean="0"/>
                        <a:t>deficiency causes jaundice.</a:t>
                      </a:r>
                    </a:p>
                    <a:p>
                      <a:pPr marL="285750" indent="-285750">
                        <a:buFont typeface="Wingdings" panose="05000000000000000000" pitchFamily="2" charset="2"/>
                        <a:buChar char="ü"/>
                      </a:pPr>
                      <a:endParaRPr lang="en-US" sz="1300" dirty="0" smtClean="0"/>
                    </a:p>
                    <a:p>
                      <a:pPr marL="285750" indent="-285750">
                        <a:buFont typeface="Wingdings" panose="05000000000000000000" pitchFamily="2" charset="2"/>
                        <a:buChar char="ü"/>
                      </a:pPr>
                      <a:r>
                        <a:rPr lang="en-US" sz="1300" dirty="0" smtClean="0">
                          <a:solidFill>
                            <a:schemeClr val="accent4">
                              <a:lumMod val="75000"/>
                            </a:schemeClr>
                          </a:solidFill>
                        </a:rPr>
                        <a:t>20% </a:t>
                      </a:r>
                      <a:r>
                        <a:rPr lang="en-US" sz="1300" dirty="0" smtClean="0"/>
                        <a:t>conjugate with </a:t>
                      </a:r>
                      <a:r>
                        <a:rPr lang="en-US" sz="1300" dirty="0" err="1" smtClean="0"/>
                        <a:t>sulphate</a:t>
                      </a:r>
                      <a:r>
                        <a:rPr lang="en-US" sz="1300" dirty="0" smtClean="0"/>
                        <a:t> or other substances.</a:t>
                      </a:r>
                    </a:p>
                    <a:p>
                      <a:pPr marL="0" indent="0">
                        <a:buFont typeface="Wingdings" panose="05000000000000000000" pitchFamily="2" charset="2"/>
                        <a:buNone/>
                      </a:pPr>
                      <a:endParaRPr lang="en-US" sz="100" dirty="0" smtClean="0"/>
                    </a:p>
                    <a:p>
                      <a:pPr marL="285750" indent="-285750">
                        <a:buFont typeface="Wingdings" panose="05000000000000000000" pitchFamily="2" charset="2"/>
                        <a:buChar char="ü"/>
                      </a:pPr>
                      <a:endParaRPr lang="en-US" sz="100" dirty="0" smtClean="0"/>
                    </a:p>
                    <a:p>
                      <a:pPr marL="285750" indent="-285750">
                        <a:buFont typeface="Wingdings" panose="05000000000000000000" pitchFamily="2" charset="2"/>
                        <a:buChar char="ü"/>
                      </a:pPr>
                      <a:endParaRPr lang="en-US" sz="100" dirty="0" smtClean="0"/>
                    </a:p>
                    <a:p>
                      <a:pPr marL="285750" indent="-285750">
                        <a:buFont typeface="Wingdings" panose="05000000000000000000" pitchFamily="2" charset="2"/>
                        <a:buChar char="ü"/>
                      </a:pPr>
                      <a:endParaRPr lang="en-US" sz="100" dirty="0" smtClean="0"/>
                    </a:p>
                    <a:p>
                      <a:pPr marL="285750" indent="-285750">
                        <a:buFont typeface="Wingdings" panose="05000000000000000000" pitchFamily="2" charset="2"/>
                        <a:buChar char="ü"/>
                      </a:pPr>
                      <a:endParaRPr lang="en-US" sz="100" dirty="0" smtClean="0"/>
                    </a:p>
                  </a:txBody>
                  <a:tcPr>
                    <a:solidFill>
                      <a:schemeClr val="bg1"/>
                    </a:solidFill>
                  </a:tcPr>
                </a:tc>
                <a:extLst>
                  <a:ext uri="{0D108BD9-81ED-4DB2-BD59-A6C34878D82A}">
                    <a16:rowId xmlns:a16="http://schemas.microsoft.com/office/drawing/2014/main" xmlns="" val="165494426"/>
                  </a:ext>
                </a:extLst>
              </a:tr>
              <a:tr h="115148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txBody>
                  <a:tcPr>
                    <a:solidFill>
                      <a:srgbClr val="D2FA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tx1"/>
                          </a:solidFill>
                          <a:latin typeface="+mn-lt"/>
                          <a:ea typeface="+mn-ea"/>
                          <a:cs typeface="+mn-cs"/>
                        </a:rPr>
                        <a:t>Secretion in bile</a:t>
                      </a:r>
                    </a:p>
                  </a:txBody>
                  <a:tcPr>
                    <a:solidFill>
                      <a:srgbClr val="F5FDFB"/>
                    </a:solidFill>
                  </a:tcPr>
                </a:tc>
                <a:tc>
                  <a:txBody>
                    <a:bodyPr/>
                    <a:lstStyle/>
                    <a:p>
                      <a:pPr marL="285750" indent="-285750">
                        <a:buFont typeface="Wingdings" panose="05000000000000000000" pitchFamily="2" charset="2"/>
                        <a:buChar char="ü"/>
                      </a:pPr>
                      <a:r>
                        <a:rPr lang="en-US" sz="1300" dirty="0" err="1" smtClean="0"/>
                        <a:t>Cholebilirubin</a:t>
                      </a:r>
                      <a:r>
                        <a:rPr lang="en-US" sz="1300" dirty="0" smtClean="0"/>
                        <a:t> (conjugated bilirubin) is actively secreted by the liver cells by an active transport process into the bile canaliculi</a:t>
                      </a:r>
                      <a:r>
                        <a:rPr lang="en-US" sz="1300" baseline="0" dirty="0" smtClean="0"/>
                        <a:t> </a:t>
                      </a:r>
                      <a:r>
                        <a:rPr kumimoji="0" lang="en-US" sz="1300" kern="1200" dirty="0" smtClean="0">
                          <a:solidFill>
                            <a:schemeClr val="tx1"/>
                          </a:solidFill>
                          <a:latin typeface="+mn-lt"/>
                          <a:ea typeface="+mn-ea"/>
                          <a:cs typeface="+mn-cs"/>
                        </a:rPr>
                        <a:t>giving bile its color.</a:t>
                      </a:r>
                    </a:p>
                    <a:p>
                      <a:pPr marL="285750" indent="-285750">
                        <a:buFont typeface="Wingdings" panose="05000000000000000000" pitchFamily="2" charset="2"/>
                        <a:buChar char="ü"/>
                      </a:pPr>
                      <a:endParaRPr kumimoji="0" lang="en-US" sz="100" kern="1200" dirty="0" smtClean="0">
                        <a:solidFill>
                          <a:schemeClr val="tx1"/>
                        </a:solidFill>
                        <a:latin typeface="+mn-lt"/>
                        <a:ea typeface="+mn-ea"/>
                        <a:cs typeface="+mn-cs"/>
                      </a:endParaRPr>
                    </a:p>
                    <a:p>
                      <a:pPr marL="285750" indent="-285750">
                        <a:buFont typeface="Wingdings" panose="05000000000000000000" pitchFamily="2" charset="2"/>
                        <a:buChar char="ü"/>
                      </a:pPr>
                      <a:r>
                        <a:rPr lang="en-US" sz="1300" dirty="0" smtClean="0"/>
                        <a:t>This energy-dependent, rate –limiting step is susceptible to impairment in liver disease.</a:t>
                      </a:r>
                    </a:p>
                    <a:p>
                      <a:pPr marL="285750" indent="-285750">
                        <a:buFont typeface="Wingdings" panose="05000000000000000000" pitchFamily="2" charset="2"/>
                        <a:buChar char="ü"/>
                      </a:pPr>
                      <a:endParaRPr lang="en-US" sz="100" dirty="0" smtClean="0"/>
                    </a:p>
                    <a:p>
                      <a:pPr marL="285750" indent="-285750">
                        <a:buFont typeface="Wingdings" panose="05000000000000000000" pitchFamily="2" charset="2"/>
                        <a:buChar char="ü"/>
                      </a:pPr>
                      <a:r>
                        <a:rPr lang="en-US" sz="1300" dirty="0" err="1" smtClean="0"/>
                        <a:t>Uncojugated</a:t>
                      </a:r>
                      <a:r>
                        <a:rPr lang="en-US" sz="1300" dirty="0" smtClean="0"/>
                        <a:t> bilirubin is normally not excreted.</a:t>
                      </a:r>
                    </a:p>
                    <a:p>
                      <a:pPr marL="285750" indent="-285750">
                        <a:buFont typeface="Wingdings" panose="05000000000000000000" pitchFamily="2" charset="2"/>
                        <a:buChar char="ü"/>
                      </a:pPr>
                      <a:endParaRPr lang="en-US" sz="100" dirty="0" smtClean="0"/>
                    </a:p>
                    <a:p>
                      <a:pPr marL="285750" indent="-285750">
                        <a:buFont typeface="Wingdings" panose="05000000000000000000" pitchFamily="2" charset="2"/>
                        <a:buChar char="ü"/>
                      </a:pPr>
                      <a:r>
                        <a:rPr lang="en-US" sz="1300" dirty="0" smtClean="0"/>
                        <a:t>In normal adults this results in a daily load of </a:t>
                      </a:r>
                      <a:r>
                        <a:rPr lang="en-US" sz="1300" dirty="0" smtClean="0">
                          <a:solidFill>
                            <a:schemeClr val="accent4">
                              <a:lumMod val="75000"/>
                            </a:schemeClr>
                          </a:solidFill>
                        </a:rPr>
                        <a:t>250-300</a:t>
                      </a:r>
                      <a:r>
                        <a:rPr lang="en-US" sz="1300" dirty="0" smtClean="0"/>
                        <a:t> mg of bilirubin. </a:t>
                      </a:r>
                    </a:p>
                  </a:txBody>
                  <a:tcPr>
                    <a:solidFill>
                      <a:schemeClr val="bg1"/>
                    </a:solidFill>
                  </a:tcPr>
                </a:tc>
                <a:extLst>
                  <a:ext uri="{0D108BD9-81ED-4DB2-BD59-A6C34878D82A}">
                    <a16:rowId xmlns:a16="http://schemas.microsoft.com/office/drawing/2014/main" xmlns="" val="3828706395"/>
                  </a:ext>
                </a:extLst>
              </a:tr>
            </a:tbl>
          </a:graphicData>
        </a:graphic>
      </p:graphicFrame>
      <p:sp>
        <p:nvSpPr>
          <p:cNvPr id="2" name="Rectangle 1"/>
          <p:cNvSpPr/>
          <p:nvPr/>
        </p:nvSpPr>
        <p:spPr>
          <a:xfrm>
            <a:off x="1341884" y="2276872"/>
            <a:ext cx="1080120" cy="738664"/>
          </a:xfrm>
          <a:prstGeom prst="rect">
            <a:avLst/>
          </a:prstGeom>
          <a:noFill/>
          <a:ln>
            <a:solidFill>
              <a:srgbClr val="00B050"/>
            </a:solidFill>
            <a:prstDash val="dashDot"/>
          </a:ln>
        </p:spPr>
        <p:txBody>
          <a:bodyPr wrap="square" rtlCol="0">
            <a:spAutoFit/>
          </a:bodyPr>
          <a:lstStyle/>
          <a:p>
            <a:r>
              <a:rPr lang="en-US" sz="1400" dirty="0">
                <a:solidFill>
                  <a:srgbClr val="00B050"/>
                </a:solidFill>
                <a:latin typeface="Calibri" panose="020F0502020204030204" pitchFamily="34" charset="0"/>
                <a:cs typeface="Calibri" panose="020F0502020204030204" pitchFamily="34" charset="0"/>
              </a:rPr>
              <a:t>To </a:t>
            </a:r>
            <a:r>
              <a:rPr lang="en-US" sz="1400" dirty="0" smtClean="0">
                <a:solidFill>
                  <a:srgbClr val="00B050"/>
                </a:solidFill>
                <a:latin typeface="Calibri" panose="020F0502020204030204" pitchFamily="34" charset="0"/>
                <a:cs typeface="Calibri" panose="020F0502020204030204" pitchFamily="34" charset="0"/>
              </a:rPr>
              <a:t>the </a:t>
            </a:r>
            <a:r>
              <a:rPr lang="en-US" sz="1400" dirty="0" err="1" smtClean="0">
                <a:solidFill>
                  <a:srgbClr val="00B050"/>
                </a:solidFill>
                <a:latin typeface="Calibri" panose="020F0502020204030204" pitchFamily="34" charset="0"/>
                <a:cs typeface="Calibri" panose="020F0502020204030204" pitchFamily="34" charset="0"/>
              </a:rPr>
              <a:t>excretable</a:t>
            </a:r>
            <a:r>
              <a:rPr lang="en-US" sz="1400" dirty="0" smtClean="0">
                <a:solidFill>
                  <a:srgbClr val="00B050"/>
                </a:solidFill>
                <a:latin typeface="Calibri" panose="020F0502020204030204" pitchFamily="34" charset="0"/>
                <a:cs typeface="Calibri" panose="020F0502020204030204" pitchFamily="34" charset="0"/>
              </a:rPr>
              <a:t> form</a:t>
            </a:r>
            <a:endParaRPr lang="en-US" sz="1400" dirty="0">
              <a:solidFill>
                <a:srgbClr val="00B050"/>
              </a:solidFill>
              <a:latin typeface="Calibri" panose="020F0502020204030204" pitchFamily="34" charset="0"/>
              <a:cs typeface="Calibri" panose="020F0502020204030204" pitchFamily="34" charset="0"/>
            </a:endParaRPr>
          </a:p>
        </p:txBody>
      </p:sp>
      <p:pic>
        <p:nvPicPr>
          <p:cNvPr id="32" name="Picture 31"/>
          <p:cNvPicPr>
            <a:picLocks noChangeAspect="1"/>
          </p:cNvPicPr>
          <p:nvPr/>
        </p:nvPicPr>
        <p:blipFill rotWithShape="1">
          <a:blip r:embed="rId2"/>
          <a:srcRect t="2103" b="3304"/>
          <a:stretch/>
        </p:blipFill>
        <p:spPr>
          <a:xfrm>
            <a:off x="8902724" y="764704"/>
            <a:ext cx="3180833" cy="2376263"/>
          </a:xfrm>
          <a:prstGeom prst="rect">
            <a:avLst/>
          </a:prstGeom>
          <a:ln>
            <a:noFill/>
          </a:ln>
        </p:spPr>
      </p:pic>
      <p:pic>
        <p:nvPicPr>
          <p:cNvPr id="33" name="Picture 32"/>
          <p:cNvPicPr>
            <a:picLocks noChangeAspect="1"/>
          </p:cNvPicPr>
          <p:nvPr/>
        </p:nvPicPr>
        <p:blipFill>
          <a:blip r:embed="rId3"/>
          <a:stretch>
            <a:fillRect/>
          </a:stretch>
        </p:blipFill>
        <p:spPr>
          <a:xfrm>
            <a:off x="8890201" y="3284984"/>
            <a:ext cx="3193356" cy="2376264"/>
          </a:xfrm>
          <a:prstGeom prst="rect">
            <a:avLst/>
          </a:prstGeom>
        </p:spPr>
      </p:pic>
      <p:sp>
        <p:nvSpPr>
          <p:cNvPr id="9" name="Rectangle 8"/>
          <p:cNvSpPr/>
          <p:nvPr/>
        </p:nvSpPr>
        <p:spPr>
          <a:xfrm>
            <a:off x="6454452" y="0"/>
            <a:ext cx="5734373" cy="332656"/>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solidFill>
                  <a:srgbClr val="FF0000"/>
                </a:solidFill>
                <a:latin typeface="Arabic Typesetting" panose="03020402040406030203" pitchFamily="66" charset="-78"/>
                <a:cs typeface="Arabic Typesetting" panose="03020402040406030203" pitchFamily="66" charset="-78"/>
              </a:rPr>
              <a:t>الكلام بالتفصيل هذه </a:t>
            </a:r>
            <a:r>
              <a:rPr lang="ar-SA" dirty="0" err="1" smtClean="0">
                <a:solidFill>
                  <a:srgbClr val="FF0000"/>
                </a:solidFill>
                <a:latin typeface="Arabic Typesetting" panose="03020402040406030203" pitchFamily="66" charset="-78"/>
                <a:cs typeface="Arabic Typesetting" panose="03020402040406030203" pitchFamily="66" charset="-78"/>
              </a:rPr>
              <a:t>السلايد</a:t>
            </a:r>
            <a:r>
              <a:rPr lang="ar-SA" dirty="0" smtClean="0">
                <a:solidFill>
                  <a:srgbClr val="FF0000"/>
                </a:solidFill>
                <a:latin typeface="Arabic Typesetting" panose="03020402040406030203" pitchFamily="66" charset="-78"/>
                <a:cs typeface="Arabic Typesetting" panose="03020402040406030203" pitchFamily="66" charset="-78"/>
              </a:rPr>
              <a:t> عند البنات، لكن الدكتور شارحها </a:t>
            </a:r>
            <a:r>
              <a:rPr lang="ar-SA" dirty="0" err="1" smtClean="0">
                <a:solidFill>
                  <a:srgbClr val="FF0000"/>
                </a:solidFill>
                <a:latin typeface="Arabic Typesetting" panose="03020402040406030203" pitchFamily="66" charset="-78"/>
                <a:cs typeface="Arabic Typesetting" panose="03020402040406030203" pitchFamily="66" charset="-78"/>
              </a:rPr>
              <a:t>سلايد</a:t>
            </a:r>
            <a:r>
              <a:rPr lang="ar-SA" dirty="0" smtClean="0">
                <a:solidFill>
                  <a:srgbClr val="FF0000"/>
                </a:solidFill>
                <a:latin typeface="Arabic Typesetting" panose="03020402040406030203" pitchFamily="66" charset="-78"/>
                <a:cs typeface="Arabic Typesetting" panose="03020402040406030203" pitchFamily="66" charset="-78"/>
              </a:rPr>
              <a:t> 8 بالمختصر وكلهم نفس المعنى </a:t>
            </a:r>
            <a:endParaRPr lang="en-US"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02562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197986450"/>
              </p:ext>
            </p:extLst>
          </p:nvPr>
        </p:nvGraphicFramePr>
        <p:xfrm>
          <a:off x="1" y="-4"/>
          <a:ext cx="12188824" cy="6858004"/>
        </p:xfrm>
        <a:graphic>
          <a:graphicData uri="http://schemas.openxmlformats.org/drawingml/2006/table">
            <a:tbl>
              <a:tblPr firstRow="1" bandRow="1">
                <a:tableStyleId>{5DA37D80-6434-44D0-A028-1B22A696006F}</a:tableStyleId>
              </a:tblPr>
              <a:tblGrid>
                <a:gridCol w="1220522">
                  <a:extLst>
                    <a:ext uri="{9D8B030D-6E8A-4147-A177-3AD203B41FA5}">
                      <a16:colId xmlns:a16="http://schemas.microsoft.com/office/drawing/2014/main" xmlns="" val="3687207917"/>
                    </a:ext>
                  </a:extLst>
                </a:gridCol>
                <a:gridCol w="10968302">
                  <a:extLst>
                    <a:ext uri="{9D8B030D-6E8A-4147-A177-3AD203B41FA5}">
                      <a16:colId xmlns:a16="http://schemas.microsoft.com/office/drawing/2014/main" xmlns="" val="398006236"/>
                    </a:ext>
                  </a:extLst>
                </a:gridCol>
              </a:tblGrid>
              <a:tr h="34662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SA" sz="1400" b="0" dirty="0" smtClean="0">
                          <a:solidFill>
                            <a:schemeClr val="accent2">
                              <a:lumMod val="75000"/>
                            </a:schemeClr>
                          </a:solidFill>
                          <a:latin typeface="+mn-lt"/>
                        </a:rPr>
                        <a:t> </a:t>
                      </a:r>
                      <a:endParaRPr lang="en-US" sz="1400" b="0" dirty="0" smtClean="0">
                        <a:solidFill>
                          <a:schemeClr val="accent2">
                            <a:lumMod val="75000"/>
                          </a:schemeClr>
                        </a:solidFill>
                        <a:latin typeface="+mn-lt"/>
                      </a:endParaRPr>
                    </a:p>
                  </a:txBody>
                  <a:tcPr>
                    <a:solidFill>
                      <a:srgbClr val="D6EAF6"/>
                    </a:solidFill>
                  </a:tcPr>
                </a:tc>
                <a:tc hMerge="1">
                  <a:txBody>
                    <a:bodyPr/>
                    <a:lstStyle/>
                    <a:p>
                      <a:endParaRPr lang="en-US"/>
                    </a:p>
                  </a:txBody>
                  <a:tcPr/>
                </a:tc>
                <a:extLst>
                  <a:ext uri="{0D108BD9-81ED-4DB2-BD59-A6C34878D82A}">
                    <a16:rowId xmlns:a16="http://schemas.microsoft.com/office/drawing/2014/main" xmlns="" val="402202847"/>
                  </a:ext>
                </a:extLst>
              </a:tr>
              <a:tr h="34775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kern="1200" dirty="0" smtClean="0">
                        <a:solidFill>
                          <a:schemeClr val="tx1"/>
                        </a:solidFill>
                        <a:latin typeface="+mn-lt"/>
                        <a:ea typeface="+mn-ea"/>
                        <a:cs typeface="+mn-cs"/>
                      </a:endParaRPr>
                    </a:p>
                    <a:p>
                      <a:pPr lvl="0" algn="ctr"/>
                      <a:endParaRPr lang="en-US" sz="1600" dirty="0" smtClean="0">
                        <a:solidFill>
                          <a:schemeClr val="tx1"/>
                        </a:solidFill>
                      </a:endParaRPr>
                    </a:p>
                    <a:p>
                      <a:pPr lvl="0" algn="ctr"/>
                      <a:endParaRPr lang="en-US" sz="1600" dirty="0" smtClean="0">
                        <a:solidFill>
                          <a:schemeClr val="tx1"/>
                        </a:solidFill>
                      </a:endParaRPr>
                    </a:p>
                    <a:p>
                      <a:pPr lvl="0" algn="ctr"/>
                      <a:endParaRPr lang="en-US" sz="1600" dirty="0" smtClean="0">
                        <a:solidFill>
                          <a:schemeClr val="tx1"/>
                        </a:solidFill>
                      </a:endParaRPr>
                    </a:p>
                    <a:p>
                      <a:pPr lvl="0" algn="ctr"/>
                      <a:endParaRPr lang="en-US" sz="1600" dirty="0" smtClean="0">
                        <a:solidFill>
                          <a:schemeClr val="tx1"/>
                        </a:solidFill>
                      </a:endParaRPr>
                    </a:p>
                    <a:p>
                      <a:pPr lvl="0" algn="ctr"/>
                      <a:endParaRPr lang="en-US" sz="1600" dirty="0" smtClean="0">
                        <a:solidFill>
                          <a:schemeClr val="tx1"/>
                        </a:solidFill>
                      </a:endParaRPr>
                    </a:p>
                    <a:p>
                      <a:pPr lvl="0" algn="ctr"/>
                      <a:endParaRPr lang="en-US" sz="1600" dirty="0" smtClean="0">
                        <a:solidFill>
                          <a:schemeClr val="tx1"/>
                        </a:solidFill>
                      </a:endParaRPr>
                    </a:p>
                    <a:p>
                      <a:pPr lvl="0" algn="ctr"/>
                      <a:r>
                        <a:rPr lang="en-US" sz="1600" dirty="0" smtClean="0">
                          <a:solidFill>
                            <a:schemeClr val="tx1"/>
                          </a:solidFill>
                        </a:rPr>
                        <a:t>4. Intestine Excretion</a:t>
                      </a:r>
                    </a:p>
                    <a:p>
                      <a:pPr algn="l" rtl="0"/>
                      <a:endParaRPr kumimoji="0" lang="en-US" sz="1600" b="0" kern="1200" dirty="0" smtClean="0">
                        <a:solidFill>
                          <a:schemeClr val="tx1"/>
                        </a:solidFill>
                        <a:latin typeface="+mn-lt"/>
                        <a:ea typeface="+mn-ea"/>
                        <a:cs typeface="+mn-cs"/>
                      </a:endParaRPr>
                    </a:p>
                    <a:p>
                      <a:pPr marL="285750" indent="-285750">
                        <a:buFont typeface="Wingdings" panose="05000000000000000000" pitchFamily="2" charset="2"/>
                        <a:buChar char="ü"/>
                      </a:pPr>
                      <a:endParaRPr kumimoji="0" lang="en-US" sz="1400" b="0" kern="1200" dirty="0" smtClean="0">
                        <a:solidFill>
                          <a:schemeClr val="bg1">
                            <a:lumMod val="50000"/>
                          </a:schemeClr>
                        </a:solidFill>
                        <a:latin typeface="+mn-lt"/>
                        <a:ea typeface="+mn-ea"/>
                        <a:cs typeface="+mn-cs"/>
                      </a:endParaRPr>
                    </a:p>
                  </a:txBody>
                  <a:tcPr>
                    <a:solidFill>
                      <a:srgbClr val="FFFFCC"/>
                    </a:solidFill>
                  </a:tcPr>
                </a:tc>
                <a:tc>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dirty="0" smtClean="0">
                          <a:solidFill>
                            <a:srgbClr val="FF0000"/>
                          </a:solidFill>
                        </a:rPr>
                        <a:t>Bilirubin Is the Major Component of Bile Pigments.</a:t>
                      </a:r>
                    </a:p>
                  </a:txBody>
                  <a:tcPr>
                    <a:solidFill>
                      <a:srgbClr val="FFFFCC"/>
                    </a:solidFill>
                  </a:tcPr>
                </a:tc>
                <a:extLst>
                  <a:ext uri="{0D108BD9-81ED-4DB2-BD59-A6C34878D82A}">
                    <a16:rowId xmlns:a16="http://schemas.microsoft.com/office/drawing/2014/main" xmlns="" val="4129942922"/>
                  </a:ext>
                </a:extLst>
              </a:tr>
              <a:tr h="6163625">
                <a:tc vMerge="1">
                  <a:txBody>
                    <a:bodyPr/>
                    <a:lstStyle/>
                    <a:p>
                      <a:pPr marL="285750" indent="-285750">
                        <a:buFont typeface="Wingdings" panose="05000000000000000000" pitchFamily="2" charset="2"/>
                        <a:buChar char="ü"/>
                      </a:pPr>
                      <a:endParaRPr kumimoji="0" lang="en-US" sz="1400" b="0" kern="1200" dirty="0" smtClean="0">
                        <a:solidFill>
                          <a:schemeClr val="bg1">
                            <a:lumMod val="50000"/>
                          </a:schemeClr>
                        </a:solidFill>
                        <a:latin typeface="+mn-lt"/>
                        <a:ea typeface="+mn-ea"/>
                        <a:cs typeface="+mn-cs"/>
                      </a:endParaRPr>
                    </a:p>
                  </a:txBody>
                  <a:tcPr>
                    <a:solidFill>
                      <a:srgbClr val="FFFFCC"/>
                    </a:solidFill>
                  </a:tcPr>
                </a:tc>
                <a:tc>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extLst>
                  <a:ext uri="{0D108BD9-81ED-4DB2-BD59-A6C34878D82A}">
                    <a16:rowId xmlns:a16="http://schemas.microsoft.com/office/drawing/2014/main" xmlns="" val="896319923"/>
                  </a:ext>
                </a:extLst>
              </a:tr>
            </a:tbl>
          </a:graphicData>
        </a:graphic>
      </p:graphicFrame>
      <p:grpSp>
        <p:nvGrpSpPr>
          <p:cNvPr id="42" name="Group 41"/>
          <p:cNvGrpSpPr/>
          <p:nvPr/>
        </p:nvGrpSpPr>
        <p:grpSpPr>
          <a:xfrm>
            <a:off x="1269876" y="741608"/>
            <a:ext cx="10729192" cy="5867653"/>
            <a:chOff x="3094383" y="694875"/>
            <a:chExt cx="6061043" cy="5412897"/>
          </a:xfrm>
        </p:grpSpPr>
        <p:sp>
          <p:nvSpPr>
            <p:cNvPr id="43" name="Freeform 42"/>
            <p:cNvSpPr/>
            <p:nvPr/>
          </p:nvSpPr>
          <p:spPr>
            <a:xfrm>
              <a:off x="4844330" y="1174679"/>
              <a:ext cx="372301" cy="91440"/>
            </a:xfrm>
            <a:custGeom>
              <a:avLst/>
              <a:gdLst>
                <a:gd name="connsiteX0" fmla="*/ 0 w 372301"/>
                <a:gd name="connsiteY0" fmla="*/ 45720 h 91440"/>
                <a:gd name="connsiteX1" fmla="*/ 372301 w 372301"/>
                <a:gd name="connsiteY1" fmla="*/ 45720 h 91440"/>
              </a:gdLst>
              <a:ahLst/>
              <a:cxnLst>
                <a:cxn ang="0">
                  <a:pos x="connsiteX0" y="connsiteY0"/>
                </a:cxn>
                <a:cxn ang="0">
                  <a:pos x="connsiteX1" y="connsiteY1"/>
                </a:cxn>
              </a:cxnLst>
              <a:rect l="l" t="t" r="r" b="b"/>
              <a:pathLst>
                <a:path w="372301" h="91440">
                  <a:moveTo>
                    <a:pt x="0" y="45720"/>
                  </a:moveTo>
                  <a:lnTo>
                    <a:pt x="372301"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88778" tIns="43705" rIns="188778" bIns="43706" numCol="1" spcCol="1270" anchor="ctr" anchorCtr="0">
              <a:noAutofit/>
            </a:bodyPr>
            <a:lstStyle/>
            <a:p>
              <a:pPr lvl="0" algn="ctr" defTabSz="222250">
                <a:lnSpc>
                  <a:spcPct val="90000"/>
                </a:lnSpc>
                <a:spcBef>
                  <a:spcPct val="0"/>
                </a:spcBef>
                <a:spcAft>
                  <a:spcPct val="35000"/>
                </a:spcAft>
              </a:pPr>
              <a:endParaRPr lang="en-US" sz="1300" kern="1200"/>
            </a:p>
          </p:txBody>
        </p:sp>
        <p:sp>
          <p:nvSpPr>
            <p:cNvPr id="44" name="Freeform 43"/>
            <p:cNvSpPr/>
            <p:nvPr/>
          </p:nvSpPr>
          <p:spPr>
            <a:xfrm>
              <a:off x="3094383" y="694875"/>
              <a:ext cx="1751746" cy="1051048"/>
            </a:xfrm>
            <a:custGeom>
              <a:avLst/>
              <a:gdLst>
                <a:gd name="connsiteX0" fmla="*/ 0 w 1751746"/>
                <a:gd name="connsiteY0" fmla="*/ 0 h 1051048"/>
                <a:gd name="connsiteX1" fmla="*/ 1751746 w 1751746"/>
                <a:gd name="connsiteY1" fmla="*/ 0 h 1051048"/>
                <a:gd name="connsiteX2" fmla="*/ 1751746 w 1751746"/>
                <a:gd name="connsiteY2" fmla="*/ 1051048 h 1051048"/>
                <a:gd name="connsiteX3" fmla="*/ 0 w 1751746"/>
                <a:gd name="connsiteY3" fmla="*/ 1051048 h 1051048"/>
                <a:gd name="connsiteX4" fmla="*/ 0 w 1751746"/>
                <a:gd name="connsiteY4" fmla="*/ 0 h 1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46" h="1051048">
                  <a:moveTo>
                    <a:pt x="0" y="0"/>
                  </a:moveTo>
                  <a:lnTo>
                    <a:pt x="1751746" y="0"/>
                  </a:lnTo>
                  <a:lnTo>
                    <a:pt x="1751746" y="1051048"/>
                  </a:lnTo>
                  <a:lnTo>
                    <a:pt x="0" y="105104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1300" kern="1200" dirty="0" smtClean="0"/>
                <a:t>1. Hemoglobin is </a:t>
              </a:r>
              <a:r>
                <a:rPr lang="en-US" sz="1300" kern="1200" dirty="0" smtClean="0">
                  <a:solidFill>
                    <a:srgbClr val="FF0000"/>
                  </a:solidFill>
                </a:rPr>
                <a:t>first</a:t>
              </a:r>
              <a:r>
                <a:rPr lang="en-US" sz="1300" kern="1200" dirty="0" smtClean="0"/>
                <a:t> dissociated into </a:t>
              </a:r>
              <a:r>
                <a:rPr lang="en-US" sz="1300" kern="1200" dirty="0" err="1" smtClean="0"/>
                <a:t>heme</a:t>
              </a:r>
              <a:r>
                <a:rPr lang="en-US" sz="1300" kern="1200" dirty="0" smtClean="0"/>
                <a:t> and globin. </a:t>
              </a:r>
              <a:endParaRPr lang="en-US" sz="1300" kern="1200" dirty="0"/>
            </a:p>
          </p:txBody>
        </p:sp>
        <p:sp>
          <p:nvSpPr>
            <p:cNvPr id="45" name="Freeform 44"/>
            <p:cNvSpPr/>
            <p:nvPr/>
          </p:nvSpPr>
          <p:spPr>
            <a:xfrm>
              <a:off x="6998978" y="1174679"/>
              <a:ext cx="372301" cy="91440"/>
            </a:xfrm>
            <a:custGeom>
              <a:avLst/>
              <a:gdLst>
                <a:gd name="connsiteX0" fmla="*/ 0 w 372301"/>
                <a:gd name="connsiteY0" fmla="*/ 45720 h 91440"/>
                <a:gd name="connsiteX1" fmla="*/ 372301 w 372301"/>
                <a:gd name="connsiteY1" fmla="*/ 45720 h 91440"/>
              </a:gdLst>
              <a:ahLst/>
              <a:cxnLst>
                <a:cxn ang="0">
                  <a:pos x="connsiteX0" y="connsiteY0"/>
                </a:cxn>
                <a:cxn ang="0">
                  <a:pos x="connsiteX1" y="connsiteY1"/>
                </a:cxn>
              </a:cxnLst>
              <a:rect l="l" t="t" r="r" b="b"/>
              <a:pathLst>
                <a:path w="372301" h="91440">
                  <a:moveTo>
                    <a:pt x="0" y="45720"/>
                  </a:moveTo>
                  <a:lnTo>
                    <a:pt x="372301"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88779" tIns="43705" rIns="188777" bIns="43706" numCol="1" spcCol="1270" anchor="ctr" anchorCtr="0">
              <a:noAutofit/>
            </a:bodyPr>
            <a:lstStyle/>
            <a:p>
              <a:pPr lvl="0" algn="ctr" defTabSz="222250">
                <a:lnSpc>
                  <a:spcPct val="90000"/>
                </a:lnSpc>
                <a:spcBef>
                  <a:spcPct val="0"/>
                </a:spcBef>
                <a:spcAft>
                  <a:spcPct val="35000"/>
                </a:spcAft>
              </a:pPr>
              <a:endParaRPr lang="en-US" sz="1300" kern="1200"/>
            </a:p>
          </p:txBody>
        </p:sp>
        <p:sp>
          <p:nvSpPr>
            <p:cNvPr id="46" name="Freeform 45"/>
            <p:cNvSpPr/>
            <p:nvPr/>
          </p:nvSpPr>
          <p:spPr>
            <a:xfrm>
              <a:off x="5249032" y="694875"/>
              <a:ext cx="1751746" cy="1051048"/>
            </a:xfrm>
            <a:custGeom>
              <a:avLst/>
              <a:gdLst>
                <a:gd name="connsiteX0" fmla="*/ 0 w 1751746"/>
                <a:gd name="connsiteY0" fmla="*/ 0 h 1051048"/>
                <a:gd name="connsiteX1" fmla="*/ 1751746 w 1751746"/>
                <a:gd name="connsiteY1" fmla="*/ 0 h 1051048"/>
                <a:gd name="connsiteX2" fmla="*/ 1751746 w 1751746"/>
                <a:gd name="connsiteY2" fmla="*/ 1051048 h 1051048"/>
                <a:gd name="connsiteX3" fmla="*/ 0 w 1751746"/>
                <a:gd name="connsiteY3" fmla="*/ 1051048 h 1051048"/>
                <a:gd name="connsiteX4" fmla="*/ 0 w 1751746"/>
                <a:gd name="connsiteY4" fmla="*/ 0 h 1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46" h="1051048">
                  <a:moveTo>
                    <a:pt x="0" y="0"/>
                  </a:moveTo>
                  <a:lnTo>
                    <a:pt x="1751746" y="0"/>
                  </a:lnTo>
                  <a:lnTo>
                    <a:pt x="1751746" y="1051048"/>
                  </a:lnTo>
                  <a:lnTo>
                    <a:pt x="0" y="105104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1300" kern="1200" dirty="0" smtClean="0"/>
                <a:t>2. In the presence of </a:t>
              </a:r>
              <a:r>
                <a:rPr lang="en-US" sz="1300" kern="1200" dirty="0" smtClean="0">
                  <a:solidFill>
                    <a:srgbClr val="FF0000"/>
                  </a:solidFill>
                </a:rPr>
                <a:t>NADPH</a:t>
              </a:r>
              <a:r>
                <a:rPr lang="en-US" sz="1300" kern="1200" dirty="0" smtClean="0"/>
                <a:t> and </a:t>
              </a:r>
              <a:r>
                <a:rPr lang="en-US" sz="1300" kern="1200" dirty="0" smtClean="0">
                  <a:solidFill>
                    <a:srgbClr val="FF0000"/>
                  </a:solidFill>
                </a:rPr>
                <a:t>O</a:t>
              </a:r>
              <a:r>
                <a:rPr lang="en-US" sz="1300" kern="1200" baseline="-25000" dirty="0" smtClean="0">
                  <a:solidFill>
                    <a:srgbClr val="FF0000"/>
                  </a:solidFill>
                </a:rPr>
                <a:t>2</a:t>
              </a:r>
              <a:r>
                <a:rPr lang="en-US" sz="1300" kern="1200" dirty="0" smtClean="0">
                  <a:solidFill>
                    <a:srgbClr val="FF0000"/>
                  </a:solidFill>
                </a:rPr>
                <a:t>,</a:t>
              </a:r>
              <a:r>
                <a:rPr lang="en-US" sz="1300" kern="1200" dirty="0" smtClean="0"/>
                <a:t> the </a:t>
              </a:r>
              <a:r>
                <a:rPr lang="en-US" sz="1300" kern="1200" dirty="0" err="1" smtClean="0">
                  <a:solidFill>
                    <a:srgbClr val="FF0000"/>
                  </a:solidFill>
                </a:rPr>
                <a:t>Heme</a:t>
              </a:r>
              <a:r>
                <a:rPr lang="en-US" sz="1300" kern="1200" dirty="0" smtClean="0">
                  <a:solidFill>
                    <a:srgbClr val="FF0000"/>
                  </a:solidFill>
                </a:rPr>
                <a:t> oxygenase enzyme </a:t>
              </a:r>
              <a:r>
                <a:rPr lang="en-US" sz="1300" kern="1200" dirty="0" err="1" smtClean="0"/>
                <a:t>hydroxylates</a:t>
              </a:r>
              <a:r>
                <a:rPr lang="en-US" sz="1300" kern="1200" dirty="0" smtClean="0"/>
                <a:t> </a:t>
              </a:r>
              <a:r>
                <a:rPr lang="en-US" sz="1300" kern="1200" dirty="0" err="1" smtClean="0"/>
                <a:t>Heme</a:t>
              </a:r>
              <a:r>
                <a:rPr lang="en-US" sz="1300" kern="1200" dirty="0" smtClean="0"/>
                <a:t>, with a concomitant oxidation of </a:t>
              </a:r>
              <a:r>
                <a:rPr lang="en-US" sz="1300" kern="1200" dirty="0" err="1" smtClean="0"/>
                <a:t>ferrus</a:t>
              </a:r>
              <a:r>
                <a:rPr lang="en-US" sz="1300" kern="1200" dirty="0" smtClean="0"/>
                <a:t> Fe</a:t>
              </a:r>
              <a:r>
                <a:rPr lang="en-US" sz="1300" kern="1200" baseline="30000" dirty="0" smtClean="0"/>
                <a:t>2+</a:t>
              </a:r>
              <a:r>
                <a:rPr lang="en-US" sz="1300" kern="1200" dirty="0" smtClean="0"/>
                <a:t> iron to ferric Fe</a:t>
              </a:r>
              <a:r>
                <a:rPr lang="en-US" sz="1300" kern="1200" baseline="30000" dirty="0" smtClean="0"/>
                <a:t>+3</a:t>
              </a:r>
              <a:r>
                <a:rPr lang="en-US" sz="1300" kern="1200" dirty="0" smtClean="0"/>
                <a:t>, and converts it into </a:t>
              </a:r>
              <a:r>
                <a:rPr lang="en-US" sz="1300" kern="1200" dirty="0" smtClean="0">
                  <a:solidFill>
                    <a:srgbClr val="FF0000"/>
                  </a:solidFill>
                </a:rPr>
                <a:t>Biliverdin. </a:t>
              </a:r>
              <a:endParaRPr lang="en-US" sz="1300" kern="1200" dirty="0">
                <a:solidFill>
                  <a:srgbClr val="FF0000"/>
                </a:solidFill>
              </a:endParaRPr>
            </a:p>
          </p:txBody>
        </p:sp>
        <p:sp>
          <p:nvSpPr>
            <p:cNvPr id="47" name="Freeform 46"/>
            <p:cNvSpPr/>
            <p:nvPr/>
          </p:nvSpPr>
          <p:spPr>
            <a:xfrm>
              <a:off x="3970256" y="1744123"/>
              <a:ext cx="4309297" cy="372301"/>
            </a:xfrm>
            <a:custGeom>
              <a:avLst/>
              <a:gdLst>
                <a:gd name="connsiteX0" fmla="*/ 4309297 w 4309297"/>
                <a:gd name="connsiteY0" fmla="*/ 0 h 372301"/>
                <a:gd name="connsiteX1" fmla="*/ 4309297 w 4309297"/>
                <a:gd name="connsiteY1" fmla="*/ 203250 h 372301"/>
                <a:gd name="connsiteX2" fmla="*/ 0 w 4309297"/>
                <a:gd name="connsiteY2" fmla="*/ 203250 h 372301"/>
                <a:gd name="connsiteX3" fmla="*/ 0 w 4309297"/>
                <a:gd name="connsiteY3" fmla="*/ 372301 h 372301"/>
              </a:gdLst>
              <a:ahLst/>
              <a:cxnLst>
                <a:cxn ang="0">
                  <a:pos x="connsiteX0" y="connsiteY0"/>
                </a:cxn>
                <a:cxn ang="0">
                  <a:pos x="connsiteX1" y="connsiteY1"/>
                </a:cxn>
                <a:cxn ang="0">
                  <a:pos x="connsiteX2" y="connsiteY2"/>
                </a:cxn>
                <a:cxn ang="0">
                  <a:pos x="connsiteX3" y="connsiteY3"/>
                </a:cxn>
              </a:cxnLst>
              <a:rect l="l" t="t" r="r" b="b"/>
              <a:pathLst>
                <a:path w="4309297" h="372301">
                  <a:moveTo>
                    <a:pt x="4309297" y="0"/>
                  </a:moveTo>
                  <a:lnTo>
                    <a:pt x="4309297" y="203250"/>
                  </a:lnTo>
                  <a:lnTo>
                    <a:pt x="0" y="203250"/>
                  </a:lnTo>
                  <a:lnTo>
                    <a:pt x="0" y="372301"/>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59147" tIns="184136" rIns="2059146" bIns="184136" numCol="1" spcCol="1270" anchor="ctr" anchorCtr="0">
              <a:noAutofit/>
            </a:bodyPr>
            <a:lstStyle/>
            <a:p>
              <a:pPr lvl="0" algn="ctr" defTabSz="222250">
                <a:lnSpc>
                  <a:spcPct val="90000"/>
                </a:lnSpc>
                <a:spcBef>
                  <a:spcPct val="0"/>
                </a:spcBef>
                <a:spcAft>
                  <a:spcPct val="35000"/>
                </a:spcAft>
              </a:pPr>
              <a:endParaRPr lang="en-US" sz="1300" kern="1200"/>
            </a:p>
          </p:txBody>
        </p:sp>
        <p:sp>
          <p:nvSpPr>
            <p:cNvPr id="48" name="Freeform 47"/>
            <p:cNvSpPr/>
            <p:nvPr/>
          </p:nvSpPr>
          <p:spPr>
            <a:xfrm>
              <a:off x="7403680" y="694875"/>
              <a:ext cx="1751746" cy="1051048"/>
            </a:xfrm>
            <a:custGeom>
              <a:avLst/>
              <a:gdLst>
                <a:gd name="connsiteX0" fmla="*/ 0 w 1751746"/>
                <a:gd name="connsiteY0" fmla="*/ 0 h 1051048"/>
                <a:gd name="connsiteX1" fmla="*/ 1751746 w 1751746"/>
                <a:gd name="connsiteY1" fmla="*/ 0 h 1051048"/>
                <a:gd name="connsiteX2" fmla="*/ 1751746 w 1751746"/>
                <a:gd name="connsiteY2" fmla="*/ 1051048 h 1051048"/>
                <a:gd name="connsiteX3" fmla="*/ 0 w 1751746"/>
                <a:gd name="connsiteY3" fmla="*/ 1051048 h 1051048"/>
                <a:gd name="connsiteX4" fmla="*/ 0 w 1751746"/>
                <a:gd name="connsiteY4" fmla="*/ 0 h 1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46" h="1051048">
                  <a:moveTo>
                    <a:pt x="0" y="0"/>
                  </a:moveTo>
                  <a:lnTo>
                    <a:pt x="1751746" y="0"/>
                  </a:lnTo>
                  <a:lnTo>
                    <a:pt x="1751746" y="1051048"/>
                  </a:lnTo>
                  <a:lnTo>
                    <a:pt x="0" y="105104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1300" kern="1200" dirty="0" smtClean="0"/>
                <a:t>3. Biliverdin is then reduced or converted into </a:t>
              </a:r>
              <a:r>
                <a:rPr lang="en-US" sz="1300" kern="1200" dirty="0" smtClean="0">
                  <a:solidFill>
                    <a:srgbClr val="FF0000"/>
                  </a:solidFill>
                </a:rPr>
                <a:t>bilirubin</a:t>
              </a:r>
              <a:r>
                <a:rPr lang="en-US" sz="1300" kern="1200" dirty="0" smtClean="0"/>
                <a:t> by </a:t>
              </a:r>
              <a:r>
                <a:rPr lang="en-US" sz="1300" kern="1200" dirty="0" err="1" smtClean="0">
                  <a:solidFill>
                    <a:srgbClr val="FF0000"/>
                  </a:solidFill>
                </a:rPr>
                <a:t>biliverdin</a:t>
              </a:r>
              <a:r>
                <a:rPr lang="en-US" sz="1300" kern="1200" dirty="0" smtClean="0">
                  <a:solidFill>
                    <a:srgbClr val="FF0000"/>
                  </a:solidFill>
                </a:rPr>
                <a:t> reductase enzyme. </a:t>
              </a:r>
              <a:endParaRPr lang="en-US" sz="1300" kern="1200" dirty="0">
                <a:solidFill>
                  <a:srgbClr val="FF0000"/>
                </a:solidFill>
              </a:endParaRPr>
            </a:p>
          </p:txBody>
        </p:sp>
        <p:sp>
          <p:nvSpPr>
            <p:cNvPr id="49" name="Freeform 48"/>
            <p:cNvSpPr/>
            <p:nvPr/>
          </p:nvSpPr>
          <p:spPr>
            <a:xfrm>
              <a:off x="4844330" y="2628629"/>
              <a:ext cx="372301" cy="91440"/>
            </a:xfrm>
            <a:custGeom>
              <a:avLst/>
              <a:gdLst>
                <a:gd name="connsiteX0" fmla="*/ 0 w 372301"/>
                <a:gd name="connsiteY0" fmla="*/ 45720 h 91440"/>
                <a:gd name="connsiteX1" fmla="*/ 372301 w 372301"/>
                <a:gd name="connsiteY1" fmla="*/ 45720 h 91440"/>
              </a:gdLst>
              <a:ahLst/>
              <a:cxnLst>
                <a:cxn ang="0">
                  <a:pos x="connsiteX0" y="connsiteY0"/>
                </a:cxn>
                <a:cxn ang="0">
                  <a:pos x="connsiteX1" y="connsiteY1"/>
                </a:cxn>
              </a:cxnLst>
              <a:rect l="l" t="t" r="r" b="b"/>
              <a:pathLst>
                <a:path w="372301" h="91440">
                  <a:moveTo>
                    <a:pt x="0" y="45720"/>
                  </a:moveTo>
                  <a:lnTo>
                    <a:pt x="372301"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88778" tIns="43705" rIns="188778" bIns="43706" numCol="1" spcCol="1270" anchor="ctr" anchorCtr="0">
              <a:noAutofit/>
            </a:bodyPr>
            <a:lstStyle/>
            <a:p>
              <a:pPr lvl="0" algn="ctr" defTabSz="222250">
                <a:lnSpc>
                  <a:spcPct val="90000"/>
                </a:lnSpc>
                <a:spcBef>
                  <a:spcPct val="0"/>
                </a:spcBef>
                <a:spcAft>
                  <a:spcPct val="35000"/>
                </a:spcAft>
              </a:pPr>
              <a:endParaRPr lang="en-US" sz="1300" kern="1200"/>
            </a:p>
          </p:txBody>
        </p:sp>
        <p:sp>
          <p:nvSpPr>
            <p:cNvPr id="50" name="Freeform 49"/>
            <p:cNvSpPr/>
            <p:nvPr/>
          </p:nvSpPr>
          <p:spPr>
            <a:xfrm>
              <a:off x="3094383" y="2148825"/>
              <a:ext cx="1751746" cy="1051048"/>
            </a:xfrm>
            <a:custGeom>
              <a:avLst/>
              <a:gdLst>
                <a:gd name="connsiteX0" fmla="*/ 0 w 1751746"/>
                <a:gd name="connsiteY0" fmla="*/ 0 h 1051048"/>
                <a:gd name="connsiteX1" fmla="*/ 1751746 w 1751746"/>
                <a:gd name="connsiteY1" fmla="*/ 0 h 1051048"/>
                <a:gd name="connsiteX2" fmla="*/ 1751746 w 1751746"/>
                <a:gd name="connsiteY2" fmla="*/ 1051048 h 1051048"/>
                <a:gd name="connsiteX3" fmla="*/ 0 w 1751746"/>
                <a:gd name="connsiteY3" fmla="*/ 1051048 h 1051048"/>
                <a:gd name="connsiteX4" fmla="*/ 0 w 1751746"/>
                <a:gd name="connsiteY4" fmla="*/ 0 h 1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46" h="1051048">
                  <a:moveTo>
                    <a:pt x="0" y="0"/>
                  </a:moveTo>
                  <a:lnTo>
                    <a:pt x="1751746" y="0"/>
                  </a:lnTo>
                  <a:lnTo>
                    <a:pt x="1751746" y="1051048"/>
                  </a:lnTo>
                  <a:lnTo>
                    <a:pt x="0" y="105104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1200" kern="1200" dirty="0" smtClean="0"/>
                <a:t>4. Bilirubin is transported in blood bound to albumin forming a water soluble compound called </a:t>
              </a:r>
              <a:r>
                <a:rPr lang="en-US" sz="1200" kern="1200" dirty="0" err="1" smtClean="0">
                  <a:solidFill>
                    <a:srgbClr val="FF0000"/>
                  </a:solidFill>
                </a:rPr>
                <a:t>hemobilirubin</a:t>
              </a:r>
              <a:r>
                <a:rPr lang="en-US" sz="1200" kern="1200" dirty="0" smtClean="0">
                  <a:solidFill>
                    <a:srgbClr val="FF0000"/>
                  </a:solidFill>
                </a:rPr>
                <a:t> (unconjugated bilirubin, free </a:t>
              </a:r>
              <a:r>
                <a:rPr lang="en-US" sz="1200" dirty="0">
                  <a:solidFill>
                    <a:srgbClr val="FF0000"/>
                  </a:solidFill>
                </a:rPr>
                <a:t>bilirubin, indirect bilirubin</a:t>
              </a:r>
              <a:r>
                <a:rPr lang="en-US" sz="1200" dirty="0" smtClean="0">
                  <a:solidFill>
                    <a:srgbClr val="FF0000"/>
                  </a:solidFill>
                </a:rPr>
                <a:t>)</a:t>
              </a:r>
              <a:r>
                <a:rPr lang="en-US" sz="1200" kern="1200" dirty="0" smtClean="0"/>
                <a:t> which is rapidly transported to hepatocytes</a:t>
              </a:r>
              <a:r>
                <a:rPr lang="en-US" sz="1200" kern="1200" dirty="0" smtClean="0">
                  <a:sym typeface="Symbol" pitchFamily="18" charset="2"/>
                </a:rPr>
                <a:t> for further metabolism </a:t>
              </a:r>
              <a:r>
                <a:rPr lang="en-US" sz="1200" kern="1200" dirty="0" smtClean="0">
                  <a:solidFill>
                    <a:srgbClr val="FF0000"/>
                  </a:solidFill>
                  <a:sym typeface="Symbol" pitchFamily="18" charset="2"/>
                </a:rPr>
                <a:t>(e</a:t>
              </a:r>
              <a:r>
                <a:rPr lang="en-US" sz="1200" kern="1200" dirty="0" smtClean="0">
                  <a:solidFill>
                    <a:srgbClr val="FF0000"/>
                  </a:solidFill>
                </a:rPr>
                <a:t>ven when bound to albumin, it’s called free bilirubin</a:t>
              </a:r>
              <a:r>
                <a:rPr lang="en-US" sz="1200" dirty="0">
                  <a:solidFill>
                    <a:srgbClr val="FF0000"/>
                  </a:solidFill>
                </a:rPr>
                <a:t> </a:t>
              </a:r>
              <a:r>
                <a:rPr lang="en-US" sz="1200" baseline="30000" dirty="0" smtClean="0">
                  <a:solidFill>
                    <a:schemeClr val="tx1"/>
                  </a:solidFill>
                </a:rPr>
                <a:t>1</a:t>
              </a:r>
              <a:r>
                <a:rPr lang="en-US" sz="1200" dirty="0" smtClean="0">
                  <a:solidFill>
                    <a:srgbClr val="FF0000"/>
                  </a:solidFill>
                </a:rPr>
                <a:t>).</a:t>
              </a:r>
              <a:endParaRPr lang="en-US" sz="1200" kern="1200" dirty="0">
                <a:solidFill>
                  <a:srgbClr val="FF0000"/>
                </a:solidFill>
              </a:endParaRPr>
            </a:p>
          </p:txBody>
        </p:sp>
        <p:sp>
          <p:nvSpPr>
            <p:cNvPr id="51" name="Freeform 50"/>
            <p:cNvSpPr/>
            <p:nvPr/>
          </p:nvSpPr>
          <p:spPr>
            <a:xfrm>
              <a:off x="6998978" y="2628629"/>
              <a:ext cx="372301" cy="91440"/>
            </a:xfrm>
            <a:custGeom>
              <a:avLst/>
              <a:gdLst>
                <a:gd name="connsiteX0" fmla="*/ 0 w 372301"/>
                <a:gd name="connsiteY0" fmla="*/ 45720 h 91440"/>
                <a:gd name="connsiteX1" fmla="*/ 372301 w 372301"/>
                <a:gd name="connsiteY1" fmla="*/ 45720 h 91440"/>
              </a:gdLst>
              <a:ahLst/>
              <a:cxnLst>
                <a:cxn ang="0">
                  <a:pos x="connsiteX0" y="connsiteY0"/>
                </a:cxn>
                <a:cxn ang="0">
                  <a:pos x="connsiteX1" y="connsiteY1"/>
                </a:cxn>
              </a:cxnLst>
              <a:rect l="l" t="t" r="r" b="b"/>
              <a:pathLst>
                <a:path w="372301" h="91440">
                  <a:moveTo>
                    <a:pt x="0" y="45720"/>
                  </a:moveTo>
                  <a:lnTo>
                    <a:pt x="372301"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88779" tIns="43705" rIns="188777" bIns="43706" numCol="1" spcCol="1270" anchor="ctr" anchorCtr="0">
              <a:noAutofit/>
            </a:bodyPr>
            <a:lstStyle/>
            <a:p>
              <a:pPr lvl="0" algn="ctr" defTabSz="222250">
                <a:lnSpc>
                  <a:spcPct val="90000"/>
                </a:lnSpc>
                <a:spcBef>
                  <a:spcPct val="0"/>
                </a:spcBef>
                <a:spcAft>
                  <a:spcPct val="35000"/>
                </a:spcAft>
              </a:pPr>
              <a:endParaRPr lang="en-US" sz="1300" kern="1200"/>
            </a:p>
          </p:txBody>
        </p:sp>
        <p:sp>
          <p:nvSpPr>
            <p:cNvPr id="52" name="Freeform 51"/>
            <p:cNvSpPr/>
            <p:nvPr/>
          </p:nvSpPr>
          <p:spPr>
            <a:xfrm>
              <a:off x="5249032" y="2148825"/>
              <a:ext cx="1751746" cy="1051048"/>
            </a:xfrm>
            <a:custGeom>
              <a:avLst/>
              <a:gdLst>
                <a:gd name="connsiteX0" fmla="*/ 0 w 1751746"/>
                <a:gd name="connsiteY0" fmla="*/ 0 h 1051048"/>
                <a:gd name="connsiteX1" fmla="*/ 1751746 w 1751746"/>
                <a:gd name="connsiteY1" fmla="*/ 0 h 1051048"/>
                <a:gd name="connsiteX2" fmla="*/ 1751746 w 1751746"/>
                <a:gd name="connsiteY2" fmla="*/ 1051048 h 1051048"/>
                <a:gd name="connsiteX3" fmla="*/ 0 w 1751746"/>
                <a:gd name="connsiteY3" fmla="*/ 1051048 h 1051048"/>
                <a:gd name="connsiteX4" fmla="*/ 0 w 1751746"/>
                <a:gd name="connsiteY4" fmla="*/ 0 h 1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46" h="1051048">
                  <a:moveTo>
                    <a:pt x="0" y="0"/>
                  </a:moveTo>
                  <a:lnTo>
                    <a:pt x="1751746" y="0"/>
                  </a:lnTo>
                  <a:lnTo>
                    <a:pt x="1751746" y="1051048"/>
                  </a:lnTo>
                  <a:lnTo>
                    <a:pt x="0" y="105104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1300" kern="1200" dirty="0" smtClean="0">
                  <a:solidFill>
                    <a:schemeClr val="tx1"/>
                  </a:solidFill>
                </a:rPr>
                <a:t>5. The liver removes bilirubin from the circulation rapidly, </a:t>
              </a:r>
              <a:r>
                <a:rPr lang="en-US" sz="1300" kern="1200" dirty="0" smtClean="0">
                  <a:solidFill>
                    <a:schemeClr val="tx1"/>
                  </a:solidFill>
                  <a:sym typeface="Symbol" pitchFamily="18" charset="2"/>
                </a:rPr>
                <a:t>mediated by a </a:t>
              </a:r>
              <a:r>
                <a:rPr lang="en-US" sz="1300" kern="1200" dirty="0" smtClean="0">
                  <a:solidFill>
                    <a:srgbClr val="FF0000"/>
                  </a:solidFill>
                  <a:sym typeface="Symbol" pitchFamily="18" charset="2"/>
                </a:rPr>
                <a:t>carrier protein</a:t>
              </a:r>
              <a:r>
                <a:rPr lang="en-US" sz="1300" kern="1200" dirty="0" smtClean="0">
                  <a:solidFill>
                    <a:schemeClr val="tx1"/>
                  </a:solidFill>
                  <a:sym typeface="Symbol" pitchFamily="18" charset="2"/>
                </a:rPr>
                <a:t> (receptor), </a:t>
              </a:r>
              <a:r>
                <a:rPr lang="en-US" sz="1300" kern="1200" dirty="0" smtClean="0">
                  <a:solidFill>
                    <a:schemeClr val="tx1"/>
                  </a:solidFill>
                </a:rPr>
                <a:t>and conjugates most of it with </a:t>
              </a:r>
              <a:r>
                <a:rPr lang="en-US" sz="1300" kern="1200" dirty="0" err="1" smtClean="0">
                  <a:solidFill>
                    <a:srgbClr val="FF0000"/>
                  </a:solidFill>
                </a:rPr>
                <a:t>glucuronic</a:t>
              </a:r>
              <a:r>
                <a:rPr lang="en-US" sz="1300" kern="1200" dirty="0" smtClean="0">
                  <a:solidFill>
                    <a:srgbClr val="FF0000"/>
                  </a:solidFill>
                </a:rPr>
                <a:t> acid </a:t>
              </a:r>
              <a:r>
                <a:rPr lang="en-US" sz="1300" kern="1200" dirty="0" smtClean="0">
                  <a:solidFill>
                    <a:schemeClr val="tx1"/>
                  </a:solidFill>
                </a:rPr>
                <a:t>and only </a:t>
              </a:r>
              <a:r>
                <a:rPr lang="en-US" sz="1300" kern="1200" dirty="0" smtClean="0">
                  <a:solidFill>
                    <a:srgbClr val="FFC000"/>
                  </a:solidFill>
                </a:rPr>
                <a:t>10%</a:t>
              </a:r>
              <a:r>
                <a:rPr lang="en-US" sz="1300" kern="1200" dirty="0" smtClean="0">
                  <a:solidFill>
                    <a:schemeClr val="tx1"/>
                  </a:solidFill>
                </a:rPr>
                <a:t> with sulfate. </a:t>
              </a:r>
              <a:endParaRPr lang="en-US" sz="1300" kern="1200" dirty="0">
                <a:solidFill>
                  <a:schemeClr val="tx1"/>
                </a:solidFill>
              </a:endParaRPr>
            </a:p>
          </p:txBody>
        </p:sp>
        <p:sp>
          <p:nvSpPr>
            <p:cNvPr id="53" name="Freeform 52"/>
            <p:cNvSpPr/>
            <p:nvPr/>
          </p:nvSpPr>
          <p:spPr>
            <a:xfrm>
              <a:off x="3970256" y="3198073"/>
              <a:ext cx="4309297" cy="372301"/>
            </a:xfrm>
            <a:custGeom>
              <a:avLst/>
              <a:gdLst>
                <a:gd name="connsiteX0" fmla="*/ 4309297 w 4309297"/>
                <a:gd name="connsiteY0" fmla="*/ 0 h 372301"/>
                <a:gd name="connsiteX1" fmla="*/ 4309297 w 4309297"/>
                <a:gd name="connsiteY1" fmla="*/ 203250 h 372301"/>
                <a:gd name="connsiteX2" fmla="*/ 0 w 4309297"/>
                <a:gd name="connsiteY2" fmla="*/ 203250 h 372301"/>
                <a:gd name="connsiteX3" fmla="*/ 0 w 4309297"/>
                <a:gd name="connsiteY3" fmla="*/ 372301 h 372301"/>
              </a:gdLst>
              <a:ahLst/>
              <a:cxnLst>
                <a:cxn ang="0">
                  <a:pos x="connsiteX0" y="connsiteY0"/>
                </a:cxn>
                <a:cxn ang="0">
                  <a:pos x="connsiteX1" y="connsiteY1"/>
                </a:cxn>
                <a:cxn ang="0">
                  <a:pos x="connsiteX2" y="connsiteY2"/>
                </a:cxn>
                <a:cxn ang="0">
                  <a:pos x="connsiteX3" y="connsiteY3"/>
                </a:cxn>
              </a:cxnLst>
              <a:rect l="l" t="t" r="r" b="b"/>
              <a:pathLst>
                <a:path w="4309297" h="372301">
                  <a:moveTo>
                    <a:pt x="4309297" y="0"/>
                  </a:moveTo>
                  <a:lnTo>
                    <a:pt x="4309297" y="203250"/>
                  </a:lnTo>
                  <a:lnTo>
                    <a:pt x="0" y="203250"/>
                  </a:lnTo>
                  <a:lnTo>
                    <a:pt x="0" y="372301"/>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59147" tIns="184136" rIns="2059146" bIns="184136" numCol="1" spcCol="1270" anchor="ctr" anchorCtr="0">
              <a:noAutofit/>
            </a:bodyPr>
            <a:lstStyle/>
            <a:p>
              <a:pPr lvl="0" algn="ctr" defTabSz="222250">
                <a:lnSpc>
                  <a:spcPct val="90000"/>
                </a:lnSpc>
                <a:spcBef>
                  <a:spcPct val="0"/>
                </a:spcBef>
                <a:spcAft>
                  <a:spcPct val="35000"/>
                </a:spcAft>
              </a:pPr>
              <a:endParaRPr lang="en-US" sz="1300" kern="1200"/>
            </a:p>
          </p:txBody>
        </p:sp>
        <p:sp>
          <p:nvSpPr>
            <p:cNvPr id="54" name="Freeform 53"/>
            <p:cNvSpPr/>
            <p:nvPr/>
          </p:nvSpPr>
          <p:spPr>
            <a:xfrm>
              <a:off x="7403680" y="2148825"/>
              <a:ext cx="1751746" cy="1051048"/>
            </a:xfrm>
            <a:custGeom>
              <a:avLst/>
              <a:gdLst>
                <a:gd name="connsiteX0" fmla="*/ 0 w 1751746"/>
                <a:gd name="connsiteY0" fmla="*/ 0 h 1051048"/>
                <a:gd name="connsiteX1" fmla="*/ 1751746 w 1751746"/>
                <a:gd name="connsiteY1" fmla="*/ 0 h 1051048"/>
                <a:gd name="connsiteX2" fmla="*/ 1751746 w 1751746"/>
                <a:gd name="connsiteY2" fmla="*/ 1051048 h 1051048"/>
                <a:gd name="connsiteX3" fmla="*/ 0 w 1751746"/>
                <a:gd name="connsiteY3" fmla="*/ 1051048 h 1051048"/>
                <a:gd name="connsiteX4" fmla="*/ 0 w 1751746"/>
                <a:gd name="connsiteY4" fmla="*/ 0 h 1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46" h="1051048">
                  <a:moveTo>
                    <a:pt x="0" y="0"/>
                  </a:moveTo>
                  <a:lnTo>
                    <a:pt x="1751746" y="0"/>
                  </a:lnTo>
                  <a:lnTo>
                    <a:pt x="1751746" y="1051048"/>
                  </a:lnTo>
                  <a:lnTo>
                    <a:pt x="0" y="105104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1300" kern="1200" dirty="0" smtClean="0">
                  <a:solidFill>
                    <a:schemeClr val="tx1"/>
                  </a:solidFill>
                </a:rPr>
                <a:t>6. This reaction is catalyzed by the enzyme </a:t>
              </a:r>
              <a:r>
                <a:rPr lang="en-US" sz="1300" kern="1200" dirty="0" err="1" smtClean="0">
                  <a:solidFill>
                    <a:srgbClr val="FF0000"/>
                  </a:solidFill>
                </a:rPr>
                <a:t>glucuronyl</a:t>
              </a:r>
              <a:r>
                <a:rPr lang="en-US" sz="1300" kern="1200" dirty="0" smtClean="0">
                  <a:solidFill>
                    <a:srgbClr val="FF0000"/>
                  </a:solidFill>
                </a:rPr>
                <a:t> transferase </a:t>
              </a:r>
              <a:r>
                <a:rPr lang="en-US" sz="1300" kern="1200" dirty="0" smtClean="0">
                  <a:solidFill>
                    <a:schemeClr val="tx1"/>
                  </a:solidFill>
                </a:rPr>
                <a:t>in the smooth endoplasmic reticulum to have conjugated bilirubin, which is more water soluble than bilirubin. </a:t>
              </a:r>
              <a:endParaRPr lang="en-US" sz="1300" kern="1200" dirty="0">
                <a:solidFill>
                  <a:schemeClr val="tx1"/>
                </a:solidFill>
              </a:endParaRPr>
            </a:p>
          </p:txBody>
        </p:sp>
        <p:sp>
          <p:nvSpPr>
            <p:cNvPr id="55" name="Freeform 54"/>
            <p:cNvSpPr/>
            <p:nvPr/>
          </p:nvSpPr>
          <p:spPr>
            <a:xfrm>
              <a:off x="4844330" y="4082578"/>
              <a:ext cx="372301" cy="91440"/>
            </a:xfrm>
            <a:custGeom>
              <a:avLst/>
              <a:gdLst>
                <a:gd name="connsiteX0" fmla="*/ 0 w 372301"/>
                <a:gd name="connsiteY0" fmla="*/ 45720 h 91440"/>
                <a:gd name="connsiteX1" fmla="*/ 372301 w 372301"/>
                <a:gd name="connsiteY1" fmla="*/ 45720 h 91440"/>
              </a:gdLst>
              <a:ahLst/>
              <a:cxnLst>
                <a:cxn ang="0">
                  <a:pos x="connsiteX0" y="connsiteY0"/>
                </a:cxn>
                <a:cxn ang="0">
                  <a:pos x="connsiteX1" y="connsiteY1"/>
                </a:cxn>
              </a:cxnLst>
              <a:rect l="l" t="t" r="r" b="b"/>
              <a:pathLst>
                <a:path w="372301" h="91440">
                  <a:moveTo>
                    <a:pt x="0" y="45720"/>
                  </a:moveTo>
                  <a:lnTo>
                    <a:pt x="372301"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88778" tIns="43706" rIns="188778" bIns="43705" numCol="1" spcCol="1270" anchor="ctr" anchorCtr="0">
              <a:noAutofit/>
            </a:bodyPr>
            <a:lstStyle/>
            <a:p>
              <a:pPr lvl="0" algn="ctr" defTabSz="222250">
                <a:lnSpc>
                  <a:spcPct val="90000"/>
                </a:lnSpc>
                <a:spcBef>
                  <a:spcPct val="0"/>
                </a:spcBef>
                <a:spcAft>
                  <a:spcPct val="35000"/>
                </a:spcAft>
              </a:pPr>
              <a:endParaRPr lang="en-US" sz="1300" kern="1200"/>
            </a:p>
          </p:txBody>
        </p:sp>
        <p:sp>
          <p:nvSpPr>
            <p:cNvPr id="56" name="Freeform 55"/>
            <p:cNvSpPr/>
            <p:nvPr/>
          </p:nvSpPr>
          <p:spPr>
            <a:xfrm>
              <a:off x="3094383" y="3602774"/>
              <a:ext cx="1751746" cy="1051048"/>
            </a:xfrm>
            <a:custGeom>
              <a:avLst/>
              <a:gdLst>
                <a:gd name="connsiteX0" fmla="*/ 0 w 1751746"/>
                <a:gd name="connsiteY0" fmla="*/ 0 h 1051048"/>
                <a:gd name="connsiteX1" fmla="*/ 1751746 w 1751746"/>
                <a:gd name="connsiteY1" fmla="*/ 0 h 1051048"/>
                <a:gd name="connsiteX2" fmla="*/ 1751746 w 1751746"/>
                <a:gd name="connsiteY2" fmla="*/ 1051048 h 1051048"/>
                <a:gd name="connsiteX3" fmla="*/ 0 w 1751746"/>
                <a:gd name="connsiteY3" fmla="*/ 1051048 h 1051048"/>
                <a:gd name="connsiteX4" fmla="*/ 0 w 1751746"/>
                <a:gd name="connsiteY4" fmla="*/ 0 h 1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46" h="1051048">
                  <a:moveTo>
                    <a:pt x="0" y="0"/>
                  </a:moveTo>
                  <a:lnTo>
                    <a:pt x="1751746" y="0"/>
                  </a:lnTo>
                  <a:lnTo>
                    <a:pt x="1751746" y="1051048"/>
                  </a:lnTo>
                  <a:lnTo>
                    <a:pt x="0" y="105104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1300" kern="1200" dirty="0" smtClean="0"/>
                <a:t>7. The bilirubin-glucuronide (conjugated bilirubin</a:t>
              </a:r>
              <a:r>
                <a:rPr lang="en-US" sz="1300" kern="1200" baseline="30000" dirty="0" smtClean="0"/>
                <a:t>2</a:t>
              </a:r>
              <a:r>
                <a:rPr lang="en-US" sz="1300" kern="1200" dirty="0" smtClean="0"/>
                <a:t>) is secreted into the bile canaliculi through an </a:t>
              </a:r>
              <a:r>
                <a:rPr lang="en-US" sz="1300" kern="1200" dirty="0" smtClean="0">
                  <a:solidFill>
                    <a:srgbClr val="FF0000"/>
                  </a:solidFill>
                </a:rPr>
                <a:t>active carrier-mediated process</a:t>
              </a:r>
              <a:r>
                <a:rPr lang="en-US" sz="1300" kern="1200" baseline="30000" dirty="0" smtClean="0"/>
                <a:t>3</a:t>
              </a:r>
              <a:r>
                <a:rPr lang="en-US" sz="1300" kern="1200" dirty="0" smtClean="0"/>
                <a:t>.</a:t>
              </a:r>
              <a:r>
                <a:rPr lang="en-US" b="1" dirty="0" smtClean="0"/>
                <a:t> </a:t>
              </a:r>
              <a:r>
                <a:rPr lang="en-US" sz="1300" kern="1200" dirty="0" smtClean="0">
                  <a:solidFill>
                    <a:srgbClr val="FF0000"/>
                  </a:solidFill>
                </a:rPr>
                <a:t>Note: the unconjugated bilirubin is normally not secreted </a:t>
              </a:r>
              <a:r>
                <a:rPr lang="en-US" sz="1300" kern="1200" baseline="30000" dirty="0" smtClean="0">
                  <a:solidFill>
                    <a:schemeClr val="tx1"/>
                  </a:solidFill>
                </a:rPr>
                <a:t>4</a:t>
              </a:r>
              <a:r>
                <a:rPr lang="en-US" sz="1300" kern="1200" dirty="0" smtClean="0">
                  <a:solidFill>
                    <a:srgbClr val="FF0000"/>
                  </a:solidFill>
                </a:rPr>
                <a:t>.</a:t>
              </a:r>
              <a:endParaRPr lang="en-US" sz="1400" dirty="0">
                <a:solidFill>
                  <a:srgbClr val="00B050"/>
                </a:solidFill>
              </a:endParaRPr>
            </a:p>
          </p:txBody>
        </p:sp>
        <p:sp>
          <p:nvSpPr>
            <p:cNvPr id="57" name="Freeform 56"/>
            <p:cNvSpPr/>
            <p:nvPr/>
          </p:nvSpPr>
          <p:spPr>
            <a:xfrm>
              <a:off x="6998978" y="4082578"/>
              <a:ext cx="372301" cy="91440"/>
            </a:xfrm>
            <a:custGeom>
              <a:avLst/>
              <a:gdLst>
                <a:gd name="connsiteX0" fmla="*/ 0 w 372301"/>
                <a:gd name="connsiteY0" fmla="*/ 45720 h 91440"/>
                <a:gd name="connsiteX1" fmla="*/ 372301 w 372301"/>
                <a:gd name="connsiteY1" fmla="*/ 45720 h 91440"/>
              </a:gdLst>
              <a:ahLst/>
              <a:cxnLst>
                <a:cxn ang="0">
                  <a:pos x="connsiteX0" y="connsiteY0"/>
                </a:cxn>
                <a:cxn ang="0">
                  <a:pos x="connsiteX1" y="connsiteY1"/>
                </a:cxn>
              </a:cxnLst>
              <a:rect l="l" t="t" r="r" b="b"/>
              <a:pathLst>
                <a:path w="372301" h="91440">
                  <a:moveTo>
                    <a:pt x="0" y="45720"/>
                  </a:moveTo>
                  <a:lnTo>
                    <a:pt x="372301" y="45720"/>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188779" tIns="43706" rIns="188777" bIns="43705" numCol="1" spcCol="1270" anchor="ctr" anchorCtr="0">
              <a:noAutofit/>
            </a:bodyPr>
            <a:lstStyle/>
            <a:p>
              <a:pPr lvl="0" algn="ctr" defTabSz="222250">
                <a:lnSpc>
                  <a:spcPct val="90000"/>
                </a:lnSpc>
                <a:spcBef>
                  <a:spcPct val="0"/>
                </a:spcBef>
                <a:spcAft>
                  <a:spcPct val="35000"/>
                </a:spcAft>
              </a:pPr>
              <a:endParaRPr lang="en-US" sz="1300" kern="1200"/>
            </a:p>
          </p:txBody>
        </p:sp>
        <p:sp>
          <p:nvSpPr>
            <p:cNvPr id="58" name="Freeform 57"/>
            <p:cNvSpPr/>
            <p:nvPr/>
          </p:nvSpPr>
          <p:spPr>
            <a:xfrm>
              <a:off x="5249032" y="3602774"/>
              <a:ext cx="1751746" cy="1051048"/>
            </a:xfrm>
            <a:custGeom>
              <a:avLst/>
              <a:gdLst>
                <a:gd name="connsiteX0" fmla="*/ 0 w 1751746"/>
                <a:gd name="connsiteY0" fmla="*/ 0 h 1051048"/>
                <a:gd name="connsiteX1" fmla="*/ 1751746 w 1751746"/>
                <a:gd name="connsiteY1" fmla="*/ 0 h 1051048"/>
                <a:gd name="connsiteX2" fmla="*/ 1751746 w 1751746"/>
                <a:gd name="connsiteY2" fmla="*/ 1051048 h 1051048"/>
                <a:gd name="connsiteX3" fmla="*/ 0 w 1751746"/>
                <a:gd name="connsiteY3" fmla="*/ 1051048 h 1051048"/>
                <a:gd name="connsiteX4" fmla="*/ 0 w 1751746"/>
                <a:gd name="connsiteY4" fmla="*/ 0 h 1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46" h="1051048">
                  <a:moveTo>
                    <a:pt x="0" y="0"/>
                  </a:moveTo>
                  <a:lnTo>
                    <a:pt x="1751746" y="0"/>
                  </a:lnTo>
                  <a:lnTo>
                    <a:pt x="1751746" y="1051048"/>
                  </a:lnTo>
                  <a:lnTo>
                    <a:pt x="0" y="105104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1300" kern="1200" dirty="0" smtClean="0"/>
                <a:t>8. In the small intestine, bilirubin glucuronide is poorly absorbed </a:t>
              </a:r>
              <a:r>
                <a:rPr lang="en-US" sz="1300" dirty="0" smtClean="0">
                  <a:solidFill>
                    <a:srgbClr val="00B050"/>
                  </a:solidFill>
                </a:rPr>
                <a:t>(because it is  water soluble</a:t>
              </a:r>
              <a:r>
                <a:rPr lang="en-US" sz="1300" dirty="0" smtClean="0"/>
                <a:t>).</a:t>
              </a:r>
              <a:r>
                <a:rPr lang="en-US" sz="1300" kern="1200" dirty="0" smtClean="0"/>
                <a:t> In the gut, however, bacteria </a:t>
              </a:r>
              <a:r>
                <a:rPr lang="en-US" sz="1300" kern="1200" dirty="0" err="1" smtClean="0"/>
                <a:t>deconjugate</a:t>
              </a:r>
              <a:r>
                <a:rPr lang="en-US" sz="1300" kern="1200" dirty="0" smtClean="0"/>
                <a:t> it back to bilirubin, and convert it to the </a:t>
              </a:r>
              <a:r>
                <a:rPr lang="en-US" sz="1300" kern="1200" dirty="0" smtClean="0">
                  <a:solidFill>
                    <a:srgbClr val="FF0000"/>
                  </a:solidFill>
                </a:rPr>
                <a:t>highly soluble colorless </a:t>
              </a:r>
              <a:r>
                <a:rPr lang="en-US" sz="1300" kern="1200" dirty="0" smtClean="0"/>
                <a:t>compound called </a:t>
              </a:r>
              <a:r>
                <a:rPr lang="en-US" sz="1300" kern="1200" dirty="0" err="1" smtClean="0">
                  <a:solidFill>
                    <a:srgbClr val="FF0000"/>
                  </a:solidFill>
                </a:rPr>
                <a:t>Urobilinogen</a:t>
              </a:r>
              <a:r>
                <a:rPr lang="en-US" sz="1300" kern="1200" dirty="0" smtClean="0">
                  <a:solidFill>
                    <a:srgbClr val="FF0000"/>
                  </a:solidFill>
                </a:rPr>
                <a:t>. </a:t>
              </a:r>
              <a:endParaRPr lang="en-US" sz="1300" kern="1200" dirty="0">
                <a:solidFill>
                  <a:srgbClr val="FF0000"/>
                </a:solidFill>
              </a:endParaRPr>
            </a:p>
          </p:txBody>
        </p:sp>
        <p:sp>
          <p:nvSpPr>
            <p:cNvPr id="59" name="Freeform 58"/>
            <p:cNvSpPr/>
            <p:nvPr/>
          </p:nvSpPr>
          <p:spPr>
            <a:xfrm>
              <a:off x="3970256" y="4652022"/>
              <a:ext cx="4309297" cy="372301"/>
            </a:xfrm>
            <a:custGeom>
              <a:avLst/>
              <a:gdLst>
                <a:gd name="connsiteX0" fmla="*/ 4309297 w 4309297"/>
                <a:gd name="connsiteY0" fmla="*/ 0 h 372301"/>
                <a:gd name="connsiteX1" fmla="*/ 4309297 w 4309297"/>
                <a:gd name="connsiteY1" fmla="*/ 203250 h 372301"/>
                <a:gd name="connsiteX2" fmla="*/ 0 w 4309297"/>
                <a:gd name="connsiteY2" fmla="*/ 203250 h 372301"/>
                <a:gd name="connsiteX3" fmla="*/ 0 w 4309297"/>
                <a:gd name="connsiteY3" fmla="*/ 372301 h 372301"/>
              </a:gdLst>
              <a:ahLst/>
              <a:cxnLst>
                <a:cxn ang="0">
                  <a:pos x="connsiteX0" y="connsiteY0"/>
                </a:cxn>
                <a:cxn ang="0">
                  <a:pos x="connsiteX1" y="connsiteY1"/>
                </a:cxn>
                <a:cxn ang="0">
                  <a:pos x="connsiteX2" y="connsiteY2"/>
                </a:cxn>
                <a:cxn ang="0">
                  <a:pos x="connsiteX3" y="connsiteY3"/>
                </a:cxn>
              </a:cxnLst>
              <a:rect l="l" t="t" r="r" b="b"/>
              <a:pathLst>
                <a:path w="4309297" h="372301">
                  <a:moveTo>
                    <a:pt x="4309297" y="0"/>
                  </a:moveTo>
                  <a:lnTo>
                    <a:pt x="4309297" y="203250"/>
                  </a:lnTo>
                  <a:lnTo>
                    <a:pt x="0" y="203250"/>
                  </a:lnTo>
                  <a:lnTo>
                    <a:pt x="0" y="372301"/>
                  </a:lnTo>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spcFirstLastPara="0" vert="horz" wrap="square" lIns="2059147" tIns="184137" rIns="2059146" bIns="184135" numCol="1" spcCol="1270" anchor="ctr" anchorCtr="0">
              <a:noAutofit/>
            </a:bodyPr>
            <a:lstStyle/>
            <a:p>
              <a:pPr lvl="0" algn="ctr" defTabSz="222250">
                <a:lnSpc>
                  <a:spcPct val="90000"/>
                </a:lnSpc>
                <a:spcBef>
                  <a:spcPct val="0"/>
                </a:spcBef>
                <a:spcAft>
                  <a:spcPct val="35000"/>
                </a:spcAft>
              </a:pPr>
              <a:endParaRPr lang="en-US" sz="1300" kern="1200"/>
            </a:p>
          </p:txBody>
        </p:sp>
        <p:sp>
          <p:nvSpPr>
            <p:cNvPr id="60" name="Freeform 59"/>
            <p:cNvSpPr/>
            <p:nvPr/>
          </p:nvSpPr>
          <p:spPr>
            <a:xfrm>
              <a:off x="7403680" y="3602774"/>
              <a:ext cx="1751746" cy="1051048"/>
            </a:xfrm>
            <a:custGeom>
              <a:avLst/>
              <a:gdLst>
                <a:gd name="connsiteX0" fmla="*/ 0 w 1751746"/>
                <a:gd name="connsiteY0" fmla="*/ 0 h 1051048"/>
                <a:gd name="connsiteX1" fmla="*/ 1751746 w 1751746"/>
                <a:gd name="connsiteY1" fmla="*/ 0 h 1051048"/>
                <a:gd name="connsiteX2" fmla="*/ 1751746 w 1751746"/>
                <a:gd name="connsiteY2" fmla="*/ 1051048 h 1051048"/>
                <a:gd name="connsiteX3" fmla="*/ 0 w 1751746"/>
                <a:gd name="connsiteY3" fmla="*/ 1051048 h 1051048"/>
                <a:gd name="connsiteX4" fmla="*/ 0 w 1751746"/>
                <a:gd name="connsiteY4" fmla="*/ 0 h 1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46" h="1051048">
                  <a:moveTo>
                    <a:pt x="0" y="0"/>
                  </a:moveTo>
                  <a:lnTo>
                    <a:pt x="1751746" y="0"/>
                  </a:lnTo>
                  <a:lnTo>
                    <a:pt x="1751746" y="1051048"/>
                  </a:lnTo>
                  <a:lnTo>
                    <a:pt x="0" y="105104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1300" kern="1200" dirty="0" smtClean="0"/>
                <a:t>9. Only </a:t>
              </a:r>
              <a:r>
                <a:rPr lang="en-US" sz="1300" kern="1200" dirty="0" smtClean="0">
                  <a:solidFill>
                    <a:schemeClr val="accent4">
                      <a:lumMod val="75000"/>
                    </a:schemeClr>
                  </a:solidFill>
                </a:rPr>
                <a:t>20%</a:t>
              </a:r>
              <a:r>
                <a:rPr lang="en-US" sz="1300" kern="1200" dirty="0" smtClean="0"/>
                <a:t> of </a:t>
              </a:r>
              <a:r>
                <a:rPr lang="en-US" sz="1300" kern="1200" dirty="0" err="1" smtClean="0"/>
                <a:t>Urobilinogen</a:t>
              </a:r>
              <a:r>
                <a:rPr lang="en-US" sz="1300" kern="1200" dirty="0" smtClean="0"/>
                <a:t> can be absorbed by the small intestine </a:t>
              </a:r>
              <a:r>
                <a:rPr lang="en-US" sz="1300" kern="1200" dirty="0" smtClean="0">
                  <a:solidFill>
                    <a:srgbClr val="FF0000"/>
                  </a:solidFill>
                </a:rPr>
                <a:t>(this represents the enterohepatic circulation of bile pigments). </a:t>
              </a:r>
            </a:p>
          </p:txBody>
        </p:sp>
        <p:sp>
          <p:nvSpPr>
            <p:cNvPr id="61" name="Freeform 60"/>
            <p:cNvSpPr/>
            <p:nvPr/>
          </p:nvSpPr>
          <p:spPr>
            <a:xfrm>
              <a:off x="3094383" y="5056724"/>
              <a:ext cx="1751746" cy="1051048"/>
            </a:xfrm>
            <a:custGeom>
              <a:avLst/>
              <a:gdLst>
                <a:gd name="connsiteX0" fmla="*/ 0 w 1751746"/>
                <a:gd name="connsiteY0" fmla="*/ 0 h 1051048"/>
                <a:gd name="connsiteX1" fmla="*/ 1751746 w 1751746"/>
                <a:gd name="connsiteY1" fmla="*/ 0 h 1051048"/>
                <a:gd name="connsiteX2" fmla="*/ 1751746 w 1751746"/>
                <a:gd name="connsiteY2" fmla="*/ 1051048 h 1051048"/>
                <a:gd name="connsiteX3" fmla="*/ 0 w 1751746"/>
                <a:gd name="connsiteY3" fmla="*/ 1051048 h 1051048"/>
                <a:gd name="connsiteX4" fmla="*/ 0 w 1751746"/>
                <a:gd name="connsiteY4" fmla="*/ 0 h 1051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746" h="1051048">
                  <a:moveTo>
                    <a:pt x="0" y="0"/>
                  </a:moveTo>
                  <a:lnTo>
                    <a:pt x="1751746" y="0"/>
                  </a:lnTo>
                  <a:lnTo>
                    <a:pt x="1751746" y="1051048"/>
                  </a:lnTo>
                  <a:lnTo>
                    <a:pt x="0" y="1051048"/>
                  </a:lnTo>
                  <a:lnTo>
                    <a:pt x="0" y="0"/>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en-US" sz="1300" kern="1200" dirty="0" smtClean="0">
                  <a:solidFill>
                    <a:schemeClr val="tx1"/>
                  </a:solidFill>
                </a:rPr>
                <a:t>10. </a:t>
              </a:r>
              <a:r>
                <a:rPr lang="en-US" sz="1300" kern="1200" dirty="0" smtClean="0">
                  <a:solidFill>
                    <a:schemeClr val="accent4">
                      <a:lumMod val="75000"/>
                    </a:schemeClr>
                  </a:solidFill>
                </a:rPr>
                <a:t>70%</a:t>
              </a:r>
              <a:r>
                <a:rPr lang="en-US" sz="1300" kern="1200" dirty="0" smtClean="0"/>
                <a:t> of the </a:t>
              </a:r>
              <a:r>
                <a:rPr lang="en-US" sz="1300" kern="1200" dirty="0" err="1" smtClean="0"/>
                <a:t>Urobilinogen</a:t>
              </a:r>
              <a:r>
                <a:rPr lang="en-US" sz="1300" kern="1200" dirty="0" smtClean="0"/>
                <a:t> can be oxidized in the large intestine to </a:t>
              </a:r>
              <a:r>
                <a:rPr lang="en-US" sz="1300" kern="1200" dirty="0" err="1" smtClean="0"/>
                <a:t>Stercobilin</a:t>
              </a:r>
              <a:r>
                <a:rPr lang="en-US" sz="1300" kern="1200" dirty="0" smtClean="0"/>
                <a:t> </a:t>
              </a:r>
              <a:r>
                <a:rPr lang="en-US" sz="1300" kern="1200" dirty="0" smtClean="0">
                  <a:solidFill>
                    <a:srgbClr val="FF0000"/>
                  </a:solidFill>
                </a:rPr>
                <a:t>(by bacteria).</a:t>
              </a:r>
              <a:endParaRPr lang="en-US" sz="1300" kern="1200" dirty="0">
                <a:solidFill>
                  <a:srgbClr val="FF0000"/>
                </a:solidFill>
              </a:endParaRPr>
            </a:p>
          </p:txBody>
        </p:sp>
      </p:grpSp>
      <p:sp>
        <p:nvSpPr>
          <p:cNvPr id="25" name="Rectangle 24"/>
          <p:cNvSpPr/>
          <p:nvPr/>
        </p:nvSpPr>
        <p:spPr>
          <a:xfrm>
            <a:off x="9157040" y="367779"/>
            <a:ext cx="2998069" cy="306352"/>
          </a:xfrm>
          <a:prstGeom prst="rect">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smtClean="0">
                <a:solidFill>
                  <a:srgbClr val="FF0000"/>
                </a:solidFill>
                <a:latin typeface="Arabic Typesetting" panose="03020402040406030203" pitchFamily="66" charset="-78"/>
                <a:cs typeface="Arabic Typesetting" panose="03020402040406030203" pitchFamily="66" charset="-78"/>
              </a:rPr>
              <a:t>هذه </a:t>
            </a:r>
            <a:r>
              <a:rPr lang="ar-SA" sz="2400" dirty="0" err="1" smtClean="0">
                <a:solidFill>
                  <a:srgbClr val="FF0000"/>
                </a:solidFill>
                <a:latin typeface="Arabic Typesetting" panose="03020402040406030203" pitchFamily="66" charset="-78"/>
                <a:cs typeface="Arabic Typesetting" panose="03020402040406030203" pitchFamily="66" charset="-78"/>
              </a:rPr>
              <a:t>السلايد</a:t>
            </a:r>
            <a:r>
              <a:rPr lang="ar-SA" sz="2400" dirty="0" smtClean="0">
                <a:solidFill>
                  <a:srgbClr val="FF0000"/>
                </a:solidFill>
                <a:latin typeface="Arabic Typesetting" panose="03020402040406030203" pitchFamily="66" charset="-78"/>
                <a:cs typeface="Arabic Typesetting" panose="03020402040406030203" pitchFamily="66" charset="-78"/>
              </a:rPr>
              <a:t> جدا مهمة وخاصةً الإنزيمات!</a:t>
            </a:r>
            <a:endParaRPr lang="en-US" sz="2400" dirty="0">
              <a:solidFill>
                <a:srgbClr val="FF0000"/>
              </a:solidFill>
              <a:latin typeface="Arabic Typesetting" panose="03020402040406030203" pitchFamily="66" charset="-78"/>
              <a:cs typeface="Arabic Typesetting" panose="03020402040406030203" pitchFamily="66" charset="-78"/>
            </a:endParaRPr>
          </a:p>
        </p:txBody>
      </p:sp>
      <p:sp>
        <p:nvSpPr>
          <p:cNvPr id="2" name="Rectangle 1"/>
          <p:cNvSpPr/>
          <p:nvPr/>
        </p:nvSpPr>
        <p:spPr>
          <a:xfrm>
            <a:off x="4404513" y="5311596"/>
            <a:ext cx="7750596" cy="1492716"/>
          </a:xfrm>
          <a:prstGeom prst="rect">
            <a:avLst/>
          </a:prstGeom>
          <a:ln>
            <a:solidFill>
              <a:srgbClr val="00B050"/>
            </a:solidFill>
            <a:prstDash val="dashDot"/>
          </a:ln>
        </p:spPr>
        <p:txBody>
          <a:bodyPr wrap="square">
            <a:spAutoFit/>
          </a:bodyPr>
          <a:lstStyle/>
          <a:p>
            <a:r>
              <a:rPr lang="en-US" sz="1300" baseline="30000" dirty="0" smtClean="0"/>
              <a:t>1</a:t>
            </a:r>
            <a:r>
              <a:rPr lang="en-US" sz="1300" dirty="0" smtClean="0">
                <a:solidFill>
                  <a:srgbClr val="00B050"/>
                </a:solidFill>
              </a:rPr>
              <a:t> Once it comes down to the hepatocytes there is a specific receptor for the free bilirubin.</a:t>
            </a:r>
          </a:p>
          <a:p>
            <a:r>
              <a:rPr lang="en-US" sz="1300" baseline="30000" dirty="0" smtClean="0"/>
              <a:t>2</a:t>
            </a:r>
            <a:r>
              <a:rPr lang="en-US" sz="1300" dirty="0" smtClean="0">
                <a:solidFill>
                  <a:srgbClr val="00B050"/>
                </a:solidFill>
              </a:rPr>
              <a:t> </a:t>
            </a:r>
            <a:r>
              <a:rPr lang="en-US" sz="1300" dirty="0">
                <a:solidFill>
                  <a:srgbClr val="00B050"/>
                </a:solidFill>
              </a:rPr>
              <a:t>water </a:t>
            </a:r>
            <a:r>
              <a:rPr lang="en-US" sz="1300" dirty="0" smtClean="0">
                <a:solidFill>
                  <a:srgbClr val="00B050"/>
                </a:solidFill>
              </a:rPr>
              <a:t>soluble.</a:t>
            </a:r>
          </a:p>
          <a:p>
            <a:pPr lvl="0"/>
            <a:r>
              <a:rPr lang="en-US" sz="1300" baseline="30000" dirty="0"/>
              <a:t>3</a:t>
            </a:r>
            <a:r>
              <a:rPr lang="en-US" sz="1300" dirty="0">
                <a:solidFill>
                  <a:srgbClr val="00B050"/>
                </a:solidFill>
              </a:rPr>
              <a:t> in case of </a:t>
            </a:r>
            <a:r>
              <a:rPr lang="en-US" sz="1300" dirty="0" smtClean="0">
                <a:solidFill>
                  <a:srgbClr val="00B050"/>
                </a:solidFill>
              </a:rPr>
              <a:t>dysfunction </a:t>
            </a:r>
            <a:r>
              <a:rPr lang="en-US" sz="1300" dirty="0">
                <a:solidFill>
                  <a:srgbClr val="00B050"/>
                </a:solidFill>
              </a:rPr>
              <a:t>in this transporter there will be an increase in conjugated bilirubin in the hepatocytes then it will go to the plasma (high conc. of free and conjugated bilirubin in the blood) and cause hepatic jaundice.</a:t>
            </a:r>
          </a:p>
          <a:p>
            <a:pPr lvl="0"/>
            <a:r>
              <a:rPr lang="en-US" sz="1300" baseline="30000" dirty="0"/>
              <a:t>4</a:t>
            </a:r>
            <a:r>
              <a:rPr lang="en-US" sz="1300" dirty="0">
                <a:solidFill>
                  <a:srgbClr val="00B050"/>
                </a:solidFill>
              </a:rPr>
              <a:t> because there is no receptor/carrier for unconjugated bilirubin</a:t>
            </a:r>
            <a:r>
              <a:rPr lang="en-US" sz="1300" dirty="0" smtClean="0">
                <a:solidFill>
                  <a:srgbClr val="00B050"/>
                </a:solidFill>
              </a:rPr>
              <a:t>.</a:t>
            </a:r>
            <a:endParaRPr lang="en-US" sz="1300" dirty="0">
              <a:solidFill>
                <a:srgbClr val="00B050"/>
              </a:solidFill>
            </a:endParaRPr>
          </a:p>
          <a:p>
            <a:r>
              <a:rPr lang="en-US" sz="1300" dirty="0" smtClean="0">
                <a:solidFill>
                  <a:srgbClr val="FF0000"/>
                </a:solidFill>
              </a:rPr>
              <a:t>Imp note: </a:t>
            </a:r>
            <a:r>
              <a:rPr lang="en-US" sz="1300" dirty="0" smtClean="0">
                <a:solidFill>
                  <a:srgbClr val="00B050"/>
                </a:solidFill>
              </a:rPr>
              <a:t>5+6 = rate limiting step in the formation of conjugated bilirubin and the most important step.</a:t>
            </a:r>
          </a:p>
          <a:p>
            <a:r>
              <a:rPr lang="en-US" sz="1300" dirty="0" smtClean="0">
                <a:solidFill>
                  <a:srgbClr val="00B050"/>
                </a:solidFill>
              </a:rPr>
              <a:t>7,9,10= second most important steps.</a:t>
            </a:r>
          </a:p>
        </p:txBody>
      </p:sp>
      <p:sp>
        <p:nvSpPr>
          <p:cNvPr id="27" name="Rectangle 26"/>
          <p:cNvSpPr/>
          <p:nvPr/>
        </p:nvSpPr>
        <p:spPr>
          <a:xfrm>
            <a:off x="1" y="0"/>
            <a:ext cx="12188824" cy="332655"/>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dirty="0" smtClean="0">
                <a:solidFill>
                  <a:srgbClr val="FF0000"/>
                </a:solidFill>
                <a:latin typeface="Arabic Typesetting" panose="03020402040406030203" pitchFamily="66" charset="-78"/>
                <a:cs typeface="Arabic Typesetting" panose="03020402040406030203" pitchFamily="66" charset="-78"/>
              </a:rPr>
              <a:t>هذه </a:t>
            </a:r>
            <a:r>
              <a:rPr lang="ar-SA" sz="2400" dirty="0" err="1" smtClean="0">
                <a:solidFill>
                  <a:srgbClr val="FF0000"/>
                </a:solidFill>
                <a:latin typeface="Arabic Typesetting" panose="03020402040406030203" pitchFamily="66" charset="-78"/>
                <a:cs typeface="Arabic Typesetting" panose="03020402040406030203" pitchFamily="66" charset="-78"/>
              </a:rPr>
              <a:t>السلايد</a:t>
            </a:r>
            <a:r>
              <a:rPr lang="ar-SA" sz="2400" dirty="0" smtClean="0">
                <a:solidFill>
                  <a:srgbClr val="FF0000"/>
                </a:solidFill>
                <a:latin typeface="Arabic Typesetting" panose="03020402040406030203" pitchFamily="66" charset="-78"/>
                <a:cs typeface="Arabic Typesetting" panose="03020402040406030203" pitchFamily="66" charset="-78"/>
              </a:rPr>
              <a:t> عند الأولاد تتكلم عن كل المرحلة من الـ</a:t>
            </a:r>
            <a:r>
              <a:rPr lang="en-US" sz="2400" dirty="0" smtClean="0">
                <a:solidFill>
                  <a:srgbClr val="FF0000"/>
                </a:solidFill>
                <a:latin typeface="Arabic Typesetting" panose="03020402040406030203" pitchFamily="66" charset="-78"/>
                <a:cs typeface="Arabic Typesetting" panose="03020402040406030203" pitchFamily="66" charset="-78"/>
              </a:rPr>
              <a:t>Formation</a:t>
            </a:r>
            <a:r>
              <a:rPr lang="ar-SA" sz="2400" dirty="0" smtClean="0">
                <a:solidFill>
                  <a:srgbClr val="FF0000"/>
                </a:solidFill>
                <a:latin typeface="Arabic Typesetting" panose="03020402040406030203" pitchFamily="66" charset="-78"/>
                <a:cs typeface="Arabic Typesetting" panose="03020402040406030203" pitchFamily="66" charset="-78"/>
              </a:rPr>
              <a:t> وحتى الـ</a:t>
            </a:r>
            <a:r>
              <a:rPr lang="en-US" sz="2400" dirty="0" err="1" smtClean="0">
                <a:solidFill>
                  <a:srgbClr val="FF0000"/>
                </a:solidFill>
                <a:latin typeface="Arabic Typesetting" panose="03020402040406030203" pitchFamily="66" charset="-78"/>
                <a:cs typeface="Arabic Typesetting" panose="03020402040406030203" pitchFamily="66" charset="-78"/>
              </a:rPr>
              <a:t>Exceretion</a:t>
            </a:r>
            <a:r>
              <a:rPr lang="ar-SA" sz="2400" dirty="0" smtClean="0">
                <a:solidFill>
                  <a:srgbClr val="FF0000"/>
                </a:solidFill>
                <a:latin typeface="Arabic Typesetting" panose="03020402040406030203" pitchFamily="66" charset="-78"/>
                <a:cs typeface="Arabic Typesetting" panose="03020402040406030203" pitchFamily="66" charset="-78"/>
              </a:rPr>
              <a:t>،مرحلة </a:t>
            </a:r>
            <a:r>
              <a:rPr lang="ar-SA" sz="2400" dirty="0" err="1" smtClean="0">
                <a:solidFill>
                  <a:srgbClr val="FF0000"/>
                </a:solidFill>
                <a:latin typeface="Arabic Typesetting" panose="03020402040406030203" pitchFamily="66" charset="-78"/>
                <a:cs typeface="Arabic Typesetting" panose="03020402040406030203" pitchFamily="66" charset="-78"/>
              </a:rPr>
              <a:t>الاكسكريشن</a:t>
            </a:r>
            <a:r>
              <a:rPr lang="ar-SA" sz="2400" dirty="0" smtClean="0">
                <a:solidFill>
                  <a:srgbClr val="FF0000"/>
                </a:solidFill>
                <a:latin typeface="Arabic Typesetting" panose="03020402040406030203" pitchFamily="66" charset="-78"/>
                <a:cs typeface="Arabic Typesetting" panose="03020402040406030203" pitchFamily="66" charset="-78"/>
              </a:rPr>
              <a:t> لحالها من خطوة 8 </a:t>
            </a:r>
            <a:endParaRPr lang="en-US" sz="24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88130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144925160"/>
              </p:ext>
            </p:extLst>
          </p:nvPr>
        </p:nvGraphicFramePr>
        <p:xfrm>
          <a:off x="0" y="4632"/>
          <a:ext cx="12188825" cy="6853367"/>
        </p:xfrm>
        <a:graphic>
          <a:graphicData uri="http://schemas.openxmlformats.org/drawingml/2006/table">
            <a:tbl>
              <a:tblPr firstRow="1" bandRow="1">
                <a:tableStyleId>{5DA37D80-6434-44D0-A028-1B22A696006F}</a:tableStyleId>
              </a:tblPr>
              <a:tblGrid>
                <a:gridCol w="405780">
                  <a:extLst>
                    <a:ext uri="{9D8B030D-6E8A-4147-A177-3AD203B41FA5}">
                      <a16:colId xmlns:a16="http://schemas.microsoft.com/office/drawing/2014/main" xmlns="" val="3687207917"/>
                    </a:ext>
                  </a:extLst>
                </a:gridCol>
                <a:gridCol w="360040">
                  <a:extLst>
                    <a:ext uri="{9D8B030D-6E8A-4147-A177-3AD203B41FA5}">
                      <a16:colId xmlns:a16="http://schemas.microsoft.com/office/drawing/2014/main" xmlns="" val="3938804621"/>
                    </a:ext>
                  </a:extLst>
                </a:gridCol>
                <a:gridCol w="5832648">
                  <a:extLst>
                    <a:ext uri="{9D8B030D-6E8A-4147-A177-3AD203B41FA5}">
                      <a16:colId xmlns:a16="http://schemas.microsoft.com/office/drawing/2014/main" xmlns="" val="398006236"/>
                    </a:ext>
                  </a:extLst>
                </a:gridCol>
                <a:gridCol w="5590357">
                  <a:extLst>
                    <a:ext uri="{9D8B030D-6E8A-4147-A177-3AD203B41FA5}">
                      <a16:colId xmlns:a16="http://schemas.microsoft.com/office/drawing/2014/main" xmlns="" val="4048376842"/>
                    </a:ext>
                  </a:extLst>
                </a:gridCol>
              </a:tblGrid>
              <a:tr h="312939">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ar-SA" sz="1400" b="0" dirty="0" smtClean="0">
                          <a:solidFill>
                            <a:schemeClr val="accent2">
                              <a:lumMod val="75000"/>
                            </a:schemeClr>
                          </a:solidFill>
                          <a:latin typeface="+mn-lt"/>
                        </a:rPr>
                        <a:t>                                                                           </a:t>
                      </a:r>
                      <a:r>
                        <a:rPr lang="en-US" sz="1400" b="0" dirty="0" smtClean="0">
                          <a:solidFill>
                            <a:schemeClr val="accent2">
                              <a:lumMod val="75000"/>
                            </a:schemeClr>
                          </a:solidFill>
                          <a:latin typeface="+mn-lt"/>
                        </a:rPr>
                        <a:t>Conjugated </a:t>
                      </a:r>
                      <a:r>
                        <a:rPr kumimoji="0" lang="en-US" sz="1400" b="0" kern="1200" dirty="0" smtClean="0">
                          <a:solidFill>
                            <a:schemeClr val="accent2">
                              <a:lumMod val="75000"/>
                            </a:schemeClr>
                          </a:solidFill>
                          <a:latin typeface="+mn-lt"/>
                          <a:ea typeface="+mn-ea"/>
                          <a:cs typeface="+mn-cs"/>
                        </a:rPr>
                        <a:t>bilirubin &amp; </a:t>
                      </a:r>
                      <a:r>
                        <a:rPr kumimoji="0" lang="en-US" sz="1400" b="0" kern="1200" dirty="0" err="1" smtClean="0">
                          <a:solidFill>
                            <a:schemeClr val="accent2">
                              <a:lumMod val="75000"/>
                            </a:schemeClr>
                          </a:solidFill>
                          <a:latin typeface="+mn-lt"/>
                          <a:ea typeface="+mn-ea"/>
                          <a:cs typeface="+mn-cs"/>
                        </a:rPr>
                        <a:t>Urobilinogen</a:t>
                      </a:r>
                      <a:endParaRPr kumimoji="0" lang="en-US" sz="1400" b="0" kern="1200" dirty="0" smtClean="0">
                        <a:solidFill>
                          <a:schemeClr val="accent2">
                            <a:lumMod val="75000"/>
                          </a:schemeClr>
                        </a:solidFill>
                        <a:latin typeface="+mn-lt"/>
                        <a:ea typeface="+mn-ea"/>
                        <a:cs typeface="+mn-cs"/>
                      </a:endParaRPr>
                    </a:p>
                  </a:txBody>
                  <a:tcPr>
                    <a:solidFill>
                      <a:srgbClr val="D6EAF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402202847"/>
                  </a:ext>
                </a:extLst>
              </a:tr>
              <a:tr h="312939">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kern="1200" dirty="0" smtClean="0">
                          <a:solidFill>
                            <a:srgbClr val="FF0000"/>
                          </a:solidFill>
                          <a:latin typeface="+mn-lt"/>
                          <a:ea typeface="+mn-ea"/>
                          <a:cs typeface="+mn-cs"/>
                        </a:rPr>
                        <a:t>Fate</a:t>
                      </a:r>
                    </a:p>
                  </a:txBody>
                  <a:tcPr vert="vert270">
                    <a:solidFill>
                      <a:srgbClr val="D2FAEA"/>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kern="1200" dirty="0" smtClean="0">
                          <a:solidFill>
                            <a:schemeClr val="tx1"/>
                          </a:solidFill>
                          <a:latin typeface="+mn-lt"/>
                          <a:ea typeface="+mn-ea"/>
                          <a:cs typeface="+mn-cs"/>
                        </a:rPr>
                        <a:t>conjugated bilirubin </a:t>
                      </a:r>
                    </a:p>
                  </a:txBody>
                  <a:tcPr>
                    <a:solidFill>
                      <a:srgbClr val="FCE4EA"/>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kern="1200" dirty="0" smtClean="0">
                        <a:solidFill>
                          <a:schemeClr val="tx1"/>
                        </a:solidFill>
                        <a:latin typeface="+mn-lt"/>
                        <a:ea typeface="+mn-ea"/>
                        <a:cs typeface="+mn-cs"/>
                      </a:endParaRPr>
                    </a:p>
                  </a:txBody>
                  <a:tcPr>
                    <a:solidFill>
                      <a:srgbClr val="FCE4EA"/>
                    </a:solidFill>
                  </a:tcPr>
                </a:tc>
                <a:tc>
                  <a:txBody>
                    <a:bodyPr/>
                    <a:lstStyle/>
                    <a:p>
                      <a:pPr marL="0" indent="0" algn="ctr">
                        <a:buFont typeface="Wingdings" panose="05000000000000000000" pitchFamily="2" charset="2"/>
                        <a:buNone/>
                      </a:pPr>
                      <a:r>
                        <a:rPr kumimoji="0" lang="en-US" sz="1400" b="0" kern="1200" dirty="0" err="1" smtClean="0">
                          <a:solidFill>
                            <a:schemeClr val="tx1"/>
                          </a:solidFill>
                          <a:latin typeface="+mn-lt"/>
                          <a:ea typeface="+mn-ea"/>
                          <a:cs typeface="+mn-cs"/>
                        </a:rPr>
                        <a:t>Urobilinogen</a:t>
                      </a:r>
                      <a:endParaRPr kumimoji="0" lang="en-US" sz="1400" b="0" kern="1200" dirty="0" smtClean="0">
                        <a:solidFill>
                          <a:schemeClr val="tx1"/>
                        </a:solidFill>
                        <a:latin typeface="+mn-lt"/>
                        <a:ea typeface="+mn-ea"/>
                        <a:cs typeface="+mn-cs"/>
                      </a:endParaRPr>
                    </a:p>
                  </a:txBody>
                  <a:tcPr>
                    <a:solidFill>
                      <a:srgbClr val="FCE4EA"/>
                    </a:solidFill>
                  </a:tcPr>
                </a:tc>
                <a:extLst>
                  <a:ext uri="{0D108BD9-81ED-4DB2-BD59-A6C34878D82A}">
                    <a16:rowId xmlns:a16="http://schemas.microsoft.com/office/drawing/2014/main" xmlns="" val="2878319891"/>
                  </a:ext>
                </a:extLst>
              </a:tr>
              <a:tr h="2534807">
                <a:tc vMerge="1">
                  <a:txBody>
                    <a:bodyPr/>
                    <a:lstStyle/>
                    <a:p>
                      <a:endParaRPr lang="en-US"/>
                    </a:p>
                  </a:txBody>
                  <a:tcPr/>
                </a:tc>
                <a:tc gridSpan="2">
                  <a:txBody>
                    <a:bodyPr/>
                    <a:lstStyle/>
                    <a:p>
                      <a:pPr marL="171450" indent="-171450">
                        <a:lnSpc>
                          <a:spcPct val="150000"/>
                        </a:lnSpc>
                        <a:buFont typeface="Wingdings" panose="05000000000000000000" pitchFamily="2" charset="2"/>
                        <a:buChar char="ü"/>
                      </a:pPr>
                      <a:r>
                        <a:rPr lang="en-US" sz="1200" dirty="0" smtClean="0">
                          <a:solidFill>
                            <a:srgbClr val="FF66CC"/>
                          </a:solidFill>
                        </a:rPr>
                        <a:t>A small portion of the conjugated bilirubin returns to the plasma and bound less tightly to albumin &amp; is excreted in the urine. This causes a small portion of the bilirubin in the ECF to be of the conjugated type. </a:t>
                      </a:r>
                    </a:p>
                    <a:p>
                      <a:pPr marL="171450" indent="-171450">
                        <a:buFont typeface="Wingdings" panose="05000000000000000000" pitchFamily="2" charset="2"/>
                        <a:buChar char="ü"/>
                      </a:pPr>
                      <a:r>
                        <a:rPr kumimoji="0" lang="en-US" sz="1200" kern="1200" dirty="0" smtClean="0">
                          <a:solidFill>
                            <a:srgbClr val="00B050"/>
                          </a:solidFill>
                          <a:latin typeface="+mn-lt"/>
                          <a:ea typeface="+mn-ea"/>
                          <a:cs typeface="+mn-cs"/>
                        </a:rPr>
                        <a:t>Both forms are found in the blood but mainly unconjugated</a:t>
                      </a:r>
                    </a:p>
                    <a:p>
                      <a:pPr marL="171450" indent="-171450">
                        <a:lnSpc>
                          <a:spcPct val="150000"/>
                        </a:lnSpc>
                        <a:buFont typeface="Wingdings" panose="05000000000000000000" pitchFamily="2" charset="2"/>
                        <a:buChar char="ü"/>
                      </a:pPr>
                      <a:r>
                        <a:rPr lang="en-US" sz="1200" dirty="0" smtClean="0">
                          <a:solidFill>
                            <a:srgbClr val="FF66CC"/>
                          </a:solidFill>
                        </a:rPr>
                        <a:t>Small amount is </a:t>
                      </a:r>
                      <a:r>
                        <a:rPr lang="en-US" sz="1200" dirty="0" err="1" smtClean="0">
                          <a:solidFill>
                            <a:srgbClr val="FF66CC"/>
                          </a:solidFill>
                        </a:rPr>
                        <a:t>deconjugated</a:t>
                      </a:r>
                      <a:r>
                        <a:rPr lang="en-US" sz="1200" dirty="0" smtClean="0">
                          <a:solidFill>
                            <a:srgbClr val="FF66CC"/>
                          </a:solidFill>
                        </a:rPr>
                        <a:t> in the small intestine and absorbed into the portal blood to the liver where it is extracted by the liver cells and conjugate again and excreted in the bile (enterohepatic circulation of bile pigments).</a:t>
                      </a:r>
                    </a:p>
                    <a:p>
                      <a:pPr marL="171450" indent="-171450">
                        <a:lnSpc>
                          <a:spcPct val="150000"/>
                        </a:lnSpc>
                        <a:buFont typeface="Wingdings" panose="05000000000000000000" pitchFamily="2" charset="2"/>
                        <a:buChar char="ü"/>
                      </a:pPr>
                      <a:r>
                        <a:rPr lang="en-US" sz="1200" dirty="0" smtClean="0">
                          <a:solidFill>
                            <a:srgbClr val="FF66CC"/>
                          </a:solidFill>
                        </a:rPr>
                        <a:t>The majority of conjugated bilirubin passes via the bile ducts to the intestine where it is </a:t>
                      </a:r>
                      <a:r>
                        <a:rPr lang="en-US" sz="1200" dirty="0" smtClean="0">
                          <a:solidFill>
                            <a:srgbClr val="FF0000"/>
                          </a:solidFill>
                        </a:rPr>
                        <a:t>transformed through bacterial action into </a:t>
                      </a:r>
                      <a:r>
                        <a:rPr lang="en-US" sz="1200" dirty="0" err="1" smtClean="0">
                          <a:solidFill>
                            <a:srgbClr val="FF0000"/>
                          </a:solidFill>
                        </a:rPr>
                        <a:t>urobilinogen</a:t>
                      </a:r>
                      <a:r>
                        <a:rPr lang="en-US" sz="1200" dirty="0" smtClean="0">
                          <a:solidFill>
                            <a:srgbClr val="FF0000"/>
                          </a:solidFill>
                        </a:rPr>
                        <a:t> </a:t>
                      </a:r>
                      <a:r>
                        <a:rPr lang="en-US" sz="1200" dirty="0" smtClean="0">
                          <a:solidFill>
                            <a:srgbClr val="00B050"/>
                          </a:solidFill>
                        </a:rPr>
                        <a:t>(The </a:t>
                      </a:r>
                      <a:r>
                        <a:rPr lang="en-US" sz="1200" dirty="0" err="1" smtClean="0">
                          <a:solidFill>
                            <a:srgbClr val="00B050"/>
                          </a:solidFill>
                        </a:rPr>
                        <a:t>mian</a:t>
                      </a:r>
                      <a:r>
                        <a:rPr lang="en-US" sz="1200" dirty="0" smtClean="0">
                          <a:solidFill>
                            <a:srgbClr val="00B050"/>
                          </a:solidFill>
                        </a:rPr>
                        <a:t> fate) </a:t>
                      </a:r>
                      <a:r>
                        <a:rPr lang="en-US" sz="1200" dirty="0" smtClean="0">
                          <a:solidFill>
                            <a:srgbClr val="FF66CC"/>
                          </a:solidFill>
                        </a:rPr>
                        <a:t>which is highly soluble.</a:t>
                      </a:r>
                    </a:p>
                  </a:txBody>
                  <a:tcPr>
                    <a:solidFill>
                      <a:schemeClr val="bg1"/>
                    </a:solidFill>
                  </a:tcPr>
                </a:tc>
                <a:tc hMerge="1">
                  <a:txBody>
                    <a:bodyPr/>
                    <a:lstStyle/>
                    <a:p>
                      <a:pPr marL="171450" indent="-171450">
                        <a:lnSpc>
                          <a:spcPct val="150000"/>
                        </a:lnSpc>
                        <a:buFont typeface="Wingdings" panose="05000000000000000000" pitchFamily="2" charset="2"/>
                        <a:buChar char="ü"/>
                      </a:pPr>
                      <a:endParaRPr lang="en-US" sz="1200" dirty="0" smtClean="0"/>
                    </a:p>
                  </a:txBody>
                  <a:tcPr>
                    <a:solidFill>
                      <a:srgbClr val="F5FDFB"/>
                    </a:solidFill>
                  </a:tcPr>
                </a:tc>
                <a:tc rowSpan="2">
                  <a:txBody>
                    <a:bodyPr/>
                    <a:lstStyle/>
                    <a:p>
                      <a:pPr marL="171450" indent="-171450">
                        <a:buFont typeface="Wingdings" panose="05000000000000000000" pitchFamily="2" charset="2"/>
                        <a:buChar char="ü"/>
                      </a:pPr>
                      <a:r>
                        <a:rPr lang="en-US" sz="1200" dirty="0" smtClean="0">
                          <a:solidFill>
                            <a:srgbClr val="FF66CC"/>
                          </a:solidFill>
                        </a:rPr>
                        <a:t>Most of</a:t>
                      </a:r>
                      <a:r>
                        <a:rPr lang="ar-SA" sz="1200" dirty="0" smtClean="0">
                          <a:solidFill>
                            <a:srgbClr val="FF66CC"/>
                          </a:solidFill>
                        </a:rPr>
                        <a:t> </a:t>
                      </a:r>
                      <a:r>
                        <a:rPr lang="en-US" sz="1200" kern="1200" dirty="0" smtClean="0">
                          <a:solidFill>
                            <a:srgbClr val="FF66CC"/>
                          </a:solidFill>
                        </a:rPr>
                        <a:t>the </a:t>
                      </a:r>
                      <a:r>
                        <a:rPr lang="en-US" sz="1200" kern="1200" dirty="0" err="1" smtClean="0">
                          <a:solidFill>
                            <a:srgbClr val="FF66CC"/>
                          </a:solidFill>
                        </a:rPr>
                        <a:t>Urobilinogen</a:t>
                      </a:r>
                      <a:r>
                        <a:rPr lang="en-US" sz="1200" kern="1200" dirty="0" smtClean="0">
                          <a:solidFill>
                            <a:srgbClr val="FF66CC"/>
                          </a:solidFill>
                        </a:rPr>
                        <a:t> </a:t>
                      </a:r>
                      <a:r>
                        <a:rPr lang="en-US" sz="1200" kern="1200" dirty="0" smtClean="0">
                          <a:solidFill>
                            <a:schemeClr val="accent4">
                              <a:lumMod val="75000"/>
                            </a:schemeClr>
                          </a:solidFill>
                        </a:rPr>
                        <a:t>70%</a:t>
                      </a:r>
                      <a:r>
                        <a:rPr lang="en-US" sz="1200" kern="1200" dirty="0" smtClean="0"/>
                        <a:t> </a:t>
                      </a:r>
                      <a:r>
                        <a:rPr lang="en-US" sz="1200" dirty="0" smtClean="0">
                          <a:solidFill>
                            <a:srgbClr val="FF66CC"/>
                          </a:solidFill>
                        </a:rPr>
                        <a:t> is converted into </a:t>
                      </a:r>
                      <a:r>
                        <a:rPr lang="en-US" sz="1200" dirty="0" err="1" smtClean="0">
                          <a:solidFill>
                            <a:srgbClr val="FF66CC"/>
                          </a:solidFill>
                        </a:rPr>
                        <a:t>stercobilinogen</a:t>
                      </a:r>
                      <a:r>
                        <a:rPr lang="en-US" sz="1200" dirty="0" smtClean="0">
                          <a:solidFill>
                            <a:srgbClr val="FF66CC"/>
                          </a:solidFill>
                        </a:rPr>
                        <a:t> in the intestine , oxidized and excreted in the feces as </a:t>
                      </a:r>
                      <a:r>
                        <a:rPr lang="en-US" sz="1200" dirty="0" err="1" smtClean="0">
                          <a:solidFill>
                            <a:srgbClr val="FF66CC"/>
                          </a:solidFill>
                        </a:rPr>
                        <a:t>stercobilin</a:t>
                      </a:r>
                      <a:r>
                        <a:rPr lang="en-US" sz="1200" dirty="0" smtClean="0">
                          <a:solidFill>
                            <a:srgbClr val="FF66CC"/>
                          </a:solidFill>
                        </a:rPr>
                        <a:t> that causes dark brown color of the feces</a:t>
                      </a:r>
                      <a:r>
                        <a:rPr lang="en-US" sz="1200" baseline="0" dirty="0" smtClean="0">
                          <a:solidFill>
                            <a:srgbClr val="FF66CC"/>
                          </a:solidFill>
                        </a:rPr>
                        <a:t> </a:t>
                      </a:r>
                      <a:r>
                        <a:rPr kumimoji="0" lang="en-US" sz="1200" kern="1200" dirty="0" smtClean="0">
                          <a:solidFill>
                            <a:srgbClr val="00B050"/>
                          </a:solidFill>
                          <a:latin typeface="+mn-lt"/>
                          <a:ea typeface="+mn-ea"/>
                          <a:cs typeface="+mn-cs"/>
                        </a:rPr>
                        <a:t>(Patients with obstruction of bile duct won’t have </a:t>
                      </a:r>
                      <a:r>
                        <a:rPr kumimoji="0" lang="en-US" sz="1200" kern="1200" dirty="0" err="1" smtClean="0">
                          <a:solidFill>
                            <a:srgbClr val="00B050"/>
                          </a:solidFill>
                          <a:latin typeface="+mn-lt"/>
                          <a:ea typeface="+mn-ea"/>
                          <a:cs typeface="+mn-cs"/>
                        </a:rPr>
                        <a:t>stercobilin</a:t>
                      </a:r>
                      <a:r>
                        <a:rPr kumimoji="0" lang="en-US" sz="1200" kern="1200" dirty="0" smtClean="0">
                          <a:solidFill>
                            <a:srgbClr val="00B050"/>
                          </a:solidFill>
                          <a:latin typeface="+mn-lt"/>
                          <a:ea typeface="+mn-ea"/>
                          <a:cs typeface="+mn-cs"/>
                        </a:rPr>
                        <a:t> in their stool making it pale &amp; grayish in color).</a:t>
                      </a:r>
                    </a:p>
                    <a:p>
                      <a:pPr marL="171450" indent="-171450">
                        <a:buFont typeface="Wingdings" panose="05000000000000000000" pitchFamily="2" charset="2"/>
                        <a:buChar char="ü"/>
                      </a:pPr>
                      <a:endParaRPr kumimoji="0" lang="en-US" sz="1200" kern="1200" dirty="0" smtClean="0">
                        <a:solidFill>
                          <a:srgbClr val="00B050"/>
                        </a:solidFill>
                        <a:latin typeface="+mn-lt"/>
                        <a:ea typeface="+mn-ea"/>
                        <a:cs typeface="+mn-cs"/>
                      </a:endParaRPr>
                    </a:p>
                    <a:p>
                      <a:pPr marL="171450" indent="-171450">
                        <a:lnSpc>
                          <a:spcPct val="150000"/>
                        </a:lnSpc>
                        <a:buFont typeface="Wingdings" panose="05000000000000000000" pitchFamily="2" charset="2"/>
                        <a:buChar char="ü"/>
                      </a:pPr>
                      <a:r>
                        <a:rPr lang="en-US" sz="1200" dirty="0" smtClean="0">
                          <a:solidFill>
                            <a:srgbClr val="FF66CC"/>
                          </a:solidFill>
                        </a:rPr>
                        <a:t>Some of </a:t>
                      </a:r>
                      <a:r>
                        <a:rPr lang="en-US" sz="1200" dirty="0" err="1" smtClean="0">
                          <a:solidFill>
                            <a:srgbClr val="FF66CC"/>
                          </a:solidFill>
                        </a:rPr>
                        <a:t>urobilinogen</a:t>
                      </a:r>
                      <a:r>
                        <a:rPr lang="en-US" sz="1200" dirty="0" smtClean="0">
                          <a:solidFill>
                            <a:srgbClr val="FF66CC"/>
                          </a:solidFill>
                        </a:rPr>
                        <a:t> </a:t>
                      </a:r>
                      <a:r>
                        <a:rPr lang="en-US" sz="1200" dirty="0" smtClean="0"/>
                        <a:t>(</a:t>
                      </a:r>
                      <a:r>
                        <a:rPr lang="en-US" sz="1200" dirty="0" smtClean="0">
                          <a:solidFill>
                            <a:schemeClr val="accent4">
                              <a:lumMod val="75000"/>
                            </a:schemeClr>
                          </a:solidFill>
                        </a:rPr>
                        <a:t>20 %</a:t>
                      </a:r>
                      <a:r>
                        <a:rPr lang="en-US" sz="1200" dirty="0" smtClean="0"/>
                        <a:t>) </a:t>
                      </a:r>
                      <a:r>
                        <a:rPr lang="en-US" sz="1200" dirty="0" smtClean="0">
                          <a:solidFill>
                            <a:srgbClr val="FF66CC"/>
                          </a:solidFill>
                        </a:rPr>
                        <a:t>is reabsorbed through the intestinal mucosa into the portal vein and </a:t>
                      </a:r>
                      <a:r>
                        <a:rPr lang="en-US" sz="1200" dirty="0" err="1" smtClean="0">
                          <a:solidFill>
                            <a:srgbClr val="FF66CC"/>
                          </a:solidFill>
                        </a:rPr>
                        <a:t>reexcreted</a:t>
                      </a:r>
                      <a:r>
                        <a:rPr lang="en-US" sz="1200" dirty="0" smtClean="0">
                          <a:solidFill>
                            <a:srgbClr val="FF66CC"/>
                          </a:solidFill>
                        </a:rPr>
                        <a:t> by the hepatic cells in the bile (enterohepatic circulation).</a:t>
                      </a:r>
                    </a:p>
                    <a:p>
                      <a:pPr marL="171450" indent="-171450">
                        <a:lnSpc>
                          <a:spcPct val="150000"/>
                        </a:lnSpc>
                        <a:buFont typeface="Wingdings" panose="05000000000000000000" pitchFamily="2" charset="2"/>
                        <a:buChar char="ü"/>
                      </a:pPr>
                      <a:endParaRPr lang="en-US" sz="700" dirty="0" smtClean="0">
                        <a:solidFill>
                          <a:srgbClr val="FF66CC"/>
                        </a:solidFill>
                      </a:endParaRPr>
                    </a:p>
                    <a:p>
                      <a:pPr marL="171450" indent="-171450">
                        <a:lnSpc>
                          <a:spcPct val="150000"/>
                        </a:lnSpc>
                        <a:buFont typeface="Wingdings" panose="05000000000000000000" pitchFamily="2" charset="2"/>
                        <a:buChar char="ü"/>
                      </a:pPr>
                      <a:r>
                        <a:rPr lang="en-US" sz="1200" dirty="0" smtClean="0">
                          <a:solidFill>
                            <a:srgbClr val="FF66CC"/>
                          </a:solidFill>
                        </a:rPr>
                        <a:t>Small amount of </a:t>
                      </a:r>
                      <a:r>
                        <a:rPr lang="en-US" sz="1200" dirty="0" err="1" smtClean="0">
                          <a:solidFill>
                            <a:srgbClr val="FF66CC"/>
                          </a:solidFill>
                        </a:rPr>
                        <a:t>urobilinogen</a:t>
                      </a:r>
                      <a:r>
                        <a:rPr lang="en-US" sz="1200" dirty="0" smtClean="0">
                          <a:solidFill>
                            <a:srgbClr val="FF66CC"/>
                          </a:solidFill>
                        </a:rPr>
                        <a:t> escapes to the general circulation and excreted by the kidneys in the urine where it is oxidized to </a:t>
                      </a:r>
                      <a:r>
                        <a:rPr lang="en-US" sz="1200" dirty="0" err="1" smtClean="0">
                          <a:solidFill>
                            <a:srgbClr val="FF66CC"/>
                          </a:solidFill>
                        </a:rPr>
                        <a:t>urobilin</a:t>
                      </a:r>
                      <a:r>
                        <a:rPr lang="en-US" sz="1200" dirty="0" smtClean="0">
                          <a:solidFill>
                            <a:srgbClr val="FF66CC"/>
                          </a:solidFill>
                        </a:rPr>
                        <a:t> when the urine is exposed to air</a:t>
                      </a:r>
                      <a:r>
                        <a:rPr lang="en-US" sz="1200" baseline="0" dirty="0" smtClean="0">
                          <a:solidFill>
                            <a:srgbClr val="FF66CC"/>
                          </a:solidFill>
                        </a:rPr>
                        <a:t> </a:t>
                      </a:r>
                      <a:r>
                        <a:rPr kumimoji="0" lang="en-US" sz="1200" kern="1200" dirty="0" smtClean="0">
                          <a:solidFill>
                            <a:srgbClr val="00B050"/>
                          </a:solidFill>
                          <a:latin typeface="+mn-lt"/>
                          <a:ea typeface="+mn-ea"/>
                          <a:cs typeface="+mn-cs"/>
                        </a:rPr>
                        <a:t>(Only </a:t>
                      </a:r>
                      <a:r>
                        <a:rPr kumimoji="0" lang="en-US" sz="1200" kern="1200" dirty="0" err="1" smtClean="0">
                          <a:solidFill>
                            <a:srgbClr val="00B050"/>
                          </a:solidFill>
                          <a:latin typeface="+mn-lt"/>
                          <a:ea typeface="+mn-ea"/>
                          <a:cs typeface="+mn-cs"/>
                        </a:rPr>
                        <a:t>urobilin</a:t>
                      </a:r>
                      <a:r>
                        <a:rPr kumimoji="0" lang="en-US" sz="1200" kern="1200" dirty="0" smtClean="0">
                          <a:solidFill>
                            <a:srgbClr val="00B050"/>
                          </a:solidFill>
                          <a:latin typeface="+mn-lt"/>
                          <a:ea typeface="+mn-ea"/>
                          <a:cs typeface="+mn-cs"/>
                        </a:rPr>
                        <a:t> and conjugated bilirubin can be found in urine. NOT the unconjugated form).</a:t>
                      </a:r>
                    </a:p>
                    <a:p>
                      <a:pPr marL="171450" indent="-171450">
                        <a:lnSpc>
                          <a:spcPct val="150000"/>
                        </a:lnSpc>
                        <a:buFont typeface="Wingdings" panose="05000000000000000000" pitchFamily="2" charset="2"/>
                        <a:buChar char="ü"/>
                      </a:pPr>
                      <a:endParaRPr kumimoji="0" lang="en-US" sz="1200" kern="1200" dirty="0" smtClean="0">
                        <a:solidFill>
                          <a:srgbClr val="00B050"/>
                        </a:solidFill>
                        <a:latin typeface="+mn-lt"/>
                        <a:ea typeface="+mn-ea"/>
                        <a:cs typeface="+mn-cs"/>
                      </a:endParaRPr>
                    </a:p>
                    <a:p>
                      <a:pPr marL="171450" indent="-171450">
                        <a:buFont typeface="Wingdings" panose="05000000000000000000" pitchFamily="2" charset="2"/>
                        <a:buChar char="ü"/>
                      </a:pPr>
                      <a:r>
                        <a:rPr kumimoji="0" lang="en-US" sz="1200" kern="1200" dirty="0" smtClean="0">
                          <a:solidFill>
                            <a:schemeClr val="bg1">
                              <a:lumMod val="50000"/>
                            </a:schemeClr>
                          </a:solidFill>
                          <a:latin typeface="+mn-lt"/>
                          <a:ea typeface="+mn-ea"/>
                          <a:cs typeface="+mn-cs"/>
                        </a:rPr>
                        <a:t>Once in the intestine, about half of the “conjugated” bilirubin is converted by</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bacterial action into the substance </a:t>
                      </a:r>
                      <a:r>
                        <a:rPr kumimoji="0" lang="en-US" sz="1200" kern="1200" dirty="0" err="1" smtClean="0">
                          <a:solidFill>
                            <a:schemeClr val="bg1">
                              <a:lumMod val="50000"/>
                            </a:schemeClr>
                          </a:solidFill>
                          <a:latin typeface="+mn-lt"/>
                          <a:ea typeface="+mn-ea"/>
                          <a:cs typeface="+mn-cs"/>
                        </a:rPr>
                        <a:t>urobilinogen</a:t>
                      </a:r>
                      <a:r>
                        <a:rPr kumimoji="0" lang="en-US" sz="1200" kern="1200" dirty="0" smtClean="0">
                          <a:solidFill>
                            <a:schemeClr val="bg1">
                              <a:lumMod val="50000"/>
                            </a:schemeClr>
                          </a:solidFill>
                          <a:latin typeface="+mn-lt"/>
                          <a:ea typeface="+mn-ea"/>
                          <a:cs typeface="+mn-cs"/>
                        </a:rPr>
                        <a:t>, which is highly soluble. Some of</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the </a:t>
                      </a:r>
                      <a:r>
                        <a:rPr kumimoji="0" lang="en-US" sz="1200" kern="1200" dirty="0" err="1" smtClean="0">
                          <a:solidFill>
                            <a:schemeClr val="bg1">
                              <a:lumMod val="50000"/>
                            </a:schemeClr>
                          </a:solidFill>
                          <a:latin typeface="+mn-lt"/>
                          <a:ea typeface="+mn-ea"/>
                          <a:cs typeface="+mn-cs"/>
                        </a:rPr>
                        <a:t>urobilinogen</a:t>
                      </a:r>
                      <a:r>
                        <a:rPr kumimoji="0" lang="en-US" sz="1200" kern="1200" dirty="0" smtClean="0">
                          <a:solidFill>
                            <a:schemeClr val="bg1">
                              <a:lumMod val="50000"/>
                            </a:schemeClr>
                          </a:solidFill>
                          <a:latin typeface="+mn-lt"/>
                          <a:ea typeface="+mn-ea"/>
                          <a:cs typeface="+mn-cs"/>
                        </a:rPr>
                        <a:t> is reabsorbed through the intestinal mucosa back into the blood.</a:t>
                      </a:r>
                    </a:p>
                    <a:p>
                      <a:pPr marL="171450" indent="-171450">
                        <a:buFont typeface="Wingdings" panose="05000000000000000000" pitchFamily="2" charset="2"/>
                        <a:buChar char="ü"/>
                      </a:pPr>
                      <a:endParaRPr kumimoji="0" lang="en-US" sz="1200" kern="1200" dirty="0" smtClean="0">
                        <a:solidFill>
                          <a:schemeClr val="bg1">
                            <a:lumMod val="50000"/>
                          </a:schemeClr>
                        </a:solidFill>
                        <a:latin typeface="+mn-lt"/>
                        <a:ea typeface="+mn-ea"/>
                        <a:cs typeface="+mn-cs"/>
                      </a:endParaRPr>
                    </a:p>
                    <a:p>
                      <a:pPr marL="171450" indent="-171450">
                        <a:buFont typeface="Wingdings" panose="05000000000000000000" pitchFamily="2" charset="2"/>
                        <a:buChar char="ü"/>
                      </a:pPr>
                      <a:r>
                        <a:rPr kumimoji="0" lang="en-US" sz="1200" kern="1200" dirty="0" smtClean="0">
                          <a:solidFill>
                            <a:schemeClr val="bg1">
                              <a:lumMod val="50000"/>
                            </a:schemeClr>
                          </a:solidFill>
                          <a:latin typeface="+mn-lt"/>
                          <a:ea typeface="+mn-ea"/>
                          <a:cs typeface="+mn-cs"/>
                        </a:rPr>
                        <a:t>Most of this is re-excreted by the liver back into the gut, but about 5 percent is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excreted by the kidneys into the urine. After exposure to air in the urine, the</a:t>
                      </a:r>
                      <a:r>
                        <a:rPr kumimoji="0" lang="en-US" sz="1200" kern="1200" baseline="0" dirty="0" smtClean="0">
                          <a:solidFill>
                            <a:schemeClr val="bg1">
                              <a:lumMod val="50000"/>
                            </a:schemeClr>
                          </a:solidFill>
                          <a:latin typeface="+mn-lt"/>
                          <a:ea typeface="+mn-ea"/>
                          <a:cs typeface="+mn-cs"/>
                        </a:rPr>
                        <a:t> </a:t>
                      </a:r>
                      <a:r>
                        <a:rPr kumimoji="0" lang="en-US" sz="1200" kern="1200" dirty="0" err="1" smtClean="0">
                          <a:solidFill>
                            <a:schemeClr val="bg1">
                              <a:lumMod val="50000"/>
                            </a:schemeClr>
                          </a:solidFill>
                          <a:latin typeface="+mn-lt"/>
                          <a:ea typeface="+mn-ea"/>
                          <a:cs typeface="+mn-cs"/>
                        </a:rPr>
                        <a:t>urobilinogen</a:t>
                      </a:r>
                      <a:r>
                        <a:rPr kumimoji="0" lang="en-US" sz="1200" kern="1200" dirty="0" smtClean="0">
                          <a:solidFill>
                            <a:schemeClr val="bg1">
                              <a:lumMod val="50000"/>
                            </a:schemeClr>
                          </a:solidFill>
                          <a:latin typeface="+mn-lt"/>
                          <a:ea typeface="+mn-ea"/>
                          <a:cs typeface="+mn-cs"/>
                        </a:rPr>
                        <a:t> becomes oxidized to </a:t>
                      </a:r>
                      <a:r>
                        <a:rPr kumimoji="0" lang="en-US" sz="1200" kern="1200" dirty="0" err="1" smtClean="0">
                          <a:solidFill>
                            <a:schemeClr val="bg1">
                              <a:lumMod val="50000"/>
                            </a:schemeClr>
                          </a:solidFill>
                          <a:latin typeface="+mn-lt"/>
                          <a:ea typeface="+mn-ea"/>
                          <a:cs typeface="+mn-cs"/>
                        </a:rPr>
                        <a:t>urobilin</a:t>
                      </a:r>
                      <a:r>
                        <a:rPr kumimoji="0" lang="en-US" sz="1200" kern="1200" dirty="0" smtClean="0">
                          <a:solidFill>
                            <a:schemeClr val="bg1">
                              <a:lumMod val="50000"/>
                            </a:schemeClr>
                          </a:solidFill>
                          <a:latin typeface="+mn-lt"/>
                          <a:ea typeface="+mn-ea"/>
                          <a:cs typeface="+mn-cs"/>
                        </a:rPr>
                        <a:t>; alternatively, in the feces, it becomes</a:t>
                      </a:r>
                      <a:r>
                        <a:rPr kumimoji="0" lang="en-US" sz="1200" kern="1200" baseline="0" dirty="0" smtClean="0">
                          <a:solidFill>
                            <a:schemeClr val="bg1">
                              <a:lumMod val="50000"/>
                            </a:schemeClr>
                          </a:solidFill>
                          <a:latin typeface="+mn-lt"/>
                          <a:ea typeface="+mn-ea"/>
                          <a:cs typeface="+mn-cs"/>
                        </a:rPr>
                        <a:t> </a:t>
                      </a:r>
                      <a:r>
                        <a:rPr kumimoji="0" lang="en-US" sz="1200" kern="1200" dirty="0" smtClean="0">
                          <a:solidFill>
                            <a:schemeClr val="bg1">
                              <a:lumMod val="50000"/>
                            </a:schemeClr>
                          </a:solidFill>
                          <a:latin typeface="+mn-lt"/>
                          <a:ea typeface="+mn-ea"/>
                          <a:cs typeface="+mn-cs"/>
                        </a:rPr>
                        <a:t>altered and oxidized to form </a:t>
                      </a:r>
                      <a:r>
                        <a:rPr kumimoji="0" lang="en-US" sz="1200" kern="1200" dirty="0" err="1" smtClean="0">
                          <a:solidFill>
                            <a:schemeClr val="bg1">
                              <a:lumMod val="50000"/>
                            </a:schemeClr>
                          </a:solidFill>
                          <a:latin typeface="+mn-lt"/>
                          <a:ea typeface="+mn-ea"/>
                          <a:cs typeface="+mn-cs"/>
                        </a:rPr>
                        <a:t>stercobilin</a:t>
                      </a:r>
                      <a:r>
                        <a:rPr kumimoji="0" lang="en-US" sz="1200" kern="1200" dirty="0" smtClean="0">
                          <a:solidFill>
                            <a:schemeClr val="bg1">
                              <a:lumMod val="50000"/>
                            </a:schemeClr>
                          </a:solidFill>
                          <a:latin typeface="+mn-lt"/>
                          <a:ea typeface="+mn-ea"/>
                          <a:cs typeface="+mn-cs"/>
                        </a:rPr>
                        <a:t>.</a:t>
                      </a:r>
                    </a:p>
                  </a:txBody>
                  <a:tcPr>
                    <a:solidFill>
                      <a:schemeClr val="bg1"/>
                    </a:solidFill>
                  </a:tcPr>
                </a:tc>
                <a:extLst>
                  <a:ext uri="{0D108BD9-81ED-4DB2-BD59-A6C34878D82A}">
                    <a16:rowId xmlns:a16="http://schemas.microsoft.com/office/drawing/2014/main" xmlns="" val="165494426"/>
                  </a:ext>
                </a:extLst>
              </a:tr>
              <a:tr h="250351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kern="1200" dirty="0" smtClean="0">
                        <a:solidFill>
                          <a:schemeClr val="tx1"/>
                        </a:solidFill>
                        <a:latin typeface="+mn-lt"/>
                        <a:ea typeface="+mn-ea"/>
                        <a:cs typeface="+mn-cs"/>
                      </a:endParaRPr>
                    </a:p>
                  </a:txBody>
                  <a:tcPr>
                    <a:solidFill>
                      <a:srgbClr val="D2FA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accent5">
                              <a:lumMod val="75000"/>
                            </a:schemeClr>
                          </a:solidFill>
                          <a:latin typeface="+mn-lt"/>
                          <a:ea typeface="+mn-ea"/>
                          <a:cs typeface="+mn-cs"/>
                        </a:rPr>
                        <a:t>After they leave the </a:t>
                      </a:r>
                      <a:r>
                        <a:rPr kumimoji="0" lang="en-US" sz="1400" kern="1200" dirty="0" err="1" smtClean="0">
                          <a:solidFill>
                            <a:schemeClr val="accent5">
                              <a:lumMod val="75000"/>
                            </a:schemeClr>
                          </a:solidFill>
                          <a:latin typeface="+mn-lt"/>
                          <a:ea typeface="+mn-ea"/>
                          <a:cs typeface="+mn-cs"/>
                        </a:rPr>
                        <a:t>hepatocyes</a:t>
                      </a:r>
                      <a:endParaRPr kumimoji="0" lang="en-US" sz="1400" kern="1200" dirty="0" smtClean="0">
                        <a:solidFill>
                          <a:schemeClr val="accent5">
                            <a:lumMod val="75000"/>
                          </a:schemeClr>
                        </a:solidFill>
                        <a:latin typeface="+mn-lt"/>
                        <a:ea typeface="+mn-ea"/>
                        <a:cs typeface="+mn-cs"/>
                      </a:endParaRPr>
                    </a:p>
                  </a:txBody>
                  <a:tcPr vert="vert270">
                    <a:solidFill>
                      <a:srgbClr val="F5FDFB"/>
                    </a:solidFill>
                  </a:tcPr>
                </a:tc>
                <a:tc>
                  <a:txBody>
                    <a:bodyPr/>
                    <a:lstStyle/>
                    <a:p>
                      <a:pPr marL="342900" indent="-342900">
                        <a:buClr>
                          <a:schemeClr val="accent2">
                            <a:lumMod val="75000"/>
                          </a:schemeClr>
                        </a:buClr>
                        <a:buFont typeface="Wingdings" panose="05000000000000000000" pitchFamily="2" charset="2"/>
                        <a:buChar char="ü"/>
                      </a:pPr>
                      <a:r>
                        <a:rPr lang="en-US" sz="1200" dirty="0" smtClean="0"/>
                        <a:t>A small portion of the conjugated bilirubin returns to the plasma either directly into the liver sinusoids or indirectly by absorption into the blood from the bile ducts or lymphatics. This represents </a:t>
                      </a:r>
                      <a:r>
                        <a:rPr lang="en-US" sz="1200" dirty="0" smtClean="0">
                          <a:solidFill>
                            <a:schemeClr val="accent4">
                              <a:lumMod val="75000"/>
                            </a:schemeClr>
                          </a:solidFill>
                        </a:rPr>
                        <a:t>10%</a:t>
                      </a:r>
                      <a:r>
                        <a:rPr lang="en-US" sz="1200" dirty="0" smtClean="0"/>
                        <a:t> only.</a:t>
                      </a:r>
                    </a:p>
                    <a:p>
                      <a:pPr marL="0" indent="0">
                        <a:buClr>
                          <a:schemeClr val="accent2">
                            <a:lumMod val="75000"/>
                          </a:schemeClr>
                        </a:buClr>
                        <a:buFont typeface="Wingdings" panose="05000000000000000000" pitchFamily="2" charset="2"/>
                        <a:buNone/>
                      </a:pPr>
                      <a:endParaRPr lang="en-US" sz="500" dirty="0" smtClean="0"/>
                    </a:p>
                    <a:p>
                      <a:pPr marL="342900" indent="-342900">
                        <a:buClr>
                          <a:schemeClr val="accent2">
                            <a:lumMod val="75000"/>
                          </a:schemeClr>
                        </a:buClr>
                        <a:buFont typeface="Wingdings" panose="05000000000000000000" pitchFamily="2" charset="2"/>
                        <a:buChar char="ü"/>
                      </a:pPr>
                      <a:r>
                        <a:rPr lang="en-US" sz="1200" dirty="0" smtClean="0">
                          <a:solidFill>
                            <a:srgbClr val="FF0000"/>
                          </a:solidFill>
                        </a:rPr>
                        <a:t>This causes a small portion of the bilirubin in the extracellular fluid always to be of the conjugated type rather than of the free type. </a:t>
                      </a:r>
                      <a:r>
                        <a:rPr lang="en-US" sz="1200" dirty="0" smtClean="0"/>
                        <a:t>These conjugated bilirubin that escaped into the blood, they bind less tightly to albumin &amp; are excreted readily in the urine.</a:t>
                      </a:r>
                    </a:p>
                    <a:p>
                      <a:pPr marL="342900" indent="-342900">
                        <a:buClr>
                          <a:schemeClr val="accent2">
                            <a:lumMod val="75000"/>
                          </a:schemeClr>
                        </a:buClr>
                        <a:buFont typeface="Wingdings" panose="05000000000000000000" pitchFamily="2" charset="2"/>
                        <a:buChar char="ü"/>
                      </a:pPr>
                      <a:endParaRPr lang="en-US" sz="500" dirty="0" smtClean="0"/>
                    </a:p>
                    <a:p>
                      <a:pPr marL="342900" indent="-342900">
                        <a:buClr>
                          <a:schemeClr val="accent2">
                            <a:lumMod val="75000"/>
                          </a:schemeClr>
                        </a:buClr>
                        <a:buFont typeface="Wingdings" panose="05000000000000000000" pitchFamily="2" charset="2"/>
                        <a:buChar char="ü"/>
                      </a:pPr>
                      <a:r>
                        <a:rPr lang="en-US" sz="1200" dirty="0" smtClean="0"/>
                        <a:t>Small amount of bilirubin glucuronide </a:t>
                      </a:r>
                      <a:r>
                        <a:rPr lang="en-US" sz="1200" dirty="0" smtClean="0">
                          <a:solidFill>
                            <a:schemeClr val="accent4">
                              <a:lumMod val="75000"/>
                            </a:schemeClr>
                          </a:solidFill>
                        </a:rPr>
                        <a:t>(20%) </a:t>
                      </a:r>
                      <a:r>
                        <a:rPr lang="en-US" sz="1200" dirty="0" smtClean="0"/>
                        <a:t>is de-conjugated (and converted to </a:t>
                      </a:r>
                      <a:r>
                        <a:rPr lang="en-US" sz="1200" dirty="0" err="1" smtClean="0"/>
                        <a:t>urobilinogen</a:t>
                      </a:r>
                      <a:r>
                        <a:rPr lang="en-US" sz="1200" dirty="0" smtClean="0"/>
                        <a:t>) and absorbed by the small intestine into the portal blood to the liver where it is extracted by the liver cells and is conjugated again and excreted in the bile (enterohepatic circulation of bile pigments). However, </a:t>
                      </a:r>
                      <a:r>
                        <a:rPr lang="en-US" sz="1200" dirty="0" smtClean="0">
                          <a:solidFill>
                            <a:schemeClr val="accent4">
                              <a:lumMod val="75000"/>
                            </a:schemeClr>
                          </a:solidFill>
                        </a:rPr>
                        <a:t>5% </a:t>
                      </a:r>
                      <a:r>
                        <a:rPr lang="en-US" sz="1200" dirty="0" smtClean="0"/>
                        <a:t>of the reabsorbed </a:t>
                      </a:r>
                      <a:r>
                        <a:rPr lang="en-US" sz="1200" dirty="0" err="1" smtClean="0"/>
                        <a:t>urobilinogen</a:t>
                      </a:r>
                      <a:r>
                        <a:rPr lang="en-US" sz="1200" dirty="0" smtClean="0"/>
                        <a:t> is excreted by the kidneys into the urine.</a:t>
                      </a:r>
                      <a:endParaRPr lang="en-US" sz="1200" u="sng" dirty="0" smtClean="0">
                        <a:solidFill>
                          <a:schemeClr val="accent2">
                            <a:lumMod val="75000"/>
                          </a:schemeClr>
                        </a:solidFill>
                      </a:endParaRPr>
                    </a:p>
                  </a:txBody>
                  <a:tcPr>
                    <a:solidFill>
                      <a:schemeClr val="bg1"/>
                    </a:solidFill>
                  </a:tcPr>
                </a:tc>
                <a:tc vMerge="1">
                  <a:txBody>
                    <a:bodyPr/>
                    <a:lstStyle/>
                    <a:p>
                      <a:endParaRPr lang="en-US" dirty="0"/>
                    </a:p>
                  </a:txBody>
                  <a:tcPr>
                    <a:solidFill>
                      <a:schemeClr val="bg1"/>
                    </a:solidFill>
                  </a:tcPr>
                </a:tc>
                <a:extLst>
                  <a:ext uri="{0D108BD9-81ED-4DB2-BD59-A6C34878D82A}">
                    <a16:rowId xmlns:a16="http://schemas.microsoft.com/office/drawing/2014/main" xmlns="" val="3828706395"/>
                  </a:ext>
                </a:extLst>
              </a:tr>
              <a:tr h="1189169">
                <a:tc>
                  <a:txBody>
                    <a:bodyPr/>
                    <a:lstStyle/>
                    <a:p>
                      <a:pPr lvl="0" algn="ctr"/>
                      <a:r>
                        <a:rPr kumimoji="0" lang="en-US" sz="1600" kern="1200" dirty="0" smtClean="0">
                          <a:solidFill>
                            <a:schemeClr val="accent5">
                              <a:lumMod val="75000"/>
                            </a:schemeClr>
                          </a:solidFill>
                          <a:latin typeface="+mn-lt"/>
                          <a:ea typeface="+mn-ea"/>
                          <a:cs typeface="+mn-cs"/>
                        </a:rPr>
                        <a:t>excreted</a:t>
                      </a:r>
                    </a:p>
                    <a:p>
                      <a:pPr marL="285750" indent="-285750">
                        <a:buFont typeface="Wingdings" panose="05000000000000000000" pitchFamily="2" charset="2"/>
                        <a:buChar char="ü"/>
                      </a:pPr>
                      <a:endParaRPr kumimoji="0" lang="en-US" sz="1600" kern="1200" dirty="0" smtClean="0">
                        <a:solidFill>
                          <a:schemeClr val="tx1"/>
                        </a:solidFill>
                        <a:latin typeface="+mn-lt"/>
                        <a:ea typeface="+mn-ea"/>
                        <a:cs typeface="+mn-cs"/>
                      </a:endParaRPr>
                    </a:p>
                  </a:txBody>
                  <a:tcPr vert="vert270">
                    <a:solidFill>
                      <a:srgbClr val="FFFFCC"/>
                    </a:solidFill>
                  </a:tcPr>
                </a:tc>
                <a:tc gridSpan="2">
                  <a:txBody>
                    <a:bodyPr/>
                    <a:lstStyle/>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285750" marR="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GB" sz="1400" kern="1200" dirty="0" smtClean="0">
                          <a:solidFill>
                            <a:srgbClr val="00B050"/>
                          </a:solidFill>
                          <a:latin typeface="Calibri" panose="020F0502020204030204" pitchFamily="34" charset="0"/>
                          <a:ea typeface="+mn-ea"/>
                          <a:cs typeface="Calibri" panose="020F0502020204030204" pitchFamily="34" charset="0"/>
                        </a:rPr>
                        <a:t>-</a:t>
                      </a:r>
                    </a:p>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GB" sz="1400" kern="1200" dirty="0" smtClean="0">
                        <a:solidFill>
                          <a:srgbClr val="00B050"/>
                        </a:solidFill>
                        <a:latin typeface="Calibri" panose="020F0502020204030204" pitchFamily="34" charset="0"/>
                        <a:ea typeface="+mn-ea"/>
                        <a:cs typeface="Calibri" panose="020F0502020204030204" pitchFamily="34" charset="0"/>
                      </a:endParaRPr>
                    </a:p>
                  </a:txBody>
                  <a:tcPr>
                    <a:solidFill>
                      <a:schemeClr val="bg1"/>
                    </a:solidFill>
                  </a:tcPr>
                </a:tc>
                <a:tc>
                  <a:txBody>
                    <a:bodyPr/>
                    <a:lstStyle/>
                    <a:p>
                      <a:pPr marL="285750" indent="-285750">
                        <a:buFont typeface="Wingdings" panose="05000000000000000000" pitchFamily="2" charset="2"/>
                        <a:buChar char="ü"/>
                      </a:pPr>
                      <a:r>
                        <a:rPr lang="en-US" sz="1400" dirty="0" smtClean="0"/>
                        <a:t> Urine (where it is converted to yellow </a:t>
                      </a:r>
                      <a:r>
                        <a:rPr lang="en-US" sz="1400" dirty="0" err="1" smtClean="0"/>
                        <a:t>urobilin</a:t>
                      </a:r>
                      <a:r>
                        <a:rPr lang="en-US" sz="1400" dirty="0" smtClean="0"/>
                        <a:t> in the urine, after exposure to air in the urine)</a:t>
                      </a:r>
                    </a:p>
                    <a:p>
                      <a:pPr marL="285750" indent="-285750">
                        <a:buFont typeface="Wingdings" panose="05000000000000000000" pitchFamily="2" charset="2"/>
                        <a:buChar char="ü"/>
                      </a:pPr>
                      <a:endParaRPr lang="en-US" sz="1400" dirty="0" smtClean="0"/>
                    </a:p>
                    <a:p>
                      <a:pPr marL="285750" indent="-285750">
                        <a:buFont typeface="Wingdings" panose="05000000000000000000" pitchFamily="2" charset="2"/>
                        <a:buChar char="ü"/>
                      </a:pPr>
                      <a:r>
                        <a:rPr lang="en-US" sz="1400" dirty="0" smtClean="0"/>
                        <a:t>Or fesses (after it is converted to </a:t>
                      </a:r>
                      <a:r>
                        <a:rPr lang="en-US" sz="1400" dirty="0" err="1" smtClean="0">
                          <a:solidFill>
                            <a:srgbClr val="FF0000"/>
                          </a:solidFill>
                        </a:rPr>
                        <a:t>stercobilin</a:t>
                      </a:r>
                      <a:r>
                        <a:rPr lang="en-US" sz="1400" dirty="0" smtClean="0">
                          <a:solidFill>
                            <a:srgbClr val="FF0000"/>
                          </a:solidFill>
                        </a:rPr>
                        <a:t> which is responsible for the brown color of fesses</a:t>
                      </a:r>
                      <a:r>
                        <a:rPr lang="en-US" sz="1400" dirty="0" smtClean="0"/>
                        <a:t>)</a:t>
                      </a:r>
                    </a:p>
                  </a:txBody>
                  <a:tcPr>
                    <a:solidFill>
                      <a:schemeClr val="bg1"/>
                    </a:solidFill>
                  </a:tcPr>
                </a:tc>
                <a:extLst>
                  <a:ext uri="{0D108BD9-81ED-4DB2-BD59-A6C34878D82A}">
                    <a16:rowId xmlns:a16="http://schemas.microsoft.com/office/drawing/2014/main" xmlns="" val="896319923"/>
                  </a:ext>
                </a:extLst>
              </a:tr>
            </a:tbl>
          </a:graphicData>
        </a:graphic>
      </p:graphicFrame>
      <p:sp>
        <p:nvSpPr>
          <p:cNvPr id="4" name="Rectangle 3"/>
          <p:cNvSpPr/>
          <p:nvPr/>
        </p:nvSpPr>
        <p:spPr>
          <a:xfrm>
            <a:off x="7390556" y="0"/>
            <a:ext cx="4798269" cy="332656"/>
          </a:xfrm>
          <a:prstGeom prst="rect">
            <a:avLst/>
          </a:prstGeom>
          <a:noFill/>
          <a:ln>
            <a:solidFill>
              <a:schemeClr val="bg2">
                <a:lumMod val="9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dirty="0" smtClean="0">
                <a:solidFill>
                  <a:srgbClr val="FF0000"/>
                </a:solidFill>
                <a:latin typeface="Arabic Typesetting" panose="03020402040406030203" pitchFamily="66" charset="-78"/>
                <a:cs typeface="Arabic Typesetting" panose="03020402040406030203" pitchFamily="66" charset="-78"/>
              </a:rPr>
              <a:t>الكلام اللي بالوردي فقط مشروح </a:t>
            </a:r>
            <a:r>
              <a:rPr lang="ar-SA" dirty="0" err="1" smtClean="0">
                <a:solidFill>
                  <a:srgbClr val="FF0000"/>
                </a:solidFill>
                <a:latin typeface="Arabic Typesetting" panose="03020402040406030203" pitchFamily="66" charset="-78"/>
                <a:cs typeface="Arabic Typesetting" panose="03020402040406030203" pitchFamily="66" charset="-78"/>
              </a:rPr>
              <a:t>سلايد</a:t>
            </a:r>
            <a:r>
              <a:rPr lang="ar-SA" dirty="0" smtClean="0">
                <a:solidFill>
                  <a:srgbClr val="FF0000"/>
                </a:solidFill>
                <a:latin typeface="Arabic Typesetting" panose="03020402040406030203" pitchFamily="66" charset="-78"/>
                <a:cs typeface="Arabic Typesetting" panose="03020402040406030203" pitchFamily="66" charset="-78"/>
              </a:rPr>
              <a:t> 8 بالمختصر وكلهم نفس المعنى، الباقي اقروه </a:t>
            </a:r>
            <a:endParaRPr lang="en-US"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6879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2039</TotalTime>
  <Words>4959</Words>
  <Application>Microsoft Macintosh PowerPoint</Application>
  <PresentationFormat>Custom</PresentationFormat>
  <Paragraphs>640</Paragraphs>
  <Slides>19</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Agency FB</vt:lpstr>
      <vt:lpstr>Arabic Typesetting</vt:lpstr>
      <vt:lpstr>Arial Black</vt:lpstr>
      <vt:lpstr>ArialMT</vt:lpstr>
      <vt:lpstr>Bookman Old Style</vt:lpstr>
      <vt:lpstr>Calibri</vt:lpstr>
      <vt:lpstr>Garamond</vt:lpstr>
      <vt:lpstr>Gill Sans MT</vt:lpstr>
      <vt:lpstr>Symbol</vt:lpstr>
      <vt:lpstr>Wingdings</vt:lpstr>
      <vt:lpstr>Wingdings 3</vt:lpstr>
      <vt:lpstr>Arial</vt:lpstr>
      <vt:lpstr>Origin</vt:lpstr>
      <vt:lpstr>PowerPoint Presentation</vt:lpstr>
      <vt:lpstr>PowerPoint Presentation</vt:lpstr>
      <vt:lpstr>Porphyrin metabolism </vt:lpstr>
      <vt:lpstr>PowerPoint Presentation</vt:lpstr>
      <vt:lpstr>هذه السلايد زبدة الخطوات الجاية، اقرووها قبل تكملون يسهل عليكم! </vt:lpstr>
      <vt:lpstr>PowerPoint Presentation</vt:lpstr>
      <vt:lpstr>PowerPoint Presentation</vt:lpstr>
      <vt:lpstr>PowerPoint Presentation</vt:lpstr>
      <vt:lpstr>PowerPoint Presentation</vt:lpstr>
      <vt:lpstr>Summary of bilirubin metabolism (from slides) </vt:lpstr>
      <vt:lpstr>Summary of bilirubin metabolism (Pic from slides) </vt:lpstr>
      <vt:lpstr>Other substances conjugated by Glucuronyl transferase</vt:lpstr>
      <vt:lpstr>Deference between Conjugated &amp;  Unconjugated</vt:lpstr>
      <vt:lpstr>PowerPoint Presentation</vt:lpstr>
      <vt:lpstr>Jaundice</vt:lpstr>
      <vt:lpstr>PowerPoint Presentation</vt:lpstr>
      <vt:lpstr>PowerPoint Presentation</vt:lpstr>
      <vt:lpstr>PowerPoint Presentation</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1132</cp:revision>
  <dcterms:created xsi:type="dcterms:W3CDTF">2016-09-07T16:15:34Z</dcterms:created>
  <dcterms:modified xsi:type="dcterms:W3CDTF">2017-12-30T21:35:08Z</dcterms:modified>
</cp:coreProperties>
</file>