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7"/>
  </p:notesMasterIdLst>
  <p:sldIdLst>
    <p:sldId id="541" r:id="rId2"/>
    <p:sldId id="454" r:id="rId3"/>
    <p:sldId id="542" r:id="rId4"/>
    <p:sldId id="524" r:id="rId5"/>
    <p:sldId id="523" r:id="rId6"/>
    <p:sldId id="525" r:id="rId7"/>
    <p:sldId id="543" r:id="rId8"/>
    <p:sldId id="526" r:id="rId9"/>
    <p:sldId id="527" r:id="rId10"/>
    <p:sldId id="544" r:id="rId11"/>
    <p:sldId id="539" r:id="rId12"/>
    <p:sldId id="505" r:id="rId13"/>
    <p:sldId id="531" r:id="rId14"/>
    <p:sldId id="530" r:id="rId15"/>
    <p:sldId id="472" r:id="rId16"/>
    <p:sldId id="532" r:id="rId17"/>
    <p:sldId id="474" r:id="rId18"/>
    <p:sldId id="475" r:id="rId19"/>
    <p:sldId id="536" r:id="rId20"/>
    <p:sldId id="538" r:id="rId21"/>
    <p:sldId id="545" r:id="rId22"/>
    <p:sldId id="534" r:id="rId23"/>
    <p:sldId id="519" r:id="rId24"/>
    <p:sldId id="485" r:id="rId25"/>
    <p:sldId id="540" r:id="rId26"/>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FF66CC"/>
    <a:srgbClr val="C3F5E2"/>
    <a:srgbClr val="42ECBF"/>
    <a:srgbClr val="1BA6E5"/>
    <a:srgbClr val="00FFCC"/>
    <a:srgbClr val="FBE9FB"/>
    <a:srgbClr val="D0F5FC"/>
    <a:srgbClr val="FFE5E5"/>
    <a:srgbClr val="FFE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73" autoAdjust="0"/>
    <p:restoredTop sz="93945" autoAdjust="0"/>
  </p:normalViewPr>
  <p:slideViewPr>
    <p:cSldViewPr>
      <p:cViewPr>
        <p:scale>
          <a:sx n="60" d="100"/>
          <a:sy n="60" d="100"/>
        </p:scale>
        <p:origin x="2232" y="76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50" Type="http://schemas.microsoft.com/office/2015/10/relationships/revisionInfo" Target="revisionInfo.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62761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4695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1/2/18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1/2/18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1/2/18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 Type="http://schemas.openxmlformats.org/officeDocument/2006/relationships/hyperlink" Target="https://www.onlineexambuilder.com/bile/exam-199831" TargetMode="External"/><Relationship Id="rId12" Type="http://schemas.openxmlformats.org/officeDocument/2006/relationships/image" Target="../media/image34.png"/><Relationship Id="rId13" Type="http://schemas.openxmlformats.org/officeDocument/2006/relationships/hyperlink" Target="https://docs.google.com/forms/d/1u1JBrQF2OHrdd-GO9svz5ydywmjOUc5AXtFmphInV9c/prefill" TargetMode="External"/><Relationship Id="rId1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 Id="rId4" Type="http://schemas.openxmlformats.org/officeDocument/2006/relationships/image" Target="../media/image30.png"/><Relationship Id="rId5" Type="http://schemas.openxmlformats.org/officeDocument/2006/relationships/hyperlink" Target="https://twitter.com/Physiology436" TargetMode="External"/><Relationship Id="rId6" Type="http://schemas.openxmlformats.org/officeDocument/2006/relationships/image" Target="../media/image31.png"/><Relationship Id="rId7" Type="http://schemas.openxmlformats.org/officeDocument/2006/relationships/hyperlink" Target="https://drive.google.com/open?id=10DChL7-FX9meMaPu55vRBHSA5K39eDojw_yy2mMXzRE" TargetMode="External"/><Relationship Id="rId8" Type="http://schemas.openxmlformats.org/officeDocument/2006/relationships/image" Target="../media/image32.png"/><Relationship Id="rId9" Type="http://schemas.openxmlformats.org/officeDocument/2006/relationships/hyperlink" Target="https://drive.google.com/open?id=0B-7mWPKMvk76Z2traHhac3F1dFU" TargetMode="External"/><Relationship Id="rId10"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20" name="Picture 19"/>
          <p:cNvPicPr>
            <a:picLocks noChangeAspect="1"/>
          </p:cNvPicPr>
          <p:nvPr/>
        </p:nvPicPr>
        <p:blipFill>
          <a:blip r:embed="rId5"/>
          <a:stretch>
            <a:fillRect/>
          </a:stretch>
        </p:blipFill>
        <p:spPr>
          <a:xfrm>
            <a:off x="2986770" y="335012"/>
            <a:ext cx="6218459" cy="6187976"/>
          </a:xfrm>
          <a:prstGeom prst="rect">
            <a:avLst/>
          </a:prstGeom>
        </p:spPr>
      </p:pic>
      <p:sp>
        <p:nvSpPr>
          <p:cNvPr id="17" name="مربع نص 1"/>
          <p:cNvSpPr txBox="1"/>
          <p:nvPr/>
        </p:nvSpPr>
        <p:spPr>
          <a:xfrm>
            <a:off x="614448" y="4661478"/>
            <a:ext cx="2088142" cy="1384995"/>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p>
          <a:p>
            <a:pPr marL="171399" indent="-171399" defTabSz="914089">
              <a:buFont typeface="Wingdings" panose="05000000000000000000" pitchFamily="2" charset="2"/>
              <a:buChar char="§"/>
            </a:pPr>
            <a:r>
              <a:rPr lang="en-US" sz="1200" b="1" dirty="0">
                <a:solidFill>
                  <a:srgbClr val="FF66CC"/>
                </a:solidFill>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rPr>
              <a:t>Only in Males’ </a:t>
            </a:r>
            <a:r>
              <a:rPr lang="en-US" sz="1200" b="1" dirty="0" smtClean="0">
                <a:solidFill>
                  <a:schemeClr val="accent5">
                    <a:lumMod val="75000"/>
                  </a:schemeClr>
                </a:solidFill>
              </a:rPr>
              <a:t>slides</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89179"/>
            <a:ext cx="1660276" cy="1367813"/>
          </a:xfrm>
          <a:prstGeom prst="rect">
            <a:avLst/>
          </a:prstGeom>
        </p:spPr>
      </p:pic>
      <p:sp>
        <p:nvSpPr>
          <p:cNvPr id="18" name="Flowchart: Process 17"/>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No.11</a:t>
            </a:r>
            <a:endParaRPr lang="en-US" sz="1200" b="1" dirty="0">
              <a:solidFill>
                <a:schemeClr val="bg1">
                  <a:lumMod val="50000"/>
                </a:schemeClr>
              </a:solidFill>
            </a:endParaRPr>
          </a:p>
        </p:txBody>
      </p:sp>
      <p:sp>
        <p:nvSpPr>
          <p:cNvPr id="22" name="مربع نص 1"/>
          <p:cNvSpPr txBox="1"/>
          <p:nvPr/>
        </p:nvSpPr>
        <p:spPr>
          <a:xfrm>
            <a:off x="9275339" y="5586925"/>
            <a:ext cx="2298307"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smtClean="0">
                <a:solidFill>
                  <a:schemeClr val="bg2">
                    <a:lumMod val="75000"/>
                  </a:schemeClr>
                </a:solidFill>
                <a:latin typeface="Agency FB" panose="020B0503020202020204" pitchFamily="34" charset="0"/>
              </a:rPr>
              <a:t>“What You Plant Today, You Will Harvest Latter”</a:t>
            </a:r>
            <a:endParaRPr lang="en-US" sz="1400" b="1" dirty="0">
              <a:solidFill>
                <a:schemeClr val="bg2">
                  <a:lumMod val="75000"/>
                </a:schemeClr>
              </a:solidFill>
              <a:latin typeface="Agency FB" panose="020B0503020202020204" pitchFamily="34" charset="0"/>
            </a:endParaRPr>
          </a:p>
        </p:txBody>
      </p:sp>
    </p:spTree>
    <p:extLst>
      <p:ext uri="{BB962C8B-B14F-4D97-AF65-F5344CB8AC3E}">
        <p14:creationId xmlns:p14="http://schemas.microsoft.com/office/powerpoint/2010/main" val="81358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5806380" y="1176766"/>
            <a:ext cx="5773023" cy="5133353"/>
          </a:xfrm>
          <a:ln>
            <a:solidFill>
              <a:srgbClr val="00B050"/>
            </a:solidFill>
            <a:prstDash val="dashDot"/>
          </a:ln>
        </p:spPr>
        <p:txBody>
          <a:bodyPr>
            <a:noAutofit/>
          </a:bodyPr>
          <a:lstStyle/>
          <a:p>
            <a:r>
              <a:rPr lang="en-US" sz="1300" dirty="0"/>
              <a:t>CFTR: Cystic fibrosis transmembrane conductance regulator, chloride channel.</a:t>
            </a:r>
          </a:p>
          <a:p>
            <a:r>
              <a:rPr lang="en-US" sz="1300" dirty="0"/>
              <a:t>The tight junctions have low permeability, they resist the passage of Bile Acid anions (BA) out of the </a:t>
            </a:r>
            <a:r>
              <a:rPr lang="en-US" sz="1300" dirty="0" smtClean="0"/>
              <a:t>lumen.</a:t>
            </a:r>
          </a:p>
          <a:p>
            <a:r>
              <a:rPr lang="en-US" sz="1300" dirty="0" smtClean="0">
                <a:solidFill>
                  <a:srgbClr val="00B050"/>
                </a:solidFill>
              </a:rPr>
              <a:t>bile </a:t>
            </a:r>
            <a:r>
              <a:rPr lang="en-US" sz="1300" dirty="0">
                <a:solidFill>
                  <a:srgbClr val="00B050"/>
                </a:solidFill>
              </a:rPr>
              <a:t>enters the ducts and is conveyed toward the intestine. However, in the period between meals, outflow is blocked by constriction of the sphincter of </a:t>
            </a:r>
            <a:r>
              <a:rPr lang="en-US" sz="1300" dirty="0" err="1">
                <a:solidFill>
                  <a:srgbClr val="00B050"/>
                </a:solidFill>
              </a:rPr>
              <a:t>Oddi</a:t>
            </a:r>
            <a:r>
              <a:rPr lang="en-US" sz="1300" dirty="0">
                <a:solidFill>
                  <a:srgbClr val="00B050"/>
                </a:solidFill>
              </a:rPr>
              <a:t>, and thus bile is redirected to the </a:t>
            </a:r>
            <a:r>
              <a:rPr lang="en-US" sz="1300" dirty="0" smtClean="0">
                <a:solidFill>
                  <a:srgbClr val="00B050"/>
                </a:solidFill>
              </a:rPr>
              <a:t>gallbladder.</a:t>
            </a:r>
          </a:p>
          <a:p>
            <a:r>
              <a:rPr lang="en-US" sz="1300" dirty="0" smtClean="0">
                <a:solidFill>
                  <a:srgbClr val="00B050"/>
                </a:solidFill>
              </a:rPr>
              <a:t>The </a:t>
            </a:r>
            <a:r>
              <a:rPr lang="en-US" sz="1300" dirty="0">
                <a:solidFill>
                  <a:srgbClr val="00B050"/>
                </a:solidFill>
              </a:rPr>
              <a:t>gallbladder is a muscular sac lined with high-resistance epithelial cells. </a:t>
            </a:r>
            <a:endParaRPr lang="en-US" sz="1300" dirty="0" smtClean="0">
              <a:solidFill>
                <a:srgbClr val="00B050"/>
              </a:solidFill>
            </a:endParaRPr>
          </a:p>
          <a:p>
            <a:r>
              <a:rPr lang="en-US" sz="1300" dirty="0" smtClean="0">
                <a:solidFill>
                  <a:srgbClr val="00B050"/>
                </a:solidFill>
              </a:rPr>
              <a:t>During </a:t>
            </a:r>
            <a:r>
              <a:rPr lang="en-US" sz="1300" dirty="0">
                <a:solidFill>
                  <a:srgbClr val="00B050"/>
                </a:solidFill>
              </a:rPr>
              <a:t>gallbladder storage, bile becomes concentrated because sodium ions are actively absorbed in exchange for protons, and bile acids, as the major anions, are too large to exit across the gallbladder epithelial tight </a:t>
            </a:r>
            <a:r>
              <a:rPr lang="en-US" sz="1300" dirty="0" smtClean="0">
                <a:solidFill>
                  <a:srgbClr val="00B050"/>
                </a:solidFill>
              </a:rPr>
              <a:t>junctions. </a:t>
            </a:r>
          </a:p>
          <a:p>
            <a:r>
              <a:rPr lang="en-US" sz="1300" dirty="0" smtClean="0">
                <a:solidFill>
                  <a:srgbClr val="00B050"/>
                </a:solidFill>
              </a:rPr>
              <a:t>However</a:t>
            </a:r>
            <a:r>
              <a:rPr lang="en-US" sz="1300" dirty="0">
                <a:solidFill>
                  <a:srgbClr val="00B050"/>
                </a:solidFill>
              </a:rPr>
              <a:t>, although the concentration of bile acids can rise more than 10-fold, bile remains isotonic because a single micelle acts as only one osmotically active particle. </a:t>
            </a:r>
            <a:endParaRPr lang="en-US" sz="1300" dirty="0" smtClean="0">
              <a:solidFill>
                <a:srgbClr val="00B050"/>
              </a:solidFill>
            </a:endParaRPr>
          </a:p>
          <a:p>
            <a:r>
              <a:rPr lang="en-US" sz="1300" dirty="0" smtClean="0">
                <a:solidFill>
                  <a:srgbClr val="00B050"/>
                </a:solidFill>
              </a:rPr>
              <a:t>Any </a:t>
            </a:r>
            <a:r>
              <a:rPr lang="en-US" sz="1300" dirty="0">
                <a:solidFill>
                  <a:srgbClr val="00B050"/>
                </a:solidFill>
              </a:rPr>
              <a:t>additional bile acid monomers that become available as a result of concentration are thus immediately incorporated into existing mixed micelles. This also reduces, to some extent, the risk that cholesterol will precipitate from bile. </a:t>
            </a:r>
            <a:endParaRPr lang="en-US" sz="1300" dirty="0" smtClean="0">
              <a:solidFill>
                <a:srgbClr val="00B050"/>
              </a:solidFill>
            </a:endParaRPr>
          </a:p>
          <a:p>
            <a:r>
              <a:rPr lang="en-US" sz="1300" dirty="0" smtClean="0">
                <a:solidFill>
                  <a:srgbClr val="00B050"/>
                </a:solidFill>
              </a:rPr>
              <a:t>However</a:t>
            </a:r>
            <a:r>
              <a:rPr lang="en-US" sz="1300" dirty="0">
                <a:solidFill>
                  <a:srgbClr val="00B050"/>
                </a:solidFill>
              </a:rPr>
              <a:t>, cholesterol is supersaturated in the bile of many adults, with precipitation normally being inhibited by the presence of </a:t>
            </a:r>
            <a:r>
              <a:rPr lang="en-US" sz="1300" dirty="0" err="1">
                <a:solidFill>
                  <a:srgbClr val="00B050"/>
                </a:solidFill>
              </a:rPr>
              <a:t>antinucleating</a:t>
            </a:r>
            <a:r>
              <a:rPr lang="en-US" sz="1300" dirty="0">
                <a:solidFill>
                  <a:srgbClr val="00B050"/>
                </a:solidFill>
              </a:rPr>
              <a:t> proteins. Prolonged storage of bile increases the chance that nucleation can occur, thus making a good case for never skipping breakfast and perhaps explaining why gallstone disease is relatively prevalent in humans. </a:t>
            </a:r>
          </a:p>
        </p:txBody>
      </p:sp>
      <p:sp>
        <p:nvSpPr>
          <p:cNvPr id="8" name="Rectangle 7"/>
          <p:cNvSpPr/>
          <p:nvPr/>
        </p:nvSpPr>
        <p:spPr>
          <a:xfrm>
            <a:off x="9982844" y="9892"/>
            <a:ext cx="2205981" cy="436370"/>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pic>
        <p:nvPicPr>
          <p:cNvPr id="9"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4837"/>
          <a:stretch/>
        </p:blipFill>
        <p:spPr bwMode="auto">
          <a:xfrm>
            <a:off x="599392" y="1222998"/>
            <a:ext cx="5134980" cy="4939672"/>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51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
            </a:r>
            <a:br>
              <a:rPr lang="en-US" sz="2800" dirty="0"/>
            </a:br>
            <a:r>
              <a:rPr lang="en-US" sz="2800" dirty="0"/>
              <a:t>Differences between hepatic bile &amp; gall bladder </a:t>
            </a:r>
            <a:r>
              <a:rPr lang="en-US" sz="2800" dirty="0" smtClean="0"/>
              <a:t>Bile </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06653404"/>
              </p:ext>
            </p:extLst>
          </p:nvPr>
        </p:nvGraphicFramePr>
        <p:xfrm>
          <a:off x="636551" y="1341755"/>
          <a:ext cx="8125884" cy="4815840"/>
        </p:xfrm>
        <a:graphic>
          <a:graphicData uri="http://schemas.openxmlformats.org/drawingml/2006/table">
            <a:tbl>
              <a:tblPr firstRow="1" bandRow="1">
                <a:tableStyleId>{5DA37D80-6434-44D0-A028-1B22A696006F}</a:tableStyleId>
              </a:tblPr>
              <a:tblGrid>
                <a:gridCol w="2708628">
                  <a:extLst>
                    <a:ext uri="{9D8B030D-6E8A-4147-A177-3AD203B41FA5}">
                      <a16:colId xmlns:a16="http://schemas.microsoft.com/office/drawing/2014/main" xmlns="" val="837868624"/>
                    </a:ext>
                  </a:extLst>
                </a:gridCol>
                <a:gridCol w="2708628">
                  <a:extLst>
                    <a:ext uri="{9D8B030D-6E8A-4147-A177-3AD203B41FA5}">
                      <a16:colId xmlns:a16="http://schemas.microsoft.com/office/drawing/2014/main" xmlns="" val="2826965836"/>
                    </a:ext>
                  </a:extLst>
                </a:gridCol>
                <a:gridCol w="2708628">
                  <a:extLst>
                    <a:ext uri="{9D8B030D-6E8A-4147-A177-3AD203B41FA5}">
                      <a16:colId xmlns:a16="http://schemas.microsoft.com/office/drawing/2014/main" xmlns="" val="3991900582"/>
                    </a:ext>
                  </a:extLst>
                </a:gridCol>
              </a:tblGrid>
              <a:tr h="216024">
                <a:tc>
                  <a:txBody>
                    <a:bodyPr/>
                    <a:lstStyle/>
                    <a:p>
                      <a:endParaRPr lang="en-US" dirty="0"/>
                    </a:p>
                  </a:txBody>
                  <a:tcPr>
                    <a:solidFill>
                      <a:schemeClr val="bg1"/>
                    </a:solidFill>
                  </a:tcPr>
                </a:tc>
                <a:tc>
                  <a:txBody>
                    <a:bodyPr/>
                    <a:lstStyle/>
                    <a:p>
                      <a:pPr algn="ctr"/>
                      <a:r>
                        <a:rPr kumimoji="0" lang="en-US" sz="1600" b="0" i="0" u="none" strike="noStrike" kern="1200" baseline="0" dirty="0" smtClean="0">
                          <a:solidFill>
                            <a:schemeClr val="accent2">
                              <a:lumMod val="75000"/>
                            </a:schemeClr>
                          </a:solidFill>
                          <a:latin typeface="+mn-lt"/>
                          <a:ea typeface="+mn-ea"/>
                          <a:cs typeface="+mn-cs"/>
                        </a:rPr>
                        <a:t>       Hepatic bile 	</a:t>
                      </a:r>
                    </a:p>
                  </a:txBody>
                  <a:tcPr>
                    <a:solidFill>
                      <a:schemeClr val="bg2"/>
                    </a:solidFill>
                  </a:tcPr>
                </a:tc>
                <a:tc>
                  <a:txBody>
                    <a:bodyPr/>
                    <a:lstStyle/>
                    <a:p>
                      <a:pPr algn="ctr"/>
                      <a:r>
                        <a:rPr kumimoji="0" lang="en-US" sz="1600" b="0" i="0" u="none" strike="noStrike" kern="1200" baseline="0" dirty="0" smtClean="0">
                          <a:solidFill>
                            <a:schemeClr val="accent2">
                              <a:lumMod val="75000"/>
                            </a:schemeClr>
                          </a:solidFill>
                          <a:latin typeface="+mn-lt"/>
                          <a:ea typeface="+mn-ea"/>
                          <a:cs typeface="+mn-cs"/>
                        </a:rPr>
                        <a:t>    Gall bladder bile 	</a:t>
                      </a:r>
                    </a:p>
                  </a:txBody>
                  <a:tcPr>
                    <a:solidFill>
                      <a:schemeClr val="bg2"/>
                    </a:solidFill>
                  </a:tcPr>
                </a:tc>
                <a:extLst>
                  <a:ext uri="{0D108BD9-81ED-4DB2-BD59-A6C34878D82A}">
                    <a16:rowId xmlns:a16="http://schemas.microsoft.com/office/drawing/2014/main" xmlns="" val="4110871968"/>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Water 	</a:t>
                      </a:r>
                    </a:p>
                  </a:txBody>
                  <a:tcPr>
                    <a:solidFill>
                      <a:schemeClr val="bg1"/>
                    </a:solidFill>
                  </a:tcPr>
                </a:tc>
                <a:tc>
                  <a:txBody>
                    <a:bodyPr/>
                    <a:lstStyle/>
                    <a:p>
                      <a:pPr algn="ctr"/>
                      <a:r>
                        <a:rPr lang="en-US" dirty="0" smtClean="0">
                          <a:solidFill>
                            <a:srgbClr val="FFC000"/>
                          </a:solidFill>
                        </a:rPr>
                        <a:t>98%</a:t>
                      </a:r>
                      <a:endParaRPr lang="en-US" dirty="0">
                        <a:solidFill>
                          <a:srgbClr val="FFC000"/>
                        </a:solidFill>
                      </a:endParaRPr>
                    </a:p>
                  </a:txBody>
                  <a:tcPr>
                    <a:solidFill>
                      <a:schemeClr val="bg1"/>
                    </a:solidFill>
                  </a:tcPr>
                </a:tc>
                <a:tc>
                  <a:txBody>
                    <a:bodyPr/>
                    <a:lstStyle/>
                    <a:p>
                      <a:pPr algn="ctr"/>
                      <a:r>
                        <a:rPr lang="en-US" dirty="0" smtClean="0">
                          <a:solidFill>
                            <a:srgbClr val="FFC000"/>
                          </a:solidFill>
                        </a:rPr>
                        <a:t>89%</a:t>
                      </a:r>
                      <a:endParaRPr lang="en-US" dirty="0">
                        <a:solidFill>
                          <a:srgbClr val="FFC000"/>
                        </a:solidFill>
                      </a:endParaRPr>
                    </a:p>
                  </a:txBody>
                  <a:tcPr>
                    <a:solidFill>
                      <a:schemeClr val="bg1"/>
                    </a:solidFill>
                  </a:tcPr>
                </a:tc>
                <a:extLst>
                  <a:ext uri="{0D108BD9-81ED-4DB2-BD59-A6C34878D82A}">
                    <a16:rowId xmlns:a16="http://schemas.microsoft.com/office/drawing/2014/main" xmlns="" val="272626549"/>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     Total solids 	</a:t>
                      </a:r>
                    </a:p>
                  </a:txBody>
                  <a:tcPr>
                    <a:solidFill>
                      <a:schemeClr val="bg1"/>
                    </a:solidFill>
                  </a:tcPr>
                </a:tc>
                <a:tc>
                  <a:txBody>
                    <a:bodyPr/>
                    <a:lstStyle/>
                    <a:p>
                      <a:pPr algn="ctr"/>
                      <a:r>
                        <a:rPr lang="en-US" dirty="0" smtClean="0">
                          <a:solidFill>
                            <a:srgbClr val="FFC000"/>
                          </a:solidFill>
                        </a:rPr>
                        <a:t>2-4%</a:t>
                      </a:r>
                      <a:endParaRPr lang="en-US" dirty="0">
                        <a:solidFill>
                          <a:srgbClr val="FFC000"/>
                        </a:solidFill>
                      </a:endParaRPr>
                    </a:p>
                  </a:txBody>
                  <a:tcPr>
                    <a:solidFill>
                      <a:schemeClr val="bg1"/>
                    </a:solidFill>
                  </a:tcPr>
                </a:tc>
                <a:tc>
                  <a:txBody>
                    <a:bodyPr/>
                    <a:lstStyle/>
                    <a:p>
                      <a:pPr algn="ctr"/>
                      <a:r>
                        <a:rPr lang="en-US" dirty="0" smtClean="0">
                          <a:solidFill>
                            <a:srgbClr val="FFC000"/>
                          </a:solidFill>
                        </a:rPr>
                        <a:t>11%</a:t>
                      </a:r>
                      <a:endParaRPr lang="en-US" dirty="0">
                        <a:solidFill>
                          <a:srgbClr val="FFC000"/>
                        </a:solidFill>
                      </a:endParaRPr>
                    </a:p>
                  </a:txBody>
                  <a:tcPr>
                    <a:solidFill>
                      <a:schemeClr val="bg1"/>
                    </a:solidFill>
                  </a:tcPr>
                </a:tc>
                <a:extLst>
                  <a:ext uri="{0D108BD9-81ED-4DB2-BD59-A6C34878D82A}">
                    <a16:rowId xmlns:a16="http://schemas.microsoft.com/office/drawing/2014/main" xmlns="" val="3791299767"/>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Bile salts 	</a:t>
                      </a:r>
                    </a:p>
                  </a:txBody>
                  <a:tcPr>
                    <a:solidFill>
                      <a:schemeClr val="bg1"/>
                    </a:solidFill>
                  </a:tcPr>
                </a:tc>
                <a:tc>
                  <a:txBody>
                    <a:bodyPr/>
                    <a:lstStyle/>
                    <a:p>
                      <a:pPr algn="ctr"/>
                      <a:r>
                        <a:rPr lang="en-US" dirty="0" smtClean="0">
                          <a:solidFill>
                            <a:srgbClr val="FFC000"/>
                          </a:solidFill>
                        </a:rPr>
                        <a:t>26</a:t>
                      </a:r>
                      <a:endParaRPr lang="en-US" dirty="0">
                        <a:solidFill>
                          <a:srgbClr val="FFC000"/>
                        </a:solidFill>
                      </a:endParaRPr>
                    </a:p>
                  </a:txBody>
                  <a:tcPr>
                    <a:solidFill>
                      <a:schemeClr val="bg1"/>
                    </a:solidFill>
                  </a:tcPr>
                </a:tc>
                <a:tc>
                  <a:txBody>
                    <a:bodyPr/>
                    <a:lstStyle/>
                    <a:p>
                      <a:pPr algn="ctr"/>
                      <a:r>
                        <a:rPr lang="en-US" dirty="0" smtClean="0">
                          <a:solidFill>
                            <a:srgbClr val="FFC000"/>
                          </a:solidFill>
                        </a:rPr>
                        <a:t>145</a:t>
                      </a:r>
                      <a:endParaRPr lang="en-US" dirty="0">
                        <a:solidFill>
                          <a:srgbClr val="FFC000"/>
                        </a:solidFill>
                      </a:endParaRPr>
                    </a:p>
                  </a:txBody>
                  <a:tcPr>
                    <a:solidFill>
                      <a:schemeClr val="bg1"/>
                    </a:solidFill>
                  </a:tcPr>
                </a:tc>
                <a:extLst>
                  <a:ext uri="{0D108BD9-81ED-4DB2-BD59-A6C34878D82A}">
                    <a16:rowId xmlns:a16="http://schemas.microsoft.com/office/drawing/2014/main" xmlns="" val="1972346242"/>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Bilirubin 	</a:t>
                      </a:r>
                    </a:p>
                  </a:txBody>
                  <a:tcPr>
                    <a:solidFill>
                      <a:schemeClr val="bg1"/>
                    </a:solidFill>
                  </a:tcPr>
                </a:tc>
                <a:tc>
                  <a:txBody>
                    <a:bodyPr/>
                    <a:lstStyle/>
                    <a:p>
                      <a:pPr algn="ctr"/>
                      <a:r>
                        <a:rPr lang="en-US" dirty="0" smtClean="0">
                          <a:solidFill>
                            <a:srgbClr val="FFC000"/>
                          </a:solidFill>
                        </a:rPr>
                        <a:t>0.7</a:t>
                      </a:r>
                      <a:endParaRPr lang="en-US" dirty="0">
                        <a:solidFill>
                          <a:srgbClr val="FFC000"/>
                        </a:solidFill>
                      </a:endParaRPr>
                    </a:p>
                  </a:txBody>
                  <a:tcPr>
                    <a:solidFill>
                      <a:schemeClr val="bg1"/>
                    </a:solidFill>
                  </a:tcPr>
                </a:tc>
                <a:tc>
                  <a:txBody>
                    <a:bodyPr/>
                    <a:lstStyle/>
                    <a:p>
                      <a:pPr algn="ctr"/>
                      <a:r>
                        <a:rPr lang="en-US" dirty="0" smtClean="0">
                          <a:solidFill>
                            <a:srgbClr val="FFC000"/>
                          </a:solidFill>
                        </a:rPr>
                        <a:t>5</a:t>
                      </a:r>
                      <a:endParaRPr lang="en-US" dirty="0">
                        <a:solidFill>
                          <a:srgbClr val="FFC000"/>
                        </a:solidFill>
                      </a:endParaRPr>
                    </a:p>
                  </a:txBody>
                  <a:tcPr>
                    <a:solidFill>
                      <a:schemeClr val="bg1"/>
                    </a:solidFill>
                  </a:tcPr>
                </a:tc>
                <a:extLst>
                  <a:ext uri="{0D108BD9-81ED-4DB2-BD59-A6C34878D82A}">
                    <a16:rowId xmlns:a16="http://schemas.microsoft.com/office/drawing/2014/main" xmlns="" val="1996776794"/>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    Cholesterol 	</a:t>
                      </a:r>
                    </a:p>
                  </a:txBody>
                  <a:tcPr>
                    <a:solidFill>
                      <a:schemeClr val="bg1"/>
                    </a:solidFill>
                  </a:tcPr>
                </a:tc>
                <a:tc>
                  <a:txBody>
                    <a:bodyPr/>
                    <a:lstStyle/>
                    <a:p>
                      <a:pPr algn="ctr"/>
                      <a:r>
                        <a:rPr lang="en-US" dirty="0" smtClean="0">
                          <a:solidFill>
                            <a:srgbClr val="FFC000"/>
                          </a:solidFill>
                        </a:rPr>
                        <a:t>2.6</a:t>
                      </a:r>
                      <a:endParaRPr lang="en-US" dirty="0">
                        <a:solidFill>
                          <a:srgbClr val="FFC000"/>
                        </a:solidFill>
                      </a:endParaRPr>
                    </a:p>
                  </a:txBody>
                  <a:tcPr>
                    <a:solidFill>
                      <a:schemeClr val="bg1"/>
                    </a:solidFill>
                  </a:tcPr>
                </a:tc>
                <a:tc>
                  <a:txBody>
                    <a:bodyPr/>
                    <a:lstStyle/>
                    <a:p>
                      <a:pPr algn="ctr"/>
                      <a:r>
                        <a:rPr lang="en-US" dirty="0" smtClean="0">
                          <a:solidFill>
                            <a:srgbClr val="FFC000"/>
                          </a:solidFill>
                        </a:rPr>
                        <a:t>16</a:t>
                      </a:r>
                      <a:endParaRPr lang="en-US" dirty="0">
                        <a:solidFill>
                          <a:srgbClr val="FFC000"/>
                        </a:solidFill>
                      </a:endParaRPr>
                    </a:p>
                  </a:txBody>
                  <a:tcPr>
                    <a:solidFill>
                      <a:schemeClr val="bg1"/>
                    </a:solidFill>
                  </a:tcPr>
                </a:tc>
                <a:extLst>
                  <a:ext uri="{0D108BD9-81ED-4DB2-BD59-A6C34878D82A}">
                    <a16:rowId xmlns:a16="http://schemas.microsoft.com/office/drawing/2014/main" xmlns="" val="2704511309"/>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   Phospholipids 	</a:t>
                      </a:r>
                    </a:p>
                  </a:txBody>
                  <a:tcPr>
                    <a:solidFill>
                      <a:schemeClr val="bg1"/>
                    </a:solidFill>
                  </a:tcPr>
                </a:tc>
                <a:tc>
                  <a:txBody>
                    <a:bodyPr/>
                    <a:lstStyle/>
                    <a:p>
                      <a:pPr algn="ctr"/>
                      <a:r>
                        <a:rPr lang="en-US" dirty="0" smtClean="0">
                          <a:solidFill>
                            <a:srgbClr val="FFC000"/>
                          </a:solidFill>
                        </a:rPr>
                        <a:t>0.5</a:t>
                      </a:r>
                      <a:endParaRPr lang="en-US" dirty="0">
                        <a:solidFill>
                          <a:srgbClr val="FFC000"/>
                        </a:solidFill>
                      </a:endParaRPr>
                    </a:p>
                  </a:txBody>
                  <a:tcPr>
                    <a:solidFill>
                      <a:schemeClr val="bg1"/>
                    </a:solidFill>
                  </a:tcPr>
                </a:tc>
                <a:tc>
                  <a:txBody>
                    <a:bodyPr/>
                    <a:lstStyle/>
                    <a:p>
                      <a:pPr algn="ctr"/>
                      <a:r>
                        <a:rPr lang="en-US" dirty="0" smtClean="0">
                          <a:solidFill>
                            <a:srgbClr val="FFC000"/>
                          </a:solidFill>
                        </a:rPr>
                        <a:t>4</a:t>
                      </a:r>
                      <a:endParaRPr lang="en-US" dirty="0">
                        <a:solidFill>
                          <a:srgbClr val="FFC000"/>
                        </a:solidFill>
                      </a:endParaRPr>
                    </a:p>
                  </a:txBody>
                  <a:tcPr>
                    <a:solidFill>
                      <a:schemeClr val="bg1"/>
                    </a:solidFill>
                  </a:tcPr>
                </a:tc>
                <a:extLst>
                  <a:ext uri="{0D108BD9-81ED-4DB2-BD59-A6C34878D82A}">
                    <a16:rowId xmlns:a16="http://schemas.microsoft.com/office/drawing/2014/main" xmlns="" val="19863389"/>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  Na+ 	</a:t>
                      </a:r>
                    </a:p>
                  </a:txBody>
                  <a:tcPr>
                    <a:solidFill>
                      <a:schemeClr val="bg1"/>
                    </a:solidFill>
                  </a:tcPr>
                </a:tc>
                <a:tc>
                  <a:txBody>
                    <a:bodyPr/>
                    <a:lstStyle/>
                    <a:p>
                      <a:pPr algn="ctr"/>
                      <a:r>
                        <a:rPr lang="en-US" dirty="0" smtClean="0">
                          <a:solidFill>
                            <a:srgbClr val="FFC000"/>
                          </a:solidFill>
                        </a:rPr>
                        <a:t>145</a:t>
                      </a:r>
                      <a:endParaRPr lang="en-US" dirty="0">
                        <a:solidFill>
                          <a:srgbClr val="FFC000"/>
                        </a:solidFill>
                      </a:endParaRPr>
                    </a:p>
                  </a:txBody>
                  <a:tcPr>
                    <a:solidFill>
                      <a:schemeClr val="bg1"/>
                    </a:solidFill>
                  </a:tcPr>
                </a:tc>
                <a:tc>
                  <a:txBody>
                    <a:bodyPr/>
                    <a:lstStyle/>
                    <a:p>
                      <a:pPr algn="ctr"/>
                      <a:r>
                        <a:rPr lang="en-US" dirty="0" smtClean="0">
                          <a:solidFill>
                            <a:schemeClr val="accent4">
                              <a:lumMod val="75000"/>
                            </a:schemeClr>
                          </a:solidFill>
                        </a:rPr>
                        <a:t>130</a:t>
                      </a:r>
                      <a:endParaRPr lang="en-US" dirty="0">
                        <a:solidFill>
                          <a:schemeClr val="accent4">
                            <a:lumMod val="75000"/>
                          </a:schemeClr>
                        </a:solidFill>
                      </a:endParaRPr>
                    </a:p>
                  </a:txBody>
                  <a:tcPr>
                    <a:solidFill>
                      <a:srgbClr val="FFFF00"/>
                    </a:solidFill>
                  </a:tcPr>
                </a:tc>
                <a:extLst>
                  <a:ext uri="{0D108BD9-81ED-4DB2-BD59-A6C34878D82A}">
                    <a16:rowId xmlns:a16="http://schemas.microsoft.com/office/drawing/2014/main" xmlns="" val="1175208976"/>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HCO3</a:t>
                      </a:r>
                    </a:p>
                  </a:txBody>
                  <a:tcPr>
                    <a:solidFill>
                      <a:schemeClr val="bg1"/>
                    </a:solidFill>
                  </a:tcPr>
                </a:tc>
                <a:tc>
                  <a:txBody>
                    <a:bodyPr/>
                    <a:lstStyle/>
                    <a:p>
                      <a:pPr algn="ctr"/>
                      <a:r>
                        <a:rPr lang="en-US" dirty="0" smtClean="0">
                          <a:solidFill>
                            <a:srgbClr val="FFC000"/>
                          </a:solidFill>
                        </a:rPr>
                        <a:t>28</a:t>
                      </a:r>
                      <a:endParaRPr lang="en-US" dirty="0">
                        <a:solidFill>
                          <a:srgbClr val="FFC000"/>
                        </a:solidFill>
                      </a:endParaRPr>
                    </a:p>
                  </a:txBody>
                  <a:tcPr>
                    <a:solidFill>
                      <a:schemeClr val="bg1"/>
                    </a:solidFill>
                  </a:tcPr>
                </a:tc>
                <a:tc>
                  <a:txBody>
                    <a:bodyPr/>
                    <a:lstStyle/>
                    <a:p>
                      <a:pPr algn="ctr"/>
                      <a:r>
                        <a:rPr lang="en-US" dirty="0" smtClean="0">
                          <a:solidFill>
                            <a:schemeClr val="accent4">
                              <a:lumMod val="75000"/>
                            </a:schemeClr>
                          </a:solidFill>
                        </a:rPr>
                        <a:t>10</a:t>
                      </a:r>
                      <a:endParaRPr lang="en-US" dirty="0">
                        <a:solidFill>
                          <a:schemeClr val="accent4">
                            <a:lumMod val="75000"/>
                          </a:schemeClr>
                        </a:solidFill>
                      </a:endParaRPr>
                    </a:p>
                  </a:txBody>
                  <a:tcPr>
                    <a:solidFill>
                      <a:srgbClr val="FFFF00"/>
                    </a:solidFill>
                  </a:tcPr>
                </a:tc>
                <a:extLst>
                  <a:ext uri="{0D108BD9-81ED-4DB2-BD59-A6C34878D82A}">
                    <a16:rowId xmlns:a16="http://schemas.microsoft.com/office/drawing/2014/main" xmlns="" val="618231002"/>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   Ca++ 	</a:t>
                      </a:r>
                    </a:p>
                  </a:txBody>
                  <a:tcPr>
                    <a:solidFill>
                      <a:schemeClr val="bg1"/>
                    </a:solidFill>
                  </a:tcPr>
                </a:tc>
                <a:tc>
                  <a:txBody>
                    <a:bodyPr/>
                    <a:lstStyle/>
                    <a:p>
                      <a:pPr algn="ctr"/>
                      <a:r>
                        <a:rPr lang="en-US" dirty="0" smtClean="0">
                          <a:solidFill>
                            <a:srgbClr val="FFC000"/>
                          </a:solidFill>
                        </a:rPr>
                        <a:t>5</a:t>
                      </a:r>
                      <a:endParaRPr lang="en-US" dirty="0">
                        <a:solidFill>
                          <a:srgbClr val="FFC000"/>
                        </a:solidFill>
                      </a:endParaRPr>
                    </a:p>
                  </a:txBody>
                  <a:tcPr>
                    <a:solidFill>
                      <a:schemeClr val="bg1"/>
                    </a:solidFill>
                  </a:tcPr>
                </a:tc>
                <a:tc>
                  <a:txBody>
                    <a:bodyPr/>
                    <a:lstStyle/>
                    <a:p>
                      <a:pPr algn="ctr"/>
                      <a:r>
                        <a:rPr lang="en-US" dirty="0" smtClean="0">
                          <a:solidFill>
                            <a:schemeClr val="accent4">
                              <a:lumMod val="75000"/>
                            </a:schemeClr>
                          </a:solidFill>
                        </a:rPr>
                        <a:t>23</a:t>
                      </a:r>
                      <a:endParaRPr lang="en-US" dirty="0">
                        <a:solidFill>
                          <a:schemeClr val="accent4">
                            <a:lumMod val="75000"/>
                          </a:schemeClr>
                        </a:solidFill>
                      </a:endParaRPr>
                    </a:p>
                  </a:txBody>
                  <a:tcPr>
                    <a:solidFill>
                      <a:schemeClr val="bg1"/>
                    </a:solidFill>
                  </a:tcPr>
                </a:tc>
                <a:extLst>
                  <a:ext uri="{0D108BD9-81ED-4DB2-BD59-A6C34878D82A}">
                    <a16:rowId xmlns:a16="http://schemas.microsoft.com/office/drawing/2014/main" xmlns="" val="39926367"/>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    Cl- 	</a:t>
                      </a:r>
                    </a:p>
                  </a:txBody>
                  <a:tcPr>
                    <a:solidFill>
                      <a:schemeClr val="bg1"/>
                    </a:solidFill>
                  </a:tcPr>
                </a:tc>
                <a:tc>
                  <a:txBody>
                    <a:bodyPr/>
                    <a:lstStyle/>
                    <a:p>
                      <a:pPr algn="ctr"/>
                      <a:r>
                        <a:rPr lang="en-US" dirty="0" smtClean="0">
                          <a:solidFill>
                            <a:srgbClr val="FFC000"/>
                          </a:solidFill>
                        </a:rPr>
                        <a:t>100</a:t>
                      </a:r>
                      <a:endParaRPr lang="en-US" dirty="0">
                        <a:solidFill>
                          <a:srgbClr val="FFC000"/>
                        </a:solidFill>
                      </a:endParaRPr>
                    </a:p>
                  </a:txBody>
                  <a:tcPr>
                    <a:solidFill>
                      <a:schemeClr val="bg1"/>
                    </a:solidFill>
                  </a:tcPr>
                </a:tc>
                <a:tc>
                  <a:txBody>
                    <a:bodyPr/>
                    <a:lstStyle/>
                    <a:p>
                      <a:pPr algn="ctr"/>
                      <a:r>
                        <a:rPr lang="en-US" dirty="0" smtClean="0">
                          <a:solidFill>
                            <a:schemeClr val="accent4">
                              <a:lumMod val="75000"/>
                            </a:schemeClr>
                          </a:solidFill>
                        </a:rPr>
                        <a:t>25</a:t>
                      </a:r>
                      <a:endParaRPr lang="en-US" dirty="0">
                        <a:solidFill>
                          <a:schemeClr val="accent4">
                            <a:lumMod val="75000"/>
                          </a:schemeClr>
                        </a:solidFill>
                      </a:endParaRPr>
                    </a:p>
                  </a:txBody>
                  <a:tcPr>
                    <a:solidFill>
                      <a:srgbClr val="FFFF00"/>
                    </a:solidFill>
                  </a:tcPr>
                </a:tc>
                <a:extLst>
                  <a:ext uri="{0D108BD9-81ED-4DB2-BD59-A6C34878D82A}">
                    <a16:rowId xmlns:a16="http://schemas.microsoft.com/office/drawing/2014/main" xmlns="" val="1842049610"/>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    K+ 	</a:t>
                      </a:r>
                    </a:p>
                  </a:txBody>
                  <a:tcPr>
                    <a:solidFill>
                      <a:schemeClr val="bg1"/>
                    </a:solidFill>
                  </a:tcPr>
                </a:tc>
                <a:tc>
                  <a:txBody>
                    <a:bodyPr/>
                    <a:lstStyle/>
                    <a:p>
                      <a:pPr algn="ctr"/>
                      <a:r>
                        <a:rPr lang="en-US" dirty="0" smtClean="0">
                          <a:solidFill>
                            <a:srgbClr val="FFC000"/>
                          </a:solidFill>
                        </a:rPr>
                        <a:t>5</a:t>
                      </a:r>
                      <a:endParaRPr lang="en-US" dirty="0">
                        <a:solidFill>
                          <a:srgbClr val="FFC000"/>
                        </a:solidFill>
                      </a:endParaRPr>
                    </a:p>
                  </a:txBody>
                  <a:tcPr>
                    <a:solidFill>
                      <a:schemeClr val="bg1"/>
                    </a:solidFill>
                  </a:tcPr>
                </a:tc>
                <a:tc>
                  <a:txBody>
                    <a:bodyPr/>
                    <a:lstStyle/>
                    <a:p>
                      <a:pPr algn="ctr"/>
                      <a:r>
                        <a:rPr lang="en-US" dirty="0" smtClean="0">
                          <a:solidFill>
                            <a:schemeClr val="accent4">
                              <a:lumMod val="75000"/>
                            </a:schemeClr>
                          </a:solidFill>
                        </a:rPr>
                        <a:t>12</a:t>
                      </a:r>
                      <a:endParaRPr lang="en-US" dirty="0">
                        <a:solidFill>
                          <a:schemeClr val="accent4">
                            <a:lumMod val="75000"/>
                          </a:schemeClr>
                        </a:solidFill>
                      </a:endParaRPr>
                    </a:p>
                  </a:txBody>
                  <a:tcPr>
                    <a:solidFill>
                      <a:schemeClr val="bg1"/>
                    </a:solidFill>
                  </a:tcPr>
                </a:tc>
                <a:extLst>
                  <a:ext uri="{0D108BD9-81ED-4DB2-BD59-A6C34878D82A}">
                    <a16:rowId xmlns:a16="http://schemas.microsoft.com/office/drawing/2014/main" xmlns="" val="2171779993"/>
                  </a:ext>
                </a:extLst>
              </a:tr>
              <a:tr h="370840">
                <a:tc>
                  <a:txBody>
                    <a:bodyPr/>
                    <a:lstStyle/>
                    <a:p>
                      <a:pPr algn="ctr"/>
                      <a:r>
                        <a:rPr kumimoji="0" lang="en-US" sz="1800" b="0" i="0" u="none" strike="noStrike" kern="1200" baseline="0" dirty="0" smtClean="0">
                          <a:solidFill>
                            <a:schemeClr val="accent2">
                              <a:lumMod val="75000"/>
                            </a:schemeClr>
                          </a:solidFill>
                          <a:latin typeface="+mn-lt"/>
                          <a:ea typeface="+mn-ea"/>
                          <a:cs typeface="+mn-cs"/>
                        </a:rPr>
                        <a:t>   PH 	</a:t>
                      </a:r>
                    </a:p>
                  </a:txBody>
                  <a:tcPr>
                    <a:solidFill>
                      <a:schemeClr val="bg1"/>
                    </a:solidFill>
                  </a:tcPr>
                </a:tc>
                <a:tc>
                  <a:txBody>
                    <a:bodyPr/>
                    <a:lstStyle/>
                    <a:p>
                      <a:pPr algn="ctr"/>
                      <a:r>
                        <a:rPr lang="en-US" dirty="0" smtClean="0">
                          <a:solidFill>
                            <a:srgbClr val="FFC000"/>
                          </a:solidFill>
                        </a:rPr>
                        <a:t>8.3</a:t>
                      </a:r>
                      <a:endParaRPr lang="en-US" dirty="0">
                        <a:solidFill>
                          <a:srgbClr val="FFC000"/>
                        </a:solidFill>
                      </a:endParaRPr>
                    </a:p>
                  </a:txBody>
                  <a:tcPr>
                    <a:solidFill>
                      <a:schemeClr val="bg1"/>
                    </a:solidFill>
                  </a:tcPr>
                </a:tc>
                <a:tc>
                  <a:txBody>
                    <a:bodyPr/>
                    <a:lstStyle/>
                    <a:p>
                      <a:pPr algn="ctr"/>
                      <a:r>
                        <a:rPr lang="en-US" dirty="0" smtClean="0">
                          <a:solidFill>
                            <a:schemeClr val="accent4">
                              <a:lumMod val="75000"/>
                            </a:schemeClr>
                          </a:solidFill>
                        </a:rPr>
                        <a:t>7.5</a:t>
                      </a:r>
                      <a:endParaRPr lang="en-US" dirty="0">
                        <a:solidFill>
                          <a:schemeClr val="accent4">
                            <a:lumMod val="75000"/>
                          </a:schemeClr>
                        </a:solidFill>
                      </a:endParaRPr>
                    </a:p>
                  </a:txBody>
                  <a:tcPr>
                    <a:solidFill>
                      <a:srgbClr val="FFFF00"/>
                    </a:solidFill>
                  </a:tcPr>
                </a:tc>
                <a:extLst>
                  <a:ext uri="{0D108BD9-81ED-4DB2-BD59-A6C34878D82A}">
                    <a16:rowId xmlns:a16="http://schemas.microsoft.com/office/drawing/2014/main" xmlns="" val="2495289159"/>
                  </a:ext>
                </a:extLst>
              </a:tr>
            </a:tbl>
          </a:graphicData>
        </a:graphic>
      </p:graphicFrame>
      <p:sp>
        <p:nvSpPr>
          <p:cNvPr id="6" name="Rectangle 5"/>
          <p:cNvSpPr/>
          <p:nvPr/>
        </p:nvSpPr>
        <p:spPr>
          <a:xfrm>
            <a:off x="9982844" y="26329"/>
            <a:ext cx="2205981" cy="378335"/>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9730815" y="530210"/>
            <a:ext cx="2458010" cy="53167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err="1" smtClean="0">
                <a:solidFill>
                  <a:srgbClr val="FF0000"/>
                </a:solidFill>
                <a:latin typeface="Arabic Typesetting" panose="03020402040406030203" pitchFamily="66" charset="-78"/>
                <a:cs typeface="Arabic Typesetting" panose="03020402040406030203" pitchFamily="66" charset="-78"/>
              </a:rPr>
              <a:t>مو</a:t>
            </a:r>
            <a:r>
              <a:rPr lang="ar-SA" dirty="0" smtClean="0">
                <a:solidFill>
                  <a:srgbClr val="FF0000"/>
                </a:solidFill>
                <a:latin typeface="Arabic Typesetting" panose="03020402040406030203" pitchFamily="66" charset="-78"/>
                <a:cs typeface="Arabic Typesetting" panose="03020402040406030203" pitchFamily="66" charset="-78"/>
              </a:rPr>
              <a:t> مطلوب حفظهم، فقط افهموا الكلام اللي بالأحمر</a:t>
            </a:r>
            <a:endParaRPr lang="en-US" dirty="0">
              <a:solidFill>
                <a:srgbClr val="FF0000"/>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a:off x="8830716" y="2204864"/>
            <a:ext cx="2748687" cy="2952328"/>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smtClean="0">
                <a:solidFill>
                  <a:srgbClr val="FF0000"/>
                </a:solidFill>
                <a:latin typeface="Arabic Typesetting" panose="03020402040406030203" pitchFamily="66" charset="-78"/>
                <a:cs typeface="Arabic Typesetting" panose="03020402040406030203" pitchFamily="66" charset="-78"/>
              </a:rPr>
              <a:t>المطلوب من هذه </a:t>
            </a:r>
            <a:r>
              <a:rPr lang="ar-SA" sz="2400" dirty="0" err="1" smtClean="0">
                <a:solidFill>
                  <a:srgbClr val="FF0000"/>
                </a:solidFill>
                <a:latin typeface="Arabic Typesetting" panose="03020402040406030203" pitchFamily="66" charset="-78"/>
                <a:cs typeface="Arabic Typesetting" panose="03020402040406030203" pitchFamily="66" charset="-78"/>
              </a:rPr>
              <a:t>السلايد</a:t>
            </a:r>
            <a:r>
              <a:rPr lang="ar-SA" sz="2400" dirty="0" smtClean="0">
                <a:solidFill>
                  <a:srgbClr val="FF0000"/>
                </a:solidFill>
                <a:latin typeface="Arabic Typesetting" panose="03020402040406030203" pitchFamily="66" charset="-78"/>
                <a:cs typeface="Arabic Typesetting" panose="03020402040406030203" pitchFamily="66" charset="-78"/>
              </a:rPr>
              <a:t>:</a:t>
            </a:r>
          </a:p>
          <a:p>
            <a:pPr algn="ctr" rtl="1"/>
            <a:r>
              <a:rPr lang="ar-SA" sz="2400" dirty="0" smtClean="0">
                <a:solidFill>
                  <a:srgbClr val="FF0000"/>
                </a:solidFill>
                <a:latin typeface="Arabic Typesetting" panose="03020402040406030203" pitchFamily="66" charset="-78"/>
                <a:cs typeface="Arabic Typesetting" panose="03020402040406030203" pitchFamily="66" charset="-78"/>
              </a:rPr>
              <a:t>مهم تعرفون أن ال</a:t>
            </a:r>
            <a:r>
              <a:rPr lang="en-US" sz="2400" dirty="0" smtClean="0">
                <a:solidFill>
                  <a:srgbClr val="FF0000"/>
                </a:solidFill>
                <a:latin typeface="Arabic Typesetting" panose="03020402040406030203" pitchFamily="66" charset="-78"/>
                <a:cs typeface="Arabic Typesetting" panose="03020402040406030203" pitchFamily="66" charset="-78"/>
              </a:rPr>
              <a:t>Gall bladder </a:t>
            </a:r>
            <a:r>
              <a:rPr lang="ar-SA" sz="2400" dirty="0" smtClean="0">
                <a:solidFill>
                  <a:srgbClr val="FF0000"/>
                </a:solidFill>
                <a:latin typeface="Arabic Typesetting" panose="03020402040406030203" pitchFamily="66" charset="-78"/>
                <a:cs typeface="Arabic Typesetting" panose="03020402040406030203" pitchFamily="66" charset="-78"/>
              </a:rPr>
              <a:t> دائما أعلى من الـ</a:t>
            </a:r>
            <a:r>
              <a:rPr lang="en-US" sz="2400" dirty="0" smtClean="0">
                <a:solidFill>
                  <a:srgbClr val="FF0000"/>
                </a:solidFill>
                <a:latin typeface="Arabic Typesetting" panose="03020402040406030203" pitchFamily="66" charset="-78"/>
                <a:cs typeface="Arabic Typesetting" panose="03020402040406030203" pitchFamily="66" charset="-78"/>
              </a:rPr>
              <a:t>Hepatic</a:t>
            </a:r>
            <a:r>
              <a:rPr lang="ar-SA" sz="2400" dirty="0" smtClean="0">
                <a:solidFill>
                  <a:srgbClr val="FF0000"/>
                </a:solidFill>
                <a:latin typeface="Arabic Typesetting" panose="03020402040406030203" pitchFamily="66" charset="-78"/>
                <a:cs typeface="Arabic Typesetting" panose="03020402040406030203" pitchFamily="66" charset="-78"/>
              </a:rPr>
              <a:t> لأنها تكون مركزة</a:t>
            </a:r>
          </a:p>
          <a:p>
            <a:pPr algn="ctr" rtl="1"/>
            <a:r>
              <a:rPr lang="ar-SA" sz="2400" dirty="0" smtClean="0">
                <a:solidFill>
                  <a:srgbClr val="FF0000"/>
                </a:solidFill>
                <a:latin typeface="Arabic Typesetting" panose="03020402040406030203" pitchFamily="66" charset="-78"/>
                <a:cs typeface="Arabic Typesetting" panose="03020402040406030203" pitchFamily="66" charset="-78"/>
              </a:rPr>
              <a:t>ماعدا القيم المظللة بأصفر تكون أقل، والسبب في ذلك انها من الأملاح اللي يحصل لها </a:t>
            </a:r>
            <a:r>
              <a:rPr lang="en-US" sz="2400" dirty="0" smtClean="0">
                <a:solidFill>
                  <a:srgbClr val="FF0000"/>
                </a:solidFill>
                <a:latin typeface="Arabic Typesetting" panose="03020402040406030203" pitchFamily="66" charset="-78"/>
                <a:cs typeface="Arabic Typesetting" panose="03020402040406030203" pitchFamily="66" charset="-78"/>
              </a:rPr>
              <a:t>absorption </a:t>
            </a:r>
            <a:r>
              <a:rPr lang="ar-SA" sz="2400" dirty="0" smtClean="0">
                <a:solidFill>
                  <a:srgbClr val="FF0000"/>
                </a:solidFill>
                <a:latin typeface="Arabic Typesetting" panose="03020402040406030203" pitchFamily="66" charset="-78"/>
                <a:cs typeface="Arabic Typesetting" panose="03020402040406030203" pitchFamily="66" charset="-78"/>
              </a:rPr>
              <a:t> زي ما قلنا قبل عشان نزيد تركيز ال</a:t>
            </a:r>
            <a:r>
              <a:rPr lang="en-US" sz="2400" dirty="0" smtClean="0">
                <a:solidFill>
                  <a:srgbClr val="FF0000"/>
                </a:solidFill>
                <a:latin typeface="Arabic Typesetting" panose="03020402040406030203" pitchFamily="66" charset="-78"/>
                <a:cs typeface="Arabic Typesetting" panose="03020402040406030203" pitchFamily="66" charset="-78"/>
              </a:rPr>
              <a:t>Bile</a:t>
            </a:r>
            <a:r>
              <a:rPr lang="ar-SA" sz="2400" dirty="0" smtClean="0">
                <a:solidFill>
                  <a:srgbClr val="FF0000"/>
                </a:solidFill>
                <a:latin typeface="Arabic Typesetting" panose="03020402040406030203" pitchFamily="66" charset="-78"/>
                <a:cs typeface="Arabic Typesetting" panose="03020402040406030203" pitchFamily="66" charset="-78"/>
              </a:rPr>
              <a: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0066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Control of biliary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18" name="Rectangle 17"/>
          <p:cNvSpPr/>
          <p:nvPr/>
        </p:nvSpPr>
        <p:spPr>
          <a:xfrm>
            <a:off x="609460" y="1183506"/>
            <a:ext cx="10969943" cy="1477328"/>
          </a:xfrm>
          <a:prstGeom prst="rect">
            <a:avLst/>
          </a:prstGeom>
        </p:spPr>
        <p:txBody>
          <a:bodyPr wrap="square">
            <a:spAutoFit/>
          </a:bodyPr>
          <a:lstStyle/>
          <a:p>
            <a:pPr marL="285750" indent="-285750">
              <a:buFont typeface="Wingdings" panose="05000000000000000000" pitchFamily="2" charset="2"/>
              <a:buChar char="Ø"/>
            </a:pPr>
            <a:r>
              <a:rPr lang="en-US" sz="1600" dirty="0"/>
              <a:t>The human liver secretes bile at a pressure of about </a:t>
            </a:r>
            <a:r>
              <a:rPr lang="en-US" sz="1600" dirty="0">
                <a:solidFill>
                  <a:schemeClr val="accent4">
                    <a:lumMod val="75000"/>
                  </a:schemeClr>
                </a:solidFill>
              </a:rPr>
              <a:t>25</a:t>
            </a:r>
            <a:r>
              <a:rPr lang="en-US" sz="1600" dirty="0">
                <a:solidFill>
                  <a:schemeClr val="tx2"/>
                </a:solidFill>
              </a:rPr>
              <a:t> </a:t>
            </a:r>
            <a:r>
              <a:rPr lang="en-US" sz="1600" dirty="0"/>
              <a:t>cm H</a:t>
            </a:r>
            <a:r>
              <a:rPr lang="en-US" sz="1600" baseline="-25000" dirty="0"/>
              <a:t>2</a:t>
            </a:r>
            <a:r>
              <a:rPr lang="en-US" sz="1600" dirty="0"/>
              <a:t>O</a:t>
            </a:r>
            <a:r>
              <a:rPr lang="en-US" sz="1600" dirty="0" smtClean="0"/>
              <a:t>.</a:t>
            </a:r>
          </a:p>
          <a:p>
            <a:pPr marL="285750" indent="-285750">
              <a:buFont typeface="Wingdings" panose="05000000000000000000" pitchFamily="2" charset="2"/>
              <a:buChar char="Ø"/>
            </a:pPr>
            <a:endParaRPr lang="en-US" sz="800" dirty="0"/>
          </a:p>
          <a:p>
            <a:pPr marL="285750" indent="-285750">
              <a:buFont typeface="Wingdings" panose="05000000000000000000" pitchFamily="2" charset="2"/>
              <a:buChar char="Ø"/>
            </a:pPr>
            <a:r>
              <a:rPr lang="en-US" sz="1600" dirty="0"/>
              <a:t>Between the meals, the </a:t>
            </a:r>
            <a:r>
              <a:rPr lang="en-US" sz="1600" dirty="0" err="1"/>
              <a:t>choledochoduodenal</a:t>
            </a:r>
            <a:r>
              <a:rPr lang="en-US" sz="1600" dirty="0"/>
              <a:t> sphincter is closed offering a resistance of about </a:t>
            </a:r>
            <a:r>
              <a:rPr lang="en-US" sz="1600" dirty="0">
                <a:solidFill>
                  <a:schemeClr val="accent4">
                    <a:lumMod val="75000"/>
                  </a:schemeClr>
                </a:solidFill>
              </a:rPr>
              <a:t>30</a:t>
            </a:r>
            <a:r>
              <a:rPr lang="en-US" sz="1600" dirty="0">
                <a:solidFill>
                  <a:schemeClr val="tx2"/>
                </a:solidFill>
              </a:rPr>
              <a:t> </a:t>
            </a:r>
            <a:r>
              <a:rPr lang="en-US" sz="1600" dirty="0"/>
              <a:t>cm H</a:t>
            </a:r>
            <a:r>
              <a:rPr lang="en-US" sz="1600" baseline="-25000" dirty="0"/>
              <a:t>2</a:t>
            </a:r>
            <a:r>
              <a:rPr lang="en-US" sz="1600" dirty="0"/>
              <a:t>O.</a:t>
            </a:r>
            <a:endParaRPr lang="en-US" sz="1600" dirty="0" smtClean="0"/>
          </a:p>
          <a:p>
            <a:pPr marL="285750" indent="-285750">
              <a:buFont typeface="Wingdings" panose="05000000000000000000" pitchFamily="2" charset="2"/>
              <a:buChar char="Ø"/>
            </a:pPr>
            <a:endParaRPr lang="en-US" sz="800" dirty="0"/>
          </a:p>
          <a:p>
            <a:pPr marL="285750" indent="-285750">
              <a:buFont typeface="Wingdings" panose="05000000000000000000" pitchFamily="2" charset="2"/>
              <a:buChar char="Ø"/>
            </a:pPr>
            <a:r>
              <a:rPr lang="en-US" sz="1600" dirty="0"/>
              <a:t>Bile secreted by liver is thus diverted to the gall bladder during the </a:t>
            </a:r>
            <a:r>
              <a:rPr lang="en-US" sz="1600" dirty="0" err="1"/>
              <a:t>interdigestive</a:t>
            </a:r>
            <a:r>
              <a:rPr lang="en-US" sz="1600" dirty="0"/>
              <a:t> </a:t>
            </a:r>
            <a:r>
              <a:rPr lang="en-US" sz="1600" dirty="0" err="1"/>
              <a:t>peroids</a:t>
            </a:r>
            <a:r>
              <a:rPr lang="en-US" sz="1600" dirty="0" smtClean="0"/>
              <a:t>.</a:t>
            </a:r>
          </a:p>
          <a:p>
            <a:pPr marL="285750" indent="-285750">
              <a:buFont typeface="Wingdings" panose="05000000000000000000" pitchFamily="2" charset="2"/>
              <a:buChar char="Ø"/>
            </a:pPr>
            <a:endParaRPr lang="en-US" sz="800" dirty="0"/>
          </a:p>
          <a:p>
            <a:pPr marL="285750" indent="-285750">
              <a:buFont typeface="Wingdings" panose="05000000000000000000" pitchFamily="2" charset="2"/>
              <a:buChar char="Ø"/>
            </a:pPr>
            <a:r>
              <a:rPr lang="en-US" sz="1600" dirty="0"/>
              <a:t>Pressure in the lumen of the gall bladder varies between </a:t>
            </a:r>
            <a:r>
              <a:rPr lang="en-US" sz="1600" dirty="0">
                <a:solidFill>
                  <a:schemeClr val="accent4">
                    <a:lumMod val="75000"/>
                  </a:schemeClr>
                </a:solidFill>
              </a:rPr>
              <a:t>0-16</a:t>
            </a:r>
            <a:r>
              <a:rPr lang="en-US" sz="1600" dirty="0">
                <a:solidFill>
                  <a:schemeClr val="tx2"/>
                </a:solidFill>
              </a:rPr>
              <a:t> </a:t>
            </a:r>
            <a:r>
              <a:rPr lang="en-US" sz="1600" dirty="0"/>
              <a:t>cm H</a:t>
            </a:r>
            <a:r>
              <a:rPr lang="en-US" sz="1600" baseline="-25000" dirty="0"/>
              <a:t>2</a:t>
            </a:r>
            <a:r>
              <a:rPr lang="en-US" sz="1600" dirty="0"/>
              <a:t>O.</a:t>
            </a:r>
          </a:p>
        </p:txBody>
      </p:sp>
      <p:sp>
        <p:nvSpPr>
          <p:cNvPr id="41" name="Rectangle 40"/>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43" name="Rectangle 42"/>
          <p:cNvSpPr/>
          <p:nvPr/>
        </p:nvSpPr>
        <p:spPr>
          <a:xfrm>
            <a:off x="7750596" y="516229"/>
            <a:ext cx="4438229" cy="487243"/>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FF0000"/>
                </a:solidFill>
                <a:latin typeface="Arabic Typesetting" panose="03020402040406030203" pitchFamily="66" charset="-78"/>
                <a:cs typeface="Arabic Typesetting" panose="03020402040406030203" pitchFamily="66" charset="-78"/>
              </a:rPr>
              <a:t>الدكتور شرح موضوع </a:t>
            </a:r>
            <a:r>
              <a:rPr lang="ar-SA" dirty="0" err="1" smtClean="0">
                <a:solidFill>
                  <a:srgbClr val="FF0000"/>
                </a:solidFill>
                <a:latin typeface="Arabic Typesetting" panose="03020402040406030203" pitchFamily="66" charset="-78"/>
                <a:cs typeface="Arabic Typesetting" panose="03020402040406030203" pitchFamily="66" charset="-78"/>
              </a:rPr>
              <a:t>الكنترول</a:t>
            </a:r>
            <a:r>
              <a:rPr lang="ar-SA" dirty="0" smtClean="0">
                <a:solidFill>
                  <a:srgbClr val="FF0000"/>
                </a:solidFill>
                <a:latin typeface="Arabic Typesetting" panose="03020402040406030203" pitchFamily="66" charset="-78"/>
                <a:cs typeface="Arabic Typesetting" panose="03020402040406030203" pitchFamily="66" charset="-78"/>
              </a:rPr>
              <a:t> باختصار على الصورة (نفس كلام الدكتورة) !</a:t>
            </a:r>
            <a:endParaRPr lang="en-US" dirty="0">
              <a:solidFill>
                <a:srgbClr val="FF0000"/>
              </a:solidFill>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stretch>
            <a:fillRect/>
          </a:stretch>
        </p:blipFill>
        <p:spPr>
          <a:xfrm>
            <a:off x="609460" y="2956625"/>
            <a:ext cx="7933224" cy="2848639"/>
          </a:xfrm>
          <a:prstGeom prst="rect">
            <a:avLst/>
          </a:prstGeom>
        </p:spPr>
      </p:pic>
      <p:pic>
        <p:nvPicPr>
          <p:cNvPr id="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0716" y="1988840"/>
            <a:ext cx="3240360"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14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162210726"/>
              </p:ext>
            </p:extLst>
          </p:nvPr>
        </p:nvGraphicFramePr>
        <p:xfrm>
          <a:off x="1" y="-7"/>
          <a:ext cx="12188824" cy="6858004"/>
        </p:xfrm>
        <a:graphic>
          <a:graphicData uri="http://schemas.openxmlformats.org/drawingml/2006/table">
            <a:tbl>
              <a:tblPr firstRow="1" bandRow="1">
                <a:tableStyleId>{5DA37D80-6434-44D0-A028-1B22A696006F}</a:tableStyleId>
              </a:tblPr>
              <a:tblGrid>
                <a:gridCol w="5878387">
                  <a:extLst>
                    <a:ext uri="{9D8B030D-6E8A-4147-A177-3AD203B41FA5}">
                      <a16:colId xmlns:a16="http://schemas.microsoft.com/office/drawing/2014/main" xmlns="" val="3687207917"/>
                    </a:ext>
                  </a:extLst>
                </a:gridCol>
                <a:gridCol w="3240360">
                  <a:extLst>
                    <a:ext uri="{9D8B030D-6E8A-4147-A177-3AD203B41FA5}">
                      <a16:colId xmlns:a16="http://schemas.microsoft.com/office/drawing/2014/main" xmlns="" val="2421820207"/>
                    </a:ext>
                  </a:extLst>
                </a:gridCol>
                <a:gridCol w="3070077">
                  <a:extLst>
                    <a:ext uri="{9D8B030D-6E8A-4147-A177-3AD203B41FA5}">
                      <a16:colId xmlns:a16="http://schemas.microsoft.com/office/drawing/2014/main" xmlns="" val="340863295"/>
                    </a:ext>
                  </a:extLst>
                </a:gridCol>
              </a:tblGrid>
              <a:tr h="316395">
                <a:tc gridSpan="3">
                  <a:txBody>
                    <a:bodyPr/>
                    <a:lstStyle/>
                    <a:p>
                      <a:pPr algn="ctr"/>
                      <a:r>
                        <a:rPr kumimoji="0" lang="en-US" sz="1400" b="0" kern="1200" smtClean="0">
                          <a:solidFill>
                            <a:schemeClr val="tx1"/>
                          </a:solidFill>
                          <a:latin typeface="+mn-lt"/>
                          <a:ea typeface="+mn-ea"/>
                          <a:cs typeface="+mn-cs"/>
                        </a:rPr>
                        <a:t>1. Secretion </a:t>
                      </a:r>
                      <a:r>
                        <a:rPr kumimoji="0" lang="en-US" sz="1400" b="0" kern="1200" dirty="0" smtClean="0">
                          <a:solidFill>
                            <a:schemeClr val="tx1"/>
                          </a:solidFill>
                          <a:latin typeface="+mn-lt"/>
                          <a:ea typeface="+mn-ea"/>
                          <a:cs typeface="+mn-cs"/>
                        </a:rPr>
                        <a:t>of bile by liver cells (</a:t>
                      </a:r>
                      <a:r>
                        <a:rPr kumimoji="0" lang="en-US" sz="1400" b="0" kern="1200" dirty="0" err="1" smtClean="0">
                          <a:solidFill>
                            <a:schemeClr val="tx1"/>
                          </a:solidFill>
                          <a:latin typeface="+mn-lt"/>
                          <a:ea typeface="+mn-ea"/>
                          <a:cs typeface="+mn-cs"/>
                        </a:rPr>
                        <a:t>choleresis</a:t>
                      </a:r>
                      <a:r>
                        <a:rPr kumimoji="0" lang="en-US" sz="1400" b="0" kern="1200" dirty="0" smtClean="0">
                          <a:solidFill>
                            <a:schemeClr val="tx1"/>
                          </a:solidFill>
                          <a:latin typeface="+mn-lt"/>
                          <a:ea typeface="+mn-ea"/>
                          <a:cs typeface="+mn-cs"/>
                        </a:rPr>
                        <a:t>)</a:t>
                      </a:r>
                    </a:p>
                  </a:txBody>
                  <a:tcPr>
                    <a:solidFill>
                      <a:srgbClr val="CC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2202847"/>
                  </a:ext>
                </a:extLst>
              </a:tr>
              <a:tr h="1106080">
                <a:tc gridSpan="3">
                  <a:txBody>
                    <a:bodyPr/>
                    <a:lstStyle/>
                    <a:p>
                      <a:pPr marL="285750" indent="-285750">
                        <a:buFont typeface="Wingdings" panose="05000000000000000000" pitchFamily="2" charset="2"/>
                        <a:buChar char="ü"/>
                      </a:pPr>
                      <a:r>
                        <a:rPr lang="en-US" sz="1300" dirty="0" smtClean="0">
                          <a:solidFill>
                            <a:schemeClr val="tx1"/>
                          </a:solidFill>
                        </a:rPr>
                        <a:t>Substances that stimulate hepatic secretion of bile (</a:t>
                      </a:r>
                      <a:r>
                        <a:rPr lang="en-US" sz="1300" dirty="0" err="1" smtClean="0">
                          <a:solidFill>
                            <a:schemeClr val="tx1"/>
                          </a:solidFill>
                        </a:rPr>
                        <a:t>choleresis</a:t>
                      </a:r>
                      <a:r>
                        <a:rPr lang="en-US" sz="1300" dirty="0" smtClean="0">
                          <a:solidFill>
                            <a:schemeClr val="tx1"/>
                          </a:solidFill>
                        </a:rPr>
                        <a:t>) are </a:t>
                      </a:r>
                      <a:r>
                        <a:rPr lang="en-US" sz="1300" dirty="0" err="1" smtClean="0">
                          <a:solidFill>
                            <a:srgbClr val="FF0000"/>
                          </a:solidFill>
                        </a:rPr>
                        <a:t>choleretics</a:t>
                      </a:r>
                      <a:r>
                        <a:rPr lang="en-US" sz="1300" dirty="0" smtClean="0">
                          <a:solidFill>
                            <a:schemeClr val="tx1"/>
                          </a:solidFill>
                        </a:rPr>
                        <a:t>.</a:t>
                      </a:r>
                    </a:p>
                    <a:p>
                      <a:pPr marL="285750" indent="-285750">
                        <a:buFont typeface="Wingdings" panose="05000000000000000000" pitchFamily="2" charset="2"/>
                        <a:buChar char="ü"/>
                      </a:pPr>
                      <a:r>
                        <a:rPr lang="en-US" sz="1300" dirty="0" smtClean="0">
                          <a:solidFill>
                            <a:schemeClr val="tx1"/>
                          </a:solidFill>
                        </a:rPr>
                        <a:t>The deriving  force for bile secretion is </a:t>
                      </a:r>
                      <a:r>
                        <a:rPr lang="en-US" sz="1300" dirty="0" smtClean="0">
                          <a:solidFill>
                            <a:srgbClr val="FF0000"/>
                          </a:solidFill>
                        </a:rPr>
                        <a:t>active</a:t>
                      </a:r>
                      <a:r>
                        <a:rPr lang="en-US" sz="1300" baseline="0" dirty="0" smtClean="0">
                          <a:solidFill>
                            <a:schemeClr val="tx1"/>
                          </a:solidFill>
                        </a:rPr>
                        <a:t> t</a:t>
                      </a:r>
                      <a:r>
                        <a:rPr lang="en-US" sz="1300" dirty="0" smtClean="0">
                          <a:solidFill>
                            <a:schemeClr val="tx1"/>
                          </a:solidFill>
                        </a:rPr>
                        <a:t>ransport of  bile acids into canaliculi with passive.</a:t>
                      </a:r>
                      <a:r>
                        <a:rPr lang="en-US" sz="1300" baseline="0" dirty="0" smtClean="0">
                          <a:solidFill>
                            <a:schemeClr val="tx1"/>
                          </a:solidFill>
                        </a:rPr>
                        <a:t> </a:t>
                      </a:r>
                      <a:r>
                        <a:rPr lang="en-US" sz="1300" dirty="0" smtClean="0"/>
                        <a:t>H</a:t>
                      </a:r>
                      <a:r>
                        <a:rPr lang="en-US" sz="1300" baseline="-25000" dirty="0" smtClean="0"/>
                        <a:t>2</a:t>
                      </a:r>
                      <a:r>
                        <a:rPr lang="en-US" sz="1300" dirty="0" smtClean="0"/>
                        <a:t>O</a:t>
                      </a:r>
                      <a:r>
                        <a:rPr lang="en-US" sz="1300" dirty="0" smtClean="0">
                          <a:solidFill>
                            <a:schemeClr val="tx1"/>
                          </a:solidFill>
                        </a:rPr>
                        <a:t>  flow along </a:t>
                      </a:r>
                    </a:p>
                    <a:p>
                      <a:pPr marL="0" indent="0">
                        <a:buFont typeface="Wingdings" panose="05000000000000000000" pitchFamily="2" charset="2"/>
                        <a:buNone/>
                      </a:pPr>
                      <a:r>
                        <a:rPr lang="en-US" sz="1300" dirty="0" smtClean="0">
                          <a:solidFill>
                            <a:schemeClr val="tx1"/>
                          </a:solidFill>
                        </a:rPr>
                        <a:t>       osmotic  gradient.</a:t>
                      </a:r>
                    </a:p>
                    <a:p>
                      <a:pPr marL="285750" indent="-285750">
                        <a:buFont typeface="Wingdings" panose="05000000000000000000" pitchFamily="2" charset="2"/>
                        <a:buChar char="ü"/>
                      </a:pPr>
                      <a:r>
                        <a:rPr lang="en-US" sz="1300" dirty="0" smtClean="0">
                          <a:solidFill>
                            <a:schemeClr val="tx1"/>
                          </a:solidFill>
                        </a:rPr>
                        <a:t>In the biliary ducts  HCO3</a:t>
                      </a:r>
                      <a:r>
                        <a:rPr lang="en-US" sz="1300" baseline="30000" dirty="0" smtClean="0">
                          <a:solidFill>
                            <a:schemeClr val="tx1"/>
                          </a:solidFill>
                        </a:rPr>
                        <a:t>-</a:t>
                      </a:r>
                      <a:r>
                        <a:rPr lang="en-US" sz="1300" dirty="0" smtClean="0">
                          <a:solidFill>
                            <a:schemeClr val="tx1"/>
                          </a:solidFill>
                        </a:rPr>
                        <a:t>  is secreted independently of  bile acid secretion &amp; is followed  passively by water.</a:t>
                      </a:r>
                    </a:p>
                  </a:txBody>
                  <a:tcP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78319891"/>
                  </a:ext>
                </a:extLst>
              </a:tr>
              <a:tr h="342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lumMod val="75000"/>
                            </a:schemeClr>
                          </a:solidFill>
                        </a:rPr>
                        <a:t>Bile acid dependent component</a:t>
                      </a:r>
                    </a:p>
                  </a:txBody>
                  <a:tcPr>
                    <a:solidFill>
                      <a:srgbClr val="FFE5E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lumMod val="75000"/>
                            </a:schemeClr>
                          </a:solidFill>
                        </a:rPr>
                        <a:t>Bile acid independent component</a:t>
                      </a:r>
                    </a:p>
                  </a:txBody>
                  <a:tcPr>
                    <a:solidFill>
                      <a:srgbClr val="FFFFC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bg2">
                            <a:lumMod val="75000"/>
                          </a:schemeClr>
                        </a:solidFill>
                      </a:endParaRPr>
                    </a:p>
                  </a:txBody>
                  <a:tcPr>
                    <a:solidFill>
                      <a:schemeClr val="bg1"/>
                    </a:solidFill>
                  </a:tcPr>
                </a:tc>
                <a:extLst>
                  <a:ext uri="{0D108BD9-81ED-4DB2-BD59-A6C34878D82A}">
                    <a16:rowId xmlns:a16="http://schemas.microsoft.com/office/drawing/2014/main" xmlns="" val="2689617356"/>
                  </a:ext>
                </a:extLst>
              </a:tr>
              <a:tr h="529672">
                <a:tc rowSpan="5">
                  <a:txBody>
                    <a:bodyPr/>
                    <a:lstStyle/>
                    <a:p>
                      <a:pPr marL="285750" indent="-285750">
                        <a:buFont typeface="Wingdings" panose="05000000000000000000" pitchFamily="2" charset="2"/>
                        <a:buChar char="ü"/>
                      </a:pPr>
                      <a:r>
                        <a:rPr lang="en-US" sz="1300" dirty="0" smtClean="0">
                          <a:solidFill>
                            <a:schemeClr val="accent4">
                              <a:lumMod val="75000"/>
                            </a:schemeClr>
                          </a:solidFill>
                        </a:rPr>
                        <a:t>90% </a:t>
                      </a:r>
                      <a:r>
                        <a:rPr lang="en-US" sz="1300" dirty="0" smtClean="0">
                          <a:solidFill>
                            <a:schemeClr val="tx1"/>
                          </a:solidFill>
                        </a:rPr>
                        <a:t>of the rate of secretion of bile acids is determined by the rate of clearance of </a:t>
                      </a:r>
                      <a:r>
                        <a:rPr lang="en-US" sz="1300" dirty="0" err="1" smtClean="0">
                          <a:solidFill>
                            <a:schemeClr val="tx1"/>
                          </a:solidFill>
                        </a:rPr>
                        <a:t>eabsorbed</a:t>
                      </a:r>
                      <a:r>
                        <a:rPr lang="en-US" sz="1300" dirty="0" smtClean="0">
                          <a:solidFill>
                            <a:schemeClr val="tx1"/>
                          </a:solidFill>
                        </a:rPr>
                        <a:t> bile acids from the portal vein via enterohepatic circulation.</a:t>
                      </a:r>
                    </a:p>
                    <a:p>
                      <a:pPr marL="285750" indent="-285750">
                        <a:buFont typeface="Wingdings" panose="05000000000000000000" pitchFamily="2" charset="2"/>
                        <a:buChar char="ü"/>
                      </a:pPr>
                      <a:endParaRPr lang="en-US" sz="1300" dirty="0" smtClean="0">
                        <a:solidFill>
                          <a:schemeClr val="tx1"/>
                        </a:solidFill>
                      </a:endParaRPr>
                    </a:p>
                    <a:p>
                      <a:pPr marL="285750" indent="-285750">
                        <a:buFont typeface="Wingdings" panose="05000000000000000000" pitchFamily="2" charset="2"/>
                        <a:buChar char="ü"/>
                      </a:pPr>
                      <a:r>
                        <a:rPr lang="en-US" sz="1300" dirty="0" smtClean="0">
                          <a:solidFill>
                            <a:schemeClr val="tx1"/>
                          </a:solidFill>
                        </a:rPr>
                        <a:t>The remaining </a:t>
                      </a:r>
                      <a:r>
                        <a:rPr lang="en-US" sz="1300" dirty="0" smtClean="0">
                          <a:solidFill>
                            <a:schemeClr val="accent4">
                              <a:lumMod val="75000"/>
                            </a:schemeClr>
                          </a:solidFill>
                        </a:rPr>
                        <a:t>10% </a:t>
                      </a:r>
                      <a:r>
                        <a:rPr lang="en-US" sz="1300" dirty="0" smtClean="0">
                          <a:solidFill>
                            <a:schemeClr val="tx1"/>
                          </a:solidFill>
                        </a:rPr>
                        <a:t>is due to synthesis of new bile acids by hepatocytes.</a:t>
                      </a:r>
                    </a:p>
                    <a:p>
                      <a:pPr marL="285750" indent="-285750">
                        <a:buFont typeface="Wingdings" panose="05000000000000000000" pitchFamily="2" charset="2"/>
                        <a:buChar char="ü"/>
                      </a:pPr>
                      <a:endParaRPr lang="en-US" sz="1300" dirty="0" smtClean="0">
                        <a:solidFill>
                          <a:schemeClr val="tx1"/>
                        </a:solidFill>
                      </a:endParaRPr>
                    </a:p>
                    <a:p>
                      <a:pPr marL="285750" indent="-285750">
                        <a:buFont typeface="Wingdings" panose="05000000000000000000" pitchFamily="2" charset="2"/>
                        <a:buChar char="ü"/>
                      </a:pPr>
                      <a:r>
                        <a:rPr lang="en-US" sz="1300" dirty="0" smtClean="0">
                          <a:solidFill>
                            <a:schemeClr val="tx1"/>
                          </a:solidFill>
                        </a:rPr>
                        <a:t>Interruption of the enterohepatic circulation results in  markedly reduced </a:t>
                      </a:r>
                      <a:r>
                        <a:rPr lang="en-US" sz="1300" dirty="0" err="1" smtClean="0">
                          <a:solidFill>
                            <a:schemeClr val="tx1"/>
                          </a:solidFill>
                        </a:rPr>
                        <a:t>choleresis</a:t>
                      </a:r>
                      <a:r>
                        <a:rPr lang="en-US" sz="1300" baseline="0" dirty="0" smtClean="0">
                          <a:solidFill>
                            <a:schemeClr val="tx1"/>
                          </a:solidFill>
                        </a:rPr>
                        <a:t> </a:t>
                      </a:r>
                      <a:r>
                        <a:rPr lang="en-US" sz="1300" baseline="0" dirty="0" smtClean="0">
                          <a:solidFill>
                            <a:srgbClr val="00B050"/>
                          </a:solidFill>
                        </a:rPr>
                        <a:t>(like </a:t>
                      </a:r>
                      <a:r>
                        <a:rPr kumimoji="0" lang="en-US" sz="1300" kern="1200" dirty="0" smtClean="0">
                          <a:solidFill>
                            <a:srgbClr val="00B050"/>
                          </a:solidFill>
                          <a:latin typeface="+mn-lt"/>
                          <a:ea typeface="+mn-ea"/>
                          <a:cs typeface="+mn-cs"/>
                        </a:rPr>
                        <a:t>portal vein</a:t>
                      </a:r>
                      <a:r>
                        <a:rPr kumimoji="0" lang="en-US" sz="1300" kern="1200" baseline="0" dirty="0" smtClean="0">
                          <a:solidFill>
                            <a:srgbClr val="00B050"/>
                          </a:solidFill>
                          <a:latin typeface="+mn-lt"/>
                          <a:ea typeface="+mn-ea"/>
                          <a:cs typeface="+mn-cs"/>
                        </a:rPr>
                        <a:t> </a:t>
                      </a:r>
                      <a:r>
                        <a:rPr kumimoji="0" lang="en-US" sz="1300" kern="1200" dirty="0" smtClean="0">
                          <a:solidFill>
                            <a:srgbClr val="00B050"/>
                          </a:solidFill>
                          <a:latin typeface="+mn-lt"/>
                          <a:ea typeface="+mn-ea"/>
                          <a:cs typeface="+mn-cs"/>
                        </a:rPr>
                        <a:t>obstruction or</a:t>
                      </a:r>
                      <a:r>
                        <a:rPr kumimoji="0" lang="en-US" sz="1300" kern="1200" baseline="0" dirty="0" smtClean="0">
                          <a:solidFill>
                            <a:srgbClr val="00B050"/>
                          </a:solidFill>
                          <a:latin typeface="+mn-lt"/>
                          <a:ea typeface="+mn-ea"/>
                          <a:cs typeface="+mn-cs"/>
                        </a:rPr>
                        <a:t> </a:t>
                      </a:r>
                      <a:r>
                        <a:rPr kumimoji="0" lang="en-US" sz="1300" kern="1200" dirty="0" smtClean="0">
                          <a:solidFill>
                            <a:srgbClr val="00B050"/>
                          </a:solidFill>
                          <a:latin typeface="+mn-lt"/>
                          <a:ea typeface="+mn-ea"/>
                          <a:cs typeface="+mn-cs"/>
                        </a:rPr>
                        <a:t>resection of</a:t>
                      </a:r>
                      <a:r>
                        <a:rPr kumimoji="0" lang="en-US" sz="1300" kern="1200" baseline="0" dirty="0" smtClean="0">
                          <a:solidFill>
                            <a:srgbClr val="00B050"/>
                          </a:solidFill>
                          <a:latin typeface="+mn-lt"/>
                          <a:ea typeface="+mn-ea"/>
                          <a:cs typeface="+mn-cs"/>
                        </a:rPr>
                        <a:t> </a:t>
                      </a:r>
                      <a:r>
                        <a:rPr kumimoji="0" lang="en-US" sz="1300" kern="1200" dirty="0" smtClean="0">
                          <a:solidFill>
                            <a:srgbClr val="00B050"/>
                          </a:solidFill>
                          <a:latin typeface="+mn-lt"/>
                          <a:ea typeface="+mn-ea"/>
                          <a:cs typeface="+mn-cs"/>
                        </a:rPr>
                        <a:t>terminal part</a:t>
                      </a:r>
                      <a:r>
                        <a:rPr kumimoji="0" lang="en-US" sz="1300" kern="1200" baseline="0" dirty="0" smtClean="0">
                          <a:solidFill>
                            <a:srgbClr val="00B050"/>
                          </a:solidFill>
                          <a:latin typeface="+mn-lt"/>
                          <a:ea typeface="+mn-ea"/>
                          <a:cs typeface="+mn-cs"/>
                        </a:rPr>
                        <a:t> </a:t>
                      </a:r>
                      <a:r>
                        <a:rPr kumimoji="0" lang="en-US" sz="1300" kern="1200" dirty="0" smtClean="0">
                          <a:solidFill>
                            <a:srgbClr val="00B050"/>
                          </a:solidFill>
                          <a:latin typeface="+mn-lt"/>
                          <a:ea typeface="+mn-ea"/>
                          <a:cs typeface="+mn-cs"/>
                        </a:rPr>
                        <a:t>of ileum).</a:t>
                      </a:r>
                      <a:endParaRPr kumimoji="0" lang="en-US" sz="1300" kern="1200" dirty="0">
                        <a:solidFill>
                          <a:srgbClr val="00B050"/>
                        </a:solidFill>
                        <a:latin typeface="+mn-lt"/>
                        <a:ea typeface="+mn-ea"/>
                        <a:cs typeface="+mn-cs"/>
                      </a:endParaRPr>
                    </a:p>
                  </a:txBody>
                  <a:tcPr>
                    <a:solidFill>
                      <a:schemeClr val="bg1"/>
                    </a:solidFill>
                  </a:tcPr>
                </a:tc>
                <a:tc gridSpan="2">
                  <a:txBody>
                    <a:bodyPr/>
                    <a:lstStyle/>
                    <a:p>
                      <a:pPr marL="285750" indent="-285750">
                        <a:buFont typeface="Wingdings" panose="05000000000000000000" pitchFamily="2" charset="2"/>
                        <a:buChar char="ü"/>
                      </a:pPr>
                      <a:r>
                        <a:rPr lang="en-US" sz="1400" dirty="0" smtClean="0">
                          <a:solidFill>
                            <a:schemeClr val="tx1"/>
                          </a:solidFill>
                        </a:rPr>
                        <a:t>This fraction of bile secretion is due to secretion of HCO3</a:t>
                      </a:r>
                      <a:r>
                        <a:rPr lang="en-US" sz="1400" baseline="30000" dirty="0" smtClean="0">
                          <a:solidFill>
                            <a:schemeClr val="tx1"/>
                          </a:solidFill>
                        </a:rPr>
                        <a:t>-</a:t>
                      </a:r>
                      <a:r>
                        <a:rPr lang="en-US" sz="1400" dirty="0" smtClean="0">
                          <a:solidFill>
                            <a:schemeClr val="tx1"/>
                          </a:solidFill>
                        </a:rPr>
                        <a:t> ,followed by water by the biliary duct cells. It depends on active Na+ transport.</a:t>
                      </a:r>
                    </a:p>
                  </a:txBody>
                  <a:tcPr>
                    <a:solidFill>
                      <a:schemeClr val="bg1"/>
                    </a:solidFill>
                  </a:tcPr>
                </a:tc>
                <a:tc hMerge="1">
                  <a:txBody>
                    <a:bodyPr/>
                    <a:lstStyle/>
                    <a:p>
                      <a:pPr marL="285750" indent="-285750">
                        <a:buFont typeface="Wingdings" panose="05000000000000000000" pitchFamily="2" charset="2"/>
                        <a:buChar char="ü"/>
                      </a:pPr>
                      <a:endParaRPr lang="en-US" sz="1400" dirty="0" smtClean="0">
                        <a:solidFill>
                          <a:schemeClr val="tx1"/>
                        </a:solidFill>
                      </a:endParaRPr>
                    </a:p>
                  </a:txBody>
                  <a:tcPr>
                    <a:solidFill>
                      <a:schemeClr val="bg1"/>
                    </a:solidFill>
                  </a:tcPr>
                </a:tc>
                <a:extLst>
                  <a:ext uri="{0D108BD9-81ED-4DB2-BD59-A6C34878D82A}">
                    <a16:rowId xmlns:a16="http://schemas.microsoft.com/office/drawing/2014/main" xmlns="" val="2639570962"/>
                  </a:ext>
                </a:extLst>
              </a:tr>
              <a:tr h="311572">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smtClean="0">
                          <a:solidFill>
                            <a:schemeClr val="accent2">
                              <a:lumMod val="75000"/>
                            </a:schemeClr>
                          </a:solidFill>
                        </a:rPr>
                        <a:t>It is stimulated by</a:t>
                      </a:r>
                    </a:p>
                  </a:txBody>
                  <a:tcPr>
                    <a:solidFill>
                      <a:srgbClr val="D0F5FC"/>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400" dirty="0" smtClean="0">
                        <a:solidFill>
                          <a:schemeClr val="accent2">
                            <a:lumMod val="75000"/>
                          </a:schemeClr>
                        </a:solidFill>
                      </a:endParaRPr>
                    </a:p>
                  </a:txBody>
                  <a:tcPr>
                    <a:solidFill>
                      <a:schemeClr val="bg1"/>
                    </a:solidFill>
                  </a:tcPr>
                </a:tc>
                <a:extLst>
                  <a:ext uri="{0D108BD9-81ED-4DB2-BD59-A6C34878D82A}">
                    <a16:rowId xmlns:a16="http://schemas.microsoft.com/office/drawing/2014/main" xmlns="" val="497276321"/>
                  </a:ext>
                </a:extLst>
              </a:tr>
              <a:tr h="311572">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a:txBody>
                    <a:bodyPr/>
                    <a:lstStyle/>
                    <a:p>
                      <a:pPr marL="0" indent="0" algn="ctr">
                        <a:buFont typeface="Wingdings" panose="05000000000000000000" pitchFamily="2" charset="2"/>
                        <a:buNone/>
                      </a:pPr>
                      <a:r>
                        <a:rPr lang="en-US" sz="1400" dirty="0" smtClean="0">
                          <a:solidFill>
                            <a:srgbClr val="FF0000"/>
                          </a:solidFill>
                        </a:rPr>
                        <a:t>Hormones</a:t>
                      </a:r>
                      <a:r>
                        <a:rPr lang="en-US" sz="1400" baseline="0" dirty="0" smtClean="0">
                          <a:solidFill>
                            <a:srgbClr val="FF0000"/>
                          </a:solidFill>
                        </a:rPr>
                        <a:t> </a:t>
                      </a:r>
                      <a:r>
                        <a:rPr lang="en-US" sz="1400" baseline="0" dirty="0" smtClean="0">
                          <a:solidFill>
                            <a:srgbClr val="00B050"/>
                          </a:solidFill>
                        </a:rPr>
                        <a:t>(the most important one)</a:t>
                      </a:r>
                      <a:endParaRPr lang="en-US" sz="1400" dirty="0" smtClean="0">
                        <a:solidFill>
                          <a:srgbClr val="00B050"/>
                        </a:solidFill>
                      </a:endParaRPr>
                    </a:p>
                  </a:txBody>
                  <a:tcPr>
                    <a:solidFill>
                      <a:schemeClr val="bg1">
                        <a:lumMod val="95000"/>
                      </a:schemeClr>
                    </a:solidFill>
                  </a:tcPr>
                </a:tc>
                <a:tc>
                  <a:txBody>
                    <a:bodyPr/>
                    <a:lstStyle/>
                    <a:p>
                      <a:pPr marL="0" indent="0" algn="ctr">
                        <a:buFont typeface="Wingdings" panose="05000000000000000000" pitchFamily="2" charset="2"/>
                        <a:buNone/>
                      </a:pPr>
                      <a:r>
                        <a:rPr lang="en-US" sz="1400" dirty="0" smtClean="0">
                          <a:solidFill>
                            <a:schemeClr val="tx1"/>
                          </a:solidFill>
                        </a:rPr>
                        <a:t>Vagal stimulation </a:t>
                      </a:r>
                    </a:p>
                  </a:txBody>
                  <a:tcPr>
                    <a:solidFill>
                      <a:schemeClr val="bg1">
                        <a:lumMod val="95000"/>
                      </a:schemeClr>
                    </a:solidFill>
                  </a:tcPr>
                </a:tc>
                <a:extLst>
                  <a:ext uri="{0D108BD9-81ED-4DB2-BD59-A6C34878D82A}">
                    <a16:rowId xmlns:a16="http://schemas.microsoft.com/office/drawing/2014/main" xmlns="" val="1385637011"/>
                  </a:ext>
                </a:extLst>
              </a:tr>
              <a:tr h="1620174">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solidFill>
                            <a:schemeClr val="tx1"/>
                          </a:solidFill>
                        </a:rPr>
                        <a:t>As secretin, glucagon, CCK and gastrin.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ar-SA" sz="1400" dirty="0" smtClean="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400" dirty="0" smtClean="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solidFill>
                            <a:schemeClr val="tx1"/>
                          </a:solidFill>
                        </a:rPr>
                        <a:t>They all stimulate HCO3</a:t>
                      </a:r>
                      <a:r>
                        <a:rPr lang="en-US" sz="1400" baseline="30000" dirty="0" smtClean="0">
                          <a:solidFill>
                            <a:schemeClr val="tx1"/>
                          </a:solidFill>
                        </a:rPr>
                        <a:t>-</a:t>
                      </a:r>
                      <a:r>
                        <a:rPr lang="en-US" sz="1400" dirty="0" smtClean="0">
                          <a:solidFill>
                            <a:schemeClr val="tx1"/>
                          </a:solidFill>
                        </a:rPr>
                        <a:t>  &amp; passive water transfer by the biliary duct cells.</a:t>
                      </a:r>
                    </a:p>
                  </a:txBody>
                  <a:tcP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solidFill>
                            <a:schemeClr val="tx1"/>
                          </a:solidFill>
                        </a:rPr>
                        <a:t>Stimulates bile flow.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solidFill>
                            <a:schemeClr val="tx1"/>
                          </a:solidFill>
                        </a:rPr>
                        <a:t>The effect is mediated mainly indirectly, through stimulation of gastric acid secretion, which leads to release of secretin &amp; CCK.</a:t>
                      </a:r>
                    </a:p>
                    <a:p>
                      <a:pPr marL="285750" indent="-285750">
                        <a:buFont typeface="Wingdings" panose="05000000000000000000" pitchFamily="2" charset="2"/>
                        <a:buChar char="ü"/>
                      </a:pPr>
                      <a:endParaRPr lang="en-US" sz="1400" dirty="0" smtClean="0">
                        <a:solidFill>
                          <a:schemeClr val="tx1"/>
                        </a:solidFill>
                      </a:endParaRPr>
                    </a:p>
                  </a:txBody>
                  <a:tcPr>
                    <a:solidFill>
                      <a:schemeClr val="bg1"/>
                    </a:solidFill>
                  </a:tcPr>
                </a:tc>
                <a:extLst>
                  <a:ext uri="{0D108BD9-81ED-4DB2-BD59-A6C34878D82A}">
                    <a16:rowId xmlns:a16="http://schemas.microsoft.com/office/drawing/2014/main" xmlns="" val="2306328904"/>
                  </a:ext>
                </a:extLst>
              </a:tr>
              <a:tr h="2319810">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gridSpan="2">
                  <a:txBody>
                    <a:bodyPr/>
                    <a:lstStyle/>
                    <a:p>
                      <a:pPr marL="0" indent="0">
                        <a:buFont typeface="Wingdings" panose="05000000000000000000" pitchFamily="2" charset="2"/>
                        <a:buNone/>
                      </a:pPr>
                      <a:endParaRPr lang="en-US" sz="1400" dirty="0" smtClean="0">
                        <a:solidFill>
                          <a:schemeClr val="tx1"/>
                        </a:solidFill>
                      </a:endParaRPr>
                    </a:p>
                  </a:txBody>
                  <a:tcPr>
                    <a:solidFill>
                      <a:schemeClr val="bg1"/>
                    </a:solidFill>
                  </a:tcPr>
                </a:tc>
                <a:tc hMerge="1">
                  <a:txBody>
                    <a:bodyPr/>
                    <a:lstStyle/>
                    <a:p>
                      <a:pPr marL="285750" indent="-285750">
                        <a:buFont typeface="Wingdings" panose="05000000000000000000" pitchFamily="2" charset="2"/>
                        <a:buChar char="ü"/>
                      </a:pPr>
                      <a:endParaRPr lang="en-US" sz="1400" dirty="0" smtClean="0">
                        <a:solidFill>
                          <a:schemeClr val="tx1"/>
                        </a:solidFill>
                      </a:endParaRPr>
                    </a:p>
                  </a:txBody>
                  <a:tcPr>
                    <a:solidFill>
                      <a:schemeClr val="bg1"/>
                    </a:solidFill>
                  </a:tcPr>
                </a:tc>
                <a:extLst>
                  <a:ext uri="{0D108BD9-81ED-4DB2-BD59-A6C34878D82A}">
                    <a16:rowId xmlns:a16="http://schemas.microsoft.com/office/drawing/2014/main" xmlns="" val="1961636518"/>
                  </a:ext>
                </a:extLst>
              </a:tr>
            </a:tbl>
          </a:graphicData>
        </a:graphic>
      </p:graphicFrame>
      <p:sp>
        <p:nvSpPr>
          <p:cNvPr id="4" name="object 8"/>
          <p:cNvSpPr/>
          <p:nvPr/>
        </p:nvSpPr>
        <p:spPr>
          <a:xfrm>
            <a:off x="222255" y="3251332"/>
            <a:ext cx="2538623" cy="3606665"/>
          </a:xfrm>
          <a:prstGeom prst="rect">
            <a:avLst/>
          </a:prstGeom>
          <a:blipFill>
            <a:blip r:embed="rId2" cstate="print"/>
            <a:stretch>
              <a:fillRect/>
            </a:stretch>
          </a:blipFill>
          <a:ln>
            <a:solidFill>
              <a:schemeClr val="accent2">
                <a:lumMod val="75000"/>
              </a:schemeClr>
            </a:solidFill>
          </a:ln>
        </p:spPr>
        <p:txBody>
          <a:bodyPr wrap="square" lIns="0" tIns="0" rIns="0" bIns="0" rtlCol="0">
            <a:noAutofit/>
          </a:bodyPr>
          <a:lstStyle/>
          <a:p>
            <a:endParaRPr/>
          </a:p>
        </p:txBody>
      </p:sp>
      <p:sp>
        <p:nvSpPr>
          <p:cNvPr id="5" name="object 7"/>
          <p:cNvSpPr/>
          <p:nvPr/>
        </p:nvSpPr>
        <p:spPr>
          <a:xfrm>
            <a:off x="2998068" y="3251333"/>
            <a:ext cx="2592288" cy="3606665"/>
          </a:xfrm>
          <a:prstGeom prst="rect">
            <a:avLst/>
          </a:prstGeom>
          <a:blipFill>
            <a:blip r:embed="rId3" cstate="print"/>
            <a:stretch>
              <a:fillRect/>
            </a:stretch>
          </a:blipFill>
          <a:ln>
            <a:solidFill>
              <a:schemeClr val="accent2">
                <a:lumMod val="75000"/>
              </a:schemeClr>
            </a:solidFill>
          </a:ln>
        </p:spPr>
        <p:txBody>
          <a:bodyPr wrap="square" lIns="0" tIns="0" rIns="0" bIns="0" rtlCol="0">
            <a:noAutofit/>
          </a:bodyPr>
          <a:lstStyle/>
          <a:p>
            <a:endParaRPr/>
          </a:p>
        </p:txBody>
      </p:sp>
      <p:sp>
        <p:nvSpPr>
          <p:cNvPr id="8" name="object 12"/>
          <p:cNvSpPr/>
          <p:nvPr/>
        </p:nvSpPr>
        <p:spPr>
          <a:xfrm>
            <a:off x="9146735" y="4208442"/>
            <a:ext cx="3042089" cy="2649555"/>
          </a:xfrm>
          <a:prstGeom prst="rect">
            <a:avLst/>
          </a:prstGeom>
          <a:blipFill>
            <a:blip r:embed="rId4" cstate="print"/>
            <a:stretch>
              <a:fillRect/>
            </a:stretch>
          </a:blipFill>
          <a:ln>
            <a:solidFill>
              <a:schemeClr val="accent2">
                <a:lumMod val="75000"/>
              </a:schemeClr>
            </a:solidFill>
          </a:ln>
        </p:spPr>
        <p:txBody>
          <a:bodyPr wrap="square" lIns="0" tIns="0" rIns="0" bIns="0" rtlCol="0">
            <a:noAutofit/>
          </a:bodyPr>
          <a:lstStyle/>
          <a:p>
            <a:r>
              <a:rPr lang="en-US" dirty="0" smtClean="0"/>
              <a:t>c</a:t>
            </a:r>
            <a:endParaRPr dirty="0"/>
          </a:p>
        </p:txBody>
      </p:sp>
      <p:sp>
        <p:nvSpPr>
          <p:cNvPr id="7" name="Rectangle 6"/>
          <p:cNvSpPr/>
          <p:nvPr/>
        </p:nvSpPr>
        <p:spPr>
          <a:xfrm>
            <a:off x="9982844" y="0"/>
            <a:ext cx="2205981" cy="331143"/>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1" name="Rectangle 10"/>
          <p:cNvSpPr/>
          <p:nvPr/>
        </p:nvSpPr>
        <p:spPr>
          <a:xfrm>
            <a:off x="8326660" y="356803"/>
            <a:ext cx="3862165" cy="550415"/>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abic Typesetting" panose="03020402040406030203" pitchFamily="66" charset="-78"/>
                <a:cs typeface="Arabic Typesetting" panose="03020402040406030203" pitchFamily="66" charset="-78"/>
              </a:rPr>
              <a:t>Don’t skip it!</a:t>
            </a:r>
            <a:endParaRPr lang="ar-SA" dirty="0" smtClean="0">
              <a:solidFill>
                <a:srgbClr val="FF0000"/>
              </a:solidFill>
              <a:latin typeface="Arabic Typesetting" panose="03020402040406030203" pitchFamily="66" charset="-78"/>
              <a:cs typeface="Arabic Typesetting" panose="03020402040406030203" pitchFamily="66" charset="-78"/>
            </a:endParaRPr>
          </a:p>
          <a:p>
            <a:pPr algn="ctr"/>
            <a:r>
              <a:rPr lang="ar-SA" dirty="0" smtClean="0">
                <a:solidFill>
                  <a:srgbClr val="FF0000"/>
                </a:solidFill>
                <a:latin typeface="Arabic Typesetting" panose="03020402040406030203" pitchFamily="66" charset="-78"/>
                <a:cs typeface="Arabic Typesetting" panose="03020402040406030203" pitchFamily="66" charset="-78"/>
              </a:rPr>
              <a:t>الدكتور شرح الكلام </a:t>
            </a:r>
            <a:endParaRPr lang="en-US" dirty="0">
              <a:solidFill>
                <a:srgbClr val="FF0000"/>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5902152" y="4581128"/>
            <a:ext cx="3216596" cy="1508105"/>
          </a:xfrm>
          <a:prstGeom prst="rect">
            <a:avLst/>
          </a:prstGeom>
        </p:spPr>
        <p:txBody>
          <a:bodyPr wrap="square">
            <a:spAutoFit/>
          </a:bodyPr>
          <a:lstStyle/>
          <a:p>
            <a:r>
              <a:rPr lang="en-US" sz="1400" dirty="0" smtClean="0">
                <a:solidFill>
                  <a:srgbClr val="FF0000"/>
                </a:solidFill>
              </a:rPr>
              <a:t>N.B</a:t>
            </a:r>
            <a:r>
              <a:rPr lang="en-US" sz="1400" dirty="0" smtClean="0"/>
              <a:t> </a:t>
            </a:r>
            <a:r>
              <a:rPr lang="en-US" sz="1400" dirty="0" smtClean="0">
                <a:solidFill>
                  <a:srgbClr val="FF0000"/>
                </a:solidFill>
              </a:rPr>
              <a:t>(not related to hormones only):</a:t>
            </a:r>
          </a:p>
          <a:p>
            <a:endParaRPr lang="en-US" sz="800" dirty="0" smtClean="0">
              <a:solidFill>
                <a:srgbClr val="FF0000"/>
              </a:solidFill>
            </a:endParaRPr>
          </a:p>
          <a:p>
            <a:pPr marL="285750" indent="-285750">
              <a:buFont typeface="Wingdings" panose="05000000000000000000" pitchFamily="2" charset="2"/>
              <a:buChar char="ü"/>
            </a:pPr>
            <a:r>
              <a:rPr lang="en-US" sz="1400" dirty="0" smtClean="0"/>
              <a:t>Increase </a:t>
            </a:r>
            <a:r>
              <a:rPr lang="en-US" sz="1400" dirty="0"/>
              <a:t>portal blood flow during digestion increases bile secretion. </a:t>
            </a:r>
            <a:r>
              <a:rPr lang="en-US" sz="1400" dirty="0" smtClean="0"/>
              <a:t>But </a:t>
            </a:r>
            <a:r>
              <a:rPr lang="en-US" sz="1400" dirty="0"/>
              <a:t>when the liver is markedly congested bile secretion stops due to increase intrahepatic vascular pressure. </a:t>
            </a:r>
          </a:p>
        </p:txBody>
      </p:sp>
      <p:sp>
        <p:nvSpPr>
          <p:cNvPr id="6" name="Rectangle 5"/>
          <p:cNvSpPr/>
          <p:nvPr/>
        </p:nvSpPr>
        <p:spPr>
          <a:xfrm>
            <a:off x="6814493" y="3251332"/>
            <a:ext cx="2160240" cy="461665"/>
          </a:xfrm>
          <a:prstGeom prst="rect">
            <a:avLst/>
          </a:prstGeom>
          <a:ln>
            <a:solidFill>
              <a:srgbClr val="00B050"/>
            </a:solidFill>
            <a:prstDash val="dashDot"/>
          </a:ln>
        </p:spPr>
        <p:txBody>
          <a:bodyPr wrap="square">
            <a:spAutoFit/>
          </a:bodyPr>
          <a:lstStyle/>
          <a:p>
            <a:r>
              <a:rPr lang="en-US" sz="1200" dirty="0">
                <a:solidFill>
                  <a:srgbClr val="00B050"/>
                </a:solidFill>
                <a:latin typeface="Gill Sans MT" panose="020B0502020104020203" pitchFamily="34" charset="0"/>
              </a:rPr>
              <a:t>secretin is the most powerful of them all.</a:t>
            </a:r>
          </a:p>
        </p:txBody>
      </p:sp>
      <p:sp>
        <p:nvSpPr>
          <p:cNvPr id="12" name="Rectangle 11"/>
          <p:cNvSpPr/>
          <p:nvPr/>
        </p:nvSpPr>
        <p:spPr>
          <a:xfrm>
            <a:off x="7030516" y="6125517"/>
            <a:ext cx="1944217" cy="461665"/>
          </a:xfrm>
          <a:prstGeom prst="rect">
            <a:avLst/>
          </a:prstGeom>
          <a:ln>
            <a:solidFill>
              <a:srgbClr val="00B050"/>
            </a:solidFill>
            <a:prstDash val="dashDot"/>
          </a:ln>
        </p:spPr>
        <p:txBody>
          <a:bodyPr wrap="square">
            <a:spAutoFit/>
          </a:bodyPr>
          <a:lstStyle/>
          <a:p>
            <a:r>
              <a:rPr lang="en-US" sz="1200" dirty="0">
                <a:solidFill>
                  <a:srgbClr val="00B050"/>
                </a:solidFill>
                <a:latin typeface="Gill Sans MT" panose="020B0502020104020203" pitchFamily="34" charset="0"/>
              </a:rPr>
              <a:t>liver cant secret against high pressure.</a:t>
            </a:r>
          </a:p>
        </p:txBody>
      </p:sp>
      <p:sp>
        <p:nvSpPr>
          <p:cNvPr id="13" name="Rectangle 12"/>
          <p:cNvSpPr/>
          <p:nvPr/>
        </p:nvSpPr>
        <p:spPr>
          <a:xfrm>
            <a:off x="8870536" y="1026450"/>
            <a:ext cx="3286101" cy="345648"/>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smtClean="0">
                <a:solidFill>
                  <a:srgbClr val="FF0000"/>
                </a:solidFill>
                <a:latin typeface="Arabic Typesetting" panose="03020402040406030203" pitchFamily="66" charset="-78"/>
                <a:cs typeface="Arabic Typesetting" panose="03020402040406030203" pitchFamily="66" charset="-78"/>
              </a:rPr>
              <a:t>الـ</a:t>
            </a:r>
            <a:r>
              <a:rPr lang="en-US" sz="2400" dirty="0" smtClean="0">
                <a:solidFill>
                  <a:srgbClr val="FF0000"/>
                </a:solidFill>
                <a:latin typeface="Arabic Typesetting" panose="03020402040406030203" pitchFamily="66" charset="-78"/>
                <a:cs typeface="Arabic Typesetting" panose="03020402040406030203" pitchFamily="66" charset="-78"/>
              </a:rPr>
              <a:t>CCK </a:t>
            </a:r>
            <a:r>
              <a:rPr lang="ar-SA" sz="2400" dirty="0" smtClean="0">
                <a:solidFill>
                  <a:srgbClr val="FF0000"/>
                </a:solidFill>
                <a:latin typeface="Arabic Typesetting" panose="03020402040406030203" pitchFamily="66" charset="-78"/>
                <a:cs typeface="Arabic Typesetting" panose="03020402040406030203" pitchFamily="66" charset="-78"/>
              </a:rPr>
              <a:t> مهم</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3475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2222239"/>
              </p:ext>
            </p:extLst>
          </p:nvPr>
        </p:nvGraphicFramePr>
        <p:xfrm>
          <a:off x="1" y="-6"/>
          <a:ext cx="12188825" cy="6856059"/>
        </p:xfrm>
        <a:graphic>
          <a:graphicData uri="http://schemas.openxmlformats.org/drawingml/2006/table">
            <a:tbl>
              <a:tblPr firstRow="1" bandRow="1">
                <a:tableStyleId>{5DA37D80-6434-44D0-A028-1B22A696006F}</a:tableStyleId>
              </a:tblPr>
              <a:tblGrid>
                <a:gridCol w="6094411">
                  <a:extLst>
                    <a:ext uri="{9D8B030D-6E8A-4147-A177-3AD203B41FA5}">
                      <a16:colId xmlns:a16="http://schemas.microsoft.com/office/drawing/2014/main" xmlns="" val="3687207917"/>
                    </a:ext>
                  </a:extLst>
                </a:gridCol>
                <a:gridCol w="6094414">
                  <a:extLst>
                    <a:ext uri="{9D8B030D-6E8A-4147-A177-3AD203B41FA5}">
                      <a16:colId xmlns:a16="http://schemas.microsoft.com/office/drawing/2014/main" xmlns="" val="340863295"/>
                    </a:ext>
                  </a:extLst>
                </a:gridCol>
              </a:tblGrid>
              <a:tr h="348925">
                <a:tc gridSpan="2">
                  <a:txBody>
                    <a:bodyPr/>
                    <a:lstStyle/>
                    <a:p>
                      <a:pPr algn="ctr"/>
                      <a:r>
                        <a:rPr kumimoji="0" lang="en-US" sz="1400" b="0" kern="1200" dirty="0" smtClean="0">
                          <a:solidFill>
                            <a:schemeClr val="tx1"/>
                          </a:solidFill>
                          <a:latin typeface="+mn-lt"/>
                          <a:ea typeface="+mn-ea"/>
                          <a:cs typeface="+mn-cs"/>
                        </a:rPr>
                        <a:t>2. Control of the discharge of bile into intestine</a:t>
                      </a:r>
                    </a:p>
                  </a:txBody>
                  <a:tcPr>
                    <a:solidFill>
                      <a:srgbClr val="CCFFCC"/>
                    </a:solidFill>
                  </a:tcPr>
                </a:tc>
                <a:tc hMerge="1">
                  <a:txBody>
                    <a:bodyPr/>
                    <a:lstStyle/>
                    <a:p>
                      <a:endParaRPr lang="en-US"/>
                    </a:p>
                  </a:txBody>
                  <a:tcPr/>
                </a:tc>
                <a:extLst>
                  <a:ext uri="{0D108BD9-81ED-4DB2-BD59-A6C34878D82A}">
                    <a16:rowId xmlns:a16="http://schemas.microsoft.com/office/drawing/2014/main" xmlns="" val="402202847"/>
                  </a:ext>
                </a:extLst>
              </a:tr>
              <a:tr h="991849">
                <a:tc gridSpan="2">
                  <a:txBody>
                    <a:bodyPr/>
                    <a:lstStyle/>
                    <a:p>
                      <a:pPr marL="285750" indent="-285750">
                        <a:buFont typeface="Wingdings" panose="05000000000000000000" pitchFamily="2" charset="2"/>
                        <a:buChar char="ü"/>
                      </a:pPr>
                      <a:r>
                        <a:rPr lang="en-US" sz="1400" dirty="0" smtClean="0">
                          <a:solidFill>
                            <a:schemeClr val="tx1"/>
                          </a:solidFill>
                        </a:rPr>
                        <a:t>Discharge of bile into the duodenum occurs by contraction of gall bladder wall and relaxation of </a:t>
                      </a:r>
                      <a:r>
                        <a:rPr lang="en-US" sz="1400" dirty="0" err="1" smtClean="0">
                          <a:solidFill>
                            <a:schemeClr val="tx1"/>
                          </a:solidFill>
                        </a:rPr>
                        <a:t>Oddi</a:t>
                      </a:r>
                      <a:r>
                        <a:rPr lang="en-US" sz="1400" dirty="0" smtClean="0">
                          <a:solidFill>
                            <a:schemeClr val="tx1"/>
                          </a:solidFill>
                        </a:rPr>
                        <a:t> sphincter.</a:t>
                      </a:r>
                    </a:p>
                    <a:p>
                      <a:r>
                        <a:rPr lang="en-US" sz="1400" dirty="0" smtClean="0">
                          <a:solidFill>
                            <a:schemeClr val="tx1"/>
                          </a:solidFill>
                        </a:rPr>
                        <a:t>The highest rate of gall bladder emptying occurs during the intestinal </a:t>
                      </a:r>
                      <a:r>
                        <a:rPr kumimoji="0" lang="en-US" sz="1400" kern="1200" dirty="0" smtClean="0">
                          <a:solidFill>
                            <a:schemeClr val="tx1"/>
                          </a:solidFill>
                          <a:latin typeface="+mn-lt"/>
                          <a:ea typeface="+mn-ea"/>
                          <a:cs typeface="+mn-cs"/>
                        </a:rPr>
                        <a:t>phase </a:t>
                      </a:r>
                      <a:r>
                        <a:rPr kumimoji="0" lang="en-US" sz="1400" kern="1200" dirty="0" smtClean="0">
                          <a:solidFill>
                            <a:srgbClr val="00B050"/>
                          </a:solidFill>
                          <a:latin typeface="+mn-lt"/>
                          <a:ea typeface="+mn-ea"/>
                          <a:cs typeface="+mn-cs"/>
                        </a:rPr>
                        <a:t>(When </a:t>
                      </a:r>
                      <a:r>
                        <a:rPr kumimoji="0" lang="en-US" sz="1400" kern="1200" dirty="0" err="1" smtClean="0">
                          <a:solidFill>
                            <a:srgbClr val="00B050"/>
                          </a:solidFill>
                          <a:latin typeface="+mn-lt"/>
                          <a:ea typeface="+mn-ea"/>
                          <a:cs typeface="+mn-cs"/>
                        </a:rPr>
                        <a:t>chyme</a:t>
                      </a:r>
                      <a:r>
                        <a:rPr kumimoji="0" lang="en-US" sz="1400" kern="1200" dirty="0" smtClean="0">
                          <a:solidFill>
                            <a:srgbClr val="00B050"/>
                          </a:solidFill>
                          <a:latin typeface="+mn-lt"/>
                          <a:ea typeface="+mn-ea"/>
                          <a:cs typeface="+mn-cs"/>
                        </a:rPr>
                        <a:t> reaches the duodenum).</a:t>
                      </a:r>
                    </a:p>
                    <a:p>
                      <a:r>
                        <a:rPr kumimoji="0" lang="en-US" sz="1400" kern="1200" dirty="0" smtClean="0">
                          <a:solidFill>
                            <a:schemeClr val="tx1"/>
                          </a:solidFill>
                          <a:latin typeface="+mn-lt"/>
                          <a:ea typeface="+mn-ea"/>
                          <a:cs typeface="+mn-cs"/>
                        </a:rPr>
                        <a:t>Gall bladder </a:t>
                      </a:r>
                      <a:r>
                        <a:rPr kumimoji="0" lang="en-US" sz="1400" kern="1200" dirty="0" err="1" smtClean="0">
                          <a:solidFill>
                            <a:schemeClr val="tx1"/>
                          </a:solidFill>
                          <a:latin typeface="+mn-lt"/>
                          <a:ea typeface="+mn-ea"/>
                          <a:cs typeface="+mn-cs"/>
                        </a:rPr>
                        <a:t>evacuants</a:t>
                      </a:r>
                      <a:r>
                        <a:rPr kumimoji="0" lang="en-US" sz="1400" kern="1200" dirty="0" smtClean="0">
                          <a:solidFill>
                            <a:schemeClr val="tx1"/>
                          </a:solidFill>
                          <a:latin typeface="+mn-lt"/>
                          <a:ea typeface="+mn-ea"/>
                          <a:cs typeface="+mn-cs"/>
                        </a:rPr>
                        <a:t> are called  </a:t>
                      </a:r>
                      <a:r>
                        <a:rPr kumimoji="0" lang="en-US" sz="1400" kern="1200" dirty="0" err="1" smtClean="0">
                          <a:solidFill>
                            <a:srgbClr val="FF0000"/>
                          </a:solidFill>
                          <a:latin typeface="+mn-lt"/>
                          <a:ea typeface="+mn-ea"/>
                          <a:cs typeface="+mn-cs"/>
                        </a:rPr>
                        <a:t>cholagogues</a:t>
                      </a:r>
                      <a:r>
                        <a:rPr kumimoji="0" lang="en-US" sz="1400" kern="1200" baseline="0" dirty="0" smtClean="0">
                          <a:solidFill>
                            <a:srgbClr val="FF0000"/>
                          </a:solidFill>
                          <a:latin typeface="+mn-lt"/>
                          <a:ea typeface="+mn-ea"/>
                          <a:cs typeface="+mn-cs"/>
                        </a:rPr>
                        <a:t> </a:t>
                      </a:r>
                      <a:r>
                        <a:rPr kumimoji="0" lang="en-US" sz="1400" kern="1200" dirty="0" smtClean="0">
                          <a:solidFill>
                            <a:srgbClr val="00B050"/>
                          </a:solidFill>
                          <a:latin typeface="+mn-lt"/>
                          <a:ea typeface="+mn-ea"/>
                          <a:cs typeface="+mn-cs"/>
                        </a:rPr>
                        <a:t>(While </a:t>
                      </a:r>
                      <a:r>
                        <a:rPr kumimoji="0" lang="en-US" sz="1400" kern="1200" dirty="0" err="1" smtClean="0">
                          <a:solidFill>
                            <a:srgbClr val="00B050"/>
                          </a:solidFill>
                          <a:latin typeface="+mn-lt"/>
                          <a:ea typeface="+mn-ea"/>
                          <a:cs typeface="+mn-cs"/>
                        </a:rPr>
                        <a:t>Choleretics</a:t>
                      </a:r>
                      <a:r>
                        <a:rPr kumimoji="0" lang="en-US" sz="1400" kern="1200" dirty="0" smtClean="0">
                          <a:solidFill>
                            <a:srgbClr val="00B050"/>
                          </a:solidFill>
                          <a:latin typeface="+mn-lt"/>
                          <a:ea typeface="+mn-ea"/>
                          <a:cs typeface="+mn-cs"/>
                        </a:rPr>
                        <a:t> stimulates bile</a:t>
                      </a:r>
                      <a:r>
                        <a:rPr kumimoji="0" lang="en-US" sz="1400" kern="1200" baseline="0" dirty="0" smtClean="0">
                          <a:solidFill>
                            <a:srgbClr val="00B050"/>
                          </a:solidFill>
                          <a:latin typeface="+mn-lt"/>
                          <a:ea typeface="+mn-ea"/>
                          <a:cs typeface="+mn-cs"/>
                        </a:rPr>
                        <a:t> </a:t>
                      </a:r>
                      <a:r>
                        <a:rPr kumimoji="0" lang="en-US" sz="1400" kern="1200" dirty="0" smtClean="0">
                          <a:solidFill>
                            <a:srgbClr val="00B050"/>
                          </a:solidFill>
                          <a:latin typeface="+mn-lt"/>
                          <a:ea typeface="+mn-ea"/>
                          <a:cs typeface="+mn-cs"/>
                        </a:rPr>
                        <a:t>secretion from hepatocytes).</a:t>
                      </a:r>
                    </a:p>
                    <a:p>
                      <a:pPr marL="285750" indent="-285750">
                        <a:buFont typeface="Wingdings" panose="05000000000000000000" pitchFamily="2" charset="2"/>
                        <a:buChar char="ü"/>
                      </a:pPr>
                      <a:r>
                        <a:rPr lang="en-US" sz="1400" dirty="0" smtClean="0">
                          <a:solidFill>
                            <a:schemeClr val="tx1"/>
                          </a:solidFill>
                        </a:rPr>
                        <a:t>Discharge of bile into the duodenum is regulated by nervous &amp; hormonal mechanisms.</a:t>
                      </a:r>
                      <a:endParaRPr lang="en-US" sz="1400" dirty="0">
                        <a:solidFill>
                          <a:schemeClr val="tx1"/>
                        </a:solidFill>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2878319891"/>
                  </a:ext>
                </a:extLst>
              </a:tr>
              <a:tr h="3489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accent2">
                              <a:lumMod val="75000"/>
                            </a:schemeClr>
                          </a:solidFill>
                          <a:latin typeface="+mn-lt"/>
                          <a:ea typeface="+mn-ea"/>
                          <a:cs typeface="+mn-cs"/>
                        </a:rPr>
                        <a:t>The nervous component</a:t>
                      </a:r>
                    </a:p>
                  </a:txBody>
                  <a:tcPr>
                    <a:solidFill>
                      <a:srgbClr val="FFE5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accent2">
                              <a:lumMod val="75000"/>
                            </a:schemeClr>
                          </a:solidFill>
                          <a:latin typeface="+mn-lt"/>
                          <a:ea typeface="+mn-ea"/>
                          <a:cs typeface="+mn-cs"/>
                        </a:rPr>
                        <a:t>The hormonal component</a:t>
                      </a:r>
                      <a:endParaRPr kumimoji="0" lang="en-US" sz="1600" kern="1200" dirty="0">
                        <a:solidFill>
                          <a:schemeClr val="accent2">
                            <a:lumMod val="75000"/>
                          </a:schemeClr>
                        </a:solidFill>
                        <a:latin typeface="+mn-lt"/>
                        <a:ea typeface="+mn-ea"/>
                        <a:cs typeface="+mn-cs"/>
                      </a:endParaRPr>
                    </a:p>
                  </a:txBody>
                  <a:tcPr>
                    <a:solidFill>
                      <a:srgbClr val="FFFFCC"/>
                    </a:solidFill>
                  </a:tcPr>
                </a:tc>
                <a:extLst>
                  <a:ext uri="{0D108BD9-81ED-4DB2-BD59-A6C34878D82A}">
                    <a16:rowId xmlns:a16="http://schemas.microsoft.com/office/drawing/2014/main" xmlns="" val="2689617356"/>
                  </a:ext>
                </a:extLst>
              </a:tr>
              <a:tr h="1909298">
                <a:tc>
                  <a:txBody>
                    <a:bodyPr/>
                    <a:lstStyle/>
                    <a:p>
                      <a:pPr marL="285750" indent="-285750">
                        <a:buFont typeface="Wingdings" panose="05000000000000000000" pitchFamily="2" charset="2"/>
                        <a:buChar char="ü"/>
                      </a:pPr>
                      <a:r>
                        <a:rPr lang="en-US" sz="1400" dirty="0" smtClean="0">
                          <a:solidFill>
                            <a:schemeClr val="accent2">
                              <a:lumMod val="75000"/>
                            </a:schemeClr>
                          </a:solidFill>
                        </a:rPr>
                        <a:t>Parasympathetic (vagal) stimulation results in:</a:t>
                      </a:r>
                    </a:p>
                    <a:p>
                      <a:pPr marL="285750" indent="-285750">
                        <a:buFont typeface="Arial" panose="020B0604020202020204" pitchFamily="34" charset="0"/>
                        <a:buChar char="•"/>
                      </a:pPr>
                      <a:r>
                        <a:rPr lang="en-US" sz="1400" dirty="0" smtClean="0">
                          <a:solidFill>
                            <a:schemeClr val="tx1"/>
                          </a:solidFill>
                        </a:rPr>
                        <a:t>Contraction of the gallbladder.</a:t>
                      </a:r>
                    </a:p>
                    <a:p>
                      <a:pPr marL="285750" indent="-285750">
                        <a:buFont typeface="Arial" panose="020B0604020202020204" pitchFamily="34" charset="0"/>
                        <a:buChar char="•"/>
                      </a:pPr>
                      <a:r>
                        <a:rPr lang="en-US" sz="1400" dirty="0" smtClean="0">
                          <a:solidFill>
                            <a:schemeClr val="tx1"/>
                          </a:solidFill>
                        </a:rPr>
                        <a:t>Relaxation of the sphincter of </a:t>
                      </a:r>
                      <a:r>
                        <a:rPr lang="en-US" sz="1400" dirty="0" err="1" smtClean="0">
                          <a:solidFill>
                            <a:schemeClr val="tx1"/>
                          </a:solidFill>
                        </a:rPr>
                        <a:t>Oddi</a:t>
                      </a:r>
                      <a:r>
                        <a:rPr lang="en-US" sz="1400" dirty="0" smtClean="0">
                          <a:solidFill>
                            <a:schemeClr val="tx1"/>
                          </a:solidFill>
                        </a:rPr>
                        <a:t>. </a:t>
                      </a:r>
                    </a:p>
                    <a:p>
                      <a:pPr marL="285750" indent="-285750">
                        <a:buFont typeface="Arial" panose="020B0604020202020204" pitchFamily="34" charset="0"/>
                        <a:buChar char="•"/>
                      </a:pPr>
                      <a:r>
                        <a:rPr lang="en-US" sz="1400" dirty="0" smtClean="0">
                          <a:solidFill>
                            <a:schemeClr val="tx1"/>
                          </a:solidFill>
                        </a:rPr>
                        <a:t>Increased bile formation.</a:t>
                      </a:r>
                    </a:p>
                    <a:p>
                      <a:pPr marL="285750" indent="-285750">
                        <a:buFont typeface="Arial" panose="020B0604020202020204" pitchFamily="34" charset="0"/>
                        <a:buChar char="•"/>
                      </a:pPr>
                      <a:endParaRPr lang="en-US" sz="800" dirty="0" smtClean="0">
                        <a:solidFill>
                          <a:schemeClr val="tx1"/>
                        </a:solidFill>
                      </a:endParaRPr>
                    </a:p>
                    <a:p>
                      <a:pPr marL="285750" indent="-285750">
                        <a:buFont typeface="Wingdings" panose="05000000000000000000" pitchFamily="2" charset="2"/>
                        <a:buChar char="ü"/>
                      </a:pPr>
                      <a:r>
                        <a:rPr lang="en-US" sz="1400" dirty="0" smtClean="0">
                          <a:solidFill>
                            <a:schemeClr val="accent2">
                              <a:lumMod val="75000"/>
                            </a:schemeClr>
                          </a:solidFill>
                        </a:rPr>
                        <a:t>N.B: Bilateral </a:t>
                      </a:r>
                      <a:r>
                        <a:rPr lang="en-US" sz="1400" dirty="0" err="1" smtClean="0">
                          <a:solidFill>
                            <a:schemeClr val="accent2">
                              <a:lumMod val="75000"/>
                            </a:schemeClr>
                          </a:solidFill>
                        </a:rPr>
                        <a:t>vagotomy</a:t>
                      </a:r>
                      <a:r>
                        <a:rPr lang="en-US" sz="1400" dirty="0" smtClean="0">
                          <a:solidFill>
                            <a:schemeClr val="accent2">
                              <a:lumMod val="75000"/>
                            </a:schemeClr>
                          </a:solidFill>
                        </a:rPr>
                        <a:t> </a:t>
                      </a:r>
                      <a:r>
                        <a:rPr kumimoji="0" lang="en-US" sz="1400" kern="1200" dirty="0" smtClean="0">
                          <a:solidFill>
                            <a:srgbClr val="00B050"/>
                          </a:solidFill>
                          <a:latin typeface="+mn-lt"/>
                          <a:ea typeface="+mn-ea"/>
                          <a:cs typeface="+mn-cs"/>
                        </a:rPr>
                        <a:t>(Cutting both </a:t>
                      </a:r>
                      <a:r>
                        <a:rPr kumimoji="0" lang="en-US" sz="1400" kern="1200" dirty="0" err="1" smtClean="0">
                          <a:solidFill>
                            <a:srgbClr val="00B050"/>
                          </a:solidFill>
                          <a:latin typeface="+mn-lt"/>
                          <a:ea typeface="+mn-ea"/>
                          <a:cs typeface="+mn-cs"/>
                        </a:rPr>
                        <a:t>vagi</a:t>
                      </a:r>
                      <a:r>
                        <a:rPr kumimoji="0" lang="en-US" sz="1400" kern="1200" dirty="0" smtClean="0">
                          <a:solidFill>
                            <a:srgbClr val="00B050"/>
                          </a:solidFill>
                          <a:latin typeface="+mn-lt"/>
                          <a:ea typeface="+mn-ea"/>
                          <a:cs typeface="+mn-cs"/>
                        </a:rPr>
                        <a:t> nerves) </a:t>
                      </a:r>
                      <a:r>
                        <a:rPr lang="en-US" sz="1400" dirty="0" smtClean="0">
                          <a:solidFill>
                            <a:schemeClr val="accent2">
                              <a:lumMod val="75000"/>
                            </a:schemeClr>
                          </a:solidFill>
                        </a:rPr>
                        <a:t>results in reduced bile secretion after a meal.</a:t>
                      </a:r>
                    </a:p>
                    <a:p>
                      <a:pPr marL="285750" indent="-285750">
                        <a:buFont typeface="Wingdings" panose="05000000000000000000" pitchFamily="2" charset="2"/>
                        <a:buChar char="Ø"/>
                      </a:pPr>
                      <a:endParaRPr lang="en-US" sz="700" dirty="0" smtClean="0">
                        <a:solidFill>
                          <a:schemeClr val="accent4">
                            <a:lumMod val="75000"/>
                          </a:schemeClr>
                        </a:solidFill>
                      </a:endParaRPr>
                    </a:p>
                    <a:p>
                      <a:pPr marL="285750" indent="-285750">
                        <a:buFont typeface="Wingdings" panose="05000000000000000000" pitchFamily="2" charset="2"/>
                        <a:buChar char="ü"/>
                      </a:pPr>
                      <a:r>
                        <a:rPr lang="en-US" sz="1400" dirty="0" smtClean="0">
                          <a:solidFill>
                            <a:schemeClr val="tx1"/>
                          </a:solidFill>
                        </a:rPr>
                        <a:t>Stimulation of the sympathetic nervous system results in relaxation of the gallbladder and reduced bile secretion.</a:t>
                      </a:r>
                      <a:endParaRPr lang="en-US" sz="1400" dirty="0">
                        <a:solidFill>
                          <a:schemeClr val="tx1"/>
                        </a:solidFill>
                      </a:endParaRPr>
                    </a:p>
                  </a:txBody>
                  <a:tcPr>
                    <a:solidFill>
                      <a:schemeClr val="bg1"/>
                    </a:solidFill>
                  </a:tcPr>
                </a:tc>
                <a:tc>
                  <a:txBody>
                    <a:bodyPr/>
                    <a:lstStyle/>
                    <a:p>
                      <a:pPr marL="285750" indent="-285750">
                        <a:buFont typeface="Wingdings" panose="05000000000000000000" pitchFamily="2" charset="2"/>
                        <a:buChar char="ü"/>
                      </a:pPr>
                      <a:r>
                        <a:rPr lang="en-US" sz="1400" dirty="0" smtClean="0">
                          <a:solidFill>
                            <a:schemeClr val="tx1"/>
                          </a:solidFill>
                        </a:rPr>
                        <a:t>The presence of digestive products of fat &amp; proteins releases  CCK from the upper intestine into the blood.</a:t>
                      </a:r>
                    </a:p>
                    <a:p>
                      <a:pPr marL="285750" indent="-285750">
                        <a:buFont typeface="Wingdings" panose="05000000000000000000" pitchFamily="2" charset="2"/>
                        <a:buChar char="ü"/>
                      </a:pPr>
                      <a:endParaRPr lang="en-US" sz="1400" dirty="0" smtClean="0">
                        <a:solidFill>
                          <a:schemeClr val="tx1"/>
                        </a:solidFill>
                      </a:endParaRPr>
                    </a:p>
                    <a:p>
                      <a:r>
                        <a:rPr lang="en-US" sz="1400" dirty="0" smtClean="0">
                          <a:solidFill>
                            <a:srgbClr val="FF0000"/>
                          </a:solidFill>
                        </a:rPr>
                        <a:t>CCK </a:t>
                      </a:r>
                      <a:r>
                        <a:rPr kumimoji="0" lang="en-US" sz="1400" kern="1200" dirty="0" smtClean="0">
                          <a:solidFill>
                            <a:srgbClr val="00B050"/>
                          </a:solidFill>
                          <a:latin typeface="+mn-lt"/>
                          <a:ea typeface="+mn-ea"/>
                          <a:cs typeface="+mn-cs"/>
                        </a:rPr>
                        <a:t>(The most important </a:t>
                      </a:r>
                      <a:r>
                        <a:rPr kumimoji="0" lang="en-US" sz="1400" kern="1200" dirty="0" err="1" smtClean="0">
                          <a:solidFill>
                            <a:srgbClr val="00B050"/>
                          </a:solidFill>
                          <a:latin typeface="+mn-lt"/>
                          <a:ea typeface="+mn-ea"/>
                          <a:cs typeface="+mn-cs"/>
                        </a:rPr>
                        <a:t>Cholagogue</a:t>
                      </a:r>
                      <a:r>
                        <a:rPr kumimoji="0" lang="en-US" sz="1400" kern="1200" dirty="0" smtClean="0">
                          <a:solidFill>
                            <a:srgbClr val="00B050"/>
                          </a:solidFill>
                          <a:latin typeface="+mn-lt"/>
                          <a:ea typeface="+mn-ea"/>
                          <a:cs typeface="+mn-cs"/>
                        </a:rPr>
                        <a:t>) </a:t>
                      </a:r>
                      <a:r>
                        <a:rPr kumimoji="0" lang="en-US" sz="1400" kern="1200" dirty="0" smtClean="0">
                          <a:solidFill>
                            <a:schemeClr val="tx1"/>
                          </a:solidFill>
                          <a:latin typeface="+mn-lt"/>
                          <a:ea typeface="+mn-ea"/>
                          <a:cs typeface="+mn-cs"/>
                        </a:rPr>
                        <a:t>contracts </a:t>
                      </a:r>
                      <a:r>
                        <a:rPr lang="en-US" sz="1400" dirty="0" smtClean="0">
                          <a:solidFill>
                            <a:schemeClr val="tx1"/>
                          </a:solidFill>
                        </a:rPr>
                        <a:t>gall bladder and relaxes </a:t>
                      </a:r>
                      <a:r>
                        <a:rPr lang="en-US" sz="1400" dirty="0" err="1" smtClean="0">
                          <a:solidFill>
                            <a:schemeClr val="tx1"/>
                          </a:solidFill>
                        </a:rPr>
                        <a:t>Oddi</a:t>
                      </a:r>
                      <a:r>
                        <a:rPr lang="en-US" sz="1400" dirty="0" smtClean="0">
                          <a:solidFill>
                            <a:schemeClr val="tx1"/>
                          </a:solidFill>
                        </a:rPr>
                        <a:t> sphincter, thus discharging bile into the duodenum.</a:t>
                      </a:r>
                    </a:p>
                    <a:p>
                      <a:pPr marL="285750" indent="-285750">
                        <a:buFont typeface="Wingdings" panose="05000000000000000000" pitchFamily="2" charset="2"/>
                        <a:buChar char="ü"/>
                      </a:pPr>
                      <a:endParaRPr lang="en-US" sz="1400" dirty="0" smtClean="0">
                        <a:solidFill>
                          <a:schemeClr val="tx1"/>
                        </a:solidFill>
                      </a:endParaRPr>
                    </a:p>
                    <a:p>
                      <a:pPr marL="285750" indent="-285750">
                        <a:buFont typeface="Wingdings" panose="05000000000000000000" pitchFamily="2" charset="2"/>
                        <a:buChar char="ü"/>
                      </a:pPr>
                      <a:r>
                        <a:rPr lang="en-US" sz="1400" dirty="0" smtClean="0">
                          <a:solidFill>
                            <a:schemeClr val="tx1"/>
                          </a:solidFill>
                        </a:rPr>
                        <a:t>Both vagal excitation &amp; secretin augment the action of CCK on the gall bladder.</a:t>
                      </a:r>
                      <a:endParaRPr lang="en-US" sz="1400" dirty="0">
                        <a:solidFill>
                          <a:schemeClr val="tx1"/>
                        </a:solidFill>
                      </a:endParaRPr>
                    </a:p>
                  </a:txBody>
                  <a:tcPr>
                    <a:solidFill>
                      <a:schemeClr val="bg1"/>
                    </a:solidFill>
                  </a:tcPr>
                </a:tc>
                <a:extLst>
                  <a:ext uri="{0D108BD9-81ED-4DB2-BD59-A6C34878D82A}">
                    <a16:rowId xmlns:a16="http://schemas.microsoft.com/office/drawing/2014/main" xmlns="" val="2639570962"/>
                  </a:ext>
                </a:extLst>
              </a:tr>
              <a:tr h="2417121">
                <a:tc>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a:txBody>
                    <a:bodyPr/>
                    <a:lstStyle/>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4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p>
                      <a:pPr marL="0" indent="0">
                        <a:buFont typeface="Wingdings" panose="05000000000000000000" pitchFamily="2" charset="2"/>
                        <a:buNone/>
                      </a:pPr>
                      <a:endParaRPr lang="en-US" sz="100" dirty="0" smtClean="0">
                        <a:solidFill>
                          <a:schemeClr val="tx1"/>
                        </a:solidFill>
                      </a:endParaRPr>
                    </a:p>
                  </a:txBody>
                  <a:tcPr>
                    <a:solidFill>
                      <a:schemeClr val="bg1"/>
                    </a:solidFill>
                  </a:tcPr>
                </a:tc>
                <a:extLst>
                  <a:ext uri="{0D108BD9-81ED-4DB2-BD59-A6C34878D82A}">
                    <a16:rowId xmlns:a16="http://schemas.microsoft.com/office/drawing/2014/main" xmlns="" val="1385637011"/>
                  </a:ext>
                </a:extLst>
              </a:tr>
            </a:tbl>
          </a:graphicData>
        </a:graphic>
      </p:graphicFrame>
      <p:sp>
        <p:nvSpPr>
          <p:cNvPr id="7" name="object 11"/>
          <p:cNvSpPr/>
          <p:nvPr/>
        </p:nvSpPr>
        <p:spPr>
          <a:xfrm>
            <a:off x="6886500" y="3734046"/>
            <a:ext cx="4583254" cy="3088373"/>
          </a:xfrm>
          <a:prstGeom prst="rect">
            <a:avLst/>
          </a:prstGeom>
          <a:blipFill>
            <a:blip r:embed="rId2" cstate="print"/>
            <a:srcRect/>
            <a:stretch>
              <a:fillRect l="-3333" r="-119"/>
            </a:stretch>
          </a:blipFill>
        </p:spPr>
        <p:txBody>
          <a:bodyPr wrap="square" lIns="0" tIns="0" rIns="0" bIns="0" rtlCol="0">
            <a:noAutofit/>
          </a:bodyPr>
          <a:lstStyle/>
          <a:p>
            <a:endParaRPr/>
          </a:p>
        </p:txBody>
      </p:sp>
      <p:sp>
        <p:nvSpPr>
          <p:cNvPr id="9" name="Rectangle 8"/>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1" name="Rectangle 10"/>
          <p:cNvSpPr/>
          <p:nvPr/>
        </p:nvSpPr>
        <p:spPr>
          <a:xfrm>
            <a:off x="9334772" y="516229"/>
            <a:ext cx="2854053" cy="392491"/>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الدكتور شرح الموضوع باختصار!</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96651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Summary of the control </a:t>
            </a:r>
            <a:r>
              <a:rPr lang="en-US" altLang="en-US" sz="2800" dirty="0" smtClean="0">
                <a:solidFill>
                  <a:schemeClr val="bg1">
                    <a:lumMod val="50000"/>
                  </a:schemeClr>
                </a:solidFill>
              </a:rPr>
              <a:t>(from slides)</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pic>
        <p:nvPicPr>
          <p:cNvPr id="6" name="Picture 4" descr="23-25_BileSecretn_1.jpg                                        00002536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548" y="1283465"/>
            <a:ext cx="7599765" cy="4795973"/>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0447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095356129"/>
              </p:ext>
            </p:extLst>
          </p:nvPr>
        </p:nvGraphicFramePr>
        <p:xfrm>
          <a:off x="1" y="-6"/>
          <a:ext cx="12188825" cy="6900167"/>
        </p:xfrm>
        <a:graphic>
          <a:graphicData uri="http://schemas.openxmlformats.org/drawingml/2006/table">
            <a:tbl>
              <a:tblPr firstRow="1" bandRow="1">
                <a:tableStyleId>{5DA37D80-6434-44D0-A028-1B22A696006F}</a:tableStyleId>
              </a:tblPr>
              <a:tblGrid>
                <a:gridCol w="6094411">
                  <a:extLst>
                    <a:ext uri="{9D8B030D-6E8A-4147-A177-3AD203B41FA5}">
                      <a16:colId xmlns:a16="http://schemas.microsoft.com/office/drawing/2014/main" xmlns="" val="3687207917"/>
                    </a:ext>
                  </a:extLst>
                </a:gridCol>
                <a:gridCol w="6094414">
                  <a:extLst>
                    <a:ext uri="{9D8B030D-6E8A-4147-A177-3AD203B41FA5}">
                      <a16:colId xmlns:a16="http://schemas.microsoft.com/office/drawing/2014/main" xmlns="" val="340863295"/>
                    </a:ext>
                  </a:extLst>
                </a:gridCol>
              </a:tblGrid>
              <a:tr h="316487">
                <a:tc gridSpan="2">
                  <a:txBody>
                    <a:bodyPr/>
                    <a:lstStyle/>
                    <a:p>
                      <a:pPr algn="ctr"/>
                      <a:r>
                        <a:rPr kumimoji="0" lang="en-US" sz="1400" b="0" kern="1200" dirty="0" smtClean="0">
                          <a:solidFill>
                            <a:schemeClr val="tx1"/>
                          </a:solidFill>
                          <a:latin typeface="+mn-lt"/>
                          <a:ea typeface="+mn-ea"/>
                          <a:cs typeface="+mn-cs"/>
                        </a:rPr>
                        <a:t>Bile acids and salts</a:t>
                      </a:r>
                    </a:p>
                  </a:txBody>
                  <a:tcPr>
                    <a:solidFill>
                      <a:srgbClr val="CCFFCC"/>
                    </a:solidFill>
                  </a:tcPr>
                </a:tc>
                <a:tc hMerge="1">
                  <a:txBody>
                    <a:bodyPr/>
                    <a:lstStyle/>
                    <a:p>
                      <a:endParaRPr lang="en-US"/>
                    </a:p>
                  </a:txBody>
                  <a:tcPr/>
                </a:tc>
                <a:extLst>
                  <a:ext uri="{0D108BD9-81ED-4DB2-BD59-A6C34878D82A}">
                    <a16:rowId xmlns:a16="http://schemas.microsoft.com/office/drawing/2014/main" xmlns="" val="402202847"/>
                  </a:ext>
                </a:extLst>
              </a:tr>
              <a:tr h="265642">
                <a:tc gridSpan="2">
                  <a:txBody>
                    <a:bodyPr/>
                    <a:lstStyle/>
                    <a:p>
                      <a:r>
                        <a:rPr kumimoji="0" lang="en-US" sz="1300" kern="1200" dirty="0" smtClean="0">
                          <a:solidFill>
                            <a:schemeClr val="tx1"/>
                          </a:solidFill>
                          <a:latin typeface="+mn-lt"/>
                          <a:ea typeface="+mn-ea"/>
                          <a:cs typeface="+mn-cs"/>
                        </a:rPr>
                        <a:t>Bile acids are steroid acids, synthesized in the liver from cholesterol by the enzyme cholesterol (</a:t>
                      </a:r>
                      <a:r>
                        <a:rPr kumimoji="0" lang="en-US" sz="1300" kern="1200" dirty="0" smtClean="0">
                          <a:solidFill>
                            <a:schemeClr val="bg2">
                              <a:lumMod val="75000"/>
                            </a:schemeClr>
                          </a:solidFill>
                          <a:latin typeface="+mn-lt"/>
                          <a:ea typeface="+mn-ea"/>
                          <a:cs typeface="+mn-cs"/>
                        </a:rPr>
                        <a:t>7</a:t>
                      </a:r>
                      <a:r>
                        <a:rPr kumimoji="0" lang="el-GR" sz="1300" kern="1200" dirty="0" smtClean="0">
                          <a:solidFill>
                            <a:schemeClr val="bg2">
                              <a:lumMod val="75000"/>
                            </a:schemeClr>
                          </a:solidFill>
                          <a:latin typeface="+mn-lt"/>
                          <a:ea typeface="+mn-ea"/>
                          <a:cs typeface="+mn-cs"/>
                        </a:rPr>
                        <a:t>α-</a:t>
                      </a:r>
                      <a:r>
                        <a:rPr kumimoji="0" lang="en-US" sz="1300" kern="1200" dirty="0" smtClean="0">
                          <a:solidFill>
                            <a:schemeClr val="bg2">
                              <a:lumMod val="75000"/>
                            </a:schemeClr>
                          </a:solidFill>
                          <a:latin typeface="+mn-lt"/>
                          <a:ea typeface="+mn-ea"/>
                          <a:cs typeface="+mn-cs"/>
                        </a:rPr>
                        <a:t>hydroxylase </a:t>
                      </a:r>
                      <a:r>
                        <a:rPr kumimoji="0" lang="en-US" altLang="ar-SA" sz="1300" kern="1200" dirty="0" smtClean="0">
                          <a:solidFill>
                            <a:schemeClr val="tx1"/>
                          </a:solidFill>
                          <a:latin typeface="+mn-lt"/>
                          <a:ea typeface="+mn-ea"/>
                          <a:cs typeface="+mn-cs"/>
                        </a:rPr>
                        <a:t>) </a:t>
                      </a:r>
                      <a:r>
                        <a:rPr kumimoji="0" lang="en-US" altLang="en-US" sz="1300" kern="1200" dirty="0" smtClean="0">
                          <a:solidFill>
                            <a:schemeClr val="accent5">
                              <a:lumMod val="75000"/>
                            </a:schemeClr>
                          </a:solidFill>
                          <a:latin typeface="+mn-lt"/>
                          <a:ea typeface="+mn-ea"/>
                          <a:cs typeface="+mn-cs"/>
                        </a:rPr>
                        <a:t>and a carboxyl group are added to the steroid nucleus. </a:t>
                      </a:r>
                      <a:endParaRPr kumimoji="0" lang="en-US" sz="1300" kern="1200" dirty="0">
                        <a:solidFill>
                          <a:schemeClr val="accent5">
                            <a:lumMod val="75000"/>
                          </a:schemeClr>
                        </a:solidFill>
                        <a:latin typeface="+mn-lt"/>
                        <a:ea typeface="+mn-ea"/>
                        <a:cs typeface="+mn-cs"/>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2878319891"/>
                  </a:ext>
                </a:extLst>
              </a:tr>
              <a:tr h="26564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300" b="0" kern="1200" dirty="0" smtClean="0">
                          <a:solidFill>
                            <a:schemeClr val="accent2">
                              <a:lumMod val="75000"/>
                            </a:schemeClr>
                          </a:solidFill>
                          <a:latin typeface="+mn-lt"/>
                          <a:ea typeface="+mn-ea"/>
                          <a:cs typeface="+mn-cs"/>
                        </a:rPr>
                        <a:t>Bile acids include</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xmlns="" val="15081903"/>
                  </a:ext>
                </a:extLst>
              </a:tr>
              <a:tr h="265642">
                <a:tc>
                  <a:txBody>
                    <a:bodyPr/>
                    <a:lstStyle/>
                    <a:p>
                      <a:pPr algn="ctr"/>
                      <a:r>
                        <a:rPr kumimoji="0" lang="en-US" sz="1300" kern="1200" dirty="0" smtClean="0">
                          <a:solidFill>
                            <a:schemeClr val="tx1"/>
                          </a:solidFill>
                          <a:latin typeface="+mn-lt"/>
                          <a:ea typeface="+mn-ea"/>
                          <a:cs typeface="+mn-cs"/>
                        </a:rPr>
                        <a:t>Primary</a:t>
                      </a:r>
                      <a:endParaRPr lang="en-US" sz="1300" dirty="0"/>
                    </a:p>
                  </a:txBody>
                  <a:tcPr>
                    <a:solidFill>
                      <a:srgbClr val="FFE5E5"/>
                    </a:solidFill>
                  </a:tcPr>
                </a:tc>
                <a:tc>
                  <a:txBody>
                    <a:bodyPr/>
                    <a:lstStyle/>
                    <a:p>
                      <a:pPr algn="ctr"/>
                      <a:r>
                        <a:rPr kumimoji="0" lang="en-US" sz="1300" kern="1200" dirty="0" smtClean="0">
                          <a:solidFill>
                            <a:schemeClr val="tx1"/>
                          </a:solidFill>
                          <a:latin typeface="+mn-lt"/>
                          <a:ea typeface="+mn-ea"/>
                          <a:cs typeface="+mn-cs"/>
                        </a:rPr>
                        <a:t>Secondary</a:t>
                      </a:r>
                      <a:endParaRPr lang="en-US" sz="1300" dirty="0"/>
                    </a:p>
                  </a:txBody>
                  <a:tcPr>
                    <a:solidFill>
                      <a:srgbClr val="FFFFCC"/>
                    </a:solidFill>
                  </a:tcPr>
                </a:tc>
                <a:extLst>
                  <a:ext uri="{0D108BD9-81ED-4DB2-BD59-A6C34878D82A}">
                    <a16:rowId xmlns:a16="http://schemas.microsoft.com/office/drawing/2014/main" xmlns="" val="2689617356"/>
                  </a:ext>
                </a:extLst>
              </a:tr>
              <a:tr h="419435">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200" kern="1200" dirty="0" err="1" smtClean="0">
                          <a:solidFill>
                            <a:schemeClr val="tx1"/>
                          </a:solidFill>
                          <a:latin typeface="+mn-lt"/>
                          <a:ea typeface="+mn-ea"/>
                          <a:cs typeface="+mn-cs"/>
                        </a:rPr>
                        <a:t>Cholic</a:t>
                      </a:r>
                      <a:r>
                        <a:rPr kumimoji="0" lang="en-US" sz="1200" kern="1200" dirty="0" smtClean="0">
                          <a:solidFill>
                            <a:schemeClr val="tx1"/>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200" kern="1200" dirty="0" err="1" smtClean="0">
                          <a:solidFill>
                            <a:schemeClr val="tx1"/>
                          </a:solidFill>
                          <a:latin typeface="+mn-lt"/>
                          <a:ea typeface="+mn-ea"/>
                          <a:cs typeface="+mn-cs"/>
                        </a:rPr>
                        <a:t>Chenodeoxycholic</a:t>
                      </a:r>
                      <a:r>
                        <a:rPr kumimoji="0" lang="en-US" sz="1200" kern="1200" dirty="0" smtClean="0">
                          <a:solidFill>
                            <a:schemeClr val="tx1"/>
                          </a:solidFill>
                          <a:latin typeface="+mn-lt"/>
                          <a:ea typeface="+mn-ea"/>
                          <a:cs typeface="+mn-cs"/>
                        </a:rPr>
                        <a:t> acids.</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200" kern="1200" dirty="0" err="1" smtClean="0">
                          <a:solidFill>
                            <a:schemeClr val="tx1"/>
                          </a:solidFill>
                          <a:latin typeface="+mn-lt"/>
                          <a:ea typeface="+mn-ea"/>
                          <a:cs typeface="+mn-cs"/>
                        </a:rPr>
                        <a:t>Deoxycholic</a:t>
                      </a:r>
                      <a:r>
                        <a:rPr kumimoji="0" lang="en-US" sz="1200" kern="1200" dirty="0" smtClean="0">
                          <a:solidFill>
                            <a:schemeClr val="tx1"/>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200" kern="1200" dirty="0" err="1" smtClean="0">
                          <a:solidFill>
                            <a:schemeClr val="tx1"/>
                          </a:solidFill>
                          <a:latin typeface="+mn-lt"/>
                          <a:ea typeface="+mn-ea"/>
                          <a:cs typeface="+mn-cs"/>
                        </a:rPr>
                        <a:t>Lithocholic</a:t>
                      </a:r>
                      <a:r>
                        <a:rPr kumimoji="0" lang="en-US" sz="1200" kern="1200" dirty="0" smtClean="0">
                          <a:solidFill>
                            <a:schemeClr val="tx1"/>
                          </a:solidFill>
                          <a:latin typeface="+mn-lt"/>
                          <a:ea typeface="+mn-ea"/>
                          <a:cs typeface="+mn-cs"/>
                        </a:rPr>
                        <a:t> acids.</a:t>
                      </a:r>
                    </a:p>
                  </a:txBody>
                  <a:tcPr>
                    <a:solidFill>
                      <a:schemeClr val="bg1"/>
                    </a:solidFill>
                  </a:tcPr>
                </a:tc>
                <a:extLst>
                  <a:ext uri="{0D108BD9-81ED-4DB2-BD59-A6C34878D82A}">
                    <a16:rowId xmlns:a16="http://schemas.microsoft.com/office/drawing/2014/main" xmlns="" val="2639570962"/>
                  </a:ext>
                </a:extLst>
              </a:tr>
              <a:tr h="265642">
                <a:tc gridSpan="2">
                  <a:txBody>
                    <a:bodyPr/>
                    <a:lstStyle/>
                    <a:p>
                      <a:pPr marL="0" indent="0" algn="ctr">
                        <a:buFont typeface="Wingdings" panose="05000000000000000000" pitchFamily="2" charset="2"/>
                        <a:buNone/>
                      </a:pPr>
                      <a:r>
                        <a:rPr kumimoji="0" lang="en-US" altLang="en-US" sz="1300" b="0" kern="1200" dirty="0" smtClean="0">
                          <a:solidFill>
                            <a:schemeClr val="tx1"/>
                          </a:solidFill>
                          <a:latin typeface="+mn-lt"/>
                          <a:ea typeface="+mn-ea"/>
                          <a:cs typeface="+mn-cs"/>
                        </a:rPr>
                        <a:t>Bile Acids Are Formed in the Liver From Cholesterol</a:t>
                      </a:r>
                      <a:endParaRPr kumimoji="0" lang="en-US" sz="1300" b="0" kern="1200" dirty="0">
                        <a:solidFill>
                          <a:schemeClr val="tx1"/>
                        </a:solidFill>
                        <a:latin typeface="+mn-lt"/>
                        <a:ea typeface="+mn-ea"/>
                        <a:cs typeface="+mn-cs"/>
                      </a:endParaRPr>
                    </a:p>
                  </a:txBody>
                  <a:tcPr>
                    <a:solidFill>
                      <a:srgbClr val="D0F5FC"/>
                    </a:solidFill>
                  </a:tcPr>
                </a:tc>
                <a:tc hMerge="1">
                  <a:txBody>
                    <a:bodyPr/>
                    <a:lstStyle/>
                    <a:p>
                      <a:pPr marL="0" indent="0">
                        <a:buFont typeface="Wingdings" panose="05000000000000000000" pitchFamily="2" charset="2"/>
                        <a:buNone/>
                      </a:pPr>
                      <a:endParaRPr lang="en-US" sz="1400" dirty="0" smtClean="0">
                        <a:solidFill>
                          <a:schemeClr val="tx1"/>
                        </a:solidFill>
                      </a:endParaRPr>
                    </a:p>
                  </a:txBody>
                  <a:tcPr>
                    <a:solidFill>
                      <a:schemeClr val="bg1"/>
                    </a:solidFill>
                  </a:tcPr>
                </a:tc>
                <a:extLst>
                  <a:ext uri="{0D108BD9-81ED-4DB2-BD59-A6C34878D82A}">
                    <a16:rowId xmlns:a16="http://schemas.microsoft.com/office/drawing/2014/main" xmlns="" val="1385637011"/>
                  </a:ext>
                </a:extLst>
              </a:tr>
              <a:tr h="4557864">
                <a:tc gridSpan="2">
                  <a:txBody>
                    <a:bodyPr/>
                    <a:lstStyle/>
                    <a:p>
                      <a:pPr marL="171450" indent="-171450">
                        <a:buFont typeface="Wingdings" panose="05000000000000000000" pitchFamily="2" charset="2"/>
                        <a:buChar char="ü"/>
                      </a:pPr>
                      <a:r>
                        <a:rPr kumimoji="0" lang="en-US" altLang="en-US" sz="1200" kern="1200" dirty="0" smtClean="0">
                          <a:solidFill>
                            <a:schemeClr val="tx1"/>
                          </a:solidFill>
                          <a:latin typeface="+mn-lt"/>
                          <a:ea typeface="+mn-ea"/>
                          <a:cs typeface="+mn-cs"/>
                        </a:rPr>
                        <a:t>Synthesis by hepatocytes (by C 27- </a:t>
                      </a:r>
                      <a:r>
                        <a:rPr kumimoji="0" lang="en-US" altLang="en-US" sz="1200" kern="1200" dirty="0" err="1" smtClean="0">
                          <a:solidFill>
                            <a:schemeClr val="tx1"/>
                          </a:solidFill>
                          <a:latin typeface="+mn-lt"/>
                          <a:ea typeface="+mn-ea"/>
                          <a:cs typeface="+mn-cs"/>
                        </a:rPr>
                        <a:t>dehydroxylase</a:t>
                      </a:r>
                      <a:r>
                        <a:rPr kumimoji="0" lang="en-US" altLang="en-US" sz="1200" kern="1200" dirty="0" smtClean="0">
                          <a:solidFill>
                            <a:schemeClr val="tx1"/>
                          </a:solidFill>
                          <a:latin typeface="+mn-lt"/>
                          <a:ea typeface="+mn-ea"/>
                          <a:cs typeface="+mn-cs"/>
                        </a:rPr>
                        <a:t>), which include </a:t>
                      </a:r>
                      <a:r>
                        <a:rPr kumimoji="0" lang="en-US" altLang="en-US" sz="1200" kern="1200" dirty="0" err="1" smtClean="0">
                          <a:solidFill>
                            <a:schemeClr val="tx1"/>
                          </a:solidFill>
                          <a:latin typeface="+mn-lt"/>
                          <a:ea typeface="+mn-ea"/>
                          <a:cs typeface="+mn-cs"/>
                        </a:rPr>
                        <a:t>cholic</a:t>
                      </a:r>
                      <a:r>
                        <a:rPr kumimoji="0" lang="en-US" altLang="en-US" sz="1200" kern="1200" dirty="0" smtClean="0">
                          <a:solidFill>
                            <a:schemeClr val="tx1"/>
                          </a:solidFill>
                          <a:latin typeface="+mn-lt"/>
                          <a:ea typeface="+mn-ea"/>
                          <a:cs typeface="+mn-cs"/>
                        </a:rPr>
                        <a:t> acid and </a:t>
                      </a:r>
                      <a:r>
                        <a:rPr kumimoji="0" lang="en-US" altLang="en-US" sz="1200" kern="1200" dirty="0" err="1" smtClean="0">
                          <a:solidFill>
                            <a:schemeClr val="tx1"/>
                          </a:solidFill>
                          <a:latin typeface="+mn-lt"/>
                          <a:ea typeface="+mn-ea"/>
                          <a:cs typeface="+mn-cs"/>
                        </a:rPr>
                        <a:t>chenodeoxycholic</a:t>
                      </a:r>
                      <a:r>
                        <a:rPr kumimoji="0" lang="en-US" altLang="en-US" sz="1200" kern="1200" dirty="0" smtClean="0">
                          <a:solidFill>
                            <a:schemeClr val="tx1"/>
                          </a:solidFill>
                          <a:latin typeface="+mn-lt"/>
                          <a:ea typeface="+mn-ea"/>
                          <a:cs typeface="+mn-cs"/>
                        </a:rPr>
                        <a:t> acid. </a:t>
                      </a:r>
                    </a:p>
                    <a:p>
                      <a:pPr marL="171450" indent="-171450">
                        <a:buFont typeface="Wingdings" panose="05000000000000000000" pitchFamily="2" charset="2"/>
                        <a:buChar char="ü"/>
                      </a:pPr>
                      <a:endParaRPr kumimoji="0" lang="en-US" altLang="en-US" sz="500" kern="1200" dirty="0" smtClean="0">
                        <a:solidFill>
                          <a:schemeClr val="tx1"/>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chemeClr val="tx1"/>
                          </a:solidFill>
                          <a:latin typeface="+mn-lt"/>
                          <a:ea typeface="+mn-ea"/>
                          <a:cs typeface="+mn-cs"/>
                        </a:rPr>
                        <a:t>Bile acids are secreted as conjugates of taurine or glycine. </a:t>
                      </a:r>
                    </a:p>
                    <a:p>
                      <a:pPr marL="171450" indent="-171450">
                        <a:buFont typeface="Wingdings" panose="05000000000000000000" pitchFamily="2" charset="2"/>
                        <a:buChar char="ü"/>
                      </a:pPr>
                      <a:endParaRPr kumimoji="0" lang="en-US" altLang="en-US" sz="500" kern="1200" dirty="0" smtClean="0">
                        <a:solidFill>
                          <a:schemeClr val="accent5">
                            <a:lumMod val="75000"/>
                          </a:schemeClr>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chemeClr val="accent5">
                              <a:lumMod val="75000"/>
                            </a:schemeClr>
                          </a:solidFill>
                          <a:latin typeface="+mn-lt"/>
                          <a:ea typeface="+mn-ea"/>
                          <a:cs typeface="+mn-cs"/>
                        </a:rPr>
                        <a:t>When bile enters the GI tract, bacteria present in the lumen act on the primary bile acids and convert them to secondary bile acids by </a:t>
                      </a:r>
                      <a:r>
                        <a:rPr kumimoji="0" lang="en-US" altLang="en-US" sz="1200" kern="1200" dirty="0" err="1" smtClean="0">
                          <a:solidFill>
                            <a:schemeClr val="accent5">
                              <a:lumMod val="75000"/>
                            </a:schemeClr>
                          </a:solidFill>
                          <a:latin typeface="+mn-lt"/>
                          <a:ea typeface="+mn-ea"/>
                          <a:cs typeface="+mn-cs"/>
                        </a:rPr>
                        <a:t>dehydroxylation</a:t>
                      </a:r>
                      <a:r>
                        <a:rPr kumimoji="0" lang="en-US" altLang="en-US" sz="1200" kern="1200" dirty="0" smtClean="0">
                          <a:solidFill>
                            <a:schemeClr val="accent5">
                              <a:lumMod val="75000"/>
                            </a:schemeClr>
                          </a:solidFill>
                          <a:latin typeface="+mn-lt"/>
                          <a:ea typeface="+mn-ea"/>
                          <a:cs typeface="+mn-cs"/>
                        </a:rPr>
                        <a:t>. </a:t>
                      </a:r>
                    </a:p>
                    <a:p>
                      <a:pPr marL="171450" indent="-171450">
                        <a:buFont typeface="Wingdings" panose="05000000000000000000" pitchFamily="2" charset="2"/>
                        <a:buChar char="ü"/>
                      </a:pPr>
                      <a:endParaRPr kumimoji="0" lang="en-US" altLang="en-US" sz="500" kern="1200" dirty="0" smtClean="0">
                        <a:solidFill>
                          <a:schemeClr val="accent5">
                            <a:lumMod val="75000"/>
                          </a:schemeClr>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200" kern="1200" dirty="0" err="1" smtClean="0">
                          <a:solidFill>
                            <a:schemeClr val="accent5">
                              <a:lumMod val="75000"/>
                            </a:schemeClr>
                          </a:solidFill>
                          <a:latin typeface="+mn-lt"/>
                          <a:ea typeface="+mn-ea"/>
                          <a:cs typeface="+mn-cs"/>
                        </a:rPr>
                        <a:t>Cholic</a:t>
                      </a:r>
                      <a:r>
                        <a:rPr kumimoji="0" lang="en-US" altLang="en-US" sz="1200" kern="1200" dirty="0" smtClean="0">
                          <a:solidFill>
                            <a:schemeClr val="accent5">
                              <a:lumMod val="75000"/>
                            </a:schemeClr>
                          </a:solidFill>
                          <a:latin typeface="+mn-lt"/>
                          <a:ea typeface="+mn-ea"/>
                          <a:cs typeface="+mn-cs"/>
                        </a:rPr>
                        <a:t> acid is converted to </a:t>
                      </a:r>
                      <a:r>
                        <a:rPr kumimoji="0" lang="en-US" altLang="en-US" sz="1200" kern="1200" dirty="0" err="1" smtClean="0">
                          <a:solidFill>
                            <a:schemeClr val="accent5">
                              <a:lumMod val="75000"/>
                            </a:schemeClr>
                          </a:solidFill>
                          <a:latin typeface="+mn-lt"/>
                          <a:ea typeface="+mn-ea"/>
                          <a:cs typeface="+mn-cs"/>
                        </a:rPr>
                        <a:t>deoxycholic</a:t>
                      </a:r>
                      <a:r>
                        <a:rPr kumimoji="0" lang="en-US" altLang="en-US" sz="1200" kern="1200" dirty="0" smtClean="0">
                          <a:solidFill>
                            <a:schemeClr val="accent5">
                              <a:lumMod val="75000"/>
                            </a:schemeClr>
                          </a:solidFill>
                          <a:latin typeface="+mn-lt"/>
                          <a:ea typeface="+mn-ea"/>
                          <a:cs typeface="+mn-cs"/>
                        </a:rPr>
                        <a:t> acid and </a:t>
                      </a:r>
                      <a:r>
                        <a:rPr kumimoji="0" lang="en-US" altLang="en-US" sz="1200" kern="1200" dirty="0" err="1" smtClean="0">
                          <a:solidFill>
                            <a:schemeClr val="accent5">
                              <a:lumMod val="75000"/>
                            </a:schemeClr>
                          </a:solidFill>
                          <a:latin typeface="+mn-lt"/>
                          <a:ea typeface="+mn-ea"/>
                          <a:cs typeface="+mn-cs"/>
                        </a:rPr>
                        <a:t>chenodeoxycholic</a:t>
                      </a:r>
                      <a:r>
                        <a:rPr kumimoji="0" lang="en-US" altLang="en-US" sz="1200" kern="1200" dirty="0" smtClean="0">
                          <a:solidFill>
                            <a:schemeClr val="accent5">
                              <a:lumMod val="75000"/>
                            </a:schemeClr>
                          </a:solidFill>
                          <a:latin typeface="+mn-lt"/>
                          <a:ea typeface="+mn-ea"/>
                          <a:cs typeface="+mn-cs"/>
                        </a:rPr>
                        <a:t> acid to </a:t>
                      </a:r>
                      <a:r>
                        <a:rPr kumimoji="0" lang="en-US" altLang="en-US" sz="1200" kern="1200" dirty="0" err="1" smtClean="0">
                          <a:solidFill>
                            <a:schemeClr val="accent5">
                              <a:lumMod val="75000"/>
                            </a:schemeClr>
                          </a:solidFill>
                          <a:latin typeface="+mn-lt"/>
                          <a:ea typeface="+mn-ea"/>
                          <a:cs typeface="+mn-cs"/>
                        </a:rPr>
                        <a:t>lithocholic</a:t>
                      </a:r>
                      <a:r>
                        <a:rPr kumimoji="0" lang="en-US" altLang="en-US" sz="1200" kern="1200" dirty="0" smtClean="0">
                          <a:solidFill>
                            <a:schemeClr val="accent5">
                              <a:lumMod val="75000"/>
                            </a:schemeClr>
                          </a:solidFill>
                          <a:latin typeface="+mn-lt"/>
                          <a:ea typeface="+mn-ea"/>
                          <a:cs typeface="+mn-cs"/>
                        </a:rPr>
                        <a:t> acid, which is cytotoxic and can be sulfated by the liver if it presents in high concentration.</a:t>
                      </a:r>
                    </a:p>
                    <a:p>
                      <a:pPr marL="285750" indent="-285750">
                        <a:buFont typeface="Wingdings" panose="05000000000000000000" pitchFamily="2" charset="2"/>
                        <a:buChar char="ü"/>
                      </a:pPr>
                      <a:endParaRPr lang="en-US" altLang="en-US" sz="1200" dirty="0" smtClean="0">
                        <a:solidFill>
                          <a:schemeClr val="accent2">
                            <a:lumMod val="75000"/>
                          </a:schemeClr>
                        </a:solidFill>
                      </a:endParaRPr>
                    </a:p>
                    <a:p>
                      <a:pPr marL="171450" indent="-171450">
                        <a:buFont typeface="Wingdings" panose="05000000000000000000" pitchFamily="2" charset="2"/>
                        <a:buChar char="ü"/>
                      </a:pPr>
                      <a:r>
                        <a:rPr lang="en-US" altLang="en-US" sz="1200" dirty="0" smtClean="0"/>
                        <a:t>At a neutral pH, the bile acids are mostly ionized and are referred to as bile salts. Conjugated bile acids ionize more readily than the unconjugated bile acids and, thus, usually exist as salts of various cations (e.g., sodium </a:t>
                      </a:r>
                      <a:r>
                        <a:rPr kumimoji="0" lang="en-US" altLang="en-US" sz="1200" kern="1200" dirty="0" err="1" smtClean="0">
                          <a:solidFill>
                            <a:schemeClr val="tx1"/>
                          </a:solidFill>
                          <a:latin typeface="+mn-lt"/>
                          <a:ea typeface="+mn-ea"/>
                          <a:cs typeface="+mn-cs"/>
                        </a:rPr>
                        <a:t>glycocholate</a:t>
                      </a:r>
                      <a:r>
                        <a:rPr kumimoji="0" lang="en-US" altLang="en-US" sz="1200" kern="1200" dirty="0" smtClean="0">
                          <a:solidFill>
                            <a:schemeClr val="tx1"/>
                          </a:solidFill>
                          <a:latin typeface="+mn-lt"/>
                          <a:ea typeface="+mn-ea"/>
                          <a:cs typeface="+mn-cs"/>
                        </a:rPr>
                        <a:t> </a:t>
                      </a:r>
                      <a:r>
                        <a:rPr kumimoji="0" lang="en-US" altLang="en-US" sz="1200" kern="1200" dirty="0" smtClean="0">
                          <a:solidFill>
                            <a:srgbClr val="00B050"/>
                          </a:solidFill>
                          <a:latin typeface="+mn-lt"/>
                          <a:ea typeface="+mn-ea"/>
                          <a:cs typeface="+mn-cs"/>
                        </a:rPr>
                        <a:t>or </a:t>
                      </a:r>
                      <a:r>
                        <a:rPr kumimoji="0" lang="en-US" sz="1200" kern="1200" dirty="0" smtClean="0">
                          <a:solidFill>
                            <a:srgbClr val="00B050"/>
                          </a:solidFill>
                          <a:latin typeface="+mn-lt"/>
                          <a:ea typeface="+mn-ea"/>
                          <a:cs typeface="+mn-cs"/>
                        </a:rPr>
                        <a:t>Sodium taurocholate</a:t>
                      </a:r>
                      <a:r>
                        <a:rPr kumimoji="0" lang="en-US" altLang="en-US" sz="1200" kern="1200" dirty="0" smtClean="0">
                          <a:solidFill>
                            <a:schemeClr val="tx1"/>
                          </a:solidFill>
                          <a:latin typeface="+mn-lt"/>
                          <a:ea typeface="+mn-ea"/>
                          <a:cs typeface="+mn-cs"/>
                        </a:rPr>
                        <a:t>) and we call it bile salt.</a:t>
                      </a:r>
                    </a:p>
                    <a:p>
                      <a:pPr marL="171450" indent="-171450">
                        <a:buFont typeface="Wingdings" panose="05000000000000000000" pitchFamily="2" charset="2"/>
                        <a:buChar char="ü"/>
                      </a:pPr>
                      <a:endParaRPr kumimoji="0" lang="en-US" altLang="en-US" sz="500" kern="1200" dirty="0" smtClean="0">
                        <a:solidFill>
                          <a:schemeClr val="tx1"/>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chemeClr val="accent5">
                              <a:lumMod val="75000"/>
                            </a:schemeClr>
                          </a:solidFill>
                          <a:latin typeface="+mn-lt"/>
                          <a:ea typeface="+mn-ea"/>
                          <a:cs typeface="+mn-cs"/>
                        </a:rPr>
                        <a:t>The conjugation biochemical reaction decreases the </a:t>
                      </a:r>
                      <a:r>
                        <a:rPr kumimoji="0" lang="en-US" altLang="en-US" sz="1200" kern="1200" dirty="0" err="1" smtClean="0">
                          <a:solidFill>
                            <a:schemeClr val="accent5">
                              <a:lumMod val="75000"/>
                            </a:schemeClr>
                          </a:solidFill>
                          <a:latin typeface="+mn-lt"/>
                          <a:ea typeface="+mn-ea"/>
                          <a:cs typeface="+mn-cs"/>
                        </a:rPr>
                        <a:t>pKa</a:t>
                      </a:r>
                      <a:r>
                        <a:rPr kumimoji="0" lang="en-US" altLang="en-US" sz="1200" kern="1200" dirty="0" smtClean="0">
                          <a:solidFill>
                            <a:schemeClr val="accent5">
                              <a:lumMod val="75000"/>
                            </a:schemeClr>
                          </a:solidFill>
                          <a:latin typeface="+mn-lt"/>
                          <a:ea typeface="+mn-ea"/>
                          <a:cs typeface="+mn-cs"/>
                        </a:rPr>
                        <a:t> of the compound and make it more ionized. </a:t>
                      </a:r>
                    </a:p>
                    <a:p>
                      <a:pPr marL="171450" indent="-171450">
                        <a:buFont typeface="Wingdings" panose="05000000000000000000" pitchFamily="2" charset="2"/>
                        <a:buChar char="ü"/>
                      </a:pPr>
                      <a:endParaRPr kumimoji="0" lang="en-US" altLang="en-US" sz="500" kern="1200" dirty="0" smtClean="0">
                        <a:solidFill>
                          <a:schemeClr val="accent5">
                            <a:lumMod val="75000"/>
                          </a:schemeClr>
                        </a:solidFill>
                        <a:latin typeface="+mn-lt"/>
                        <a:ea typeface="+mn-ea"/>
                        <a:cs typeface="+mn-cs"/>
                      </a:endParaRPr>
                    </a:p>
                    <a:p>
                      <a:pPr marL="171450" indent="-171450">
                        <a:buFont typeface="Wingdings" panose="05000000000000000000" pitchFamily="2" charset="2"/>
                        <a:buChar char="ü"/>
                      </a:pPr>
                      <a:r>
                        <a:rPr lang="en-US" altLang="en-US" sz="1200" dirty="0" smtClean="0"/>
                        <a:t>Bile salts are much more polar than bile acids and have greater difficulty penetrating cell membranes</a:t>
                      </a:r>
                      <a:r>
                        <a:rPr lang="en-US" altLang="en-US" sz="1200" baseline="0" dirty="0" smtClean="0"/>
                        <a:t> </a:t>
                      </a:r>
                      <a:r>
                        <a:rPr lang="en-US" altLang="en-US" sz="1200" baseline="0" dirty="0" smtClean="0">
                          <a:solidFill>
                            <a:srgbClr val="00B050"/>
                          </a:solidFill>
                        </a:rPr>
                        <a:t>(because the membrane contain lipids).</a:t>
                      </a:r>
                      <a:endParaRPr lang="en-US" altLang="en-US" sz="1200" dirty="0" smtClean="0">
                        <a:solidFill>
                          <a:srgbClr val="00B050"/>
                        </a:solidFill>
                      </a:endParaRPr>
                    </a:p>
                    <a:p>
                      <a:pPr marL="171450" indent="-171450">
                        <a:buFont typeface="Wingdings" panose="05000000000000000000" pitchFamily="2" charset="2"/>
                        <a:buChar char="ü"/>
                      </a:pPr>
                      <a:endParaRPr lang="en-US" altLang="en-US" sz="500" dirty="0" smtClean="0"/>
                    </a:p>
                    <a:p>
                      <a:pPr marL="171450" indent="-171450">
                        <a:buFont typeface="Wingdings" panose="05000000000000000000" pitchFamily="2" charset="2"/>
                        <a:buChar char="ü"/>
                      </a:pPr>
                      <a:r>
                        <a:rPr lang="en-US" altLang="en-US" sz="1200" dirty="0" smtClean="0"/>
                        <a:t>Consequently, the small intestine absorbs bile salts much more poorly than bile acids. </a:t>
                      </a:r>
                    </a:p>
                    <a:p>
                      <a:pPr marL="171450" indent="-171450">
                        <a:buFont typeface="Wingdings" panose="05000000000000000000" pitchFamily="2" charset="2"/>
                        <a:buChar char="ü"/>
                      </a:pPr>
                      <a:endParaRPr lang="en-US" altLang="en-US" sz="500" dirty="0" smtClean="0"/>
                    </a:p>
                    <a:p>
                      <a:pPr marL="171450" indent="-171450">
                        <a:buFont typeface="Wingdings" panose="05000000000000000000" pitchFamily="2" charset="2"/>
                        <a:buChar char="ü"/>
                      </a:pPr>
                      <a:r>
                        <a:rPr lang="en-US" altLang="en-US" sz="1200" dirty="0" smtClean="0"/>
                        <a:t>This property of bile salts is important because they play an integral role in the intestinal absorption of lipid.</a:t>
                      </a:r>
                      <a:r>
                        <a:rPr lang="en-US" altLang="en-US" sz="1200" baseline="0" dirty="0" smtClean="0"/>
                        <a:t> </a:t>
                      </a:r>
                    </a:p>
                    <a:p>
                      <a:pPr marL="171450" indent="-171450">
                        <a:buFont typeface="Wingdings" panose="05000000000000000000" pitchFamily="2" charset="2"/>
                        <a:buChar char="ü"/>
                      </a:pPr>
                      <a:endParaRPr lang="en-US" altLang="en-US" sz="500" baseline="0" dirty="0" smtClean="0"/>
                    </a:p>
                    <a:p>
                      <a:pPr marL="171450" indent="-171450">
                        <a:buFont typeface="Wingdings" panose="05000000000000000000" pitchFamily="2" charset="2"/>
                        <a:buChar char="ü"/>
                      </a:pPr>
                      <a:r>
                        <a:rPr lang="en-US" altLang="en-US" sz="1200" dirty="0" smtClean="0"/>
                        <a:t>Therefore, it is important that the small intestine absorb bile salts only after all of the lipid has been absorbed</a:t>
                      </a:r>
                      <a:r>
                        <a:rPr lang="en-US" altLang="en-US" sz="1200" baseline="0" dirty="0" smtClean="0"/>
                        <a:t> </a:t>
                      </a:r>
                      <a:r>
                        <a:rPr kumimoji="0" lang="en-US" altLang="en-US" sz="1200" kern="1200" dirty="0" smtClean="0">
                          <a:solidFill>
                            <a:srgbClr val="00B050"/>
                          </a:solidFill>
                          <a:latin typeface="+mn-lt"/>
                          <a:ea typeface="+mn-ea"/>
                          <a:cs typeface="+mn-cs"/>
                        </a:rPr>
                        <a:t>(</a:t>
                      </a:r>
                      <a:r>
                        <a:rPr kumimoji="0" lang="en-US" sz="1200" kern="1200" dirty="0" smtClean="0">
                          <a:solidFill>
                            <a:srgbClr val="00B050"/>
                          </a:solidFill>
                          <a:latin typeface="+mn-lt"/>
                          <a:ea typeface="+mn-ea"/>
                          <a:cs typeface="+mn-cs"/>
                        </a:rPr>
                        <a:t>Bile salts r kept in small intestine until most of fat is digested &amp; absorbed).</a:t>
                      </a:r>
                      <a:endParaRPr kumimoji="0" lang="en-US" altLang="en-US" sz="1200" kern="1200" dirty="0" smtClean="0">
                        <a:solidFill>
                          <a:srgbClr val="00B050"/>
                        </a:solidFill>
                        <a:latin typeface="+mn-lt"/>
                        <a:ea typeface="+mn-ea"/>
                        <a:cs typeface="+mn-cs"/>
                      </a:endParaRPr>
                    </a:p>
                    <a:p>
                      <a:pPr marL="171450" indent="-171450">
                        <a:buFont typeface="Wingdings" panose="05000000000000000000" pitchFamily="2" charset="2"/>
                        <a:buChar char="ü"/>
                      </a:pPr>
                      <a:endParaRPr lang="en-US" altLang="en-US" sz="500" dirty="0" smtClean="0"/>
                    </a:p>
                    <a:p>
                      <a:pPr marL="171450" indent="-171450">
                        <a:buFont typeface="Wingdings" panose="05000000000000000000" pitchFamily="2" charset="2"/>
                        <a:buChar char="ü"/>
                      </a:pPr>
                      <a:r>
                        <a:rPr kumimoji="0" lang="en-US" altLang="en-US" sz="1200" kern="1200" dirty="0" smtClean="0">
                          <a:solidFill>
                            <a:srgbClr val="FF66CC"/>
                          </a:solidFill>
                          <a:latin typeface="+mn-lt"/>
                          <a:ea typeface="+mn-ea"/>
                          <a:cs typeface="+mn-cs"/>
                        </a:rPr>
                        <a:t>Bile acids are amphipathic that is having both hydrophilic &amp; hydrophobic domains and tend to form molecular arrangement called micelles.</a:t>
                      </a:r>
                    </a:p>
                    <a:p>
                      <a:pPr marL="171450" indent="-171450">
                        <a:buFont typeface="Wingdings" panose="05000000000000000000" pitchFamily="2" charset="2"/>
                        <a:buChar char="ü"/>
                      </a:pPr>
                      <a:endParaRPr kumimoji="0" lang="en-US" altLang="en-US" sz="500" kern="1200" dirty="0" smtClean="0">
                        <a:solidFill>
                          <a:schemeClr val="tx1"/>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chemeClr val="accent5">
                              <a:lumMod val="75000"/>
                            </a:schemeClr>
                          </a:solidFill>
                          <a:latin typeface="+mn-lt"/>
                          <a:ea typeface="+mn-ea"/>
                          <a:cs typeface="+mn-cs"/>
                        </a:rPr>
                        <a:t>Bile salts have the ability to form micelles, each bile salt molecule is composed of a sterol nucleus that is fat-soluble and a polar group that is water</a:t>
                      </a:r>
                      <a:r>
                        <a:rPr kumimoji="0" lang="en-US" altLang="en-US" sz="1200" kern="1200" baseline="0" dirty="0" smtClean="0">
                          <a:solidFill>
                            <a:schemeClr val="accent5">
                              <a:lumMod val="75000"/>
                            </a:schemeClr>
                          </a:solidFill>
                          <a:latin typeface="+mn-lt"/>
                          <a:ea typeface="+mn-ea"/>
                          <a:cs typeface="+mn-cs"/>
                        </a:rPr>
                        <a:t> </a:t>
                      </a:r>
                      <a:r>
                        <a:rPr kumimoji="0" lang="en-US" altLang="en-US" sz="1200" kern="1200" dirty="0" smtClean="0">
                          <a:solidFill>
                            <a:schemeClr val="accent5">
                              <a:lumMod val="75000"/>
                            </a:schemeClr>
                          </a:solidFill>
                          <a:latin typeface="+mn-lt"/>
                          <a:ea typeface="+mn-ea"/>
                          <a:cs typeface="+mn-cs"/>
                        </a:rPr>
                        <a:t>soluble.</a:t>
                      </a:r>
                    </a:p>
                    <a:p>
                      <a:pPr marL="171450" indent="-171450">
                        <a:buFont typeface="Wingdings" panose="05000000000000000000" pitchFamily="2" charset="2"/>
                        <a:buChar char="ü"/>
                      </a:pPr>
                      <a:endParaRPr kumimoji="0" lang="en-US" altLang="en-US" sz="500" kern="1200" dirty="0" smtClean="0">
                        <a:solidFill>
                          <a:schemeClr val="accent5">
                            <a:lumMod val="75000"/>
                          </a:schemeClr>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chemeClr val="accent5">
                              <a:lumMod val="75000"/>
                            </a:schemeClr>
                          </a:solidFill>
                          <a:latin typeface="+mn-lt"/>
                          <a:ea typeface="+mn-ea"/>
                          <a:cs typeface="+mn-cs"/>
                        </a:rPr>
                        <a:t>Micelles are small spherical, cylindrical globules </a:t>
                      </a:r>
                      <a:r>
                        <a:rPr kumimoji="0" lang="en-US" altLang="en-US" sz="1200" kern="1200" dirty="0" smtClean="0">
                          <a:solidFill>
                            <a:schemeClr val="accent4">
                              <a:lumMod val="75000"/>
                            </a:schemeClr>
                          </a:solidFill>
                          <a:latin typeface="+mn-lt"/>
                          <a:ea typeface="+mn-ea"/>
                          <a:cs typeface="+mn-cs"/>
                        </a:rPr>
                        <a:t>3 to 6 </a:t>
                      </a:r>
                      <a:r>
                        <a:rPr kumimoji="0" lang="en-US" altLang="en-US" sz="1200" kern="1200" dirty="0" smtClean="0">
                          <a:solidFill>
                            <a:schemeClr val="accent5">
                              <a:lumMod val="75000"/>
                            </a:schemeClr>
                          </a:solidFill>
                          <a:latin typeface="+mn-lt"/>
                          <a:ea typeface="+mn-ea"/>
                          <a:cs typeface="+mn-cs"/>
                        </a:rPr>
                        <a:t>nm in diameter composed of </a:t>
                      </a:r>
                      <a:r>
                        <a:rPr kumimoji="0" lang="en-US" altLang="en-US" sz="1200" kern="1200" dirty="0" smtClean="0">
                          <a:solidFill>
                            <a:schemeClr val="accent4">
                              <a:lumMod val="75000"/>
                            </a:schemeClr>
                          </a:solidFill>
                          <a:latin typeface="+mn-lt"/>
                          <a:ea typeface="+mn-ea"/>
                          <a:cs typeface="+mn-cs"/>
                        </a:rPr>
                        <a:t>20 to 40 </a:t>
                      </a:r>
                      <a:r>
                        <a:rPr kumimoji="0" lang="en-US" altLang="en-US" sz="1200" kern="1200" dirty="0" smtClean="0">
                          <a:solidFill>
                            <a:schemeClr val="accent5">
                              <a:lumMod val="75000"/>
                            </a:schemeClr>
                          </a:solidFill>
                          <a:latin typeface="+mn-lt"/>
                          <a:ea typeface="+mn-ea"/>
                          <a:cs typeface="+mn-cs"/>
                        </a:rPr>
                        <a:t>molecules of bile salt.</a:t>
                      </a:r>
                    </a:p>
                    <a:p>
                      <a:pPr marL="171450" indent="-171450">
                        <a:buFont typeface="Wingdings" panose="05000000000000000000" pitchFamily="2" charset="2"/>
                        <a:buChar char="ü"/>
                      </a:pPr>
                      <a:endParaRPr kumimoji="0" lang="en-US" altLang="en-US" sz="500" kern="1200" dirty="0" smtClean="0">
                        <a:solidFill>
                          <a:schemeClr val="tx1"/>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chemeClr val="accent5">
                              <a:lumMod val="75000"/>
                            </a:schemeClr>
                          </a:solidFill>
                          <a:latin typeface="+mn-lt"/>
                          <a:ea typeface="+mn-ea"/>
                          <a:cs typeface="+mn-cs"/>
                        </a:rPr>
                        <a:t>The  polar groups are (-) charged, they allow the entire micelle globule to dissolve in the water of the digestive fluids and to remain in stable solution.</a:t>
                      </a:r>
                    </a:p>
                    <a:p>
                      <a:pPr marL="171450" indent="-171450">
                        <a:buFont typeface="Wingdings" panose="05000000000000000000" pitchFamily="2" charset="2"/>
                        <a:buChar char="ü"/>
                      </a:pPr>
                      <a:endParaRPr kumimoji="0" lang="en-US" altLang="en-US" sz="500" kern="1200" dirty="0" smtClean="0">
                        <a:solidFill>
                          <a:schemeClr val="accent5">
                            <a:lumMod val="75000"/>
                          </a:schemeClr>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chemeClr val="accent5">
                              <a:lumMod val="75000"/>
                            </a:schemeClr>
                          </a:solidFill>
                          <a:latin typeface="+mn-lt"/>
                          <a:ea typeface="+mn-ea"/>
                          <a:cs typeface="+mn-cs"/>
                        </a:rPr>
                        <a:t>The micelles act as a transport medium to carry the </a:t>
                      </a:r>
                      <a:r>
                        <a:rPr kumimoji="0" lang="en-US" altLang="en-US" sz="1200" kern="1200" dirty="0" err="1" smtClean="0">
                          <a:solidFill>
                            <a:schemeClr val="accent5">
                              <a:lumMod val="75000"/>
                            </a:schemeClr>
                          </a:solidFill>
                          <a:latin typeface="+mn-lt"/>
                          <a:ea typeface="+mn-ea"/>
                          <a:cs typeface="+mn-cs"/>
                        </a:rPr>
                        <a:t>monoglycerides</a:t>
                      </a:r>
                      <a:r>
                        <a:rPr kumimoji="0" lang="en-US" altLang="en-US" sz="1200" kern="1200" dirty="0" smtClean="0">
                          <a:solidFill>
                            <a:schemeClr val="accent5">
                              <a:lumMod val="75000"/>
                            </a:schemeClr>
                          </a:solidFill>
                          <a:latin typeface="+mn-lt"/>
                          <a:ea typeface="+mn-ea"/>
                          <a:cs typeface="+mn-cs"/>
                        </a:rPr>
                        <a:t> and free fatty acids to the brush borders of the intestinal epithelial cells.</a:t>
                      </a:r>
                    </a:p>
                    <a:p>
                      <a:pPr marL="171450" indent="-171450">
                        <a:buFont typeface="Wingdings" panose="05000000000000000000" pitchFamily="2" charset="2"/>
                        <a:buChar char="ü"/>
                      </a:pPr>
                      <a:endParaRPr kumimoji="0" lang="en-US" altLang="en-US" sz="500" kern="1200" dirty="0" smtClean="0">
                        <a:solidFill>
                          <a:schemeClr val="tx1"/>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rgbClr val="FF66CC"/>
                          </a:solidFill>
                          <a:latin typeface="+mn-lt"/>
                          <a:ea typeface="+mn-ea"/>
                          <a:cs typeface="+mn-cs"/>
                        </a:rPr>
                        <a:t>In bile acid micelle, the hydrophobic side of bile acid faces inside &amp; away from water. The hydrophilic surface faces outward towards the water. </a:t>
                      </a:r>
                    </a:p>
                    <a:p>
                      <a:pPr marL="171450" indent="-171450">
                        <a:buFont typeface="Wingdings" panose="05000000000000000000" pitchFamily="2" charset="2"/>
                        <a:buChar char="ü"/>
                      </a:pPr>
                      <a:endParaRPr kumimoji="0" lang="en-US" altLang="en-US" sz="500" kern="1200" dirty="0" smtClean="0">
                        <a:solidFill>
                          <a:srgbClr val="FF66CC"/>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rgbClr val="FF66CC"/>
                          </a:solidFill>
                          <a:latin typeface="+mn-lt"/>
                          <a:ea typeface="+mn-ea"/>
                          <a:cs typeface="+mn-cs"/>
                        </a:rPr>
                        <a:t>Bile acid micelles form when the concentration. of </a:t>
                      </a:r>
                      <a:r>
                        <a:rPr kumimoji="0" lang="en-US" altLang="en-US" sz="1200" kern="1200" dirty="0" err="1" smtClean="0">
                          <a:solidFill>
                            <a:srgbClr val="FF66CC"/>
                          </a:solidFill>
                          <a:latin typeface="+mn-lt"/>
                          <a:ea typeface="+mn-ea"/>
                          <a:cs typeface="+mn-cs"/>
                        </a:rPr>
                        <a:t>bileacids</a:t>
                      </a:r>
                      <a:r>
                        <a:rPr kumimoji="0" lang="en-US" altLang="en-US" sz="1200" kern="1200" dirty="0" smtClean="0">
                          <a:solidFill>
                            <a:srgbClr val="FF66CC"/>
                          </a:solidFill>
                          <a:latin typeface="+mn-lt"/>
                          <a:ea typeface="+mn-ea"/>
                          <a:cs typeface="+mn-cs"/>
                        </a:rPr>
                        <a:t> exceed a certain limit (critical micelle concentration).  Above this concentration, any additional bile acid will join the micelle.</a:t>
                      </a:r>
                    </a:p>
                    <a:p>
                      <a:pPr marL="171450" indent="-171450">
                        <a:buFont typeface="Wingdings" panose="05000000000000000000" pitchFamily="2" charset="2"/>
                        <a:buChar char="ü"/>
                      </a:pPr>
                      <a:endParaRPr kumimoji="0" lang="en-US" altLang="en-US" sz="500" kern="1200" dirty="0" smtClean="0">
                        <a:solidFill>
                          <a:srgbClr val="FF66CC"/>
                        </a:solidFill>
                        <a:latin typeface="+mn-lt"/>
                        <a:ea typeface="+mn-ea"/>
                        <a:cs typeface="+mn-cs"/>
                      </a:endParaRPr>
                    </a:p>
                    <a:p>
                      <a:pPr marL="171450" indent="-171450">
                        <a:buFont typeface="Wingdings" panose="05000000000000000000" pitchFamily="2" charset="2"/>
                        <a:buChar char="ü"/>
                      </a:pPr>
                      <a:r>
                        <a:rPr kumimoji="0" lang="en-US" altLang="en-US" sz="1200" kern="1200" dirty="0" smtClean="0">
                          <a:solidFill>
                            <a:srgbClr val="FF66CC"/>
                          </a:solidFill>
                          <a:latin typeface="+mn-lt"/>
                          <a:ea typeface="+mn-ea"/>
                          <a:cs typeface="+mn-cs"/>
                        </a:rPr>
                        <a:t>Normally bile acid concentration in bile is much greater than critical micelle concentration.</a:t>
                      </a:r>
                      <a:endParaRPr lang="en-US" altLang="en-US" sz="1200" dirty="0" smtClean="0">
                        <a:solidFill>
                          <a:srgbClr val="FF66CC"/>
                        </a:solidFill>
                      </a:endParaRPr>
                    </a:p>
                  </a:txBody>
                  <a:tcPr>
                    <a:solidFill>
                      <a:schemeClr val="bg1"/>
                    </a:solidFill>
                  </a:tcPr>
                </a:tc>
                <a:tc hMerge="1">
                  <a:txBody>
                    <a:bodyPr/>
                    <a:lstStyle/>
                    <a:p>
                      <a:pPr marL="0" indent="0">
                        <a:buFont typeface="Wingdings" panose="05000000000000000000" pitchFamily="2" charset="2"/>
                        <a:buNone/>
                      </a:pPr>
                      <a:endParaRPr lang="en-US" sz="1400" dirty="0" smtClean="0">
                        <a:solidFill>
                          <a:schemeClr val="tx1"/>
                        </a:solidFill>
                      </a:endParaRPr>
                    </a:p>
                  </a:txBody>
                  <a:tcPr>
                    <a:solidFill>
                      <a:schemeClr val="bg1"/>
                    </a:solidFill>
                  </a:tcPr>
                </a:tc>
                <a:extLst>
                  <a:ext uri="{0D108BD9-81ED-4DB2-BD59-A6C34878D82A}">
                    <a16:rowId xmlns:a16="http://schemas.microsoft.com/office/drawing/2014/main" xmlns="" val="3359166045"/>
                  </a:ext>
                </a:extLst>
              </a:tr>
            </a:tbl>
          </a:graphicData>
        </a:graphic>
      </p:graphicFrame>
    </p:spTree>
    <p:extLst>
      <p:ext uri="{BB962C8B-B14F-4D97-AF65-F5344CB8AC3E}">
        <p14:creationId xmlns:p14="http://schemas.microsoft.com/office/powerpoint/2010/main" val="280221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pic>
        <p:nvPicPr>
          <p:cNvPr id="5" name="Picture 3" descr="DA7C26FF13.pn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60944" y="1685818"/>
            <a:ext cx="5268949" cy="2940691"/>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460" y="4861421"/>
            <a:ext cx="5371921" cy="1384995"/>
          </a:xfrm>
          <a:prstGeom prst="rect">
            <a:avLst/>
          </a:prstGeom>
          <a:noFill/>
        </p:spPr>
        <p:txBody>
          <a:bodyPr wrap="square" rtlCol="0">
            <a:spAutoFit/>
          </a:bodyPr>
          <a:lstStyle/>
          <a:p>
            <a:pPr marL="285750" indent="-285750">
              <a:spcBef>
                <a:spcPct val="0"/>
              </a:spcBef>
              <a:buFont typeface="Wingdings" panose="05000000000000000000" pitchFamily="2" charset="2"/>
              <a:buChar char="ü"/>
            </a:pPr>
            <a:r>
              <a:rPr lang="en-US" altLang="en-US" sz="1400" dirty="0" smtClean="0">
                <a:ea typeface="+mj-ea"/>
                <a:cs typeface="+mj-cs"/>
              </a:rPr>
              <a:t>Bile </a:t>
            </a:r>
            <a:r>
              <a:rPr lang="en-US" altLang="en-US" sz="1400" dirty="0">
                <a:ea typeface="+mj-ea"/>
                <a:cs typeface="+mj-cs"/>
              </a:rPr>
              <a:t>acids are formed from cholesterol in the liver. </a:t>
            </a:r>
            <a:endParaRPr lang="en-US" altLang="en-US" sz="1400" dirty="0" smtClean="0">
              <a:ea typeface="+mj-ea"/>
              <a:cs typeface="+mj-cs"/>
            </a:endParaRPr>
          </a:p>
          <a:p>
            <a:pPr marL="285750" indent="-285750">
              <a:spcBef>
                <a:spcPct val="0"/>
              </a:spcBef>
              <a:buFont typeface="Wingdings" panose="05000000000000000000" pitchFamily="2" charset="2"/>
              <a:buChar char="ü"/>
            </a:pPr>
            <a:r>
              <a:rPr lang="en-US" altLang="en-US" sz="1400" dirty="0" smtClean="0">
                <a:ea typeface="+mj-ea"/>
                <a:cs typeface="+mj-cs"/>
              </a:rPr>
              <a:t>Bile </a:t>
            </a:r>
            <a:r>
              <a:rPr lang="en-US" altLang="en-US" sz="1400" dirty="0">
                <a:ea typeface="+mj-ea"/>
                <a:cs typeface="+mj-cs"/>
              </a:rPr>
              <a:t>acids are conjugated with the amino acid, glycine, and taurine (which is an organic compound available in animal tissue) in the </a:t>
            </a:r>
            <a:r>
              <a:rPr lang="en-US" altLang="en-US" sz="1400" dirty="0" smtClean="0">
                <a:ea typeface="+mj-ea"/>
                <a:cs typeface="+mj-cs"/>
              </a:rPr>
              <a:t>liver.</a:t>
            </a:r>
          </a:p>
          <a:p>
            <a:pPr marL="285750" indent="-285750">
              <a:spcBef>
                <a:spcPct val="0"/>
              </a:spcBef>
              <a:buFont typeface="Wingdings" panose="05000000000000000000" pitchFamily="2" charset="2"/>
              <a:buChar char="ü"/>
            </a:pPr>
            <a:r>
              <a:rPr lang="en-US" altLang="en-US" sz="1400" dirty="0" smtClean="0">
                <a:ea typeface="+mj-ea"/>
                <a:cs typeface="+mj-cs"/>
              </a:rPr>
              <a:t>At </a:t>
            </a:r>
            <a:r>
              <a:rPr lang="en-US" altLang="en-US" sz="1400" dirty="0">
                <a:ea typeface="+mj-ea"/>
                <a:cs typeface="+mj-cs"/>
              </a:rPr>
              <a:t>neutral pH, the bile acids are mostly ionized and referred to as bile salts</a:t>
            </a:r>
            <a:r>
              <a:rPr lang="en-US" altLang="en-US" sz="1400" dirty="0" smtClean="0">
                <a:ea typeface="+mj-ea"/>
                <a:cs typeface="+mj-cs"/>
              </a:rPr>
              <a:t>.</a:t>
            </a:r>
            <a:endParaRPr lang="en-US" altLang="en-US" sz="1400" dirty="0">
              <a:ea typeface="+mj-ea"/>
              <a:cs typeface="+mj-cs"/>
            </a:endParaRPr>
          </a:p>
        </p:txBody>
      </p:sp>
      <p:pic>
        <p:nvPicPr>
          <p:cNvPr id="7" name="Picture 2" descr="primary and secondary bile.jpg"/>
          <p:cNvPicPr>
            <a:picLocks noChangeAspect="1"/>
          </p:cNvPicPr>
          <p:nvPr/>
        </p:nvPicPr>
        <p:blipFill rotWithShape="1">
          <a:blip r:embed="rId3">
            <a:extLst>
              <a:ext uri="{28A0092B-C50C-407E-A947-70E740481C1C}">
                <a14:useLocalDpi xmlns:a14="http://schemas.microsoft.com/office/drawing/2010/main" val="0"/>
              </a:ext>
            </a:extLst>
          </a:blip>
          <a:srcRect l="5472" t="5426" r="4239" b="11362"/>
          <a:stretch/>
        </p:blipFill>
        <p:spPr bwMode="auto">
          <a:xfrm>
            <a:off x="6269560" y="1685818"/>
            <a:ext cx="5268948" cy="3279759"/>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6094412" y="114300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0" name="Rectangle 9"/>
          <p:cNvSpPr/>
          <p:nvPr/>
        </p:nvSpPr>
        <p:spPr>
          <a:xfrm>
            <a:off x="3362227" y="1157248"/>
            <a:ext cx="2732185" cy="373281"/>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Pic is 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1" name="Rectangle 10"/>
          <p:cNvSpPr/>
          <p:nvPr/>
        </p:nvSpPr>
        <p:spPr>
          <a:xfrm>
            <a:off x="6269561" y="5103731"/>
            <a:ext cx="5268948" cy="646331"/>
          </a:xfrm>
          <a:prstGeom prst="rect">
            <a:avLst/>
          </a:prstGeom>
          <a:ln>
            <a:solidFill>
              <a:srgbClr val="00B050"/>
            </a:solidFill>
            <a:prstDash val="dashDot"/>
          </a:ln>
        </p:spPr>
        <p:txBody>
          <a:bodyPr wrap="square">
            <a:spAutoFit/>
          </a:bodyPr>
          <a:lstStyle/>
          <a:p>
            <a:r>
              <a:rPr lang="en-US" sz="1200" dirty="0">
                <a:solidFill>
                  <a:srgbClr val="00B050"/>
                </a:solidFill>
                <a:latin typeface="Gill Sans MT" panose="020B0502020104020203" pitchFamily="34" charset="0"/>
              </a:rPr>
              <a:t>Extract bile acid from blood &gt; </a:t>
            </a:r>
            <a:r>
              <a:rPr lang="en-US" sz="1200" dirty="0" err="1">
                <a:solidFill>
                  <a:srgbClr val="00B050"/>
                </a:solidFill>
                <a:latin typeface="Gill Sans MT" panose="020B0502020104020203" pitchFamily="34" charset="0"/>
              </a:rPr>
              <a:t>deconjugated</a:t>
            </a:r>
            <a:r>
              <a:rPr lang="en-US" sz="1200" dirty="0">
                <a:solidFill>
                  <a:srgbClr val="00B050"/>
                </a:solidFill>
                <a:latin typeface="Gill Sans MT" panose="020B0502020104020203" pitchFamily="34" charset="0"/>
              </a:rPr>
              <a:t> &gt; </a:t>
            </a:r>
            <a:r>
              <a:rPr lang="en-US" sz="1200" dirty="0" err="1">
                <a:solidFill>
                  <a:srgbClr val="00B050"/>
                </a:solidFill>
                <a:latin typeface="Gill Sans MT" panose="020B0502020104020203" pitchFamily="34" charset="0"/>
              </a:rPr>
              <a:t>rehydroxylated</a:t>
            </a:r>
            <a:r>
              <a:rPr lang="en-US" sz="1200" dirty="0">
                <a:solidFill>
                  <a:srgbClr val="00B050"/>
                </a:solidFill>
                <a:latin typeface="Gill Sans MT" panose="020B0502020104020203" pitchFamily="34" charset="0"/>
              </a:rPr>
              <a:t> secondary bile acid (convert secondary bile acid to primary bile acids) &gt; </a:t>
            </a:r>
            <a:r>
              <a:rPr lang="en-US" sz="1200" dirty="0" err="1">
                <a:solidFill>
                  <a:srgbClr val="00B050"/>
                </a:solidFill>
                <a:latin typeface="Gill Sans MT" panose="020B0502020104020203" pitchFamily="34" charset="0"/>
              </a:rPr>
              <a:t>reconjugated</a:t>
            </a:r>
            <a:r>
              <a:rPr lang="en-US" sz="1200" dirty="0">
                <a:solidFill>
                  <a:srgbClr val="00B050"/>
                </a:solidFill>
                <a:latin typeface="Gill Sans MT" panose="020B0502020104020203" pitchFamily="34" charset="0"/>
              </a:rPr>
              <a:t> &gt; secreted again.</a:t>
            </a:r>
          </a:p>
        </p:txBody>
      </p:sp>
    </p:spTree>
    <p:extLst>
      <p:ext uri="{BB962C8B-B14F-4D97-AF65-F5344CB8AC3E}">
        <p14:creationId xmlns:p14="http://schemas.microsoft.com/office/powerpoint/2010/main" val="20912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Micelles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TextBox 4"/>
          <p:cNvSpPr txBox="1"/>
          <p:nvPr/>
        </p:nvSpPr>
        <p:spPr>
          <a:xfrm>
            <a:off x="788703" y="1209700"/>
            <a:ext cx="2209365" cy="369332"/>
          </a:xfrm>
          <a:prstGeom prst="rect">
            <a:avLst/>
          </a:prstGeom>
          <a:noFill/>
        </p:spPr>
        <p:txBody>
          <a:bodyPr wrap="square" rtlCol="0">
            <a:spAutoFit/>
          </a:bodyPr>
          <a:lstStyle/>
          <a:p>
            <a:pPr algn="ctr"/>
            <a:r>
              <a:rPr lang="en-US" altLang="en-US" sz="1800" dirty="0">
                <a:solidFill>
                  <a:schemeClr val="accent2">
                    <a:lumMod val="75000"/>
                  </a:schemeClr>
                </a:solidFill>
                <a:ea typeface="+mj-ea"/>
                <a:cs typeface="+mj-cs"/>
              </a:rPr>
              <a:t>Micelles</a:t>
            </a:r>
            <a:r>
              <a:rPr lang="en-US" altLang="en-US" sz="1800" dirty="0">
                <a:solidFill>
                  <a:schemeClr val="accent2">
                    <a:lumMod val="75000"/>
                  </a:schemeClr>
                </a:solidFill>
              </a:rPr>
              <a:t> </a:t>
            </a:r>
            <a:r>
              <a:rPr lang="en-US" altLang="en-US" sz="1800" dirty="0">
                <a:solidFill>
                  <a:schemeClr val="accent2">
                    <a:lumMod val="75000"/>
                  </a:schemeClr>
                </a:solidFill>
                <a:ea typeface="+mj-ea"/>
                <a:cs typeface="+mj-cs"/>
              </a:rPr>
              <a:t>Formation</a:t>
            </a:r>
            <a:endParaRPr lang="en-US" sz="1800" dirty="0">
              <a:solidFill>
                <a:schemeClr val="accent2">
                  <a:lumMod val="75000"/>
                </a:schemeClr>
              </a:solidFill>
              <a:ea typeface="+mj-ea"/>
              <a:cs typeface="+mj-cs"/>
            </a:endParaRPr>
          </a:p>
        </p:txBody>
      </p:sp>
      <p:pic>
        <p:nvPicPr>
          <p:cNvPr id="6" name="Picture 1"/>
          <p:cNvPicPr>
            <a:picLocks noChangeAspect="1"/>
          </p:cNvPicPr>
          <p:nvPr/>
        </p:nvPicPr>
        <p:blipFill rotWithShape="1">
          <a:blip r:embed="rId2">
            <a:extLst>
              <a:ext uri="{28A0092B-C50C-407E-A947-70E740481C1C}">
                <a14:useLocalDpi xmlns:a14="http://schemas.microsoft.com/office/drawing/2010/main" val="0"/>
              </a:ext>
            </a:extLst>
          </a:blip>
          <a:srcRect b="7442"/>
          <a:stretch/>
        </p:blipFill>
        <p:spPr bwMode="auto">
          <a:xfrm>
            <a:off x="788703" y="1811736"/>
            <a:ext cx="4764891" cy="4342688"/>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object 13"/>
          <p:cNvSpPr/>
          <p:nvPr/>
        </p:nvSpPr>
        <p:spPr>
          <a:xfrm>
            <a:off x="7822604" y="1257870"/>
            <a:ext cx="2592287" cy="2200275"/>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822604" y="3586768"/>
            <a:ext cx="2592287" cy="2434520"/>
          </a:xfrm>
          <a:prstGeom prst="rect">
            <a:avLst/>
          </a:prstGeom>
          <a:blipFill>
            <a:blip r:embed="rId4" cstate="print"/>
            <a:stretch>
              <a:fillRect/>
            </a:stretch>
          </a:blipFill>
        </p:spPr>
        <p:txBody>
          <a:bodyPr wrap="square" lIns="0" tIns="0" rIns="0" bIns="0" rtlCol="0">
            <a:noAutofit/>
          </a:bodyPr>
          <a:lstStyle/>
          <a:p>
            <a:endParaRPr/>
          </a:p>
        </p:txBody>
      </p:sp>
      <p:cxnSp>
        <p:nvCxnSpPr>
          <p:cNvPr id="10" name="Straight Connector 9"/>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3904318" y="1174368"/>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6684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12029739"/>
              </p:ext>
            </p:extLst>
          </p:nvPr>
        </p:nvGraphicFramePr>
        <p:xfrm>
          <a:off x="1" y="-6"/>
          <a:ext cx="12188823" cy="6877986"/>
        </p:xfrm>
        <a:graphic>
          <a:graphicData uri="http://schemas.openxmlformats.org/drawingml/2006/table">
            <a:tbl>
              <a:tblPr firstRow="1" bandRow="1">
                <a:tableStyleId>{5DA37D80-6434-44D0-A028-1B22A696006F}</a:tableStyleId>
              </a:tblPr>
              <a:tblGrid>
                <a:gridCol w="477787">
                  <a:extLst>
                    <a:ext uri="{9D8B030D-6E8A-4147-A177-3AD203B41FA5}">
                      <a16:colId xmlns:a16="http://schemas.microsoft.com/office/drawing/2014/main" xmlns="" val="2089991155"/>
                    </a:ext>
                  </a:extLst>
                </a:gridCol>
                <a:gridCol w="3672408">
                  <a:extLst>
                    <a:ext uri="{9D8B030D-6E8A-4147-A177-3AD203B41FA5}">
                      <a16:colId xmlns:a16="http://schemas.microsoft.com/office/drawing/2014/main" xmlns="" val="150832854"/>
                    </a:ext>
                  </a:extLst>
                </a:gridCol>
                <a:gridCol w="8038628">
                  <a:extLst>
                    <a:ext uri="{9D8B030D-6E8A-4147-A177-3AD203B41FA5}">
                      <a16:colId xmlns:a16="http://schemas.microsoft.com/office/drawing/2014/main" xmlns="" val="3824111405"/>
                    </a:ext>
                  </a:extLst>
                </a:gridCol>
              </a:tblGrid>
              <a:tr h="1532554">
                <a:tc rowSpan="8">
                  <a:txBody>
                    <a:bodyPr/>
                    <a:lstStyle/>
                    <a:p>
                      <a:pPr algn="ctr">
                        <a:lnSpc>
                          <a:spcPct val="150000"/>
                        </a:lnSpc>
                      </a:pPr>
                      <a:r>
                        <a:rPr kumimoji="0" lang="en-US" altLang="en-US" sz="1400" b="0" kern="1200" dirty="0" smtClean="0">
                          <a:solidFill>
                            <a:schemeClr val="tx1"/>
                          </a:solidFill>
                          <a:latin typeface="+mn-lt"/>
                          <a:ea typeface="+mn-ea"/>
                          <a:cs typeface="+mn-cs"/>
                        </a:rPr>
                        <a:t>Function of bile acids</a:t>
                      </a:r>
                      <a:endParaRPr kumimoji="0" lang="en-US" sz="1400" b="0" kern="1200" dirty="0" smtClean="0">
                        <a:solidFill>
                          <a:schemeClr val="tx1"/>
                        </a:solidFill>
                        <a:latin typeface="+mn-lt"/>
                        <a:ea typeface="+mn-ea"/>
                        <a:cs typeface="+mn-cs"/>
                      </a:endParaRPr>
                    </a:p>
                  </a:txBody>
                  <a:tcPr vert="vert270">
                    <a:solidFill>
                      <a:srgbClr val="FFFFCC"/>
                    </a:solidFill>
                  </a:tcPr>
                </a:tc>
                <a:tc>
                  <a:txBody>
                    <a:bodyPr/>
                    <a:lstStyle/>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altLang="en-US" sz="1400" b="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en-US" sz="1400" b="0" kern="1200" dirty="0" smtClean="0">
                          <a:solidFill>
                            <a:schemeClr val="accent2">
                              <a:lumMod val="75000"/>
                            </a:schemeClr>
                          </a:solidFill>
                          <a:latin typeface="+mn-lt"/>
                          <a:ea typeface="+mn-ea"/>
                          <a:cs typeface="+mn-cs"/>
                        </a:rPr>
                        <a:t>1. Digestion of fats</a:t>
                      </a: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altLang="en-US" sz="1400" kern="1200" dirty="0" smtClean="0">
                        <a:solidFill>
                          <a:schemeClr val="accent2">
                            <a:lumMod val="75000"/>
                          </a:schemeClr>
                        </a:solidFill>
                        <a:latin typeface="+mn-lt"/>
                        <a:ea typeface="+mn-ea"/>
                        <a:cs typeface="+mn-cs"/>
                      </a:endParaRPr>
                    </a:p>
                  </a:txBody>
                  <a:tcPr>
                    <a:solidFill>
                      <a:srgbClr val="FFFFCC"/>
                    </a:solidFill>
                  </a:tcPr>
                </a:tc>
                <a:tc>
                  <a:txBody>
                    <a:bodyPr/>
                    <a:lstStyle/>
                    <a:p>
                      <a:pPr>
                        <a:lnSpc>
                          <a:spcPct val="150000"/>
                        </a:lnSpc>
                      </a:pPr>
                      <a:r>
                        <a:rPr kumimoji="0" lang="en-US" altLang="en-US" sz="1400" b="0" kern="1200" dirty="0" smtClean="0">
                          <a:solidFill>
                            <a:schemeClr val="tx1"/>
                          </a:solidFill>
                          <a:latin typeface="+mn-lt"/>
                          <a:ea typeface="+mn-ea"/>
                          <a:cs typeface="+mn-cs"/>
                        </a:rPr>
                        <a:t>They have a detergent action (emulsifying) on the fat particles in the food which decreases the surface tension of the particles.</a:t>
                      </a:r>
                    </a:p>
                    <a:p>
                      <a:pPr>
                        <a:lnSpc>
                          <a:spcPct val="150000"/>
                        </a:lnSpc>
                      </a:pPr>
                      <a:r>
                        <a:rPr kumimoji="0" lang="en-US" altLang="en-US" sz="1400" b="0" kern="1200" dirty="0" smtClean="0">
                          <a:solidFill>
                            <a:schemeClr val="accent5">
                              <a:lumMod val="75000"/>
                            </a:schemeClr>
                          </a:solidFill>
                          <a:latin typeface="+mn-lt"/>
                          <a:ea typeface="+mn-ea"/>
                          <a:cs typeface="+mn-cs"/>
                        </a:rPr>
                        <a:t>They help in the absorption of fatty acids, </a:t>
                      </a:r>
                      <a:r>
                        <a:rPr kumimoji="0" lang="en-US" altLang="en-US" sz="1400" b="0" kern="1200" dirty="0" err="1" smtClean="0">
                          <a:solidFill>
                            <a:schemeClr val="accent5">
                              <a:lumMod val="75000"/>
                            </a:schemeClr>
                          </a:solidFill>
                          <a:latin typeface="+mn-lt"/>
                          <a:ea typeface="+mn-ea"/>
                          <a:cs typeface="+mn-cs"/>
                        </a:rPr>
                        <a:t>monoglycerides</a:t>
                      </a:r>
                      <a:r>
                        <a:rPr kumimoji="0" lang="en-US" altLang="en-US" sz="1400" b="0" kern="1200" dirty="0" smtClean="0">
                          <a:solidFill>
                            <a:schemeClr val="accent5">
                              <a:lumMod val="75000"/>
                            </a:schemeClr>
                          </a:solidFill>
                          <a:latin typeface="+mn-lt"/>
                          <a:ea typeface="+mn-ea"/>
                          <a:cs typeface="+mn-cs"/>
                        </a:rPr>
                        <a:t>, cholesterol, and other lipids from the intestinal tract.</a:t>
                      </a:r>
                    </a:p>
                  </a:txBody>
                  <a:tcPr>
                    <a:solidFill>
                      <a:schemeClr val="bg1"/>
                    </a:solidFill>
                  </a:tcPr>
                </a:tc>
                <a:extLst>
                  <a:ext uri="{0D108BD9-81ED-4DB2-BD59-A6C34878D82A}">
                    <a16:rowId xmlns:a16="http://schemas.microsoft.com/office/drawing/2014/main" xmlns="" val="1157559234"/>
                  </a:ext>
                </a:extLst>
              </a:tr>
              <a:tr h="1401804">
                <a:tc vMerge="1">
                  <a:txBody>
                    <a:bodyPr/>
                    <a:lstStyle/>
                    <a:p>
                      <a:endParaRPr lang="en-US"/>
                    </a:p>
                  </a:txBody>
                  <a:tcPr/>
                </a:tc>
                <a:tc>
                  <a:txBody>
                    <a:bodyPr/>
                    <a:lstStyle/>
                    <a:p>
                      <a:pPr marL="0" indent="0" algn="ctr">
                        <a:lnSpc>
                          <a:spcPct val="150000"/>
                        </a:lnSpc>
                        <a:buNone/>
                      </a:pPr>
                      <a:endParaRPr kumimoji="0" lang="en-US" altLang="en-US" sz="1400" kern="1200" dirty="0" smtClean="0">
                        <a:solidFill>
                          <a:schemeClr val="accent2">
                            <a:lumMod val="75000"/>
                          </a:schemeClr>
                        </a:solidFill>
                        <a:latin typeface="+mn-lt"/>
                        <a:ea typeface="+mn-ea"/>
                        <a:cs typeface="+mn-cs"/>
                      </a:endParaRPr>
                    </a:p>
                    <a:p>
                      <a:pPr marL="0" indent="0" algn="ctr">
                        <a:lnSpc>
                          <a:spcPct val="150000"/>
                        </a:lnSpc>
                        <a:buNone/>
                      </a:pPr>
                      <a:r>
                        <a:rPr kumimoji="0" lang="en-US" altLang="en-US" sz="1400" kern="1200" dirty="0" smtClean="0">
                          <a:solidFill>
                            <a:schemeClr val="accent2">
                              <a:lumMod val="75000"/>
                            </a:schemeClr>
                          </a:solidFill>
                          <a:latin typeface="+mn-lt"/>
                          <a:ea typeface="+mn-ea"/>
                          <a:cs typeface="+mn-cs"/>
                        </a:rPr>
                        <a:t>2.  Absorption of fats</a:t>
                      </a:r>
                      <a:endParaRPr kumimoji="0" lang="en-US" altLang="en-US" sz="1400" kern="1200" dirty="0">
                        <a:solidFill>
                          <a:schemeClr val="accent2">
                            <a:lumMod val="75000"/>
                          </a:schemeClr>
                        </a:solidFill>
                        <a:latin typeface="+mn-lt"/>
                        <a:ea typeface="+mn-ea"/>
                        <a:cs typeface="+mn-cs"/>
                      </a:endParaRPr>
                    </a:p>
                  </a:txBody>
                  <a:tcPr>
                    <a:solidFill>
                      <a:schemeClr val="bg1">
                        <a:lumMod val="95000"/>
                      </a:schemeClr>
                    </a:solidFill>
                  </a:tcPr>
                </a:tc>
                <a:tc>
                  <a:txBody>
                    <a:bodyPr/>
                    <a:lstStyle/>
                    <a:p>
                      <a:pPr>
                        <a:lnSpc>
                          <a:spcPct val="150000"/>
                        </a:lnSpc>
                      </a:pPr>
                      <a:r>
                        <a:rPr kumimoji="0" lang="en-US" sz="1400" b="0" kern="1200" dirty="0" smtClean="0">
                          <a:solidFill>
                            <a:srgbClr val="FF66CC"/>
                          </a:solidFill>
                          <a:latin typeface="+mn-lt"/>
                          <a:ea typeface="+mn-ea"/>
                          <a:cs typeface="+mn-cs"/>
                        </a:rPr>
                        <a:t>Bile salts combine with fats to form micelles (water soluble compounds) from which fatty acids, </a:t>
                      </a:r>
                      <a:r>
                        <a:rPr kumimoji="0" lang="en-US" sz="1400" b="0" kern="1200" dirty="0" err="1" smtClean="0">
                          <a:solidFill>
                            <a:srgbClr val="FF66CC"/>
                          </a:solidFill>
                          <a:latin typeface="+mn-lt"/>
                          <a:ea typeface="+mn-ea"/>
                          <a:cs typeface="+mn-cs"/>
                        </a:rPr>
                        <a:t>monoglycerides</a:t>
                      </a:r>
                      <a:r>
                        <a:rPr kumimoji="0" lang="en-US" sz="1400" b="0" kern="1200" dirty="0" smtClean="0">
                          <a:solidFill>
                            <a:srgbClr val="FF66CC"/>
                          </a:solidFill>
                          <a:latin typeface="+mn-lt"/>
                          <a:ea typeface="+mn-ea"/>
                          <a:cs typeface="+mn-cs"/>
                        </a:rPr>
                        <a:t>, cholesterol, and other lipids can be absorbed from the intestinal tract.</a:t>
                      </a:r>
                    </a:p>
                    <a:p>
                      <a:pPr>
                        <a:lnSpc>
                          <a:spcPct val="150000"/>
                        </a:lnSpc>
                      </a:pPr>
                      <a:r>
                        <a:rPr kumimoji="0" lang="en-US" sz="1400" b="0" kern="1200" dirty="0" smtClean="0">
                          <a:solidFill>
                            <a:srgbClr val="FF66CC"/>
                          </a:solidFill>
                          <a:latin typeface="+mn-lt"/>
                          <a:ea typeface="+mn-ea"/>
                          <a:cs typeface="+mn-cs"/>
                        </a:rPr>
                        <a:t>Without the presence of bile salts in intestinal tract up to </a:t>
                      </a:r>
                      <a:r>
                        <a:rPr kumimoji="0" lang="en-US" sz="1400" b="0" kern="1200" dirty="0" smtClean="0">
                          <a:solidFill>
                            <a:schemeClr val="accent4">
                              <a:lumMod val="75000"/>
                            </a:schemeClr>
                          </a:solidFill>
                          <a:latin typeface="+mn-lt"/>
                          <a:ea typeface="+mn-ea"/>
                          <a:cs typeface="+mn-cs"/>
                        </a:rPr>
                        <a:t>40% </a:t>
                      </a:r>
                      <a:r>
                        <a:rPr kumimoji="0" lang="en-US" sz="1400" b="0" kern="1200" dirty="0" smtClean="0">
                          <a:solidFill>
                            <a:srgbClr val="FF66CC"/>
                          </a:solidFill>
                          <a:latin typeface="+mn-lt"/>
                          <a:ea typeface="+mn-ea"/>
                          <a:cs typeface="+mn-cs"/>
                        </a:rPr>
                        <a:t>of lipids are lost into the stools (steatorrhea).</a:t>
                      </a:r>
                      <a:endParaRPr kumimoji="0" lang="ar-SA" sz="1400" b="0" kern="1200" dirty="0" smtClean="0">
                        <a:solidFill>
                          <a:srgbClr val="FF66CC"/>
                        </a:solidFill>
                        <a:latin typeface="+mn-lt"/>
                        <a:ea typeface="+mn-ea"/>
                        <a:cs typeface="+mn-cs"/>
                      </a:endParaRPr>
                    </a:p>
                    <a:p>
                      <a:pPr algn="r" rtl="1">
                        <a:lnSpc>
                          <a:spcPct val="150000"/>
                        </a:lnSpc>
                      </a:pPr>
                      <a:r>
                        <a:rPr kumimoji="0" lang="ar-SA" sz="1400" b="0" kern="1200" dirty="0" smtClean="0">
                          <a:solidFill>
                            <a:srgbClr val="00B050"/>
                          </a:solidFill>
                          <a:latin typeface="Calibri" panose="020F0502020204030204" pitchFamily="34" charset="0"/>
                          <a:ea typeface="+mn-ea"/>
                          <a:cs typeface="Calibri" panose="020F0502020204030204" pitchFamily="34" charset="0"/>
                        </a:rPr>
                        <a:t>الـ</a:t>
                      </a:r>
                      <a:r>
                        <a:rPr kumimoji="0" lang="en-US" sz="1400" b="0" kern="1200" dirty="0" smtClean="0">
                          <a:solidFill>
                            <a:srgbClr val="00B050"/>
                          </a:solidFill>
                          <a:latin typeface="Calibri" panose="020F0502020204030204" pitchFamily="34" charset="0"/>
                          <a:ea typeface="+mn-ea"/>
                          <a:cs typeface="Calibri" panose="020F0502020204030204" pitchFamily="34" charset="0"/>
                        </a:rPr>
                        <a:t>Micelles </a:t>
                      </a:r>
                      <a:r>
                        <a:rPr kumimoji="0" lang="ar-SA" sz="1400" b="0" kern="1200" dirty="0" smtClean="0">
                          <a:solidFill>
                            <a:srgbClr val="00B050"/>
                          </a:solidFill>
                          <a:latin typeface="Calibri" panose="020F0502020204030204" pitchFamily="34" charset="0"/>
                          <a:ea typeface="+mn-ea"/>
                          <a:cs typeface="Calibri" panose="020F0502020204030204" pitchFamily="34" charset="0"/>
                        </a:rPr>
                        <a:t> مهمتها بس التوصيل، او ما توصل </a:t>
                      </a:r>
                      <a:r>
                        <a:rPr kumimoji="0" lang="ar-SA" sz="1400" b="0" kern="1200" dirty="0" err="1" smtClean="0">
                          <a:solidFill>
                            <a:srgbClr val="00B050"/>
                          </a:solidFill>
                          <a:latin typeface="Calibri" panose="020F0502020204030204" pitchFamily="34" charset="0"/>
                          <a:ea typeface="+mn-ea"/>
                          <a:cs typeface="Calibri" panose="020F0502020204030204" pitchFamily="34" charset="0"/>
                        </a:rPr>
                        <a:t>البايل</a:t>
                      </a:r>
                      <a:r>
                        <a:rPr kumimoji="0" lang="ar-SA" sz="1400" b="0" kern="1200" dirty="0" smtClean="0">
                          <a:solidFill>
                            <a:srgbClr val="00B050"/>
                          </a:solidFill>
                          <a:latin typeface="Calibri" panose="020F0502020204030204" pitchFamily="34" charset="0"/>
                          <a:ea typeface="+mn-ea"/>
                          <a:cs typeface="Calibri" panose="020F0502020204030204" pitchFamily="34" charset="0"/>
                        </a:rPr>
                        <a:t> </a:t>
                      </a:r>
                      <a:r>
                        <a:rPr kumimoji="0" lang="ar-SA" sz="1400" b="0" kern="1200" dirty="0" err="1" smtClean="0">
                          <a:solidFill>
                            <a:srgbClr val="00B050"/>
                          </a:solidFill>
                          <a:latin typeface="Calibri" panose="020F0502020204030204" pitchFamily="34" charset="0"/>
                          <a:ea typeface="+mn-ea"/>
                          <a:cs typeface="Calibri" panose="020F0502020204030204" pitchFamily="34" charset="0"/>
                        </a:rPr>
                        <a:t>للانتسيتاين</a:t>
                      </a:r>
                      <a:r>
                        <a:rPr kumimoji="0" lang="ar-SA" sz="1400" b="0" kern="1200" dirty="0" smtClean="0">
                          <a:solidFill>
                            <a:srgbClr val="00B050"/>
                          </a:solidFill>
                          <a:latin typeface="Calibri" panose="020F0502020204030204" pitchFamily="34" charset="0"/>
                          <a:ea typeface="+mn-ea"/>
                          <a:cs typeface="Calibri" panose="020F0502020204030204" pitchFamily="34" charset="0"/>
                        </a:rPr>
                        <a:t> راح يدخل </a:t>
                      </a:r>
                      <a:r>
                        <a:rPr kumimoji="0" lang="ar-SA" sz="1400" b="0" kern="1200" dirty="0" err="1" smtClean="0">
                          <a:solidFill>
                            <a:srgbClr val="00B050"/>
                          </a:solidFill>
                          <a:latin typeface="Calibri" panose="020F0502020204030204" pitchFamily="34" charset="0"/>
                          <a:ea typeface="+mn-ea"/>
                          <a:cs typeface="Calibri" panose="020F0502020204030204" pitchFamily="34" charset="0"/>
                        </a:rPr>
                        <a:t>البايل</a:t>
                      </a:r>
                      <a:r>
                        <a:rPr kumimoji="0" lang="ar-SA" sz="1400" b="0" kern="1200" dirty="0" smtClean="0">
                          <a:solidFill>
                            <a:srgbClr val="00B050"/>
                          </a:solidFill>
                          <a:latin typeface="Calibri" panose="020F0502020204030204" pitchFamily="34" charset="0"/>
                          <a:ea typeface="+mn-ea"/>
                          <a:cs typeface="Calibri" panose="020F0502020204030204" pitchFamily="34" charset="0"/>
                        </a:rPr>
                        <a:t> </a:t>
                      </a:r>
                      <a:r>
                        <a:rPr kumimoji="0" lang="ar-SA" sz="1400" b="0" kern="1200" dirty="0" err="1" smtClean="0">
                          <a:solidFill>
                            <a:srgbClr val="00B050"/>
                          </a:solidFill>
                          <a:latin typeface="Calibri" panose="020F0502020204030204" pitchFamily="34" charset="0"/>
                          <a:ea typeface="+mn-ea"/>
                          <a:cs typeface="Calibri" panose="020F0502020204030204" pitchFamily="34" charset="0"/>
                        </a:rPr>
                        <a:t>لانه</a:t>
                      </a:r>
                      <a:r>
                        <a:rPr kumimoji="0" lang="ar-SA" sz="1400" b="0" kern="1200" dirty="0" smtClean="0">
                          <a:solidFill>
                            <a:srgbClr val="00B050"/>
                          </a:solidFill>
                          <a:latin typeface="Calibri" panose="020F0502020204030204" pitchFamily="34" charset="0"/>
                          <a:ea typeface="+mn-ea"/>
                          <a:cs typeface="Calibri" panose="020F0502020204030204" pitchFamily="34" charset="0"/>
                        </a:rPr>
                        <a:t> دهني.</a:t>
                      </a:r>
                      <a:endParaRPr kumimoji="0" lang="en-US" sz="1400" b="0" kern="1200" dirty="0" smtClean="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310928973"/>
                  </a:ext>
                </a:extLst>
              </a:tr>
              <a:tr h="954756">
                <a:tc vMerge="1">
                  <a:txBody>
                    <a:bodyPr/>
                    <a:lstStyle/>
                    <a:p>
                      <a:endParaRPr lang="en-US"/>
                    </a:p>
                  </a:txBody>
                  <a:tcPr/>
                </a:tc>
                <a:tc>
                  <a:txBody>
                    <a:bodyPr/>
                    <a:lstStyle/>
                    <a:p>
                      <a:pPr marL="0" marR="0" indent="0" algn="ctr" defTabSz="914400" rtl="0" eaLnBrk="1" fontAlgn="auto" latinLnBrk="0" hangingPunct="1">
                        <a:lnSpc>
                          <a:spcPct val="150000"/>
                        </a:lnSpc>
                        <a:spcBef>
                          <a:spcPts val="0"/>
                        </a:spcBef>
                        <a:spcAft>
                          <a:spcPts val="0"/>
                        </a:spcAft>
                        <a:buClrTx/>
                        <a:buSzTx/>
                        <a:buFont typeface="+mj-lt"/>
                        <a:buNone/>
                        <a:tabLst/>
                        <a:defRPr/>
                      </a:pPr>
                      <a:endParaRPr kumimoji="0" lang="en-US" sz="100" kern="1200" dirty="0" smtClean="0">
                        <a:solidFill>
                          <a:srgbClr val="FF66CC"/>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mj-lt"/>
                        <a:buNone/>
                        <a:tabLst/>
                        <a:defRPr/>
                      </a:pPr>
                      <a:endParaRPr kumimoji="0" lang="en-US" sz="100" kern="1200" dirty="0" smtClean="0">
                        <a:solidFill>
                          <a:srgbClr val="FF66CC"/>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mj-lt"/>
                        <a:buNone/>
                        <a:tabLst/>
                        <a:defRPr/>
                      </a:pPr>
                      <a:endParaRPr kumimoji="0" lang="en-US" sz="100" kern="1200" dirty="0" smtClean="0">
                        <a:solidFill>
                          <a:srgbClr val="FF66CC"/>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mj-lt"/>
                        <a:buNone/>
                        <a:tabLst/>
                        <a:defRPr/>
                      </a:pPr>
                      <a:endParaRPr kumimoji="0" lang="en-US" sz="100" kern="1200" dirty="0" smtClean="0">
                        <a:solidFill>
                          <a:srgbClr val="FF66CC"/>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mj-lt"/>
                        <a:buNone/>
                        <a:tabLst/>
                        <a:defRPr/>
                      </a:pPr>
                      <a:endParaRPr kumimoji="0" lang="en-US" sz="100" kern="1200" dirty="0" smtClean="0">
                        <a:solidFill>
                          <a:srgbClr val="FF66CC"/>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mj-lt"/>
                        <a:buNone/>
                        <a:tabLst/>
                        <a:defRPr/>
                      </a:pPr>
                      <a:endParaRPr kumimoji="0" lang="en-US" sz="100" kern="1200" dirty="0" smtClean="0">
                        <a:solidFill>
                          <a:srgbClr val="FF66CC"/>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mj-lt"/>
                        <a:buNone/>
                        <a:tabLst/>
                        <a:defRPr/>
                      </a:pPr>
                      <a:r>
                        <a:rPr kumimoji="0" lang="en-US" sz="1400" kern="1200" dirty="0" smtClean="0">
                          <a:solidFill>
                            <a:srgbClr val="FF66CC"/>
                          </a:solidFill>
                          <a:latin typeface="+mn-lt"/>
                          <a:ea typeface="+mn-ea"/>
                          <a:cs typeface="+mn-cs"/>
                        </a:rPr>
                        <a:t>3. bile acids are essential for absorption of fat soluble Vitamins</a:t>
                      </a:r>
                    </a:p>
                  </a:txBody>
                  <a:tcPr>
                    <a:solidFill>
                      <a:srgbClr val="FFFFCC"/>
                    </a:solidFill>
                  </a:tcPr>
                </a:tc>
                <a:tc>
                  <a:txBody>
                    <a:bodyPr/>
                    <a:lstStyle/>
                    <a:p>
                      <a:pPr>
                        <a:lnSpc>
                          <a:spcPct val="150000"/>
                        </a:lnSpc>
                      </a:pPr>
                      <a:endParaRPr kumimoji="0" lang="en-US" sz="100" b="0" kern="1200" dirty="0" smtClean="0">
                        <a:solidFill>
                          <a:schemeClr val="tx1"/>
                        </a:solidFill>
                        <a:latin typeface="+mn-lt"/>
                        <a:ea typeface="+mn-ea"/>
                        <a:cs typeface="+mn-cs"/>
                      </a:endParaRPr>
                    </a:p>
                    <a:p>
                      <a:pPr>
                        <a:lnSpc>
                          <a:spcPct val="150000"/>
                        </a:lnSpc>
                      </a:pPr>
                      <a:endParaRPr kumimoji="0" lang="en-US" sz="100" b="0" kern="1200" dirty="0" smtClean="0">
                        <a:solidFill>
                          <a:schemeClr val="tx1"/>
                        </a:solidFill>
                        <a:latin typeface="+mn-lt"/>
                        <a:ea typeface="+mn-ea"/>
                        <a:cs typeface="+mn-cs"/>
                      </a:endParaRPr>
                    </a:p>
                    <a:p>
                      <a:pPr>
                        <a:lnSpc>
                          <a:spcPct val="150000"/>
                        </a:lnSpc>
                      </a:pPr>
                      <a:endParaRPr kumimoji="0" lang="en-US" sz="100" b="0" kern="1200" dirty="0" smtClean="0">
                        <a:solidFill>
                          <a:schemeClr val="tx1"/>
                        </a:solidFill>
                        <a:latin typeface="+mn-lt"/>
                        <a:ea typeface="+mn-ea"/>
                        <a:cs typeface="+mn-cs"/>
                      </a:endParaRPr>
                    </a:p>
                    <a:p>
                      <a:pPr>
                        <a:lnSpc>
                          <a:spcPct val="150000"/>
                        </a:lnSpc>
                      </a:pPr>
                      <a:endParaRPr kumimoji="0" lang="en-US" sz="100" b="0" kern="1200" dirty="0" smtClean="0">
                        <a:solidFill>
                          <a:schemeClr val="tx1"/>
                        </a:solidFill>
                        <a:latin typeface="+mn-lt"/>
                        <a:ea typeface="+mn-ea"/>
                        <a:cs typeface="+mn-cs"/>
                      </a:endParaRPr>
                    </a:p>
                    <a:p>
                      <a:pPr>
                        <a:lnSpc>
                          <a:spcPct val="150000"/>
                        </a:lnSpc>
                      </a:pPr>
                      <a:endParaRPr kumimoji="0" lang="en-US" sz="100" b="0" kern="1200" dirty="0" smtClean="0">
                        <a:solidFill>
                          <a:schemeClr val="tx1"/>
                        </a:solidFill>
                        <a:latin typeface="+mn-lt"/>
                        <a:ea typeface="+mn-ea"/>
                        <a:cs typeface="+mn-cs"/>
                      </a:endParaRPr>
                    </a:p>
                    <a:p>
                      <a:pPr>
                        <a:lnSpc>
                          <a:spcPct val="150000"/>
                        </a:lnSpc>
                      </a:pPr>
                      <a:endParaRPr kumimoji="0" lang="en-US" sz="100" b="0" kern="1200" dirty="0" smtClean="0">
                        <a:solidFill>
                          <a:schemeClr val="tx1"/>
                        </a:solidFill>
                        <a:latin typeface="+mn-lt"/>
                        <a:ea typeface="+mn-ea"/>
                        <a:cs typeface="+mn-cs"/>
                      </a:endParaRPr>
                    </a:p>
                    <a:p>
                      <a:pPr>
                        <a:lnSpc>
                          <a:spcPct val="150000"/>
                        </a:lnSpc>
                      </a:pPr>
                      <a:r>
                        <a:rPr kumimoji="0" lang="en-US" sz="1400" b="0" kern="1200" dirty="0" smtClean="0">
                          <a:solidFill>
                            <a:schemeClr val="tx1"/>
                          </a:solidFill>
                          <a:latin typeface="+mn-lt"/>
                          <a:ea typeface="+mn-ea"/>
                          <a:cs typeface="+mn-cs"/>
                        </a:rPr>
                        <a:t>Vitamins (A, D, E and K).</a:t>
                      </a:r>
                    </a:p>
                  </a:txBody>
                  <a:tcPr>
                    <a:solidFill>
                      <a:schemeClr val="bg1"/>
                    </a:solidFill>
                  </a:tcPr>
                </a:tc>
                <a:extLst>
                  <a:ext uri="{0D108BD9-81ED-4DB2-BD59-A6C34878D82A}">
                    <a16:rowId xmlns:a16="http://schemas.microsoft.com/office/drawing/2014/main" xmlns="" val="223322469"/>
                  </a:ext>
                </a:extLst>
              </a:tr>
              <a:tr h="391500">
                <a:tc vMerge="1">
                  <a:txBody>
                    <a:bodyPr/>
                    <a:lstStyle/>
                    <a:p>
                      <a:endParaRPr lang="en-US"/>
                    </a:p>
                  </a:txBody>
                  <a:tcPr/>
                </a:tc>
                <a:tc gridSpan="2">
                  <a:txBody>
                    <a:bodyPr/>
                    <a:lstStyle/>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400" kern="1200" dirty="0" smtClean="0">
                          <a:solidFill>
                            <a:srgbClr val="FF66CC"/>
                          </a:solidFill>
                          <a:latin typeface="+mn-lt"/>
                          <a:ea typeface="+mn-ea"/>
                          <a:cs typeface="+mn-cs"/>
                        </a:rPr>
                        <a:t>4. In the colon bile acids inhibit reabsorption of water &amp; electrolytes, stimulate intestinal motility, prevent constipation &amp; may cause diarrhea.</a:t>
                      </a:r>
                    </a:p>
                  </a:txBody>
                  <a:tcP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en-US" sz="1400" dirty="0" smtClean="0"/>
                    </a:p>
                  </a:txBody>
                  <a:tcPr>
                    <a:solidFill>
                      <a:schemeClr val="bg1">
                        <a:lumMod val="95000"/>
                      </a:schemeClr>
                    </a:solidFill>
                  </a:tcPr>
                </a:tc>
                <a:extLst>
                  <a:ext uri="{0D108BD9-81ED-4DB2-BD59-A6C34878D82A}">
                    <a16:rowId xmlns:a16="http://schemas.microsoft.com/office/drawing/2014/main" xmlns="" val="1783444142"/>
                  </a:ext>
                </a:extLst>
              </a:tr>
              <a:tr h="797174">
                <a:tc vMerge="1">
                  <a:txBody>
                    <a:bodyPr/>
                    <a:lstStyle/>
                    <a:p>
                      <a:pPr algn="ctr"/>
                      <a:endParaRPr kumimoji="0" lang="en-US" sz="1400" b="0" kern="1200" dirty="0" smtClean="0">
                        <a:solidFill>
                          <a:schemeClr val="tx1"/>
                        </a:solidFill>
                        <a:latin typeface="+mn-lt"/>
                        <a:ea typeface="+mn-ea"/>
                        <a:cs typeface="+mn-cs"/>
                      </a:endParaRPr>
                    </a:p>
                  </a:txBody>
                  <a:tcPr vert="vert270">
                    <a:solidFill>
                      <a:srgbClr val="CCFFCC"/>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400" kern="1200" dirty="0" smtClean="0">
                          <a:solidFill>
                            <a:srgbClr val="FF66CC"/>
                          </a:solidFill>
                          <a:latin typeface="+mn-lt"/>
                          <a:ea typeface="+mn-ea"/>
                          <a:cs typeface="+mn-cs"/>
                        </a:rPr>
                        <a:t>5. In the liver, bile salts are important for stimulating bile secretion and flow (</a:t>
                      </a:r>
                      <a:r>
                        <a:rPr kumimoji="0" lang="en-US" sz="1400" kern="1200" dirty="0" err="1" smtClean="0">
                          <a:solidFill>
                            <a:srgbClr val="FF66CC"/>
                          </a:solidFill>
                          <a:latin typeface="+mn-lt"/>
                          <a:ea typeface="+mn-ea"/>
                          <a:cs typeface="+mn-cs"/>
                        </a:rPr>
                        <a:t>choleretic</a:t>
                      </a:r>
                      <a:r>
                        <a:rPr kumimoji="0" lang="en-US" sz="1400" kern="1200" dirty="0" smtClean="0">
                          <a:solidFill>
                            <a:srgbClr val="FF66CC"/>
                          </a:solidFill>
                          <a:latin typeface="+mn-lt"/>
                          <a:ea typeface="+mn-ea"/>
                          <a:cs typeface="+mn-cs"/>
                        </a:rPr>
                        <a:t> action). They also take part in the formation of </a:t>
                      </a:r>
                      <a:r>
                        <a:rPr kumimoji="0" lang="en-US" sz="1400" kern="1200" dirty="0" err="1" smtClean="0">
                          <a:solidFill>
                            <a:srgbClr val="FF66CC"/>
                          </a:solidFill>
                          <a:latin typeface="+mn-lt"/>
                          <a:ea typeface="+mn-ea"/>
                          <a:cs typeface="+mn-cs"/>
                        </a:rPr>
                        <a:t>micells</a:t>
                      </a:r>
                      <a:r>
                        <a:rPr kumimoji="0" lang="en-US" sz="1400" kern="1200" dirty="0" smtClean="0">
                          <a:solidFill>
                            <a:srgbClr val="FF66CC"/>
                          </a:solidFill>
                          <a:latin typeface="+mn-lt"/>
                          <a:ea typeface="+mn-ea"/>
                          <a:cs typeface="+mn-cs"/>
                        </a:rPr>
                        <a:t> which render cholesterol soluble in bile.</a:t>
                      </a:r>
                    </a:p>
                  </a:txBody>
                  <a:tcPr>
                    <a:solidFill>
                      <a:srgbClr val="FFFFCC"/>
                    </a:solidFill>
                  </a:tcPr>
                </a:tc>
                <a:tc hMerge="1">
                  <a:txBody>
                    <a:bodyPr/>
                    <a:lstStyle/>
                    <a:p>
                      <a:pPr marL="0" algn="l" rtl="0" eaLnBrk="1" latinLnBrk="0" hangingPunct="1"/>
                      <a:endParaRPr kumimoji="0" lang="en-US" sz="1400" kern="1200" dirty="0" smtClean="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3221549087"/>
                  </a:ext>
                </a:extLst>
              </a:tr>
              <a:tr h="537760">
                <a:tc vMerge="1">
                  <a:txBody>
                    <a:bodyPr/>
                    <a:lstStyle/>
                    <a:p>
                      <a:pPr algn="ctr"/>
                      <a:endParaRPr kumimoji="0" lang="en-US" sz="1400" b="0" kern="1200" dirty="0" smtClean="0">
                        <a:solidFill>
                          <a:schemeClr val="tx1"/>
                        </a:solidFill>
                        <a:latin typeface="+mn-lt"/>
                        <a:ea typeface="+mn-ea"/>
                        <a:cs typeface="+mn-cs"/>
                      </a:endParaRPr>
                    </a:p>
                  </a:txBody>
                  <a:tcPr vert="vert270">
                    <a:solidFill>
                      <a:srgbClr val="CCFFCC"/>
                    </a:solidFill>
                  </a:tcPr>
                </a:tc>
                <a:tc gridSpan="2">
                  <a:txBody>
                    <a:bodyPr/>
                    <a:lstStyle/>
                    <a:p>
                      <a:r>
                        <a:rPr kumimoji="0" lang="en-US" sz="1400" kern="1200" dirty="0" smtClean="0">
                          <a:solidFill>
                            <a:srgbClr val="FF66CC"/>
                          </a:solidFill>
                          <a:latin typeface="+mn-lt"/>
                          <a:ea typeface="+mn-ea"/>
                          <a:cs typeface="+mn-cs"/>
                        </a:rPr>
                        <a:t>6. Bile acids have a –</a:t>
                      </a:r>
                      <a:r>
                        <a:rPr kumimoji="0" lang="en-US" sz="1400" kern="1200" dirty="0" err="1" smtClean="0">
                          <a:solidFill>
                            <a:srgbClr val="FF66CC"/>
                          </a:solidFill>
                          <a:latin typeface="+mn-lt"/>
                          <a:ea typeface="+mn-ea"/>
                          <a:cs typeface="+mn-cs"/>
                        </a:rPr>
                        <a:t>ve</a:t>
                      </a:r>
                      <a:r>
                        <a:rPr kumimoji="0" lang="en-US" sz="1400" kern="1200" dirty="0" smtClean="0">
                          <a:solidFill>
                            <a:srgbClr val="FF66CC"/>
                          </a:solidFill>
                          <a:latin typeface="+mn-lt"/>
                          <a:ea typeface="+mn-ea"/>
                          <a:cs typeface="+mn-cs"/>
                        </a:rPr>
                        <a:t> feedback effect on the release of CCK from its cells in the upper intestine &amp; thus contribute to the regulation of pancreatic secretion &amp; the discharge of bile into intestine. </a:t>
                      </a:r>
                      <a:r>
                        <a:rPr kumimoji="0" lang="en-US" sz="1400" kern="1200" dirty="0" smtClean="0">
                          <a:solidFill>
                            <a:srgbClr val="00B050"/>
                          </a:solidFill>
                          <a:latin typeface="+mn-lt"/>
                          <a:ea typeface="+mn-ea"/>
                          <a:cs typeface="+mn-cs"/>
                        </a:rPr>
                        <a:t>(When they reach a certain level , they inhibit secretion of CCK).</a:t>
                      </a:r>
                    </a:p>
                  </a:txBody>
                  <a:tcP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en-US" sz="1400" dirty="0" smtClean="0"/>
                    </a:p>
                  </a:txBody>
                  <a:tcPr>
                    <a:solidFill>
                      <a:schemeClr val="bg1">
                        <a:lumMod val="95000"/>
                      </a:schemeClr>
                    </a:solidFill>
                  </a:tcPr>
                </a:tc>
                <a:extLst>
                  <a:ext uri="{0D108BD9-81ED-4DB2-BD59-A6C34878D82A}">
                    <a16:rowId xmlns:a16="http://schemas.microsoft.com/office/drawing/2014/main" xmlns="" val="3806321141"/>
                  </a:ext>
                </a:extLst>
              </a:tr>
              <a:tr h="445284">
                <a:tc vMerge="1">
                  <a:txBody>
                    <a:bodyPr/>
                    <a:lstStyle/>
                    <a:p>
                      <a:pPr algn="ctr"/>
                      <a:endParaRPr kumimoji="0" lang="en-US" sz="1400" b="0" kern="1200" dirty="0" smtClean="0">
                        <a:solidFill>
                          <a:schemeClr val="tx1"/>
                        </a:solidFill>
                        <a:latin typeface="+mn-lt"/>
                        <a:ea typeface="+mn-ea"/>
                        <a:cs typeface="+mn-cs"/>
                      </a:endParaRPr>
                    </a:p>
                  </a:txBody>
                  <a:tcPr vert="vert270">
                    <a:solidFill>
                      <a:srgbClr val="CCFFCC"/>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400" kern="1200" dirty="0" smtClean="0">
                          <a:solidFill>
                            <a:srgbClr val="FF66CC"/>
                          </a:solidFill>
                          <a:latin typeface="+mn-lt"/>
                          <a:ea typeface="+mn-ea"/>
                          <a:cs typeface="+mn-cs"/>
                        </a:rPr>
                        <a:t>7. They have a –</a:t>
                      </a:r>
                      <a:r>
                        <a:rPr kumimoji="0" lang="en-US" sz="1400" kern="1200" dirty="0" err="1" smtClean="0">
                          <a:solidFill>
                            <a:srgbClr val="FF66CC"/>
                          </a:solidFill>
                          <a:latin typeface="+mn-lt"/>
                          <a:ea typeface="+mn-ea"/>
                          <a:cs typeface="+mn-cs"/>
                        </a:rPr>
                        <a:t>ve</a:t>
                      </a:r>
                      <a:r>
                        <a:rPr kumimoji="0" lang="en-US" sz="1400" kern="1200" dirty="0" smtClean="0">
                          <a:solidFill>
                            <a:srgbClr val="FF66CC"/>
                          </a:solidFill>
                          <a:latin typeface="+mn-lt"/>
                          <a:ea typeface="+mn-ea"/>
                          <a:cs typeface="+mn-cs"/>
                        </a:rPr>
                        <a:t> feedback effect on the synthesis of cholesterol by the intestinal mucosal cells.</a:t>
                      </a:r>
                    </a:p>
                  </a:txBody>
                  <a:tcPr>
                    <a:solidFill>
                      <a:srgbClr val="FFFFCC"/>
                    </a:solidFill>
                  </a:tcPr>
                </a:tc>
                <a:tc hMerge="1">
                  <a:txBody>
                    <a:bodyPr/>
                    <a:lstStyle/>
                    <a:p>
                      <a:endParaRPr kumimoji="0" lang="en-US" altLang="en-US" sz="1400" kern="1200" dirty="0" smtClean="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2243822263"/>
                  </a:ext>
                </a:extLst>
              </a:tr>
              <a:tr h="797174">
                <a:tc vMerge="1">
                  <a:txBody>
                    <a:bodyPr/>
                    <a:lstStyle/>
                    <a:p>
                      <a:pPr algn="ctr"/>
                      <a:endParaRPr kumimoji="0" lang="en-US" sz="1400" b="0" kern="1200" dirty="0" smtClean="0">
                        <a:solidFill>
                          <a:schemeClr val="tx1"/>
                        </a:solidFill>
                        <a:latin typeface="+mn-lt"/>
                        <a:ea typeface="+mn-ea"/>
                        <a:cs typeface="+mn-cs"/>
                      </a:endParaRPr>
                    </a:p>
                  </a:txBody>
                  <a:tcPr vert="vert270">
                    <a:solidFill>
                      <a:srgbClr val="CCFFCC"/>
                    </a:solidFill>
                  </a:tcP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400" kern="1200" dirty="0" smtClean="0">
                          <a:solidFill>
                            <a:srgbClr val="FF66CC"/>
                          </a:solidFill>
                          <a:latin typeface="+mn-lt"/>
                          <a:ea typeface="+mn-ea"/>
                          <a:cs typeface="+mn-cs"/>
                        </a:rPr>
                        <a:t>8. Anti </a:t>
                      </a:r>
                      <a:r>
                        <a:rPr kumimoji="0" lang="en-US" sz="1400" kern="1200" dirty="0" err="1" smtClean="0">
                          <a:solidFill>
                            <a:srgbClr val="FF66CC"/>
                          </a:solidFill>
                          <a:latin typeface="+mn-lt"/>
                          <a:ea typeface="+mn-ea"/>
                          <a:cs typeface="+mn-cs"/>
                        </a:rPr>
                        <a:t>putrifactive</a:t>
                      </a:r>
                      <a:r>
                        <a:rPr kumimoji="0" lang="ar-SA" sz="1400" kern="1200" dirty="0" smtClean="0">
                          <a:solidFill>
                            <a:srgbClr val="FF66CC"/>
                          </a:solidFill>
                          <a:latin typeface="+mn-lt"/>
                          <a:ea typeface="+mn-ea"/>
                          <a:cs typeface="+mn-cs"/>
                        </a:rPr>
                        <a:t> (تخمر او تعفّن)</a:t>
                      </a:r>
                      <a:r>
                        <a:rPr kumimoji="0" lang="en-US" sz="1400" kern="1200" dirty="0" smtClean="0">
                          <a:solidFill>
                            <a:srgbClr val="FF66CC"/>
                          </a:solidFill>
                          <a:latin typeface="+mn-lt"/>
                          <a:ea typeface="+mn-ea"/>
                          <a:cs typeface="+mn-cs"/>
                        </a:rPr>
                        <a:t>: Bile acids have no direct anti septic effect but they prevent </a:t>
                      </a:r>
                      <a:r>
                        <a:rPr kumimoji="0" lang="en-US" sz="1400" kern="1200" dirty="0" err="1" smtClean="0">
                          <a:solidFill>
                            <a:srgbClr val="FF66CC"/>
                          </a:solidFill>
                          <a:latin typeface="+mn-lt"/>
                          <a:ea typeface="+mn-ea"/>
                          <a:cs typeface="+mn-cs"/>
                        </a:rPr>
                        <a:t>putrifaction</a:t>
                      </a:r>
                      <a:r>
                        <a:rPr kumimoji="0" lang="en-US" sz="1400" kern="1200" dirty="0" smtClean="0">
                          <a:solidFill>
                            <a:srgbClr val="FF66CC"/>
                          </a:solidFill>
                          <a:latin typeface="+mn-lt"/>
                          <a:ea typeface="+mn-ea"/>
                          <a:cs typeface="+mn-cs"/>
                        </a:rPr>
                        <a:t> by absorption of fat. In their absence undigested fats cover the protein particles &amp; hinder their digestion.</a:t>
                      </a:r>
                    </a:p>
                  </a:txBody>
                  <a:tcPr>
                    <a:solidFill>
                      <a:schemeClr val="bg1">
                        <a:lumMod val="95000"/>
                      </a:schemeClr>
                    </a:solidFill>
                  </a:tcPr>
                </a:tc>
                <a:tc hMerge="1">
                  <a:txBody>
                    <a:bodyPr/>
                    <a:lstStyle/>
                    <a:p>
                      <a:endParaRPr kumimoji="0" lang="en-US" altLang="en-US" sz="1400" kern="1200" dirty="0" smtClean="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1068498879"/>
                  </a:ext>
                </a:extLst>
              </a:tr>
            </a:tbl>
          </a:graphicData>
        </a:graphic>
      </p:graphicFrame>
    </p:spTree>
    <p:extLst>
      <p:ext uri="{BB962C8B-B14F-4D97-AF65-F5344CB8AC3E}">
        <p14:creationId xmlns:p14="http://schemas.microsoft.com/office/powerpoint/2010/main" val="74160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701924" y="387360"/>
            <a:ext cx="8064895" cy="911763"/>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r>
              <a:rPr lang="en-US" sz="3200" b="1" dirty="0" smtClean="0">
                <a:solidFill>
                  <a:srgbClr val="9FB8CD">
                    <a:lumMod val="75000"/>
                  </a:srgbClr>
                </a:solidFill>
                <a:latin typeface="Arial Black" panose="020B0A04020102020204" pitchFamily="34" charset="0"/>
              </a:rPr>
              <a:t>Physiology </a:t>
            </a:r>
            <a:r>
              <a:rPr lang="en-US" sz="3200" b="1" dirty="0">
                <a:solidFill>
                  <a:srgbClr val="9FB8CD">
                    <a:lumMod val="75000"/>
                  </a:srgbClr>
                </a:solidFill>
                <a:latin typeface="Arial Black" panose="020B0A04020102020204" pitchFamily="34" charset="0"/>
              </a:rPr>
              <a:t>of bile salts </a:t>
            </a:r>
            <a:r>
              <a:rPr lang="en-US" sz="3200" b="1" dirty="0" smtClean="0">
                <a:solidFill>
                  <a:srgbClr val="9FB8CD">
                    <a:lumMod val="75000"/>
                  </a:srgbClr>
                </a:solidFill>
                <a:latin typeface="Arial Black" panose="020B0A04020102020204" pitchFamily="34" charset="0"/>
              </a:rPr>
              <a:t>&amp; </a:t>
            </a:r>
            <a:r>
              <a:rPr lang="en-US" sz="3200" b="1" dirty="0">
                <a:solidFill>
                  <a:srgbClr val="9FB8CD">
                    <a:lumMod val="75000"/>
                  </a:srgbClr>
                </a:solidFill>
                <a:latin typeface="Arial Black" panose="020B0A04020102020204" pitchFamily="34" charset="0"/>
              </a:rPr>
              <a:t>enterohepatic circulation</a:t>
            </a:r>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a:solidFill>
                  <a:schemeClr val="accent1">
                    <a:lumMod val="75000"/>
                  </a:schemeClr>
                </a:solidFill>
              </a:rPr>
              <a:t>Objectives:</a:t>
            </a:r>
          </a:p>
          <a:p>
            <a:pPr marL="342900" indent="-342900">
              <a:spcBef>
                <a:spcPts val="300"/>
              </a:spcBef>
              <a:buFont typeface="+mj-lt"/>
              <a:buAutoNum type="arabicPeriod"/>
              <a:defRPr/>
            </a:pPr>
            <a:r>
              <a:rPr lang="en-US" dirty="0">
                <a:solidFill>
                  <a:schemeClr val="tx2"/>
                </a:solidFill>
              </a:rPr>
              <a:t>Functions of the bile and stages of bile secretion.</a:t>
            </a:r>
          </a:p>
          <a:p>
            <a:pPr marL="342900" indent="-342900">
              <a:spcBef>
                <a:spcPts val="300"/>
              </a:spcBef>
              <a:buFont typeface="+mj-lt"/>
              <a:buAutoNum type="arabicPeriod"/>
              <a:defRPr/>
            </a:pPr>
            <a:r>
              <a:rPr lang="en-US" dirty="0" smtClean="0">
                <a:solidFill>
                  <a:schemeClr val="tx2"/>
                </a:solidFill>
              </a:rPr>
              <a:t>Characteristics </a:t>
            </a:r>
            <a:r>
              <a:rPr lang="en-US" dirty="0">
                <a:solidFill>
                  <a:schemeClr val="tx2"/>
                </a:solidFill>
              </a:rPr>
              <a:t>of bile.</a:t>
            </a:r>
          </a:p>
          <a:p>
            <a:pPr marL="342900" indent="-342900">
              <a:spcBef>
                <a:spcPts val="300"/>
              </a:spcBef>
              <a:buFont typeface="+mj-lt"/>
              <a:buAutoNum type="arabicPeriod"/>
              <a:defRPr/>
            </a:pPr>
            <a:r>
              <a:rPr lang="en-US" dirty="0" smtClean="0">
                <a:solidFill>
                  <a:schemeClr val="tx2"/>
                </a:solidFill>
              </a:rPr>
              <a:t>The </a:t>
            </a:r>
            <a:r>
              <a:rPr lang="en-US" dirty="0">
                <a:solidFill>
                  <a:schemeClr val="tx2"/>
                </a:solidFill>
              </a:rPr>
              <a:t>main constituents of bile.</a:t>
            </a:r>
          </a:p>
          <a:p>
            <a:pPr marL="342900" indent="-342900">
              <a:spcBef>
                <a:spcPts val="300"/>
              </a:spcBef>
              <a:buFont typeface="+mj-lt"/>
              <a:buAutoNum type="arabicPeriod"/>
              <a:defRPr/>
            </a:pPr>
            <a:r>
              <a:rPr lang="en-US" dirty="0" smtClean="0">
                <a:solidFill>
                  <a:schemeClr val="tx2"/>
                </a:solidFill>
              </a:rPr>
              <a:t>Functions </a:t>
            </a:r>
            <a:r>
              <a:rPr lang="en-US" dirty="0">
                <a:solidFill>
                  <a:schemeClr val="tx2"/>
                </a:solidFill>
              </a:rPr>
              <a:t>of gall bladder.</a:t>
            </a:r>
          </a:p>
          <a:p>
            <a:pPr marL="342900" indent="-342900">
              <a:spcBef>
                <a:spcPts val="300"/>
              </a:spcBef>
              <a:buFont typeface="+mj-lt"/>
              <a:buAutoNum type="arabicPeriod"/>
              <a:defRPr/>
            </a:pPr>
            <a:r>
              <a:rPr lang="en-US" dirty="0" smtClean="0">
                <a:solidFill>
                  <a:schemeClr val="tx2"/>
                </a:solidFill>
              </a:rPr>
              <a:t>Differences </a:t>
            </a:r>
            <a:r>
              <a:rPr lang="en-US" dirty="0">
                <a:solidFill>
                  <a:schemeClr val="tx2"/>
                </a:solidFill>
              </a:rPr>
              <a:t>between hepatic bile and gall bladder bile.</a:t>
            </a:r>
          </a:p>
          <a:p>
            <a:pPr marL="342900" indent="-342900">
              <a:spcBef>
                <a:spcPts val="300"/>
              </a:spcBef>
              <a:buFont typeface="+mj-lt"/>
              <a:buAutoNum type="arabicPeriod"/>
              <a:defRPr/>
            </a:pPr>
            <a:r>
              <a:rPr lang="en-US" dirty="0" smtClean="0">
                <a:solidFill>
                  <a:schemeClr val="tx2"/>
                </a:solidFill>
              </a:rPr>
              <a:t>Control </a:t>
            </a:r>
            <a:r>
              <a:rPr lang="en-US" dirty="0">
                <a:solidFill>
                  <a:schemeClr val="tx2"/>
                </a:solidFill>
              </a:rPr>
              <a:t>of biliary system.</a:t>
            </a:r>
          </a:p>
          <a:p>
            <a:pPr marL="342900" indent="-342900">
              <a:spcBef>
                <a:spcPts val="300"/>
              </a:spcBef>
              <a:buFont typeface="+mj-lt"/>
              <a:buAutoNum type="arabicPeriod"/>
              <a:defRPr/>
            </a:pPr>
            <a:r>
              <a:rPr lang="en-US" dirty="0" smtClean="0">
                <a:solidFill>
                  <a:schemeClr val="tx2"/>
                </a:solidFill>
              </a:rPr>
              <a:t>Primary </a:t>
            </a:r>
            <a:r>
              <a:rPr lang="en-US" dirty="0">
                <a:solidFill>
                  <a:schemeClr val="tx2"/>
                </a:solidFill>
              </a:rPr>
              <a:t>and secondary bile acids.</a:t>
            </a:r>
          </a:p>
          <a:p>
            <a:pPr marL="342900" indent="-342900">
              <a:spcBef>
                <a:spcPts val="300"/>
              </a:spcBef>
              <a:buFont typeface="+mj-lt"/>
              <a:buAutoNum type="arabicPeriod"/>
              <a:defRPr/>
            </a:pPr>
            <a:r>
              <a:rPr lang="en-US" dirty="0" smtClean="0">
                <a:solidFill>
                  <a:schemeClr val="tx2"/>
                </a:solidFill>
              </a:rPr>
              <a:t>Enterohepatic </a:t>
            </a:r>
            <a:r>
              <a:rPr lang="en-US" dirty="0">
                <a:solidFill>
                  <a:schemeClr val="tx2"/>
                </a:solidFill>
              </a:rPr>
              <a:t>circulation of bile salts.</a:t>
            </a:r>
          </a:p>
          <a:p>
            <a:pPr marL="342900" indent="-342900">
              <a:spcBef>
                <a:spcPts val="300"/>
              </a:spcBef>
              <a:buFont typeface="+mj-lt"/>
              <a:buAutoNum type="arabicPeriod"/>
              <a:defRPr/>
            </a:pPr>
            <a:r>
              <a:rPr lang="en-US" dirty="0" smtClean="0">
                <a:solidFill>
                  <a:schemeClr val="tx2"/>
                </a:solidFill>
              </a:rPr>
              <a:t>Absorption </a:t>
            </a:r>
            <a:r>
              <a:rPr lang="en-US" dirty="0">
                <a:solidFill>
                  <a:schemeClr val="tx2"/>
                </a:solidFill>
              </a:rPr>
              <a:t>and uptake of bile acids.</a:t>
            </a:r>
          </a:p>
          <a:p>
            <a:pPr marL="342900" indent="-342900">
              <a:spcBef>
                <a:spcPts val="300"/>
              </a:spcBef>
              <a:buFont typeface="+mj-lt"/>
              <a:buAutoNum type="arabicPeriod"/>
              <a:defRPr/>
            </a:pPr>
            <a:r>
              <a:rPr lang="en-US" dirty="0" smtClean="0">
                <a:solidFill>
                  <a:schemeClr val="tx2"/>
                </a:solidFill>
              </a:rPr>
              <a:t>Functions </a:t>
            </a:r>
            <a:r>
              <a:rPr lang="en-US" dirty="0">
                <a:solidFill>
                  <a:schemeClr val="tx2"/>
                </a:solidFill>
              </a:rPr>
              <a:t>of bile acids.</a:t>
            </a: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38499788"/>
              </p:ext>
            </p:extLst>
          </p:nvPr>
        </p:nvGraphicFramePr>
        <p:xfrm>
          <a:off x="1" y="-5"/>
          <a:ext cx="12188825" cy="6851943"/>
        </p:xfrm>
        <a:graphic>
          <a:graphicData uri="http://schemas.openxmlformats.org/drawingml/2006/table">
            <a:tbl>
              <a:tblPr firstRow="1" bandRow="1">
                <a:tableStyleId>{5DA37D80-6434-44D0-A028-1B22A696006F}</a:tableStyleId>
              </a:tblPr>
              <a:tblGrid>
                <a:gridCol w="333771">
                  <a:extLst>
                    <a:ext uri="{9D8B030D-6E8A-4147-A177-3AD203B41FA5}">
                      <a16:colId xmlns:a16="http://schemas.microsoft.com/office/drawing/2014/main" xmlns="" val="2089991155"/>
                    </a:ext>
                  </a:extLst>
                </a:gridCol>
                <a:gridCol w="5882476">
                  <a:extLst>
                    <a:ext uri="{9D8B030D-6E8A-4147-A177-3AD203B41FA5}">
                      <a16:colId xmlns:a16="http://schemas.microsoft.com/office/drawing/2014/main" xmlns="" val="3687207917"/>
                    </a:ext>
                  </a:extLst>
                </a:gridCol>
                <a:gridCol w="5972578">
                  <a:extLst>
                    <a:ext uri="{9D8B030D-6E8A-4147-A177-3AD203B41FA5}">
                      <a16:colId xmlns:a16="http://schemas.microsoft.com/office/drawing/2014/main" xmlns="" val="3824111405"/>
                    </a:ext>
                  </a:extLst>
                </a:gridCol>
              </a:tblGrid>
              <a:tr h="278847">
                <a:tc rowSpan="13">
                  <a:txBody>
                    <a:bodyPr/>
                    <a:lstStyle/>
                    <a:p>
                      <a:pPr algn="ctr"/>
                      <a:r>
                        <a:rPr kumimoji="0" lang="en-US" altLang="en-US" sz="1400" b="0" kern="1200" dirty="0" smtClean="0">
                          <a:solidFill>
                            <a:schemeClr val="tx1"/>
                          </a:solidFill>
                          <a:latin typeface="+mn-lt"/>
                          <a:ea typeface="+mn-ea"/>
                          <a:cs typeface="+mn-cs"/>
                        </a:rPr>
                        <a:t>Enterohepatic Circulation of Bile Salts</a:t>
                      </a:r>
                      <a:endParaRPr kumimoji="0" lang="en-US" sz="1400" b="0" kern="1200" dirty="0" smtClean="0">
                        <a:solidFill>
                          <a:schemeClr val="tx1"/>
                        </a:solidFill>
                        <a:latin typeface="+mn-lt"/>
                        <a:ea typeface="+mn-ea"/>
                        <a:cs typeface="+mn-cs"/>
                      </a:endParaRPr>
                    </a:p>
                  </a:txBody>
                  <a:tcPr vert="vert270">
                    <a:solidFill>
                      <a:srgbClr val="CCFFCC"/>
                    </a:solidFill>
                  </a:tcPr>
                </a:tc>
                <a:tc gridSpan="2">
                  <a:txBody>
                    <a:bodyPr/>
                    <a:lstStyle/>
                    <a:p>
                      <a:pPr marL="0" algn="ctr" rtl="0" eaLnBrk="1" latinLnBrk="0" hangingPunct="1"/>
                      <a:r>
                        <a:rPr kumimoji="0" lang="en-US" sz="1200" b="0" kern="1200" dirty="0" smtClean="0">
                          <a:solidFill>
                            <a:schemeClr val="accent5">
                              <a:lumMod val="75000"/>
                            </a:schemeClr>
                          </a:solidFill>
                          <a:latin typeface="+mn-lt"/>
                          <a:ea typeface="+mn-ea"/>
                          <a:cs typeface="+mn-cs"/>
                        </a:rPr>
                        <a:t>Bile Salts Are Recycled Between the Small Intestine and the Liver</a:t>
                      </a:r>
                    </a:p>
                  </a:txBody>
                  <a:tcPr>
                    <a:solidFill>
                      <a:srgbClr val="CCFFCC"/>
                    </a:solidFill>
                  </a:tcPr>
                </a:tc>
                <a:tc hMerge="1">
                  <a:txBody>
                    <a:bodyPr/>
                    <a:lstStyle/>
                    <a:p>
                      <a:pPr marL="0" algn="ctr" rtl="0" eaLnBrk="1" latinLnBrk="0" hangingPunct="1"/>
                      <a:endParaRPr kumimoji="0" lang="en-US" sz="1400" b="0" kern="1200" dirty="0" smtClean="0">
                        <a:solidFill>
                          <a:schemeClr val="tx1"/>
                        </a:solidFill>
                        <a:latin typeface="+mn-lt"/>
                        <a:ea typeface="+mn-ea"/>
                        <a:cs typeface="+mn-cs"/>
                      </a:endParaRPr>
                    </a:p>
                  </a:txBody>
                  <a:tcPr>
                    <a:solidFill>
                      <a:srgbClr val="CCFFCC"/>
                    </a:solidFill>
                  </a:tcPr>
                </a:tc>
                <a:extLst>
                  <a:ext uri="{0D108BD9-81ED-4DB2-BD59-A6C34878D82A}">
                    <a16:rowId xmlns:a16="http://schemas.microsoft.com/office/drawing/2014/main" xmlns="" val="402202847"/>
                  </a:ext>
                </a:extLst>
              </a:tr>
              <a:tr h="464746">
                <a:tc v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rgbClr val="FF66CC"/>
                          </a:solidFill>
                          <a:latin typeface="+mn-lt"/>
                          <a:ea typeface="+mn-ea"/>
                          <a:cs typeface="+mn-cs"/>
                        </a:rPr>
                        <a:t>Hepatocytes extract bile acids, essentially clearing the bile acids from the blood in a single pass through the liver</a:t>
                      </a:r>
                      <a:r>
                        <a:rPr kumimoji="0" lang="en-US" sz="1200" b="0" kern="1200" baseline="0" dirty="0" smtClean="0">
                          <a:solidFill>
                            <a:srgbClr val="FF66CC"/>
                          </a:solidFill>
                          <a:latin typeface="+mn-lt"/>
                          <a:ea typeface="+mn-ea"/>
                          <a:cs typeface="+mn-cs"/>
                        </a:rPr>
                        <a:t> &amp; </a:t>
                      </a:r>
                      <a:r>
                        <a:rPr kumimoji="0" lang="en-US" sz="1200" b="0" kern="1200" dirty="0" smtClean="0">
                          <a:solidFill>
                            <a:srgbClr val="FF66CC"/>
                          </a:solidFill>
                          <a:latin typeface="+mn-lt"/>
                          <a:ea typeface="+mn-ea"/>
                          <a:cs typeface="+mn-cs"/>
                        </a:rPr>
                        <a:t>It is essential for stimulating and maintaining the secretion of bile by hepatocytes.</a:t>
                      </a:r>
                      <a:endParaRPr kumimoji="0" lang="en-US" altLang="en-US" sz="1200" b="0" kern="1200" dirty="0" smtClean="0">
                        <a:solidFill>
                          <a:srgbClr val="FF66CC"/>
                        </a:solidFill>
                        <a:latin typeface="+mn-lt"/>
                        <a:ea typeface="+mn-ea"/>
                        <a:cs typeface="+mn-cs"/>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1315835122"/>
                  </a:ext>
                </a:extLst>
              </a:tr>
              <a:tr h="278847">
                <a:tc v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kern="1200" dirty="0" smtClean="0">
                          <a:solidFill>
                            <a:srgbClr val="FF66CC"/>
                          </a:solidFill>
                          <a:latin typeface="+mn-lt"/>
                          <a:ea typeface="+mn-ea"/>
                          <a:cs typeface="+mn-cs"/>
                        </a:rPr>
                        <a:t>In the Hepatocytes, most </a:t>
                      </a:r>
                      <a:r>
                        <a:rPr kumimoji="0" lang="en-US" altLang="en-US" sz="1200" b="0" kern="1200" dirty="0" err="1" smtClean="0">
                          <a:solidFill>
                            <a:srgbClr val="FF66CC"/>
                          </a:solidFill>
                          <a:latin typeface="+mn-lt"/>
                          <a:ea typeface="+mn-ea"/>
                          <a:cs typeface="+mn-cs"/>
                        </a:rPr>
                        <a:t>deconjugated</a:t>
                      </a:r>
                      <a:r>
                        <a:rPr kumimoji="0" lang="en-US" altLang="en-US" sz="1200" b="0" kern="1200" dirty="0" smtClean="0">
                          <a:solidFill>
                            <a:srgbClr val="FF66CC"/>
                          </a:solidFill>
                          <a:latin typeface="+mn-lt"/>
                          <a:ea typeface="+mn-ea"/>
                          <a:cs typeface="+mn-cs"/>
                        </a:rPr>
                        <a:t> bile acids are </a:t>
                      </a:r>
                      <a:r>
                        <a:rPr kumimoji="0" lang="en-US" altLang="en-US" sz="1200" b="0" kern="1200" dirty="0" err="1" smtClean="0">
                          <a:solidFill>
                            <a:srgbClr val="FF66CC"/>
                          </a:solidFill>
                          <a:latin typeface="+mn-lt"/>
                          <a:ea typeface="+mn-ea"/>
                          <a:cs typeface="+mn-cs"/>
                        </a:rPr>
                        <a:t>reconjugated</a:t>
                      </a:r>
                      <a:r>
                        <a:rPr kumimoji="0" lang="en-US" altLang="en-US" sz="1200" b="0" kern="1200" dirty="0" smtClean="0">
                          <a:solidFill>
                            <a:srgbClr val="FF66CC"/>
                          </a:solidFill>
                          <a:latin typeface="+mn-lt"/>
                          <a:ea typeface="+mn-ea"/>
                          <a:cs typeface="+mn-cs"/>
                        </a:rPr>
                        <a:t> &amp; some 2ry bile acids are </a:t>
                      </a:r>
                      <a:r>
                        <a:rPr kumimoji="0" lang="en-US" altLang="en-US" sz="1200" b="0" kern="1200" dirty="0" err="1" smtClean="0">
                          <a:solidFill>
                            <a:srgbClr val="FF66CC"/>
                          </a:solidFill>
                          <a:latin typeface="+mn-lt"/>
                          <a:ea typeface="+mn-ea"/>
                          <a:cs typeface="+mn-cs"/>
                        </a:rPr>
                        <a:t>rehydroxylated</a:t>
                      </a:r>
                      <a:r>
                        <a:rPr kumimoji="0" lang="en-US" altLang="en-US" sz="1200" b="0" kern="1200" dirty="0" smtClean="0">
                          <a:solidFill>
                            <a:srgbClr val="FF66CC"/>
                          </a:solidFill>
                          <a:latin typeface="+mn-lt"/>
                          <a:ea typeface="+mn-ea"/>
                          <a:cs typeface="+mn-cs"/>
                        </a:rPr>
                        <a:t>.</a:t>
                      </a:r>
                      <a:endParaRPr kumimoji="0" lang="en-US" sz="1200" b="0" kern="1200" dirty="0" smtClean="0">
                        <a:solidFill>
                          <a:srgbClr val="FF66CC"/>
                        </a:solidFill>
                        <a:latin typeface="+mn-lt"/>
                        <a:ea typeface="+mn-ea"/>
                        <a:cs typeface="+mn-cs"/>
                      </a:endParaRPr>
                    </a:p>
                  </a:txBody>
                  <a:tcPr>
                    <a:solidFill>
                      <a:srgbClr val="CCFFCC"/>
                    </a:solidFill>
                  </a:tcPr>
                </a:tc>
                <a:tc hMerge="1">
                  <a:txBody>
                    <a:bodyPr/>
                    <a:lstStyle/>
                    <a:p>
                      <a:endParaRPr lang="en-US"/>
                    </a:p>
                  </a:txBody>
                  <a:tcPr/>
                </a:tc>
                <a:extLst>
                  <a:ext uri="{0D108BD9-81ED-4DB2-BD59-A6C34878D82A}">
                    <a16:rowId xmlns:a16="http://schemas.microsoft.com/office/drawing/2014/main" xmlns="" val="2086611334"/>
                  </a:ext>
                </a:extLst>
              </a:tr>
              <a:tr h="464746">
                <a:tc v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kern="1200" dirty="0" smtClean="0">
                          <a:solidFill>
                            <a:srgbClr val="FF66CC"/>
                          </a:solidFill>
                          <a:latin typeface="+mn-lt"/>
                          <a:ea typeface="+mn-ea"/>
                          <a:cs typeface="+mn-cs"/>
                        </a:rPr>
                        <a:t>The reprocessed bile acids, together with newly synthesized bile acids, are secreted into bile,</a:t>
                      </a:r>
                      <a:r>
                        <a:rPr kumimoji="0" lang="en-US" altLang="en-US" sz="1200" b="0" kern="1200" baseline="0" dirty="0" smtClean="0">
                          <a:solidFill>
                            <a:srgbClr val="FF66CC"/>
                          </a:solidFill>
                          <a:latin typeface="+mn-lt"/>
                          <a:ea typeface="+mn-ea"/>
                          <a:cs typeface="+mn-cs"/>
                        </a:rPr>
                        <a:t> </a:t>
                      </a:r>
                      <a:r>
                        <a:rPr lang="en-US" altLang="en-US" sz="1200" dirty="0" smtClean="0">
                          <a:solidFill>
                            <a:srgbClr val="FF66CC"/>
                          </a:solidFill>
                        </a:rPr>
                        <a:t>The greater the quantity of bile salts in the enterohepatic circulation, the greater the rate of bile secretion.</a:t>
                      </a:r>
                    </a:p>
                  </a:txBody>
                  <a:tcPr>
                    <a:solidFill>
                      <a:schemeClr val="bg1"/>
                    </a:solidFill>
                  </a:tcPr>
                </a:tc>
                <a:tc hMerge="1">
                  <a:txBody>
                    <a:bodyPr/>
                    <a:lstStyle/>
                    <a:p>
                      <a:endParaRPr lang="en-US"/>
                    </a:p>
                  </a:txBody>
                  <a:tcPr/>
                </a:tc>
                <a:extLst>
                  <a:ext uri="{0D108BD9-81ED-4DB2-BD59-A6C34878D82A}">
                    <a16:rowId xmlns:a16="http://schemas.microsoft.com/office/drawing/2014/main" xmlns="" val="1150817340"/>
                  </a:ext>
                </a:extLst>
              </a:tr>
              <a:tr h="464746">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kern="1200" dirty="0" smtClean="0">
                          <a:solidFill>
                            <a:srgbClr val="FF66CC"/>
                          </a:solidFill>
                          <a:latin typeface="+mn-lt"/>
                          <a:ea typeface="+mn-ea"/>
                          <a:cs typeface="+mn-cs"/>
                        </a:rPr>
                        <a:t>By cycling several times during a meal, a relatively small bile acid pool can provide the body with sufficient amounts of bile salts to promote lipid absorption</a:t>
                      </a:r>
                      <a:r>
                        <a:rPr kumimoji="0" lang="en-US" sz="1200" kern="1200" baseline="0" dirty="0" smtClean="0">
                          <a:solidFill>
                            <a:srgbClr val="FF66CC"/>
                          </a:solidFill>
                          <a:latin typeface="+mn-lt"/>
                          <a:ea typeface="+mn-ea"/>
                          <a:cs typeface="+mn-cs"/>
                        </a:rPr>
                        <a:t> </a:t>
                      </a:r>
                      <a:r>
                        <a:rPr kumimoji="0" lang="en-US" sz="1200" kern="1200" baseline="0" dirty="0" smtClean="0">
                          <a:solidFill>
                            <a:schemeClr val="accent5">
                              <a:lumMod val="75000"/>
                            </a:schemeClr>
                          </a:solidFill>
                          <a:latin typeface="+mn-lt"/>
                          <a:ea typeface="+mn-ea"/>
                          <a:cs typeface="+mn-cs"/>
                        </a:rPr>
                        <a:t>(</a:t>
                      </a:r>
                      <a:r>
                        <a:rPr kumimoji="0" lang="en-US" altLang="en-US" sz="1200" kern="1200" dirty="0" smtClean="0">
                          <a:solidFill>
                            <a:schemeClr val="accent5">
                              <a:lumMod val="75000"/>
                            </a:schemeClr>
                          </a:solidFill>
                          <a:latin typeface="+mn-lt"/>
                          <a:ea typeface="+mn-ea"/>
                          <a:cs typeface="+mn-cs"/>
                        </a:rPr>
                        <a:t>The total amount of bile acids in the body, primary or secondary, conjugated or free, at any time is defined as the total bile acid pool).</a:t>
                      </a:r>
                    </a:p>
                  </a:txBody>
                  <a:tcPr>
                    <a:solidFill>
                      <a:srgbClr val="CCFFCC"/>
                    </a:solidFill>
                  </a:tcPr>
                </a:tc>
                <a:tc hMerge="1">
                  <a:txBody>
                    <a:bodyPr/>
                    <a:lstStyle/>
                    <a:p>
                      <a:pPr marL="0" indent="0">
                        <a:buFont typeface="Wingdings" panose="05000000000000000000" pitchFamily="2" charset="2"/>
                        <a:buNone/>
                      </a:pPr>
                      <a:endParaRPr kumimoji="0" lang="en-US" sz="14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878319891"/>
                  </a:ext>
                </a:extLst>
              </a:tr>
              <a:tr h="10224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bg2">
                            <a:lumMod val="75000"/>
                          </a:schemeClr>
                        </a:solidFill>
                      </a:endParaRPr>
                    </a:p>
                  </a:txBody>
                  <a:tcPr>
                    <a:solidFill>
                      <a:schemeClr val="bg1"/>
                    </a:solidFill>
                  </a:tcPr>
                </a:tc>
                <a:tc gridSpan="2">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200" b="0" kern="1200" dirty="0" smtClean="0">
                          <a:solidFill>
                            <a:schemeClr val="accent5">
                              <a:lumMod val="75000"/>
                            </a:schemeClr>
                          </a:solidFill>
                          <a:latin typeface="+mn-lt"/>
                          <a:ea typeface="+mn-ea"/>
                          <a:cs typeface="+mn-cs"/>
                        </a:rPr>
                        <a:t>In healthy people, the bile acid pool ranges from </a:t>
                      </a:r>
                      <a:r>
                        <a:rPr kumimoji="0" lang="en-US" altLang="en-US" sz="1200" b="0" kern="1200" dirty="0" smtClean="0">
                          <a:solidFill>
                            <a:schemeClr val="accent4">
                              <a:lumMod val="75000"/>
                            </a:schemeClr>
                          </a:solidFill>
                          <a:latin typeface="+mn-lt"/>
                          <a:ea typeface="+mn-ea"/>
                          <a:cs typeface="+mn-cs"/>
                        </a:rPr>
                        <a:t>2</a:t>
                      </a:r>
                      <a:r>
                        <a:rPr kumimoji="0" lang="en-US" altLang="en-US" sz="1200" b="0" kern="1200" dirty="0" smtClean="0">
                          <a:solidFill>
                            <a:schemeClr val="tx1"/>
                          </a:solidFill>
                          <a:latin typeface="+mn-lt"/>
                          <a:ea typeface="+mn-ea"/>
                          <a:cs typeface="+mn-cs"/>
                        </a:rPr>
                        <a:t> to </a:t>
                      </a:r>
                      <a:r>
                        <a:rPr kumimoji="0" lang="en-US" altLang="en-US" sz="1200" b="0" kern="1200" dirty="0" smtClean="0">
                          <a:solidFill>
                            <a:schemeClr val="accent4">
                              <a:lumMod val="75000"/>
                            </a:schemeClr>
                          </a:solidFill>
                          <a:latin typeface="+mn-lt"/>
                          <a:ea typeface="+mn-ea"/>
                          <a:cs typeface="+mn-cs"/>
                        </a:rPr>
                        <a:t>4</a:t>
                      </a:r>
                      <a:r>
                        <a:rPr kumimoji="0" lang="en-US" altLang="en-US" sz="1200" b="0" kern="1200" dirty="0" smtClean="0">
                          <a:solidFill>
                            <a:schemeClr val="tx1"/>
                          </a:solidFill>
                          <a:latin typeface="+mn-lt"/>
                          <a:ea typeface="+mn-ea"/>
                          <a:cs typeface="+mn-cs"/>
                        </a:rPr>
                        <a:t> </a:t>
                      </a:r>
                      <a:r>
                        <a:rPr kumimoji="0" lang="en-US" altLang="en-US" sz="1200" b="0" kern="1200" dirty="0" smtClean="0">
                          <a:solidFill>
                            <a:schemeClr val="accent5">
                              <a:lumMod val="75000"/>
                            </a:schemeClr>
                          </a:solidFill>
                          <a:latin typeface="+mn-lt"/>
                          <a:ea typeface="+mn-ea"/>
                          <a:cs typeface="+mn-cs"/>
                        </a:rPr>
                        <a:t>g. The enterohepatic circulation of bile acids in this pool is physiologically extremely important. By cycling several times during a meal, a relatively small bile acid pool can provide the body with sufficient amounts of bile salts to promote lipid absorption. </a:t>
                      </a:r>
                      <a:endParaRPr kumimoji="0" lang="ar-SA" altLang="en-US" sz="1200" b="0" kern="1200" dirty="0" smtClean="0">
                        <a:solidFill>
                          <a:schemeClr val="accent5">
                            <a:lumMod val="75000"/>
                          </a:schemeClr>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smtClean="0">
                          <a:solidFill>
                            <a:srgbClr val="00B050"/>
                          </a:solidFill>
                          <a:latin typeface="Gill Sans MT" panose="020B0502020104020203" pitchFamily="34" charset="0"/>
                        </a:rPr>
                        <a:t>in your body you only have 2-4g,</a:t>
                      </a:r>
                      <a:r>
                        <a:rPr lang="ar-SA" sz="1200" dirty="0" smtClean="0">
                          <a:solidFill>
                            <a:srgbClr val="00B050"/>
                          </a:solidFill>
                          <a:latin typeface="Gill Sans MT" panose="020B0502020104020203" pitchFamily="34" charset="0"/>
                        </a:rPr>
                        <a:t> </a:t>
                      </a:r>
                      <a:r>
                        <a:rPr lang="en-US" sz="1200" dirty="0" smtClean="0">
                          <a:solidFill>
                            <a:srgbClr val="00B050"/>
                          </a:solidFill>
                          <a:latin typeface="Gill Sans MT" panose="020B0502020104020203" pitchFamily="34" charset="0"/>
                        </a:rPr>
                        <a:t>but in your GI you have 10 times of the normal bile pool, how? by reabsorption.</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kern="1200" dirty="0" smtClean="0">
                          <a:solidFill>
                            <a:schemeClr val="bg1">
                              <a:lumMod val="50000"/>
                            </a:schemeClr>
                          </a:solidFill>
                          <a:latin typeface="Gill Sans MT" panose="020B0502020104020203" pitchFamily="34" charset="0"/>
                          <a:ea typeface="+mn-ea"/>
                          <a:cs typeface="+mn-cs"/>
                        </a:rPr>
                        <a:t>Your body only has 2-4g but it secreted in your GI then they absorbed again &amp; secreted again, this cycle happens 6-10 times per day. So in one day the total bile acids were secreted in your GI is 20-30g.</a:t>
                      </a:r>
                    </a:p>
                  </a:txBody>
                  <a:tcP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689617356"/>
                  </a:ext>
                </a:extLst>
              </a:tr>
              <a:tr h="278847">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gridSpan="2">
                  <a:txBody>
                    <a:bodyPr/>
                    <a:lstStyle/>
                    <a:p>
                      <a:pPr marL="0" indent="0">
                        <a:buFont typeface="Wingdings" panose="05000000000000000000" pitchFamily="2" charset="2"/>
                        <a:buNone/>
                      </a:pPr>
                      <a:r>
                        <a:rPr kumimoji="0" lang="en-US" sz="1200" b="0" kern="1200" dirty="0" smtClean="0">
                          <a:solidFill>
                            <a:schemeClr val="tx1"/>
                          </a:solidFill>
                          <a:latin typeface="+mn-lt"/>
                          <a:ea typeface="+mn-ea"/>
                          <a:cs typeface="+mn-cs"/>
                        </a:rPr>
                        <a:t>In a light eater, the bile acid pool may circulate </a:t>
                      </a:r>
                      <a:r>
                        <a:rPr kumimoji="0" lang="en-US" sz="1200" b="0" kern="1200" dirty="0" smtClean="0">
                          <a:solidFill>
                            <a:schemeClr val="accent4">
                              <a:lumMod val="75000"/>
                            </a:schemeClr>
                          </a:solidFill>
                          <a:latin typeface="+mn-lt"/>
                          <a:ea typeface="+mn-ea"/>
                          <a:cs typeface="+mn-cs"/>
                        </a:rPr>
                        <a:t>3</a:t>
                      </a:r>
                      <a:r>
                        <a:rPr kumimoji="0" lang="en-US" sz="1200" b="0" kern="1200" baseline="0" dirty="0" smtClean="0">
                          <a:solidFill>
                            <a:schemeClr val="tx1"/>
                          </a:solidFill>
                          <a:latin typeface="+mn-lt"/>
                          <a:ea typeface="+mn-ea"/>
                          <a:cs typeface="+mn-cs"/>
                        </a:rPr>
                        <a:t> to </a:t>
                      </a:r>
                      <a:r>
                        <a:rPr kumimoji="0" lang="en-US" sz="1200" b="0" kern="1200" baseline="0" dirty="0" smtClean="0">
                          <a:solidFill>
                            <a:schemeClr val="accent4">
                              <a:lumMod val="75000"/>
                            </a:schemeClr>
                          </a:solidFill>
                          <a:latin typeface="+mn-lt"/>
                          <a:ea typeface="+mn-ea"/>
                          <a:cs typeface="+mn-cs"/>
                        </a:rPr>
                        <a:t>5</a:t>
                      </a:r>
                      <a:r>
                        <a:rPr kumimoji="0" lang="en-US" sz="1200" b="0" kern="1200" baseline="0" dirty="0" smtClean="0">
                          <a:solidFill>
                            <a:schemeClr val="tx1"/>
                          </a:solidFill>
                          <a:latin typeface="+mn-lt"/>
                          <a:ea typeface="+mn-ea"/>
                          <a:cs typeface="+mn-cs"/>
                        </a:rPr>
                        <a:t> </a:t>
                      </a:r>
                      <a:r>
                        <a:rPr kumimoji="0" lang="en-US" sz="1200" b="0" kern="1200" dirty="0" smtClean="0">
                          <a:solidFill>
                            <a:schemeClr val="tx1"/>
                          </a:solidFill>
                          <a:latin typeface="+mn-lt"/>
                          <a:ea typeface="+mn-ea"/>
                          <a:cs typeface="+mn-cs"/>
                        </a:rPr>
                        <a:t>times a day; in a heavy eater, it may circulate </a:t>
                      </a:r>
                      <a:r>
                        <a:rPr kumimoji="0" lang="en-US" sz="1200" b="0" kern="1200" dirty="0" smtClean="0">
                          <a:solidFill>
                            <a:schemeClr val="accent4">
                              <a:lumMod val="75000"/>
                            </a:schemeClr>
                          </a:solidFill>
                          <a:latin typeface="+mn-lt"/>
                          <a:ea typeface="+mn-ea"/>
                          <a:cs typeface="+mn-cs"/>
                        </a:rPr>
                        <a:t>14</a:t>
                      </a:r>
                      <a:r>
                        <a:rPr kumimoji="0" lang="en-US" sz="1200" b="0" kern="1200" dirty="0" smtClean="0">
                          <a:solidFill>
                            <a:schemeClr val="tx1"/>
                          </a:solidFill>
                          <a:latin typeface="+mn-lt"/>
                          <a:ea typeface="+mn-ea"/>
                          <a:cs typeface="+mn-cs"/>
                        </a:rPr>
                        <a:t> to </a:t>
                      </a:r>
                      <a:r>
                        <a:rPr kumimoji="0" lang="en-US" sz="1200" b="0" kern="1200" dirty="0" smtClean="0">
                          <a:solidFill>
                            <a:schemeClr val="accent4">
                              <a:lumMod val="75000"/>
                            </a:schemeClr>
                          </a:solidFill>
                          <a:latin typeface="+mn-lt"/>
                          <a:ea typeface="+mn-ea"/>
                          <a:cs typeface="+mn-cs"/>
                        </a:rPr>
                        <a:t>16 </a:t>
                      </a:r>
                      <a:r>
                        <a:rPr kumimoji="0" lang="en-US" sz="1200" b="0" kern="1200" dirty="0" smtClean="0">
                          <a:solidFill>
                            <a:schemeClr val="tx1"/>
                          </a:solidFill>
                          <a:latin typeface="+mn-lt"/>
                          <a:ea typeface="+mn-ea"/>
                          <a:cs typeface="+mn-cs"/>
                        </a:rPr>
                        <a:t>times a day. </a:t>
                      </a:r>
                    </a:p>
                  </a:txBody>
                  <a:tcPr>
                    <a:solidFill>
                      <a:srgbClr val="CCFFCC"/>
                    </a:solidFill>
                  </a:tcPr>
                </a:tc>
                <a:tc hMerge="1">
                  <a:txBody>
                    <a:bodyPr/>
                    <a:lstStyle/>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639570962"/>
                  </a:ext>
                </a:extLst>
              </a:tr>
              <a:tr h="464746">
                <a:tc vMerge="1">
                  <a:txBody>
                    <a:bodyPr/>
                    <a:lstStyle/>
                    <a:p>
                      <a:endParaRPr lang="en-US"/>
                    </a:p>
                  </a:txBody>
                  <a:tcPr/>
                </a:tc>
                <a:tc gridSpan="2">
                  <a:txBody>
                    <a:bodyPr/>
                    <a:lstStyle/>
                    <a:p>
                      <a:pPr marL="0" indent="0">
                        <a:buFont typeface="Wingdings" panose="05000000000000000000" pitchFamily="2" charset="2"/>
                        <a:buNone/>
                      </a:pPr>
                      <a:r>
                        <a:rPr kumimoji="0" lang="en-US" altLang="en-US" sz="1200" b="0" kern="1200" dirty="0" smtClean="0">
                          <a:solidFill>
                            <a:schemeClr val="tx1"/>
                          </a:solidFill>
                          <a:latin typeface="+mn-lt"/>
                          <a:ea typeface="+mn-ea"/>
                          <a:cs typeface="+mn-cs"/>
                        </a:rPr>
                        <a:t>The intestine is normally extremely efficient in absorbing the bile salts by carriers located in the distal ileum. Inflammation of the ileum can lead to their malabsorption and result in the loss of large quantities of bile salts in the feces e.g., inflammatory bowel diseases (Crohn’s disease</a:t>
                      </a:r>
                      <a:r>
                        <a:rPr kumimoji="0" lang="en-US" altLang="en-US" sz="1200" b="0" kern="1200" baseline="0" dirty="0" smtClean="0">
                          <a:solidFill>
                            <a:schemeClr val="tx1"/>
                          </a:solidFill>
                          <a:latin typeface="+mn-lt"/>
                          <a:ea typeface="+mn-ea"/>
                          <a:cs typeface="+mn-cs"/>
                        </a:rPr>
                        <a:t> </a:t>
                      </a:r>
                      <a:r>
                        <a:rPr kumimoji="0" lang="en-US" altLang="en-US" sz="1200" b="0" kern="1200" dirty="0" smtClean="0">
                          <a:solidFill>
                            <a:schemeClr val="tx1"/>
                          </a:solidFill>
                          <a:latin typeface="+mn-lt"/>
                          <a:ea typeface="+mn-ea"/>
                          <a:cs typeface="+mn-cs"/>
                        </a:rPr>
                        <a:t>&amp;</a:t>
                      </a:r>
                      <a:r>
                        <a:rPr kumimoji="0" lang="en-US" altLang="en-US" sz="1200" b="0" kern="1200" baseline="0" dirty="0" smtClean="0">
                          <a:solidFill>
                            <a:schemeClr val="tx1"/>
                          </a:solidFill>
                          <a:latin typeface="+mn-lt"/>
                          <a:ea typeface="+mn-ea"/>
                          <a:cs typeface="+mn-cs"/>
                        </a:rPr>
                        <a:t> </a:t>
                      </a:r>
                      <a:r>
                        <a:rPr kumimoji="0" lang="en-US" altLang="en-US" sz="1200" b="0" kern="1200" dirty="0" smtClean="0">
                          <a:solidFill>
                            <a:schemeClr val="tx1"/>
                          </a:solidFill>
                          <a:latin typeface="+mn-lt"/>
                          <a:ea typeface="+mn-ea"/>
                          <a:cs typeface="+mn-cs"/>
                        </a:rPr>
                        <a:t>Ulcerative Colitis</a:t>
                      </a:r>
                      <a:r>
                        <a:rPr kumimoji="0" lang="en-US" altLang="en-US" sz="1200" b="0" kern="1200" baseline="0" dirty="0" smtClean="0">
                          <a:solidFill>
                            <a:schemeClr val="tx1"/>
                          </a:solidFill>
                          <a:latin typeface="+mn-lt"/>
                          <a:ea typeface="+mn-ea"/>
                          <a:cs typeface="+mn-cs"/>
                        </a:rPr>
                        <a:t>) </a:t>
                      </a:r>
                      <a:r>
                        <a:rPr kumimoji="0" lang="en-US" altLang="en-US" sz="1200" b="0" kern="1200" baseline="0" dirty="0" smtClean="0">
                          <a:solidFill>
                            <a:schemeClr val="tx1"/>
                          </a:solidFill>
                          <a:latin typeface="+mn-lt"/>
                          <a:ea typeface="+mn-ea"/>
                          <a:cs typeface="+mn-cs"/>
                          <a:sym typeface="Wingdings" panose="05000000000000000000" pitchFamily="2" charset="2"/>
                        </a:rPr>
                        <a:t>.</a:t>
                      </a:r>
                      <a:endParaRPr kumimoji="0" lang="en-US" sz="1200" b="0" kern="1200" dirty="0" smtClean="0">
                        <a:solidFill>
                          <a:schemeClr val="tx1"/>
                        </a:solidFill>
                        <a:latin typeface="+mn-lt"/>
                        <a:ea typeface="+mn-ea"/>
                        <a:cs typeface="+mn-cs"/>
                      </a:endParaRPr>
                    </a:p>
                  </a:txBody>
                  <a:tcPr>
                    <a:solidFill>
                      <a:schemeClr val="bg1"/>
                    </a:solidFill>
                  </a:tcPr>
                </a:tc>
                <a:tc hMerge="1">
                  <a:txBody>
                    <a:bodyPr/>
                    <a:lstStyle/>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161794124"/>
                  </a:ext>
                </a:extLst>
              </a:tr>
              <a:tr h="650644">
                <a:tc v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kern="1200" dirty="0" smtClean="0">
                          <a:solidFill>
                            <a:schemeClr val="tx1"/>
                          </a:solidFill>
                          <a:latin typeface="+mn-lt"/>
                          <a:ea typeface="+mn-ea"/>
                          <a:cs typeface="+mn-cs"/>
                        </a:rPr>
                        <a:t>Depending on the severity of illness, malabsorption of fat may result and steatorrhea* (fat in stool) because bile salt pool was depleted following the </a:t>
                      </a:r>
                      <a:r>
                        <a:rPr kumimoji="0" lang="en-US" sz="1200" b="0" kern="1200" dirty="0" err="1" smtClean="0">
                          <a:solidFill>
                            <a:schemeClr val="tx1"/>
                          </a:solidFill>
                          <a:latin typeface="+mn-lt"/>
                          <a:ea typeface="+mn-ea"/>
                          <a:cs typeface="+mn-cs"/>
                        </a:rPr>
                        <a:t>ileal</a:t>
                      </a:r>
                      <a:r>
                        <a:rPr kumimoji="0" lang="en-US" sz="1200" b="0" kern="1200" dirty="0" smtClean="0">
                          <a:solidFill>
                            <a:schemeClr val="tx1"/>
                          </a:solidFill>
                          <a:latin typeface="+mn-lt"/>
                          <a:ea typeface="+mn-ea"/>
                          <a:cs typeface="+mn-cs"/>
                        </a:rPr>
                        <a:t> inflammation or </a:t>
                      </a:r>
                      <a:r>
                        <a:rPr kumimoji="0" lang="en-US" sz="1200" b="0" kern="1200" dirty="0" err="1" smtClean="0">
                          <a:solidFill>
                            <a:schemeClr val="tx1"/>
                          </a:solidFill>
                          <a:latin typeface="+mn-lt"/>
                          <a:ea typeface="+mn-ea"/>
                          <a:cs typeface="+mn-cs"/>
                        </a:rPr>
                        <a:t>resectioning</a:t>
                      </a:r>
                      <a:r>
                        <a:rPr kumimoji="0" lang="en-US" sz="1200" b="0" kern="1200" dirty="0" smtClean="0">
                          <a:solidFill>
                            <a:schemeClr val="tx1"/>
                          </a:solidFill>
                          <a:latin typeface="+mn-lt"/>
                          <a:ea typeface="+mn-ea"/>
                          <a:cs typeface="+mn-cs"/>
                        </a:rPr>
                        <a:t>. Presence of bile salt in the colonic lumen will activate Cl secretion, Na and water will follow Cl into the intestinal lumen, producing secretory diarrhea</a:t>
                      </a:r>
                      <a:r>
                        <a:rPr kumimoji="0" lang="en-US" sz="1200" b="0" kern="1200" baseline="0" dirty="0" smtClean="0">
                          <a:solidFill>
                            <a:schemeClr val="tx1"/>
                          </a:solidFill>
                          <a:latin typeface="+mn-lt"/>
                          <a:ea typeface="+mn-ea"/>
                          <a:cs typeface="+mn-cs"/>
                        </a:rPr>
                        <a:t> (</a:t>
                      </a:r>
                      <a:r>
                        <a:rPr kumimoji="0" lang="en-US" sz="1200" kern="1200" dirty="0" smtClean="0">
                          <a:solidFill>
                            <a:schemeClr val="tx1"/>
                          </a:solidFill>
                          <a:latin typeface="+mn-lt"/>
                          <a:ea typeface="+mn-ea"/>
                          <a:cs typeface="+mn-cs"/>
                        </a:rPr>
                        <a:t>Excess amount of bile acids entering the colon may result in diarrhea). </a:t>
                      </a:r>
                      <a:r>
                        <a:rPr kumimoji="0" lang="en-US" sz="1200" kern="1200" dirty="0" smtClean="0">
                          <a:solidFill>
                            <a:srgbClr val="00B050"/>
                          </a:solidFill>
                          <a:latin typeface="+mn-lt"/>
                          <a:ea typeface="+mn-ea"/>
                          <a:cs typeface="+mn-cs"/>
                        </a:rPr>
                        <a:t>Diarrhea Because it increases intestinal motility.</a:t>
                      </a:r>
                      <a:endParaRPr kumimoji="0" lang="en-US" altLang="en-US" sz="1200" kern="1200" dirty="0" smtClean="0">
                        <a:solidFill>
                          <a:srgbClr val="00B050"/>
                        </a:solidFill>
                        <a:latin typeface="+mn-lt"/>
                        <a:ea typeface="+mn-ea"/>
                        <a:cs typeface="+mn-cs"/>
                      </a:endParaRPr>
                    </a:p>
                  </a:txBody>
                  <a:tcPr>
                    <a:solidFill>
                      <a:srgbClr val="CCFFCC"/>
                    </a:solidFill>
                  </a:tcPr>
                </a:tc>
                <a:tc hMerge="1">
                  <a:txBody>
                    <a:bodyPr/>
                    <a:lstStyle/>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796299364"/>
                  </a:ext>
                </a:extLst>
              </a:tr>
              <a:tr h="309830">
                <a:tc vMerge="1">
                  <a:txBody>
                    <a:bodyPr/>
                    <a:lstStyle/>
                    <a:p>
                      <a:endParaRPr lang="en-US"/>
                    </a:p>
                  </a:txBody>
                  <a:tcPr/>
                </a:tc>
                <a:tc rowSpan="4">
                  <a:txBody>
                    <a:bodyPr/>
                    <a:lstStyle/>
                    <a:p>
                      <a:pPr marL="0" indent="0" algn="ctr">
                        <a:buFont typeface="Wingdings" panose="05000000000000000000" pitchFamily="2" charset="2"/>
                        <a:buNone/>
                      </a:pPr>
                      <a:r>
                        <a:rPr kumimoji="0" lang="en-US" altLang="en-US" sz="1300" b="0" kern="1200" dirty="0" smtClean="0">
                          <a:solidFill>
                            <a:schemeClr val="accent5">
                              <a:lumMod val="75000"/>
                            </a:schemeClr>
                          </a:solidFill>
                          <a:latin typeface="+mn-lt"/>
                          <a:ea typeface="+mn-ea"/>
                          <a:cs typeface="+mn-cs"/>
                        </a:rPr>
                        <a:t>Bile salts or bile acids in the intestine lumen are absorbed via four pathways into portal circulation (enterohepatic circulation):</a:t>
                      </a: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kern="1200" dirty="0" smtClean="0">
                          <a:solidFill>
                            <a:schemeClr val="tx1"/>
                          </a:solidFill>
                          <a:latin typeface="+mn-lt"/>
                          <a:ea typeface="+mn-ea"/>
                          <a:cs typeface="+mn-cs"/>
                        </a:rPr>
                        <a:t>1. </a:t>
                      </a:r>
                      <a:r>
                        <a:rPr kumimoji="0" lang="en-US" altLang="en-US" sz="1400" b="0" kern="1200" dirty="0" smtClean="0">
                          <a:solidFill>
                            <a:schemeClr val="tx1"/>
                          </a:solidFill>
                          <a:latin typeface="+mn-lt"/>
                          <a:ea typeface="+mn-ea"/>
                          <a:cs typeface="+mn-cs"/>
                        </a:rPr>
                        <a:t>Passive diffusion </a:t>
                      </a:r>
                    </a:p>
                  </a:txBody>
                  <a:tcPr>
                    <a:solidFill>
                      <a:srgbClr val="FFFFCC"/>
                    </a:solidFill>
                  </a:tcPr>
                </a:tc>
                <a:extLst>
                  <a:ext uri="{0D108BD9-81ED-4DB2-BD59-A6C34878D82A}">
                    <a16:rowId xmlns:a16="http://schemas.microsoft.com/office/drawing/2014/main" xmlns="" val="1157559234"/>
                  </a:ext>
                </a:extLst>
              </a:tr>
              <a:tr h="309830">
                <a:tc vMerge="1">
                  <a:txBody>
                    <a:bodyPr/>
                    <a:lstStyle/>
                    <a:p>
                      <a:endParaRPr lang="en-US"/>
                    </a:p>
                  </a:txBody>
                  <a:tcPr/>
                </a:tc>
                <a:tc vMerge="1">
                  <a:txBody>
                    <a:bodyPr/>
                    <a:lstStyle/>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en-US" sz="1400" dirty="0" smtClean="0"/>
                        <a:t>2. An active carrier-mediated process.</a:t>
                      </a:r>
                    </a:p>
                  </a:txBody>
                  <a:tcPr>
                    <a:solidFill>
                      <a:srgbClr val="FFE5E5"/>
                    </a:solidFill>
                  </a:tcPr>
                </a:tc>
                <a:extLst>
                  <a:ext uri="{0D108BD9-81ED-4DB2-BD59-A6C34878D82A}">
                    <a16:rowId xmlns:a16="http://schemas.microsoft.com/office/drawing/2014/main" xmlns="" val="310928973"/>
                  </a:ext>
                </a:extLst>
              </a:tr>
              <a:tr h="309830">
                <a:tc vMerge="1">
                  <a:txBody>
                    <a:bodyPr/>
                    <a:lstStyle/>
                    <a:p>
                      <a:endParaRPr lang="en-US"/>
                    </a:p>
                  </a:txBody>
                  <a:tcPr/>
                </a:tc>
                <a:tc vMerge="1">
                  <a:txBody>
                    <a:bodyPr/>
                    <a:lstStyle/>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txBody>
                  <a:tcPr>
                    <a:solidFill>
                      <a:schemeClr val="bg1"/>
                    </a:solidFill>
                  </a:tcPr>
                </a:tc>
                <a:tc>
                  <a:txBody>
                    <a:bodyPr/>
                    <a:lstStyle/>
                    <a:p>
                      <a:pPr marL="0" indent="0">
                        <a:buFont typeface="+mj-lt"/>
                        <a:buNone/>
                      </a:pPr>
                      <a:r>
                        <a:rPr lang="en-US" altLang="en-US" sz="1400" dirty="0" smtClean="0"/>
                        <a:t>3. De-conjugation and/or transforming of bile salts to bile acids (by bacteria).</a:t>
                      </a:r>
                    </a:p>
                  </a:txBody>
                  <a:tcPr>
                    <a:solidFill>
                      <a:srgbClr val="D0F5FC"/>
                    </a:solidFill>
                  </a:tcPr>
                </a:tc>
                <a:extLst>
                  <a:ext uri="{0D108BD9-81ED-4DB2-BD59-A6C34878D82A}">
                    <a16:rowId xmlns:a16="http://schemas.microsoft.com/office/drawing/2014/main" xmlns="" val="223322469"/>
                  </a:ext>
                </a:extLst>
              </a:tr>
              <a:tr h="1553844">
                <a:tc vMerge="1">
                  <a:txBody>
                    <a:bodyPr/>
                    <a:lstStyle/>
                    <a:p>
                      <a:endParaRPr lang="en-US"/>
                    </a:p>
                  </a:txBody>
                  <a:tcPr/>
                </a:tc>
                <a:tc vMerge="1">
                  <a:txBody>
                    <a:bodyPr/>
                    <a:lstStyle/>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en-US" sz="140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en-US" sz="140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en-US" sz="1400" dirty="0" smtClean="0"/>
                        <a:t>4. Transforming the primary bile acids to secondary bile acids (by bacteria).  </a:t>
                      </a:r>
                    </a:p>
                  </a:txBody>
                  <a:tcPr>
                    <a:solidFill>
                      <a:schemeClr val="bg1">
                        <a:lumMod val="95000"/>
                      </a:schemeClr>
                    </a:solidFill>
                  </a:tcPr>
                </a:tc>
                <a:extLst>
                  <a:ext uri="{0D108BD9-81ED-4DB2-BD59-A6C34878D82A}">
                    <a16:rowId xmlns:a16="http://schemas.microsoft.com/office/drawing/2014/main" xmlns="" val="1783444142"/>
                  </a:ext>
                </a:extLst>
              </a:tr>
            </a:tbl>
          </a:graphicData>
        </a:graphic>
      </p:graphicFrame>
      <p:pic>
        <p:nvPicPr>
          <p:cNvPr id="5" name="Content Placeholder 10" descr="bile sal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4869160"/>
            <a:ext cx="2691761" cy="188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110636" y="2924944"/>
            <a:ext cx="3579441" cy="307777"/>
          </a:xfrm>
          <a:prstGeom prst="rect">
            <a:avLst/>
          </a:prstGeom>
        </p:spPr>
        <p:txBody>
          <a:bodyPr wrap="none">
            <a:spAutoFit/>
          </a:bodyPr>
          <a:lstStyle/>
          <a:p>
            <a:pPr algn="r" rtl="1"/>
            <a:r>
              <a:rPr lang="ar-SA" sz="1400" dirty="0">
                <a:solidFill>
                  <a:srgbClr val="00B050"/>
                </a:solidFill>
                <a:latin typeface="Calibri" panose="020F0502020204030204" pitchFamily="34" charset="0"/>
                <a:cs typeface="Calibri" panose="020F0502020204030204" pitchFamily="34" charset="0"/>
              </a:rPr>
              <a:t>يعني </a:t>
            </a:r>
            <a:r>
              <a:rPr lang="ar-SA" sz="1400" dirty="0" err="1">
                <a:solidFill>
                  <a:srgbClr val="00B050"/>
                </a:solidFill>
                <a:latin typeface="Calibri" panose="020F0502020204030204" pitchFamily="34" charset="0"/>
                <a:cs typeface="Calibri" panose="020F0502020204030204" pitchFamily="34" charset="0"/>
              </a:rPr>
              <a:t>السايكل</a:t>
            </a:r>
            <a:r>
              <a:rPr lang="ar-SA" sz="1400" dirty="0">
                <a:solidFill>
                  <a:srgbClr val="00B050"/>
                </a:solidFill>
                <a:latin typeface="Calibri" panose="020F0502020204030204" pitchFamily="34" charset="0"/>
                <a:cs typeface="Calibri" panose="020F0502020204030204" pitchFamily="34" charset="0"/>
              </a:rPr>
              <a:t> تعتمد على الفات، كلما زاد، زاد الـ</a:t>
            </a:r>
            <a:r>
              <a:rPr lang="en-US" sz="1400" dirty="0">
                <a:solidFill>
                  <a:srgbClr val="00B050"/>
                </a:solidFill>
                <a:latin typeface="Calibri" panose="020F0502020204030204" pitchFamily="34" charset="0"/>
                <a:cs typeface="Calibri" panose="020F0502020204030204" pitchFamily="34" charset="0"/>
              </a:rPr>
              <a:t>recycling</a:t>
            </a:r>
            <a:r>
              <a:rPr lang="ar-SA" sz="1400" dirty="0">
                <a:solidFill>
                  <a:srgbClr val="00B050"/>
                </a:solidFill>
                <a:latin typeface="Calibri" panose="020F0502020204030204" pitchFamily="34" charset="0"/>
                <a:cs typeface="Calibri" panose="020F0502020204030204" pitchFamily="34" charset="0"/>
              </a:rPr>
              <a:t>.</a:t>
            </a:r>
            <a:endParaRPr lang="en-US" sz="1400" dirty="0">
              <a:solidFill>
                <a:srgbClr val="00B050"/>
              </a:solidFill>
              <a:latin typeface="Calibri" panose="020F0502020204030204" pitchFamily="34" charset="0"/>
              <a:cs typeface="Calibri" panose="020F0502020204030204" pitchFamily="34" charset="0"/>
            </a:endParaRPr>
          </a:p>
        </p:txBody>
      </p:sp>
      <p:sp>
        <p:nvSpPr>
          <p:cNvPr id="8" name="Rectangle 7"/>
          <p:cNvSpPr/>
          <p:nvPr/>
        </p:nvSpPr>
        <p:spPr>
          <a:xfrm>
            <a:off x="9431563" y="6020942"/>
            <a:ext cx="2757263" cy="830997"/>
          </a:xfrm>
          <a:prstGeom prst="rect">
            <a:avLst/>
          </a:prstGeom>
          <a:ln>
            <a:solidFill>
              <a:srgbClr val="00B050"/>
            </a:solidFill>
          </a:ln>
        </p:spPr>
        <p:txBody>
          <a:bodyPr wrap="square">
            <a:spAutoFit/>
          </a:bodyPr>
          <a:lstStyle/>
          <a:p>
            <a:r>
              <a:rPr lang="en-US" sz="1200" dirty="0" smtClean="0">
                <a:solidFill>
                  <a:srgbClr val="00B050"/>
                </a:solidFill>
              </a:rPr>
              <a:t>* Steatorrhea </a:t>
            </a:r>
            <a:r>
              <a:rPr lang="en-US" sz="1200" dirty="0">
                <a:solidFill>
                  <a:srgbClr val="00B050"/>
                </a:solidFill>
              </a:rPr>
              <a:t>is loss of fat in </a:t>
            </a:r>
            <a:r>
              <a:rPr lang="en-US" sz="1200" dirty="0" smtClean="0">
                <a:solidFill>
                  <a:srgbClr val="00B050"/>
                </a:solidFill>
              </a:rPr>
              <a:t>stool caused </a:t>
            </a:r>
            <a:r>
              <a:rPr lang="en-US" sz="1200" dirty="0">
                <a:solidFill>
                  <a:srgbClr val="00B050"/>
                </a:solidFill>
              </a:rPr>
              <a:t>by interruption of </a:t>
            </a:r>
            <a:r>
              <a:rPr lang="en-US" sz="1200" dirty="0" smtClean="0">
                <a:solidFill>
                  <a:srgbClr val="00B050"/>
                </a:solidFill>
              </a:rPr>
              <a:t>hepatic </a:t>
            </a:r>
            <a:r>
              <a:rPr lang="fr-FR" sz="1200" dirty="0" smtClean="0">
                <a:solidFill>
                  <a:srgbClr val="00B050"/>
                </a:solidFill>
              </a:rPr>
              <a:t>circulation </a:t>
            </a:r>
            <a:r>
              <a:rPr lang="fr-FR" sz="1200" dirty="0">
                <a:solidFill>
                  <a:srgbClr val="00B050"/>
                </a:solidFill>
              </a:rPr>
              <a:t>or </a:t>
            </a:r>
            <a:r>
              <a:rPr lang="fr-FR" sz="1200" dirty="0" err="1">
                <a:solidFill>
                  <a:srgbClr val="00B050"/>
                </a:solidFill>
              </a:rPr>
              <a:t>insufficient</a:t>
            </a:r>
            <a:r>
              <a:rPr lang="fr-FR" sz="1200" dirty="0">
                <a:solidFill>
                  <a:srgbClr val="00B050"/>
                </a:solidFill>
              </a:rPr>
              <a:t> bile </a:t>
            </a:r>
            <a:r>
              <a:rPr lang="fr-FR" sz="1200" dirty="0" err="1" smtClean="0">
                <a:solidFill>
                  <a:srgbClr val="00B050"/>
                </a:solidFill>
              </a:rPr>
              <a:t>salts</a:t>
            </a:r>
            <a:r>
              <a:rPr lang="fr-FR" sz="1200" dirty="0">
                <a:solidFill>
                  <a:srgbClr val="00B050"/>
                </a:solidFill>
              </a:rPr>
              <a:t> </a:t>
            </a:r>
            <a:r>
              <a:rPr lang="en-US" sz="1200" dirty="0" smtClean="0">
                <a:solidFill>
                  <a:srgbClr val="00B050"/>
                </a:solidFill>
              </a:rPr>
              <a:t>or deficiency </a:t>
            </a:r>
            <a:r>
              <a:rPr lang="en-US" sz="1200" dirty="0">
                <a:solidFill>
                  <a:srgbClr val="00B050"/>
                </a:solidFill>
              </a:rPr>
              <a:t>of </a:t>
            </a:r>
            <a:r>
              <a:rPr lang="en-US" sz="1200" dirty="0" smtClean="0">
                <a:solidFill>
                  <a:srgbClr val="00B050"/>
                </a:solidFill>
              </a:rPr>
              <a:t>pancreatic.</a:t>
            </a:r>
            <a:endParaRPr lang="en-US" sz="1200" dirty="0">
              <a:solidFill>
                <a:srgbClr val="00B050"/>
              </a:solidFill>
            </a:endParaRPr>
          </a:p>
        </p:txBody>
      </p:sp>
    </p:spTree>
    <p:extLst>
      <p:ext uri="{BB962C8B-B14F-4D97-AF65-F5344CB8AC3E}">
        <p14:creationId xmlns:p14="http://schemas.microsoft.com/office/powerpoint/2010/main" val="2942282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628499453"/>
              </p:ext>
            </p:extLst>
          </p:nvPr>
        </p:nvGraphicFramePr>
        <p:xfrm>
          <a:off x="1" y="-5"/>
          <a:ext cx="12188825" cy="3253666"/>
        </p:xfrm>
        <a:graphic>
          <a:graphicData uri="http://schemas.openxmlformats.org/drawingml/2006/table">
            <a:tbl>
              <a:tblPr firstRow="1" bandRow="1">
                <a:tableStyleId>{5DA37D80-6434-44D0-A028-1B22A696006F}</a:tableStyleId>
              </a:tblPr>
              <a:tblGrid>
                <a:gridCol w="549795">
                  <a:extLst>
                    <a:ext uri="{9D8B030D-6E8A-4147-A177-3AD203B41FA5}">
                      <a16:colId xmlns:a16="http://schemas.microsoft.com/office/drawing/2014/main" xmlns="" val="2089991155"/>
                    </a:ext>
                  </a:extLst>
                </a:gridCol>
                <a:gridCol w="11639030">
                  <a:extLst>
                    <a:ext uri="{9D8B030D-6E8A-4147-A177-3AD203B41FA5}">
                      <a16:colId xmlns:a16="http://schemas.microsoft.com/office/drawing/2014/main" xmlns="" val="3687207917"/>
                    </a:ext>
                  </a:extLst>
                </a:gridCol>
              </a:tblGrid>
              <a:tr h="278847">
                <a:tc rowSpan="7">
                  <a:txBody>
                    <a:bodyPr/>
                    <a:lstStyle/>
                    <a:p>
                      <a:pPr algn="ctr">
                        <a:lnSpc>
                          <a:spcPct val="150000"/>
                        </a:lnSpc>
                      </a:pPr>
                      <a:r>
                        <a:rPr kumimoji="0" lang="en-US" altLang="en-US" sz="1400" b="0" kern="1200" dirty="0" smtClean="0">
                          <a:solidFill>
                            <a:schemeClr val="tx1"/>
                          </a:solidFill>
                          <a:latin typeface="+mn-lt"/>
                          <a:ea typeface="+mn-ea"/>
                          <a:cs typeface="+mn-cs"/>
                        </a:rPr>
                        <a:t>Enterohepatic Circulation of Bile Salts</a:t>
                      </a:r>
                      <a:endParaRPr kumimoji="0" lang="en-US" sz="1400" b="0" kern="1200" dirty="0" smtClean="0">
                        <a:solidFill>
                          <a:schemeClr val="tx1"/>
                        </a:solidFill>
                        <a:latin typeface="+mn-lt"/>
                        <a:ea typeface="+mn-ea"/>
                        <a:cs typeface="+mn-cs"/>
                      </a:endParaRPr>
                    </a:p>
                  </a:txBody>
                  <a:tcPr vert="vert270">
                    <a:solidFill>
                      <a:srgbClr val="FFFFEB"/>
                    </a:solidFill>
                  </a:tcPr>
                </a:tc>
                <a:tc>
                  <a:txBody>
                    <a:bodyPr/>
                    <a:lstStyle/>
                    <a:p>
                      <a:pPr marL="0" algn="ctr" rtl="0" eaLnBrk="1" latinLnBrk="0" hangingPunct="1">
                        <a:lnSpc>
                          <a:spcPct val="150000"/>
                        </a:lnSpc>
                      </a:pPr>
                      <a:r>
                        <a:rPr kumimoji="0" lang="en-US" sz="1400" b="0" kern="1200" dirty="0" smtClean="0">
                          <a:solidFill>
                            <a:schemeClr val="tx1"/>
                          </a:solidFill>
                          <a:latin typeface="+mn-lt"/>
                          <a:ea typeface="+mn-ea"/>
                          <a:cs typeface="+mn-cs"/>
                        </a:rPr>
                        <a:t>About </a:t>
                      </a:r>
                      <a:r>
                        <a:rPr kumimoji="0" lang="en-US" sz="1400" b="0" kern="1200" dirty="0" smtClean="0">
                          <a:solidFill>
                            <a:srgbClr val="FFC000"/>
                          </a:solidFill>
                          <a:latin typeface="+mn-lt"/>
                          <a:ea typeface="+mn-ea"/>
                          <a:cs typeface="+mn-cs"/>
                        </a:rPr>
                        <a:t>20-30</a:t>
                      </a:r>
                      <a:r>
                        <a:rPr kumimoji="0" lang="en-US" sz="1400" b="0" kern="1200" dirty="0" smtClean="0">
                          <a:solidFill>
                            <a:schemeClr val="tx1"/>
                          </a:solidFill>
                          <a:latin typeface="+mn-lt"/>
                          <a:ea typeface="+mn-ea"/>
                          <a:cs typeface="+mn-cs"/>
                        </a:rPr>
                        <a:t> g of bile acids are poured into the duodenum /day.</a:t>
                      </a:r>
                    </a:p>
                  </a:txBody>
                  <a:tcPr>
                    <a:solidFill>
                      <a:srgbClr val="FFFFEB"/>
                    </a:solidFill>
                  </a:tcPr>
                </a:tc>
                <a:extLst>
                  <a:ext uri="{0D108BD9-81ED-4DB2-BD59-A6C34878D82A}">
                    <a16:rowId xmlns:a16="http://schemas.microsoft.com/office/drawing/2014/main" xmlns="" val="402202847"/>
                  </a:ext>
                </a:extLst>
              </a:tr>
              <a:tr h="341846">
                <a:tc vMerge="1">
                  <a:txBody>
                    <a:bodyPr/>
                    <a:lstStyle/>
                    <a:p>
                      <a:endParaRPr lang="en-US"/>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kern="1200" dirty="0" smtClean="0">
                          <a:solidFill>
                            <a:schemeClr val="tx1"/>
                          </a:solidFill>
                          <a:latin typeface="+mn-lt"/>
                          <a:ea typeface="+mn-ea"/>
                          <a:cs typeface="+mn-cs"/>
                        </a:rPr>
                        <a:t>In the intestine, some of bile acids are </a:t>
                      </a:r>
                      <a:r>
                        <a:rPr kumimoji="0" lang="en-US" sz="1400" b="0" kern="1200" dirty="0" err="1" smtClean="0">
                          <a:solidFill>
                            <a:schemeClr val="tx1"/>
                          </a:solidFill>
                          <a:latin typeface="+mn-lt"/>
                          <a:ea typeface="+mn-ea"/>
                          <a:cs typeface="+mn-cs"/>
                        </a:rPr>
                        <a:t>deconjugated</a:t>
                      </a:r>
                      <a:r>
                        <a:rPr kumimoji="0" lang="en-US" sz="1400" b="0" kern="1200" dirty="0" smtClean="0">
                          <a:solidFill>
                            <a:schemeClr val="tx1"/>
                          </a:solidFill>
                          <a:latin typeface="+mn-lt"/>
                          <a:ea typeface="+mn-ea"/>
                          <a:cs typeface="+mn-cs"/>
                        </a:rPr>
                        <a:t> and </a:t>
                      </a:r>
                      <a:r>
                        <a:rPr kumimoji="0" lang="en-US" sz="1400" b="0" kern="1200" dirty="0" err="1" smtClean="0">
                          <a:solidFill>
                            <a:schemeClr val="tx1"/>
                          </a:solidFill>
                          <a:latin typeface="+mn-lt"/>
                          <a:ea typeface="+mn-ea"/>
                          <a:cs typeface="+mn-cs"/>
                        </a:rPr>
                        <a:t>dehydroxylated</a:t>
                      </a:r>
                      <a:r>
                        <a:rPr kumimoji="0" lang="en-US" sz="1400" b="0" kern="1200" dirty="0" smtClean="0">
                          <a:solidFill>
                            <a:schemeClr val="tx1"/>
                          </a:solidFill>
                          <a:latin typeface="+mn-lt"/>
                          <a:ea typeface="+mn-ea"/>
                          <a:cs typeface="+mn-cs"/>
                        </a:rPr>
                        <a:t> in the 7 α position by intestinal bacteria that normally colonize in the digestive tract.</a:t>
                      </a:r>
                      <a:endParaRPr kumimoji="0" lang="en-US" altLang="en-US" sz="14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1315835122"/>
                  </a:ext>
                </a:extLst>
              </a:tr>
              <a:tr h="278847">
                <a:tc vMerge="1">
                  <a:txBody>
                    <a:bodyPr/>
                    <a:lstStyle/>
                    <a:p>
                      <a:endParaRPr lang="en-US"/>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altLang="en-US" sz="1400" b="0" kern="1200" dirty="0" err="1" smtClean="0">
                          <a:solidFill>
                            <a:schemeClr val="tx1"/>
                          </a:solidFill>
                          <a:latin typeface="+mn-lt"/>
                          <a:ea typeface="+mn-ea"/>
                          <a:cs typeface="+mn-cs"/>
                        </a:rPr>
                        <a:t>Dehydroxylation</a:t>
                      </a:r>
                      <a:r>
                        <a:rPr kumimoji="0" lang="en-US" altLang="en-US" sz="1400" b="0" kern="1200" dirty="0" smtClean="0">
                          <a:solidFill>
                            <a:schemeClr val="tx1"/>
                          </a:solidFill>
                          <a:latin typeface="+mn-lt"/>
                          <a:ea typeface="+mn-ea"/>
                          <a:cs typeface="+mn-cs"/>
                        </a:rPr>
                        <a:t> results in the production of secondary bile acids. </a:t>
                      </a:r>
                      <a:r>
                        <a:rPr kumimoji="0" lang="en-US" altLang="en-US" sz="1400" b="0" kern="1200" dirty="0" err="1" smtClean="0">
                          <a:solidFill>
                            <a:schemeClr val="tx1"/>
                          </a:solidFill>
                          <a:latin typeface="+mn-lt"/>
                          <a:ea typeface="+mn-ea"/>
                          <a:cs typeface="+mn-cs"/>
                        </a:rPr>
                        <a:t>Cholic</a:t>
                      </a:r>
                      <a:r>
                        <a:rPr kumimoji="0" lang="en-US" altLang="en-US" sz="1400" b="0" kern="1200" dirty="0" smtClean="0">
                          <a:solidFill>
                            <a:schemeClr val="tx1"/>
                          </a:solidFill>
                          <a:latin typeface="+mn-lt"/>
                          <a:ea typeface="+mn-ea"/>
                          <a:cs typeface="+mn-cs"/>
                        </a:rPr>
                        <a:t> acid is converted to </a:t>
                      </a:r>
                      <a:r>
                        <a:rPr kumimoji="0" lang="en-US" altLang="en-US" sz="1400" b="0" kern="1200" dirty="0" err="1" smtClean="0">
                          <a:solidFill>
                            <a:schemeClr val="tx1"/>
                          </a:solidFill>
                          <a:latin typeface="+mn-lt"/>
                          <a:ea typeface="+mn-ea"/>
                          <a:cs typeface="+mn-cs"/>
                        </a:rPr>
                        <a:t>deoxycholic</a:t>
                      </a:r>
                      <a:r>
                        <a:rPr kumimoji="0" lang="en-US" altLang="en-US" sz="1400" b="0" kern="1200" dirty="0" smtClean="0">
                          <a:solidFill>
                            <a:schemeClr val="tx1"/>
                          </a:solidFill>
                          <a:latin typeface="+mn-lt"/>
                          <a:ea typeface="+mn-ea"/>
                          <a:cs typeface="+mn-cs"/>
                        </a:rPr>
                        <a:t> acid and </a:t>
                      </a:r>
                      <a:r>
                        <a:rPr kumimoji="0" lang="en-US" altLang="en-US" sz="1400" b="0" kern="1200" dirty="0" err="1" smtClean="0">
                          <a:solidFill>
                            <a:schemeClr val="tx1"/>
                          </a:solidFill>
                          <a:latin typeface="+mn-lt"/>
                          <a:ea typeface="+mn-ea"/>
                          <a:cs typeface="+mn-cs"/>
                        </a:rPr>
                        <a:t>chenodeoxycholic</a:t>
                      </a:r>
                      <a:r>
                        <a:rPr kumimoji="0" lang="en-US" altLang="en-US" sz="1400" b="0" kern="1200" dirty="0" smtClean="0">
                          <a:solidFill>
                            <a:schemeClr val="tx1"/>
                          </a:solidFill>
                          <a:latin typeface="+mn-lt"/>
                          <a:ea typeface="+mn-ea"/>
                          <a:cs typeface="+mn-cs"/>
                        </a:rPr>
                        <a:t> acid to </a:t>
                      </a:r>
                      <a:r>
                        <a:rPr kumimoji="0" lang="en-US" altLang="en-US" sz="1400" b="0" kern="1200" dirty="0" err="1" smtClean="0">
                          <a:solidFill>
                            <a:schemeClr val="tx1"/>
                          </a:solidFill>
                          <a:latin typeface="+mn-lt"/>
                          <a:ea typeface="+mn-ea"/>
                          <a:cs typeface="+mn-cs"/>
                        </a:rPr>
                        <a:t>lithocholic</a:t>
                      </a:r>
                      <a:r>
                        <a:rPr kumimoji="0" lang="en-US" altLang="en-US" sz="1400" b="0" kern="1200" dirty="0" smtClean="0">
                          <a:solidFill>
                            <a:schemeClr val="tx1"/>
                          </a:solidFill>
                          <a:latin typeface="+mn-lt"/>
                          <a:ea typeface="+mn-ea"/>
                          <a:cs typeface="+mn-cs"/>
                        </a:rPr>
                        <a:t> acid.</a:t>
                      </a:r>
                      <a:endParaRPr kumimoji="0" lang="en-US" sz="1400" b="0" kern="1200" dirty="0" smtClean="0">
                        <a:solidFill>
                          <a:schemeClr val="tx1"/>
                        </a:solidFill>
                        <a:latin typeface="+mn-lt"/>
                        <a:ea typeface="+mn-ea"/>
                        <a:cs typeface="+mn-cs"/>
                      </a:endParaRPr>
                    </a:p>
                  </a:txBody>
                  <a:tcPr>
                    <a:solidFill>
                      <a:srgbClr val="FFFFEB"/>
                    </a:solidFill>
                  </a:tcPr>
                </a:tc>
                <a:extLst>
                  <a:ext uri="{0D108BD9-81ED-4DB2-BD59-A6C34878D82A}">
                    <a16:rowId xmlns:a16="http://schemas.microsoft.com/office/drawing/2014/main" xmlns="" val="2086611334"/>
                  </a:ext>
                </a:extLst>
              </a:tr>
              <a:tr h="464746">
                <a:tc vMerge="1">
                  <a:txBody>
                    <a:bodyPr/>
                    <a:lstStyle/>
                    <a:p>
                      <a:endParaRPr lang="en-US"/>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altLang="en-US" sz="1400" b="0" kern="1200" dirty="0" smtClean="0">
                          <a:solidFill>
                            <a:schemeClr val="tx1"/>
                          </a:solidFill>
                          <a:latin typeface="+mn-lt"/>
                          <a:ea typeface="+mn-ea"/>
                          <a:cs typeface="+mn-cs"/>
                        </a:rPr>
                        <a:t>On reaching the terminal ileum, about </a:t>
                      </a:r>
                      <a:r>
                        <a:rPr kumimoji="0" lang="en-US" altLang="en-US" sz="1400" b="0" kern="1200" dirty="0" smtClean="0">
                          <a:solidFill>
                            <a:srgbClr val="FFC000"/>
                          </a:solidFill>
                          <a:latin typeface="+mn-lt"/>
                          <a:ea typeface="+mn-ea"/>
                          <a:cs typeface="+mn-cs"/>
                        </a:rPr>
                        <a:t>95%</a:t>
                      </a:r>
                      <a:r>
                        <a:rPr kumimoji="0" lang="en-US" altLang="en-US" sz="1400" b="0" kern="1200" dirty="0" smtClean="0">
                          <a:solidFill>
                            <a:schemeClr val="tx1"/>
                          </a:solidFill>
                          <a:latin typeface="+mn-lt"/>
                          <a:ea typeface="+mn-ea"/>
                          <a:cs typeface="+mn-cs"/>
                        </a:rPr>
                        <a:t> of bile acids are absorbed and reach the liver through the portal vein.</a:t>
                      </a:r>
                      <a:endParaRPr lang="en-US" altLang="en-US" sz="1400" dirty="0" smtClean="0">
                        <a:solidFill>
                          <a:schemeClr val="tx1"/>
                        </a:solidFill>
                      </a:endParaRPr>
                    </a:p>
                  </a:txBody>
                  <a:tcPr>
                    <a:solidFill>
                      <a:schemeClr val="bg1"/>
                    </a:solidFill>
                  </a:tcPr>
                </a:tc>
                <a:extLst>
                  <a:ext uri="{0D108BD9-81ED-4DB2-BD59-A6C34878D82A}">
                    <a16:rowId xmlns:a16="http://schemas.microsoft.com/office/drawing/2014/main" xmlns="" val="1150817340"/>
                  </a:ext>
                </a:extLst>
              </a:tr>
              <a:tr h="336527">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400" kern="1200" dirty="0" smtClean="0">
                          <a:solidFill>
                            <a:schemeClr val="tx1"/>
                          </a:solidFill>
                          <a:latin typeface="+mn-lt"/>
                          <a:ea typeface="+mn-ea"/>
                          <a:cs typeface="+mn-cs"/>
                        </a:rPr>
                        <a:t>About </a:t>
                      </a:r>
                      <a:r>
                        <a:rPr kumimoji="0" lang="en-US" sz="1400" kern="1200" dirty="0" smtClean="0">
                          <a:solidFill>
                            <a:srgbClr val="FFC000"/>
                          </a:solidFill>
                          <a:latin typeface="+mn-lt"/>
                          <a:ea typeface="+mn-ea"/>
                          <a:cs typeface="+mn-cs"/>
                        </a:rPr>
                        <a:t>0.3-0.5</a:t>
                      </a:r>
                      <a:r>
                        <a:rPr kumimoji="0" lang="en-US" sz="1400" kern="1200" dirty="0" smtClean="0">
                          <a:solidFill>
                            <a:schemeClr val="tx1"/>
                          </a:solidFill>
                          <a:latin typeface="+mn-lt"/>
                          <a:ea typeface="+mn-ea"/>
                          <a:cs typeface="+mn-cs"/>
                        </a:rPr>
                        <a:t> g of bile acids are lost in feces daily (</a:t>
                      </a:r>
                      <a:r>
                        <a:rPr kumimoji="0" lang="en-US" sz="1400" kern="1200" dirty="0" smtClean="0">
                          <a:solidFill>
                            <a:srgbClr val="FFC000"/>
                          </a:solidFill>
                          <a:latin typeface="+mn-lt"/>
                          <a:ea typeface="+mn-ea"/>
                          <a:cs typeface="+mn-cs"/>
                        </a:rPr>
                        <a:t>15-35%</a:t>
                      </a:r>
                      <a:r>
                        <a:rPr kumimoji="0" lang="en-US" sz="1400" kern="1200" dirty="0" smtClean="0">
                          <a:solidFill>
                            <a:schemeClr val="tx1"/>
                          </a:solidFill>
                          <a:latin typeface="+mn-lt"/>
                          <a:ea typeface="+mn-ea"/>
                          <a:cs typeface="+mn-cs"/>
                        </a:rPr>
                        <a:t> of total bile acid pool).</a:t>
                      </a:r>
                      <a:endParaRPr kumimoji="0" lang="en-US" altLang="en-US" sz="1400" kern="1200" dirty="0" smtClean="0">
                        <a:solidFill>
                          <a:schemeClr val="tx1"/>
                        </a:solidFill>
                        <a:latin typeface="+mn-lt"/>
                        <a:ea typeface="+mn-ea"/>
                        <a:cs typeface="+mn-cs"/>
                      </a:endParaRPr>
                    </a:p>
                  </a:txBody>
                  <a:tcPr>
                    <a:solidFill>
                      <a:srgbClr val="FFFFEB"/>
                    </a:solidFill>
                  </a:tcPr>
                </a:tc>
                <a:extLst>
                  <a:ext uri="{0D108BD9-81ED-4DB2-BD59-A6C34878D82A}">
                    <a16:rowId xmlns:a16="http://schemas.microsoft.com/office/drawing/2014/main" xmlns="" val="2878319891"/>
                  </a:ext>
                </a:extLst>
              </a:tr>
              <a:tr h="37583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bg2">
                            <a:lumMod val="75000"/>
                          </a:schemeClr>
                        </a:solidFill>
                      </a:endParaRP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en-US" sz="1400" b="0" kern="1200" dirty="0" smtClean="0">
                          <a:solidFill>
                            <a:schemeClr val="tx1"/>
                          </a:solidFill>
                          <a:latin typeface="+mn-lt"/>
                          <a:ea typeface="+mn-ea"/>
                          <a:cs typeface="+mn-cs"/>
                        </a:rPr>
                        <a:t>These are replaced by new synthesis in liver so that the total bile acid pool is maintained constant at </a:t>
                      </a:r>
                      <a:r>
                        <a:rPr kumimoji="0" lang="en-US" altLang="en-US" sz="1400" b="0" kern="1200" dirty="0" smtClean="0">
                          <a:solidFill>
                            <a:srgbClr val="FFC000"/>
                          </a:solidFill>
                          <a:latin typeface="+mn-lt"/>
                          <a:ea typeface="+mn-ea"/>
                          <a:cs typeface="+mn-cs"/>
                        </a:rPr>
                        <a:t>2 - 4 </a:t>
                      </a:r>
                      <a:r>
                        <a:rPr kumimoji="0" lang="en-US" altLang="en-US" sz="1400" b="0" kern="1200" dirty="0" smtClean="0">
                          <a:solidFill>
                            <a:schemeClr val="tx1"/>
                          </a:solidFill>
                          <a:latin typeface="+mn-lt"/>
                          <a:ea typeface="+mn-ea"/>
                          <a:cs typeface="+mn-cs"/>
                        </a:rPr>
                        <a:t>g.</a:t>
                      </a:r>
                      <a:endParaRPr kumimoji="0" lang="en-US" sz="1400" kern="1200" dirty="0" smtClean="0">
                        <a:solidFill>
                          <a:schemeClr val="tx1"/>
                        </a:solidFill>
                        <a:latin typeface="Gill Sans MT" panose="020B0502020104020203" pitchFamily="34" charset="0"/>
                        <a:ea typeface="+mn-ea"/>
                        <a:cs typeface="+mn-cs"/>
                      </a:endParaRPr>
                    </a:p>
                  </a:txBody>
                  <a:tcPr>
                    <a:solidFill>
                      <a:schemeClr val="bg1"/>
                    </a:solidFill>
                  </a:tcPr>
                </a:tc>
                <a:extLst>
                  <a:ext uri="{0D108BD9-81ED-4DB2-BD59-A6C34878D82A}">
                    <a16:rowId xmlns:a16="http://schemas.microsoft.com/office/drawing/2014/main" xmlns="" val="2689617356"/>
                  </a:ext>
                </a:extLst>
              </a:tr>
              <a:tr h="278847">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a:txBody>
                    <a:bodyPr/>
                    <a:lstStyle/>
                    <a:p>
                      <a:pPr marL="0" indent="0">
                        <a:lnSpc>
                          <a:spcPct val="150000"/>
                        </a:lnSpc>
                        <a:buFont typeface="Wingdings" panose="05000000000000000000" pitchFamily="2" charset="2"/>
                        <a:buNone/>
                      </a:pPr>
                      <a:r>
                        <a:rPr kumimoji="0" lang="en-US" sz="1400" b="0" kern="1200" dirty="0" smtClean="0">
                          <a:solidFill>
                            <a:schemeClr val="tx1"/>
                          </a:solidFill>
                          <a:latin typeface="+mn-lt"/>
                          <a:ea typeface="+mn-ea"/>
                          <a:cs typeface="+mn-cs"/>
                        </a:rPr>
                        <a:t>Since the amount of bile acids poured into the duodenum each day is </a:t>
                      </a:r>
                      <a:r>
                        <a:rPr kumimoji="0" lang="en-US" sz="1400" b="0" kern="1200" dirty="0" smtClean="0">
                          <a:solidFill>
                            <a:srgbClr val="FFC000"/>
                          </a:solidFill>
                          <a:latin typeface="+mn-lt"/>
                          <a:ea typeface="+mn-ea"/>
                          <a:cs typeface="+mn-cs"/>
                        </a:rPr>
                        <a:t>20-30</a:t>
                      </a:r>
                      <a:r>
                        <a:rPr kumimoji="0" lang="en-US" sz="1400" b="0" kern="1200" dirty="0" smtClean="0">
                          <a:solidFill>
                            <a:schemeClr val="tx1"/>
                          </a:solidFill>
                          <a:latin typeface="+mn-lt"/>
                          <a:ea typeface="+mn-ea"/>
                          <a:cs typeface="+mn-cs"/>
                        </a:rPr>
                        <a:t> g, the daily turnover of total bile acid pool through the enterohepatic circulation must be </a:t>
                      </a:r>
                      <a:r>
                        <a:rPr kumimoji="0" lang="en-US" sz="1400" b="0" kern="1200" dirty="0" smtClean="0">
                          <a:solidFill>
                            <a:srgbClr val="FFC000"/>
                          </a:solidFill>
                          <a:latin typeface="+mn-lt"/>
                          <a:ea typeface="+mn-ea"/>
                          <a:cs typeface="+mn-cs"/>
                        </a:rPr>
                        <a:t>6-10 </a:t>
                      </a:r>
                      <a:r>
                        <a:rPr kumimoji="0" lang="en-US" sz="1400" b="0" kern="1200" dirty="0" smtClean="0">
                          <a:solidFill>
                            <a:schemeClr val="tx1"/>
                          </a:solidFill>
                          <a:latin typeface="+mn-lt"/>
                          <a:ea typeface="+mn-ea"/>
                          <a:cs typeface="+mn-cs"/>
                        </a:rPr>
                        <a:t>times.</a:t>
                      </a:r>
                    </a:p>
                  </a:txBody>
                  <a:tcPr>
                    <a:solidFill>
                      <a:srgbClr val="FFFFEB"/>
                    </a:solidFill>
                  </a:tcPr>
                </a:tc>
                <a:extLst>
                  <a:ext uri="{0D108BD9-81ED-4DB2-BD59-A6C34878D82A}">
                    <a16:rowId xmlns:a16="http://schemas.microsoft.com/office/drawing/2014/main" xmlns="" val="2639570962"/>
                  </a:ext>
                </a:extLst>
              </a:tr>
            </a:tbl>
          </a:graphicData>
        </a:graphic>
      </p:graphicFrame>
      <p:pic>
        <p:nvPicPr>
          <p:cNvPr id="2" name="Picture 1"/>
          <p:cNvPicPr>
            <a:picLocks noChangeAspect="1"/>
          </p:cNvPicPr>
          <p:nvPr/>
        </p:nvPicPr>
        <p:blipFill>
          <a:blip r:embed="rId2"/>
          <a:stretch>
            <a:fillRect/>
          </a:stretch>
        </p:blipFill>
        <p:spPr>
          <a:xfrm>
            <a:off x="621805" y="3256996"/>
            <a:ext cx="10945216" cy="3604339"/>
          </a:xfrm>
          <a:prstGeom prst="rect">
            <a:avLst/>
          </a:prstGeom>
        </p:spPr>
      </p:pic>
      <p:sp>
        <p:nvSpPr>
          <p:cNvPr id="9" name="Rectangle 8"/>
          <p:cNvSpPr/>
          <p:nvPr/>
        </p:nvSpPr>
        <p:spPr>
          <a:xfrm>
            <a:off x="9982844" y="26329"/>
            <a:ext cx="2205981" cy="378335"/>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32294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799520092"/>
              </p:ext>
            </p:extLst>
          </p:nvPr>
        </p:nvGraphicFramePr>
        <p:xfrm>
          <a:off x="1" y="-6"/>
          <a:ext cx="12188825" cy="3183565"/>
        </p:xfrm>
        <a:graphic>
          <a:graphicData uri="http://schemas.openxmlformats.org/drawingml/2006/table">
            <a:tbl>
              <a:tblPr firstRow="1" bandRow="1">
                <a:tableStyleId>{5DA37D80-6434-44D0-A028-1B22A696006F}</a:tableStyleId>
              </a:tblPr>
              <a:tblGrid>
                <a:gridCol w="405779">
                  <a:extLst>
                    <a:ext uri="{9D8B030D-6E8A-4147-A177-3AD203B41FA5}">
                      <a16:colId xmlns:a16="http://schemas.microsoft.com/office/drawing/2014/main" xmlns="" val="2089991155"/>
                    </a:ext>
                  </a:extLst>
                </a:gridCol>
                <a:gridCol w="5544616">
                  <a:extLst>
                    <a:ext uri="{9D8B030D-6E8A-4147-A177-3AD203B41FA5}">
                      <a16:colId xmlns:a16="http://schemas.microsoft.com/office/drawing/2014/main" xmlns="" val="3687207917"/>
                    </a:ext>
                  </a:extLst>
                </a:gridCol>
                <a:gridCol w="6238430">
                  <a:extLst>
                    <a:ext uri="{9D8B030D-6E8A-4147-A177-3AD203B41FA5}">
                      <a16:colId xmlns:a16="http://schemas.microsoft.com/office/drawing/2014/main" xmlns="" val="4074830297"/>
                    </a:ext>
                  </a:extLst>
                </a:gridCol>
              </a:tblGrid>
              <a:tr h="348925">
                <a:tc rowSpan="4">
                  <a:txBody>
                    <a:bodyPr/>
                    <a:lstStyle/>
                    <a:p>
                      <a:pPr algn="ctr"/>
                      <a:r>
                        <a:rPr kumimoji="0" lang="en-US" altLang="en-US" sz="1400" b="0" kern="1200" dirty="0" smtClean="0">
                          <a:solidFill>
                            <a:srgbClr val="FF66CC"/>
                          </a:solidFill>
                          <a:latin typeface="+mn-lt"/>
                          <a:ea typeface="+mn-ea"/>
                          <a:cs typeface="+mn-cs"/>
                        </a:rPr>
                        <a:t>Absorption of bile acids in intestinal lumen</a:t>
                      </a:r>
                    </a:p>
                  </a:txBody>
                  <a:tcPr vert="vert270">
                    <a:solidFill>
                      <a:srgbClr val="FFE5E5"/>
                    </a:solidFill>
                  </a:tcPr>
                </a:tc>
                <a:tc gridSpan="2">
                  <a:txBody>
                    <a:bodyPr/>
                    <a:lstStyle/>
                    <a:p>
                      <a:pPr marL="0" algn="ctr" rtl="0" eaLnBrk="1" latinLnBrk="0" hangingPunct="1"/>
                      <a:r>
                        <a:rPr kumimoji="0" lang="en-US" sz="1400" b="0" kern="1200" dirty="0" smtClean="0">
                          <a:solidFill>
                            <a:schemeClr val="tx1"/>
                          </a:solidFill>
                          <a:latin typeface="+mn-lt"/>
                          <a:ea typeface="+mn-ea"/>
                          <a:cs typeface="+mn-cs"/>
                        </a:rPr>
                        <a:t>Bile acids are absorbed largely in the terminal part of the ileum.</a:t>
                      </a:r>
                    </a:p>
                  </a:txBody>
                  <a:tcPr>
                    <a:solidFill>
                      <a:srgbClr val="FFE5E5"/>
                    </a:solidFill>
                  </a:tcPr>
                </a:tc>
                <a:tc hMerge="1">
                  <a:txBody>
                    <a:bodyPr/>
                    <a:lstStyle/>
                    <a:p>
                      <a:pPr marL="0" algn="ctr" rtl="0" eaLnBrk="1" latinLnBrk="0" hangingPunct="1"/>
                      <a:endParaRPr kumimoji="0" lang="en-US" sz="1400" b="0" kern="1200" dirty="0" smtClean="0">
                        <a:solidFill>
                          <a:schemeClr val="tx1"/>
                        </a:solidFill>
                        <a:latin typeface="+mn-lt"/>
                        <a:ea typeface="+mn-ea"/>
                        <a:cs typeface="+mn-cs"/>
                      </a:endParaRPr>
                    </a:p>
                  </a:txBody>
                  <a:tcPr>
                    <a:solidFill>
                      <a:srgbClr val="CCFFCC"/>
                    </a:solidFill>
                  </a:tcPr>
                </a:tc>
                <a:extLst>
                  <a:ext uri="{0D108BD9-81ED-4DB2-BD59-A6C34878D82A}">
                    <a16:rowId xmlns:a16="http://schemas.microsoft.com/office/drawing/2014/main" xmlns="" val="402202847"/>
                  </a:ext>
                </a:extLst>
              </a:tr>
              <a:tr h="271769">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1400" b="0" kern="1200" dirty="0" smtClean="0">
                          <a:solidFill>
                            <a:schemeClr val="tx1"/>
                          </a:solidFill>
                          <a:latin typeface="+mn-lt"/>
                          <a:ea typeface="+mn-ea"/>
                          <a:cs typeface="+mn-cs"/>
                        </a:rPr>
                        <a:t>They cross the brush border plasma membrane by two routes:</a:t>
                      </a:r>
                      <a:endParaRPr kumimoji="0" lang="en-US" sz="1400" b="0" kern="1200" dirty="0">
                        <a:solidFill>
                          <a:schemeClr val="tx1"/>
                        </a:solidFill>
                        <a:latin typeface="+mn-lt"/>
                        <a:ea typeface="+mn-ea"/>
                        <a:cs typeface="+mn-cs"/>
                      </a:endParaRPr>
                    </a:p>
                  </a:txBody>
                  <a:tcP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878319891"/>
                  </a:ext>
                </a:extLst>
              </a:tr>
              <a:tr h="54303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bg2">
                            <a:lumMod val="75000"/>
                          </a:schemeClr>
                        </a:solidFill>
                      </a:endParaRPr>
                    </a:p>
                  </a:txBody>
                  <a:tcPr>
                    <a:solidFill>
                      <a:schemeClr val="bg1"/>
                    </a:solidFill>
                  </a:tcPr>
                </a:tc>
                <a:tc>
                  <a:txBody>
                    <a:bodyPr/>
                    <a:lstStyle/>
                    <a:p>
                      <a:pPr algn="ctr"/>
                      <a:r>
                        <a:rPr kumimoji="0" lang="en-US" sz="1400" b="0" kern="1200" dirty="0" smtClean="0">
                          <a:solidFill>
                            <a:schemeClr val="tx1"/>
                          </a:solidFill>
                          <a:latin typeface="+mn-lt"/>
                          <a:ea typeface="+mn-ea"/>
                          <a:cs typeface="+mn-cs"/>
                        </a:rPr>
                        <a:t>1. Active transport process. </a:t>
                      </a:r>
                    </a:p>
                    <a:p>
                      <a:r>
                        <a:rPr kumimoji="0" lang="en-US" sz="1400" b="0" kern="1200" dirty="0" smtClean="0">
                          <a:solidFill>
                            <a:schemeClr val="tx1"/>
                          </a:solidFill>
                          <a:latin typeface="+mn-lt"/>
                          <a:ea typeface="+mn-ea"/>
                          <a:cs typeface="+mn-cs"/>
                        </a:rPr>
                        <a:t>It is 2ry active transport </a:t>
                      </a:r>
                      <a:r>
                        <a:rPr kumimoji="0" lang="en-US" sz="1400" b="0" kern="1200" dirty="0" smtClean="0">
                          <a:solidFill>
                            <a:srgbClr val="00B050"/>
                          </a:solidFill>
                          <a:latin typeface="+mn-lt"/>
                          <a:ea typeface="+mn-ea"/>
                          <a:cs typeface="+mn-cs"/>
                        </a:rPr>
                        <a:t>(Sodium cotransport) </a:t>
                      </a:r>
                      <a:r>
                        <a:rPr kumimoji="0" lang="en-US" sz="1400" b="0" kern="1200" dirty="0" smtClean="0">
                          <a:solidFill>
                            <a:schemeClr val="tx1"/>
                          </a:solidFill>
                          <a:latin typeface="+mn-lt"/>
                          <a:ea typeface="+mn-ea"/>
                          <a:cs typeface="+mn-cs"/>
                        </a:rPr>
                        <a:t>powered by the Na+ gradient across the brush border membrane. </a:t>
                      </a:r>
                    </a:p>
                  </a:txBody>
                  <a:tcPr>
                    <a:solidFill>
                      <a:schemeClr val="bg1">
                        <a:lumMod val="95000"/>
                      </a:schemeClr>
                    </a:solidFill>
                  </a:tcPr>
                </a:tc>
                <a:tc>
                  <a:txBody>
                    <a:bodyPr/>
                    <a:lstStyle/>
                    <a:p>
                      <a:pPr algn="ctr"/>
                      <a:endParaRPr kumimoji="0" lang="en-US" sz="1400" b="0" kern="1200" dirty="0" smtClean="0">
                        <a:solidFill>
                          <a:schemeClr val="tx1"/>
                        </a:solidFill>
                        <a:latin typeface="+mn-lt"/>
                        <a:ea typeface="+mn-ea"/>
                        <a:cs typeface="+mn-cs"/>
                      </a:endParaRPr>
                    </a:p>
                    <a:p>
                      <a:pPr algn="ctr"/>
                      <a:r>
                        <a:rPr kumimoji="0" lang="en-US" sz="1400" b="0" kern="1200" dirty="0" smtClean="0">
                          <a:solidFill>
                            <a:schemeClr val="tx1"/>
                          </a:solidFill>
                          <a:latin typeface="+mn-lt"/>
                          <a:ea typeface="+mn-ea"/>
                          <a:cs typeface="+mn-cs"/>
                        </a:rPr>
                        <a:t>Simple diffusion.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2689617356"/>
                  </a:ext>
                </a:extLst>
              </a:tr>
              <a:tr h="387577">
                <a:tc vMerge="1">
                  <a:txBody>
                    <a:bodyPr/>
                    <a:lstStyle/>
                    <a:p>
                      <a:pPr marL="285750" indent="-285750">
                        <a:buFont typeface="Wingdings" panose="05000000000000000000" pitchFamily="2" charset="2"/>
                        <a:buChar char="ü"/>
                      </a:pPr>
                      <a:endParaRPr lang="en-US" sz="1400" dirty="0">
                        <a:solidFill>
                          <a:schemeClr val="tx1"/>
                        </a:solidFill>
                      </a:endParaRPr>
                    </a:p>
                  </a:txBody>
                  <a:tcPr>
                    <a:solidFill>
                      <a:schemeClr val="bg1"/>
                    </a:solidFill>
                  </a:tcPr>
                </a:tc>
                <a:tc gridSpan="2">
                  <a:txBody>
                    <a:bodyPr/>
                    <a:lstStyle/>
                    <a:p>
                      <a:pPr marL="285750" indent="-285750">
                        <a:buFont typeface="Wingdings" panose="05000000000000000000" pitchFamily="2" charset="2"/>
                        <a:buChar char="ü"/>
                      </a:pPr>
                      <a:r>
                        <a:rPr lang="en-US" sz="1400" dirty="0" smtClean="0"/>
                        <a:t>The conjugated bile acids are the principal substrates for active absorption.</a:t>
                      </a:r>
                    </a:p>
                    <a:p>
                      <a:pPr marL="285750" indent="-285750">
                        <a:buFont typeface="Wingdings" panose="05000000000000000000" pitchFamily="2" charset="2"/>
                        <a:buChar char="ü"/>
                      </a:pPr>
                      <a:r>
                        <a:rPr lang="en-US" sz="1400" dirty="0" smtClean="0"/>
                        <a:t>Unconjugated bile acids have poor affinity for the transporter. They are less polar than conjugated bile acids, they are better absorbed by simple diffusion.</a:t>
                      </a:r>
                    </a:p>
                    <a:p>
                      <a:pPr marL="285750" indent="-285750">
                        <a:buFont typeface="Wingdings" panose="05000000000000000000" pitchFamily="2" charset="2"/>
                        <a:buChar char="ü"/>
                      </a:pPr>
                      <a:r>
                        <a:rPr lang="en-US" sz="1400" dirty="0" smtClean="0"/>
                        <a:t>Bile acids may be bound to proteins, (which remain to be identified), in intestinal epithelial cells.</a:t>
                      </a:r>
                    </a:p>
                    <a:p>
                      <a:pPr marL="285750" indent="-285750">
                        <a:buFont typeface="Wingdings" panose="05000000000000000000" pitchFamily="2" charset="2"/>
                        <a:buChar char="ü"/>
                      </a:pPr>
                      <a:r>
                        <a:rPr lang="en-US" sz="1400" dirty="0" smtClean="0"/>
                        <a:t>Absorbed bile acids are carried away from the intestine in the portal blood, mostly bound to albumins.</a:t>
                      </a:r>
                    </a:p>
                    <a:p>
                      <a:endParaRPr lang="en-US" sz="1400" dirty="0" smtClean="0"/>
                    </a:p>
                    <a:p>
                      <a:r>
                        <a:rPr lang="en-US" sz="1400" dirty="0" smtClean="0">
                          <a:solidFill>
                            <a:schemeClr val="accent2">
                              <a:lumMod val="75000"/>
                            </a:schemeClr>
                          </a:solidFill>
                        </a:rPr>
                        <a:t>N.B:</a:t>
                      </a:r>
                    </a:p>
                    <a:p>
                      <a:pPr marL="285750" indent="-285750">
                        <a:buFont typeface="Wingdings" panose="05000000000000000000" pitchFamily="2" charset="2"/>
                        <a:buChar char="ü"/>
                      </a:pPr>
                      <a:r>
                        <a:rPr lang="en-US" sz="1400" dirty="0" smtClean="0"/>
                        <a:t>In the small intestine, </a:t>
                      </a:r>
                      <a:r>
                        <a:rPr lang="en-US" sz="1400" dirty="0" err="1" smtClean="0"/>
                        <a:t>cholic</a:t>
                      </a:r>
                      <a:r>
                        <a:rPr lang="en-US" sz="1400" dirty="0" smtClean="0"/>
                        <a:t> acid is absorbed faster than </a:t>
                      </a:r>
                      <a:r>
                        <a:rPr lang="en-US" sz="1400" dirty="0" err="1" smtClean="0"/>
                        <a:t>chenodeoxycholic</a:t>
                      </a:r>
                      <a:r>
                        <a:rPr lang="en-US" sz="1400" dirty="0" smtClean="0"/>
                        <a:t> acid, and primary bile acids are absorbed better than secondary bile acids.</a:t>
                      </a:r>
                    </a:p>
                    <a:p>
                      <a:pPr marL="285750" indent="-285750">
                        <a:buFont typeface="Wingdings" panose="05000000000000000000" pitchFamily="2" charset="2"/>
                        <a:buChar char="ü"/>
                      </a:pPr>
                      <a:r>
                        <a:rPr lang="en-US" sz="1400" dirty="0" smtClean="0"/>
                        <a:t>Some unconjugated bile acids are absorbed passively in the colon and reach the liver through portal vein.</a:t>
                      </a:r>
                    </a:p>
                  </a:txBody>
                  <a:tcPr>
                    <a:solidFill>
                      <a:schemeClr val="bg1"/>
                    </a:solidFill>
                  </a:tcPr>
                </a:tc>
                <a:tc hMerge="1">
                  <a:txBody>
                    <a:bodyPr/>
                    <a:lstStyle/>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63957096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02370524"/>
              </p:ext>
            </p:extLst>
          </p:nvPr>
        </p:nvGraphicFramePr>
        <p:xfrm>
          <a:off x="1" y="3178172"/>
          <a:ext cx="12188825" cy="3707212"/>
        </p:xfrm>
        <a:graphic>
          <a:graphicData uri="http://schemas.openxmlformats.org/drawingml/2006/table">
            <a:tbl>
              <a:tblPr firstRow="1" bandRow="1">
                <a:tableStyleId>{5DA37D80-6434-44D0-A028-1B22A696006F}</a:tableStyleId>
              </a:tblPr>
              <a:tblGrid>
                <a:gridCol w="405779">
                  <a:extLst>
                    <a:ext uri="{9D8B030D-6E8A-4147-A177-3AD203B41FA5}">
                      <a16:colId xmlns:a16="http://schemas.microsoft.com/office/drawing/2014/main" xmlns="" val="2089991155"/>
                    </a:ext>
                  </a:extLst>
                </a:gridCol>
                <a:gridCol w="7656597">
                  <a:extLst>
                    <a:ext uri="{9D8B030D-6E8A-4147-A177-3AD203B41FA5}">
                      <a16:colId xmlns:a16="http://schemas.microsoft.com/office/drawing/2014/main" xmlns="" val="3687207917"/>
                    </a:ext>
                  </a:extLst>
                </a:gridCol>
                <a:gridCol w="4126449">
                  <a:extLst>
                    <a:ext uri="{9D8B030D-6E8A-4147-A177-3AD203B41FA5}">
                      <a16:colId xmlns:a16="http://schemas.microsoft.com/office/drawing/2014/main" xmlns="" val="3629010887"/>
                    </a:ext>
                  </a:extLst>
                </a:gridCol>
              </a:tblGrid>
              <a:tr h="537378">
                <a:tc rowSpan="4">
                  <a:txBody>
                    <a:bodyPr/>
                    <a:lstStyle/>
                    <a:p>
                      <a:pPr algn="ctr"/>
                      <a:r>
                        <a:rPr kumimoji="0" lang="en-US" altLang="en-US" sz="1400" b="0" kern="1200" dirty="0" smtClean="0">
                          <a:solidFill>
                            <a:schemeClr val="tx1"/>
                          </a:solidFill>
                          <a:latin typeface="+mn-lt"/>
                          <a:ea typeface="+mn-ea"/>
                          <a:cs typeface="+mn-cs"/>
                        </a:rPr>
                        <a:t>Absorption of bile acids in intestinal lumen</a:t>
                      </a:r>
                    </a:p>
                  </a:txBody>
                  <a:tcPr vert="vert270">
                    <a:solidFill>
                      <a:srgbClr val="FFFFCC"/>
                    </a:solid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accent2">
                              <a:lumMod val="75000"/>
                            </a:schemeClr>
                          </a:solidFill>
                          <a:latin typeface="+mn-lt"/>
                          <a:ea typeface="+mn-ea"/>
                          <a:cs typeface="+mn-cs"/>
                        </a:rPr>
                        <a:t>Bile salts or bile acids in the portal circulation are absorbed via four pathways into hepatocytes: </a:t>
                      </a: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p>
                      <a:pPr marL="0" algn="ctr" rtl="0" eaLnBrk="1" latinLnBrk="0" hangingPunct="1"/>
                      <a:endParaRPr kumimoji="0" lang="en-US" sz="1400" b="0" kern="1200" dirty="0" smtClean="0">
                        <a:solidFill>
                          <a:schemeClr val="tx1"/>
                        </a:solidFill>
                        <a:latin typeface="+mn-lt"/>
                        <a:ea typeface="+mn-ea"/>
                        <a:cs typeface="+mn-cs"/>
                      </a:endParaRPr>
                    </a:p>
                  </a:txBody>
                  <a:tcPr>
                    <a:solidFill>
                      <a:srgbClr val="FFFF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solidFill>
                          <a:latin typeface="+mn-lt"/>
                          <a:ea typeface="+mn-ea"/>
                          <a:cs typeface="+mn-cs"/>
                        </a:rPr>
                        <a:t>1. An active carrier-mediated process: conjugated bile acids-Na co-transport. </a:t>
                      </a:r>
                    </a:p>
                  </a:txBody>
                  <a:tcPr>
                    <a:solidFill>
                      <a:srgbClr val="FFE2C5"/>
                    </a:solidFill>
                  </a:tcPr>
                </a:tc>
                <a:extLst>
                  <a:ext uri="{0D108BD9-81ED-4DB2-BD59-A6C34878D82A}">
                    <a16:rowId xmlns:a16="http://schemas.microsoft.com/office/drawing/2014/main" xmlns="" val="402202847"/>
                  </a:ext>
                </a:extLst>
              </a:tr>
              <a:tr h="361866">
                <a:tc vMerge="1">
                  <a:txBody>
                    <a:bodyPr/>
                    <a:lstStyle/>
                    <a:p>
                      <a:endParaRPr lang="en-US"/>
                    </a:p>
                  </a:txBody>
                  <a:tcPr/>
                </a:tc>
                <a:tc vMerge="1">
                  <a:txBody>
                    <a:bodyPr/>
                    <a:lstStyle/>
                    <a:p>
                      <a:pPr marL="0" algn="ctr" rtl="0" eaLnBrk="1" latinLnBrk="0" hangingPunct="1"/>
                      <a:endParaRPr kumimoji="0" lang="en-US" sz="1400" b="0" kern="1200" dirty="0" smtClean="0">
                        <a:solidFill>
                          <a:schemeClr val="tx1"/>
                        </a:solidFill>
                        <a:latin typeface="+mn-lt"/>
                        <a:ea typeface="+mn-ea"/>
                        <a:cs typeface="+mn-cs"/>
                      </a:endParaRPr>
                    </a:p>
                  </a:txBody>
                  <a:tcPr>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solidFill>
                          <a:latin typeface="+mn-lt"/>
                          <a:ea typeface="+mn-ea"/>
                          <a:cs typeface="+mn-cs"/>
                        </a:rPr>
                        <a:t>2. Na-independent pathway. </a:t>
                      </a:r>
                    </a:p>
                  </a:txBody>
                  <a:tcPr>
                    <a:solidFill>
                      <a:srgbClr val="FBE9FB"/>
                    </a:solidFill>
                  </a:tcPr>
                </a:tc>
                <a:extLst>
                  <a:ext uri="{0D108BD9-81ED-4DB2-BD59-A6C34878D82A}">
                    <a16:rowId xmlns:a16="http://schemas.microsoft.com/office/drawing/2014/main" xmlns="" val="3343645487"/>
                  </a:ext>
                </a:extLst>
              </a:tr>
              <a:tr h="361866">
                <a:tc vMerge="1">
                  <a:txBody>
                    <a:bodyPr/>
                    <a:lstStyle/>
                    <a:p>
                      <a:endParaRPr lang="en-US"/>
                    </a:p>
                  </a:txBody>
                  <a:tcPr/>
                </a:tc>
                <a:tc vMerge="1">
                  <a:txBody>
                    <a:bodyPr/>
                    <a:lstStyle/>
                    <a:p>
                      <a:pPr marL="0" algn="ctr" rtl="0" eaLnBrk="1" latinLnBrk="0" hangingPunct="1"/>
                      <a:endParaRPr kumimoji="0" lang="en-US" sz="1400" b="0" kern="1200" dirty="0" smtClean="0">
                        <a:solidFill>
                          <a:schemeClr val="tx1"/>
                        </a:solidFill>
                        <a:latin typeface="+mn-lt"/>
                        <a:ea typeface="+mn-ea"/>
                        <a:cs typeface="+mn-cs"/>
                      </a:endParaRPr>
                    </a:p>
                  </a:txBody>
                  <a:tcPr>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solidFill>
                          <a:latin typeface="+mn-lt"/>
                          <a:ea typeface="+mn-ea"/>
                          <a:cs typeface="+mn-cs"/>
                        </a:rPr>
                        <a:t>3. Bile acid-HCO3 or Bile acid-OH exchange.</a:t>
                      </a:r>
                    </a:p>
                  </a:txBody>
                  <a:tcPr>
                    <a:solidFill>
                      <a:srgbClr val="D0F5FC"/>
                    </a:solidFill>
                  </a:tcPr>
                </a:tc>
                <a:extLst>
                  <a:ext uri="{0D108BD9-81ED-4DB2-BD59-A6C34878D82A}">
                    <a16:rowId xmlns:a16="http://schemas.microsoft.com/office/drawing/2014/main" xmlns="" val="360564359"/>
                  </a:ext>
                </a:extLst>
              </a:tr>
              <a:tr h="2446102">
                <a:tc vMerge="1">
                  <a:txBody>
                    <a:bodyPr/>
                    <a:lstStyle/>
                    <a:p>
                      <a:endParaRPr lang="en-US"/>
                    </a:p>
                  </a:txBody>
                  <a:tcPr/>
                </a:tc>
                <a:tc vMerge="1">
                  <a:txBody>
                    <a:bodyPr/>
                    <a:lstStyle/>
                    <a:p>
                      <a:pPr marL="0" algn="ctr" rtl="0" eaLnBrk="1" latinLnBrk="0" hangingPunct="1"/>
                      <a:endParaRPr kumimoji="0" lang="en-US" sz="1400" b="0" kern="1200" dirty="0" smtClean="0">
                        <a:solidFill>
                          <a:schemeClr val="tx1"/>
                        </a:solidFill>
                        <a:latin typeface="+mn-lt"/>
                        <a:ea typeface="+mn-ea"/>
                        <a:cs typeface="+mn-cs"/>
                      </a:endParaRPr>
                    </a:p>
                  </a:txBody>
                  <a:tcPr>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solidFill>
                          <a:latin typeface="+mn-lt"/>
                          <a:ea typeface="+mn-ea"/>
                          <a:cs typeface="+mn-cs"/>
                        </a:rPr>
                        <a:t>4.</a:t>
                      </a:r>
                      <a:r>
                        <a:rPr kumimoji="0" lang="en-US" sz="1400" b="0" kern="1200" baseline="0" dirty="0" smtClean="0">
                          <a:solidFill>
                            <a:schemeClr val="tx1"/>
                          </a:solidFill>
                          <a:latin typeface="+mn-lt"/>
                          <a:ea typeface="+mn-ea"/>
                          <a:cs typeface="+mn-cs"/>
                        </a:rPr>
                        <a:t> </a:t>
                      </a:r>
                      <a:r>
                        <a:rPr kumimoji="0" lang="en-US" sz="1400" b="0" kern="1200" dirty="0" smtClean="0">
                          <a:solidFill>
                            <a:schemeClr val="tx1"/>
                          </a:solidFill>
                          <a:latin typeface="+mn-lt"/>
                          <a:ea typeface="+mn-ea"/>
                          <a:cs typeface="+mn-cs"/>
                        </a:rPr>
                        <a:t>Passive diffusion (very little).</a:t>
                      </a:r>
                    </a:p>
                  </a:txBody>
                  <a:tcPr>
                    <a:solidFill>
                      <a:schemeClr val="bg1">
                        <a:lumMod val="95000"/>
                      </a:schemeClr>
                    </a:solidFill>
                  </a:tcPr>
                </a:tc>
                <a:extLst>
                  <a:ext uri="{0D108BD9-81ED-4DB2-BD59-A6C34878D82A}">
                    <a16:rowId xmlns:a16="http://schemas.microsoft.com/office/drawing/2014/main" xmlns="" val="545784620"/>
                  </a:ext>
                </a:extLst>
              </a:tr>
            </a:tbl>
          </a:graphicData>
        </a:graphic>
      </p:graphicFrame>
      <p:pic>
        <p:nvPicPr>
          <p:cNvPr id="7" name="Picture 1026" descr="Fig 38-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4030" y="3515808"/>
            <a:ext cx="3960440" cy="331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295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pic>
        <p:nvPicPr>
          <p:cNvPr id="5" name="Picture 4"/>
          <p:cNvPicPr>
            <a:picLocks noChangeAspect="1"/>
          </p:cNvPicPr>
          <p:nvPr/>
        </p:nvPicPr>
        <p:blipFill>
          <a:blip r:embed="rId2"/>
          <a:stretch>
            <a:fillRect/>
          </a:stretch>
        </p:blipFill>
        <p:spPr>
          <a:xfrm>
            <a:off x="609441" y="1700808"/>
            <a:ext cx="5268947" cy="3888432"/>
          </a:xfrm>
          <a:prstGeom prst="rect">
            <a:avLst/>
          </a:prstGeom>
        </p:spPr>
      </p:pic>
      <p:pic>
        <p:nvPicPr>
          <p:cNvPr id="7" name="Picture 6"/>
          <p:cNvPicPr>
            <a:picLocks noChangeAspect="1"/>
          </p:cNvPicPr>
          <p:nvPr/>
        </p:nvPicPr>
        <p:blipFill>
          <a:blip r:embed="rId3"/>
          <a:stretch>
            <a:fillRect/>
          </a:stretch>
        </p:blipFill>
        <p:spPr>
          <a:xfrm>
            <a:off x="6385793" y="1700808"/>
            <a:ext cx="5193610" cy="3659666"/>
          </a:xfrm>
          <a:prstGeom prst="rect">
            <a:avLst/>
          </a:prstGeom>
        </p:spPr>
      </p:pic>
      <p:cxnSp>
        <p:nvCxnSpPr>
          <p:cNvPr id="8" name="Straight Connector 7"/>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1" name="Title 1"/>
          <p:cNvSpPr txBox="1">
            <a:spLocks/>
          </p:cNvSpPr>
          <p:nvPr/>
        </p:nvSpPr>
        <p:spPr>
          <a:xfrm>
            <a:off x="609440" y="147124"/>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altLang="en-US" sz="3200" dirty="0" smtClean="0"/>
              <a:t>Summary </a:t>
            </a:r>
            <a:r>
              <a:rPr lang="en-US" altLang="en-US" sz="2800" dirty="0" smtClean="0">
                <a:solidFill>
                  <a:schemeClr val="bg1">
                    <a:lumMod val="50000"/>
                  </a:schemeClr>
                </a:solidFill>
              </a:rPr>
              <a:t>(from slides)</a:t>
            </a:r>
            <a:endParaRPr lang="en-US" sz="3200" dirty="0">
              <a:solidFill>
                <a:schemeClr val="bg1">
                  <a:lumMod val="50000"/>
                </a:schemeClr>
              </a:solidFill>
            </a:endParaRPr>
          </a:p>
        </p:txBody>
      </p:sp>
    </p:spTree>
    <p:extLst>
      <p:ext uri="{BB962C8B-B14F-4D97-AF65-F5344CB8AC3E}">
        <p14:creationId xmlns:p14="http://schemas.microsoft.com/office/powerpoint/2010/main" val="24263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Cholesterol secretion in bile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Content Placeholder 3"/>
          <p:cNvSpPr>
            <a:spLocks noGrp="1"/>
          </p:cNvSpPr>
          <p:nvPr>
            <p:ph sz="quarter" idx="1"/>
          </p:nvPr>
        </p:nvSpPr>
        <p:spPr/>
        <p:txBody>
          <a:bodyPr>
            <a:normAutofit/>
          </a:bodyPr>
          <a:lstStyle/>
          <a:p>
            <a:r>
              <a:rPr lang="en-US" sz="1600" dirty="0"/>
              <a:t>About </a:t>
            </a:r>
            <a:r>
              <a:rPr lang="en-US" sz="1600" dirty="0" smtClean="0">
                <a:solidFill>
                  <a:schemeClr val="accent4">
                    <a:lumMod val="75000"/>
                  </a:schemeClr>
                </a:solidFill>
              </a:rPr>
              <a:t>1-2</a:t>
            </a:r>
            <a:r>
              <a:rPr lang="en-US" sz="1600" dirty="0" smtClean="0"/>
              <a:t> g </a:t>
            </a:r>
            <a:r>
              <a:rPr lang="en-US" sz="1600" dirty="0"/>
              <a:t>of cholesterol appears in bile per day</a:t>
            </a:r>
            <a:r>
              <a:rPr lang="en-US" sz="1600" dirty="0" smtClean="0"/>
              <a:t>.</a:t>
            </a:r>
          </a:p>
          <a:p>
            <a:endParaRPr lang="en-US" sz="1600" dirty="0"/>
          </a:p>
          <a:p>
            <a:r>
              <a:rPr lang="en-US" sz="1600" dirty="0"/>
              <a:t>No specific function is known for cholesterol in the Bile &amp; it is presumed that it is simply a by product of Bile salt formation &amp; secretion</a:t>
            </a:r>
            <a:r>
              <a:rPr lang="en-US" sz="1600" dirty="0" smtClean="0"/>
              <a:t>.</a:t>
            </a:r>
          </a:p>
          <a:p>
            <a:endParaRPr lang="en-US" sz="1600" dirty="0"/>
          </a:p>
          <a:p>
            <a:r>
              <a:rPr lang="en-US" sz="1600" dirty="0"/>
              <a:t>Cholesterol is water insoluble; it is solubilized by incorporation in micelles along with the bile acids &amp; phospholipid.</a:t>
            </a:r>
          </a:p>
        </p:txBody>
      </p:sp>
      <p:sp>
        <p:nvSpPr>
          <p:cNvPr id="6" name="Rectangle 5"/>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7" name="TextBox 6"/>
          <p:cNvSpPr txBox="1"/>
          <p:nvPr/>
        </p:nvSpPr>
        <p:spPr>
          <a:xfrm>
            <a:off x="4438228" y="4653136"/>
            <a:ext cx="2624436" cy="707886"/>
          </a:xfrm>
          <a:prstGeom prst="rect">
            <a:avLst/>
          </a:prstGeom>
          <a:noFill/>
        </p:spPr>
        <p:txBody>
          <a:bodyPr wrap="none" rtlCol="0">
            <a:spAutoFit/>
          </a:bodyPr>
          <a:lstStyle/>
          <a:p>
            <a:r>
              <a:rPr lang="ar-SA" dirty="0" smtClean="0">
                <a:solidFill>
                  <a:srgbClr val="002060"/>
                </a:solidFill>
                <a:latin typeface="Calibri" panose="020F0502020204030204" pitchFamily="34" charset="0"/>
                <a:cs typeface="Calibri" panose="020F0502020204030204" pitchFamily="34" charset="0"/>
              </a:rPr>
              <a:t>تمَّ بحمد الله وتوفيقه وتيسي</a:t>
            </a:r>
            <a:r>
              <a:rPr lang="ar-SA" dirty="0" smtClean="0">
                <a:solidFill>
                  <a:srgbClr val="002060"/>
                </a:solidFill>
                <a:latin typeface="Calibri" panose="020F0502020204030204" pitchFamily="34" charset="0"/>
                <a:cs typeface="Calibri" panose="020F0502020204030204" pitchFamily="34" charset="0"/>
                <a:sym typeface="Wingdings" panose="05000000000000000000" pitchFamily="2" charset="2"/>
              </a:rPr>
              <a:t>ره</a:t>
            </a:r>
          </a:p>
          <a:p>
            <a:pPr algn="ctr"/>
            <a:r>
              <a:rPr lang="en-US" dirty="0" smtClean="0">
                <a:solidFill>
                  <a:srgbClr val="002060"/>
                </a:solidFill>
                <a:latin typeface="Calibri" panose="020F0502020204030204" pitchFamily="34" charset="0"/>
                <a:cs typeface="Calibri" panose="020F0502020204030204" pitchFamily="34" charset="0"/>
                <a:sym typeface="Wingdings" panose="05000000000000000000" pitchFamily="2" charset="2"/>
              </a:rPr>
              <a:t>Best of the luck </a:t>
            </a:r>
            <a:r>
              <a:rPr lang="ar-SA" dirty="0" smtClean="0">
                <a:solidFill>
                  <a:srgbClr val="002060"/>
                </a:solidFill>
                <a:latin typeface="Calibri" panose="020F0502020204030204" pitchFamily="34" charset="0"/>
                <a:cs typeface="Calibri" panose="020F0502020204030204" pitchFamily="34" charset="0"/>
              </a:rPr>
              <a:t> </a:t>
            </a: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9844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25</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32952" y="2913426"/>
            <a:ext cx="1965375" cy="3386558"/>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Females Members:</a:t>
            </a:r>
          </a:p>
          <a:p>
            <a:pPr fontAlgn="t">
              <a:lnSpc>
                <a:spcPct val="150000"/>
              </a:lnSpc>
              <a:spcBef>
                <a:spcPct val="20000"/>
              </a:spcBef>
            </a:pPr>
            <a:r>
              <a:rPr lang="en-US" sz="1800" dirty="0" err="1">
                <a:solidFill>
                  <a:srgbClr val="DDE9EC">
                    <a:lumMod val="75000"/>
                  </a:srgbClr>
                </a:solidFill>
              </a:rPr>
              <a:t>Ebtisam</a:t>
            </a:r>
            <a:r>
              <a:rPr lang="en-US" sz="1800" dirty="0">
                <a:solidFill>
                  <a:srgbClr val="DDE9EC">
                    <a:lumMod val="75000"/>
                  </a:srgbClr>
                </a:solidFill>
              </a:rPr>
              <a:t> </a:t>
            </a:r>
            <a:r>
              <a:rPr lang="en-US" sz="1800" dirty="0" err="1" smtClean="0">
                <a:solidFill>
                  <a:srgbClr val="DDE9EC">
                    <a:lumMod val="75000"/>
                  </a:srgbClr>
                </a:solidFill>
              </a:rPr>
              <a:t>Alsugyani</a:t>
            </a:r>
            <a:endParaRPr lang="en-US" sz="1800" dirty="0" smtClean="0">
              <a:solidFill>
                <a:srgbClr val="DDE9EC">
                  <a:lumMod val="75000"/>
                </a:srgbClr>
              </a:solidFill>
            </a:endParaRPr>
          </a:p>
          <a:p>
            <a:pPr fontAlgn="t">
              <a:lnSpc>
                <a:spcPct val="150000"/>
              </a:lnSpc>
              <a:spcBef>
                <a:spcPct val="20000"/>
              </a:spcBef>
            </a:pPr>
            <a:r>
              <a:rPr lang="en-US" sz="1800" dirty="0">
                <a:solidFill>
                  <a:srgbClr val="DDE9EC">
                    <a:lumMod val="75000"/>
                  </a:srgbClr>
                </a:solidFill>
              </a:rPr>
              <a:t>Nada </a:t>
            </a:r>
            <a:r>
              <a:rPr lang="en-US" sz="1800" dirty="0" err="1" smtClean="0">
                <a:solidFill>
                  <a:srgbClr val="DDE9EC">
                    <a:lumMod val="75000"/>
                  </a:srgbClr>
                </a:solidFill>
              </a:rPr>
              <a:t>Aldakheel</a:t>
            </a:r>
            <a:endParaRPr lang="en-US" sz="1800" dirty="0" smtClean="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Zaina</a:t>
            </a:r>
            <a:r>
              <a:rPr lang="en-US" sz="1800" dirty="0">
                <a:solidFill>
                  <a:srgbClr val="DDE9EC">
                    <a:lumMod val="75000"/>
                  </a:srgbClr>
                </a:solidFill>
              </a:rPr>
              <a:t> </a:t>
            </a:r>
            <a:r>
              <a:rPr lang="en-US" sz="1800" dirty="0" err="1">
                <a:solidFill>
                  <a:srgbClr val="DDE9EC">
                    <a:lumMod val="75000"/>
                  </a:srgbClr>
                </a:solidFill>
              </a:rPr>
              <a:t>Alkaff</a:t>
            </a:r>
            <a:r>
              <a:rPr lang="en-US" sz="1800" dirty="0">
                <a:solidFill>
                  <a:srgbClr val="DDE9EC">
                    <a:lumMod val="75000"/>
                  </a:srgbClr>
                </a:solidFill>
              </a:rPr>
              <a:t> </a:t>
            </a:r>
            <a:r>
              <a:rPr lang="en-US" dirty="0"/>
              <a:t>	</a:t>
            </a:r>
          </a:p>
          <a:p>
            <a:pPr fontAlgn="t">
              <a:lnSpc>
                <a:spcPct val="150000"/>
              </a:lnSpc>
              <a:spcBef>
                <a:spcPct val="20000"/>
              </a:spcBef>
            </a:pPr>
            <a:endParaRPr lang="en-US" sz="1800" dirty="0" smtClean="0">
              <a:solidFill>
                <a:srgbClr val="DDE9EC">
                  <a:lumMod val="75000"/>
                </a:srgbClr>
              </a:solidFill>
            </a:endParaRPr>
          </a:p>
          <a:p>
            <a:pPr fontAlgn="t">
              <a:lnSpc>
                <a:spcPct val="150000"/>
              </a:lnSpc>
              <a:spcBef>
                <a:spcPct val="20000"/>
              </a:spcBef>
            </a:pPr>
            <a:r>
              <a:rPr lang="en-US" sz="1800" dirty="0">
                <a:solidFill>
                  <a:srgbClr val="DDE9EC">
                    <a:lumMod val="75000"/>
                  </a:srgbClr>
                </a:solidFill>
              </a:rPr>
              <a:t>	</a:t>
            </a:r>
          </a:p>
        </p:txBody>
      </p:sp>
      <p:sp>
        <p:nvSpPr>
          <p:cNvPr id="15" name="Rectangle 14"/>
          <p:cNvSpPr/>
          <p:nvPr/>
        </p:nvSpPr>
        <p:spPr>
          <a:xfrm>
            <a:off x="3216870" y="2913426"/>
            <a:ext cx="2044579" cy="2807938"/>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Mohammad </a:t>
            </a:r>
            <a:r>
              <a:rPr lang="en-US" sz="1800" dirty="0" err="1">
                <a:solidFill>
                  <a:srgbClr val="DDE9EC">
                    <a:lumMod val="75000"/>
                  </a:srgbClr>
                </a:solidFill>
              </a:rPr>
              <a:t>Nusser</a:t>
            </a:r>
            <a:endParaRPr lang="en-US" sz="1800" dirty="0">
              <a:solidFill>
                <a:srgbClr val="DDE9EC">
                  <a:lumMod val="75000"/>
                </a:srgbClr>
              </a:solidFill>
            </a:endParaRPr>
          </a:p>
          <a:p>
            <a:pPr fontAlgn="t">
              <a:lnSpc>
                <a:spcPct val="150000"/>
              </a:lnSpc>
              <a:spcBef>
                <a:spcPct val="20000"/>
              </a:spcBef>
            </a:pPr>
            <a:r>
              <a:rPr lang="en-US" sz="1800" dirty="0" err="1" smtClean="0">
                <a:solidFill>
                  <a:srgbClr val="DDE9EC">
                    <a:lumMod val="75000"/>
                  </a:srgbClr>
                </a:solidFill>
              </a:rPr>
              <a:t>Qais</a:t>
            </a:r>
            <a:r>
              <a:rPr lang="en-US" sz="1800" dirty="0" smtClean="0">
                <a:solidFill>
                  <a:srgbClr val="DDE9EC">
                    <a:lumMod val="75000"/>
                  </a:srgbClr>
                </a:solidFill>
              </a:rPr>
              <a:t> </a:t>
            </a:r>
            <a:r>
              <a:rPr lang="en-US" sz="1800" dirty="0" err="1">
                <a:solidFill>
                  <a:srgbClr val="DDE9EC">
                    <a:lumMod val="75000"/>
                  </a:srgbClr>
                </a:solidFill>
              </a:rPr>
              <a:t>Almuhaideb</a:t>
            </a:r>
            <a:r>
              <a:rPr lang="en-US" dirty="0"/>
              <a:t>	</a:t>
            </a:r>
          </a:p>
          <a:p>
            <a:pPr fontAlgn="t">
              <a:lnSpc>
                <a:spcPct val="150000"/>
              </a:lnSpc>
              <a:spcBef>
                <a:spcPct val="20000"/>
              </a:spcBef>
            </a:pPr>
            <a:r>
              <a:rPr lang="en-US" sz="1800" dirty="0">
                <a:solidFill>
                  <a:srgbClr val="DDE9EC">
                    <a:lumMod val="75000"/>
                  </a:srgbClr>
                </a:solidFill>
              </a:rPr>
              <a:t/>
            </a:r>
            <a:br>
              <a:rPr lang="en-US" sz="1800" dirty="0">
                <a:solidFill>
                  <a:srgbClr val="DDE9EC">
                    <a:lumMod val="75000"/>
                  </a:srgbClr>
                </a:solidFill>
              </a:rPr>
            </a:br>
            <a:endParaRPr lang="en-US" sz="1800" dirty="0">
              <a:solidFill>
                <a:srgbClr val="DDE9EC">
                  <a:lumMod val="75000"/>
                </a:srgbClr>
              </a:solidFill>
            </a:endParaRPr>
          </a:p>
        </p:txBody>
      </p:sp>
      <p:sp>
        <p:nvSpPr>
          <p:cNvPr id="17"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8" name="Rectangle 17"/>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0" name="Picture 19">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1" name="Picture 20">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2" name="Picture 21">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3" name="Picture 22">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4" name="Picture 23">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5" name="TextBox 24"/>
          <p:cNvSpPr txBox="1"/>
          <p:nvPr/>
        </p:nvSpPr>
        <p:spPr>
          <a:xfrm>
            <a:off x="816669" y="6356350"/>
            <a:ext cx="7200800" cy="338554"/>
          </a:xfrm>
          <a:prstGeom prst="rect">
            <a:avLst/>
          </a:prstGeom>
          <a:noFill/>
        </p:spPr>
        <p:txBody>
          <a:bodyPr wrap="square" rtlCol="0">
            <a:spAutoFit/>
          </a:bodyPr>
          <a:lstStyle/>
          <a:p>
            <a:pPr algn="r" rtl="1"/>
            <a:r>
              <a:rPr lang="ar-SA" sz="1600" dirty="0" smtClean="0">
                <a:solidFill>
                  <a:schemeClr val="tx2"/>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chemeClr val="tx2"/>
              </a:solidFill>
              <a:latin typeface="Calibri" panose="020F0502020204030204" pitchFamily="34" charset="0"/>
              <a:cs typeface="Calibri" panose="020F0502020204030204" pitchFamily="34" charset="0"/>
            </a:endParaRPr>
          </a:p>
        </p:txBody>
      </p:sp>
      <p:sp>
        <p:nvSpPr>
          <p:cNvPr id="27" name="مربع نص 1"/>
          <p:cNvSpPr txBox="1"/>
          <p:nvPr/>
        </p:nvSpPr>
        <p:spPr>
          <a:xfrm>
            <a:off x="603638" y="5169907"/>
            <a:ext cx="5490774" cy="1077218"/>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fr-FR" sz="1200" dirty="0" smtClean="0">
                <a:solidFill>
                  <a:srgbClr val="464653"/>
                </a:solidFill>
              </a:rPr>
              <a:t>2017-2018 </a:t>
            </a:r>
            <a:r>
              <a:rPr lang="fr-FR" sz="1200" dirty="0">
                <a:solidFill>
                  <a:srgbClr val="464653"/>
                </a:solidFill>
              </a:rPr>
              <a:t>Dr. </a:t>
            </a:r>
            <a:r>
              <a:rPr lang="fr-FR" sz="1200" dirty="0" err="1" smtClean="0">
                <a:solidFill>
                  <a:srgbClr val="464653"/>
                </a:solidFill>
              </a:rPr>
              <a:t>Hayam</a:t>
            </a:r>
            <a:r>
              <a:rPr lang="fr-FR" sz="1200" dirty="0" smtClean="0">
                <a:solidFill>
                  <a:srgbClr val="464653"/>
                </a:solidFill>
              </a:rPr>
              <a:t> </a:t>
            </a:r>
            <a:r>
              <a:rPr lang="fr-FR" sz="1200" dirty="0" err="1" smtClean="0">
                <a:solidFill>
                  <a:srgbClr val="464653"/>
                </a:solidFill>
              </a:rPr>
              <a:t>Gad’s</a:t>
            </a:r>
            <a:r>
              <a:rPr lang="fr-FR" sz="1200" dirty="0" smtClean="0">
                <a:solidFill>
                  <a:srgbClr val="464653"/>
                </a:solidFill>
              </a:rPr>
              <a:t> Lecture &amp; notes.</a:t>
            </a:r>
          </a:p>
          <a:p>
            <a:pPr marL="285750" indent="-285750" defTabSz="914400">
              <a:buFont typeface="Arial" panose="020B0604020202020204" pitchFamily="34" charset="0"/>
              <a:buChar char="•"/>
            </a:pPr>
            <a:r>
              <a:rPr lang="fr-FR" sz="1200" dirty="0" smtClean="0">
                <a:solidFill>
                  <a:srgbClr val="464653"/>
                </a:solidFill>
              </a:rPr>
              <a:t>2017-2018 </a:t>
            </a:r>
            <a:r>
              <a:rPr lang="fr-FR" sz="1200" dirty="0">
                <a:solidFill>
                  <a:srgbClr val="464653"/>
                </a:solidFill>
              </a:rPr>
              <a:t>Dr. Mohammed Al </a:t>
            </a:r>
            <a:r>
              <a:rPr lang="fr-FR" sz="1200" dirty="0" err="1" smtClean="0">
                <a:solidFill>
                  <a:srgbClr val="464653"/>
                </a:solidFill>
              </a:rPr>
              <a:t>Zoghaibi’s</a:t>
            </a:r>
            <a:r>
              <a:rPr lang="fr-FR" sz="1200" dirty="0" smtClean="0">
                <a:solidFill>
                  <a:srgbClr val="464653"/>
                </a:solidFill>
              </a:rPr>
              <a:t> Lecture &amp; notes.</a:t>
            </a:r>
            <a:endParaRPr lang="fr-FR" sz="1200" dirty="0">
              <a:solidFill>
                <a:srgbClr val="464653"/>
              </a:solidFill>
            </a:endParaRPr>
          </a:p>
          <a:p>
            <a:pPr marL="285750" indent="-285750" defTabSz="914400">
              <a:buFont typeface="Arial" panose="020B0604020202020204" pitchFamily="34" charset="0"/>
              <a:buChar char="•"/>
            </a:pPr>
            <a:r>
              <a:rPr lang="en-US" sz="1200" dirty="0" smtClean="0">
                <a:solidFill>
                  <a:srgbClr val="464653"/>
                </a:solidFill>
              </a:rPr>
              <a:t>Guyton </a:t>
            </a:r>
            <a:r>
              <a:rPr lang="en-US" sz="1200" dirty="0">
                <a:solidFill>
                  <a:srgbClr val="464653"/>
                </a:solidFill>
              </a:rPr>
              <a:t>and Hall Textbook of Medical Physiology </a:t>
            </a:r>
            <a:r>
              <a:rPr lang="en-US" sz="1200" dirty="0" smtClean="0">
                <a:solidFill>
                  <a:srgbClr val="464653"/>
                </a:solidFill>
              </a:rPr>
              <a:t>(13</a:t>
            </a:r>
            <a:r>
              <a:rPr lang="en-US" sz="1200" baseline="30000" dirty="0" smtClean="0">
                <a:solidFill>
                  <a:srgbClr val="464653"/>
                </a:solidFill>
              </a:rPr>
              <a:t>th</a:t>
            </a:r>
            <a:r>
              <a:rPr lang="en-US" sz="1200" dirty="0" smtClean="0">
                <a:solidFill>
                  <a:srgbClr val="464653"/>
                </a:solidFill>
              </a:rPr>
              <a:t>  Edition).</a:t>
            </a:r>
          </a:p>
          <a:p>
            <a:pPr marL="285750" indent="-285750" defTabSz="914400">
              <a:buFont typeface="Arial" panose="020B0604020202020204" pitchFamily="34" charset="0"/>
              <a:buChar char="•"/>
            </a:pPr>
            <a:r>
              <a:rPr lang="en-US" sz="1200" dirty="0" smtClean="0">
                <a:solidFill>
                  <a:srgbClr val="464653"/>
                </a:solidFill>
              </a:rPr>
              <a:t>Bern &amp; Levy physiology (6</a:t>
            </a:r>
            <a:r>
              <a:rPr lang="en-US" sz="1200" baseline="30000" dirty="0" smtClean="0">
                <a:solidFill>
                  <a:srgbClr val="464653"/>
                </a:solidFill>
              </a:rPr>
              <a:t>th</a:t>
            </a:r>
            <a:r>
              <a:rPr lang="en-US" sz="1200" dirty="0" smtClean="0">
                <a:solidFill>
                  <a:srgbClr val="464653"/>
                </a:solidFill>
              </a:rPr>
              <a:t> </a:t>
            </a:r>
            <a:r>
              <a:rPr lang="en-US" sz="1200" dirty="0" err="1" smtClean="0">
                <a:solidFill>
                  <a:srgbClr val="464653"/>
                </a:solidFill>
              </a:rPr>
              <a:t>Editition</a:t>
            </a:r>
            <a:r>
              <a:rPr lang="en-US" sz="1200" dirty="0" smtClean="0">
                <a:solidFill>
                  <a:srgbClr val="464653"/>
                </a:solidFill>
              </a:rPr>
              <a:t>).</a:t>
            </a:r>
          </a:p>
        </p:txBody>
      </p:sp>
    </p:spTree>
    <p:extLst>
      <p:ext uri="{BB962C8B-B14F-4D97-AF65-F5344CB8AC3E}">
        <p14:creationId xmlns:p14="http://schemas.microsoft.com/office/powerpoint/2010/main" val="3377610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solidFill>
                  <a:schemeClr val="bg2">
                    <a:lumMod val="75000"/>
                  </a:schemeClr>
                </a:solidFill>
                <a:latin typeface="Calibri" panose="020F0502020204030204" pitchFamily="34" charset="0"/>
                <a:cs typeface="Calibri" panose="020F0502020204030204" pitchFamily="34" charset="0"/>
              </a:rPr>
              <a:t>شكر وعرفان</a:t>
            </a:r>
            <a:endParaRPr lang="en-US" dirty="0">
              <a:solidFill>
                <a:schemeClr val="bg2">
                  <a:lumMod val="75000"/>
                </a:schemeClr>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6957" y="1181100"/>
            <a:ext cx="10969943" cy="5137150"/>
          </a:xfrm>
          <a:ln>
            <a:solidFill>
              <a:srgbClr val="C3F5E2"/>
            </a:solidFill>
            <a:prstDash val="dashDot"/>
          </a:ln>
        </p:spPr>
        <p:txBody>
          <a:bodyPr>
            <a:normAutofit/>
          </a:bodyPr>
          <a:lstStyle/>
          <a:p>
            <a:pPr marL="0" indent="0" algn="ctr" rtl="1">
              <a:buNone/>
            </a:pPr>
            <a:r>
              <a:rPr lang="ar-SA" sz="2000" dirty="0">
                <a:solidFill>
                  <a:schemeClr val="accent2">
                    <a:lumMod val="75000"/>
                  </a:schemeClr>
                </a:solidFill>
                <a:latin typeface="Calibri" panose="020F0502020204030204" pitchFamily="34" charset="0"/>
                <a:cs typeface="Calibri" panose="020F0502020204030204" pitchFamily="34" charset="0"/>
              </a:rPr>
              <a:t>من لا يشكر الناس لا يشكر الله..</a:t>
            </a:r>
          </a:p>
          <a:p>
            <a:pPr marL="0" indent="0" algn="ctr" rtl="1">
              <a:buNone/>
            </a:pPr>
            <a:r>
              <a:rPr lang="ar-SA" sz="2000" dirty="0">
                <a:solidFill>
                  <a:schemeClr val="accent2">
                    <a:lumMod val="75000"/>
                  </a:schemeClr>
                </a:solidFill>
                <a:latin typeface="Calibri" panose="020F0502020204030204" pitchFamily="34" charset="0"/>
                <a:cs typeface="Calibri" panose="020F0502020204030204" pitchFamily="34" charset="0"/>
              </a:rPr>
              <a:t> اتمام هذا العمل تطلّب جهد ووقت عظيم وجبَّار من الإجازة الصيفية وحتى انتهاء البلوك.</a:t>
            </a:r>
          </a:p>
          <a:p>
            <a:pPr marL="0" indent="0" algn="ctr" rtl="1">
              <a:buNone/>
            </a:pPr>
            <a:endParaRPr lang="ar-SA" sz="2000" dirty="0" smtClean="0">
              <a:solidFill>
                <a:schemeClr val="accent2">
                  <a:lumMod val="75000"/>
                </a:schemeClr>
              </a:solidFill>
              <a:latin typeface="Calibri" panose="020F0502020204030204" pitchFamily="34" charset="0"/>
              <a:cs typeface="Calibri" panose="020F0502020204030204" pitchFamily="34" charset="0"/>
            </a:endParaRPr>
          </a:p>
          <a:p>
            <a:pPr marL="0" indent="0" algn="ctr" rtl="1">
              <a:buNone/>
            </a:pPr>
            <a:r>
              <a:rPr lang="ar-SA" sz="2000" dirty="0" smtClean="0">
                <a:solidFill>
                  <a:schemeClr val="bg1">
                    <a:lumMod val="50000"/>
                  </a:schemeClr>
                </a:solidFill>
                <a:latin typeface="Calibri" panose="020F0502020204030204" pitchFamily="34" charset="0"/>
                <a:cs typeface="Calibri" panose="020F0502020204030204" pitchFamily="34" charset="0"/>
              </a:rPr>
              <a:t>لحظات </a:t>
            </a:r>
            <a:r>
              <a:rPr lang="ar-SA" sz="2000" dirty="0">
                <a:solidFill>
                  <a:schemeClr val="bg1">
                    <a:lumMod val="50000"/>
                  </a:schemeClr>
                </a:solidFill>
                <a:latin typeface="Calibri" panose="020F0502020204030204" pitchFamily="34" charset="0"/>
                <a:cs typeface="Calibri" panose="020F0502020204030204" pitchFamily="34" charset="0"/>
              </a:rPr>
              <a:t>من الشكر والتقدير </a:t>
            </a:r>
            <a:r>
              <a:rPr lang="ar-SA" sz="2000" dirty="0" smtClean="0">
                <a:solidFill>
                  <a:schemeClr val="bg1">
                    <a:lumMod val="50000"/>
                  </a:schemeClr>
                </a:solidFill>
                <a:latin typeface="Calibri" panose="020F0502020204030204" pitchFamily="34" charset="0"/>
                <a:cs typeface="Calibri" panose="020F0502020204030204" pitchFamily="34" charset="0"/>
              </a:rPr>
              <a:t>والعرفان</a:t>
            </a:r>
            <a:r>
              <a:rPr lang="ar-SA" sz="2000" dirty="0">
                <a:latin typeface="Calibri" panose="020F0502020204030204" pitchFamily="34" charset="0"/>
                <a:cs typeface="Calibri" panose="020F0502020204030204" pitchFamily="34" charset="0"/>
              </a:rPr>
              <a:t> </a:t>
            </a:r>
            <a:r>
              <a:rPr lang="ar-SA" sz="2000" dirty="0" smtClean="0">
                <a:solidFill>
                  <a:srgbClr val="A954AB"/>
                </a:solidFill>
                <a:latin typeface="Calibri" panose="020F0502020204030204" pitchFamily="34" charset="0"/>
                <a:cs typeface="Calibri" panose="020F0502020204030204" pitchFamily="34" charset="0"/>
              </a:rPr>
              <a:t>لأعضاء الفريق الكِرام </a:t>
            </a:r>
            <a:r>
              <a:rPr lang="ar-SA" sz="2000" dirty="0" smtClean="0">
                <a:solidFill>
                  <a:srgbClr val="42ECBF"/>
                </a:solidFill>
                <a:latin typeface="Calibri" panose="020F0502020204030204" pitchFamily="34" charset="0"/>
                <a:cs typeface="Calibri" panose="020F0502020204030204" pitchFamily="34" charset="0"/>
              </a:rPr>
              <a:t>وللقادة الأكاديميين </a:t>
            </a:r>
            <a:r>
              <a:rPr lang="ar-SA" sz="2000" dirty="0" smtClean="0">
                <a:solidFill>
                  <a:schemeClr val="bg1">
                    <a:lumMod val="50000"/>
                  </a:schemeClr>
                </a:solidFill>
                <a:latin typeface="Calibri" panose="020F0502020204030204" pitchFamily="34" charset="0"/>
                <a:cs typeface="Calibri" panose="020F0502020204030204" pitchFamily="34" charset="0"/>
              </a:rPr>
              <a:t>ولكل من بادر </a:t>
            </a:r>
            <a:r>
              <a:rPr lang="ar-SA" sz="2000" dirty="0">
                <a:solidFill>
                  <a:schemeClr val="bg1">
                    <a:lumMod val="50000"/>
                  </a:schemeClr>
                </a:solidFill>
                <a:latin typeface="Calibri" panose="020F0502020204030204" pitchFamily="34" charset="0"/>
                <a:cs typeface="Calibri" panose="020F0502020204030204" pitchFamily="34" charset="0"/>
              </a:rPr>
              <a:t>و</a:t>
            </a:r>
            <a:r>
              <a:rPr lang="ar-SA" sz="2000" dirty="0" smtClean="0">
                <a:solidFill>
                  <a:schemeClr val="bg1">
                    <a:lumMod val="50000"/>
                  </a:schemeClr>
                </a:solidFill>
                <a:latin typeface="Calibri" panose="020F0502020204030204" pitchFamily="34" charset="0"/>
                <a:cs typeface="Calibri" panose="020F0502020204030204" pitchFamily="34" charset="0"/>
              </a:rPr>
              <a:t>ساهم </a:t>
            </a:r>
            <a:r>
              <a:rPr lang="ar-SA" sz="2000" dirty="0">
                <a:solidFill>
                  <a:schemeClr val="bg1">
                    <a:lumMod val="50000"/>
                  </a:schemeClr>
                </a:solidFill>
                <a:latin typeface="Calibri" panose="020F0502020204030204" pitchFamily="34" charset="0"/>
                <a:cs typeface="Calibri" panose="020F0502020204030204" pitchFamily="34" charset="0"/>
              </a:rPr>
              <a:t>بإخراج وإنجاز هذا العمل وكان خير عون </a:t>
            </a:r>
            <a:r>
              <a:rPr lang="ar-SA" sz="2000" dirty="0" smtClean="0">
                <a:solidFill>
                  <a:schemeClr val="bg1">
                    <a:lumMod val="50000"/>
                  </a:schemeClr>
                </a:solidFill>
                <a:latin typeface="Calibri" panose="020F0502020204030204" pitchFamily="34" charset="0"/>
                <a:cs typeface="Calibri" panose="020F0502020204030204" pitchFamily="34" charset="0"/>
              </a:rPr>
              <a:t>لنا رغم ضيق الوقت. شكرا لكم </a:t>
            </a:r>
            <a:r>
              <a:rPr lang="ar-SA" sz="2000" dirty="0" smtClean="0">
                <a:solidFill>
                  <a:srgbClr val="A954AB"/>
                </a:solidFill>
                <a:latin typeface="Calibri" panose="020F0502020204030204" pitchFamily="34" charset="0"/>
                <a:cs typeface="Calibri" panose="020F0502020204030204" pitchFamily="34" charset="0"/>
              </a:rPr>
              <a:t>على إخلاصكم وجهدكم ووقتكم وتفانيكم في العمل. </a:t>
            </a:r>
          </a:p>
          <a:p>
            <a:pPr marL="0" indent="0" algn="ctr" rtl="1">
              <a:buNone/>
            </a:pPr>
            <a:r>
              <a:rPr lang="ar-SA" sz="2000" dirty="0" smtClean="0">
                <a:solidFill>
                  <a:srgbClr val="A954AB"/>
                </a:solidFill>
                <a:latin typeface="Calibri" panose="020F0502020204030204" pitchFamily="34" charset="0"/>
                <a:cs typeface="Calibri" panose="020F0502020204030204" pitchFamily="34" charset="0"/>
              </a:rPr>
              <a:t> لا تنسوهم من دعواتكم، الله يكتب أجرهم ويسهل أمرهم ويبارك لهم بوقتهم وينفع بهم وبعلمهم. </a:t>
            </a:r>
          </a:p>
          <a:p>
            <a:pPr marL="0" indent="0" algn="ctr" rtl="1">
              <a:buNone/>
            </a:pPr>
            <a:endParaRPr lang="ar-SA" sz="2000" dirty="0">
              <a:latin typeface="Calibri" panose="020F0502020204030204" pitchFamily="34" charset="0"/>
              <a:cs typeface="Calibri" panose="020F0502020204030204" pitchFamily="34" charset="0"/>
            </a:endParaRPr>
          </a:p>
          <a:p>
            <a:pPr marL="0" indent="0" algn="ctr" rtl="1">
              <a:buNone/>
            </a:pPr>
            <a:r>
              <a:rPr lang="ar-SA" sz="2000" dirty="0" err="1">
                <a:solidFill>
                  <a:schemeClr val="accent1">
                    <a:lumMod val="75000"/>
                  </a:schemeClr>
                </a:solidFill>
                <a:latin typeface="Calibri" panose="020F0502020204030204" pitchFamily="34" charset="0"/>
                <a:cs typeface="Calibri" panose="020F0502020204030204" pitchFamily="34" charset="0"/>
              </a:rPr>
              <a:t>ﺗﻢ</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ﺑﺤﻤﺪ</a:t>
            </a:r>
            <a:r>
              <a:rPr lang="ar-SA" sz="2000" dirty="0">
                <a:solidFill>
                  <a:schemeClr val="accent1">
                    <a:lumMod val="75000"/>
                  </a:schemeClr>
                </a:solidFill>
                <a:latin typeface="Calibri" panose="020F0502020204030204" pitchFamily="34" charset="0"/>
                <a:cs typeface="Calibri" panose="020F0502020204030204" pitchFamily="34" charset="0"/>
              </a:rPr>
              <a:t> الله وتوفيقه وتيسيره </a:t>
            </a:r>
            <a:r>
              <a:rPr lang="ar-SA" sz="2000" dirty="0" err="1">
                <a:solidFill>
                  <a:schemeClr val="accent1">
                    <a:lumMod val="75000"/>
                  </a:schemeClr>
                </a:solidFill>
                <a:latin typeface="Calibri" panose="020F0502020204030204" pitchFamily="34" charset="0"/>
                <a:cs typeface="Calibri" panose="020F0502020204030204" pitchFamily="34" charset="0"/>
              </a:rPr>
              <a:t>الإنتهاء</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ﻣﻦ</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ﻣﺤﺎﺿﺮات</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ﻓﺮﯾﻖ</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ﻋﻠﻢ</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وﻇﺎﺋﻒ</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اﻷﻋﻀﺎء</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smtClean="0">
                <a:solidFill>
                  <a:schemeClr val="accent1">
                    <a:lumMod val="75000"/>
                  </a:schemeClr>
                </a:solidFill>
                <a:latin typeface="Calibri" panose="020F0502020204030204" pitchFamily="34" charset="0"/>
                <a:cs typeface="Calibri" panose="020F0502020204030204" pitchFamily="34" charset="0"/>
              </a:rPr>
              <a:t>لـ </a:t>
            </a:r>
            <a:r>
              <a:rPr lang="ar-SA" sz="2000" dirty="0" err="1" smtClean="0">
                <a:solidFill>
                  <a:schemeClr val="accent1">
                    <a:lumMod val="75000"/>
                  </a:schemeClr>
                </a:solidFill>
                <a:latin typeface="Calibri" panose="020F0502020204030204" pitchFamily="34" charset="0"/>
                <a:cs typeface="Calibri" panose="020F0502020204030204" pitchFamily="34" charset="0"/>
              </a:rPr>
              <a:t>ﺑﻠﻮك</a:t>
            </a:r>
            <a:r>
              <a:rPr lang="ar-SA" sz="2000" dirty="0" smtClean="0">
                <a:solidFill>
                  <a:schemeClr val="accent1">
                    <a:lumMod val="75000"/>
                  </a:schemeClr>
                </a:solidFill>
                <a:latin typeface="Calibri" panose="020F0502020204030204" pitchFamily="34" charset="0"/>
                <a:cs typeface="Calibri" panose="020F0502020204030204" pitchFamily="34" charset="0"/>
              </a:rPr>
              <a:t> الجهاز الهضمي.. </a:t>
            </a:r>
            <a:r>
              <a:rPr lang="ar-SA" sz="2000" dirty="0">
                <a:solidFill>
                  <a:schemeClr val="accent1">
                    <a:lumMod val="75000"/>
                  </a:schemeClr>
                </a:solidFill>
                <a:latin typeface="Calibri" panose="020F0502020204030204" pitchFamily="34" charset="0"/>
                <a:cs typeface="Calibri" panose="020F0502020204030204" pitchFamily="34" charset="0"/>
              </a:rPr>
              <a:t>نسأل الله أن نكون قد وفقنا في تقديم الأفضل، ونعتذر عن أي تقصير</a:t>
            </a:r>
            <a:r>
              <a:rPr lang="ar-SA" sz="2000" dirty="0" smtClean="0">
                <a:solidFill>
                  <a:schemeClr val="accent1">
                    <a:lumMod val="75000"/>
                  </a:schemeClr>
                </a:solidFill>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 </a:t>
            </a:r>
            <a:endParaRPr lang="ar-SA" sz="2000" dirty="0">
              <a:latin typeface="Calibri" panose="020F0502020204030204" pitchFamily="34" charset="0"/>
              <a:cs typeface="Calibri" panose="020F0502020204030204" pitchFamily="34" charset="0"/>
            </a:endParaRPr>
          </a:p>
          <a:p>
            <a:pPr marL="0" indent="0" algn="ctr" rtl="1">
              <a:buNone/>
            </a:pPr>
            <a:r>
              <a:rPr lang="ar-SA" sz="2000" dirty="0" err="1">
                <a:solidFill>
                  <a:srgbClr val="C00000"/>
                </a:solidFill>
                <a:latin typeface="Calibri" panose="020F0502020204030204" pitchFamily="34" charset="0"/>
                <a:cs typeface="Calibri" panose="020F0502020204030204" pitchFamily="34" charset="0"/>
              </a:rPr>
              <a:t>ﻗﺎدة</a:t>
            </a:r>
            <a:r>
              <a:rPr lang="ar-SA" sz="2000" dirty="0">
                <a:solidFill>
                  <a:srgbClr val="C00000"/>
                </a:solidFill>
                <a:latin typeface="Calibri" panose="020F0502020204030204" pitchFamily="34" charset="0"/>
                <a:cs typeface="Calibri" panose="020F0502020204030204" pitchFamily="34" charset="0"/>
              </a:rPr>
              <a:t> </a:t>
            </a:r>
            <a:r>
              <a:rPr lang="ar-SA" sz="2000" dirty="0" smtClean="0">
                <a:solidFill>
                  <a:srgbClr val="C00000"/>
                </a:solidFill>
                <a:latin typeface="Calibri" panose="020F0502020204030204" pitchFamily="34" charset="0"/>
                <a:cs typeface="Calibri" panose="020F0502020204030204" pitchFamily="34" charset="0"/>
              </a:rPr>
              <a:t>فريق علم وظائف الأعضاء </a:t>
            </a:r>
          </a:p>
          <a:p>
            <a:pPr marL="0" indent="0" algn="ctr" rtl="1">
              <a:buNone/>
            </a:pPr>
            <a:endParaRPr lang="en-US" sz="2000" dirty="0" smtClean="0">
              <a:solidFill>
                <a:srgbClr val="C00000"/>
              </a:solidFill>
              <a:latin typeface="Calibri" panose="020F0502020204030204" pitchFamily="34" charset="0"/>
              <a:cs typeface="Calibri" panose="020F0502020204030204" pitchFamily="34" charset="0"/>
            </a:endParaRPr>
          </a:p>
          <a:p>
            <a:pPr marL="0" indent="0" algn="ctr" rtl="1">
              <a:buNone/>
            </a:pPr>
            <a:r>
              <a:rPr lang="ar-SA" sz="2000" dirty="0" smtClean="0">
                <a:solidFill>
                  <a:srgbClr val="C00000"/>
                </a:solidFill>
                <a:latin typeface="Calibri" panose="020F0502020204030204" pitchFamily="34" charset="0"/>
                <a:cs typeface="Calibri" panose="020F0502020204030204" pitchFamily="34" charset="0"/>
              </a:rPr>
              <a:t>نتمنى لكم اختبار #روعة</a:t>
            </a:r>
          </a:p>
          <a:p>
            <a:pPr marL="0" indent="0" algn="ctr" rtl="1">
              <a:buNone/>
            </a:pPr>
            <a:r>
              <a:rPr lang="ar-SA" sz="2000" dirty="0" smtClean="0">
                <a:solidFill>
                  <a:srgbClr val="002060"/>
                </a:solidFill>
                <a:latin typeface="Calibri" panose="020F0502020204030204" pitchFamily="34" charset="0"/>
                <a:cs typeface="Calibri" panose="020F0502020204030204" pitchFamily="34" charset="0"/>
              </a:rPr>
              <a:t>ولا تنسونا من دعواتكم الصادقة جدا </a:t>
            </a:r>
            <a:r>
              <a:rPr lang="ar-SA" sz="2000" dirty="0" smtClean="0">
                <a:solidFill>
                  <a:srgbClr val="002060"/>
                </a:solidFill>
                <a:latin typeface="Calibri" panose="020F0502020204030204" pitchFamily="34" charset="0"/>
                <a:cs typeface="Calibri" panose="020F0502020204030204" pitchFamily="34" charset="0"/>
                <a:sym typeface="Wingdings" panose="05000000000000000000" pitchFamily="2" charset="2"/>
              </a:rPr>
              <a:t></a:t>
            </a:r>
            <a:endParaRPr lang="ar-SA" sz="2000" dirty="0">
              <a:solidFill>
                <a:srgbClr val="002060"/>
              </a:solidFill>
              <a:latin typeface="Calibri" panose="020F0502020204030204" pitchFamily="34" charset="0"/>
              <a:cs typeface="Calibri" panose="020F0502020204030204" pitchFamily="34" charset="0"/>
            </a:endParaRPr>
          </a:p>
          <a:p>
            <a:pPr marL="0" indent="0" algn="ctr" rtl="1">
              <a:buNone/>
            </a:pPr>
            <a:endParaRPr lang="ar-SA" sz="2000" dirty="0">
              <a:latin typeface="Calibri" panose="020F0502020204030204" pitchFamily="34" charset="0"/>
              <a:cs typeface="Calibri" panose="020F0502020204030204" pitchFamily="34" charset="0"/>
            </a:endParaRPr>
          </a:p>
          <a:p>
            <a:pPr marL="0" indent="0" algn="ctr" rtl="1">
              <a:buNone/>
            </a:pPr>
            <a:endParaRPr lang="ar-SA" sz="2000" dirty="0">
              <a:latin typeface="Calibri" panose="020F0502020204030204" pitchFamily="34" charset="0"/>
              <a:cs typeface="Calibri" panose="020F0502020204030204" pitchFamily="34" charset="0"/>
            </a:endParaRPr>
          </a:p>
          <a:p>
            <a:pPr marL="0" indent="0" algn="r" rtl="1">
              <a:buNone/>
            </a:pPr>
            <a:endParaRPr lang="en-US" sz="2000" dirty="0">
              <a:latin typeface="Calibri" panose="020F0502020204030204" pitchFamily="34" charset="0"/>
              <a:cs typeface="Calibri" panose="020F0502020204030204" pitchFamily="34" charset="0"/>
            </a:endParaRPr>
          </a:p>
        </p:txBody>
      </p:sp>
      <p:pic>
        <p:nvPicPr>
          <p:cNvPr id="6"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957" y="201629"/>
            <a:ext cx="950951" cy="933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185259" y="224778"/>
            <a:ext cx="1391641" cy="844471"/>
          </a:xfrm>
          <a:prstGeom prst="rect">
            <a:avLst/>
          </a:prstGeom>
        </p:spPr>
      </p:pic>
      <p:pic>
        <p:nvPicPr>
          <p:cNvPr id="9" name="Picture 8"/>
          <p:cNvPicPr>
            <a:picLocks noChangeAspect="1"/>
          </p:cNvPicPr>
          <p:nvPr/>
        </p:nvPicPr>
        <p:blipFill>
          <a:blip r:embed="rId4"/>
          <a:stretch>
            <a:fillRect/>
          </a:stretch>
        </p:blipFill>
        <p:spPr>
          <a:xfrm>
            <a:off x="606957" y="4267064"/>
            <a:ext cx="2168514" cy="2157884"/>
          </a:xfrm>
          <a:prstGeom prst="rect">
            <a:avLst/>
          </a:prstGeom>
        </p:spPr>
      </p:pic>
      <p:sp>
        <p:nvSpPr>
          <p:cNvPr id="10" name="Flowchart: Off-page Connector 9"/>
          <p:cNvSpPr/>
          <p:nvPr/>
        </p:nvSpPr>
        <p:spPr>
          <a:xfrm rot="5400000">
            <a:off x="9993155" y="4753489"/>
            <a:ext cx="493313" cy="2674176"/>
          </a:xfrm>
          <a:prstGeom prst="flowChartOffpageConnector">
            <a:avLst/>
          </a:prstGeom>
          <a:solidFill>
            <a:srgbClr val="C3F5E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207341" y="5921300"/>
            <a:ext cx="2369559" cy="338554"/>
          </a:xfrm>
          <a:prstGeom prst="rect">
            <a:avLst/>
          </a:prstGeom>
          <a:noFill/>
        </p:spPr>
        <p:txBody>
          <a:bodyPr wrap="none" rtlCol="0">
            <a:spAutoFit/>
          </a:bodyPr>
          <a:lstStyle/>
          <a:p>
            <a:r>
              <a:rPr lang="ar-SA" sz="1600" dirty="0">
                <a:solidFill>
                  <a:srgbClr val="002060"/>
                </a:solidFill>
                <a:latin typeface="Calibri" panose="020F0502020204030204" pitchFamily="34" charset="0"/>
                <a:cs typeface="Calibri" panose="020F0502020204030204" pitchFamily="34" charset="0"/>
              </a:rPr>
              <a:t>أحب الناس إلى الله أنفعهم للناس</a:t>
            </a:r>
            <a:endParaRPr lang="en-US" sz="1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134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282880455"/>
              </p:ext>
            </p:extLst>
          </p:nvPr>
        </p:nvGraphicFramePr>
        <p:xfrm>
          <a:off x="1" y="-5"/>
          <a:ext cx="12188824" cy="6881894"/>
        </p:xfrm>
        <a:graphic>
          <a:graphicData uri="http://schemas.openxmlformats.org/drawingml/2006/table">
            <a:tbl>
              <a:tblPr firstRow="1" bandRow="1">
                <a:tableStyleId>{5DA37D80-6434-44D0-A028-1B22A696006F}</a:tableStyleId>
              </a:tblPr>
              <a:tblGrid>
                <a:gridCol w="2277987">
                  <a:extLst>
                    <a:ext uri="{9D8B030D-6E8A-4147-A177-3AD203B41FA5}">
                      <a16:colId xmlns:a16="http://schemas.microsoft.com/office/drawing/2014/main" xmlns="" val="3687207917"/>
                    </a:ext>
                  </a:extLst>
                </a:gridCol>
                <a:gridCol w="1728192">
                  <a:extLst>
                    <a:ext uri="{9D8B030D-6E8A-4147-A177-3AD203B41FA5}">
                      <a16:colId xmlns:a16="http://schemas.microsoft.com/office/drawing/2014/main" xmlns="" val="398006236"/>
                    </a:ext>
                  </a:extLst>
                </a:gridCol>
                <a:gridCol w="4680520">
                  <a:extLst>
                    <a:ext uri="{9D8B030D-6E8A-4147-A177-3AD203B41FA5}">
                      <a16:colId xmlns:a16="http://schemas.microsoft.com/office/drawing/2014/main" xmlns="" val="3559969360"/>
                    </a:ext>
                  </a:extLst>
                </a:gridCol>
                <a:gridCol w="3502125">
                  <a:extLst>
                    <a:ext uri="{9D8B030D-6E8A-4147-A177-3AD203B41FA5}">
                      <a16:colId xmlns:a16="http://schemas.microsoft.com/office/drawing/2014/main" xmlns="" val="392458980"/>
                    </a:ext>
                  </a:extLst>
                </a:gridCol>
              </a:tblGrid>
              <a:tr h="188645">
                <a:tc gridSpan="4">
                  <a:txBody>
                    <a:bodyPr/>
                    <a:lstStyle/>
                    <a:p>
                      <a:pPr algn="ctr"/>
                      <a:r>
                        <a:rPr kumimoji="0" lang="en-US" sz="1400" b="0" kern="1200" dirty="0" smtClean="0">
                          <a:solidFill>
                            <a:schemeClr val="tx1"/>
                          </a:solidFill>
                          <a:latin typeface="+mn-lt"/>
                          <a:ea typeface="+mn-ea"/>
                          <a:cs typeface="+mn-cs"/>
                        </a:rPr>
                        <a:t>Liver</a:t>
                      </a:r>
                      <a:endParaRPr kumimoji="0" lang="en-GB" sz="1400" b="0" kern="1200" dirty="0">
                        <a:solidFill>
                          <a:schemeClr val="tx1"/>
                        </a:solidFill>
                        <a:latin typeface="+mn-lt"/>
                        <a:ea typeface="+mn-ea"/>
                        <a:cs typeface="+mn-cs"/>
                      </a:endParaRPr>
                    </a:p>
                  </a:txBody>
                  <a:tcPr>
                    <a:solidFill>
                      <a:srgbClr val="D0F5FC"/>
                    </a:solidFill>
                  </a:tcPr>
                </a:tc>
                <a:tc hMerge="1">
                  <a:txBody>
                    <a:bodyPr/>
                    <a:lstStyle/>
                    <a:p>
                      <a:endParaRPr lang="en-US"/>
                    </a:p>
                  </a:txBody>
                  <a:tcPr/>
                </a:tc>
                <a:tc hMerge="1">
                  <a:txBody>
                    <a:bodyPr/>
                    <a:lstStyle/>
                    <a:p>
                      <a:endParaRPr lang="en-US"/>
                    </a:p>
                  </a:txBody>
                  <a:tcPr/>
                </a:tc>
                <a:tc hMerge="1">
                  <a:txBody>
                    <a:bodyPr/>
                    <a:lstStyle/>
                    <a:p>
                      <a:pPr algn="ctr"/>
                      <a:endParaRPr kumimoji="0" lang="en-GB" sz="1400" b="0" kern="1200" dirty="0">
                        <a:solidFill>
                          <a:schemeClr val="tx1"/>
                        </a:solidFill>
                        <a:latin typeface="+mn-lt"/>
                        <a:ea typeface="+mn-ea"/>
                        <a:cs typeface="+mn-cs"/>
                      </a:endParaRPr>
                    </a:p>
                  </a:txBody>
                  <a:tcPr>
                    <a:solidFill>
                      <a:srgbClr val="D6EAF6"/>
                    </a:solidFill>
                  </a:tcPr>
                </a:tc>
                <a:extLst>
                  <a:ext uri="{0D108BD9-81ED-4DB2-BD59-A6C34878D82A}">
                    <a16:rowId xmlns:a16="http://schemas.microsoft.com/office/drawing/2014/main" xmlns="" val="402202847"/>
                  </a:ext>
                </a:extLst>
              </a:tr>
              <a:tr h="2404125">
                <a:tc gridSpan="4">
                  <a:txBody>
                    <a:bodyPr/>
                    <a:lstStyle/>
                    <a:p>
                      <a:pPr marL="171450" indent="-171450">
                        <a:lnSpc>
                          <a:spcPct val="150000"/>
                        </a:lnSpc>
                        <a:buFont typeface="Wingdings" panose="05000000000000000000" pitchFamily="2" charset="2"/>
                        <a:buChar char="ü"/>
                        <a:defRPr/>
                      </a:pPr>
                      <a:r>
                        <a:rPr lang="en-US" altLang="en-US" sz="1200" dirty="0" smtClean="0"/>
                        <a:t>The liver is the largest internal organ in the body, constituting about </a:t>
                      </a:r>
                      <a:r>
                        <a:rPr lang="en-US" altLang="en-US" sz="1200" dirty="0" smtClean="0">
                          <a:solidFill>
                            <a:schemeClr val="accent4">
                              <a:lumMod val="75000"/>
                            </a:schemeClr>
                          </a:solidFill>
                        </a:rPr>
                        <a:t>2.5%</a:t>
                      </a:r>
                      <a:r>
                        <a:rPr lang="en-US" altLang="en-US" sz="1200" dirty="0" smtClean="0">
                          <a:solidFill>
                            <a:schemeClr val="tx2"/>
                          </a:solidFill>
                        </a:rPr>
                        <a:t> </a:t>
                      </a:r>
                      <a:r>
                        <a:rPr lang="en-US" altLang="en-US" sz="1200" dirty="0" smtClean="0"/>
                        <a:t>of an adult’s body weight. </a:t>
                      </a:r>
                    </a:p>
                    <a:p>
                      <a:pPr marL="171450" indent="-171450">
                        <a:lnSpc>
                          <a:spcPct val="150000"/>
                        </a:lnSpc>
                        <a:buFont typeface="Wingdings" panose="05000000000000000000" pitchFamily="2" charset="2"/>
                        <a:buChar char="ü"/>
                        <a:defRPr/>
                      </a:pPr>
                      <a:r>
                        <a:rPr lang="en-US" altLang="en-US" sz="1200" dirty="0" smtClean="0"/>
                        <a:t>Receives </a:t>
                      </a:r>
                      <a:r>
                        <a:rPr lang="en-US" altLang="en-US" sz="1200" dirty="0" smtClean="0">
                          <a:solidFill>
                            <a:schemeClr val="accent4">
                              <a:lumMod val="75000"/>
                            </a:schemeClr>
                          </a:solidFill>
                        </a:rPr>
                        <a:t>25%</a:t>
                      </a:r>
                      <a:r>
                        <a:rPr lang="en-US" altLang="en-US" sz="1200" dirty="0" smtClean="0">
                          <a:solidFill>
                            <a:schemeClr val="tx2"/>
                          </a:solidFill>
                        </a:rPr>
                        <a:t> </a:t>
                      </a:r>
                      <a:r>
                        <a:rPr lang="en-US" altLang="en-US" sz="1200" dirty="0" smtClean="0"/>
                        <a:t>of the cardiac output via the </a:t>
                      </a:r>
                      <a:r>
                        <a:rPr lang="en-US" altLang="en-US" sz="1200" dirty="0" smtClean="0">
                          <a:solidFill>
                            <a:srgbClr val="FF0000"/>
                          </a:solidFill>
                        </a:rPr>
                        <a:t>hepatic portal vein </a:t>
                      </a:r>
                      <a:r>
                        <a:rPr lang="en-US" altLang="en-US" sz="1200" dirty="0" smtClean="0"/>
                        <a:t>and </a:t>
                      </a:r>
                      <a:r>
                        <a:rPr lang="en-US" altLang="en-US" sz="1200" dirty="0" smtClean="0">
                          <a:solidFill>
                            <a:srgbClr val="FF0000"/>
                          </a:solidFill>
                        </a:rPr>
                        <a:t>hepatic artery. </a:t>
                      </a:r>
                    </a:p>
                    <a:p>
                      <a:pPr marL="171450" indent="-171450">
                        <a:lnSpc>
                          <a:spcPct val="150000"/>
                        </a:lnSpc>
                        <a:buFont typeface="Wingdings" panose="05000000000000000000" pitchFamily="2" charset="2"/>
                        <a:buChar char="ü"/>
                        <a:defRPr/>
                      </a:pPr>
                      <a:r>
                        <a:rPr lang="en-US" altLang="en-US" sz="1200" dirty="0" smtClean="0"/>
                        <a:t>Takes up, stores, and distributes nutrients and vitamins. </a:t>
                      </a:r>
                    </a:p>
                    <a:p>
                      <a:pPr marL="171450" indent="-171450">
                        <a:lnSpc>
                          <a:spcPct val="150000"/>
                        </a:lnSpc>
                        <a:buFont typeface="Wingdings" panose="05000000000000000000" pitchFamily="2" charset="2"/>
                        <a:buChar char="ü"/>
                        <a:defRPr/>
                      </a:pPr>
                      <a:r>
                        <a:rPr lang="en-US" altLang="en-US" sz="1200" dirty="0" smtClean="0"/>
                        <a:t>Plays an important role in </a:t>
                      </a:r>
                      <a:r>
                        <a:rPr lang="en-US" altLang="en-US" sz="1200" dirty="0" smtClean="0">
                          <a:solidFill>
                            <a:srgbClr val="FF0000"/>
                          </a:solidFill>
                        </a:rPr>
                        <a:t>maintaining blood glucose levels. </a:t>
                      </a:r>
                    </a:p>
                    <a:p>
                      <a:pPr marL="171450" indent="-171450">
                        <a:lnSpc>
                          <a:spcPct val="150000"/>
                        </a:lnSpc>
                        <a:buFont typeface="Wingdings" panose="05000000000000000000" pitchFamily="2" charset="2"/>
                        <a:buChar char="ü"/>
                        <a:defRPr/>
                      </a:pPr>
                      <a:r>
                        <a:rPr lang="en-US" altLang="en-US" sz="1200" dirty="0" smtClean="0">
                          <a:solidFill>
                            <a:srgbClr val="FF0000"/>
                          </a:solidFill>
                        </a:rPr>
                        <a:t>Regulates</a:t>
                      </a:r>
                      <a:r>
                        <a:rPr lang="en-US" altLang="en-US" sz="1200" dirty="0" smtClean="0"/>
                        <a:t> </a:t>
                      </a:r>
                      <a:r>
                        <a:rPr lang="en-US" altLang="en-US" sz="1200" dirty="0" smtClean="0">
                          <a:solidFill>
                            <a:srgbClr val="FF0000"/>
                          </a:solidFill>
                        </a:rPr>
                        <a:t>the circulating blood lipids </a:t>
                      </a:r>
                      <a:r>
                        <a:rPr lang="en-US" altLang="en-US" sz="1200" dirty="0" smtClean="0"/>
                        <a:t>by the amount of very low</a:t>
                      </a:r>
                      <a:r>
                        <a:rPr lang="en-US" altLang="en-US" sz="1200" baseline="0" dirty="0" smtClean="0"/>
                        <a:t>-</a:t>
                      </a:r>
                      <a:r>
                        <a:rPr lang="en-US" altLang="en-US" sz="1200" dirty="0" smtClean="0"/>
                        <a:t>density lipoproteins (</a:t>
                      </a:r>
                      <a:r>
                        <a:rPr lang="en-US" altLang="en-US" sz="1200" dirty="0" smtClean="0">
                          <a:solidFill>
                            <a:srgbClr val="FF0000"/>
                          </a:solidFill>
                        </a:rPr>
                        <a:t>LDL</a:t>
                      </a:r>
                      <a:r>
                        <a:rPr lang="en-US" altLang="en-US" sz="1200" dirty="0" smtClean="0"/>
                        <a:t>) it secretes. </a:t>
                      </a:r>
                    </a:p>
                    <a:p>
                      <a:pPr marL="171450" indent="-171450">
                        <a:lnSpc>
                          <a:spcPct val="150000"/>
                        </a:lnSpc>
                        <a:buFont typeface="Wingdings" panose="05000000000000000000" pitchFamily="2" charset="2"/>
                        <a:buChar char="ü"/>
                        <a:defRPr/>
                      </a:pPr>
                      <a:r>
                        <a:rPr lang="en-US" altLang="en-US" sz="1200" dirty="0" smtClean="0">
                          <a:solidFill>
                            <a:srgbClr val="FF0000"/>
                          </a:solidFill>
                        </a:rPr>
                        <a:t>Synthesizes (Not </a:t>
                      </a:r>
                      <a:r>
                        <a:rPr lang="en-US" altLang="en-US" sz="1200" dirty="0" smtClean="0">
                          <a:solidFill>
                            <a:schemeClr val="bg1">
                              <a:lumMod val="50000"/>
                            </a:schemeClr>
                          </a:solidFill>
                        </a:rPr>
                        <a:t>synthesis)</a:t>
                      </a:r>
                      <a:r>
                        <a:rPr lang="en-US" altLang="en-US" sz="1200" dirty="0" smtClean="0"/>
                        <a:t> many of the circulating </a:t>
                      </a:r>
                      <a:r>
                        <a:rPr lang="en-US" altLang="en-US" sz="1200" dirty="0" smtClean="0">
                          <a:solidFill>
                            <a:srgbClr val="FF0000"/>
                          </a:solidFill>
                        </a:rPr>
                        <a:t>plasma proteins. </a:t>
                      </a:r>
                    </a:p>
                    <a:p>
                      <a:pPr marL="171450" indent="-171450">
                        <a:lnSpc>
                          <a:spcPct val="150000"/>
                        </a:lnSpc>
                        <a:buFont typeface="Wingdings" panose="05000000000000000000" pitchFamily="2" charset="2"/>
                        <a:buChar char="ü"/>
                        <a:defRPr/>
                      </a:pPr>
                      <a:r>
                        <a:rPr lang="en-US" altLang="en-US" sz="1200" dirty="0" smtClean="0">
                          <a:solidFill>
                            <a:srgbClr val="FF0000"/>
                          </a:solidFill>
                        </a:rPr>
                        <a:t>Takes up </a:t>
                      </a:r>
                      <a:r>
                        <a:rPr lang="en-US" altLang="en-US" sz="1200" dirty="0" smtClean="0"/>
                        <a:t>numerous </a:t>
                      </a:r>
                      <a:r>
                        <a:rPr lang="en-US" altLang="en-US" sz="1200" dirty="0" smtClean="0">
                          <a:solidFill>
                            <a:srgbClr val="FF0000"/>
                          </a:solidFill>
                        </a:rPr>
                        <a:t>toxic</a:t>
                      </a:r>
                      <a:r>
                        <a:rPr lang="en-US" altLang="en-US" sz="1200" dirty="0" smtClean="0"/>
                        <a:t> compounds and </a:t>
                      </a:r>
                      <a:r>
                        <a:rPr lang="en-US" altLang="en-US" sz="1200" dirty="0" smtClean="0">
                          <a:solidFill>
                            <a:srgbClr val="FF0000"/>
                          </a:solidFill>
                        </a:rPr>
                        <a:t>drugs</a:t>
                      </a:r>
                      <a:r>
                        <a:rPr lang="en-US" altLang="en-US" sz="1200" dirty="0" smtClean="0"/>
                        <a:t> from the portal circulation. </a:t>
                      </a:r>
                    </a:p>
                    <a:p>
                      <a:pPr marL="171450" indent="-171450">
                        <a:lnSpc>
                          <a:spcPct val="150000"/>
                        </a:lnSpc>
                        <a:buFont typeface="Wingdings" panose="05000000000000000000" pitchFamily="2" charset="2"/>
                        <a:buChar char="ü"/>
                        <a:defRPr/>
                      </a:pPr>
                      <a:r>
                        <a:rPr lang="en-US" altLang="en-US" sz="1200" dirty="0" smtClean="0"/>
                        <a:t>Serves as an </a:t>
                      </a:r>
                      <a:r>
                        <a:rPr lang="en-US" altLang="en-US" sz="1200" dirty="0" smtClean="0">
                          <a:solidFill>
                            <a:srgbClr val="FF0000"/>
                          </a:solidFill>
                        </a:rPr>
                        <a:t>excretory organ </a:t>
                      </a:r>
                      <a:r>
                        <a:rPr lang="en-US" altLang="en-US" sz="1200" dirty="0" smtClean="0"/>
                        <a:t>for bile pigments </a:t>
                      </a:r>
                      <a:r>
                        <a:rPr lang="en-US" altLang="en-US" sz="1200" dirty="0" smtClean="0">
                          <a:solidFill>
                            <a:srgbClr val="00B050"/>
                          </a:solidFill>
                        </a:rPr>
                        <a:t>(Bilirubin </a:t>
                      </a:r>
                      <a:r>
                        <a:rPr lang="en-US" altLang="en-US" sz="1200" dirty="0" err="1" smtClean="0">
                          <a:solidFill>
                            <a:srgbClr val="00B050"/>
                          </a:solidFill>
                        </a:rPr>
                        <a:t>wich</a:t>
                      </a:r>
                      <a:r>
                        <a:rPr lang="en-US" altLang="en-US" sz="1200" dirty="0" smtClean="0">
                          <a:solidFill>
                            <a:srgbClr val="00B050"/>
                          </a:solidFill>
                        </a:rPr>
                        <a:t> is very toxic), </a:t>
                      </a:r>
                      <a:r>
                        <a:rPr lang="en-US" altLang="en-US" sz="1200" dirty="0" smtClean="0"/>
                        <a:t>cholesterol, and drugs.</a:t>
                      </a:r>
                    </a:p>
                    <a:p>
                      <a:pPr marL="171450" indent="-171450">
                        <a:lnSpc>
                          <a:spcPct val="150000"/>
                        </a:lnSpc>
                        <a:buFont typeface="Wingdings" panose="05000000000000000000" pitchFamily="2" charset="2"/>
                        <a:buChar char="ü"/>
                        <a:defRPr/>
                      </a:pPr>
                      <a:r>
                        <a:rPr lang="en-US" altLang="en-US" sz="1200" dirty="0" smtClean="0"/>
                        <a:t>Performs important </a:t>
                      </a:r>
                      <a:r>
                        <a:rPr lang="en-US" altLang="en-US" sz="1200" dirty="0" smtClean="0">
                          <a:solidFill>
                            <a:srgbClr val="FF0000"/>
                          </a:solidFill>
                        </a:rPr>
                        <a:t>endocrine functions.</a:t>
                      </a:r>
                    </a:p>
                  </a:txBody>
                  <a:tcPr>
                    <a:solidFill>
                      <a:schemeClr val="bg1"/>
                    </a:solidFill>
                  </a:tcPr>
                </a:tc>
                <a:tc hMerge="1">
                  <a:txBody>
                    <a:bodyPr/>
                    <a:lstStyle/>
                    <a:p>
                      <a:pPr marL="285750" indent="-285750">
                        <a:buFont typeface="Wingdings" panose="05000000000000000000" pitchFamily="2" charset="2"/>
                        <a:buChar char="ü"/>
                      </a:pPr>
                      <a:endParaRPr kumimoji="0" lang="en-US" sz="1200" kern="1200" dirty="0" smtClean="0">
                        <a:solidFill>
                          <a:srgbClr val="00B050"/>
                        </a:solidFill>
                        <a:latin typeface="+mn-lt"/>
                        <a:ea typeface="+mn-ea"/>
                        <a:cs typeface="+mn-cs"/>
                      </a:endParaRPr>
                    </a:p>
                  </a:txBody>
                  <a:tcPr>
                    <a:solidFill>
                      <a:schemeClr val="bg1"/>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300" kern="1200" dirty="0" smtClean="0">
                        <a:solidFill>
                          <a:schemeClr val="bg1">
                            <a:lumMod val="50000"/>
                          </a:schemeClr>
                        </a:solidFill>
                        <a:latin typeface="+mn-lt"/>
                        <a:ea typeface="+mn-ea"/>
                        <a:cs typeface="+mn-cs"/>
                      </a:endParaRPr>
                    </a:p>
                  </a:txBody>
                  <a:tcPr>
                    <a:solidFill>
                      <a:schemeClr val="bg1"/>
                    </a:solidFill>
                  </a:tcPr>
                </a:tc>
                <a:extLst>
                  <a:ext uri="{0D108BD9-81ED-4DB2-BD59-A6C34878D82A}">
                    <a16:rowId xmlns:a16="http://schemas.microsoft.com/office/drawing/2014/main" xmlns="" val="2878319891"/>
                  </a:ext>
                </a:extLst>
              </a:tr>
              <a:tr h="274592">
                <a:tc rowSpan="2">
                  <a:txBody>
                    <a:bodyPr/>
                    <a:lstStyle/>
                    <a:p>
                      <a:pPr algn="ctr" rtl="0"/>
                      <a:endParaRPr kumimoji="0" lang="en-US" sz="1600" kern="1200" dirty="0" smtClean="0">
                        <a:solidFill>
                          <a:schemeClr val="tx1"/>
                        </a:solidFill>
                        <a:latin typeface="+mn-lt"/>
                        <a:ea typeface="+mn-ea"/>
                        <a:cs typeface="+mn-cs"/>
                      </a:endParaRPr>
                    </a:p>
                    <a:p>
                      <a:pPr algn="ctr" rtl="0"/>
                      <a:r>
                        <a:rPr kumimoji="0" lang="en-US" sz="1600" kern="1200" dirty="0" smtClean="0">
                          <a:solidFill>
                            <a:schemeClr val="tx1"/>
                          </a:solidFill>
                          <a:latin typeface="+mn-lt"/>
                          <a:ea typeface="+mn-ea"/>
                          <a:cs typeface="+mn-cs"/>
                        </a:rPr>
                        <a:t>Liver lobule </a:t>
                      </a:r>
                      <a:endParaRPr kumimoji="0" lang="en-US" sz="1400" kern="1200" dirty="0" smtClean="0">
                        <a:solidFill>
                          <a:schemeClr val="bg1">
                            <a:lumMod val="50000"/>
                          </a:schemeClr>
                        </a:solidFill>
                        <a:latin typeface="+mn-lt"/>
                        <a:ea typeface="+mn-ea"/>
                        <a:cs typeface="+mn-cs"/>
                      </a:endParaRPr>
                    </a:p>
                  </a:txBody>
                  <a:tcPr>
                    <a:solidFill>
                      <a:srgbClr val="CCFFCC"/>
                    </a:solidFill>
                  </a:tcPr>
                </a:tc>
                <a:tc gridSpan="3">
                  <a:txBody>
                    <a:bodyPr/>
                    <a:lstStyle/>
                    <a:p>
                      <a:pPr marL="171450" indent="-171450">
                        <a:buFont typeface="Wingdings" panose="05000000000000000000" pitchFamily="2" charset="2"/>
                        <a:buChar char="ü"/>
                      </a:pPr>
                      <a:r>
                        <a:rPr kumimoji="0" lang="en-US" altLang="en-US" sz="1200" kern="1200" dirty="0" smtClean="0">
                          <a:solidFill>
                            <a:schemeClr val="tx1"/>
                          </a:solidFill>
                          <a:latin typeface="+mn-lt"/>
                          <a:ea typeface="+mn-ea"/>
                          <a:cs typeface="+mn-cs"/>
                        </a:rPr>
                        <a:t>Liver lobule is the </a:t>
                      </a:r>
                      <a:r>
                        <a:rPr kumimoji="0" lang="en-US" altLang="en-US" sz="1200" kern="1200" dirty="0" smtClean="0">
                          <a:solidFill>
                            <a:srgbClr val="FF0000"/>
                          </a:solidFill>
                          <a:latin typeface="+mn-lt"/>
                          <a:ea typeface="+mn-ea"/>
                          <a:cs typeface="+mn-cs"/>
                        </a:rPr>
                        <a:t>basic functional unit </a:t>
                      </a:r>
                      <a:r>
                        <a:rPr kumimoji="0" lang="en-US" altLang="en-US" sz="1200" kern="1200" dirty="0" smtClean="0">
                          <a:solidFill>
                            <a:schemeClr val="tx1"/>
                          </a:solidFill>
                          <a:latin typeface="+mn-lt"/>
                          <a:ea typeface="+mn-ea"/>
                          <a:cs typeface="+mn-cs"/>
                        </a:rPr>
                        <a:t>of the liver.</a:t>
                      </a:r>
                    </a:p>
                  </a:txBody>
                  <a:tcPr>
                    <a:solidFill>
                      <a:srgbClr val="CCFFCC"/>
                    </a:solidFill>
                  </a:tcPr>
                </a:tc>
                <a:tc hMerge="1">
                  <a:txBody>
                    <a:bodyPr/>
                    <a:lstStyle/>
                    <a:p>
                      <a:endParaRPr lang="en-US"/>
                    </a:p>
                  </a:txBody>
                  <a:tcPr/>
                </a:tc>
                <a:tc hMerge="1">
                  <a:txBody>
                    <a:bodyPr/>
                    <a:lstStyle/>
                    <a:p>
                      <a:pPr marL="12700" algn="ctr">
                        <a:lnSpc>
                          <a:spcPts val="2045"/>
                        </a:lnSpc>
                        <a:spcBef>
                          <a:spcPts val="102"/>
                        </a:spcBef>
                      </a:pPr>
                      <a:endParaRPr kumimoji="0" lang="en-US" sz="16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4129942922"/>
                  </a:ext>
                </a:extLst>
              </a:tr>
              <a:tr h="522607">
                <a:tc vMerge="1">
                  <a:txBody>
                    <a:bodyPr/>
                    <a:lstStyle/>
                    <a:p>
                      <a:pPr algn="ctr" rtl="0"/>
                      <a:endParaRPr kumimoji="0" lang="en-US" sz="1400" kern="1200" dirty="0" smtClean="0">
                        <a:solidFill>
                          <a:schemeClr val="bg1">
                            <a:lumMod val="50000"/>
                          </a:schemeClr>
                        </a:solidFill>
                        <a:latin typeface="+mn-lt"/>
                        <a:ea typeface="+mn-ea"/>
                        <a:cs typeface="+mn-cs"/>
                      </a:endParaRPr>
                    </a:p>
                  </a:txBody>
                  <a:tcPr>
                    <a:solidFill>
                      <a:srgbClr val="CCFFFF"/>
                    </a:solidFill>
                  </a:tcPr>
                </a:tc>
                <a:tc gridSpan="3">
                  <a:txBody>
                    <a:bodyPr/>
                    <a:lstStyle/>
                    <a:p>
                      <a:pPr marL="285750" indent="-285750" eaLnBrk="1" hangingPunct="1">
                        <a:buFont typeface="Wingdings" panose="05000000000000000000" pitchFamily="2" charset="2"/>
                        <a:buChar char="ü"/>
                      </a:pPr>
                      <a:r>
                        <a:rPr kumimoji="0" lang="en-US" altLang="en-US" sz="1200" kern="1200" dirty="0" smtClean="0">
                          <a:solidFill>
                            <a:schemeClr val="tx1"/>
                          </a:solidFill>
                          <a:latin typeface="+mn-lt"/>
                          <a:ea typeface="+mn-ea"/>
                          <a:cs typeface="+mn-cs"/>
                        </a:rPr>
                        <a:t>Hepatocytes form irregular plates arranged in spoke-like fashion.</a:t>
                      </a:r>
                    </a:p>
                    <a:p>
                      <a:pPr marL="285750" indent="-285750" eaLnBrk="1" hangingPunct="1">
                        <a:buFont typeface="Wingdings" panose="05000000000000000000" pitchFamily="2" charset="2"/>
                        <a:buChar char="ü"/>
                      </a:pPr>
                      <a:r>
                        <a:rPr kumimoji="0" lang="en-US" altLang="en-US" sz="1200" kern="1200" dirty="0" smtClean="0">
                          <a:solidFill>
                            <a:srgbClr val="FF0000"/>
                          </a:solidFill>
                          <a:latin typeface="+mn-lt"/>
                          <a:ea typeface="+mn-ea"/>
                          <a:cs typeface="+mn-cs"/>
                        </a:rPr>
                        <a:t>Bile canaliculi </a:t>
                      </a:r>
                      <a:r>
                        <a:rPr kumimoji="0" lang="en-US" altLang="en-US" sz="1200" kern="1200" dirty="0" smtClean="0">
                          <a:solidFill>
                            <a:schemeClr val="tx1"/>
                          </a:solidFill>
                          <a:latin typeface="+mn-lt"/>
                          <a:ea typeface="+mn-ea"/>
                          <a:cs typeface="+mn-cs"/>
                        </a:rPr>
                        <a:t>carry bile </a:t>
                      </a:r>
                      <a:r>
                        <a:rPr kumimoji="0" lang="en-US" altLang="en-US" sz="1200" kern="1200" dirty="0" smtClean="0">
                          <a:solidFill>
                            <a:srgbClr val="FF0000"/>
                          </a:solidFill>
                          <a:latin typeface="+mn-lt"/>
                          <a:ea typeface="+mn-ea"/>
                          <a:cs typeface="+mn-cs"/>
                        </a:rPr>
                        <a:t>to bile </a:t>
                      </a:r>
                      <a:r>
                        <a:rPr kumimoji="0" lang="en-US" altLang="en-US" sz="1200" kern="1200" dirty="0" err="1" smtClean="0">
                          <a:solidFill>
                            <a:srgbClr val="FF0000"/>
                          </a:solidFill>
                          <a:latin typeface="+mn-lt"/>
                          <a:ea typeface="+mn-ea"/>
                          <a:cs typeface="+mn-cs"/>
                        </a:rPr>
                        <a:t>ductules</a:t>
                      </a:r>
                      <a:r>
                        <a:rPr kumimoji="0" lang="en-US" altLang="en-US" sz="1200" kern="1200" dirty="0" smtClean="0">
                          <a:solidFill>
                            <a:schemeClr val="tx1"/>
                          </a:solidFill>
                          <a:latin typeface="+mn-lt"/>
                          <a:ea typeface="+mn-ea"/>
                          <a:cs typeface="+mn-cs"/>
                        </a:rPr>
                        <a:t>.</a:t>
                      </a:r>
                    </a:p>
                    <a:p>
                      <a:pPr marL="285750" indent="-285750" eaLnBrk="1" hangingPunct="1">
                        <a:buFont typeface="Wingdings" panose="05000000000000000000" pitchFamily="2" charset="2"/>
                        <a:buChar char="ü"/>
                      </a:pPr>
                      <a:r>
                        <a:rPr kumimoji="0" lang="en-US" altLang="en-US" sz="1200" kern="1200" dirty="0" smtClean="0">
                          <a:solidFill>
                            <a:srgbClr val="FF0000"/>
                          </a:solidFill>
                          <a:latin typeface="+mn-lt"/>
                          <a:ea typeface="+mn-ea"/>
                          <a:cs typeface="+mn-cs"/>
                        </a:rPr>
                        <a:t>Bile </a:t>
                      </a:r>
                      <a:r>
                        <a:rPr kumimoji="0" lang="en-US" altLang="en-US" sz="1200" kern="1200" dirty="0" err="1" smtClean="0">
                          <a:solidFill>
                            <a:srgbClr val="FF0000"/>
                          </a:solidFill>
                          <a:latin typeface="+mn-lt"/>
                          <a:ea typeface="+mn-ea"/>
                          <a:cs typeface="+mn-cs"/>
                        </a:rPr>
                        <a:t>ductules</a:t>
                      </a:r>
                      <a:r>
                        <a:rPr kumimoji="0" lang="en-US" altLang="en-US" sz="1200" kern="1200" dirty="0" smtClean="0">
                          <a:solidFill>
                            <a:srgbClr val="FF0000"/>
                          </a:solidFill>
                          <a:latin typeface="+mn-lt"/>
                          <a:ea typeface="+mn-ea"/>
                          <a:cs typeface="+mn-cs"/>
                        </a:rPr>
                        <a:t> </a:t>
                      </a:r>
                      <a:r>
                        <a:rPr kumimoji="0" lang="en-US" altLang="en-US" sz="1200" kern="1200" dirty="0" smtClean="0">
                          <a:solidFill>
                            <a:schemeClr val="tx1"/>
                          </a:solidFill>
                          <a:latin typeface="+mn-lt"/>
                          <a:ea typeface="+mn-ea"/>
                          <a:cs typeface="+mn-cs"/>
                        </a:rPr>
                        <a:t>lead </a:t>
                      </a:r>
                      <a:r>
                        <a:rPr kumimoji="0" lang="en-US" altLang="en-US" sz="1200" kern="1200" dirty="0" smtClean="0">
                          <a:solidFill>
                            <a:srgbClr val="FF0000"/>
                          </a:solidFill>
                          <a:latin typeface="+mn-lt"/>
                          <a:ea typeface="+mn-ea"/>
                          <a:cs typeface="+mn-cs"/>
                        </a:rPr>
                        <a:t>to portal areas</a:t>
                      </a:r>
                      <a:r>
                        <a:rPr kumimoji="0" lang="en-US" altLang="en-US" sz="1200" kern="1200" dirty="0" smtClean="0">
                          <a:solidFill>
                            <a:schemeClr val="tx1"/>
                          </a:solidFill>
                          <a:latin typeface="+mn-lt"/>
                          <a:ea typeface="+mn-ea"/>
                          <a:cs typeface="+mn-cs"/>
                        </a:rPr>
                        <a:t>.</a:t>
                      </a:r>
                    </a:p>
                  </a:txBody>
                  <a:tcPr>
                    <a:solidFill>
                      <a:schemeClr val="bg1"/>
                    </a:solidFill>
                  </a:tcPr>
                </a:tc>
                <a:tc hMerge="1">
                  <a:txBody>
                    <a:bodyPr/>
                    <a:lstStyle/>
                    <a:p>
                      <a:endParaRPr lang="en-US"/>
                    </a:p>
                  </a:txBody>
                  <a:tcPr/>
                </a:tc>
                <a:tc hMerge="1">
                  <a:txBody>
                    <a:bodyPr/>
                    <a:lstStyle/>
                    <a:p>
                      <a:pPr marL="12700" algn="ctr">
                        <a:lnSpc>
                          <a:spcPts val="2045"/>
                        </a:lnSpc>
                        <a:spcBef>
                          <a:spcPts val="102"/>
                        </a:spcBef>
                      </a:pPr>
                      <a:endParaRPr kumimoji="0" lang="en-US" sz="16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4245656912"/>
                  </a:ext>
                </a:extLst>
              </a:tr>
              <a:tr h="137790">
                <a:tc gridSpan="4">
                  <a:txBody>
                    <a:bodyPr/>
                    <a:lstStyle/>
                    <a:p>
                      <a:pPr algn="ctr" rtl="0"/>
                      <a:r>
                        <a:rPr kumimoji="0" lang="en-US" altLang="en-US" sz="1400" b="0" kern="1200" dirty="0" smtClean="0">
                          <a:solidFill>
                            <a:schemeClr val="tx1"/>
                          </a:solidFill>
                          <a:latin typeface="+mn-lt"/>
                          <a:ea typeface="+mn-ea"/>
                          <a:cs typeface="+mn-cs"/>
                        </a:rPr>
                        <a:t>The Liver Receives Most of Its Blood Flow Through the Portal Vein</a:t>
                      </a:r>
                      <a:endParaRPr kumimoji="0" lang="en-US" sz="1400" b="0" kern="1200" dirty="0" smtClean="0">
                        <a:solidFill>
                          <a:schemeClr val="tx1"/>
                        </a:solidFill>
                        <a:latin typeface="+mn-lt"/>
                        <a:ea typeface="+mn-ea"/>
                        <a:cs typeface="+mn-cs"/>
                      </a:endParaRPr>
                    </a:p>
                  </a:txBody>
                  <a:tcPr>
                    <a:solidFill>
                      <a:schemeClr val="bg1">
                        <a:lumMod val="95000"/>
                      </a:schemeClr>
                    </a:solidFill>
                  </a:tcPr>
                </a:tc>
                <a:tc hMerge="1">
                  <a:txBody>
                    <a:bodyPr/>
                    <a:lstStyle/>
                    <a:p>
                      <a:pPr marL="285750" indent="-285750" eaLnBrk="1" hangingPunct="1">
                        <a:buFont typeface="Wingdings" panose="05000000000000000000" pitchFamily="2" charset="2"/>
                        <a:buChar char="ü"/>
                      </a:pPr>
                      <a:endParaRPr kumimoji="0" lang="en-US" altLang="en-US" sz="1300" kern="1200" dirty="0" smtClean="0">
                        <a:solidFill>
                          <a:schemeClr val="tx1"/>
                        </a:solidFill>
                        <a:latin typeface="+mn-lt"/>
                        <a:ea typeface="+mn-ea"/>
                        <a:cs typeface="+mn-cs"/>
                      </a:endParaRPr>
                    </a:p>
                  </a:txBody>
                  <a:tcP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01755089"/>
                  </a:ext>
                </a:extLst>
              </a:tr>
              <a:tr h="1213985">
                <a:tc gridSpan="4">
                  <a:txBody>
                    <a:bodyPr/>
                    <a:lstStyle/>
                    <a:p>
                      <a:pPr marL="285750" indent="-285750" eaLnBrk="1" hangingPunct="1">
                        <a:buFont typeface="Wingdings" panose="05000000000000000000" pitchFamily="2" charset="2"/>
                        <a:buChar char="ü"/>
                      </a:pPr>
                      <a:r>
                        <a:rPr kumimoji="0" lang="en-US" altLang="en-US" sz="1300" kern="1200" dirty="0" smtClean="0">
                          <a:solidFill>
                            <a:schemeClr val="tx1"/>
                          </a:solidFill>
                          <a:latin typeface="+mn-lt"/>
                          <a:ea typeface="+mn-ea"/>
                          <a:cs typeface="+mn-cs"/>
                        </a:rPr>
                        <a:t>The hepatic portal vein provides about </a:t>
                      </a:r>
                      <a:r>
                        <a:rPr kumimoji="0" lang="en-US" altLang="en-US" sz="1300" kern="1200" dirty="0" smtClean="0">
                          <a:solidFill>
                            <a:srgbClr val="FFC000"/>
                          </a:solidFill>
                          <a:latin typeface="+mn-lt"/>
                          <a:ea typeface="+mn-ea"/>
                          <a:cs typeface="+mn-cs"/>
                        </a:rPr>
                        <a:t>70% to 80% </a:t>
                      </a:r>
                      <a:r>
                        <a:rPr kumimoji="0" lang="en-US" altLang="en-US" sz="1300" kern="1200" dirty="0" smtClean="0">
                          <a:solidFill>
                            <a:schemeClr val="tx1"/>
                          </a:solidFill>
                          <a:latin typeface="+mn-lt"/>
                          <a:ea typeface="+mn-ea"/>
                          <a:cs typeface="+mn-cs"/>
                        </a:rPr>
                        <a:t>of the liver’s blood supply,</a:t>
                      </a:r>
                      <a:r>
                        <a:rPr kumimoji="0" lang="en-US" altLang="en-US" sz="1300" kern="1200" baseline="0" dirty="0" smtClean="0">
                          <a:solidFill>
                            <a:schemeClr val="tx1"/>
                          </a:solidFill>
                          <a:latin typeface="+mn-lt"/>
                          <a:ea typeface="+mn-ea"/>
                          <a:cs typeface="+mn-cs"/>
                        </a:rPr>
                        <a:t> </a:t>
                      </a:r>
                      <a:r>
                        <a:rPr kumimoji="0" lang="en-US" altLang="en-US" sz="1300" kern="1200" dirty="0" smtClean="0">
                          <a:solidFill>
                            <a:schemeClr val="tx1"/>
                          </a:solidFill>
                          <a:latin typeface="+mn-lt"/>
                          <a:ea typeface="+mn-ea"/>
                          <a:cs typeface="+mn-cs"/>
                        </a:rPr>
                        <a:t>the hepatic artery provides the rest</a:t>
                      </a:r>
                      <a:r>
                        <a:rPr kumimoji="0" lang="en-US" altLang="en-US" sz="1300" kern="1200" baseline="0" dirty="0" smtClean="0">
                          <a:solidFill>
                            <a:schemeClr val="tx1"/>
                          </a:solidFill>
                          <a:latin typeface="+mn-lt"/>
                          <a:ea typeface="+mn-ea"/>
                          <a:cs typeface="+mn-cs"/>
                        </a:rPr>
                        <a:t> </a:t>
                      </a:r>
                      <a:r>
                        <a:rPr kumimoji="0" lang="en-US" altLang="en-US" sz="1300" kern="1200" baseline="0" dirty="0" smtClean="0">
                          <a:solidFill>
                            <a:schemeClr val="bg1">
                              <a:lumMod val="50000"/>
                            </a:schemeClr>
                          </a:solidFill>
                          <a:latin typeface="+mn-lt"/>
                          <a:ea typeface="+mn-ea"/>
                          <a:cs typeface="+mn-cs"/>
                        </a:rPr>
                        <a:t>(30-20%).</a:t>
                      </a:r>
                      <a:endParaRPr kumimoji="0" lang="en-US" altLang="en-US" sz="1300" kern="1200" dirty="0" smtClean="0">
                        <a:solidFill>
                          <a:schemeClr val="bg1">
                            <a:lumMod val="50000"/>
                          </a:schemeClr>
                        </a:solidFill>
                        <a:latin typeface="+mn-lt"/>
                        <a:ea typeface="+mn-ea"/>
                        <a:cs typeface="+mn-cs"/>
                      </a:endParaRPr>
                    </a:p>
                    <a:p>
                      <a:pPr marL="285750" indent="-285750" eaLnBrk="1" hangingPunct="1">
                        <a:buFont typeface="Wingdings" panose="05000000000000000000" pitchFamily="2" charset="2"/>
                        <a:buChar char="ü"/>
                      </a:pPr>
                      <a:r>
                        <a:rPr kumimoji="0" lang="en-US" altLang="en-US" sz="1300" kern="1200" dirty="0" smtClean="0">
                          <a:solidFill>
                            <a:schemeClr val="tx1"/>
                          </a:solidFill>
                          <a:latin typeface="+mn-lt"/>
                          <a:ea typeface="+mn-ea"/>
                          <a:cs typeface="+mn-cs"/>
                        </a:rPr>
                        <a:t>The portal vein branches </a:t>
                      </a:r>
                      <a:r>
                        <a:rPr kumimoji="0" lang="en-US" altLang="en-US" sz="1300" kern="1200" dirty="0" smtClean="0">
                          <a:solidFill>
                            <a:srgbClr val="FF0000"/>
                          </a:solidFill>
                          <a:latin typeface="+mn-lt"/>
                          <a:ea typeface="+mn-ea"/>
                          <a:cs typeface="+mn-cs"/>
                        </a:rPr>
                        <a:t>repeatedly</a:t>
                      </a:r>
                      <a:r>
                        <a:rPr kumimoji="0" lang="en-US" altLang="en-US" sz="1300" kern="1200" dirty="0" smtClean="0">
                          <a:solidFill>
                            <a:schemeClr val="tx1"/>
                          </a:solidFill>
                          <a:latin typeface="+mn-lt"/>
                          <a:ea typeface="+mn-ea"/>
                          <a:cs typeface="+mn-cs"/>
                        </a:rPr>
                        <a:t>, forming smaller </a:t>
                      </a:r>
                      <a:r>
                        <a:rPr kumimoji="0" lang="en-US" altLang="en-US" sz="1300" kern="1200" dirty="0" err="1" smtClean="0">
                          <a:solidFill>
                            <a:schemeClr val="tx1"/>
                          </a:solidFill>
                          <a:latin typeface="+mn-lt"/>
                          <a:ea typeface="+mn-ea"/>
                          <a:cs typeface="+mn-cs"/>
                        </a:rPr>
                        <a:t>venules</a:t>
                      </a:r>
                      <a:r>
                        <a:rPr kumimoji="0" lang="en-US" altLang="en-US" sz="1300" kern="1200" dirty="0" smtClean="0">
                          <a:solidFill>
                            <a:schemeClr val="tx1"/>
                          </a:solidFill>
                          <a:latin typeface="+mn-lt"/>
                          <a:ea typeface="+mn-ea"/>
                          <a:cs typeface="+mn-cs"/>
                        </a:rPr>
                        <a:t> that eventually empty into the </a:t>
                      </a:r>
                      <a:r>
                        <a:rPr kumimoji="0" lang="en-US" altLang="en-US" sz="1300" kern="1200" dirty="0" smtClean="0">
                          <a:solidFill>
                            <a:srgbClr val="FF0000"/>
                          </a:solidFill>
                          <a:latin typeface="+mn-lt"/>
                          <a:ea typeface="+mn-ea"/>
                          <a:cs typeface="+mn-cs"/>
                        </a:rPr>
                        <a:t>sinusoids</a:t>
                      </a:r>
                      <a:r>
                        <a:rPr kumimoji="0" lang="en-US" altLang="en-US" sz="1300" kern="1200" dirty="0" smtClean="0">
                          <a:solidFill>
                            <a:schemeClr val="tx1"/>
                          </a:solidFill>
                          <a:latin typeface="+mn-lt"/>
                          <a:ea typeface="+mn-ea"/>
                          <a:cs typeface="+mn-cs"/>
                        </a:rPr>
                        <a:t>. </a:t>
                      </a:r>
                    </a:p>
                    <a:p>
                      <a:pPr marL="285750" indent="-285750" eaLnBrk="1" hangingPunct="1">
                        <a:buFont typeface="Wingdings" panose="05000000000000000000" pitchFamily="2" charset="2"/>
                        <a:buChar char="ü"/>
                      </a:pPr>
                      <a:r>
                        <a:rPr kumimoji="0" lang="en-US" altLang="en-US" sz="1300" kern="1200" dirty="0" smtClean="0">
                          <a:solidFill>
                            <a:schemeClr val="tx1"/>
                          </a:solidFill>
                          <a:latin typeface="+mn-lt"/>
                          <a:ea typeface="+mn-ea"/>
                          <a:cs typeface="+mn-cs"/>
                        </a:rPr>
                        <a:t>The hepatic </a:t>
                      </a:r>
                      <a:r>
                        <a:rPr kumimoji="0" lang="en-US" altLang="en-US" sz="1300" kern="1200" dirty="0" smtClean="0">
                          <a:solidFill>
                            <a:srgbClr val="FF0000"/>
                          </a:solidFill>
                          <a:latin typeface="+mn-lt"/>
                          <a:ea typeface="+mn-ea"/>
                          <a:cs typeface="+mn-cs"/>
                        </a:rPr>
                        <a:t>artery</a:t>
                      </a:r>
                      <a:r>
                        <a:rPr kumimoji="0" lang="en-US" altLang="en-US" sz="1300" kern="1200" dirty="0" smtClean="0">
                          <a:solidFill>
                            <a:schemeClr val="tx1"/>
                          </a:solidFill>
                          <a:latin typeface="+mn-lt"/>
                          <a:ea typeface="+mn-ea"/>
                          <a:cs typeface="+mn-cs"/>
                        </a:rPr>
                        <a:t> branches to form </a:t>
                      </a:r>
                      <a:r>
                        <a:rPr kumimoji="0" lang="en-US" altLang="en-US" sz="1300" kern="1200" dirty="0" smtClean="0">
                          <a:solidFill>
                            <a:srgbClr val="FF0000"/>
                          </a:solidFill>
                          <a:latin typeface="+mn-lt"/>
                          <a:ea typeface="+mn-ea"/>
                          <a:cs typeface="+mn-cs"/>
                        </a:rPr>
                        <a:t>arterioles</a:t>
                      </a:r>
                      <a:r>
                        <a:rPr kumimoji="0" lang="en-US" altLang="en-US" sz="1300" kern="1200" dirty="0" smtClean="0">
                          <a:solidFill>
                            <a:schemeClr val="tx1"/>
                          </a:solidFill>
                          <a:latin typeface="+mn-lt"/>
                          <a:ea typeface="+mn-ea"/>
                          <a:cs typeface="+mn-cs"/>
                        </a:rPr>
                        <a:t> and then </a:t>
                      </a:r>
                      <a:r>
                        <a:rPr kumimoji="0" lang="en-US" altLang="en-US" sz="1300" kern="1200" dirty="0" smtClean="0">
                          <a:solidFill>
                            <a:srgbClr val="FF0000"/>
                          </a:solidFill>
                          <a:latin typeface="+mn-lt"/>
                          <a:ea typeface="+mn-ea"/>
                          <a:cs typeface="+mn-cs"/>
                        </a:rPr>
                        <a:t>capillaries</a:t>
                      </a:r>
                      <a:r>
                        <a:rPr kumimoji="0" lang="en-US" altLang="en-US" sz="1300" kern="1200" dirty="0" smtClean="0">
                          <a:solidFill>
                            <a:schemeClr val="tx1"/>
                          </a:solidFill>
                          <a:latin typeface="+mn-lt"/>
                          <a:ea typeface="+mn-ea"/>
                          <a:cs typeface="+mn-cs"/>
                        </a:rPr>
                        <a:t>, which also drain into the </a:t>
                      </a:r>
                      <a:r>
                        <a:rPr kumimoji="0" lang="en-US" altLang="en-US" sz="1300" kern="1200" dirty="0" smtClean="0">
                          <a:solidFill>
                            <a:srgbClr val="FF0000"/>
                          </a:solidFill>
                          <a:latin typeface="+mn-lt"/>
                          <a:ea typeface="+mn-ea"/>
                          <a:cs typeface="+mn-cs"/>
                        </a:rPr>
                        <a:t>sinusoids</a:t>
                      </a:r>
                      <a:r>
                        <a:rPr kumimoji="0" lang="en-US" altLang="en-US" sz="1300" kern="1200" dirty="0" smtClean="0">
                          <a:solidFill>
                            <a:schemeClr val="tx1"/>
                          </a:solidFill>
                          <a:latin typeface="+mn-lt"/>
                          <a:ea typeface="+mn-ea"/>
                          <a:cs typeface="+mn-cs"/>
                        </a:rPr>
                        <a:t>. </a:t>
                      </a:r>
                    </a:p>
                    <a:p>
                      <a:pPr marL="285750" indent="-285750" eaLnBrk="1" hangingPunct="1">
                        <a:buFont typeface="Wingdings" panose="05000000000000000000" pitchFamily="2" charset="2"/>
                        <a:buChar char="ü"/>
                      </a:pPr>
                      <a:r>
                        <a:rPr kumimoji="0" lang="en-US" altLang="en-US" sz="1300" kern="1200" dirty="0" smtClean="0">
                          <a:solidFill>
                            <a:schemeClr val="tx1"/>
                          </a:solidFill>
                          <a:latin typeface="+mn-lt"/>
                          <a:ea typeface="+mn-ea"/>
                          <a:cs typeface="+mn-cs"/>
                        </a:rPr>
                        <a:t>Liver sinusoids can be considered specialized capillaries.</a:t>
                      </a:r>
                    </a:p>
                    <a:p>
                      <a:pPr marL="285750" indent="-285750" eaLnBrk="1" hangingPunct="1">
                        <a:buFont typeface="Wingdings" panose="05000000000000000000" pitchFamily="2" charset="2"/>
                        <a:buChar char="ü"/>
                      </a:pPr>
                      <a:r>
                        <a:rPr kumimoji="0" lang="en-US" altLang="en-US" sz="1300" kern="1200" dirty="0" smtClean="0">
                          <a:solidFill>
                            <a:schemeClr val="tx1"/>
                          </a:solidFill>
                          <a:latin typeface="+mn-lt"/>
                          <a:ea typeface="+mn-ea"/>
                          <a:cs typeface="+mn-cs"/>
                        </a:rPr>
                        <a:t>The hepatic sinusoids porous and allows the rapid exchange of materials between the </a:t>
                      </a:r>
                      <a:r>
                        <a:rPr kumimoji="0" lang="en-US" altLang="en-US" sz="1300" kern="1200" dirty="0" err="1" smtClean="0">
                          <a:solidFill>
                            <a:schemeClr val="tx1"/>
                          </a:solidFill>
                          <a:latin typeface="+mn-lt"/>
                          <a:ea typeface="+mn-ea"/>
                          <a:cs typeface="+mn-cs"/>
                        </a:rPr>
                        <a:t>perisinusoidal</a:t>
                      </a:r>
                      <a:r>
                        <a:rPr kumimoji="0" lang="en-US" altLang="en-US" sz="1300" kern="1200" dirty="0" smtClean="0">
                          <a:solidFill>
                            <a:schemeClr val="tx1"/>
                          </a:solidFill>
                          <a:latin typeface="+mn-lt"/>
                          <a:ea typeface="+mn-ea"/>
                          <a:cs typeface="+mn-cs"/>
                        </a:rPr>
                        <a:t> space and the sinusoid. </a:t>
                      </a:r>
                    </a:p>
                    <a:p>
                      <a:pPr marL="285750" indent="-285750" eaLnBrk="1" hangingPunct="1">
                        <a:buFont typeface="Wingdings" panose="05000000000000000000" pitchFamily="2" charset="2"/>
                        <a:buChar char="ü"/>
                      </a:pPr>
                      <a:r>
                        <a:rPr kumimoji="0" lang="en-US" altLang="en-US" sz="1300" kern="1200" dirty="0" smtClean="0">
                          <a:solidFill>
                            <a:schemeClr val="tx1"/>
                          </a:solidFill>
                          <a:latin typeface="+mn-lt"/>
                          <a:ea typeface="+mn-ea"/>
                          <a:cs typeface="+mn-cs"/>
                        </a:rPr>
                        <a:t>The sinusoids empty into the </a:t>
                      </a:r>
                      <a:r>
                        <a:rPr kumimoji="0" lang="en-US" altLang="en-US" sz="1300" kern="1200" dirty="0" smtClean="0">
                          <a:solidFill>
                            <a:srgbClr val="FF0000"/>
                          </a:solidFill>
                          <a:latin typeface="+mn-lt"/>
                          <a:ea typeface="+mn-ea"/>
                          <a:cs typeface="+mn-cs"/>
                        </a:rPr>
                        <a:t>central veins</a:t>
                      </a:r>
                      <a:r>
                        <a:rPr kumimoji="0" lang="en-US" altLang="en-US" sz="1300" kern="1200" dirty="0" smtClean="0">
                          <a:solidFill>
                            <a:schemeClr val="tx1"/>
                          </a:solidFill>
                          <a:latin typeface="+mn-lt"/>
                          <a:ea typeface="+mn-ea"/>
                          <a:cs typeface="+mn-cs"/>
                        </a:rPr>
                        <a:t>, which subsequently </a:t>
                      </a:r>
                      <a:r>
                        <a:rPr kumimoji="0" lang="en-US" altLang="en-US" sz="1300" kern="1200" dirty="0" smtClean="0">
                          <a:solidFill>
                            <a:srgbClr val="FF0000"/>
                          </a:solidFill>
                          <a:latin typeface="+mn-lt"/>
                          <a:ea typeface="+mn-ea"/>
                          <a:cs typeface="+mn-cs"/>
                        </a:rPr>
                        <a:t>join</a:t>
                      </a:r>
                      <a:r>
                        <a:rPr kumimoji="0" lang="en-US" altLang="en-US" sz="1300" kern="1200" dirty="0" smtClean="0">
                          <a:solidFill>
                            <a:schemeClr val="tx1"/>
                          </a:solidFill>
                          <a:latin typeface="+mn-lt"/>
                          <a:ea typeface="+mn-ea"/>
                          <a:cs typeface="+mn-cs"/>
                        </a:rPr>
                        <a:t> </a:t>
                      </a:r>
                      <a:r>
                        <a:rPr kumimoji="0" lang="en-US" altLang="en-US" sz="1300" kern="1200" dirty="0" smtClean="0">
                          <a:solidFill>
                            <a:srgbClr val="FF0000"/>
                          </a:solidFill>
                          <a:latin typeface="+mn-lt"/>
                          <a:ea typeface="+mn-ea"/>
                          <a:cs typeface="+mn-cs"/>
                        </a:rPr>
                        <a:t>to form the hepatic vein</a:t>
                      </a:r>
                      <a:r>
                        <a:rPr kumimoji="0" lang="en-US" altLang="en-US" sz="1300" kern="1200" dirty="0" smtClean="0">
                          <a:solidFill>
                            <a:schemeClr val="tx1"/>
                          </a:solidFill>
                          <a:latin typeface="+mn-lt"/>
                          <a:ea typeface="+mn-ea"/>
                          <a:cs typeface="+mn-cs"/>
                        </a:rPr>
                        <a:t>, which then </a:t>
                      </a:r>
                      <a:r>
                        <a:rPr kumimoji="0" lang="en-US" altLang="en-US" sz="1300" kern="1200" dirty="0" smtClean="0">
                          <a:solidFill>
                            <a:srgbClr val="FF0000"/>
                          </a:solidFill>
                          <a:latin typeface="+mn-lt"/>
                          <a:ea typeface="+mn-ea"/>
                          <a:cs typeface="+mn-cs"/>
                        </a:rPr>
                        <a:t>joins the inferior vena cava.</a:t>
                      </a:r>
                      <a:endParaRPr kumimoji="0" lang="ar-SA" altLang="en-US" sz="1300" kern="1200" dirty="0" smtClean="0">
                        <a:solidFill>
                          <a:srgbClr val="FF0000"/>
                        </a:solidFill>
                        <a:latin typeface="+mn-lt"/>
                        <a:ea typeface="+mn-ea"/>
                        <a:cs typeface="+mn-cs"/>
                      </a:endParaRPr>
                    </a:p>
                  </a:txBody>
                  <a:tcPr>
                    <a:solidFill>
                      <a:schemeClr val="bg1"/>
                    </a:solidFill>
                  </a:tcPr>
                </a:tc>
                <a:tc hMerge="1">
                  <a:txBody>
                    <a:bodyPr/>
                    <a:lstStyle/>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txBody>
                  <a:tcPr>
                    <a:solidFill>
                      <a:schemeClr val="bg1"/>
                    </a:solidFill>
                  </a:tcPr>
                </a:tc>
                <a:tc hMerge="1">
                  <a:txBody>
                    <a:bodyPr/>
                    <a:lstStyle/>
                    <a:p>
                      <a:endParaRPr lang="en-US"/>
                    </a:p>
                  </a:txBody>
                  <a:tcPr/>
                </a:tc>
                <a:tc hMerge="1">
                  <a:txBody>
                    <a:bodyPr/>
                    <a:lstStyle/>
                    <a:p>
                      <a:pPr marL="12700" algn="ctr">
                        <a:lnSpc>
                          <a:spcPts val="2045"/>
                        </a:lnSpc>
                        <a:spcBef>
                          <a:spcPts val="102"/>
                        </a:spcBef>
                      </a:pPr>
                      <a:endParaRPr kumimoji="0" lang="en-US" sz="16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689617356"/>
                  </a:ext>
                </a:extLst>
              </a:tr>
              <a:tr h="491375">
                <a:tc gridSpan="4">
                  <a:txBody>
                    <a:bodyPr/>
                    <a:lstStyle/>
                    <a:p>
                      <a:pPr algn="ctr" rtl="0"/>
                      <a:r>
                        <a:rPr kumimoji="0" lang="en-US" altLang="en-US" sz="1400" kern="1200" dirty="0" smtClean="0">
                          <a:solidFill>
                            <a:schemeClr val="tx1"/>
                          </a:solidFill>
                          <a:latin typeface="+mn-lt"/>
                          <a:ea typeface="+mn-ea"/>
                          <a:cs typeface="+mn-cs"/>
                        </a:rPr>
                        <a:t>The Lymphatic System Is Important in Liver Function</a:t>
                      </a:r>
                    </a:p>
                    <a:p>
                      <a:pPr algn="ctr" rtl="0"/>
                      <a:r>
                        <a:rPr kumimoji="0" lang="en-US" altLang="en-US" sz="1400" kern="1200" dirty="0" smtClean="0">
                          <a:solidFill>
                            <a:schemeClr val="accent2">
                              <a:lumMod val="75000"/>
                            </a:schemeClr>
                          </a:solidFill>
                          <a:latin typeface="+mn-lt"/>
                          <a:ea typeface="+mn-ea"/>
                          <a:cs typeface="+mn-cs"/>
                        </a:rPr>
                        <a:t>The hepatic lymphatic system is present in three main areas</a:t>
                      </a:r>
                      <a:endParaRPr kumimoji="0" lang="en-US" sz="1400" kern="1200" dirty="0" smtClean="0">
                        <a:solidFill>
                          <a:schemeClr val="accent2">
                            <a:lumMod val="75000"/>
                          </a:schemeClr>
                        </a:solidFill>
                        <a:latin typeface="+mn-lt"/>
                        <a:ea typeface="+mn-ea"/>
                        <a:cs typeface="+mn-cs"/>
                      </a:endParaRPr>
                    </a:p>
                  </a:txBody>
                  <a:tcPr>
                    <a:solidFill>
                      <a:srgbClr val="FFFFCC"/>
                    </a:solidFill>
                  </a:tcPr>
                </a:tc>
                <a:tc hMerge="1">
                  <a:txBody>
                    <a:bodyPr/>
                    <a:lstStyle/>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txBody>
                  <a:tcPr>
                    <a:solidFill>
                      <a:schemeClr val="bg1"/>
                    </a:solidFill>
                  </a:tcPr>
                </a:tc>
                <a:tc hMerge="1">
                  <a:txBody>
                    <a:bodyPr/>
                    <a:lstStyle/>
                    <a:p>
                      <a:endParaRPr lang="en-US"/>
                    </a:p>
                  </a:txBody>
                  <a:tcPr/>
                </a:tc>
                <a:tc hMerge="1">
                  <a:txBody>
                    <a:bodyPr/>
                    <a:lstStyle/>
                    <a:p>
                      <a:pPr marL="12700" algn="ctr">
                        <a:lnSpc>
                          <a:spcPts val="2045"/>
                        </a:lnSpc>
                        <a:spcBef>
                          <a:spcPts val="102"/>
                        </a:spcBef>
                      </a:pPr>
                      <a:endParaRPr kumimoji="0" lang="en-US" sz="16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819111327"/>
                  </a:ext>
                </a:extLst>
              </a:tr>
              <a:tr h="170639">
                <a:tc gridSpan="2">
                  <a:txBody>
                    <a:bodyPr/>
                    <a:lstStyle/>
                    <a:p>
                      <a:pPr algn="ctr" rtl="0"/>
                      <a:r>
                        <a:rPr kumimoji="0" lang="en-US" altLang="en-US" sz="1300" kern="1200" dirty="0" smtClean="0">
                          <a:solidFill>
                            <a:schemeClr val="tx1"/>
                          </a:solidFill>
                          <a:latin typeface="+mn-lt"/>
                          <a:ea typeface="+mn-ea"/>
                          <a:cs typeface="+mn-cs"/>
                        </a:rPr>
                        <a:t>1. Adjacent to the central veins</a:t>
                      </a:r>
                      <a:endParaRPr kumimoji="0" lang="en-US" sz="1300" kern="1200" dirty="0" smtClean="0">
                        <a:solidFill>
                          <a:schemeClr val="tx1"/>
                        </a:solidFill>
                        <a:latin typeface="+mn-lt"/>
                        <a:ea typeface="+mn-ea"/>
                        <a:cs typeface="+mn-cs"/>
                      </a:endParaRPr>
                    </a:p>
                  </a:txBody>
                  <a:tcPr>
                    <a:solidFill>
                      <a:srgbClr val="FFE2C5"/>
                    </a:solidFill>
                  </a:tcPr>
                </a:tc>
                <a:tc hMerge="1">
                  <a:txBody>
                    <a:bodyPr/>
                    <a:lstStyle/>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txBody>
                  <a:tcPr>
                    <a:solidFill>
                      <a:schemeClr val="bg1"/>
                    </a:solidFill>
                  </a:tcPr>
                </a:tc>
                <a:tc>
                  <a:txBody>
                    <a:bodyPr/>
                    <a:lstStyle/>
                    <a:p>
                      <a:pPr algn="ctr"/>
                      <a:r>
                        <a:rPr kumimoji="0" lang="en-US" altLang="en-US" sz="1300" kern="1200" dirty="0" smtClean="0">
                          <a:solidFill>
                            <a:schemeClr val="tx1"/>
                          </a:solidFill>
                          <a:latin typeface="+mn-lt"/>
                          <a:ea typeface="+mn-ea"/>
                          <a:cs typeface="+mn-cs"/>
                        </a:rPr>
                        <a:t>2. Adjacent to the portal veins</a:t>
                      </a:r>
                      <a:endParaRPr kumimoji="0" lang="en-US" sz="1300" kern="1200" dirty="0">
                        <a:solidFill>
                          <a:schemeClr val="tx1"/>
                        </a:solidFill>
                        <a:latin typeface="+mn-lt"/>
                        <a:ea typeface="+mn-ea"/>
                        <a:cs typeface="+mn-cs"/>
                      </a:endParaRPr>
                    </a:p>
                  </a:txBody>
                  <a:tcPr>
                    <a:solidFill>
                      <a:srgbClr val="FFE5E5"/>
                    </a:solidFill>
                  </a:tcPr>
                </a:tc>
                <a:tc>
                  <a:txBody>
                    <a:bodyPr/>
                    <a:lstStyle/>
                    <a:p>
                      <a:pPr marL="12700" marR="0" indent="0" algn="ctr" defTabSz="914400" rtl="0" eaLnBrk="1" fontAlgn="auto" latinLnBrk="0" hangingPunct="1">
                        <a:lnSpc>
                          <a:spcPts val="2045"/>
                        </a:lnSpc>
                        <a:spcBef>
                          <a:spcPts val="102"/>
                        </a:spcBef>
                        <a:spcAft>
                          <a:spcPts val="0"/>
                        </a:spcAft>
                        <a:buClrTx/>
                        <a:buSzTx/>
                        <a:buFontTx/>
                        <a:buNone/>
                        <a:tabLst/>
                        <a:defRPr/>
                      </a:pPr>
                      <a:r>
                        <a:rPr kumimoji="0" lang="en-US" altLang="en-US" sz="1300" kern="1200" dirty="0" smtClean="0">
                          <a:solidFill>
                            <a:schemeClr val="tx1"/>
                          </a:solidFill>
                          <a:latin typeface="+mn-lt"/>
                          <a:ea typeface="+mn-ea"/>
                          <a:cs typeface="+mn-cs"/>
                        </a:rPr>
                        <a:t>3. Coursing along the hepatic artery. </a:t>
                      </a:r>
                    </a:p>
                  </a:txBody>
                  <a:tcPr>
                    <a:solidFill>
                      <a:schemeClr val="accent6">
                        <a:lumMod val="20000"/>
                        <a:lumOff val="80000"/>
                      </a:schemeClr>
                    </a:solidFill>
                  </a:tcPr>
                </a:tc>
                <a:extLst>
                  <a:ext uri="{0D108BD9-81ED-4DB2-BD59-A6C34878D82A}">
                    <a16:rowId xmlns:a16="http://schemas.microsoft.com/office/drawing/2014/main" xmlns="" val="350943655"/>
                  </a:ext>
                </a:extLst>
              </a:tr>
              <a:tr h="682701">
                <a:tc gridSpan="4">
                  <a:txBody>
                    <a:bodyPr/>
                    <a:lstStyle/>
                    <a:p>
                      <a:pPr marL="285750" indent="-285750" eaLnBrk="1" hangingPunct="1">
                        <a:buFont typeface="Wingdings" panose="05000000000000000000" pitchFamily="2" charset="2"/>
                        <a:buChar char="ü"/>
                      </a:pPr>
                      <a:r>
                        <a:rPr kumimoji="0" lang="en-US" altLang="en-US" sz="1300" kern="1200" dirty="0" smtClean="0">
                          <a:solidFill>
                            <a:schemeClr val="tx1"/>
                          </a:solidFill>
                          <a:latin typeface="+mn-lt"/>
                          <a:ea typeface="+mn-ea"/>
                          <a:cs typeface="+mn-cs"/>
                        </a:rPr>
                        <a:t>These channels drain ﬂuid and proteins. The protein concentration is </a:t>
                      </a:r>
                      <a:r>
                        <a:rPr kumimoji="0" lang="en-US" altLang="en-US" sz="1300" kern="1200" dirty="0" smtClean="0">
                          <a:solidFill>
                            <a:srgbClr val="FF0000"/>
                          </a:solidFill>
                          <a:latin typeface="+mn-lt"/>
                          <a:ea typeface="+mn-ea"/>
                          <a:cs typeface="+mn-cs"/>
                        </a:rPr>
                        <a:t>highest</a:t>
                      </a:r>
                      <a:r>
                        <a:rPr kumimoji="0" lang="en-US" altLang="en-US" sz="1300" kern="1200" dirty="0" smtClean="0">
                          <a:solidFill>
                            <a:schemeClr val="tx1"/>
                          </a:solidFill>
                          <a:latin typeface="+mn-lt"/>
                          <a:ea typeface="+mn-ea"/>
                          <a:cs typeface="+mn-cs"/>
                        </a:rPr>
                        <a:t> in lymph from the liver. </a:t>
                      </a:r>
                    </a:p>
                    <a:p>
                      <a:pPr marL="285750" indent="-285750" eaLnBrk="1" hangingPunct="1">
                        <a:buFont typeface="Wingdings" panose="05000000000000000000" pitchFamily="2" charset="2"/>
                        <a:buChar char="ü"/>
                      </a:pPr>
                      <a:r>
                        <a:rPr kumimoji="0" lang="en-US" altLang="en-US" sz="1300" kern="1200" dirty="0" smtClean="0">
                          <a:solidFill>
                            <a:schemeClr val="tx1"/>
                          </a:solidFill>
                          <a:latin typeface="+mn-lt"/>
                          <a:ea typeface="+mn-ea"/>
                          <a:cs typeface="+mn-cs"/>
                        </a:rPr>
                        <a:t>The largest space drained by the lymphatic system is the </a:t>
                      </a:r>
                      <a:r>
                        <a:rPr kumimoji="0" lang="en-US" altLang="en-US" sz="1300" kern="1200" dirty="0" err="1" smtClean="0">
                          <a:solidFill>
                            <a:schemeClr val="tx1"/>
                          </a:solidFill>
                          <a:latin typeface="+mn-lt"/>
                          <a:ea typeface="+mn-ea"/>
                          <a:cs typeface="+mn-cs"/>
                        </a:rPr>
                        <a:t>perisinusoidal</a:t>
                      </a:r>
                      <a:r>
                        <a:rPr kumimoji="0" lang="en-US" altLang="en-US" sz="1300" kern="1200" dirty="0" smtClean="0">
                          <a:solidFill>
                            <a:schemeClr val="tx1"/>
                          </a:solidFill>
                          <a:latin typeface="+mn-lt"/>
                          <a:ea typeface="+mn-ea"/>
                          <a:cs typeface="+mn-cs"/>
                        </a:rPr>
                        <a:t> space.</a:t>
                      </a:r>
                    </a:p>
                    <a:p>
                      <a:pPr marL="285750" indent="-285750" eaLnBrk="1" hangingPunct="1">
                        <a:buFont typeface="Wingdings" panose="05000000000000000000" pitchFamily="2" charset="2"/>
                        <a:buChar char="ü"/>
                      </a:pPr>
                      <a:r>
                        <a:rPr kumimoji="0" lang="en-US" altLang="en-US" sz="1300" kern="1200" dirty="0" smtClean="0">
                          <a:solidFill>
                            <a:schemeClr val="tx1"/>
                          </a:solidFill>
                          <a:latin typeface="+mn-lt"/>
                          <a:ea typeface="+mn-ea"/>
                          <a:cs typeface="+mn-cs"/>
                        </a:rPr>
                        <a:t>Disturbances in the balance of filtration and drainage are the primary causes of </a:t>
                      </a:r>
                      <a:r>
                        <a:rPr kumimoji="0" lang="en-US" altLang="en-US" sz="1300" kern="1200" dirty="0" smtClean="0">
                          <a:solidFill>
                            <a:srgbClr val="FF0000"/>
                          </a:solidFill>
                          <a:latin typeface="+mn-lt"/>
                          <a:ea typeface="+mn-ea"/>
                          <a:cs typeface="+mn-cs"/>
                        </a:rPr>
                        <a:t>ascites</a:t>
                      </a:r>
                      <a:r>
                        <a:rPr kumimoji="0" lang="en-US" altLang="en-US" sz="1300" kern="1200" dirty="0" smtClean="0">
                          <a:solidFill>
                            <a:schemeClr val="tx1"/>
                          </a:solidFill>
                          <a:latin typeface="+mn-lt"/>
                          <a:ea typeface="+mn-ea"/>
                          <a:cs typeface="+mn-cs"/>
                        </a:rPr>
                        <a:t>, the accumulation of serous fluid in the peritoneal cavity. </a:t>
                      </a:r>
                      <a:endParaRPr kumimoji="0" lang="ar-SA" altLang="en-US" sz="1300" kern="1200" dirty="0" smtClean="0">
                        <a:solidFill>
                          <a:schemeClr val="tx1"/>
                        </a:solidFill>
                        <a:latin typeface="+mn-lt"/>
                        <a:ea typeface="+mn-ea"/>
                        <a:cs typeface="+mn-cs"/>
                      </a:endParaRPr>
                    </a:p>
                  </a:txBody>
                  <a:tcPr>
                    <a:solidFill>
                      <a:schemeClr val="bg1"/>
                    </a:solidFill>
                  </a:tcPr>
                </a:tc>
                <a:tc hMerge="1">
                  <a:txBody>
                    <a:bodyPr/>
                    <a:lstStyle/>
                    <a:p>
                      <a:endParaRPr lang="en-US"/>
                    </a:p>
                  </a:txBody>
                  <a:tcPr/>
                </a:tc>
                <a:tc hMerge="1">
                  <a:txBody>
                    <a:bodyPr/>
                    <a:lstStyle/>
                    <a:p>
                      <a:endParaRPr lang="en-US" dirty="0"/>
                    </a:p>
                  </a:txBody>
                  <a:tcPr>
                    <a:solidFill>
                      <a:schemeClr val="bg1"/>
                    </a:solidFill>
                  </a:tcPr>
                </a:tc>
                <a:tc hMerge="1">
                  <a:txBody>
                    <a:bodyPr/>
                    <a:lstStyle/>
                    <a:p>
                      <a:pPr marL="12700" algn="ctr">
                        <a:lnSpc>
                          <a:spcPts val="2045"/>
                        </a:lnSpc>
                        <a:spcBef>
                          <a:spcPts val="102"/>
                        </a:spcBef>
                      </a:pPr>
                      <a:endParaRPr kumimoji="0" lang="en-US" sz="16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3973181429"/>
                  </a:ext>
                </a:extLst>
              </a:tr>
            </a:tbl>
          </a:graphicData>
        </a:graphic>
      </p:graphicFrame>
      <p:pic>
        <p:nvPicPr>
          <p:cNvPr id="13"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281"/>
          <a:stretch/>
        </p:blipFill>
        <p:spPr bwMode="auto">
          <a:xfrm>
            <a:off x="8038628" y="332656"/>
            <a:ext cx="3829559"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9982844" y="-12406"/>
            <a:ext cx="2205981" cy="316041"/>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9" name="Rectangle 18"/>
          <p:cNvSpPr/>
          <p:nvPr/>
        </p:nvSpPr>
        <p:spPr>
          <a:xfrm>
            <a:off x="4294212" y="908720"/>
            <a:ext cx="3731282" cy="487243"/>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abic Typesetting" panose="03020402040406030203" pitchFamily="66" charset="-78"/>
                <a:cs typeface="Arabic Typesetting" panose="03020402040406030203" pitchFamily="66" charset="-78"/>
              </a:rPr>
              <a:t>I don’t care about the  number &amp; anatomy!</a:t>
            </a:r>
          </a:p>
          <a:p>
            <a:pPr algn="ctr"/>
            <a:r>
              <a:rPr lang="en-US" dirty="0" smtClean="0">
                <a:solidFill>
                  <a:srgbClr val="FF0000"/>
                </a:solidFill>
                <a:latin typeface="Arabic Typesetting" panose="03020402040406030203" pitchFamily="66" charset="-78"/>
                <a:cs typeface="Arabic Typesetting" panose="03020402040406030203" pitchFamily="66" charset="-78"/>
              </a:rPr>
              <a:t>Don’t skip it, there is someone else care </a:t>
            </a:r>
            <a:r>
              <a:rPr lang="en-US" dirty="0" smtClean="0">
                <a:solidFill>
                  <a:srgbClr val="FF0000"/>
                </a:solidFill>
                <a:latin typeface="Arabic Typesetting" panose="03020402040406030203" pitchFamily="66" charset="-78"/>
                <a:cs typeface="Arabic Typesetting" panose="03020402040406030203" pitchFamily="66" charset="-78"/>
                <a:sym typeface="Wingdings" panose="05000000000000000000" pitchFamily="2" charset="2"/>
              </a:rPr>
              <a:t></a:t>
            </a:r>
            <a:endParaRPr lang="en-US"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35216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93142761"/>
              </p:ext>
            </p:extLst>
          </p:nvPr>
        </p:nvGraphicFramePr>
        <p:xfrm>
          <a:off x="1" y="-6"/>
          <a:ext cx="12188824" cy="6849888"/>
        </p:xfrm>
        <a:graphic>
          <a:graphicData uri="http://schemas.openxmlformats.org/drawingml/2006/table">
            <a:tbl>
              <a:tblPr firstRow="1" bandRow="1">
                <a:tableStyleId>{5DA37D80-6434-44D0-A028-1B22A696006F}</a:tableStyleId>
              </a:tblPr>
              <a:tblGrid>
                <a:gridCol w="2277987">
                  <a:extLst>
                    <a:ext uri="{9D8B030D-6E8A-4147-A177-3AD203B41FA5}">
                      <a16:colId xmlns:a16="http://schemas.microsoft.com/office/drawing/2014/main" xmlns="" val="3687207917"/>
                    </a:ext>
                  </a:extLst>
                </a:gridCol>
                <a:gridCol w="9910837">
                  <a:extLst>
                    <a:ext uri="{9D8B030D-6E8A-4147-A177-3AD203B41FA5}">
                      <a16:colId xmlns:a16="http://schemas.microsoft.com/office/drawing/2014/main" xmlns="" val="398006236"/>
                    </a:ext>
                  </a:extLst>
                </a:gridCol>
              </a:tblGrid>
              <a:tr h="327168">
                <a:tc gridSpan="2">
                  <a:txBody>
                    <a:bodyPr/>
                    <a:lstStyle/>
                    <a:p>
                      <a:pPr algn="ctr"/>
                      <a:r>
                        <a:rPr kumimoji="0" lang="en-US" sz="1400" b="0" kern="1200" dirty="0" smtClean="0">
                          <a:solidFill>
                            <a:schemeClr val="tx1"/>
                          </a:solidFill>
                          <a:latin typeface="+mn-lt"/>
                          <a:ea typeface="+mn-ea"/>
                          <a:cs typeface="+mn-cs"/>
                        </a:rPr>
                        <a:t>Hepatocyte Arrangement Aids in the Rapid Exchange of Molecules</a:t>
                      </a:r>
                      <a:endParaRPr kumimoji="0" lang="en-GB" sz="1400" b="0" kern="1200" dirty="0">
                        <a:solidFill>
                          <a:schemeClr val="tx1"/>
                        </a:solidFill>
                        <a:latin typeface="+mn-lt"/>
                        <a:ea typeface="+mn-ea"/>
                        <a:cs typeface="+mn-cs"/>
                      </a:endParaRPr>
                    </a:p>
                  </a:txBody>
                  <a:tcPr>
                    <a:solidFill>
                      <a:srgbClr val="CCFFCC"/>
                    </a:solidFill>
                  </a:tcPr>
                </a:tc>
                <a:tc hMerge="1">
                  <a:txBody>
                    <a:bodyPr/>
                    <a:lstStyle/>
                    <a:p>
                      <a:endParaRPr lang="en-US"/>
                    </a:p>
                  </a:txBody>
                  <a:tcPr/>
                </a:tc>
                <a:extLst>
                  <a:ext uri="{0D108BD9-81ED-4DB2-BD59-A6C34878D82A}">
                    <a16:rowId xmlns:a16="http://schemas.microsoft.com/office/drawing/2014/main" xmlns="" val="402202847"/>
                  </a:ext>
                </a:extLst>
              </a:tr>
              <a:tr h="653566">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endParaRPr kumimoji="0" lang="en-US" sz="1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endParaRPr kumimoji="0" lang="en-US" sz="1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endParaRPr kumimoji="0" lang="en-US" sz="1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endParaRPr kumimoji="0" lang="en-US" sz="1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endParaRPr kumimoji="0" lang="en-US" sz="1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endParaRPr kumimoji="0" lang="en-US" sz="1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400" kern="1200" dirty="0" smtClean="0">
                          <a:solidFill>
                            <a:schemeClr val="tx1"/>
                          </a:solidFill>
                          <a:latin typeface="+mn-lt"/>
                          <a:ea typeface="+mn-ea"/>
                          <a:cs typeface="+mn-cs"/>
                        </a:rPr>
                        <a:t>1.</a:t>
                      </a:r>
                      <a:r>
                        <a:rPr kumimoji="0" lang="en-US" sz="1400" kern="1200" baseline="0" dirty="0" smtClean="0">
                          <a:solidFill>
                            <a:schemeClr val="tx1"/>
                          </a:solidFill>
                          <a:latin typeface="+mn-lt"/>
                          <a:ea typeface="+mn-ea"/>
                          <a:cs typeface="+mn-cs"/>
                        </a:rPr>
                        <a:t> </a:t>
                      </a:r>
                      <a:r>
                        <a:rPr kumimoji="0" lang="en-US" sz="1400" kern="1200" dirty="0" smtClean="0">
                          <a:solidFill>
                            <a:srgbClr val="FF0000"/>
                          </a:solidFill>
                          <a:latin typeface="+mn-lt"/>
                          <a:ea typeface="+mn-ea"/>
                          <a:cs typeface="+mn-cs"/>
                        </a:rPr>
                        <a:t>Hepatocytes </a:t>
                      </a:r>
                    </a:p>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400" kern="1200" dirty="0" smtClean="0">
                          <a:solidFill>
                            <a:srgbClr val="00B050"/>
                          </a:solidFill>
                          <a:latin typeface="+mn-lt"/>
                          <a:ea typeface="+mn-ea"/>
                          <a:cs typeface="+mn-cs"/>
                        </a:rPr>
                        <a:t>(The</a:t>
                      </a:r>
                      <a:r>
                        <a:rPr kumimoji="0" lang="en-US" sz="1400" kern="1200" baseline="0" dirty="0" smtClean="0">
                          <a:solidFill>
                            <a:srgbClr val="00B050"/>
                          </a:solidFill>
                          <a:latin typeface="+mn-lt"/>
                          <a:ea typeface="+mn-ea"/>
                          <a:cs typeface="+mn-cs"/>
                        </a:rPr>
                        <a:t> most important one)</a:t>
                      </a:r>
                      <a:endParaRPr kumimoji="0" lang="en-US" sz="1400" kern="1200" dirty="0" smtClean="0">
                        <a:solidFill>
                          <a:srgbClr val="00B050"/>
                        </a:solidFill>
                        <a:latin typeface="+mn-lt"/>
                        <a:ea typeface="+mn-ea"/>
                        <a:cs typeface="+mn-cs"/>
                      </a:endParaRPr>
                    </a:p>
                  </a:txBody>
                  <a:tcPr>
                    <a:solidFill>
                      <a:srgbClr val="FCE4EA"/>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kern="1200" dirty="0" smtClean="0">
                          <a:solidFill>
                            <a:schemeClr val="tx1"/>
                          </a:solidFill>
                          <a:latin typeface="+mn-lt"/>
                          <a:ea typeface="+mn-ea"/>
                          <a:cs typeface="+mn-cs"/>
                        </a:rPr>
                        <a:t>Highly specialized cells, the metabolic factories of the liver.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kern="1200" dirty="0" smtClean="0">
                          <a:solidFill>
                            <a:schemeClr val="tx1"/>
                          </a:solidFill>
                          <a:latin typeface="+mn-lt"/>
                          <a:ea typeface="+mn-ea"/>
                          <a:cs typeface="+mn-cs"/>
                        </a:rPr>
                        <a:t>Their apical membranes are in the form of grooves between adjacent cells, known as </a:t>
                      </a:r>
                      <a:r>
                        <a:rPr kumimoji="0" lang="en-US" altLang="en-US" sz="1400" b="0" kern="1200" dirty="0" smtClean="0">
                          <a:solidFill>
                            <a:srgbClr val="FF0000"/>
                          </a:solidFill>
                          <a:latin typeface="+mn-lt"/>
                          <a:ea typeface="+mn-ea"/>
                          <a:cs typeface="+mn-cs"/>
                        </a:rPr>
                        <a:t>canaliculi</a:t>
                      </a:r>
                      <a:r>
                        <a:rPr kumimoji="0" lang="en-US" altLang="en-US" sz="1400" b="0" kern="1200" dirty="0" smtClean="0">
                          <a:solidFill>
                            <a:schemeClr val="tx1"/>
                          </a:solidFill>
                          <a:latin typeface="+mn-lt"/>
                          <a:ea typeface="+mn-ea"/>
                          <a:cs typeface="+mn-cs"/>
                        </a:rPr>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kern="1200" dirty="0" smtClean="0">
                          <a:solidFill>
                            <a:schemeClr val="tx1"/>
                          </a:solidFill>
                          <a:latin typeface="+mn-lt"/>
                          <a:ea typeface="+mn-ea"/>
                          <a:cs typeface="+mn-cs"/>
                        </a:rPr>
                        <a:t>Their tight junctions are relatively permeable to </a:t>
                      </a:r>
                      <a:r>
                        <a:rPr kumimoji="0" lang="en-US" altLang="en-US" sz="1400" b="0" kern="1200" dirty="0" smtClean="0">
                          <a:solidFill>
                            <a:srgbClr val="FF0000"/>
                          </a:solidFill>
                          <a:latin typeface="+mn-lt"/>
                          <a:ea typeface="+mn-ea"/>
                          <a:cs typeface="+mn-cs"/>
                        </a:rPr>
                        <a:t>glucose</a:t>
                      </a:r>
                      <a:r>
                        <a:rPr kumimoji="0" lang="en-US" altLang="en-US" sz="1400" b="0" kern="1200" dirty="0" smtClean="0">
                          <a:solidFill>
                            <a:schemeClr val="tx1"/>
                          </a:solidFill>
                          <a:latin typeface="+mn-lt"/>
                          <a:ea typeface="+mn-ea"/>
                          <a:cs typeface="+mn-cs"/>
                        </a:rPr>
                        <a:t>, </a:t>
                      </a:r>
                      <a:r>
                        <a:rPr kumimoji="0" lang="en-US" altLang="en-US" sz="1400" b="0" kern="1200" dirty="0" smtClean="0">
                          <a:solidFill>
                            <a:srgbClr val="FF0000"/>
                          </a:solidFill>
                          <a:latin typeface="+mn-lt"/>
                          <a:ea typeface="+mn-ea"/>
                          <a:cs typeface="+mn-cs"/>
                        </a:rPr>
                        <a:t>Ca</a:t>
                      </a:r>
                      <a:r>
                        <a:rPr kumimoji="0" lang="en-US" altLang="en-US" sz="1400" b="0" kern="1200" dirty="0" smtClean="0">
                          <a:solidFill>
                            <a:schemeClr val="tx1"/>
                          </a:solidFill>
                          <a:latin typeface="+mn-lt"/>
                          <a:ea typeface="+mn-ea"/>
                          <a:cs typeface="+mn-cs"/>
                        </a:rPr>
                        <a:t>, </a:t>
                      </a:r>
                      <a:r>
                        <a:rPr kumimoji="0" lang="en-US" altLang="en-US" sz="1400" b="0" kern="1200" dirty="0" smtClean="0">
                          <a:solidFill>
                            <a:schemeClr val="accent2">
                              <a:lumMod val="75000"/>
                            </a:schemeClr>
                          </a:solidFill>
                          <a:latin typeface="+mn-lt"/>
                          <a:ea typeface="+mn-ea"/>
                          <a:cs typeface="+mn-cs"/>
                        </a:rPr>
                        <a:t>glutathione</a:t>
                      </a:r>
                      <a:r>
                        <a:rPr kumimoji="0" lang="en-US" altLang="en-US" sz="1400" b="0" kern="1200" dirty="0" smtClean="0">
                          <a:solidFill>
                            <a:schemeClr val="tx1"/>
                          </a:solidFill>
                          <a:latin typeface="+mn-lt"/>
                          <a:ea typeface="+mn-ea"/>
                          <a:cs typeface="+mn-cs"/>
                        </a:rPr>
                        <a:t>, </a:t>
                      </a:r>
                      <a:r>
                        <a:rPr kumimoji="0" lang="en-US" altLang="en-US" sz="1400" b="0" kern="1200" dirty="0" smtClean="0">
                          <a:solidFill>
                            <a:schemeClr val="accent2">
                              <a:lumMod val="75000"/>
                            </a:schemeClr>
                          </a:solidFill>
                          <a:latin typeface="+mn-lt"/>
                          <a:ea typeface="+mn-ea"/>
                          <a:cs typeface="+mn-cs"/>
                        </a:rPr>
                        <a:t>amino acids </a:t>
                      </a:r>
                      <a:r>
                        <a:rPr kumimoji="0" lang="en-US" altLang="en-US" sz="1400" b="0" kern="1200" dirty="0" smtClean="0">
                          <a:solidFill>
                            <a:schemeClr val="tx1"/>
                          </a:solidFill>
                          <a:latin typeface="+mn-lt"/>
                          <a:ea typeface="+mn-ea"/>
                          <a:cs typeface="+mn-cs"/>
                        </a:rPr>
                        <a:t>and </a:t>
                      </a:r>
                      <a:r>
                        <a:rPr kumimoji="0" lang="en-US" altLang="en-US" sz="1400" b="0" kern="1200" dirty="0" smtClean="0">
                          <a:solidFill>
                            <a:schemeClr val="accent2">
                              <a:lumMod val="75000"/>
                            </a:schemeClr>
                          </a:solidFill>
                          <a:latin typeface="+mn-lt"/>
                          <a:ea typeface="+mn-ea"/>
                          <a:cs typeface="+mn-cs"/>
                        </a:rPr>
                        <a:t>urea</a:t>
                      </a:r>
                      <a:r>
                        <a:rPr kumimoji="0" lang="en-US" altLang="en-US" sz="1400" b="0" kern="1200" dirty="0" smtClean="0">
                          <a:solidFill>
                            <a:schemeClr val="tx1"/>
                          </a:solidFill>
                          <a:latin typeface="+mn-lt"/>
                          <a:ea typeface="+mn-ea"/>
                          <a:cs typeface="+mn-cs"/>
                        </a:rPr>
                        <a:t>. </a:t>
                      </a:r>
                    </a:p>
                  </a:txBody>
                  <a:tcPr>
                    <a:solidFill>
                      <a:schemeClr val="bg1"/>
                    </a:solidFill>
                  </a:tcPr>
                </a:tc>
                <a:extLst>
                  <a:ext uri="{0D108BD9-81ED-4DB2-BD59-A6C34878D82A}">
                    <a16:rowId xmlns:a16="http://schemas.microsoft.com/office/drawing/2014/main" xmlns="" val="2878319891"/>
                  </a:ext>
                </a:extLst>
              </a:tr>
              <a:tr h="786142">
                <a:tc>
                  <a:txBody>
                    <a:bodyPr/>
                    <a:lstStyle/>
                    <a:p>
                      <a:pPr algn="ctr" rtl="0"/>
                      <a:endParaRPr kumimoji="0" lang="en-US" sz="1400" kern="1200" dirty="0" smtClean="0">
                        <a:solidFill>
                          <a:schemeClr val="tx1"/>
                        </a:solidFill>
                        <a:latin typeface="+mn-lt"/>
                        <a:ea typeface="+mn-ea"/>
                        <a:cs typeface="+mn-cs"/>
                      </a:endParaRPr>
                    </a:p>
                    <a:p>
                      <a:pPr algn="ctr" rtl="0"/>
                      <a:endParaRPr kumimoji="0" lang="en-US" sz="100" kern="1200" dirty="0" smtClean="0">
                        <a:solidFill>
                          <a:schemeClr val="tx1"/>
                        </a:solidFill>
                        <a:latin typeface="+mn-lt"/>
                        <a:ea typeface="+mn-ea"/>
                        <a:cs typeface="+mn-cs"/>
                      </a:endParaRPr>
                    </a:p>
                    <a:p>
                      <a:pPr algn="ctr" rtl="0"/>
                      <a:endParaRPr kumimoji="0" lang="en-US" sz="100" kern="1200" dirty="0" smtClean="0">
                        <a:solidFill>
                          <a:schemeClr val="tx1"/>
                        </a:solidFill>
                        <a:latin typeface="+mn-lt"/>
                        <a:ea typeface="+mn-ea"/>
                        <a:cs typeface="+mn-cs"/>
                      </a:endParaRPr>
                    </a:p>
                    <a:p>
                      <a:pPr algn="ctr" rtl="0"/>
                      <a:endParaRPr kumimoji="0" lang="en-US" sz="100" kern="1200" dirty="0" smtClean="0">
                        <a:solidFill>
                          <a:schemeClr val="tx1"/>
                        </a:solidFill>
                        <a:latin typeface="+mn-lt"/>
                        <a:ea typeface="+mn-ea"/>
                        <a:cs typeface="+mn-cs"/>
                      </a:endParaRPr>
                    </a:p>
                    <a:p>
                      <a:pPr algn="ctr" rtl="0"/>
                      <a:endParaRPr kumimoji="0" lang="en-US" sz="100" kern="1200" dirty="0" smtClean="0">
                        <a:solidFill>
                          <a:schemeClr val="tx1"/>
                        </a:solidFill>
                        <a:latin typeface="+mn-lt"/>
                        <a:ea typeface="+mn-ea"/>
                        <a:cs typeface="+mn-cs"/>
                      </a:endParaRPr>
                    </a:p>
                    <a:p>
                      <a:pPr algn="ctr" rtl="0"/>
                      <a:endParaRPr kumimoji="0" lang="en-US" sz="100" kern="1200" dirty="0" smtClean="0">
                        <a:solidFill>
                          <a:schemeClr val="tx1"/>
                        </a:solidFill>
                        <a:latin typeface="+mn-lt"/>
                        <a:ea typeface="+mn-ea"/>
                        <a:cs typeface="+mn-cs"/>
                      </a:endParaRPr>
                    </a:p>
                    <a:p>
                      <a:pPr algn="ctr" rtl="0"/>
                      <a:r>
                        <a:rPr kumimoji="0" lang="en-US" sz="1400" kern="1200" dirty="0" smtClean="0">
                          <a:solidFill>
                            <a:schemeClr val="tx1"/>
                          </a:solidFill>
                          <a:latin typeface="+mn-lt"/>
                          <a:ea typeface="+mn-ea"/>
                          <a:cs typeface="+mn-cs"/>
                        </a:rPr>
                        <a:t>2. Sinusoidal endothelial cells </a:t>
                      </a:r>
                      <a:endParaRPr kumimoji="0" lang="en-US" sz="1200" kern="1200" dirty="0" smtClean="0">
                        <a:solidFill>
                          <a:schemeClr val="bg1">
                            <a:lumMod val="50000"/>
                          </a:schemeClr>
                        </a:solidFill>
                        <a:latin typeface="+mn-lt"/>
                        <a:ea typeface="+mn-ea"/>
                        <a:cs typeface="+mn-cs"/>
                      </a:endParaRPr>
                    </a:p>
                  </a:txBody>
                  <a:tcPr>
                    <a:solidFill>
                      <a:srgbClr val="FFFFCC"/>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kern="1200" dirty="0" smtClean="0">
                          <a:solidFill>
                            <a:schemeClr val="tx1"/>
                          </a:solidFill>
                          <a:latin typeface="+mn-lt"/>
                          <a:ea typeface="+mn-ea"/>
                          <a:cs typeface="+mn-cs"/>
                        </a:rPr>
                        <a:t>separates the </a:t>
                      </a:r>
                      <a:r>
                        <a:rPr kumimoji="0" lang="en-US" altLang="en-US" sz="1400" b="0" kern="1200" dirty="0" err="1" smtClean="0">
                          <a:solidFill>
                            <a:schemeClr val="tx1"/>
                          </a:solidFill>
                          <a:latin typeface="+mn-lt"/>
                          <a:ea typeface="+mn-ea"/>
                          <a:cs typeface="+mn-cs"/>
                        </a:rPr>
                        <a:t>perisinusoidal</a:t>
                      </a:r>
                      <a:r>
                        <a:rPr kumimoji="0" lang="en-US" altLang="en-US" sz="1400" b="0" kern="1200" dirty="0" smtClean="0">
                          <a:solidFill>
                            <a:schemeClr val="tx1"/>
                          </a:solidFill>
                          <a:latin typeface="+mn-lt"/>
                          <a:ea typeface="+mn-ea"/>
                          <a:cs typeface="+mn-cs"/>
                        </a:rPr>
                        <a:t> space (</a:t>
                      </a:r>
                      <a:r>
                        <a:rPr kumimoji="0" lang="en-US" altLang="en-US" sz="1400" b="0" kern="1200" dirty="0" err="1" smtClean="0">
                          <a:solidFill>
                            <a:schemeClr val="tx1"/>
                          </a:solidFill>
                          <a:latin typeface="+mn-lt"/>
                          <a:ea typeface="+mn-ea"/>
                          <a:cs typeface="+mn-cs"/>
                        </a:rPr>
                        <a:t>Disse</a:t>
                      </a:r>
                      <a:r>
                        <a:rPr kumimoji="0" lang="en-US" altLang="en-US" sz="1400" b="0" kern="1200" dirty="0" smtClean="0">
                          <a:solidFill>
                            <a:schemeClr val="tx1"/>
                          </a:solidFill>
                          <a:latin typeface="+mn-lt"/>
                          <a:ea typeface="+mn-ea"/>
                          <a:cs typeface="+mn-cs"/>
                        </a:rPr>
                        <a:t> space).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kern="1200" dirty="0" smtClean="0">
                          <a:solidFill>
                            <a:schemeClr val="tx1"/>
                          </a:solidFill>
                          <a:latin typeface="+mn-lt"/>
                          <a:ea typeface="+mn-ea"/>
                          <a:cs typeface="+mn-cs"/>
                        </a:rPr>
                        <a:t>They lack a basement membrane. They have </a:t>
                      </a:r>
                      <a:r>
                        <a:rPr kumimoji="0" lang="en-US" altLang="en-US" sz="1400" b="0" kern="1200" dirty="0" err="1" smtClean="0">
                          <a:solidFill>
                            <a:schemeClr val="tx1"/>
                          </a:solidFill>
                          <a:latin typeface="+mn-lt"/>
                          <a:ea typeface="+mn-ea"/>
                          <a:cs typeface="+mn-cs"/>
                        </a:rPr>
                        <a:t>sievelike</a:t>
                      </a:r>
                      <a:r>
                        <a:rPr kumimoji="0" lang="en-US" altLang="en-US" sz="1400" b="0" kern="1200" dirty="0" smtClean="0">
                          <a:solidFill>
                            <a:schemeClr val="tx1"/>
                          </a:solidFill>
                          <a:latin typeface="+mn-lt"/>
                          <a:ea typeface="+mn-ea"/>
                          <a:cs typeface="+mn-cs"/>
                        </a:rPr>
                        <a:t> plates that permit the ready exchange of materials between the </a:t>
                      </a:r>
                      <a:r>
                        <a:rPr kumimoji="0" lang="en-US" altLang="en-US" sz="1400" b="0" kern="1200" dirty="0" err="1" smtClean="0">
                          <a:solidFill>
                            <a:schemeClr val="tx1"/>
                          </a:solidFill>
                          <a:latin typeface="+mn-lt"/>
                          <a:ea typeface="+mn-ea"/>
                          <a:cs typeface="+mn-cs"/>
                        </a:rPr>
                        <a:t>perisinusoidal</a:t>
                      </a:r>
                      <a:r>
                        <a:rPr kumimoji="0" lang="en-US" altLang="en-US" sz="1400" b="0" kern="1200" dirty="0" smtClean="0">
                          <a:solidFill>
                            <a:schemeClr val="tx1"/>
                          </a:solidFill>
                          <a:latin typeface="+mn-lt"/>
                          <a:ea typeface="+mn-ea"/>
                          <a:cs typeface="+mn-cs"/>
                        </a:rPr>
                        <a:t> space and the sinusoid.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kern="1200" dirty="0" smtClean="0">
                          <a:solidFill>
                            <a:schemeClr val="tx1"/>
                          </a:solidFill>
                          <a:latin typeface="+mn-lt"/>
                          <a:ea typeface="+mn-ea"/>
                          <a:cs typeface="+mn-cs"/>
                        </a:rPr>
                        <a:t>Particles as big as chylomicrons (</a:t>
                      </a:r>
                      <a:r>
                        <a:rPr kumimoji="0" lang="en-US" altLang="en-US" sz="1400" b="0" kern="1200" dirty="0" smtClean="0">
                          <a:solidFill>
                            <a:srgbClr val="FFC000"/>
                          </a:solidFill>
                          <a:latin typeface="+mn-lt"/>
                          <a:ea typeface="+mn-ea"/>
                          <a:cs typeface="+mn-cs"/>
                        </a:rPr>
                        <a:t>80 to 500 </a:t>
                      </a:r>
                      <a:r>
                        <a:rPr kumimoji="0" lang="en-US" altLang="en-US" sz="1400" b="0" kern="1200" dirty="0" smtClean="0">
                          <a:solidFill>
                            <a:schemeClr val="tx1"/>
                          </a:solidFill>
                          <a:latin typeface="+mn-lt"/>
                          <a:ea typeface="+mn-ea"/>
                          <a:cs typeface="+mn-cs"/>
                        </a:rPr>
                        <a:t>nm wide) can penetrate these porous plates.</a:t>
                      </a:r>
                    </a:p>
                  </a:txBody>
                  <a:tcPr>
                    <a:solidFill>
                      <a:schemeClr val="bg1"/>
                    </a:solidFill>
                  </a:tcPr>
                </a:tc>
                <a:extLst>
                  <a:ext uri="{0D108BD9-81ED-4DB2-BD59-A6C34878D82A}">
                    <a16:rowId xmlns:a16="http://schemas.microsoft.com/office/drawing/2014/main" xmlns="" val="4129942922"/>
                  </a:ext>
                </a:extLst>
              </a:tr>
              <a:tr h="273310">
                <a:tc>
                  <a:txBody>
                    <a:bodyPr/>
                    <a:lstStyle/>
                    <a:p>
                      <a:pPr algn="ctr" rtl="0"/>
                      <a:r>
                        <a:rPr kumimoji="0" lang="en-US" sz="1400" kern="1200" dirty="0" smtClean="0">
                          <a:solidFill>
                            <a:schemeClr val="tx1"/>
                          </a:solidFill>
                          <a:latin typeface="+mn-lt"/>
                          <a:ea typeface="+mn-ea"/>
                          <a:cs typeface="+mn-cs"/>
                        </a:rPr>
                        <a:t>3. </a:t>
                      </a:r>
                      <a:r>
                        <a:rPr kumimoji="0" lang="en-US" sz="1400" kern="1200" dirty="0" err="1" smtClean="0">
                          <a:solidFill>
                            <a:schemeClr val="tx1"/>
                          </a:solidFill>
                          <a:latin typeface="+mn-lt"/>
                          <a:ea typeface="+mn-ea"/>
                          <a:cs typeface="+mn-cs"/>
                        </a:rPr>
                        <a:t>Kupffer</a:t>
                      </a:r>
                      <a:r>
                        <a:rPr kumimoji="0" lang="en-US" sz="1400" kern="1200" dirty="0" smtClean="0">
                          <a:solidFill>
                            <a:schemeClr val="tx1"/>
                          </a:solidFill>
                          <a:latin typeface="+mn-lt"/>
                          <a:ea typeface="+mn-ea"/>
                          <a:cs typeface="+mn-cs"/>
                        </a:rPr>
                        <a:t> cells</a:t>
                      </a:r>
                      <a:endParaRPr kumimoji="0" lang="en-US" sz="1400" kern="1200" dirty="0" smtClean="0">
                        <a:solidFill>
                          <a:schemeClr val="bg1">
                            <a:lumMod val="50000"/>
                          </a:schemeClr>
                        </a:solidFill>
                        <a:latin typeface="+mn-lt"/>
                        <a:ea typeface="+mn-ea"/>
                        <a:cs typeface="+mn-cs"/>
                      </a:endParaRPr>
                    </a:p>
                  </a:txBody>
                  <a:tcPr>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kern="1200" dirty="0" smtClean="0">
                          <a:solidFill>
                            <a:schemeClr val="tx1"/>
                          </a:solidFill>
                          <a:latin typeface="+mn-lt"/>
                          <a:ea typeface="+mn-ea"/>
                          <a:cs typeface="+mn-cs"/>
                        </a:rPr>
                        <a:t>Line the hepatic sinusoids and are part of the reticuloendothelial system (monocyte/macrophage). </a:t>
                      </a:r>
                    </a:p>
                  </a:txBody>
                  <a:tcPr>
                    <a:solidFill>
                      <a:schemeClr val="bg1"/>
                    </a:solidFill>
                  </a:tcPr>
                </a:tc>
                <a:extLst>
                  <a:ext uri="{0D108BD9-81ED-4DB2-BD59-A6C34878D82A}">
                    <a16:rowId xmlns:a16="http://schemas.microsoft.com/office/drawing/2014/main" xmlns="" val="2689617356"/>
                  </a:ext>
                </a:extLst>
              </a:tr>
              <a:tr h="688590">
                <a:tc>
                  <a:txBody>
                    <a:bodyPr/>
                    <a:lstStyle/>
                    <a:p>
                      <a:pPr algn="ctr" rtl="0"/>
                      <a:endParaRPr kumimoji="0" lang="en-US" sz="1400" kern="1200" dirty="0" smtClean="0">
                        <a:solidFill>
                          <a:srgbClr val="FF0000"/>
                        </a:solidFill>
                        <a:latin typeface="+mn-lt"/>
                        <a:ea typeface="+mn-ea"/>
                        <a:cs typeface="+mn-cs"/>
                      </a:endParaRPr>
                    </a:p>
                    <a:p>
                      <a:pPr algn="ctr" rtl="0"/>
                      <a:r>
                        <a:rPr kumimoji="0" lang="en-US" sz="1400" kern="1200" dirty="0" smtClean="0">
                          <a:solidFill>
                            <a:srgbClr val="FF0000"/>
                          </a:solidFill>
                          <a:latin typeface="+mn-lt"/>
                          <a:ea typeface="+mn-ea"/>
                          <a:cs typeface="+mn-cs"/>
                        </a:rPr>
                        <a:t>4. </a:t>
                      </a:r>
                      <a:r>
                        <a:rPr kumimoji="0" lang="en-US" altLang="en-US" sz="1400" kern="1200" dirty="0" smtClean="0">
                          <a:solidFill>
                            <a:srgbClr val="FF0000"/>
                          </a:solidFill>
                          <a:latin typeface="+mn-lt"/>
                          <a:ea typeface="+mn-ea"/>
                          <a:cs typeface="+mn-cs"/>
                        </a:rPr>
                        <a:t>Stellate cells</a:t>
                      </a:r>
                      <a:endParaRPr kumimoji="0" lang="en-US" sz="1400" kern="1200" dirty="0" smtClean="0">
                        <a:solidFill>
                          <a:srgbClr val="FF0000"/>
                        </a:solidFill>
                        <a:latin typeface="+mn-lt"/>
                        <a:ea typeface="+mn-ea"/>
                        <a:cs typeface="+mn-cs"/>
                      </a:endParaRPr>
                    </a:p>
                  </a:txBody>
                  <a:tcPr>
                    <a:solidFill>
                      <a:srgbClr val="FFE2C5"/>
                    </a:solidFill>
                  </a:tcPr>
                </a:tc>
                <a:tc>
                  <a:txBody>
                    <a:bodyPr/>
                    <a:lstStyle/>
                    <a:p>
                      <a:pPr eaLnBrk="1" hangingPunct="1">
                        <a:buFont typeface="Wingdings" panose="05000000000000000000" pitchFamily="2" charset="2"/>
                        <a:buChar char="ü"/>
                        <a:defRPr/>
                      </a:pPr>
                      <a:r>
                        <a:rPr kumimoji="0" lang="en-US" altLang="en-US" sz="1400" b="0" kern="1200" dirty="0" smtClean="0">
                          <a:solidFill>
                            <a:schemeClr val="tx1"/>
                          </a:solidFill>
                          <a:latin typeface="+mn-lt"/>
                          <a:ea typeface="+mn-ea"/>
                          <a:cs typeface="+mn-cs"/>
                        </a:rPr>
                        <a:t>In </a:t>
                      </a:r>
                      <a:r>
                        <a:rPr kumimoji="0" lang="en-US" altLang="en-US" sz="1400" b="0" kern="1200" dirty="0" smtClean="0">
                          <a:solidFill>
                            <a:srgbClr val="FF0000"/>
                          </a:solidFill>
                          <a:latin typeface="+mn-lt"/>
                          <a:ea typeface="+mn-ea"/>
                          <a:cs typeface="+mn-cs"/>
                        </a:rPr>
                        <a:t>normal condition</a:t>
                      </a:r>
                      <a:r>
                        <a:rPr kumimoji="0" lang="en-US" altLang="en-US" sz="1400" b="0" kern="1200" dirty="0" smtClean="0">
                          <a:solidFill>
                            <a:schemeClr val="tx1"/>
                          </a:solidFill>
                          <a:latin typeface="+mn-lt"/>
                          <a:ea typeface="+mn-ea"/>
                          <a:cs typeface="+mn-cs"/>
                        </a:rPr>
                        <a:t>, they store </a:t>
                      </a:r>
                      <a:r>
                        <a:rPr kumimoji="0" lang="en-US" altLang="en-US" sz="1400" b="0" kern="1200" dirty="0" smtClean="0">
                          <a:solidFill>
                            <a:srgbClr val="FF0000"/>
                          </a:solidFill>
                          <a:latin typeface="+mn-lt"/>
                          <a:ea typeface="+mn-ea"/>
                          <a:cs typeface="+mn-cs"/>
                        </a:rPr>
                        <a:t>lipids</a:t>
                      </a:r>
                      <a:r>
                        <a:rPr kumimoji="0" lang="en-US" altLang="en-US" sz="1400" b="0" kern="1200" dirty="0" smtClean="0">
                          <a:solidFill>
                            <a:schemeClr val="tx1"/>
                          </a:solidFill>
                          <a:latin typeface="+mn-lt"/>
                          <a:ea typeface="+mn-ea"/>
                          <a:cs typeface="+mn-cs"/>
                        </a:rPr>
                        <a:t> and </a:t>
                      </a:r>
                      <a:r>
                        <a:rPr kumimoji="0" lang="en-US" altLang="en-US" sz="1400" b="0" kern="1200" dirty="0" smtClean="0">
                          <a:solidFill>
                            <a:srgbClr val="FF0000"/>
                          </a:solidFill>
                          <a:latin typeface="+mn-lt"/>
                          <a:ea typeface="+mn-ea"/>
                          <a:cs typeface="+mn-cs"/>
                        </a:rPr>
                        <a:t>vitamin A</a:t>
                      </a:r>
                      <a:r>
                        <a:rPr kumimoji="0" lang="en-US" altLang="en-US" sz="1400" b="0" kern="1200" dirty="0" smtClean="0">
                          <a:solidFill>
                            <a:schemeClr val="tx1"/>
                          </a:solidFill>
                          <a:latin typeface="+mn-lt"/>
                          <a:ea typeface="+mn-ea"/>
                          <a:cs typeface="+mn-cs"/>
                        </a:rPr>
                        <a:t>. </a:t>
                      </a:r>
                    </a:p>
                    <a:p>
                      <a:pPr eaLnBrk="1" hangingPunct="1">
                        <a:buFont typeface="Wingdings" panose="05000000000000000000" pitchFamily="2" charset="2"/>
                        <a:buChar char="ü"/>
                        <a:defRPr/>
                      </a:pPr>
                      <a:r>
                        <a:rPr kumimoji="0" lang="en-US" altLang="en-US" sz="1400" b="0" kern="1200" dirty="0" smtClean="0">
                          <a:solidFill>
                            <a:schemeClr val="tx1"/>
                          </a:solidFill>
                          <a:latin typeface="+mn-lt"/>
                          <a:ea typeface="+mn-ea"/>
                          <a:cs typeface="+mn-cs"/>
                        </a:rPr>
                        <a:t>In </a:t>
                      </a:r>
                      <a:r>
                        <a:rPr kumimoji="0" lang="en-US" altLang="en-US" sz="1400" b="0" kern="1200" dirty="0" smtClean="0">
                          <a:solidFill>
                            <a:srgbClr val="FF0000"/>
                          </a:solidFill>
                          <a:latin typeface="+mn-lt"/>
                          <a:ea typeface="+mn-ea"/>
                          <a:cs typeface="+mn-cs"/>
                        </a:rPr>
                        <a:t>inflammatory condition</a:t>
                      </a:r>
                      <a:r>
                        <a:rPr kumimoji="0" lang="en-US" altLang="en-US" sz="1400" b="0" kern="1200" dirty="0" smtClean="0">
                          <a:solidFill>
                            <a:schemeClr val="tx1"/>
                          </a:solidFill>
                          <a:latin typeface="+mn-lt"/>
                          <a:ea typeface="+mn-ea"/>
                          <a:cs typeface="+mn-cs"/>
                        </a:rPr>
                        <a:t>, they become transformed to </a:t>
                      </a:r>
                      <a:r>
                        <a:rPr kumimoji="0" lang="en-US" altLang="en-US" sz="1400" b="0" kern="1200" dirty="0" err="1" smtClean="0">
                          <a:solidFill>
                            <a:schemeClr val="tx1"/>
                          </a:solidFill>
                          <a:latin typeface="+mn-lt"/>
                          <a:ea typeface="+mn-ea"/>
                          <a:cs typeface="+mn-cs"/>
                        </a:rPr>
                        <a:t>myoﬁbroblasts</a:t>
                      </a:r>
                      <a:r>
                        <a:rPr kumimoji="0" lang="en-US" altLang="en-US" sz="1400" b="0" kern="1200" dirty="0" smtClean="0">
                          <a:solidFill>
                            <a:schemeClr val="tx1"/>
                          </a:solidFill>
                          <a:latin typeface="+mn-lt"/>
                          <a:ea typeface="+mn-ea"/>
                          <a:cs typeface="+mn-cs"/>
                        </a:rPr>
                        <a:t>, which then become capable of secreting collagen and extracellular matrix into the space of </a:t>
                      </a:r>
                      <a:r>
                        <a:rPr kumimoji="0" lang="en-US" altLang="en-US" sz="1400" b="0" kern="1200" dirty="0" err="1" smtClean="0">
                          <a:solidFill>
                            <a:schemeClr val="tx1"/>
                          </a:solidFill>
                          <a:latin typeface="+mn-lt"/>
                          <a:ea typeface="+mn-ea"/>
                          <a:cs typeface="+mn-cs"/>
                        </a:rPr>
                        <a:t>Disse</a:t>
                      </a:r>
                      <a:r>
                        <a:rPr kumimoji="0" lang="en-US" altLang="en-US" sz="1400" b="0" kern="1200" dirty="0" smtClean="0">
                          <a:solidFill>
                            <a:schemeClr val="tx1"/>
                          </a:solidFill>
                          <a:latin typeface="+mn-lt"/>
                          <a:ea typeface="+mn-ea"/>
                          <a:cs typeface="+mn-cs"/>
                        </a:rPr>
                        <a:t> and regulating sinusoidal portal pressure by their contraction or relaxation.</a:t>
                      </a:r>
                    </a:p>
                  </a:txBody>
                  <a:tcPr>
                    <a:solidFill>
                      <a:schemeClr val="bg1"/>
                    </a:solidFill>
                  </a:tcPr>
                </a:tc>
                <a:extLst>
                  <a:ext uri="{0D108BD9-81ED-4DB2-BD59-A6C34878D82A}">
                    <a16:rowId xmlns:a16="http://schemas.microsoft.com/office/drawing/2014/main" xmlns="" val="2639570962"/>
                  </a:ext>
                </a:extLst>
              </a:tr>
              <a:tr h="3390914">
                <a:tc gridSpan="2">
                  <a:txBody>
                    <a:bodyPr/>
                    <a:lstStyle/>
                    <a:p>
                      <a:pPr marL="171450" indent="-171450">
                        <a:buFont typeface="Wingdings" panose="05000000000000000000" pitchFamily="2" charset="2"/>
                        <a:buChar char="ü"/>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txBody>
                  <a:tcPr>
                    <a:solidFill>
                      <a:schemeClr val="bg1"/>
                    </a:solidFill>
                  </a:tcPr>
                </a:tc>
                <a:tc hMerge="1">
                  <a:txBody>
                    <a:bodyPr/>
                    <a:lstStyle/>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3622532807"/>
                  </a:ext>
                </a:extLst>
              </a:tr>
            </a:tbl>
          </a:graphicData>
        </a:graphic>
      </p:graphicFrame>
      <p:pic>
        <p:nvPicPr>
          <p:cNvPr id="13" name="Content Placeholder 4" descr="showimage.jp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b="5316"/>
          <a:stretch/>
        </p:blipFill>
        <p:spPr bwMode="auto">
          <a:xfrm>
            <a:off x="621805" y="3130746"/>
            <a:ext cx="4452716" cy="3638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p:cNvPicPr>
          <p:nvPr/>
        </p:nvPicPr>
        <p:blipFill rotWithShape="1">
          <a:blip r:embed="rId3">
            <a:extLst>
              <a:ext uri="{28A0092B-C50C-407E-A947-70E740481C1C}">
                <a14:useLocalDpi xmlns:a14="http://schemas.microsoft.com/office/drawing/2010/main" val="0"/>
              </a:ext>
            </a:extLst>
          </a:blip>
          <a:srcRect b="4467"/>
          <a:stretch/>
        </p:blipFill>
        <p:spPr bwMode="auto">
          <a:xfrm>
            <a:off x="7995940" y="3130747"/>
            <a:ext cx="3973808" cy="36383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9982844" y="9892"/>
            <a:ext cx="2205981" cy="3227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9" name="Rectangle 18"/>
          <p:cNvSpPr/>
          <p:nvPr/>
        </p:nvSpPr>
        <p:spPr>
          <a:xfrm>
            <a:off x="5074520" y="3155214"/>
            <a:ext cx="2810599" cy="2308324"/>
          </a:xfrm>
          <a:prstGeom prst="rect">
            <a:avLst/>
          </a:prstGeom>
          <a:ln>
            <a:solidFill>
              <a:srgbClr val="00B050"/>
            </a:solidFill>
            <a:prstDash val="dashDot"/>
          </a:ln>
        </p:spPr>
        <p:txBody>
          <a:bodyPr wrap="square">
            <a:spAutoFit/>
          </a:bodyPr>
          <a:lstStyle/>
          <a:p>
            <a:pPr marL="171450" indent="-171450">
              <a:buFont typeface="Wingdings" panose="05000000000000000000" pitchFamily="2" charset="2"/>
              <a:buChar char="ü"/>
            </a:pPr>
            <a:r>
              <a:rPr lang="en-US" sz="1200" dirty="0" smtClean="0">
                <a:solidFill>
                  <a:srgbClr val="00B050"/>
                </a:solidFill>
                <a:latin typeface="Gill Sans MT" panose="020B0502020104020203" pitchFamily="34" charset="0"/>
              </a:rPr>
              <a:t>The </a:t>
            </a:r>
            <a:r>
              <a:rPr lang="en-US" sz="1200" dirty="0" smtClean="0">
                <a:solidFill>
                  <a:srgbClr val="00B050"/>
                </a:solidFill>
              </a:rPr>
              <a:t>Hepatocytes can receive the blood from the </a:t>
            </a:r>
            <a:r>
              <a:rPr lang="en-US" altLang="en-US" sz="1200" dirty="0" err="1" smtClean="0">
                <a:solidFill>
                  <a:srgbClr val="00B050"/>
                </a:solidFill>
              </a:rPr>
              <a:t>perisinusoidal</a:t>
            </a:r>
            <a:r>
              <a:rPr lang="en-US" altLang="en-US" sz="1200" dirty="0" smtClean="0">
                <a:solidFill>
                  <a:srgbClr val="00B050"/>
                </a:solidFill>
              </a:rPr>
              <a:t> space or space of </a:t>
            </a:r>
            <a:r>
              <a:rPr lang="en-US" altLang="en-US" sz="1200" dirty="0" err="1" smtClean="0">
                <a:solidFill>
                  <a:srgbClr val="00B050"/>
                </a:solidFill>
              </a:rPr>
              <a:t>Disse</a:t>
            </a:r>
            <a:r>
              <a:rPr lang="en-US" altLang="en-US" sz="1200" dirty="0" smtClean="0">
                <a:solidFill>
                  <a:srgbClr val="00B050"/>
                </a:solidFill>
              </a:rPr>
              <a:t>. </a:t>
            </a:r>
          </a:p>
          <a:p>
            <a:pPr marL="171450" indent="-171450">
              <a:buFont typeface="Wingdings" panose="05000000000000000000" pitchFamily="2" charset="2"/>
              <a:buChar char="ü"/>
            </a:pPr>
            <a:r>
              <a:rPr lang="en-US" sz="1200" dirty="0" smtClean="0">
                <a:solidFill>
                  <a:srgbClr val="00B050"/>
                </a:solidFill>
              </a:rPr>
              <a:t>We get the material and, toxic subunits and waste product from the portal vain. Then all of them get infiltrated. </a:t>
            </a:r>
            <a:endParaRPr lang="en-US" sz="1200" dirty="0">
              <a:solidFill>
                <a:srgbClr val="00B050"/>
              </a:solidFill>
            </a:endParaRPr>
          </a:p>
          <a:p>
            <a:pPr marL="171450" indent="-171450">
              <a:buFont typeface="Wingdings" panose="05000000000000000000" pitchFamily="2" charset="2"/>
              <a:buChar char="ü"/>
            </a:pPr>
            <a:r>
              <a:rPr lang="en-US" sz="1200" dirty="0" smtClean="0">
                <a:solidFill>
                  <a:srgbClr val="00B050"/>
                </a:solidFill>
                <a:latin typeface="Gill Sans MT" panose="020B0502020104020203" pitchFamily="34" charset="0"/>
              </a:rPr>
              <a:t>After infiltrated they drain into lymphatic vessels.</a:t>
            </a:r>
          </a:p>
          <a:p>
            <a:pPr marL="171450" indent="-171450">
              <a:buFont typeface="Wingdings" panose="05000000000000000000" pitchFamily="2" charset="2"/>
              <a:buChar char="ü"/>
            </a:pPr>
            <a:r>
              <a:rPr lang="en-US" sz="1200" dirty="0" smtClean="0">
                <a:solidFill>
                  <a:srgbClr val="00B050"/>
                </a:solidFill>
                <a:latin typeface="Gill Sans MT" panose="020B0502020104020203" pitchFamily="34" charset="0"/>
              </a:rPr>
              <a:t>Any mistake in filtration we will have portal hypertension, accumulation of fluid in peritoneal cavity (ascites disease).</a:t>
            </a:r>
            <a:endParaRPr lang="ar-SA" sz="1200" dirty="0" smtClean="0">
              <a:solidFill>
                <a:srgbClr val="00B050"/>
              </a:solidFill>
              <a:latin typeface="Gill Sans MT" panose="020B0502020104020203" pitchFamily="34" charset="0"/>
            </a:endParaRPr>
          </a:p>
        </p:txBody>
      </p:sp>
      <p:sp>
        <p:nvSpPr>
          <p:cNvPr id="20" name="Rectangle 19"/>
          <p:cNvSpPr/>
          <p:nvPr/>
        </p:nvSpPr>
        <p:spPr>
          <a:xfrm>
            <a:off x="9622804" y="404664"/>
            <a:ext cx="2566021" cy="487243"/>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FF0000"/>
                </a:solidFill>
                <a:latin typeface="Arabic Typesetting" panose="03020402040406030203" pitchFamily="66" charset="-78"/>
                <a:cs typeface="Arabic Typesetting" panose="03020402040406030203" pitchFamily="66" charset="-78"/>
              </a:rPr>
              <a:t>فيه سؤال زي اللوز من هذه </a:t>
            </a:r>
            <a:r>
              <a:rPr lang="ar-SA" dirty="0" err="1" smtClean="0">
                <a:solidFill>
                  <a:srgbClr val="FF0000"/>
                </a:solidFill>
                <a:latin typeface="Arabic Typesetting" panose="03020402040406030203" pitchFamily="66" charset="-78"/>
                <a:cs typeface="Arabic Typesetting" panose="03020402040406030203" pitchFamily="66" charset="-78"/>
              </a:rPr>
              <a:t>السلايد</a:t>
            </a:r>
            <a:r>
              <a:rPr lang="ar-SA" dirty="0" smtClean="0">
                <a:solidFill>
                  <a:srgbClr val="FF0000"/>
                </a:solidFill>
                <a:latin typeface="Arabic Typesetting" panose="03020402040406030203" pitchFamily="66" charset="-78"/>
                <a:cs typeface="Arabic Typesetting" panose="03020402040406030203" pitchFamily="66" charset="-78"/>
              </a:rPr>
              <a:t>  </a:t>
            </a:r>
            <a:r>
              <a:rPr lang="ar-SA" dirty="0" smtClean="0">
                <a:solidFill>
                  <a:srgbClr val="FF0000"/>
                </a:solidFill>
                <a:latin typeface="Arabic Typesetting" panose="03020402040406030203" pitchFamily="66" charset="-78"/>
                <a:cs typeface="Arabic Typesetting" panose="03020402040406030203" pitchFamily="66" charset="-78"/>
                <a:sym typeface="Wingdings" panose="05000000000000000000" pitchFamily="2" charset="2"/>
              </a:rPr>
              <a:t></a:t>
            </a:r>
            <a:endParaRPr lang="en-US"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86833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831175393"/>
              </p:ext>
            </p:extLst>
          </p:nvPr>
        </p:nvGraphicFramePr>
        <p:xfrm>
          <a:off x="1" y="-6"/>
          <a:ext cx="12188823" cy="6858007"/>
        </p:xfrm>
        <a:graphic>
          <a:graphicData uri="http://schemas.openxmlformats.org/drawingml/2006/table">
            <a:tbl>
              <a:tblPr firstRow="1" bandRow="1">
                <a:tableStyleId>{5DA37D80-6434-44D0-A028-1B22A696006F}</a:tableStyleId>
              </a:tblPr>
              <a:tblGrid>
                <a:gridCol w="3934171">
                  <a:extLst>
                    <a:ext uri="{9D8B030D-6E8A-4147-A177-3AD203B41FA5}">
                      <a16:colId xmlns:a16="http://schemas.microsoft.com/office/drawing/2014/main" xmlns="" val="3687207917"/>
                    </a:ext>
                  </a:extLst>
                </a:gridCol>
                <a:gridCol w="2088232">
                  <a:extLst>
                    <a:ext uri="{9D8B030D-6E8A-4147-A177-3AD203B41FA5}">
                      <a16:colId xmlns:a16="http://schemas.microsoft.com/office/drawing/2014/main" xmlns="" val="996864492"/>
                    </a:ext>
                  </a:extLst>
                </a:gridCol>
                <a:gridCol w="1296144">
                  <a:extLst>
                    <a:ext uri="{9D8B030D-6E8A-4147-A177-3AD203B41FA5}">
                      <a16:colId xmlns:a16="http://schemas.microsoft.com/office/drawing/2014/main" xmlns="" val="2291426760"/>
                    </a:ext>
                  </a:extLst>
                </a:gridCol>
                <a:gridCol w="360040">
                  <a:extLst>
                    <a:ext uri="{9D8B030D-6E8A-4147-A177-3AD203B41FA5}">
                      <a16:colId xmlns:a16="http://schemas.microsoft.com/office/drawing/2014/main" xmlns="" val="2164398373"/>
                    </a:ext>
                  </a:extLst>
                </a:gridCol>
                <a:gridCol w="4510236">
                  <a:extLst>
                    <a:ext uri="{9D8B030D-6E8A-4147-A177-3AD203B41FA5}">
                      <a16:colId xmlns:a16="http://schemas.microsoft.com/office/drawing/2014/main" xmlns="" val="2761411342"/>
                    </a:ext>
                  </a:extLst>
                </a:gridCol>
              </a:tblGrid>
              <a:tr h="331282">
                <a:tc gridSpan="5">
                  <a:txBody>
                    <a:bodyPr/>
                    <a:lstStyle/>
                    <a:p>
                      <a:pPr algn="ctr"/>
                      <a:r>
                        <a:rPr kumimoji="0" lang="en-US" sz="1400" b="0" kern="1200" dirty="0" smtClean="0">
                          <a:solidFill>
                            <a:schemeClr val="tx1"/>
                          </a:solidFill>
                          <a:latin typeface="+mn-lt"/>
                          <a:ea typeface="+mn-ea"/>
                          <a:cs typeface="+mn-cs"/>
                        </a:rPr>
                        <a:t>Liver Functions </a:t>
                      </a:r>
                      <a:endParaRPr kumimoji="0" lang="en-GB" sz="1400" b="0" kern="1200" dirty="0">
                        <a:solidFill>
                          <a:schemeClr val="tx1"/>
                        </a:solidFill>
                        <a:latin typeface="+mn-lt"/>
                        <a:ea typeface="+mn-ea"/>
                        <a:cs typeface="+mn-cs"/>
                      </a:endParaRPr>
                    </a:p>
                  </a:txBody>
                  <a:tcP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2202847"/>
                  </a:ext>
                </a:extLst>
              </a:tr>
              <a:tr h="308633">
                <a:tc gridSpan="3">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400" kern="1200" dirty="0" smtClean="0">
                          <a:solidFill>
                            <a:schemeClr val="accent5">
                              <a:lumMod val="75000"/>
                            </a:schemeClr>
                          </a:solidFill>
                          <a:latin typeface="+mn-lt"/>
                          <a:ea typeface="+mn-ea"/>
                          <a:cs typeface="+mn-cs"/>
                        </a:rPr>
                        <a:t>1.</a:t>
                      </a:r>
                      <a:r>
                        <a:rPr kumimoji="0" lang="en-US" sz="1400" kern="1200" baseline="0" dirty="0" smtClean="0">
                          <a:solidFill>
                            <a:schemeClr val="accent5">
                              <a:lumMod val="75000"/>
                            </a:schemeClr>
                          </a:solidFill>
                          <a:latin typeface="+mn-lt"/>
                          <a:ea typeface="+mn-ea"/>
                          <a:cs typeface="+mn-cs"/>
                        </a:rPr>
                        <a:t> </a:t>
                      </a:r>
                      <a:r>
                        <a:rPr kumimoji="0" lang="en-US" sz="1400" kern="1200" dirty="0" smtClean="0">
                          <a:solidFill>
                            <a:schemeClr val="accent5">
                              <a:lumMod val="75000"/>
                            </a:schemeClr>
                          </a:solidFill>
                          <a:latin typeface="+mn-lt"/>
                          <a:ea typeface="+mn-ea"/>
                          <a:cs typeface="+mn-cs"/>
                        </a:rPr>
                        <a:t>Exocrine (digestive) role</a:t>
                      </a:r>
                    </a:p>
                  </a:txBody>
                  <a:tcPr>
                    <a:solidFill>
                      <a:srgbClr val="FCE4EA"/>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endParaRPr kumimoji="0" lang="en-US" sz="1400" kern="1200" dirty="0" smtClean="0">
                        <a:solidFill>
                          <a:schemeClr val="tx1"/>
                        </a:solidFill>
                        <a:latin typeface="+mn-lt"/>
                        <a:ea typeface="+mn-ea"/>
                        <a:cs typeface="+mn-cs"/>
                      </a:endParaRPr>
                    </a:p>
                  </a:txBody>
                  <a:tcPr>
                    <a:solidFill>
                      <a:srgbClr val="FCE4EA"/>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1400" b="0" kern="1200" dirty="0" smtClean="0">
                          <a:solidFill>
                            <a:schemeClr val="tx1"/>
                          </a:solidFill>
                          <a:latin typeface="+mn-lt"/>
                          <a:ea typeface="+mn-ea"/>
                          <a:cs typeface="+mn-cs"/>
                        </a:rPr>
                        <a:t>2. Endocrine role </a:t>
                      </a:r>
                      <a:r>
                        <a:rPr kumimoji="0" lang="en-US" altLang="en-US" sz="1400" b="0" kern="1200" dirty="0" smtClean="0">
                          <a:solidFill>
                            <a:schemeClr val="bg1">
                              <a:lumMod val="50000"/>
                            </a:schemeClr>
                          </a:solidFill>
                          <a:latin typeface="+mn-lt"/>
                          <a:ea typeface="+mn-ea"/>
                          <a:cs typeface="+mn-cs"/>
                        </a:rPr>
                        <a:t>(only in males’)</a:t>
                      </a:r>
                    </a:p>
                  </a:txBody>
                  <a:tcPr>
                    <a:solidFill>
                      <a:srgbClr val="FFFFCC"/>
                    </a:solidFill>
                  </a:tcPr>
                </a:tc>
                <a:tc hMerge="1">
                  <a:txBody>
                    <a:bodyPr/>
                    <a:lstStyle/>
                    <a:p>
                      <a:endParaRPr lang="en-US"/>
                    </a:p>
                  </a:txBody>
                  <a:tcPr/>
                </a:tc>
                <a:extLst>
                  <a:ext uri="{0D108BD9-81ED-4DB2-BD59-A6C34878D82A}">
                    <a16:rowId xmlns:a16="http://schemas.microsoft.com/office/drawing/2014/main" xmlns="" val="2878319891"/>
                  </a:ext>
                </a:extLst>
              </a:tr>
              <a:tr h="601834">
                <a:tc rowSpan="2" gridSpan="3">
                  <a:txBody>
                    <a:bodyPr/>
                    <a:lstStyle/>
                    <a:p>
                      <a:pPr marL="609600" indent="-609600" algn="just" eaLnBrk="1" hangingPunct="1">
                        <a:buFontTx/>
                        <a:buAutoNum type="arabicPeriod"/>
                      </a:pPr>
                      <a:r>
                        <a:rPr kumimoji="0" lang="en-US" altLang="en-US" sz="1400" kern="1200" dirty="0" smtClean="0">
                          <a:solidFill>
                            <a:schemeClr val="accent5">
                              <a:lumMod val="75000"/>
                            </a:schemeClr>
                          </a:solidFill>
                          <a:latin typeface="+mn-lt"/>
                          <a:ea typeface="+mn-ea"/>
                          <a:cs typeface="+mn-cs"/>
                        </a:rPr>
                        <a:t>Synthesizes and secrets bile salts.</a:t>
                      </a:r>
                    </a:p>
                    <a:p>
                      <a:pPr marL="609600" indent="-609600" eaLnBrk="1" hangingPunct="1">
                        <a:buFont typeface="Wingdings" panose="05000000000000000000" pitchFamily="2" charset="2"/>
                        <a:buAutoNum type="arabicPeriod" startAt="2"/>
                      </a:pPr>
                      <a:r>
                        <a:rPr kumimoji="0" lang="en-US" altLang="en-US" sz="1400" kern="1200" dirty="0" smtClean="0">
                          <a:solidFill>
                            <a:schemeClr val="accent5">
                              <a:lumMod val="75000"/>
                            </a:schemeClr>
                          </a:solidFill>
                          <a:latin typeface="+mn-lt"/>
                          <a:ea typeface="+mn-ea"/>
                          <a:cs typeface="+mn-cs"/>
                        </a:rPr>
                        <a:t>Secrets into the bile a bicarbonate-rich solution </a:t>
                      </a:r>
                    </a:p>
                    <a:p>
                      <a:pPr marL="609600" indent="-609600" eaLnBrk="1" hangingPunct="1">
                        <a:buFont typeface="Wingdings" panose="05000000000000000000" pitchFamily="2" charset="2"/>
                        <a:buAutoNum type="arabicPeriod" startAt="2"/>
                      </a:pPr>
                      <a:r>
                        <a:rPr kumimoji="0" lang="en-US" altLang="en-US" sz="1400" kern="1200" dirty="0" smtClean="0">
                          <a:solidFill>
                            <a:schemeClr val="accent5">
                              <a:lumMod val="75000"/>
                            </a:schemeClr>
                          </a:solidFill>
                          <a:latin typeface="+mn-lt"/>
                          <a:ea typeface="+mn-ea"/>
                          <a:cs typeface="+mn-cs"/>
                        </a:rPr>
                        <a:t>Destroys old erythrocytes.</a:t>
                      </a:r>
                    </a:p>
                  </a:txBody>
                  <a:tcPr>
                    <a:solidFill>
                      <a:schemeClr val="bg1"/>
                    </a:solidFill>
                  </a:tcPr>
                </a:tc>
                <a:tc rowSpan="2" hMerge="1">
                  <a:txBody>
                    <a:bodyPr/>
                    <a:lstStyle/>
                    <a:p>
                      <a:endParaRPr lang="en-US"/>
                    </a:p>
                  </a:txBody>
                  <a:tcPr/>
                </a:tc>
                <a:tc rowSpan="2" hMerge="1">
                  <a:txBody>
                    <a:bodyPr/>
                    <a:lstStyle/>
                    <a:p>
                      <a:endParaRPr lang="en-US"/>
                    </a:p>
                  </a:txBody>
                  <a:tcPr/>
                </a:tc>
                <a:tc gridSpan="2">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1400" kern="1200" dirty="0" smtClean="0">
                          <a:solidFill>
                            <a:schemeClr val="tx1"/>
                          </a:solidFill>
                          <a:latin typeface="+mn-lt"/>
                          <a:ea typeface="+mn-ea"/>
                          <a:cs typeface="+mn-cs"/>
                        </a:rPr>
                        <a:t>Synthesizes clotting factors and plasma proteins.</a:t>
                      </a:r>
                    </a:p>
                    <a:p>
                      <a:pPr marL="285750" marR="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en-US" sz="500" kern="1200" dirty="0" smtClean="0">
                        <a:solidFill>
                          <a:schemeClr val="tx1"/>
                        </a:solidFill>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1400" kern="1200" dirty="0" smtClean="0">
                          <a:solidFill>
                            <a:schemeClr val="tx1"/>
                          </a:solidFill>
                          <a:latin typeface="+mn-lt"/>
                          <a:ea typeface="+mn-ea"/>
                          <a:cs typeface="+mn-cs"/>
                        </a:rPr>
                        <a:t>Metabolizes the organic substances and Cholesterol. </a:t>
                      </a:r>
                    </a:p>
                  </a:txBody>
                  <a:tcPr>
                    <a:solidFill>
                      <a:schemeClr val="bg1"/>
                    </a:solidFill>
                  </a:tcPr>
                </a:tc>
                <a:tc hMerge="1">
                  <a:txBody>
                    <a:bodyPr/>
                    <a:lstStyle/>
                    <a:p>
                      <a:endParaRPr lang="en-US"/>
                    </a:p>
                  </a:txBody>
                  <a:tcPr/>
                </a:tc>
                <a:extLst>
                  <a:ext uri="{0D108BD9-81ED-4DB2-BD59-A6C34878D82A}">
                    <a16:rowId xmlns:a16="http://schemas.microsoft.com/office/drawing/2014/main" xmlns="" val="3213021814"/>
                  </a:ext>
                </a:extLst>
              </a:tr>
              <a:tr h="280238">
                <a:tc gridSpan="3" vMerge="1">
                  <a:txBody>
                    <a:bodyPr/>
                    <a:lstStyle/>
                    <a:p>
                      <a:pPr marL="609600" indent="-609600" algn="just" eaLnBrk="1" hangingPunct="1">
                        <a:buFontTx/>
                        <a:buAutoNum type="arabicPeriod"/>
                      </a:pPr>
                      <a:endParaRPr kumimoji="0" lang="en-US" altLang="en-US" sz="1400" kern="1200" dirty="0" smtClean="0">
                        <a:solidFill>
                          <a:schemeClr val="accent5">
                            <a:lumMod val="75000"/>
                          </a:schemeClr>
                        </a:solidFill>
                        <a:latin typeface="+mn-lt"/>
                        <a:ea typeface="+mn-ea"/>
                        <a:cs typeface="+mn-cs"/>
                      </a:endParaRPr>
                    </a:p>
                  </a:txBody>
                  <a:tcPr>
                    <a:solidFill>
                      <a:schemeClr val="bg1"/>
                    </a:solidFill>
                  </a:tcPr>
                </a:tc>
                <a:tc hMerge="1" vMerge="1">
                  <a:txBody>
                    <a:bodyPr/>
                    <a:lstStyle/>
                    <a:p>
                      <a:endParaRPr lang="en-US"/>
                    </a:p>
                  </a:txBody>
                  <a:tcPr/>
                </a:tc>
                <a:tc hMerge="1" vMerge="1">
                  <a:txBody>
                    <a:bodyPr/>
                    <a:lstStyle/>
                    <a:p>
                      <a:endParaRPr lang="en-US"/>
                    </a:p>
                  </a:txBody>
                  <a:tcPr/>
                </a:tc>
                <a:tc rowSpan="4">
                  <a:txBody>
                    <a:bodyPr/>
                    <a:lstStyle/>
                    <a:p>
                      <a:pPr algn="ctr" rtl="0"/>
                      <a:r>
                        <a:rPr kumimoji="0" lang="en-US" altLang="en-US" sz="1400" kern="1200" dirty="0" smtClean="0">
                          <a:solidFill>
                            <a:schemeClr val="accent2">
                              <a:lumMod val="75000"/>
                            </a:schemeClr>
                          </a:solidFill>
                          <a:latin typeface="+mn-lt"/>
                          <a:ea typeface="+mn-ea"/>
                          <a:cs typeface="+mn-cs"/>
                        </a:rPr>
                        <a:t>Carbohydrate</a:t>
                      </a:r>
                      <a:endParaRPr kumimoji="0" lang="en-US" sz="1400" kern="1200" dirty="0" smtClean="0">
                        <a:solidFill>
                          <a:schemeClr val="tx1"/>
                        </a:solidFill>
                        <a:latin typeface="+mn-lt"/>
                        <a:ea typeface="+mn-ea"/>
                        <a:cs typeface="+mn-cs"/>
                      </a:endParaRPr>
                    </a:p>
                  </a:txBody>
                  <a:tcPr vert="vert270">
                    <a:solidFill>
                      <a:srgbClr val="FFFFCC"/>
                    </a:solidFill>
                  </a:tcPr>
                </a:tc>
                <a:tc rowSpan="4">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kern="1200" dirty="0" smtClean="0">
                          <a:solidFill>
                            <a:schemeClr val="tx1"/>
                          </a:solidFill>
                          <a:latin typeface="+mn-lt"/>
                          <a:ea typeface="+mn-ea"/>
                          <a:cs typeface="+mn-cs"/>
                        </a:rPr>
                        <a:t>Glycogen storage.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en-US" sz="1400" kern="120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kern="1200" dirty="0" smtClean="0">
                          <a:solidFill>
                            <a:schemeClr val="tx1"/>
                          </a:solidFill>
                          <a:latin typeface="+mn-lt"/>
                          <a:ea typeface="+mn-ea"/>
                          <a:cs typeface="+mn-cs"/>
                        </a:rPr>
                        <a:t>Conversion of galactose and fructose to glucose.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en-US" sz="1400" kern="120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kern="1200" dirty="0" smtClean="0">
                          <a:solidFill>
                            <a:schemeClr val="tx1"/>
                          </a:solidFill>
                          <a:latin typeface="+mn-lt"/>
                          <a:ea typeface="+mn-ea"/>
                          <a:cs typeface="+mn-cs"/>
                        </a:rPr>
                        <a:t>Gluconeogenesis</a:t>
                      </a:r>
                      <a:r>
                        <a:rPr kumimoji="0" lang="en-US" altLang="en-US" sz="1400" kern="1200" baseline="0" dirty="0" smtClean="0">
                          <a:solidFill>
                            <a:schemeClr val="tx1"/>
                          </a:solidFill>
                          <a:latin typeface="+mn-lt"/>
                          <a:ea typeface="+mn-ea"/>
                          <a:cs typeface="+mn-cs"/>
                        </a:rPr>
                        <a:t> </a:t>
                      </a:r>
                      <a:r>
                        <a:rPr kumimoji="0" lang="en-US" altLang="en-US" sz="1400" kern="1200" dirty="0" smtClean="0">
                          <a:solidFill>
                            <a:schemeClr val="tx1"/>
                          </a:solidFill>
                          <a:latin typeface="+mn-lt"/>
                          <a:ea typeface="+mn-ea"/>
                          <a:cs typeface="+mn-cs"/>
                        </a:rPr>
                        <a:t>&amp; many biochemical compounds from carbohydrate. </a:t>
                      </a:r>
                    </a:p>
                  </a:txBody>
                  <a:tcPr>
                    <a:solidFill>
                      <a:schemeClr val="bg1"/>
                    </a:solidFill>
                  </a:tcPr>
                </a:tc>
                <a:extLst>
                  <a:ext uri="{0D108BD9-81ED-4DB2-BD59-A6C34878D82A}">
                    <a16:rowId xmlns:a16="http://schemas.microsoft.com/office/drawing/2014/main" xmlns="" val="2190587081"/>
                  </a:ext>
                </a:extLst>
              </a:tr>
              <a:tr h="308633">
                <a:tc gridSpan="3">
                  <a:txBody>
                    <a:bodyPr/>
                    <a:lstStyle/>
                    <a:p>
                      <a:pPr algn="ctr" rtl="0" eaLnBrk="1" hangingPunct="1">
                        <a:defRPr/>
                      </a:pPr>
                      <a:r>
                        <a:rPr kumimoji="0" lang="en-US" sz="1400" kern="1200" dirty="0" smtClean="0">
                          <a:solidFill>
                            <a:srgbClr val="FF0000"/>
                          </a:solidFill>
                          <a:latin typeface="+mn-lt"/>
                          <a:ea typeface="+mn-ea"/>
                          <a:cs typeface="+mn-cs"/>
                        </a:rPr>
                        <a:t>The main digestive function of the liver is the secretion of bile </a:t>
                      </a:r>
                      <a:r>
                        <a:rPr kumimoji="0" lang="en-US" sz="1400" kern="1200" dirty="0" smtClean="0">
                          <a:solidFill>
                            <a:schemeClr val="accent5">
                              <a:lumMod val="75000"/>
                            </a:schemeClr>
                          </a:solidFill>
                          <a:latin typeface="+mn-lt"/>
                          <a:ea typeface="+mn-ea"/>
                          <a:cs typeface="+mn-cs"/>
                        </a:rPr>
                        <a:t>(normally 600-1000 ml/day).</a:t>
                      </a:r>
                    </a:p>
                  </a:txBody>
                  <a:tcPr>
                    <a:solidFill>
                      <a:srgbClr val="FFFFEB"/>
                    </a:solidFill>
                  </a:tcPr>
                </a:tc>
                <a:tc hMerge="1">
                  <a:txBody>
                    <a:bodyPr/>
                    <a:lstStyle/>
                    <a:p>
                      <a:endParaRPr lang="en-US"/>
                    </a:p>
                  </a:txBody>
                  <a:tcPr/>
                </a:tc>
                <a:tc hMerge="1">
                  <a:txBody>
                    <a:bodyPr/>
                    <a:lstStyle/>
                    <a:p>
                      <a:endParaRPr lang="en-US"/>
                    </a:p>
                  </a:txBody>
                  <a:tcPr/>
                </a:tc>
                <a:tc vMerge="1">
                  <a:txBody>
                    <a:bodyPr/>
                    <a:lstStyle/>
                    <a:p>
                      <a:pPr algn="ctr" rtl="0"/>
                      <a:endParaRPr kumimoji="0" lang="en-US" sz="1400" kern="1200" dirty="0" smtClean="0">
                        <a:solidFill>
                          <a:schemeClr val="tx1"/>
                        </a:solidFill>
                        <a:latin typeface="+mn-lt"/>
                        <a:ea typeface="+mn-ea"/>
                        <a:cs typeface="+mn-cs"/>
                      </a:endParaRPr>
                    </a:p>
                  </a:txBody>
                  <a:tcPr vert="vert270">
                    <a:solidFill>
                      <a:srgbClr val="FFFFCC"/>
                    </a:solidFill>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en-US" sz="14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3612431571"/>
                  </a:ext>
                </a:extLst>
              </a:tr>
              <a:tr h="336173">
                <a:tc gridSpan="3">
                  <a:txBody>
                    <a:bodyPr/>
                    <a:lstStyle/>
                    <a:p>
                      <a:pPr algn="ctr" rtl="0" eaLnBrk="1" hangingPunct="1">
                        <a:defRPr/>
                      </a:pPr>
                      <a:r>
                        <a:rPr kumimoji="0" lang="en-US" sz="1400" kern="1200" dirty="0" smtClean="0">
                          <a:solidFill>
                            <a:srgbClr val="FF0000"/>
                          </a:solidFill>
                          <a:latin typeface="+mn-lt"/>
                          <a:ea typeface="+mn-ea"/>
                          <a:cs typeface="+mn-cs"/>
                        </a:rPr>
                        <a:t>Function's of the Bile</a:t>
                      </a:r>
                    </a:p>
                  </a:txBody>
                  <a:tcPr>
                    <a:solidFill>
                      <a:schemeClr val="bg1">
                        <a:lumMod val="95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586454619"/>
                  </a:ext>
                </a:extLst>
              </a:tr>
              <a:tr h="527999">
                <a:tc rowSpan="2">
                  <a:txBody>
                    <a:bodyPr/>
                    <a:lstStyle/>
                    <a:p>
                      <a:pPr marL="342900" indent="-342900" algn="l" rtl="0" eaLnBrk="1" hangingPunct="1">
                        <a:buFont typeface="+mj-lt"/>
                        <a:buAutoNum type="arabicPeriod"/>
                        <a:defRPr/>
                      </a:pPr>
                      <a:r>
                        <a:rPr kumimoji="0" lang="en-US" sz="1400" kern="1200" dirty="0" smtClean="0">
                          <a:solidFill>
                            <a:schemeClr val="tx1"/>
                          </a:solidFill>
                          <a:latin typeface="+mn-lt"/>
                          <a:ea typeface="+mn-ea"/>
                          <a:cs typeface="+mn-cs"/>
                        </a:rPr>
                        <a:t>plays an important role in fat digestion and absorption by the following:</a:t>
                      </a:r>
                    </a:p>
                    <a:p>
                      <a:pPr marL="342900" indent="-342900" algn="l" rtl="0" eaLnBrk="1" hangingPunct="1">
                        <a:buFont typeface="+mj-lt"/>
                        <a:buAutoNum type="arabicPeriod"/>
                        <a:defRPr/>
                      </a:pPr>
                      <a:endParaRPr kumimoji="0" lang="en-US" sz="1400" kern="1200" dirty="0" smtClean="0">
                        <a:solidFill>
                          <a:schemeClr val="accent2">
                            <a:lumMod val="75000"/>
                          </a:schemeClr>
                        </a:solidFill>
                        <a:latin typeface="+mn-lt"/>
                        <a:ea typeface="+mn-ea"/>
                        <a:cs typeface="+mn-cs"/>
                      </a:endParaRPr>
                    </a:p>
                    <a:p>
                      <a:pPr marL="514350" indent="-514350" algn="l" rtl="0" eaLnBrk="1" hangingPunct="1">
                        <a:buFont typeface="Arial" panose="020B0604020202020204" pitchFamily="34" charset="0"/>
                        <a:buChar char="•"/>
                        <a:defRPr/>
                      </a:pPr>
                      <a:r>
                        <a:rPr kumimoji="0" lang="en-US" sz="1400" kern="1200" dirty="0" smtClean="0">
                          <a:solidFill>
                            <a:schemeClr val="accent5">
                              <a:lumMod val="75000"/>
                            </a:schemeClr>
                          </a:solidFill>
                          <a:latin typeface="+mn-lt"/>
                          <a:ea typeface="+mn-ea"/>
                          <a:cs typeface="+mn-cs"/>
                        </a:rPr>
                        <a:t>Emulsifying the large fat particles of the food into minute particles.</a:t>
                      </a:r>
                    </a:p>
                    <a:p>
                      <a:pPr marL="514350" indent="-514350" algn="l" rtl="0" eaLnBrk="1" hangingPunct="1">
                        <a:buFont typeface="Arial" panose="020B0604020202020204" pitchFamily="34" charset="0"/>
                        <a:buChar char="•"/>
                        <a:defRPr/>
                      </a:pPr>
                      <a:endParaRPr kumimoji="0" lang="en-US" sz="1400" kern="1200" dirty="0" smtClean="0">
                        <a:solidFill>
                          <a:schemeClr val="accent5">
                            <a:lumMod val="75000"/>
                          </a:schemeClr>
                        </a:solidFill>
                        <a:latin typeface="+mn-lt"/>
                        <a:ea typeface="+mn-ea"/>
                        <a:cs typeface="+mn-cs"/>
                      </a:endParaRPr>
                    </a:p>
                    <a:p>
                      <a:pPr marL="514350" indent="-514350" algn="l" rtl="0" eaLnBrk="1" hangingPunct="1">
                        <a:buFont typeface="Arial" panose="020B0604020202020204" pitchFamily="34" charset="0"/>
                        <a:buChar char="•"/>
                        <a:defRPr/>
                      </a:pPr>
                      <a:r>
                        <a:rPr kumimoji="0" lang="en-US" sz="1400" kern="1200" dirty="0" smtClean="0">
                          <a:solidFill>
                            <a:schemeClr val="accent5">
                              <a:lumMod val="75000"/>
                            </a:schemeClr>
                          </a:solidFill>
                          <a:latin typeface="+mn-lt"/>
                          <a:ea typeface="+mn-ea"/>
                          <a:cs typeface="+mn-cs"/>
                        </a:rPr>
                        <a:t>They aid in absorption of the digested fat end products through the intestinal mucosal membrane, via </a:t>
                      </a:r>
                      <a:r>
                        <a:rPr kumimoji="0" lang="en-US" sz="1400" kern="1200" dirty="0" err="1" smtClean="0">
                          <a:solidFill>
                            <a:schemeClr val="accent5">
                              <a:lumMod val="75000"/>
                            </a:schemeClr>
                          </a:solidFill>
                          <a:latin typeface="+mn-lt"/>
                          <a:ea typeface="+mn-ea"/>
                          <a:cs typeface="+mn-cs"/>
                        </a:rPr>
                        <a:t>micells</a:t>
                      </a:r>
                      <a:r>
                        <a:rPr kumimoji="0" lang="en-US" sz="1400" kern="1200" dirty="0" smtClean="0">
                          <a:solidFill>
                            <a:schemeClr val="accent5">
                              <a:lumMod val="75000"/>
                            </a:schemeClr>
                          </a:solidFill>
                          <a:latin typeface="+mn-lt"/>
                          <a:ea typeface="+mn-ea"/>
                          <a:cs typeface="+mn-cs"/>
                        </a:rPr>
                        <a:t> formation.</a:t>
                      </a:r>
                    </a:p>
                  </a:txBody>
                  <a:tcPr>
                    <a:solidFill>
                      <a:schemeClr val="bg1"/>
                    </a:solidFill>
                  </a:tcPr>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2. serves as a means for excretion of waste products from the blood. These include especially bilirubin, </a:t>
                      </a:r>
                      <a:r>
                        <a:rPr kumimoji="0" lang="en-US" sz="1400" kern="1200" dirty="0" smtClean="0">
                          <a:solidFill>
                            <a:schemeClr val="accent5">
                              <a:lumMod val="75000"/>
                            </a:schemeClr>
                          </a:solidFill>
                          <a:latin typeface="+mn-lt"/>
                          <a:ea typeface="+mn-ea"/>
                          <a:cs typeface="+mn-cs"/>
                        </a:rPr>
                        <a:t>an end product of hemoglobin destruction.</a:t>
                      </a:r>
                      <a:endParaRPr kumimoji="0" lang="ar-SA" sz="1400" kern="1200" dirty="0" smtClean="0">
                        <a:solidFill>
                          <a:schemeClr val="accent5">
                            <a:lumMod val="75000"/>
                          </a:schemeClr>
                        </a:solidFill>
                        <a:latin typeface="+mn-lt"/>
                        <a:ea typeface="+mn-ea"/>
                        <a:cs typeface="+mn-cs"/>
                      </a:endParaRPr>
                    </a:p>
                    <a:p>
                      <a:pPr algn="l" rtl="0" eaLnBrk="1" hangingPunct="1">
                        <a:defRPr/>
                      </a:pPr>
                      <a:endParaRPr kumimoji="0" lang="en-US" sz="1400" kern="1200" dirty="0" smtClean="0">
                        <a:solidFill>
                          <a:schemeClr val="tx1"/>
                        </a:solidFill>
                        <a:latin typeface="+mn-lt"/>
                        <a:ea typeface="+mn-ea"/>
                        <a:cs typeface="+mn-cs"/>
                      </a:endParaRPr>
                    </a:p>
                  </a:txBody>
                  <a:tcPr>
                    <a:solidFill>
                      <a:schemeClr val="bg1"/>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982611941"/>
                  </a:ext>
                </a:extLst>
              </a:tr>
              <a:tr h="1508976">
                <a:tc vMerge="1">
                  <a:txBody>
                    <a:bodyPr/>
                    <a:lstStyle/>
                    <a:p>
                      <a:pPr algn="ctr" rtl="0" eaLnBrk="1" hangingPunct="1">
                        <a:defRPr/>
                      </a:pPr>
                      <a:endParaRPr kumimoji="0" lang="en-US" sz="1400" kern="1200" dirty="0" smtClean="0">
                        <a:solidFill>
                          <a:schemeClr val="tx1"/>
                        </a:solidFill>
                        <a:latin typeface="+mn-lt"/>
                        <a:ea typeface="+mn-ea"/>
                        <a:cs typeface="+mn-cs"/>
                      </a:endParaRPr>
                    </a:p>
                  </a:txBody>
                  <a:tcPr>
                    <a:solidFill>
                      <a:schemeClr val="bg1"/>
                    </a:solidFill>
                  </a:tcPr>
                </a:tc>
                <a:tc gridSpan="2" vMerge="1">
                  <a:txBody>
                    <a:bodyPr/>
                    <a:lstStyle/>
                    <a:p>
                      <a:pPr algn="ctr" rtl="0" eaLnBrk="1" hangingPunct="1">
                        <a:defRPr/>
                      </a:pPr>
                      <a:endParaRPr kumimoji="0" lang="en-US" sz="1400" kern="1200" dirty="0" smtClean="0">
                        <a:solidFill>
                          <a:schemeClr val="tx1"/>
                        </a:solidFill>
                        <a:latin typeface="+mn-lt"/>
                        <a:ea typeface="+mn-ea"/>
                        <a:cs typeface="+mn-cs"/>
                      </a:endParaRPr>
                    </a:p>
                  </a:txBody>
                  <a:tcPr>
                    <a:solidFill>
                      <a:schemeClr val="bg1"/>
                    </a:solidFill>
                  </a:tcPr>
                </a:tc>
                <a:tc hMerge="1" vMerge="1">
                  <a:txBody>
                    <a:bodyPr/>
                    <a:lstStyle/>
                    <a:p>
                      <a:endParaRPr lang="en-US"/>
                    </a:p>
                  </a:txBody>
                  <a:tcPr/>
                </a:tc>
                <a:tc>
                  <a:txBody>
                    <a:bodyPr/>
                    <a:lstStyle/>
                    <a:p>
                      <a:pPr algn="ctr" rtl="0" eaLnBrk="1" hangingPunct="1">
                        <a:defRPr/>
                      </a:pPr>
                      <a:r>
                        <a:rPr kumimoji="0" lang="en-US" altLang="en-US" sz="1400" kern="1200" dirty="0" smtClean="0">
                          <a:solidFill>
                            <a:schemeClr val="accent2">
                              <a:lumMod val="75000"/>
                            </a:schemeClr>
                          </a:solidFill>
                          <a:latin typeface="+mn-lt"/>
                          <a:ea typeface="+mn-ea"/>
                          <a:cs typeface="+mn-cs"/>
                        </a:rPr>
                        <a:t>Fat metabolism</a:t>
                      </a:r>
                      <a:endParaRPr kumimoji="0" lang="en-US" sz="1400" kern="1200" dirty="0" smtClean="0">
                        <a:solidFill>
                          <a:schemeClr val="tx1"/>
                        </a:solidFill>
                        <a:latin typeface="+mn-lt"/>
                        <a:ea typeface="+mn-ea"/>
                        <a:cs typeface="+mn-cs"/>
                      </a:endParaRPr>
                    </a:p>
                  </a:txBody>
                  <a:tcPr vert="vert270">
                    <a:solidFill>
                      <a:srgbClr val="FFFFCC"/>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kern="1200" dirty="0" smtClean="0">
                          <a:solidFill>
                            <a:schemeClr val="tx1"/>
                          </a:solidFill>
                          <a:latin typeface="+mn-lt"/>
                          <a:ea typeface="+mn-ea"/>
                          <a:cs typeface="+mn-cs"/>
                        </a:rPr>
                        <a:t>B-oxidation of fat to generate ATP.</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en-US" sz="500" kern="120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kern="1200" dirty="0" smtClean="0">
                          <a:solidFill>
                            <a:schemeClr val="tx1"/>
                          </a:solidFill>
                          <a:latin typeface="+mn-lt"/>
                          <a:ea typeface="+mn-ea"/>
                          <a:cs typeface="+mn-cs"/>
                        </a:rPr>
                        <a:t>conversion of amino acids and two-carbon fragments derived from carbohydrates to fats for storage.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en-US" sz="500" kern="120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kern="1200" dirty="0" smtClean="0">
                          <a:solidFill>
                            <a:schemeClr val="tx1"/>
                          </a:solidFill>
                          <a:latin typeface="+mn-lt"/>
                          <a:ea typeface="+mn-ea"/>
                          <a:cs typeface="+mn-cs"/>
                        </a:rPr>
                        <a:t>synthesizes lipoproteins, phospholipids and cholesterols.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en-US" sz="5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689617356"/>
                  </a:ext>
                </a:extLst>
              </a:tr>
              <a:tr h="524675">
                <a:tc gridSpan="5">
                  <a:txBody>
                    <a:bodyPr/>
                    <a:lstStyle/>
                    <a:p>
                      <a:pPr algn="ctr" rtl="0" eaLnBrk="1" hangingPunct="1">
                        <a:defRPr/>
                      </a:pPr>
                      <a:r>
                        <a:rPr kumimoji="0" lang="en-US" sz="1400" kern="1200" dirty="0" smtClean="0">
                          <a:solidFill>
                            <a:schemeClr val="tx1"/>
                          </a:solidFill>
                          <a:latin typeface="+mn-lt"/>
                          <a:ea typeface="+mn-ea"/>
                          <a:cs typeface="+mn-cs"/>
                        </a:rPr>
                        <a:t>Bile Secretion</a:t>
                      </a:r>
                    </a:p>
                    <a:p>
                      <a:pPr algn="ctr" rtl="0" eaLnBrk="1" hangingPunct="1">
                        <a:defRPr/>
                      </a:pPr>
                      <a:r>
                        <a:rPr kumimoji="0" lang="en-US" altLang="en-US" sz="1400" kern="1200" dirty="0" smtClean="0">
                          <a:solidFill>
                            <a:schemeClr val="accent2">
                              <a:lumMod val="75000"/>
                            </a:schemeClr>
                          </a:solidFill>
                          <a:latin typeface="+mn-lt"/>
                          <a:ea typeface="+mn-ea"/>
                          <a:cs typeface="+mn-cs"/>
                        </a:rPr>
                        <a:t>Bile is secreted in two stages:</a:t>
                      </a:r>
                      <a:endParaRPr kumimoji="0" lang="en-US" sz="1400" kern="1200" dirty="0" smtClean="0">
                        <a:solidFill>
                          <a:schemeClr val="accent2">
                            <a:lumMod val="75000"/>
                          </a:schemeClr>
                        </a:solidFill>
                        <a:latin typeface="+mn-lt"/>
                        <a:ea typeface="+mn-ea"/>
                        <a:cs typeface="+mn-cs"/>
                      </a:endParaRPr>
                    </a:p>
                  </a:txBody>
                  <a:tcPr>
                    <a:solidFill>
                      <a:srgbClr val="D0F5FC"/>
                    </a:solidFill>
                  </a:tcPr>
                </a:tc>
                <a:tc hMerge="1">
                  <a:txBody>
                    <a:bodyPr/>
                    <a:lstStyle/>
                    <a:p>
                      <a:pPr algn="l" rtl="0" eaLnBrk="1" hangingPunct="1">
                        <a:defRPr/>
                      </a:pPr>
                      <a:endParaRPr kumimoji="0" lang="en-US" sz="1400" kern="1200" dirty="0" smtClean="0">
                        <a:solidFill>
                          <a:schemeClr val="tx1"/>
                        </a:solidFill>
                        <a:latin typeface="+mn-lt"/>
                        <a:ea typeface="+mn-ea"/>
                        <a:cs typeface="+mn-cs"/>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06681680"/>
                  </a:ext>
                </a:extLst>
              </a:tr>
              <a:tr h="1604889">
                <a:tc gridSpan="2">
                  <a:txBody>
                    <a:bodyPr/>
                    <a:lstStyle/>
                    <a:p>
                      <a:r>
                        <a:rPr kumimoji="0" lang="en-US" altLang="en-US" sz="1400" kern="1200" dirty="0" smtClean="0">
                          <a:solidFill>
                            <a:schemeClr val="tx1"/>
                          </a:solidFill>
                          <a:latin typeface="+mn-lt"/>
                          <a:ea typeface="+mn-ea"/>
                          <a:cs typeface="+mn-cs"/>
                        </a:rPr>
                        <a:t>The initial portion is </a:t>
                      </a:r>
                      <a:r>
                        <a:rPr kumimoji="0" lang="en-US" sz="1400" kern="1200" dirty="0" smtClean="0">
                          <a:solidFill>
                            <a:srgbClr val="FF66CC"/>
                          </a:solidFill>
                          <a:latin typeface="+mn-lt"/>
                          <a:ea typeface="+mn-ea"/>
                          <a:cs typeface="+mn-cs"/>
                        </a:rPr>
                        <a:t>continually</a:t>
                      </a:r>
                      <a:r>
                        <a:rPr kumimoji="0" lang="en-US" sz="1400" kern="1200" dirty="0" smtClean="0">
                          <a:solidFill>
                            <a:schemeClr val="tx1"/>
                          </a:solidFill>
                          <a:latin typeface="+mn-lt"/>
                          <a:ea typeface="+mn-ea"/>
                          <a:cs typeface="+mn-cs"/>
                        </a:rPr>
                        <a:t> </a:t>
                      </a:r>
                      <a:r>
                        <a:rPr kumimoji="0" lang="en-US" altLang="en-US" sz="1400" kern="1200" dirty="0" smtClean="0">
                          <a:solidFill>
                            <a:schemeClr val="tx1"/>
                          </a:solidFill>
                          <a:latin typeface="+mn-lt"/>
                          <a:ea typeface="+mn-ea"/>
                          <a:cs typeface="+mn-cs"/>
                        </a:rPr>
                        <a:t>secreted by the hepatocytes. It is secreted into bile canaliculi that originate between the hepatic cells. </a:t>
                      </a:r>
                    </a:p>
                    <a:p>
                      <a:pPr marL="0" indent="0" eaLnBrk="1" hangingPunct="1">
                        <a:buFontTx/>
                        <a:buNone/>
                        <a:defRPr/>
                      </a:pPr>
                      <a:endParaRPr kumimoji="0" lang="en-US" altLang="en-US" sz="1400" kern="1200" dirty="0" smtClean="0">
                        <a:solidFill>
                          <a:schemeClr val="tx1"/>
                        </a:solidFill>
                        <a:latin typeface="+mn-lt"/>
                        <a:ea typeface="+mn-ea"/>
                        <a:cs typeface="+mn-cs"/>
                      </a:endParaRPr>
                    </a:p>
                    <a:p>
                      <a:pPr>
                        <a:defRPr/>
                      </a:pPr>
                      <a:r>
                        <a:rPr kumimoji="0" lang="en-US" altLang="en-US" sz="1400" kern="1200" dirty="0" smtClean="0">
                          <a:solidFill>
                            <a:schemeClr val="accent5">
                              <a:lumMod val="75000"/>
                            </a:schemeClr>
                          </a:solidFill>
                          <a:latin typeface="+mn-lt"/>
                          <a:ea typeface="+mn-ea"/>
                          <a:cs typeface="+mn-cs"/>
                        </a:rPr>
                        <a:t>Hepatic Bile: </a:t>
                      </a:r>
                      <a:r>
                        <a:rPr kumimoji="0" lang="en-US" altLang="en-US" sz="1400" kern="1200" dirty="0" smtClean="0">
                          <a:solidFill>
                            <a:schemeClr val="tx1"/>
                          </a:solidFill>
                          <a:latin typeface="+mn-lt"/>
                          <a:ea typeface="+mn-ea"/>
                          <a:cs typeface="+mn-cs"/>
                        </a:rPr>
                        <a:t>Isotonic secretion, with high </a:t>
                      </a:r>
                      <a:r>
                        <a:rPr kumimoji="0" lang="en-US" sz="1400" kern="1200" dirty="0" smtClean="0">
                          <a:solidFill>
                            <a:schemeClr val="tx1"/>
                          </a:solidFill>
                          <a:latin typeface="+mn-lt"/>
                          <a:ea typeface="+mn-ea"/>
                          <a:cs typeface="+mn-cs"/>
                        </a:rPr>
                        <a:t>Na+, Cl</a:t>
                      </a:r>
                      <a:r>
                        <a:rPr kumimoji="0" lang="en-US" sz="1400" kern="1200" baseline="30000" dirty="0" smtClean="0">
                          <a:solidFill>
                            <a:schemeClr val="tx1"/>
                          </a:solidFill>
                          <a:latin typeface="+mn-lt"/>
                          <a:ea typeface="+mn-ea"/>
                          <a:cs typeface="+mn-cs"/>
                        </a:rPr>
                        <a:t>-</a:t>
                      </a:r>
                      <a:r>
                        <a:rPr kumimoji="0" lang="en-US" sz="1400" kern="1200" dirty="0" smtClean="0">
                          <a:solidFill>
                            <a:schemeClr val="tx1"/>
                          </a:solidFill>
                          <a:latin typeface="+mn-lt"/>
                          <a:ea typeface="+mn-ea"/>
                          <a:cs typeface="+mn-cs"/>
                        </a:rPr>
                        <a:t> and HCO3 and low K</a:t>
                      </a:r>
                      <a:r>
                        <a:rPr kumimoji="0" lang="en-US" sz="1400" kern="1200" baseline="30000" dirty="0" smtClean="0">
                          <a:solidFill>
                            <a:schemeClr val="tx1"/>
                          </a:solidFill>
                          <a:latin typeface="+mn-lt"/>
                          <a:ea typeface="+mn-ea"/>
                          <a:cs typeface="+mn-cs"/>
                        </a:rPr>
                        <a:t>+</a:t>
                      </a:r>
                      <a:r>
                        <a:rPr kumimoji="0" lang="en-US" sz="1400" kern="1200" dirty="0" smtClean="0">
                          <a:solidFill>
                            <a:schemeClr val="tx1"/>
                          </a:solidFill>
                          <a:latin typeface="+mn-lt"/>
                          <a:ea typeface="+mn-ea"/>
                          <a:cs typeface="+mn-cs"/>
                        </a:rPr>
                        <a:t> and Ca</a:t>
                      </a:r>
                      <a:r>
                        <a:rPr kumimoji="0" lang="en-US" sz="1400" kern="1200" baseline="30000" dirty="0" smtClean="0">
                          <a:solidFill>
                            <a:schemeClr val="tx1"/>
                          </a:solidFill>
                          <a:latin typeface="+mn-lt"/>
                          <a:ea typeface="+mn-ea"/>
                          <a:cs typeface="+mn-cs"/>
                        </a:rPr>
                        <a:t>2+</a:t>
                      </a:r>
                      <a:r>
                        <a:rPr kumimoji="0" lang="en-US" sz="1400" kern="1200" dirty="0" smtClean="0">
                          <a:solidFill>
                            <a:schemeClr val="tx1"/>
                          </a:solidFill>
                          <a:latin typeface="+mn-lt"/>
                          <a:ea typeface="+mn-ea"/>
                          <a:cs typeface="+mn-cs"/>
                        </a:rPr>
                        <a:t>. </a:t>
                      </a:r>
                      <a:endParaRPr kumimoji="0" lang="en-US" altLang="en-US" sz="1400" kern="1200" dirty="0" smtClean="0">
                        <a:solidFill>
                          <a:schemeClr val="tx1"/>
                        </a:solidFill>
                        <a:latin typeface="+mn-lt"/>
                        <a:ea typeface="+mn-ea"/>
                        <a:cs typeface="+mn-cs"/>
                      </a:endParaRPr>
                    </a:p>
                    <a:p>
                      <a:pPr algn="l" rtl="0" eaLnBrk="1" hangingPunct="1">
                        <a:defRPr/>
                      </a:pPr>
                      <a:endParaRPr kumimoji="0" lang="en-US" sz="1400" kern="1200" dirty="0" smtClean="0">
                        <a:solidFill>
                          <a:schemeClr val="tx1"/>
                        </a:solidFill>
                        <a:latin typeface="+mn-lt"/>
                        <a:ea typeface="+mn-ea"/>
                        <a:cs typeface="+mn-cs"/>
                      </a:endParaRPr>
                    </a:p>
                  </a:txBody>
                  <a:tcPr>
                    <a:solidFill>
                      <a:schemeClr val="bg1"/>
                    </a:solidFill>
                  </a:tcPr>
                </a:tc>
                <a:tc hMerge="1">
                  <a:txBody>
                    <a:bodyPr/>
                    <a:lstStyle/>
                    <a:p>
                      <a:pPr algn="l" rtl="0" eaLnBrk="1" hangingPunct="1">
                        <a:defRPr/>
                      </a:pPr>
                      <a:endParaRPr kumimoji="0" lang="en-US" sz="1400" kern="1200" dirty="0" smtClean="0">
                        <a:solidFill>
                          <a:schemeClr val="tx1"/>
                        </a:solidFill>
                        <a:latin typeface="+mn-lt"/>
                        <a:ea typeface="+mn-ea"/>
                        <a:cs typeface="+mn-cs"/>
                      </a:endParaRPr>
                    </a:p>
                  </a:txBody>
                  <a:tcPr>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en-US" sz="1400" kern="1200" dirty="0" smtClean="0">
                          <a:solidFill>
                            <a:schemeClr val="tx1"/>
                          </a:solidFill>
                          <a:latin typeface="+mn-lt"/>
                          <a:ea typeface="+mn-ea"/>
                          <a:cs typeface="+mn-cs"/>
                        </a:rPr>
                        <a:t>2. The bile flows in the canaliculi toward the hepatic duct and common bile duct.</a:t>
                      </a:r>
                      <a:r>
                        <a:rPr kumimoji="0" lang="en-US" altLang="en-US" sz="1400" kern="1200" baseline="0" dirty="0" smtClean="0">
                          <a:solidFill>
                            <a:schemeClr val="tx1"/>
                          </a:solidFill>
                          <a:latin typeface="+mn-lt"/>
                          <a:ea typeface="+mn-ea"/>
                          <a:cs typeface="+mn-cs"/>
                        </a:rPr>
                        <a:t> </a:t>
                      </a:r>
                      <a:r>
                        <a:rPr kumimoji="0" lang="en-US" altLang="en-US" sz="1400" kern="1200" dirty="0" smtClean="0">
                          <a:solidFill>
                            <a:schemeClr val="tx1"/>
                          </a:solidFill>
                          <a:latin typeface="+mn-lt"/>
                          <a:ea typeface="+mn-ea"/>
                          <a:cs typeface="+mn-cs"/>
                        </a:rPr>
                        <a:t>From these the bile either empties directly into the duodenum or is diverted for minutes up to several hours through the cystic duct into the gallbladder (this is the second portion of liver secretion which is added to the initial bile).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en-US" sz="1400" kern="1200" dirty="0" smtClean="0">
                          <a:solidFill>
                            <a:schemeClr val="accent5">
                              <a:lumMod val="75000"/>
                            </a:schemeClr>
                          </a:solidFill>
                          <a:latin typeface="+mn-lt"/>
                          <a:ea typeface="+mn-ea"/>
                          <a:cs typeface="+mn-cs"/>
                        </a:rPr>
                        <a:t>Gallbladder bile: </a:t>
                      </a:r>
                      <a:r>
                        <a:rPr kumimoji="0" lang="en-US" altLang="en-US" sz="1400" kern="1200" dirty="0" smtClean="0">
                          <a:solidFill>
                            <a:schemeClr val="tx1"/>
                          </a:solidFill>
                          <a:latin typeface="+mn-lt"/>
                          <a:ea typeface="+mn-ea"/>
                          <a:cs typeface="+mn-cs"/>
                        </a:rPr>
                        <a:t>high Bile acid anion </a:t>
                      </a:r>
                      <a:r>
                        <a:rPr kumimoji="0" lang="en-US" sz="1400" kern="1200" dirty="0" smtClean="0">
                          <a:solidFill>
                            <a:schemeClr val="tx1"/>
                          </a:solidFill>
                          <a:latin typeface="+mn-lt"/>
                          <a:ea typeface="+mn-ea"/>
                          <a:cs typeface="+mn-cs"/>
                        </a:rPr>
                        <a:t>and Ca</a:t>
                      </a:r>
                      <a:r>
                        <a:rPr kumimoji="0" lang="en-US" sz="1400" kern="1200" baseline="30000" dirty="0" smtClean="0">
                          <a:solidFill>
                            <a:schemeClr val="tx1"/>
                          </a:solidFill>
                          <a:latin typeface="+mn-lt"/>
                          <a:ea typeface="+mn-ea"/>
                          <a:cs typeface="+mn-cs"/>
                        </a:rPr>
                        <a:t>2+</a:t>
                      </a:r>
                      <a:r>
                        <a:rPr kumimoji="0" lang="en-US" sz="1400" kern="1200" baseline="0" dirty="0" smtClean="0">
                          <a:solidFill>
                            <a:schemeClr val="tx1"/>
                          </a:solidFill>
                          <a:latin typeface="+mn-lt"/>
                          <a:ea typeface="+mn-ea"/>
                          <a:cs typeface="+mn-cs"/>
                        </a:rPr>
                        <a:t> , </a:t>
                      </a:r>
                      <a:r>
                        <a:rPr kumimoji="0" lang="en-US" sz="1400" kern="1200" dirty="0" smtClean="0">
                          <a:solidFill>
                            <a:schemeClr val="tx1"/>
                          </a:solidFill>
                          <a:latin typeface="+mn-lt"/>
                          <a:ea typeface="+mn-ea"/>
                          <a:cs typeface="+mn-cs"/>
                        </a:rPr>
                        <a:t>but low Na+ , Cl</a:t>
                      </a:r>
                      <a:r>
                        <a:rPr kumimoji="0" lang="en-US" sz="1400" kern="1200" baseline="30000" dirty="0" smtClean="0">
                          <a:solidFill>
                            <a:schemeClr val="tx1"/>
                          </a:solidFill>
                          <a:latin typeface="+mn-lt"/>
                          <a:ea typeface="+mn-ea"/>
                          <a:cs typeface="+mn-cs"/>
                        </a:rPr>
                        <a:t>-</a:t>
                      </a:r>
                      <a:r>
                        <a:rPr kumimoji="0" lang="en-US" sz="1400" kern="1200" dirty="0" smtClean="0">
                          <a:solidFill>
                            <a:schemeClr val="tx1"/>
                          </a:solidFill>
                          <a:latin typeface="+mn-lt"/>
                          <a:ea typeface="+mn-ea"/>
                          <a:cs typeface="+mn-cs"/>
                        </a:rPr>
                        <a:t>  , HCO3 and H</a:t>
                      </a:r>
                      <a:r>
                        <a:rPr kumimoji="0" lang="en-US" sz="1400" kern="1200" baseline="-25000" dirty="0" smtClean="0">
                          <a:solidFill>
                            <a:schemeClr val="tx1"/>
                          </a:solidFill>
                          <a:latin typeface="+mn-lt"/>
                          <a:ea typeface="+mn-ea"/>
                          <a:cs typeface="+mn-cs"/>
                        </a:rPr>
                        <a:t>2</a:t>
                      </a:r>
                      <a:r>
                        <a:rPr kumimoji="0" lang="en-US" sz="1400" kern="1200" dirty="0" smtClean="0">
                          <a:solidFill>
                            <a:schemeClr val="tx1"/>
                          </a:solidFill>
                          <a:latin typeface="+mn-lt"/>
                          <a:ea typeface="+mn-ea"/>
                          <a:cs typeface="+mn-cs"/>
                        </a:rPr>
                        <a:t>O.</a:t>
                      </a:r>
                    </a:p>
                  </a:txBody>
                  <a:tcP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07691615"/>
                  </a:ext>
                </a:extLst>
              </a:tr>
              <a:tr h="524675">
                <a:tc gridSpan="5">
                  <a:txBody>
                    <a:bodyPr/>
                    <a:lstStyle/>
                    <a:p>
                      <a:pPr marL="285750" indent="-285750" algn="l" rtl="0" eaLnBrk="1" latinLnBrk="0" hangingPunct="1">
                        <a:buFont typeface="Wingdings" panose="05000000000000000000" pitchFamily="2" charset="2"/>
                        <a:buChar char="ü"/>
                      </a:pPr>
                      <a:r>
                        <a:rPr kumimoji="0" lang="en-US" sz="1400" kern="1200" dirty="0" smtClean="0">
                          <a:solidFill>
                            <a:srgbClr val="FF66CC"/>
                          </a:solidFill>
                          <a:latin typeface="+mn-lt"/>
                          <a:ea typeface="+mn-ea"/>
                          <a:cs typeface="+mn-cs"/>
                        </a:rPr>
                        <a:t>The common bile duct open into the duodenum in company with the pancreatic duct at the ampulla of </a:t>
                      </a:r>
                      <a:r>
                        <a:rPr kumimoji="0" lang="en-US" sz="1400" kern="1200" dirty="0" err="1" smtClean="0">
                          <a:solidFill>
                            <a:srgbClr val="FF66CC"/>
                          </a:solidFill>
                          <a:latin typeface="+mn-lt"/>
                          <a:ea typeface="+mn-ea"/>
                          <a:cs typeface="+mn-cs"/>
                        </a:rPr>
                        <a:t>vater</a:t>
                      </a:r>
                      <a:r>
                        <a:rPr kumimoji="0" lang="en-US" sz="1400" kern="1200" dirty="0" smtClean="0">
                          <a:solidFill>
                            <a:srgbClr val="FF66CC"/>
                          </a:solidFill>
                          <a:latin typeface="+mn-lt"/>
                          <a:ea typeface="+mn-ea"/>
                          <a:cs typeface="+mn-cs"/>
                        </a:rPr>
                        <a:t>. </a:t>
                      </a:r>
                    </a:p>
                    <a:p>
                      <a:pPr marL="285750" indent="-285750" algn="l" rtl="0" eaLnBrk="1" latinLnBrk="0" hangingPunct="1">
                        <a:buFont typeface="Wingdings" panose="05000000000000000000" pitchFamily="2" charset="2"/>
                        <a:buChar char="ü"/>
                      </a:pPr>
                      <a:r>
                        <a:rPr kumimoji="0" lang="en-US" sz="1400" kern="1200" dirty="0" smtClean="0">
                          <a:solidFill>
                            <a:srgbClr val="FF66CC"/>
                          </a:solidFill>
                          <a:latin typeface="+mn-lt"/>
                          <a:ea typeface="+mn-ea"/>
                          <a:cs typeface="+mn-cs"/>
                        </a:rPr>
                        <a:t>This opening is guarded by the sphincter of </a:t>
                      </a:r>
                      <a:r>
                        <a:rPr kumimoji="0" lang="en-US" sz="1400" kern="1200" dirty="0" err="1" smtClean="0">
                          <a:solidFill>
                            <a:srgbClr val="FF66CC"/>
                          </a:solidFill>
                          <a:latin typeface="+mn-lt"/>
                          <a:ea typeface="+mn-ea"/>
                          <a:cs typeface="+mn-cs"/>
                        </a:rPr>
                        <a:t>Oddi</a:t>
                      </a:r>
                      <a:r>
                        <a:rPr kumimoji="0" lang="en-US" sz="1400" kern="1200" dirty="0" smtClean="0">
                          <a:solidFill>
                            <a:srgbClr val="FF66CC"/>
                          </a:solidFill>
                          <a:latin typeface="+mn-lt"/>
                          <a:ea typeface="+mn-ea"/>
                          <a:cs typeface="+mn-cs"/>
                        </a:rPr>
                        <a:t> (</a:t>
                      </a:r>
                      <a:r>
                        <a:rPr kumimoji="0" lang="en-US" sz="1400" kern="1200" dirty="0" err="1" smtClean="0">
                          <a:solidFill>
                            <a:srgbClr val="FF66CC"/>
                          </a:solidFill>
                          <a:latin typeface="+mn-lt"/>
                          <a:ea typeface="+mn-ea"/>
                          <a:cs typeface="+mn-cs"/>
                        </a:rPr>
                        <a:t>choledochoduodenal</a:t>
                      </a:r>
                      <a:r>
                        <a:rPr kumimoji="0" lang="en-US" sz="1400" kern="1200" dirty="0" smtClean="0">
                          <a:solidFill>
                            <a:srgbClr val="FF66CC"/>
                          </a:solidFill>
                          <a:latin typeface="+mn-lt"/>
                          <a:ea typeface="+mn-ea"/>
                          <a:cs typeface="+mn-cs"/>
                        </a:rPr>
                        <a:t> sphincter).  </a:t>
                      </a:r>
                    </a:p>
                  </a:txBody>
                  <a:tcPr>
                    <a:solidFill>
                      <a:schemeClr val="bg1"/>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txBody>
                  <a:tcP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42117126"/>
                  </a:ext>
                </a:extLst>
              </a:tr>
            </a:tbl>
          </a:graphicData>
        </a:graphic>
      </p:graphicFrame>
      <p:sp>
        <p:nvSpPr>
          <p:cNvPr id="4" name="Rectangle 3"/>
          <p:cNvSpPr/>
          <p:nvPr/>
        </p:nvSpPr>
        <p:spPr>
          <a:xfrm>
            <a:off x="8398668" y="6350522"/>
            <a:ext cx="3334445" cy="461665"/>
          </a:xfrm>
          <a:prstGeom prst="rect">
            <a:avLst/>
          </a:prstGeom>
          <a:ln>
            <a:solidFill>
              <a:srgbClr val="00B050"/>
            </a:solidFill>
            <a:prstDash val="dashDot"/>
          </a:ln>
        </p:spPr>
        <p:txBody>
          <a:bodyPr wrap="square">
            <a:spAutoFit/>
          </a:bodyPr>
          <a:lstStyle/>
          <a:p>
            <a:r>
              <a:rPr lang="en-US" sz="1200" dirty="0" smtClean="0">
                <a:solidFill>
                  <a:srgbClr val="00B050"/>
                </a:solidFill>
                <a:latin typeface="Gill Sans MT" panose="020B0502020104020203" pitchFamily="34" charset="0"/>
              </a:rPr>
              <a:t>When </a:t>
            </a:r>
            <a:r>
              <a:rPr lang="en-US" sz="1200" dirty="0" err="1" smtClean="0">
                <a:solidFill>
                  <a:srgbClr val="00B050"/>
                </a:solidFill>
                <a:latin typeface="Gill Sans MT" panose="020B0502020104020203" pitchFamily="34" charset="0"/>
              </a:rPr>
              <a:t>gallblader</a:t>
            </a:r>
            <a:r>
              <a:rPr lang="en-US" sz="1200" dirty="0" smtClean="0">
                <a:solidFill>
                  <a:srgbClr val="00B050"/>
                </a:solidFill>
                <a:latin typeface="Gill Sans MT" panose="020B0502020104020203" pitchFamily="34" charset="0"/>
              </a:rPr>
              <a:t> </a:t>
            </a:r>
            <a:r>
              <a:rPr lang="en-US" sz="1200" dirty="0" err="1" smtClean="0">
                <a:solidFill>
                  <a:srgbClr val="00B050"/>
                </a:solidFill>
                <a:latin typeface="Gill Sans MT" panose="020B0502020104020203" pitchFamily="34" charset="0"/>
              </a:rPr>
              <a:t>constrasc</a:t>
            </a:r>
            <a:r>
              <a:rPr lang="en-US" sz="1200" dirty="0" smtClean="0">
                <a:solidFill>
                  <a:srgbClr val="00B050"/>
                </a:solidFill>
                <a:latin typeface="Gill Sans MT" panose="020B0502020104020203" pitchFamily="34" charset="0"/>
              </a:rPr>
              <a:t>, the sphincter of </a:t>
            </a:r>
            <a:r>
              <a:rPr lang="en-US" sz="1200" dirty="0" err="1" smtClean="0">
                <a:solidFill>
                  <a:srgbClr val="00B050"/>
                </a:solidFill>
                <a:latin typeface="Gill Sans MT" panose="020B0502020104020203" pitchFamily="34" charset="0"/>
              </a:rPr>
              <a:t>oddi</a:t>
            </a:r>
            <a:r>
              <a:rPr lang="en-US" sz="1200" dirty="0" smtClean="0">
                <a:solidFill>
                  <a:srgbClr val="00B050"/>
                </a:solidFill>
                <a:latin typeface="Gill Sans MT" panose="020B0502020104020203" pitchFamily="34" charset="0"/>
              </a:rPr>
              <a:t> will be relaxed.</a:t>
            </a:r>
            <a:endParaRPr lang="en-US" sz="1200" dirty="0">
              <a:solidFill>
                <a:srgbClr val="00B050"/>
              </a:solidFill>
              <a:latin typeface="Gill Sans MT" panose="020B0502020104020203" pitchFamily="34" charset="0"/>
            </a:endParaRPr>
          </a:p>
        </p:txBody>
      </p:sp>
      <p:sp>
        <p:nvSpPr>
          <p:cNvPr id="9" name="Rectangle 8"/>
          <p:cNvSpPr/>
          <p:nvPr/>
        </p:nvSpPr>
        <p:spPr>
          <a:xfrm>
            <a:off x="7534573" y="1"/>
            <a:ext cx="4654252" cy="332655"/>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function of Bile secretion is very 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73289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Bile Modification in the </a:t>
            </a:r>
            <a:r>
              <a:rPr lang="en-US" sz="3200" dirty="0" err="1"/>
              <a:t>Ductules</a:t>
            </a:r>
            <a:r>
              <a:rPr lang="en-US" sz="3200" dirty="0"/>
              <a:t> </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7174532" y="1222997"/>
            <a:ext cx="4404871" cy="5018112"/>
          </a:xfrm>
          <a:ln>
            <a:solidFill>
              <a:srgbClr val="00B050"/>
            </a:solidFill>
            <a:prstDash val="dashDot"/>
          </a:ln>
        </p:spPr>
        <p:txBody>
          <a:bodyPr>
            <a:noAutofit/>
          </a:bodyPr>
          <a:lstStyle/>
          <a:p>
            <a:r>
              <a:rPr lang="en-US" sz="1400" dirty="0"/>
              <a:t>The major transport processes of </a:t>
            </a:r>
            <a:r>
              <a:rPr lang="en-US" sz="1400" dirty="0" err="1"/>
              <a:t>cholangiocytes</a:t>
            </a:r>
            <a:r>
              <a:rPr lang="en-US" sz="1400" dirty="0"/>
              <a:t> that secrete an alkaline-rich fluid </a:t>
            </a:r>
            <a:endParaRPr lang="en-US" sz="1400" dirty="0" smtClean="0">
              <a:solidFill>
                <a:srgbClr val="00B050"/>
              </a:solidFill>
            </a:endParaRPr>
          </a:p>
          <a:p>
            <a:r>
              <a:rPr lang="en-US" sz="1400" dirty="0" smtClean="0">
                <a:solidFill>
                  <a:srgbClr val="00B050"/>
                </a:solidFill>
              </a:rPr>
              <a:t>The </a:t>
            </a:r>
            <a:r>
              <a:rPr lang="en-US" sz="1400" dirty="0" err="1">
                <a:solidFill>
                  <a:srgbClr val="00B050"/>
                </a:solidFill>
              </a:rPr>
              <a:t>cholangiocytes</a:t>
            </a:r>
            <a:r>
              <a:rPr lang="en-US" sz="1400" dirty="0">
                <a:solidFill>
                  <a:srgbClr val="00B050"/>
                </a:solidFill>
              </a:rPr>
              <a:t> lining the biliary </a:t>
            </a:r>
            <a:r>
              <a:rPr lang="en-US" sz="1400" dirty="0" err="1">
                <a:solidFill>
                  <a:srgbClr val="00B050"/>
                </a:solidFill>
              </a:rPr>
              <a:t>ductules</a:t>
            </a:r>
            <a:r>
              <a:rPr lang="en-US" sz="1400" dirty="0">
                <a:solidFill>
                  <a:srgbClr val="00B050"/>
                </a:solidFill>
              </a:rPr>
              <a:t> are specifically designed to modify the composition of </a:t>
            </a:r>
            <a:r>
              <a:rPr lang="en-US" sz="1400" dirty="0" smtClean="0">
                <a:solidFill>
                  <a:srgbClr val="00B050"/>
                </a:solidFill>
              </a:rPr>
              <a:t>bile. Useful </a:t>
            </a:r>
            <a:r>
              <a:rPr lang="en-US" sz="1400" dirty="0">
                <a:solidFill>
                  <a:srgbClr val="00B050"/>
                </a:solidFill>
              </a:rPr>
              <a:t>solutes, such as glucose and amino acids, are reclaimed by the activity of specific transporters. </a:t>
            </a:r>
            <a:endParaRPr lang="en-US" sz="1400" dirty="0" smtClean="0">
              <a:solidFill>
                <a:srgbClr val="00B050"/>
              </a:solidFill>
            </a:endParaRPr>
          </a:p>
          <a:p>
            <a:r>
              <a:rPr lang="en-US" sz="1400" dirty="0" smtClean="0">
                <a:solidFill>
                  <a:srgbClr val="00B050"/>
                </a:solidFill>
              </a:rPr>
              <a:t>Chloride </a:t>
            </a:r>
            <a:r>
              <a:rPr lang="en-US" sz="1400" dirty="0">
                <a:solidFill>
                  <a:srgbClr val="00B050"/>
                </a:solidFill>
              </a:rPr>
              <a:t>ions in bile are also exchanged for HCO</a:t>
            </a:r>
            <a:r>
              <a:rPr lang="en-US" sz="1400" baseline="-25000" dirty="0">
                <a:solidFill>
                  <a:srgbClr val="00B050"/>
                </a:solidFill>
              </a:rPr>
              <a:t>3</a:t>
            </a:r>
            <a:r>
              <a:rPr lang="en-US" sz="1400" baseline="30000" dirty="0">
                <a:solidFill>
                  <a:srgbClr val="00B050"/>
                </a:solidFill>
              </a:rPr>
              <a:t>-</a:t>
            </a:r>
            <a:r>
              <a:rPr lang="en-US" sz="1400" dirty="0">
                <a:solidFill>
                  <a:srgbClr val="00B050"/>
                </a:solidFill>
              </a:rPr>
              <a:t>, thus rendering the bile slightly alkaline and reducing the risk of precipitation of Ca</a:t>
            </a:r>
            <a:r>
              <a:rPr lang="en-US" sz="1400" baseline="30000" dirty="0">
                <a:solidFill>
                  <a:srgbClr val="00B050"/>
                </a:solidFill>
              </a:rPr>
              <a:t>++</a:t>
            </a:r>
            <a:r>
              <a:rPr lang="en-US" sz="1400" dirty="0">
                <a:solidFill>
                  <a:srgbClr val="00B050"/>
                </a:solidFill>
              </a:rPr>
              <a:t>. </a:t>
            </a:r>
            <a:endParaRPr lang="en-US" sz="1400" dirty="0" smtClean="0">
              <a:solidFill>
                <a:srgbClr val="00B050"/>
              </a:solidFill>
            </a:endParaRPr>
          </a:p>
          <a:p>
            <a:r>
              <a:rPr lang="en-US" sz="1400" dirty="0" smtClean="0">
                <a:solidFill>
                  <a:srgbClr val="00B050"/>
                </a:solidFill>
              </a:rPr>
              <a:t>Glutathione </a:t>
            </a:r>
            <a:r>
              <a:rPr lang="en-US" sz="1400" dirty="0">
                <a:solidFill>
                  <a:srgbClr val="00B050"/>
                </a:solidFill>
              </a:rPr>
              <a:t>is broken down on the surface of </a:t>
            </a:r>
            <a:r>
              <a:rPr lang="en-US" sz="1400" dirty="0" err="1">
                <a:solidFill>
                  <a:srgbClr val="00B050"/>
                </a:solidFill>
              </a:rPr>
              <a:t>cholangiocytes</a:t>
            </a:r>
            <a:r>
              <a:rPr lang="en-US" sz="1400" dirty="0">
                <a:solidFill>
                  <a:srgbClr val="00B050"/>
                </a:solidFill>
              </a:rPr>
              <a:t> into its constituent amino acids by the enzyme γ-</a:t>
            </a:r>
            <a:r>
              <a:rPr lang="en-US" sz="1400" dirty="0" err="1">
                <a:solidFill>
                  <a:srgbClr val="00B050"/>
                </a:solidFill>
              </a:rPr>
              <a:t>glutamyl</a:t>
            </a:r>
            <a:r>
              <a:rPr lang="en-US" sz="1400" dirty="0">
                <a:solidFill>
                  <a:srgbClr val="00B050"/>
                </a:solidFill>
              </a:rPr>
              <a:t> </a:t>
            </a:r>
            <a:r>
              <a:rPr lang="en-US" sz="1400" dirty="0" err="1">
                <a:solidFill>
                  <a:srgbClr val="00B050"/>
                </a:solidFill>
              </a:rPr>
              <a:t>transpeptidase</a:t>
            </a:r>
            <a:r>
              <a:rPr lang="en-US" sz="1400" dirty="0">
                <a:solidFill>
                  <a:srgbClr val="00B050"/>
                </a:solidFill>
              </a:rPr>
              <a:t> (GGT), and the products are reabsorbed. </a:t>
            </a:r>
            <a:endParaRPr lang="en-US" sz="1400" dirty="0" smtClean="0">
              <a:solidFill>
                <a:srgbClr val="00B050"/>
              </a:solidFill>
            </a:endParaRPr>
          </a:p>
          <a:p>
            <a:r>
              <a:rPr lang="en-US" sz="1400" dirty="0" smtClean="0">
                <a:solidFill>
                  <a:srgbClr val="00B050"/>
                </a:solidFill>
              </a:rPr>
              <a:t>The </a:t>
            </a:r>
            <a:r>
              <a:rPr lang="en-US" sz="1400" dirty="0">
                <a:solidFill>
                  <a:srgbClr val="00B050"/>
                </a:solidFill>
              </a:rPr>
              <a:t>bile is also diluted at this site, in concert with ingestion of a meal, in response to hormones, such as secretin, that increase HCO</a:t>
            </a:r>
            <a:r>
              <a:rPr lang="en-US" sz="1400" baseline="-25000" dirty="0">
                <a:solidFill>
                  <a:srgbClr val="00B050"/>
                </a:solidFill>
              </a:rPr>
              <a:t>3</a:t>
            </a:r>
            <a:r>
              <a:rPr lang="en-US" sz="1400" baseline="30000" dirty="0">
                <a:solidFill>
                  <a:srgbClr val="00B050"/>
                </a:solidFill>
              </a:rPr>
              <a:t>-</a:t>
            </a:r>
            <a:r>
              <a:rPr lang="en-US" sz="1400" dirty="0">
                <a:solidFill>
                  <a:srgbClr val="00B050"/>
                </a:solidFill>
              </a:rPr>
              <a:t> secretion and stimulate the insertion of </a:t>
            </a:r>
            <a:r>
              <a:rPr lang="en-US" sz="1400" b="1" dirty="0">
                <a:solidFill>
                  <a:srgbClr val="00B050"/>
                </a:solidFill>
              </a:rPr>
              <a:t>aquaporin water channels</a:t>
            </a:r>
            <a:r>
              <a:rPr lang="en-US" sz="1400" dirty="0">
                <a:solidFill>
                  <a:srgbClr val="00B050"/>
                </a:solidFill>
              </a:rPr>
              <a:t> into the </a:t>
            </a:r>
            <a:r>
              <a:rPr lang="en-US" sz="1400" dirty="0" err="1">
                <a:solidFill>
                  <a:srgbClr val="00B050"/>
                </a:solidFill>
              </a:rPr>
              <a:t>cholangiocyte's</a:t>
            </a:r>
            <a:r>
              <a:rPr lang="en-US" sz="1400" dirty="0">
                <a:solidFill>
                  <a:srgbClr val="00B050"/>
                </a:solidFill>
              </a:rPr>
              <a:t> apical membrane. </a:t>
            </a:r>
            <a:endParaRPr lang="en-US" sz="1400" dirty="0" smtClean="0">
              <a:solidFill>
                <a:srgbClr val="00B050"/>
              </a:solidFill>
            </a:endParaRPr>
          </a:p>
          <a:p>
            <a:r>
              <a:rPr lang="en-US" sz="1400" dirty="0" smtClean="0">
                <a:solidFill>
                  <a:srgbClr val="00B050"/>
                </a:solidFill>
              </a:rPr>
              <a:t>Flow </a:t>
            </a:r>
            <a:r>
              <a:rPr lang="en-US" sz="1400" dirty="0">
                <a:solidFill>
                  <a:srgbClr val="00B050"/>
                </a:solidFill>
              </a:rPr>
              <a:t>of bile is thereby increased during the postprandial period, when bile acids are needed to aid in assimilation of lipid. </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60" y="1307147"/>
            <a:ext cx="6349048"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98668" y="613299"/>
            <a:ext cx="3790157" cy="362663"/>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 really care about the modification</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a:off x="9982844" y="9892"/>
            <a:ext cx="2205981" cy="436370"/>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3834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527079676"/>
              </p:ext>
            </p:extLst>
          </p:nvPr>
        </p:nvGraphicFramePr>
        <p:xfrm>
          <a:off x="1" y="-6"/>
          <a:ext cx="12188825" cy="6858006"/>
        </p:xfrm>
        <a:graphic>
          <a:graphicData uri="http://schemas.openxmlformats.org/drawingml/2006/table">
            <a:tbl>
              <a:tblPr firstRow="1" bandRow="1">
                <a:tableStyleId>{5DA37D80-6434-44D0-A028-1B22A696006F}</a:tableStyleId>
              </a:tblPr>
              <a:tblGrid>
                <a:gridCol w="1506789">
                  <a:extLst>
                    <a:ext uri="{9D8B030D-6E8A-4147-A177-3AD203B41FA5}">
                      <a16:colId xmlns:a16="http://schemas.microsoft.com/office/drawing/2014/main" xmlns="" val="3687207917"/>
                    </a:ext>
                  </a:extLst>
                </a:gridCol>
                <a:gridCol w="4587622">
                  <a:extLst>
                    <a:ext uri="{9D8B030D-6E8A-4147-A177-3AD203B41FA5}">
                      <a16:colId xmlns:a16="http://schemas.microsoft.com/office/drawing/2014/main" xmlns="" val="398006236"/>
                    </a:ext>
                  </a:extLst>
                </a:gridCol>
                <a:gridCol w="6094414">
                  <a:extLst>
                    <a:ext uri="{9D8B030D-6E8A-4147-A177-3AD203B41FA5}">
                      <a16:colId xmlns:a16="http://schemas.microsoft.com/office/drawing/2014/main" xmlns="" val="340863295"/>
                    </a:ext>
                  </a:extLst>
                </a:gridCol>
              </a:tblGrid>
              <a:tr h="317112">
                <a:tc gridSpan="3">
                  <a:txBody>
                    <a:bodyPr/>
                    <a:lstStyle/>
                    <a:p>
                      <a:pPr algn="ctr"/>
                      <a:r>
                        <a:rPr kumimoji="0" lang="en-US" sz="1400" b="0" kern="1200" dirty="0" smtClean="0">
                          <a:solidFill>
                            <a:schemeClr val="tx1"/>
                          </a:solidFill>
                          <a:latin typeface="+mn-lt"/>
                          <a:ea typeface="+mn-ea"/>
                          <a:cs typeface="+mn-cs"/>
                        </a:rPr>
                        <a:t>Cont.</a:t>
                      </a:r>
                      <a:r>
                        <a:rPr kumimoji="0" lang="en-US" sz="1400" b="0" kern="1200" baseline="0" dirty="0" smtClean="0">
                          <a:solidFill>
                            <a:schemeClr val="tx1"/>
                          </a:solidFill>
                          <a:latin typeface="+mn-lt"/>
                          <a:ea typeface="+mn-ea"/>
                          <a:cs typeface="+mn-cs"/>
                        </a:rPr>
                        <a:t> </a:t>
                      </a:r>
                      <a:r>
                        <a:rPr kumimoji="0" lang="en-US" sz="1400" b="0" kern="1200" dirty="0" smtClean="0">
                          <a:solidFill>
                            <a:schemeClr val="tx1"/>
                          </a:solidFill>
                          <a:latin typeface="+mn-lt"/>
                          <a:ea typeface="+mn-ea"/>
                          <a:cs typeface="+mn-cs"/>
                        </a:rPr>
                        <a:t>Bile</a:t>
                      </a:r>
                      <a:endParaRPr kumimoji="0" lang="en-GB" sz="1400" b="0" kern="1200" dirty="0">
                        <a:solidFill>
                          <a:schemeClr val="tx1"/>
                        </a:solidFill>
                        <a:latin typeface="+mn-lt"/>
                        <a:ea typeface="+mn-ea"/>
                        <a:cs typeface="+mn-cs"/>
                      </a:endParaRPr>
                    </a:p>
                  </a:txBody>
                  <a:tcPr>
                    <a:solidFill>
                      <a:srgbClr val="CC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2202847"/>
                  </a:ext>
                </a:extLst>
              </a:tr>
              <a:tr h="1205025">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400" kern="1200" dirty="0" smtClean="0">
                          <a:solidFill>
                            <a:schemeClr val="tx1"/>
                          </a:solidFill>
                          <a:latin typeface="+mn-lt"/>
                          <a:ea typeface="+mn-ea"/>
                          <a:cs typeface="+mn-cs"/>
                        </a:rPr>
                        <a:t>Characteristic of bile</a:t>
                      </a:r>
                    </a:p>
                  </a:txBody>
                  <a:tcPr>
                    <a:solidFill>
                      <a:srgbClr val="FCE4EA"/>
                    </a:solidFill>
                  </a:tcPr>
                </a:tc>
                <a:tc gridSpan="2">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kern="1200" dirty="0" smtClean="0">
                          <a:solidFill>
                            <a:srgbClr val="FF66CC"/>
                          </a:solidFill>
                          <a:latin typeface="+mn-lt"/>
                          <a:ea typeface="+mn-ea"/>
                          <a:cs typeface="+mn-cs"/>
                        </a:rPr>
                        <a:t>Bile is a viscous golden yellow or greenish fluid with bitter taste.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400" b="0" kern="1200" dirty="0" smtClean="0">
                          <a:solidFill>
                            <a:schemeClr val="tx1"/>
                          </a:solidFill>
                          <a:latin typeface="+mn-lt"/>
                          <a:ea typeface="+mn-ea"/>
                          <a:cs typeface="+mn-cs"/>
                        </a:rPr>
                        <a:t>It is isotonic </a:t>
                      </a:r>
                      <a:r>
                        <a:rPr kumimoji="0" lang="en-US" altLang="en-US" sz="1400" b="0" kern="1200" dirty="0" smtClean="0">
                          <a:solidFill>
                            <a:srgbClr val="00B050"/>
                          </a:solidFill>
                          <a:latin typeface="+mn-lt"/>
                          <a:ea typeface="+mn-ea"/>
                          <a:cs typeface="+mn-cs"/>
                        </a:rPr>
                        <a:t>(</a:t>
                      </a:r>
                      <a:r>
                        <a:rPr kumimoji="0" lang="en-US" sz="1400" b="0" kern="1200" dirty="0" smtClean="0">
                          <a:solidFill>
                            <a:srgbClr val="00B050"/>
                          </a:solidFill>
                          <a:latin typeface="+mn-lt"/>
                          <a:ea typeface="+mn-ea"/>
                          <a:cs typeface="+mn-cs"/>
                        </a:rPr>
                        <a:t>all GI secretions are Isotonic except salivary, It's hypotonic)</a:t>
                      </a:r>
                      <a:r>
                        <a:rPr kumimoji="0" lang="en-US" altLang="en-US" sz="1400" b="0" kern="1200" dirty="0" smtClean="0">
                          <a:solidFill>
                            <a:srgbClr val="00B050"/>
                          </a:solidFill>
                          <a:latin typeface="+mn-lt"/>
                          <a:ea typeface="+mn-ea"/>
                          <a:cs typeface="+mn-cs"/>
                        </a:rPr>
                        <a:t> </a:t>
                      </a:r>
                      <a:r>
                        <a:rPr kumimoji="0" lang="en-US" altLang="en-US" sz="1400" b="0" kern="1200" dirty="0" smtClean="0">
                          <a:solidFill>
                            <a:schemeClr val="tx1"/>
                          </a:solidFill>
                          <a:latin typeface="+mn-lt"/>
                          <a:ea typeface="+mn-ea"/>
                          <a:cs typeface="+mn-cs"/>
                        </a:rPr>
                        <a:t>with plasma and slightly alkaline</a:t>
                      </a:r>
                      <a:r>
                        <a:rPr kumimoji="0" lang="en-US" altLang="en-US" sz="1400" b="0" kern="1200" baseline="0" dirty="0" smtClean="0">
                          <a:solidFill>
                            <a:schemeClr val="tx1"/>
                          </a:solidFill>
                          <a:latin typeface="+mn-lt"/>
                          <a:ea typeface="+mn-ea"/>
                          <a:cs typeface="+mn-cs"/>
                        </a:rPr>
                        <a:t> </a:t>
                      </a:r>
                      <a:r>
                        <a:rPr lang="en-US" altLang="en-US" sz="1400" b="0" dirty="0" smtClean="0">
                          <a:solidFill>
                            <a:schemeClr val="accent5">
                              <a:lumMod val="75000"/>
                            </a:schemeClr>
                          </a:solidFill>
                          <a:latin typeface="Gill Sans MT" panose="020B0502020104020203" pitchFamily="34" charset="0"/>
                        </a:rPr>
                        <a:t>with high </a:t>
                      </a:r>
                      <a:r>
                        <a:rPr lang="en-US" altLang="ar-SA" sz="1400" b="0" dirty="0" smtClean="0">
                          <a:solidFill>
                            <a:schemeClr val="accent5">
                              <a:lumMod val="75000"/>
                            </a:schemeClr>
                          </a:solidFill>
                          <a:latin typeface="Gill Sans MT" panose="020B0502020104020203" pitchFamily="34" charset="0"/>
                        </a:rPr>
                        <a:t>Na</a:t>
                      </a:r>
                      <a:r>
                        <a:rPr lang="en-US" altLang="ar-SA" sz="1400" b="0" baseline="30000" dirty="0" smtClean="0">
                          <a:solidFill>
                            <a:schemeClr val="accent5">
                              <a:lumMod val="75000"/>
                            </a:schemeClr>
                          </a:solidFill>
                          <a:latin typeface="Gill Sans MT" panose="020B0502020104020203" pitchFamily="34" charset="0"/>
                        </a:rPr>
                        <a:t>+</a:t>
                      </a:r>
                      <a:r>
                        <a:rPr lang="en-US" altLang="ar-SA" sz="1400" b="0" dirty="0" smtClean="0">
                          <a:solidFill>
                            <a:schemeClr val="accent5">
                              <a:lumMod val="75000"/>
                            </a:schemeClr>
                          </a:solidFill>
                          <a:latin typeface="Gill Sans MT" panose="020B0502020104020203" pitchFamily="34" charset="0"/>
                        </a:rPr>
                        <a:t>, Cl</a:t>
                      </a:r>
                      <a:r>
                        <a:rPr lang="en-US" altLang="ar-SA" sz="1400" b="0" baseline="30000" dirty="0" smtClean="0">
                          <a:solidFill>
                            <a:schemeClr val="accent5">
                              <a:lumMod val="75000"/>
                            </a:schemeClr>
                          </a:solidFill>
                          <a:latin typeface="Gill Sans MT" panose="020B0502020104020203" pitchFamily="34" charset="0"/>
                        </a:rPr>
                        <a:t>-</a:t>
                      </a:r>
                      <a:r>
                        <a:rPr lang="en-US" altLang="ar-SA" sz="1400" b="0" dirty="0" smtClean="0">
                          <a:solidFill>
                            <a:schemeClr val="accent5">
                              <a:lumMod val="75000"/>
                            </a:schemeClr>
                          </a:solidFill>
                          <a:latin typeface="Gill Sans MT" panose="020B0502020104020203" pitchFamily="34" charset="0"/>
                        </a:rPr>
                        <a:t>, HCO</a:t>
                      </a:r>
                      <a:r>
                        <a:rPr lang="en-US" altLang="ar-SA" sz="1400" b="0" baseline="-25000" dirty="0" smtClean="0">
                          <a:solidFill>
                            <a:schemeClr val="accent5">
                              <a:lumMod val="75000"/>
                            </a:schemeClr>
                          </a:solidFill>
                          <a:latin typeface="Gill Sans MT" panose="020B0502020104020203" pitchFamily="34" charset="0"/>
                        </a:rPr>
                        <a:t>3</a:t>
                      </a:r>
                      <a:r>
                        <a:rPr lang="en-US" altLang="ar-SA" sz="1400" b="0" dirty="0" smtClean="0">
                          <a:solidFill>
                            <a:schemeClr val="accent5">
                              <a:lumMod val="75000"/>
                            </a:schemeClr>
                          </a:solidFill>
                          <a:latin typeface="Gill Sans MT" panose="020B0502020104020203" pitchFamily="34" charset="0"/>
                        </a:rPr>
                        <a:t> and low K</a:t>
                      </a:r>
                      <a:r>
                        <a:rPr lang="en-US" altLang="ar-SA" sz="1400" b="0" baseline="30000" dirty="0" smtClean="0">
                          <a:solidFill>
                            <a:schemeClr val="accent5">
                              <a:lumMod val="75000"/>
                            </a:schemeClr>
                          </a:solidFill>
                          <a:latin typeface="Gill Sans MT" panose="020B0502020104020203" pitchFamily="34" charset="0"/>
                        </a:rPr>
                        <a:t>+</a:t>
                      </a:r>
                      <a:r>
                        <a:rPr lang="en-US" altLang="ar-SA" sz="1400" b="0" dirty="0" smtClean="0">
                          <a:solidFill>
                            <a:schemeClr val="accent5">
                              <a:lumMod val="75000"/>
                            </a:schemeClr>
                          </a:solidFill>
                          <a:latin typeface="Gill Sans MT" panose="020B0502020104020203" pitchFamily="34" charset="0"/>
                        </a:rPr>
                        <a:t> and Ca</a:t>
                      </a:r>
                      <a:r>
                        <a:rPr lang="en-US" altLang="ar-SA" sz="1400" b="0" baseline="30000" dirty="0" smtClean="0">
                          <a:solidFill>
                            <a:schemeClr val="accent5">
                              <a:lumMod val="75000"/>
                            </a:schemeClr>
                          </a:solidFill>
                          <a:latin typeface="Gill Sans MT" panose="020B0502020104020203" pitchFamily="34" charset="0"/>
                        </a:rPr>
                        <a:t>2+</a:t>
                      </a:r>
                      <a:r>
                        <a:rPr lang="en-US" altLang="ar-SA" sz="1400" b="0" dirty="0" smtClean="0">
                          <a:solidFill>
                            <a:schemeClr val="accent5">
                              <a:lumMod val="75000"/>
                            </a:schemeClr>
                          </a:solidFill>
                          <a:latin typeface="Gill Sans MT" panose="020B0502020104020203" pitchFamily="34" charset="0"/>
                        </a:rPr>
                        <a:t>. </a:t>
                      </a:r>
                      <a:endParaRPr kumimoji="0" lang="en-US" altLang="en-US" sz="1400" b="0" kern="1200" dirty="0" smtClean="0">
                        <a:solidFill>
                          <a:schemeClr val="accent5">
                            <a:lumMod val="75000"/>
                          </a:schemeClr>
                        </a:solidFill>
                        <a:latin typeface="Gill Sans MT" panose="020B0502020104020203" pitchFamily="34" charset="0"/>
                        <a:ea typeface="+mn-ea"/>
                        <a:cs typeface="+mn-cs"/>
                      </a:endParaRPr>
                    </a:p>
                    <a:p>
                      <a:r>
                        <a:rPr kumimoji="0" lang="en-US" altLang="en-US" sz="1400" b="0" kern="1200" dirty="0" smtClean="0">
                          <a:solidFill>
                            <a:srgbClr val="FF66CC"/>
                          </a:solidFill>
                          <a:latin typeface="+mn-lt"/>
                          <a:ea typeface="+mn-ea"/>
                          <a:cs typeface="+mn-cs"/>
                        </a:rPr>
                        <a:t>NaHCO3 in bile is </a:t>
                      </a:r>
                      <a:r>
                        <a:rPr kumimoji="0" lang="en-US" altLang="en-US" sz="1400" b="0" kern="1200" dirty="0" smtClean="0">
                          <a:solidFill>
                            <a:srgbClr val="FF0000"/>
                          </a:solidFill>
                          <a:latin typeface="+mn-lt"/>
                          <a:ea typeface="+mn-ea"/>
                          <a:cs typeface="+mn-cs"/>
                        </a:rPr>
                        <a:t>responsible</a:t>
                      </a:r>
                      <a:r>
                        <a:rPr kumimoji="0" lang="en-US" altLang="en-US" sz="1400" b="0" kern="1200" dirty="0" smtClean="0">
                          <a:solidFill>
                            <a:schemeClr val="tx1"/>
                          </a:solidFill>
                          <a:latin typeface="+mn-lt"/>
                          <a:ea typeface="+mn-ea"/>
                          <a:cs typeface="+mn-cs"/>
                        </a:rPr>
                        <a:t> </a:t>
                      </a:r>
                      <a:r>
                        <a:rPr kumimoji="0" lang="en-US" altLang="en-US" sz="1400" b="0" kern="1200" dirty="0" smtClean="0">
                          <a:solidFill>
                            <a:srgbClr val="FF66CC"/>
                          </a:solidFill>
                          <a:latin typeface="+mn-lt"/>
                          <a:ea typeface="+mn-ea"/>
                          <a:cs typeface="+mn-cs"/>
                        </a:rPr>
                        <a:t>for its alkaline reaction and participates with pancreatic and duodenal secretion in neutralization of acid </a:t>
                      </a:r>
                      <a:r>
                        <a:rPr kumimoji="0" lang="en-US" altLang="en-US" sz="1400" b="0" kern="1200" dirty="0" err="1" smtClean="0">
                          <a:solidFill>
                            <a:srgbClr val="FF66CC"/>
                          </a:solidFill>
                          <a:latin typeface="+mn-lt"/>
                          <a:ea typeface="+mn-ea"/>
                          <a:cs typeface="+mn-cs"/>
                        </a:rPr>
                        <a:t>chyme</a:t>
                      </a:r>
                      <a:r>
                        <a:rPr kumimoji="0" lang="en-US" altLang="en-US" sz="1400" b="0" kern="1200" dirty="0" smtClean="0">
                          <a:solidFill>
                            <a:srgbClr val="FF66CC"/>
                          </a:solidFill>
                          <a:latin typeface="+mn-lt"/>
                          <a:ea typeface="+mn-ea"/>
                          <a:cs typeface="+mn-cs"/>
                        </a:rPr>
                        <a:t> delivered from stomach</a:t>
                      </a:r>
                      <a:r>
                        <a:rPr kumimoji="0" lang="en-US" altLang="en-US" sz="1400" b="0" kern="1200" baseline="0" dirty="0" smtClean="0">
                          <a:solidFill>
                            <a:schemeClr val="tx1"/>
                          </a:solidFill>
                          <a:latin typeface="+mn-lt"/>
                          <a:ea typeface="+mn-ea"/>
                          <a:cs typeface="+mn-cs"/>
                        </a:rPr>
                        <a:t> </a:t>
                      </a:r>
                      <a:r>
                        <a:rPr kumimoji="0" lang="en-US" altLang="en-US" sz="1300" b="0" kern="1200" dirty="0" smtClean="0">
                          <a:solidFill>
                            <a:srgbClr val="00B050"/>
                          </a:solidFill>
                          <a:latin typeface="+mn-lt"/>
                          <a:ea typeface="+mn-ea"/>
                          <a:cs typeface="+mn-cs"/>
                        </a:rPr>
                        <a:t>(</a:t>
                      </a:r>
                      <a:r>
                        <a:rPr kumimoji="0" lang="en-US" sz="1300" b="0" kern="1200" dirty="0" smtClean="0">
                          <a:solidFill>
                            <a:srgbClr val="00B050"/>
                          </a:solidFill>
                          <a:latin typeface="+mn-lt"/>
                          <a:ea typeface="+mn-ea"/>
                          <a:cs typeface="+mn-cs"/>
                        </a:rPr>
                        <a:t>Neutralization of acidic </a:t>
                      </a:r>
                      <a:r>
                        <a:rPr kumimoji="0" lang="en-US" sz="1300" b="0" kern="1200" dirty="0" err="1" smtClean="0">
                          <a:solidFill>
                            <a:srgbClr val="00B050"/>
                          </a:solidFill>
                          <a:latin typeface="+mn-lt"/>
                          <a:ea typeface="+mn-ea"/>
                          <a:cs typeface="+mn-cs"/>
                        </a:rPr>
                        <a:t>chyme</a:t>
                      </a:r>
                      <a:r>
                        <a:rPr kumimoji="0" lang="en-US" sz="1300" b="0" kern="1200" baseline="0" dirty="0" smtClean="0">
                          <a:solidFill>
                            <a:srgbClr val="00B050"/>
                          </a:solidFill>
                          <a:latin typeface="+mn-lt"/>
                          <a:ea typeface="+mn-ea"/>
                          <a:cs typeface="+mn-cs"/>
                        </a:rPr>
                        <a:t> </a:t>
                      </a:r>
                      <a:r>
                        <a:rPr kumimoji="0" lang="en-US" sz="1300" b="0" kern="1200" dirty="0" smtClean="0">
                          <a:solidFill>
                            <a:srgbClr val="00B050"/>
                          </a:solidFill>
                          <a:latin typeface="+mn-lt"/>
                          <a:ea typeface="+mn-ea"/>
                          <a:cs typeface="+mn-cs"/>
                        </a:rPr>
                        <a:t>from stomach occurs by the action</a:t>
                      </a:r>
                      <a:r>
                        <a:rPr kumimoji="0" lang="en-US" sz="1300" b="0" kern="1200" baseline="0" dirty="0" smtClean="0">
                          <a:solidFill>
                            <a:srgbClr val="00B050"/>
                          </a:solidFill>
                          <a:latin typeface="+mn-lt"/>
                          <a:ea typeface="+mn-ea"/>
                          <a:cs typeface="+mn-cs"/>
                        </a:rPr>
                        <a:t> </a:t>
                      </a:r>
                      <a:r>
                        <a:rPr kumimoji="0" lang="en-US" sz="1300" b="0" kern="1200" dirty="0" smtClean="0">
                          <a:solidFill>
                            <a:srgbClr val="00B050"/>
                          </a:solidFill>
                          <a:latin typeface="+mn-lt"/>
                          <a:ea typeface="+mn-ea"/>
                          <a:cs typeface="+mn-cs"/>
                        </a:rPr>
                        <a:t>of 3 secretions: bile, pancreatic &amp; intestinal secretions).</a:t>
                      </a:r>
                      <a:endParaRPr kumimoji="0" lang="en-US" altLang="en-US" sz="1300" b="0" kern="1200" dirty="0" smtClean="0">
                        <a:solidFill>
                          <a:srgbClr val="00B050"/>
                        </a:solidFill>
                        <a:latin typeface="+mn-lt"/>
                        <a:ea typeface="+mn-ea"/>
                        <a:cs typeface="+mn-cs"/>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2878319891"/>
                  </a:ext>
                </a:extLst>
              </a:tr>
              <a:tr h="317112">
                <a:tc gridSpan="3">
                  <a:txBody>
                    <a:bodyPr/>
                    <a:lstStyle/>
                    <a:p>
                      <a:pPr algn="ctr" rtl="0"/>
                      <a:r>
                        <a:rPr kumimoji="0" lang="en-US" sz="1400" b="0" kern="1200" dirty="0" smtClean="0">
                          <a:solidFill>
                            <a:schemeClr val="tx1"/>
                          </a:solidFill>
                          <a:latin typeface="+mn-lt"/>
                          <a:ea typeface="+mn-ea"/>
                          <a:cs typeface="+mn-cs"/>
                        </a:rPr>
                        <a:t>Components of bile</a:t>
                      </a:r>
                    </a:p>
                  </a:txBody>
                  <a:tcPr>
                    <a:solidFill>
                      <a:srgbClr val="FFFFCC"/>
                    </a:solidFill>
                  </a:tcPr>
                </a:tc>
                <a:tc hMerge="1">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en-US" sz="1400" b="0" kern="1200" dirty="0" smtClean="0">
                        <a:solidFill>
                          <a:schemeClr val="tx1"/>
                        </a:solidFill>
                        <a:latin typeface="+mn-lt"/>
                        <a:ea typeface="+mn-ea"/>
                        <a:cs typeface="+mn-cs"/>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4129942922"/>
                  </a:ext>
                </a:extLst>
              </a:tr>
              <a:tr h="317112">
                <a:tc gridSpan="2">
                  <a:txBody>
                    <a:bodyPr/>
                    <a:lstStyle/>
                    <a:p>
                      <a:pPr algn="ctr"/>
                      <a:r>
                        <a:rPr kumimoji="0" lang="en-US" sz="1400" b="0" kern="1200" dirty="0" smtClean="0">
                          <a:solidFill>
                            <a:schemeClr val="tx1"/>
                          </a:solidFill>
                          <a:latin typeface="+mn-lt"/>
                          <a:ea typeface="+mn-ea"/>
                          <a:cs typeface="+mn-cs"/>
                        </a:rPr>
                        <a:t>From hepatocytes </a:t>
                      </a:r>
                    </a:p>
                  </a:txBody>
                  <a:tcPr>
                    <a:solidFill>
                      <a:srgbClr val="D0F5FC"/>
                    </a:solidFill>
                  </a:tcPr>
                </a:tc>
                <a:tc hMerge="1">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en-US" sz="1400" b="0" kern="1200" dirty="0" smtClean="0">
                        <a:solidFill>
                          <a:schemeClr val="tx1"/>
                        </a:solidFill>
                        <a:latin typeface="+mn-lt"/>
                        <a:ea typeface="+mn-ea"/>
                        <a:cs typeface="+mn-cs"/>
                      </a:endParaRPr>
                    </a:p>
                  </a:txBody>
                  <a:tcPr>
                    <a:solidFill>
                      <a:schemeClr val="bg1"/>
                    </a:solidFill>
                  </a:tcPr>
                </a:tc>
                <a:tc>
                  <a:txBody>
                    <a:bodyPr/>
                    <a:lstStyle/>
                    <a:p>
                      <a:pPr algn="ctr"/>
                      <a:r>
                        <a:rPr kumimoji="0" lang="en-US" sz="1400" b="0" kern="1200" dirty="0" smtClean="0">
                          <a:solidFill>
                            <a:srgbClr val="FF66CC"/>
                          </a:solidFill>
                          <a:latin typeface="+mn-lt"/>
                          <a:ea typeface="+mn-ea"/>
                          <a:cs typeface="+mn-cs"/>
                        </a:rPr>
                        <a:t>From bile ducts </a:t>
                      </a:r>
                      <a:endParaRPr kumimoji="0" lang="en-US" sz="1400" b="0" kern="1200" dirty="0">
                        <a:solidFill>
                          <a:srgbClr val="FF66CC"/>
                        </a:solidFill>
                        <a:latin typeface="+mn-lt"/>
                        <a:ea typeface="+mn-ea"/>
                        <a:cs typeface="+mn-cs"/>
                      </a:endParaRPr>
                    </a:p>
                  </a:txBody>
                  <a:tcPr>
                    <a:solidFill>
                      <a:srgbClr val="D0F5FC"/>
                    </a:solidFill>
                  </a:tcPr>
                </a:tc>
                <a:extLst>
                  <a:ext uri="{0D108BD9-81ED-4DB2-BD59-A6C34878D82A}">
                    <a16:rowId xmlns:a16="http://schemas.microsoft.com/office/drawing/2014/main" xmlns="" val="2689617356"/>
                  </a:ext>
                </a:extLst>
              </a:tr>
              <a:tr h="2314916">
                <a:tc gridSpan="2">
                  <a:txBody>
                    <a:bodyPr/>
                    <a:lstStyle/>
                    <a:p>
                      <a:r>
                        <a:rPr kumimoji="0" lang="en-US" sz="1400" kern="1200" dirty="0" smtClean="0">
                          <a:solidFill>
                            <a:schemeClr val="accent2">
                              <a:lumMod val="75000"/>
                            </a:schemeClr>
                          </a:solidFill>
                          <a:latin typeface="+mn-lt"/>
                          <a:ea typeface="+mn-ea"/>
                          <a:cs typeface="+mn-cs"/>
                        </a:rPr>
                        <a:t>Organic constituents:</a:t>
                      </a:r>
                    </a:p>
                    <a:p>
                      <a:pPr marL="285750" indent="-285750">
                        <a:buFont typeface="Wingdings" panose="05000000000000000000" pitchFamily="2" charset="2"/>
                        <a:buChar char="ü"/>
                      </a:pPr>
                      <a:r>
                        <a:rPr lang="en-US" sz="1400" dirty="0" smtClean="0"/>
                        <a:t>Bile acids (bile salts) (</a:t>
                      </a:r>
                      <a:r>
                        <a:rPr lang="en-US" sz="1400" dirty="0" smtClean="0">
                          <a:solidFill>
                            <a:srgbClr val="FF66CC"/>
                          </a:solidFill>
                        </a:rPr>
                        <a:t>65% of dry weight of bile</a:t>
                      </a:r>
                      <a:r>
                        <a:rPr lang="en-US" sz="1400" dirty="0" smtClean="0"/>
                        <a:t>).</a:t>
                      </a:r>
                    </a:p>
                    <a:p>
                      <a:pPr marL="285750" indent="-285750">
                        <a:buFont typeface="Wingdings" panose="05000000000000000000" pitchFamily="2" charset="2"/>
                        <a:buChar char="ü"/>
                      </a:pPr>
                      <a:r>
                        <a:rPr lang="en-US" sz="1400" dirty="0" smtClean="0"/>
                        <a:t>Cholesterol </a:t>
                      </a:r>
                      <a:r>
                        <a:rPr lang="en-US" sz="1400" dirty="0" smtClean="0">
                          <a:solidFill>
                            <a:srgbClr val="FF66CC"/>
                          </a:solidFill>
                        </a:rPr>
                        <a:t>(4%), the major route for cholesterol excretion.</a:t>
                      </a:r>
                    </a:p>
                    <a:p>
                      <a:pPr marL="285750" indent="-285750">
                        <a:buFont typeface="Wingdings" panose="05000000000000000000" pitchFamily="2" charset="2"/>
                        <a:buChar char="ü"/>
                      </a:pPr>
                      <a:r>
                        <a:rPr lang="en-US" sz="1400" dirty="0" smtClean="0"/>
                        <a:t>Phospholipids (</a:t>
                      </a:r>
                      <a:r>
                        <a:rPr lang="en-US" sz="1400" b="0" dirty="0" smtClean="0">
                          <a:solidFill>
                            <a:schemeClr val="tx1"/>
                          </a:solidFill>
                          <a:latin typeface="Gill Sans MT" panose="020B0502020104020203" pitchFamily="34" charset="0"/>
                        </a:rPr>
                        <a:t>Lecithin),</a:t>
                      </a:r>
                      <a:r>
                        <a:rPr lang="en-US" sz="1400" b="0" baseline="0" dirty="0" smtClean="0">
                          <a:solidFill>
                            <a:schemeClr val="tx1"/>
                          </a:solidFill>
                          <a:latin typeface="Gill Sans MT" panose="020B0502020104020203" pitchFamily="34" charset="0"/>
                        </a:rPr>
                        <a:t> </a:t>
                      </a:r>
                      <a:r>
                        <a:rPr lang="en-US" altLang="en-US" sz="1400" b="0" dirty="0" smtClean="0">
                          <a:solidFill>
                            <a:schemeClr val="tx1"/>
                          </a:solidFill>
                          <a:latin typeface="Gill Sans MT" panose="020B0502020104020203" pitchFamily="34" charset="0"/>
                          <a:cs typeface="Times New Roman" panose="02020603050405020304" pitchFamily="18" charset="0"/>
                        </a:rPr>
                        <a:t>phosphatidylcholine</a:t>
                      </a:r>
                      <a:r>
                        <a:rPr lang="en-US" sz="1400" dirty="0" smtClean="0">
                          <a:solidFill>
                            <a:srgbClr val="FF66CC"/>
                          </a:solidFill>
                        </a:rPr>
                        <a:t>(20%).</a:t>
                      </a:r>
                    </a:p>
                    <a:p>
                      <a:pPr marL="285750" indent="-285750">
                        <a:buFont typeface="Wingdings" panose="05000000000000000000" pitchFamily="2" charset="2"/>
                        <a:buChar char="ü"/>
                      </a:pPr>
                      <a:r>
                        <a:rPr lang="en-US" sz="1400" dirty="0" smtClean="0"/>
                        <a:t>Bile pigments </a:t>
                      </a:r>
                      <a:r>
                        <a:rPr lang="en-US" sz="1400" dirty="0" smtClean="0">
                          <a:solidFill>
                            <a:srgbClr val="FF66CC"/>
                          </a:solidFill>
                        </a:rPr>
                        <a:t>(Bilirubin) (0.3%).</a:t>
                      </a:r>
                    </a:p>
                    <a:p>
                      <a:pPr marL="285750" indent="-285750">
                        <a:buFont typeface="Wingdings" panose="05000000000000000000" pitchFamily="2" charset="2"/>
                        <a:buChar char="ü"/>
                      </a:pPr>
                      <a:r>
                        <a:rPr lang="en-US" sz="1400" dirty="0" smtClean="0"/>
                        <a:t>Ions and water.</a:t>
                      </a:r>
                    </a:p>
                    <a:p>
                      <a:pPr marL="285750" indent="-285750">
                        <a:buFont typeface="Wingdings" panose="05000000000000000000" pitchFamily="2" charset="2"/>
                        <a:buChar char="ü"/>
                      </a:pPr>
                      <a:r>
                        <a:rPr lang="en-US" sz="1400" dirty="0" smtClean="0">
                          <a:solidFill>
                            <a:srgbClr val="FF66CC"/>
                          </a:solidFill>
                        </a:rPr>
                        <a:t>Proteins (5%).</a:t>
                      </a:r>
                    </a:p>
                    <a:p>
                      <a:endParaRPr lang="en-US" sz="1400" dirty="0" smtClean="0">
                        <a:solidFill>
                          <a:schemeClr val="accent4">
                            <a:lumMod val="75000"/>
                          </a:schemeClr>
                        </a:solidFill>
                      </a:endParaRPr>
                    </a:p>
                    <a:p>
                      <a:r>
                        <a:rPr lang="en-US" sz="1400" dirty="0" smtClean="0">
                          <a:solidFill>
                            <a:srgbClr val="00B050"/>
                          </a:solidFill>
                        </a:rPr>
                        <a:t>All of these constituents are secreted by hepatocytes into</a:t>
                      </a:r>
                      <a:r>
                        <a:rPr lang="en-US" sz="1400" baseline="0" dirty="0" smtClean="0">
                          <a:solidFill>
                            <a:srgbClr val="00B050"/>
                          </a:solidFill>
                        </a:rPr>
                        <a:t> </a:t>
                      </a:r>
                      <a:r>
                        <a:rPr lang="en-US" sz="1400" dirty="0" smtClean="0">
                          <a:solidFill>
                            <a:srgbClr val="00B050"/>
                          </a:solidFill>
                        </a:rPr>
                        <a:t>bile canaliculi, along with an isotonic fluid that resembles plasma in its electrolyte concentration.</a:t>
                      </a:r>
                      <a:r>
                        <a:rPr lang="en-US" sz="1400" baseline="0" dirty="0" smtClean="0">
                          <a:solidFill>
                            <a:srgbClr val="00B050"/>
                          </a:solidFill>
                        </a:rPr>
                        <a:t> </a:t>
                      </a:r>
                      <a:endParaRPr lang="en-US" sz="1400" dirty="0" smtClean="0">
                        <a:solidFill>
                          <a:srgbClr val="00B050"/>
                        </a:solidFill>
                      </a:endParaRPr>
                    </a:p>
                  </a:txBody>
                  <a:tcPr>
                    <a:solidFill>
                      <a:schemeClr val="bg1"/>
                    </a:solidFill>
                  </a:tcPr>
                </a:tc>
                <a:tc hMerge="1">
                  <a:txBody>
                    <a:bodyPr/>
                    <a:lstStyle/>
                    <a:p>
                      <a:pPr eaLnBrk="1" hangingPunct="1">
                        <a:buFont typeface="Wingdings" panose="05000000000000000000" pitchFamily="2" charset="2"/>
                        <a:buChar char="ü"/>
                        <a:defRPr/>
                      </a:pPr>
                      <a:endParaRPr kumimoji="0" lang="en-US" altLang="en-US" sz="1400" b="0" kern="1200" dirty="0" smtClean="0">
                        <a:solidFill>
                          <a:schemeClr val="tx1"/>
                        </a:solidFill>
                        <a:latin typeface="+mn-lt"/>
                        <a:ea typeface="+mn-ea"/>
                        <a:cs typeface="+mn-cs"/>
                      </a:endParaRPr>
                    </a:p>
                  </a:txBody>
                  <a:tcPr>
                    <a:solidFill>
                      <a:schemeClr val="bg1"/>
                    </a:solidFill>
                  </a:tcPr>
                </a:tc>
                <a:tc>
                  <a:txBody>
                    <a:bodyPr/>
                    <a:lstStyle/>
                    <a:p>
                      <a:r>
                        <a:rPr kumimoji="0" lang="en-US" sz="1400" kern="1200" dirty="0" smtClean="0">
                          <a:solidFill>
                            <a:schemeClr val="accent2">
                              <a:lumMod val="75000"/>
                            </a:schemeClr>
                          </a:solidFill>
                          <a:latin typeface="+mn-lt"/>
                          <a:ea typeface="+mn-ea"/>
                          <a:cs typeface="+mn-cs"/>
                        </a:rPr>
                        <a:t>Aqueous alkaline Solution </a:t>
                      </a:r>
                      <a:r>
                        <a:rPr kumimoji="0" lang="en-US" sz="1400" b="0" kern="1200" dirty="0" smtClean="0">
                          <a:solidFill>
                            <a:schemeClr val="tx1"/>
                          </a:solidFill>
                          <a:latin typeface="+mn-lt"/>
                          <a:ea typeface="+mn-ea"/>
                          <a:cs typeface="+mn-cs"/>
                        </a:rPr>
                        <a:t>(NaHCO3) </a:t>
                      </a:r>
                    </a:p>
                    <a:p>
                      <a:pPr marL="285750" indent="-285750">
                        <a:lnSpc>
                          <a:spcPct val="150000"/>
                        </a:lnSpc>
                        <a:buFont typeface="Wingdings" panose="05000000000000000000" pitchFamily="2" charset="2"/>
                        <a:buChar char="ü"/>
                      </a:pPr>
                      <a:r>
                        <a:rPr kumimoji="0" lang="en-US" sz="1400" b="0" kern="1200" dirty="0" smtClean="0">
                          <a:solidFill>
                            <a:schemeClr val="tx1"/>
                          </a:solidFill>
                          <a:latin typeface="+mn-lt"/>
                          <a:ea typeface="+mn-ea"/>
                          <a:cs typeface="+mn-cs"/>
                        </a:rPr>
                        <a:t>Electrolytes mainly HCO3</a:t>
                      </a:r>
                      <a:r>
                        <a:rPr kumimoji="0" lang="en-US" sz="1400" b="0" kern="1200" baseline="30000" dirty="0" smtClean="0">
                          <a:solidFill>
                            <a:schemeClr val="tx1"/>
                          </a:solidFill>
                          <a:latin typeface="+mn-lt"/>
                          <a:ea typeface="+mn-ea"/>
                          <a:cs typeface="+mn-cs"/>
                        </a:rPr>
                        <a:t>-</a:t>
                      </a:r>
                      <a:r>
                        <a:rPr kumimoji="0" lang="en-US" sz="1400" b="0" kern="1200" dirty="0" smtClean="0">
                          <a:solidFill>
                            <a:schemeClr val="tx1"/>
                          </a:solidFill>
                          <a:latin typeface="+mn-lt"/>
                          <a:ea typeface="+mn-ea"/>
                          <a:cs typeface="+mn-cs"/>
                        </a:rPr>
                        <a:t> , in addition to </a:t>
                      </a:r>
                      <a:r>
                        <a:rPr kumimoji="0" lang="en-US" sz="1400" kern="1200" dirty="0" smtClean="0">
                          <a:solidFill>
                            <a:schemeClr val="tx1"/>
                          </a:solidFill>
                          <a:latin typeface="+mn-lt"/>
                          <a:ea typeface="+mn-ea"/>
                          <a:cs typeface="+mn-cs"/>
                        </a:rPr>
                        <a:t>H</a:t>
                      </a:r>
                      <a:r>
                        <a:rPr kumimoji="0" lang="en-US" sz="1400" kern="1200" baseline="-25000" dirty="0" smtClean="0">
                          <a:solidFill>
                            <a:schemeClr val="tx1"/>
                          </a:solidFill>
                          <a:latin typeface="+mn-lt"/>
                          <a:ea typeface="+mn-ea"/>
                          <a:cs typeface="+mn-cs"/>
                        </a:rPr>
                        <a:t>2</a:t>
                      </a:r>
                      <a:r>
                        <a:rPr kumimoji="0" lang="en-US" sz="1400" kern="1200" dirty="0" smtClean="0">
                          <a:solidFill>
                            <a:schemeClr val="tx1"/>
                          </a:solidFill>
                          <a:latin typeface="+mn-lt"/>
                          <a:ea typeface="+mn-ea"/>
                          <a:cs typeface="+mn-cs"/>
                        </a:rPr>
                        <a:t>O</a:t>
                      </a:r>
                      <a:r>
                        <a:rPr kumimoji="0" lang="en-US" sz="1400" b="0" kern="1200" dirty="0" smtClean="0">
                          <a:solidFill>
                            <a:schemeClr val="tx1"/>
                          </a:solidFill>
                          <a:latin typeface="+mn-lt"/>
                          <a:ea typeface="+mn-ea"/>
                          <a:cs typeface="+mn-cs"/>
                        </a:rPr>
                        <a:t>.</a:t>
                      </a:r>
                    </a:p>
                    <a:p>
                      <a:pPr marL="285750" indent="-285750">
                        <a:lnSpc>
                          <a:spcPct val="150000"/>
                        </a:lnSpc>
                        <a:buFont typeface="Wingdings" panose="05000000000000000000" pitchFamily="2" charset="2"/>
                        <a:buChar char="ü"/>
                      </a:pPr>
                      <a:r>
                        <a:rPr kumimoji="0" lang="en-US" sz="1400" b="0" kern="1200" dirty="0" smtClean="0">
                          <a:solidFill>
                            <a:schemeClr val="tx1"/>
                          </a:solidFill>
                          <a:latin typeface="+mn-lt"/>
                          <a:ea typeface="+mn-ea"/>
                          <a:cs typeface="+mn-cs"/>
                        </a:rPr>
                        <a:t>These contribute to the volume of hepatic bile. </a:t>
                      </a:r>
                    </a:p>
                    <a:p>
                      <a:pPr marL="285750" indent="-285750">
                        <a:lnSpc>
                          <a:spcPct val="150000"/>
                        </a:lnSpc>
                        <a:buFont typeface="Wingdings" panose="05000000000000000000" pitchFamily="2" charset="2"/>
                        <a:buChar char="ü"/>
                      </a:pPr>
                      <a:r>
                        <a:rPr kumimoji="0" lang="en-US" sz="1400" b="0" kern="1200" dirty="0" smtClean="0">
                          <a:solidFill>
                            <a:schemeClr val="tx1"/>
                          </a:solidFill>
                          <a:latin typeface="+mn-lt"/>
                          <a:ea typeface="+mn-ea"/>
                          <a:cs typeface="+mn-cs"/>
                        </a:rPr>
                        <a:t>HCO3</a:t>
                      </a:r>
                      <a:r>
                        <a:rPr kumimoji="0" lang="en-US" sz="1400" b="0" kern="1200" baseline="30000" dirty="0" smtClean="0">
                          <a:solidFill>
                            <a:schemeClr val="tx1"/>
                          </a:solidFill>
                          <a:latin typeface="+mn-lt"/>
                          <a:ea typeface="+mn-ea"/>
                          <a:cs typeface="+mn-cs"/>
                        </a:rPr>
                        <a:t>-</a:t>
                      </a:r>
                      <a:r>
                        <a:rPr kumimoji="0" lang="en-US" sz="1400" b="0" kern="1200" dirty="0" smtClean="0">
                          <a:solidFill>
                            <a:schemeClr val="tx1"/>
                          </a:solidFill>
                          <a:latin typeface="+mn-lt"/>
                          <a:ea typeface="+mn-ea"/>
                          <a:cs typeface="+mn-cs"/>
                        </a:rPr>
                        <a:t> aids in neutralization of acid </a:t>
                      </a:r>
                      <a:r>
                        <a:rPr kumimoji="0" lang="en-US" sz="1400" b="0" kern="1200" dirty="0" err="1" smtClean="0">
                          <a:solidFill>
                            <a:schemeClr val="tx1"/>
                          </a:solidFill>
                          <a:latin typeface="+mn-lt"/>
                          <a:ea typeface="+mn-ea"/>
                          <a:cs typeface="+mn-cs"/>
                        </a:rPr>
                        <a:t>chyme</a:t>
                      </a:r>
                      <a:r>
                        <a:rPr kumimoji="0" lang="en-US" sz="1400" b="0" kern="1200" dirty="0" smtClean="0">
                          <a:solidFill>
                            <a:schemeClr val="tx1"/>
                          </a:solidFill>
                          <a:latin typeface="+mn-lt"/>
                          <a:ea typeface="+mn-ea"/>
                          <a:cs typeface="+mn-cs"/>
                        </a:rPr>
                        <a:t>. </a:t>
                      </a:r>
                    </a:p>
                    <a:p>
                      <a:endParaRPr kumimoji="0" lang="en-US" sz="14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639570962"/>
                  </a:ext>
                </a:extLst>
              </a:tr>
              <a:tr h="2386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accent5">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accent5">
                              <a:lumMod val="75000"/>
                            </a:schemeClr>
                          </a:solidFill>
                          <a:latin typeface="+mn-lt"/>
                          <a:ea typeface="+mn-ea"/>
                          <a:cs typeface="+mn-cs"/>
                        </a:rPr>
                        <a:t>Regulation of Bile Secretion</a:t>
                      </a:r>
                      <a:endParaRPr kumimoji="0" lang="en-US" sz="1400" b="0" kern="1200" dirty="0" smtClean="0">
                        <a:solidFill>
                          <a:schemeClr val="accent5">
                            <a:lumMod val="75000"/>
                          </a:schemeClr>
                        </a:solidFill>
                        <a:latin typeface="+mn-lt"/>
                        <a:ea typeface="+mn-ea"/>
                        <a:cs typeface="+mn-cs"/>
                      </a:endParaRPr>
                    </a:p>
                  </a:txBody>
                  <a:tcPr>
                    <a:solidFill>
                      <a:srgbClr val="FFE2C5"/>
                    </a:solidFill>
                  </a:tcPr>
                </a:tc>
                <a:tc gridSpan="2">
                  <a:txBody>
                    <a:bodyPr/>
                    <a:lstStyle/>
                    <a:p>
                      <a:pPr marL="285750" indent="-285750" algn="l" rtl="0" eaLnBrk="1" hangingPunct="1">
                        <a:lnSpc>
                          <a:spcPct val="150000"/>
                        </a:lnSpc>
                        <a:buFont typeface="Wingdings" panose="05000000000000000000" pitchFamily="2" charset="2"/>
                        <a:buChar char="ü"/>
                      </a:pPr>
                      <a:r>
                        <a:rPr kumimoji="0" lang="en-US" altLang="en-US" sz="1400" b="0" kern="1200" dirty="0" smtClean="0">
                          <a:solidFill>
                            <a:schemeClr val="tx1"/>
                          </a:solidFill>
                          <a:latin typeface="+mn-lt"/>
                          <a:ea typeface="+mn-ea"/>
                          <a:cs typeface="+mn-cs"/>
                        </a:rPr>
                        <a:t>Bile secretion is </a:t>
                      </a:r>
                      <a:r>
                        <a:rPr kumimoji="0" lang="en-US" altLang="en-US" sz="1400" b="0" kern="1200" dirty="0" smtClean="0">
                          <a:solidFill>
                            <a:srgbClr val="FF0000"/>
                          </a:solidFill>
                          <a:latin typeface="+mn-lt"/>
                          <a:ea typeface="+mn-ea"/>
                          <a:cs typeface="+mn-cs"/>
                        </a:rPr>
                        <a:t>primarily</a:t>
                      </a:r>
                      <a:r>
                        <a:rPr kumimoji="0" lang="en-US" altLang="en-US" sz="1400" b="0" kern="1200" dirty="0" smtClean="0">
                          <a:solidFill>
                            <a:schemeClr val="tx1"/>
                          </a:solidFill>
                          <a:latin typeface="+mn-lt"/>
                          <a:ea typeface="+mn-ea"/>
                          <a:cs typeface="+mn-cs"/>
                        </a:rPr>
                        <a:t> regulated by a </a:t>
                      </a:r>
                      <a:r>
                        <a:rPr kumimoji="0" lang="en-US" altLang="en-US" sz="1400" b="0" kern="1200" dirty="0" smtClean="0">
                          <a:solidFill>
                            <a:srgbClr val="FF0000"/>
                          </a:solidFill>
                          <a:latin typeface="+mn-lt"/>
                          <a:ea typeface="+mn-ea"/>
                          <a:cs typeface="+mn-cs"/>
                        </a:rPr>
                        <a:t>feedback mechanism</a:t>
                      </a:r>
                      <a:r>
                        <a:rPr kumimoji="0" lang="en-US" altLang="en-US" sz="1400" b="0" kern="1200" dirty="0" smtClean="0">
                          <a:solidFill>
                            <a:schemeClr val="tx1"/>
                          </a:solidFill>
                          <a:latin typeface="+mn-lt"/>
                          <a:ea typeface="+mn-ea"/>
                          <a:cs typeface="+mn-cs"/>
                        </a:rPr>
                        <a:t>, with </a:t>
                      </a:r>
                      <a:r>
                        <a:rPr kumimoji="0" lang="en-US" altLang="en-US" sz="1400" b="0" kern="1200" dirty="0" smtClean="0">
                          <a:solidFill>
                            <a:srgbClr val="FF0000"/>
                          </a:solidFill>
                          <a:latin typeface="+mn-lt"/>
                          <a:ea typeface="+mn-ea"/>
                          <a:cs typeface="+mn-cs"/>
                        </a:rPr>
                        <a:t>secondary</a:t>
                      </a:r>
                      <a:r>
                        <a:rPr kumimoji="0" lang="en-US" altLang="en-US" sz="1400" b="0" kern="1200" dirty="0" smtClean="0">
                          <a:solidFill>
                            <a:schemeClr val="tx1"/>
                          </a:solidFill>
                          <a:latin typeface="+mn-lt"/>
                          <a:ea typeface="+mn-ea"/>
                          <a:cs typeface="+mn-cs"/>
                        </a:rPr>
                        <a:t> </a:t>
                      </a:r>
                      <a:r>
                        <a:rPr kumimoji="0" lang="en-US" altLang="en-US" sz="1400" b="0" kern="1200" dirty="0" smtClean="0">
                          <a:solidFill>
                            <a:srgbClr val="FF0000"/>
                          </a:solidFill>
                          <a:latin typeface="+mn-lt"/>
                          <a:ea typeface="+mn-ea"/>
                          <a:cs typeface="+mn-cs"/>
                        </a:rPr>
                        <a:t>hormonal and neural controls.</a:t>
                      </a:r>
                    </a:p>
                    <a:p>
                      <a:pPr marL="285750" indent="-285750" algn="l" rtl="0" eaLnBrk="1" hangingPunct="1">
                        <a:lnSpc>
                          <a:spcPct val="150000"/>
                        </a:lnSpc>
                        <a:buFont typeface="Wingdings" panose="05000000000000000000" pitchFamily="2" charset="2"/>
                        <a:buChar char="ü"/>
                      </a:pPr>
                      <a:r>
                        <a:rPr kumimoji="0" lang="en-US" altLang="en-US" sz="1400" b="0" kern="1200" dirty="0" smtClean="0">
                          <a:solidFill>
                            <a:schemeClr val="tx1"/>
                          </a:solidFill>
                          <a:latin typeface="+mn-lt"/>
                          <a:ea typeface="+mn-ea"/>
                          <a:cs typeface="+mn-cs"/>
                        </a:rPr>
                        <a:t>The major determinant of bile acid synthesis is its concentration in hepatic portal blood (feedback control).</a:t>
                      </a:r>
                    </a:p>
                    <a:p>
                      <a:pPr marL="285750" indent="-285750" algn="l" rtl="0" eaLnBrk="1" hangingPunct="1">
                        <a:lnSpc>
                          <a:spcPct val="150000"/>
                        </a:lnSpc>
                        <a:buFont typeface="Wingdings" panose="05000000000000000000" pitchFamily="2" charset="2"/>
                        <a:buChar char="ü"/>
                      </a:pPr>
                      <a:r>
                        <a:rPr kumimoji="0" lang="en-US" altLang="en-US" sz="1400" b="0" kern="1200" dirty="0" smtClean="0">
                          <a:solidFill>
                            <a:schemeClr val="tx1"/>
                          </a:solidFill>
                          <a:latin typeface="+mn-lt"/>
                          <a:ea typeface="+mn-ea"/>
                          <a:cs typeface="+mn-cs"/>
                        </a:rPr>
                        <a:t>CCK, Secretin and estrogen (hormonal control).</a:t>
                      </a:r>
                    </a:p>
                    <a:p>
                      <a:pPr marL="285750" indent="-285750" algn="l" rtl="0" eaLnBrk="1" hangingPunct="1">
                        <a:lnSpc>
                          <a:spcPct val="150000"/>
                        </a:lnSpc>
                        <a:buFont typeface="Wingdings" panose="05000000000000000000" pitchFamily="2" charset="2"/>
                        <a:buChar char="ü"/>
                      </a:pPr>
                      <a:r>
                        <a:rPr kumimoji="0" lang="en-US" altLang="en-US" sz="1400" b="0" kern="1200" dirty="0" smtClean="0">
                          <a:solidFill>
                            <a:schemeClr val="tx1"/>
                          </a:solidFill>
                          <a:latin typeface="+mn-lt"/>
                          <a:ea typeface="+mn-ea"/>
                          <a:cs typeface="+mn-cs"/>
                        </a:rPr>
                        <a:t>Parasympathetic and sympathetic nerves supply the biliary system. Parasympathetic (vagal) stimulation results in contraction of the gallbladder and relaxation of the sphincter of </a:t>
                      </a:r>
                      <a:r>
                        <a:rPr kumimoji="0" lang="en-US" altLang="en-US" sz="1400" b="0" kern="1200" dirty="0" err="1" smtClean="0">
                          <a:solidFill>
                            <a:schemeClr val="tx1"/>
                          </a:solidFill>
                          <a:latin typeface="+mn-lt"/>
                          <a:ea typeface="+mn-ea"/>
                          <a:cs typeface="+mn-cs"/>
                        </a:rPr>
                        <a:t>Oddi</a:t>
                      </a:r>
                      <a:r>
                        <a:rPr kumimoji="0" lang="en-US" altLang="en-US" sz="1400" b="0" kern="1200" dirty="0" smtClean="0">
                          <a:solidFill>
                            <a:schemeClr val="tx1"/>
                          </a:solidFill>
                          <a:latin typeface="+mn-lt"/>
                          <a:ea typeface="+mn-ea"/>
                          <a:cs typeface="+mn-cs"/>
                        </a:rPr>
                        <a:t>, as well as increased bile formation. Bilateral </a:t>
                      </a:r>
                      <a:r>
                        <a:rPr kumimoji="0" lang="en-US" altLang="en-US" sz="1400" b="0" kern="1200" dirty="0" err="1" smtClean="0">
                          <a:solidFill>
                            <a:schemeClr val="tx1"/>
                          </a:solidFill>
                          <a:latin typeface="+mn-lt"/>
                          <a:ea typeface="+mn-ea"/>
                          <a:cs typeface="+mn-cs"/>
                        </a:rPr>
                        <a:t>vagotomy</a:t>
                      </a:r>
                      <a:r>
                        <a:rPr kumimoji="0" lang="en-US" altLang="en-US" sz="1400" b="0" kern="1200" dirty="0" smtClean="0">
                          <a:solidFill>
                            <a:schemeClr val="tx1"/>
                          </a:solidFill>
                          <a:latin typeface="+mn-lt"/>
                          <a:ea typeface="+mn-ea"/>
                          <a:cs typeface="+mn-cs"/>
                        </a:rPr>
                        <a:t> results in reduced bile secretion after a meal, suggesting that the parasympathetic nervous system plays a role in mediating bile secretion. </a:t>
                      </a:r>
                    </a:p>
                    <a:p>
                      <a:pPr marL="285750" indent="-285750" algn="l" rtl="0" eaLnBrk="1" hangingPunct="1">
                        <a:lnSpc>
                          <a:spcPct val="150000"/>
                        </a:lnSpc>
                        <a:buFont typeface="Wingdings" panose="05000000000000000000" pitchFamily="2" charset="2"/>
                        <a:buChar char="ü"/>
                      </a:pPr>
                      <a:r>
                        <a:rPr kumimoji="0" lang="en-US" altLang="en-US" sz="1400" b="0" kern="1200" dirty="0" smtClean="0">
                          <a:solidFill>
                            <a:schemeClr val="tx1"/>
                          </a:solidFill>
                          <a:latin typeface="+mn-lt"/>
                          <a:ea typeface="+mn-ea"/>
                          <a:cs typeface="+mn-cs"/>
                        </a:rPr>
                        <a:t>By contrast, stimulation of the sympathetic nervous system results in reduced bile secretion and relaxation of the gallbladder.</a:t>
                      </a:r>
                    </a:p>
                  </a:txBody>
                  <a:tcPr>
                    <a:solidFill>
                      <a:schemeClr val="bg1"/>
                    </a:solidFill>
                  </a:tcPr>
                </a:tc>
                <a:tc hMerge="1">
                  <a:txBody>
                    <a:bodyPr/>
                    <a:lstStyle/>
                    <a:p>
                      <a:endParaRPr lang="en-US"/>
                    </a:p>
                  </a:txBody>
                  <a:tcPr/>
                </a:tc>
                <a:extLst>
                  <a:ext uri="{0D108BD9-81ED-4DB2-BD59-A6C34878D82A}">
                    <a16:rowId xmlns:a16="http://schemas.microsoft.com/office/drawing/2014/main" xmlns="" val="2221865515"/>
                  </a:ext>
                </a:extLst>
              </a:tr>
            </a:tbl>
          </a:graphicData>
        </a:graphic>
      </p:graphicFrame>
      <p:sp>
        <p:nvSpPr>
          <p:cNvPr id="11" name="Rectangle 10"/>
          <p:cNvSpPr/>
          <p:nvPr/>
        </p:nvSpPr>
        <p:spPr>
          <a:xfrm>
            <a:off x="9490866" y="-5"/>
            <a:ext cx="2710037" cy="332662"/>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smtClean="0">
                <a:solidFill>
                  <a:srgbClr val="FF0000"/>
                </a:solidFill>
                <a:latin typeface="Arabic Typesetting" panose="03020402040406030203" pitchFamily="66" charset="-78"/>
                <a:cs typeface="Arabic Typesetting" panose="03020402040406030203" pitchFamily="66" charset="-78"/>
              </a:rPr>
              <a:t>خلّي بالك من الـ</a:t>
            </a:r>
            <a:r>
              <a:rPr lang="en-US" sz="2400" dirty="0" smtClean="0">
                <a:solidFill>
                  <a:srgbClr val="FF0000"/>
                </a:solidFill>
                <a:latin typeface="Arabic Typesetting" panose="03020402040406030203" pitchFamily="66" charset="-78"/>
                <a:cs typeface="Arabic Typesetting" panose="03020402040406030203" pitchFamily="66" charset="-78"/>
              </a:rPr>
              <a:t>CCK</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78615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6902979"/>
              </p:ext>
            </p:extLst>
          </p:nvPr>
        </p:nvGraphicFramePr>
        <p:xfrm>
          <a:off x="1" y="-10"/>
          <a:ext cx="12188824" cy="6858010"/>
        </p:xfrm>
        <a:graphic>
          <a:graphicData uri="http://schemas.openxmlformats.org/drawingml/2006/table">
            <a:tbl>
              <a:tblPr firstRow="1" bandRow="1">
                <a:tableStyleId>{5DA37D80-6434-44D0-A028-1B22A696006F}</a:tableStyleId>
              </a:tblPr>
              <a:tblGrid>
                <a:gridCol w="12188824">
                  <a:extLst>
                    <a:ext uri="{9D8B030D-6E8A-4147-A177-3AD203B41FA5}">
                      <a16:colId xmlns:a16="http://schemas.microsoft.com/office/drawing/2014/main" xmlns="" val="3687207917"/>
                    </a:ext>
                  </a:extLst>
                </a:gridCol>
              </a:tblGrid>
              <a:tr h="322043">
                <a:tc>
                  <a:txBody>
                    <a:bodyPr/>
                    <a:lstStyle/>
                    <a:p>
                      <a:pPr algn="ctr"/>
                      <a:r>
                        <a:rPr kumimoji="0" lang="en-US" sz="1400" b="0" kern="1200" dirty="0" smtClean="0">
                          <a:solidFill>
                            <a:schemeClr val="tx1"/>
                          </a:solidFill>
                          <a:latin typeface="+mn-lt"/>
                          <a:ea typeface="+mn-ea"/>
                          <a:cs typeface="+mn-cs"/>
                        </a:rPr>
                        <a:t>Functions of gallbladder</a:t>
                      </a:r>
                      <a:endParaRPr kumimoji="0" lang="en-GB" sz="1400" b="0" kern="1200" dirty="0">
                        <a:solidFill>
                          <a:schemeClr val="tx1"/>
                        </a:solidFill>
                        <a:latin typeface="+mn-lt"/>
                        <a:ea typeface="+mn-ea"/>
                        <a:cs typeface="+mn-cs"/>
                      </a:endParaRPr>
                    </a:p>
                  </a:txBody>
                  <a:tcPr>
                    <a:solidFill>
                      <a:srgbClr val="CCFFCC"/>
                    </a:solidFill>
                  </a:tcPr>
                </a:tc>
                <a:extLst>
                  <a:ext uri="{0D108BD9-81ED-4DB2-BD59-A6C34878D82A}">
                    <a16:rowId xmlns:a16="http://schemas.microsoft.com/office/drawing/2014/main" xmlns="" val="402202847"/>
                  </a:ext>
                </a:extLst>
              </a:tr>
              <a:tr h="322043">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kumimoji="0" lang="en-US" sz="1400" b="0" kern="1200" dirty="0" smtClean="0">
                          <a:solidFill>
                            <a:schemeClr val="tx1"/>
                          </a:solidFill>
                          <a:latin typeface="+mn-lt"/>
                          <a:ea typeface="+mn-ea"/>
                          <a:cs typeface="+mn-cs"/>
                        </a:rPr>
                        <a:t>1. Gallbladder not only stores bile but </a:t>
                      </a:r>
                      <a:r>
                        <a:rPr kumimoji="0" lang="en-US" sz="1400" b="0" kern="1200" dirty="0" smtClean="0">
                          <a:solidFill>
                            <a:srgbClr val="FF0000"/>
                          </a:solidFill>
                          <a:latin typeface="+mn-lt"/>
                          <a:ea typeface="+mn-ea"/>
                          <a:cs typeface="+mn-cs"/>
                        </a:rPr>
                        <a:t>it concentrates bile.</a:t>
                      </a:r>
                    </a:p>
                  </a:txBody>
                  <a:tcPr>
                    <a:solidFill>
                      <a:srgbClr val="FCE4EA"/>
                    </a:solidFill>
                  </a:tcPr>
                </a:tc>
                <a:extLst>
                  <a:ext uri="{0D108BD9-81ED-4DB2-BD59-A6C34878D82A}">
                    <a16:rowId xmlns:a16="http://schemas.microsoft.com/office/drawing/2014/main" xmlns="" val="2878319891"/>
                  </a:ext>
                </a:extLst>
              </a:tr>
              <a:tr h="3313400">
                <a:tc>
                  <a:txBody>
                    <a:bodyPr/>
                    <a:lstStyle/>
                    <a:p>
                      <a:pPr marL="285750" indent="-285750">
                        <a:buFont typeface="Wingdings" panose="05000000000000000000" pitchFamily="2" charset="2"/>
                        <a:buChar char="ü"/>
                      </a:pPr>
                      <a:r>
                        <a:rPr kumimoji="0" lang="en-US" sz="1300" b="0" kern="1200" dirty="0" smtClean="0">
                          <a:solidFill>
                            <a:srgbClr val="FF66CC"/>
                          </a:solidFill>
                          <a:latin typeface="+mn-lt"/>
                          <a:ea typeface="+mn-ea"/>
                          <a:cs typeface="+mn-cs"/>
                        </a:rPr>
                        <a:t>The liver produces about </a:t>
                      </a:r>
                      <a:r>
                        <a:rPr kumimoji="0" lang="en-US" sz="1300" b="0" kern="1200" dirty="0" smtClean="0">
                          <a:solidFill>
                            <a:srgbClr val="FFC000"/>
                          </a:solidFill>
                          <a:latin typeface="+mn-lt"/>
                          <a:ea typeface="+mn-ea"/>
                          <a:cs typeface="+mn-cs"/>
                        </a:rPr>
                        <a:t>5</a:t>
                      </a:r>
                      <a:r>
                        <a:rPr kumimoji="0" lang="en-US" sz="1300" b="0" kern="1200" dirty="0" smtClean="0">
                          <a:solidFill>
                            <a:srgbClr val="FF66CC"/>
                          </a:solidFill>
                          <a:latin typeface="+mn-lt"/>
                          <a:ea typeface="+mn-ea"/>
                          <a:cs typeface="+mn-cs"/>
                        </a:rPr>
                        <a:t> L /day, but the total secretion of bile each day is about </a:t>
                      </a:r>
                      <a:r>
                        <a:rPr kumimoji="0" lang="en-US" sz="1300" b="0" kern="1200" dirty="0" smtClean="0">
                          <a:solidFill>
                            <a:schemeClr val="accent4">
                              <a:lumMod val="75000"/>
                            </a:schemeClr>
                          </a:solidFill>
                          <a:latin typeface="+mn-lt"/>
                          <a:ea typeface="+mn-ea"/>
                          <a:cs typeface="+mn-cs"/>
                        </a:rPr>
                        <a:t>700-1200</a:t>
                      </a:r>
                      <a:r>
                        <a:rPr kumimoji="0" lang="en-US" sz="1300" b="0" kern="1200" dirty="0" smtClean="0">
                          <a:solidFill>
                            <a:schemeClr val="tx1"/>
                          </a:solidFill>
                          <a:latin typeface="+mn-lt"/>
                          <a:ea typeface="+mn-ea"/>
                          <a:cs typeface="+mn-cs"/>
                        </a:rPr>
                        <a:t> </a:t>
                      </a:r>
                      <a:r>
                        <a:rPr kumimoji="0" lang="en-US" sz="1300" b="0" kern="1200" dirty="0" smtClean="0">
                          <a:solidFill>
                            <a:srgbClr val="FF66CC"/>
                          </a:solidFill>
                          <a:latin typeface="+mn-lt"/>
                          <a:ea typeface="+mn-ea"/>
                          <a:cs typeface="+mn-cs"/>
                        </a:rPr>
                        <a:t>ml per day. </a:t>
                      </a:r>
                    </a:p>
                    <a:p>
                      <a:endParaRPr kumimoji="0" lang="en-US" sz="500" b="0" kern="1200" dirty="0" smtClean="0">
                        <a:solidFill>
                          <a:schemeClr val="tx1"/>
                        </a:solidFill>
                        <a:latin typeface="+mn-lt"/>
                        <a:ea typeface="+mn-ea"/>
                        <a:cs typeface="+mn-cs"/>
                      </a:endParaRPr>
                    </a:p>
                    <a:p>
                      <a:pPr marL="285750" indent="-285750">
                        <a:buFont typeface="Wingdings" panose="05000000000000000000" pitchFamily="2" charset="2"/>
                        <a:buChar char="ü"/>
                      </a:pPr>
                      <a:r>
                        <a:rPr kumimoji="0" lang="en-US" altLang="en-US" sz="1300" kern="1200" dirty="0" smtClean="0">
                          <a:solidFill>
                            <a:schemeClr val="tx1"/>
                          </a:solidFill>
                          <a:latin typeface="+mn-lt"/>
                          <a:ea typeface="+mn-ea"/>
                          <a:cs typeface="+mn-cs"/>
                        </a:rPr>
                        <a:t>Bile is secreted continually by the liver cells and then normally stored in the gallbladder until needed in the duodenum (gallbladder </a:t>
                      </a:r>
                    </a:p>
                    <a:p>
                      <a:pPr marL="0" indent="0">
                        <a:buFont typeface="Wingdings" panose="05000000000000000000" pitchFamily="2" charset="2"/>
                        <a:buNone/>
                      </a:pPr>
                      <a:r>
                        <a:rPr kumimoji="0" lang="en-US" altLang="en-US" sz="1300" kern="1200" dirty="0" smtClean="0">
                          <a:solidFill>
                            <a:schemeClr val="tx1"/>
                          </a:solidFill>
                          <a:latin typeface="+mn-lt"/>
                          <a:ea typeface="+mn-ea"/>
                          <a:cs typeface="+mn-cs"/>
                        </a:rPr>
                        <a:t>      can hold </a:t>
                      </a:r>
                      <a:r>
                        <a:rPr kumimoji="0" lang="en-US" sz="1300" b="0" kern="1200" dirty="0" smtClean="0">
                          <a:solidFill>
                            <a:schemeClr val="tx1"/>
                          </a:solidFill>
                          <a:latin typeface="+mn-lt"/>
                          <a:ea typeface="+mn-ea"/>
                          <a:cs typeface="+mn-cs"/>
                        </a:rPr>
                        <a:t> </a:t>
                      </a:r>
                      <a:r>
                        <a:rPr kumimoji="0" lang="en-US" sz="1300" b="0" kern="1200" dirty="0" smtClean="0">
                          <a:solidFill>
                            <a:schemeClr val="accent4">
                              <a:lumMod val="75000"/>
                            </a:schemeClr>
                          </a:solidFill>
                          <a:latin typeface="+mn-lt"/>
                          <a:ea typeface="+mn-ea"/>
                          <a:cs typeface="+mn-cs"/>
                        </a:rPr>
                        <a:t>30-60</a:t>
                      </a:r>
                      <a:r>
                        <a:rPr kumimoji="0" lang="en-US" sz="1300" b="0" kern="1200" dirty="0" smtClean="0">
                          <a:solidFill>
                            <a:schemeClr val="tx1"/>
                          </a:solidFill>
                          <a:latin typeface="+mn-lt"/>
                          <a:ea typeface="+mn-ea"/>
                          <a:cs typeface="+mn-cs"/>
                        </a:rPr>
                        <a:t> ) The maximum volume of the gall bladder.</a:t>
                      </a:r>
                    </a:p>
                    <a:p>
                      <a:endParaRPr kumimoji="0" lang="en-US" sz="500" b="0" kern="120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300" kern="1200" dirty="0" smtClean="0">
                          <a:solidFill>
                            <a:schemeClr val="tx1"/>
                          </a:solidFill>
                          <a:latin typeface="+mn-lt"/>
                          <a:ea typeface="+mn-ea"/>
                          <a:cs typeface="+mn-cs"/>
                        </a:rPr>
                        <a:t>Gallbladder concentrates the bile, which has the bile salts, cholesterol, lecithin, and bilirubin during every </a:t>
                      </a:r>
                      <a:r>
                        <a:rPr kumimoji="0" lang="en-US" altLang="en-US" sz="1300" kern="1200" dirty="0" smtClean="0">
                          <a:solidFill>
                            <a:schemeClr val="accent4">
                              <a:lumMod val="75000"/>
                            </a:schemeClr>
                          </a:solidFill>
                          <a:latin typeface="+mn-lt"/>
                          <a:ea typeface="+mn-ea"/>
                          <a:cs typeface="+mn-cs"/>
                        </a:rPr>
                        <a:t>12</a:t>
                      </a:r>
                      <a:r>
                        <a:rPr kumimoji="0" lang="en-US" altLang="en-US" sz="1300" kern="1200" dirty="0" smtClean="0">
                          <a:solidFill>
                            <a:schemeClr val="tx1"/>
                          </a:solidFill>
                          <a:latin typeface="+mn-lt"/>
                          <a:ea typeface="+mn-ea"/>
                          <a:cs typeface="+mn-cs"/>
                        </a:rPr>
                        <a:t> hours of bile secretion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1300" kern="1200" dirty="0" smtClean="0">
                          <a:solidFill>
                            <a:schemeClr val="accent5">
                              <a:lumMod val="75000"/>
                            </a:schemeClr>
                          </a:solidFill>
                          <a:latin typeface="+mn-lt"/>
                          <a:ea typeface="+mn-ea"/>
                          <a:cs typeface="+mn-cs"/>
                        </a:rPr>
                        <a:t>     (usually about 450 mL) because water, Na, Cl, and most other small electrolytes are continually absorbed through the gallbladder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1300" kern="1200" dirty="0" smtClean="0">
                          <a:solidFill>
                            <a:schemeClr val="accent5">
                              <a:lumMod val="75000"/>
                            </a:schemeClr>
                          </a:solidFill>
                          <a:latin typeface="+mn-lt"/>
                          <a:ea typeface="+mn-ea"/>
                          <a:cs typeface="+mn-cs"/>
                        </a:rPr>
                        <a:t>      mucosa by active transport of sodium, and this is followed by secondary absorption of chloride ions, water, and most other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1300" kern="1200" dirty="0" smtClean="0">
                          <a:solidFill>
                            <a:schemeClr val="accent5">
                              <a:lumMod val="75000"/>
                            </a:schemeClr>
                          </a:solidFill>
                          <a:latin typeface="+mn-lt"/>
                          <a:ea typeface="+mn-ea"/>
                          <a:cs typeface="+mn-cs"/>
                        </a:rPr>
                        <a:t>     diffusible constituents.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altLang="en-US" sz="500" kern="120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en-US" sz="1300" kern="1200" dirty="0" smtClean="0">
                          <a:solidFill>
                            <a:schemeClr val="tx1"/>
                          </a:solidFill>
                          <a:latin typeface="+mn-lt"/>
                          <a:ea typeface="+mn-ea"/>
                          <a:cs typeface="+mn-cs"/>
                        </a:rPr>
                        <a:t>Bile is normally concentrated in this way about </a:t>
                      </a:r>
                      <a:r>
                        <a:rPr kumimoji="0" lang="en-US" sz="1300" b="0" kern="1200" dirty="0" smtClean="0">
                          <a:solidFill>
                            <a:schemeClr val="accent4">
                              <a:lumMod val="75000"/>
                            </a:schemeClr>
                          </a:solidFill>
                          <a:latin typeface="+mn-lt"/>
                          <a:ea typeface="+mn-ea"/>
                          <a:cs typeface="+mn-cs"/>
                        </a:rPr>
                        <a:t>5</a:t>
                      </a:r>
                      <a:r>
                        <a:rPr kumimoji="0" lang="en-US" sz="1300" b="0" kern="1200" baseline="0" dirty="0" smtClean="0">
                          <a:solidFill>
                            <a:schemeClr val="tx1"/>
                          </a:solidFill>
                          <a:latin typeface="+mn-lt"/>
                          <a:ea typeface="+mn-ea"/>
                          <a:cs typeface="+mn-cs"/>
                        </a:rPr>
                        <a:t> </a:t>
                      </a:r>
                      <a:r>
                        <a:rPr kumimoji="0" lang="en-US" altLang="en-US" sz="1300" kern="1200" dirty="0" smtClean="0">
                          <a:solidFill>
                            <a:schemeClr val="tx1"/>
                          </a:solidFill>
                          <a:latin typeface="+mn-lt"/>
                          <a:ea typeface="+mn-ea"/>
                          <a:cs typeface="+mn-cs"/>
                        </a:rPr>
                        <a:t>fold, but it can be concentrated up to a maximum of</a:t>
                      </a:r>
                      <a:r>
                        <a:rPr kumimoji="0" lang="en-US" altLang="en-US" sz="1300" kern="1200" dirty="0" smtClean="0">
                          <a:solidFill>
                            <a:schemeClr val="tx2"/>
                          </a:solidFill>
                          <a:latin typeface="+mn-lt"/>
                          <a:ea typeface="+mn-ea"/>
                          <a:cs typeface="+mn-cs"/>
                        </a:rPr>
                        <a:t> </a:t>
                      </a:r>
                      <a:r>
                        <a:rPr kumimoji="0" lang="en-US" altLang="en-US" sz="1300" kern="1200" dirty="0" smtClean="0">
                          <a:solidFill>
                            <a:schemeClr val="accent4">
                              <a:lumMod val="75000"/>
                            </a:schemeClr>
                          </a:solidFill>
                          <a:latin typeface="+mn-lt"/>
                          <a:ea typeface="+mn-ea"/>
                          <a:cs typeface="+mn-cs"/>
                        </a:rPr>
                        <a:t>20</a:t>
                      </a:r>
                      <a:r>
                        <a:rPr kumimoji="0" lang="en-US" altLang="en-US" sz="1300" kern="1200" baseline="0" dirty="0" smtClean="0">
                          <a:solidFill>
                            <a:schemeClr val="tx2"/>
                          </a:solidFill>
                          <a:latin typeface="+mn-lt"/>
                          <a:ea typeface="+mn-ea"/>
                          <a:cs typeface="+mn-cs"/>
                        </a:rPr>
                        <a:t> </a:t>
                      </a:r>
                      <a:r>
                        <a:rPr kumimoji="0" lang="en-US" altLang="en-US" sz="1300" kern="1200" dirty="0" smtClean="0">
                          <a:solidFill>
                            <a:schemeClr val="tx1"/>
                          </a:solidFill>
                          <a:latin typeface="+mn-lt"/>
                          <a:ea typeface="+mn-ea"/>
                          <a:cs typeface="+mn-cs"/>
                        </a:rPr>
                        <a:t>fold.</a:t>
                      </a:r>
                      <a:endParaRPr kumimoji="0" lang="ar-SA" altLang="en-US" sz="1300" kern="1200" dirty="0" smtClean="0">
                        <a:solidFill>
                          <a:schemeClr val="tx1"/>
                        </a:solidFill>
                        <a:latin typeface="+mn-lt"/>
                        <a:ea typeface="+mn-ea"/>
                        <a:cs typeface="+mn-cs"/>
                      </a:endParaRPr>
                    </a:p>
                    <a:p>
                      <a:endParaRPr kumimoji="0" lang="en-US" sz="1300" b="0" i="0" u="none" strike="noStrike" kern="1200" baseline="0" dirty="0" smtClean="0">
                        <a:solidFill>
                          <a:schemeClr val="tx1"/>
                        </a:solidFill>
                        <a:latin typeface="+mn-lt"/>
                        <a:ea typeface="+mn-ea"/>
                        <a:cs typeface="+mn-cs"/>
                      </a:endParaRPr>
                    </a:p>
                    <a:p>
                      <a:r>
                        <a:rPr kumimoji="0" lang="en-US" sz="1300" b="0" i="0" u="none" strike="noStrike" kern="1200" baseline="0" dirty="0" smtClean="0">
                          <a:solidFill>
                            <a:srgbClr val="FF66CC"/>
                          </a:solidFill>
                          <a:latin typeface="+mn-lt"/>
                          <a:ea typeface="+mn-ea"/>
                          <a:cs typeface="+mn-cs"/>
                        </a:rPr>
                        <a:t>Concentration of bile in the gall bladder occur by: </a:t>
                      </a:r>
                    </a:p>
                    <a:p>
                      <a:pPr marL="342900" indent="-342900">
                        <a:buFont typeface="+mj-lt"/>
                        <a:buAutoNum type="arabicPeriod"/>
                      </a:pPr>
                      <a:r>
                        <a:rPr kumimoji="0" lang="en-US" sz="1300" b="0" kern="1200" dirty="0" smtClean="0">
                          <a:solidFill>
                            <a:schemeClr val="tx1"/>
                          </a:solidFill>
                          <a:latin typeface="+mn-lt"/>
                          <a:ea typeface="+mn-ea"/>
                          <a:cs typeface="+mn-cs"/>
                        </a:rPr>
                        <a:t>Active absorption of Na+, Cl-, and HCO3- by the lining epithelium. </a:t>
                      </a:r>
                    </a:p>
                    <a:p>
                      <a:pPr marL="342900" indent="-342900">
                        <a:buFont typeface="+mj-lt"/>
                        <a:buAutoNum type="arabicPeriod"/>
                      </a:pPr>
                      <a:r>
                        <a:rPr kumimoji="0" lang="en-US" sz="1300" b="0" kern="1200" dirty="0" smtClean="0">
                          <a:solidFill>
                            <a:schemeClr val="tx1"/>
                          </a:solidFill>
                          <a:latin typeface="+mn-lt"/>
                          <a:ea typeface="+mn-ea"/>
                          <a:cs typeface="+mn-cs"/>
                        </a:rPr>
                        <a:t>Associated passive water movement out of the lumen. </a:t>
                      </a:r>
                    </a:p>
                    <a:p>
                      <a:r>
                        <a:rPr kumimoji="0" lang="en-US" sz="1300" b="0" kern="1200" dirty="0" smtClean="0">
                          <a:solidFill>
                            <a:srgbClr val="FF66CC"/>
                          </a:solidFill>
                          <a:latin typeface="+mn-lt"/>
                          <a:ea typeface="+mn-ea"/>
                          <a:cs typeface="+mn-cs"/>
                        </a:rPr>
                        <a:t>This result in drop of pH of gall bladder bile due to decreased NaHCO3 concentration. </a:t>
                      </a:r>
                    </a:p>
                    <a:p>
                      <a:pPr algn="l" rtl="1"/>
                      <a:r>
                        <a:rPr kumimoji="0" lang="ar-SA" sz="1300" b="0" kern="1200" dirty="0" err="1" smtClean="0">
                          <a:solidFill>
                            <a:srgbClr val="00B050"/>
                          </a:solidFill>
                          <a:latin typeface="Calibri" panose="020F0502020204030204" pitchFamily="34" charset="0"/>
                          <a:ea typeface="+mn-ea"/>
                          <a:cs typeface="Calibri" panose="020F0502020204030204" pitchFamily="34" charset="0"/>
                        </a:rPr>
                        <a:t>ايش</a:t>
                      </a:r>
                      <a:r>
                        <a:rPr kumimoji="0" lang="ar-SA" sz="1300" b="0" kern="1200" dirty="0" smtClean="0">
                          <a:solidFill>
                            <a:srgbClr val="00B050"/>
                          </a:solidFill>
                          <a:latin typeface="Calibri" panose="020F0502020204030204" pitchFamily="34" charset="0"/>
                          <a:ea typeface="+mn-ea"/>
                          <a:cs typeface="Calibri" panose="020F0502020204030204" pitchFamily="34" charset="0"/>
                        </a:rPr>
                        <a:t> فائدة انخفاض هذا الـ</a:t>
                      </a:r>
                      <a:r>
                        <a:rPr kumimoji="0" lang="en-US" sz="1300" b="0" kern="1200" dirty="0" err="1" smtClean="0">
                          <a:solidFill>
                            <a:srgbClr val="00B050"/>
                          </a:solidFill>
                          <a:latin typeface="Calibri" panose="020F0502020204030204" pitchFamily="34" charset="0"/>
                          <a:ea typeface="+mn-ea"/>
                          <a:cs typeface="Calibri" panose="020F0502020204030204" pitchFamily="34" charset="0"/>
                        </a:rPr>
                        <a:t>Ph</a:t>
                      </a:r>
                      <a:r>
                        <a:rPr kumimoji="0" lang="ar-SA" sz="1300" b="0" kern="1200" dirty="0" smtClean="0">
                          <a:solidFill>
                            <a:srgbClr val="00B050"/>
                          </a:solidFill>
                          <a:latin typeface="Calibri" panose="020F0502020204030204" pitchFamily="34" charset="0"/>
                          <a:ea typeface="+mn-ea"/>
                          <a:cs typeface="Calibri" panose="020F0502020204030204" pitchFamily="34" charset="0"/>
                        </a:rPr>
                        <a:t>؟ يمنع تكوين الـ</a:t>
                      </a:r>
                      <a:r>
                        <a:rPr kumimoji="0" lang="en-US" sz="1300" b="0" kern="1200" dirty="0" smtClean="0">
                          <a:solidFill>
                            <a:srgbClr val="00B050"/>
                          </a:solidFill>
                          <a:latin typeface="Calibri" panose="020F0502020204030204" pitchFamily="34" charset="0"/>
                          <a:ea typeface="+mn-ea"/>
                          <a:cs typeface="Calibri" panose="020F0502020204030204" pitchFamily="34" charset="0"/>
                        </a:rPr>
                        <a:t>gallstones </a:t>
                      </a:r>
                      <a:r>
                        <a:rPr kumimoji="0" lang="ar-SA" sz="1300" b="0" kern="1200" dirty="0" smtClean="0">
                          <a:solidFill>
                            <a:srgbClr val="00B050"/>
                          </a:solidFill>
                          <a:latin typeface="Calibri" panose="020F0502020204030204" pitchFamily="34" charset="0"/>
                          <a:ea typeface="+mn-ea"/>
                          <a:cs typeface="Calibri" panose="020F0502020204030204" pitchFamily="34" charset="0"/>
                        </a:rPr>
                        <a:t>.</a:t>
                      </a:r>
                      <a:r>
                        <a:rPr kumimoji="0" lang="ar-SA" sz="1300" b="0" kern="1200" baseline="0" dirty="0" smtClean="0">
                          <a:solidFill>
                            <a:srgbClr val="00B050"/>
                          </a:solidFill>
                          <a:latin typeface="Calibri" panose="020F0502020204030204" pitchFamily="34" charset="0"/>
                          <a:ea typeface="+mn-ea"/>
                          <a:cs typeface="Calibri" panose="020F0502020204030204" pitchFamily="34" charset="0"/>
                        </a:rPr>
                        <a:t> لأن زيادة الحمضية تزيد من ذوبان الكالسيوم بالتالي تزيد تجمع من الـ</a:t>
                      </a:r>
                      <a:r>
                        <a:rPr kumimoji="0" lang="en-US" sz="1300" b="0" kern="1200" baseline="0" dirty="0" smtClean="0">
                          <a:solidFill>
                            <a:srgbClr val="00B050"/>
                          </a:solidFill>
                          <a:latin typeface="Calibri" panose="020F0502020204030204" pitchFamily="34" charset="0"/>
                          <a:ea typeface="+mn-ea"/>
                          <a:cs typeface="Calibri" panose="020F0502020204030204" pitchFamily="34" charset="0"/>
                        </a:rPr>
                        <a:t>stones</a:t>
                      </a:r>
                      <a:r>
                        <a:rPr kumimoji="0" lang="ar-SA" sz="1300" b="0" kern="1200" baseline="0" dirty="0" smtClean="0">
                          <a:solidFill>
                            <a:srgbClr val="00B050"/>
                          </a:solidFill>
                          <a:latin typeface="Calibri" panose="020F0502020204030204" pitchFamily="34" charset="0"/>
                          <a:ea typeface="+mn-ea"/>
                          <a:cs typeface="Calibri" panose="020F0502020204030204" pitchFamily="34" charset="0"/>
                        </a:rPr>
                        <a:t>.</a:t>
                      </a:r>
                    </a:p>
                    <a:p>
                      <a:pPr algn="l" rtl="1"/>
                      <a:r>
                        <a:rPr kumimoji="0" lang="en-US" sz="1300" b="0" kern="1200" baseline="0" dirty="0" smtClean="0">
                          <a:solidFill>
                            <a:srgbClr val="00B050"/>
                          </a:solidFill>
                          <a:latin typeface="Calibri" panose="020F0502020204030204" pitchFamily="34" charset="0"/>
                          <a:ea typeface="+mn-ea"/>
                          <a:cs typeface="Calibri" panose="020F0502020204030204" pitchFamily="34" charset="0"/>
                        </a:rPr>
                        <a:t>When we need more bile, the bile will secret from both the gallbladder and the liver. This is happen when you eat McDonald’s or </a:t>
                      </a:r>
                      <a:r>
                        <a:rPr kumimoji="0" lang="ar-SA" sz="1300" b="0" kern="1200" dirty="0" smtClean="0">
                          <a:solidFill>
                            <a:srgbClr val="00B050"/>
                          </a:solidFill>
                          <a:latin typeface="Calibri" panose="020F0502020204030204" pitchFamily="34" charset="0"/>
                          <a:ea typeface="+mn-ea"/>
                          <a:cs typeface="Calibri" panose="020F0502020204030204" pitchFamily="34" charset="0"/>
                        </a:rPr>
                        <a:t> </a:t>
                      </a:r>
                      <a:endParaRPr kumimoji="0" lang="en-US" sz="1300" b="0" kern="1200" dirty="0" smtClean="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3237943366"/>
                  </a:ext>
                </a:extLst>
              </a:tr>
              <a:tr h="305941">
                <a:tc>
                  <a:txBody>
                    <a:bodyPr/>
                    <a:lstStyle/>
                    <a:p>
                      <a:pPr algn="ctr"/>
                      <a:r>
                        <a:rPr kumimoji="0" lang="en-US" sz="1300" b="0" kern="1200" dirty="0" smtClean="0">
                          <a:solidFill>
                            <a:srgbClr val="FF66CC"/>
                          </a:solidFill>
                          <a:latin typeface="+mn-lt"/>
                          <a:ea typeface="+mn-ea"/>
                          <a:cs typeface="+mn-cs"/>
                        </a:rPr>
                        <a:t>2. Gall bladder epithelium secretes mucus which has protective function</a:t>
                      </a:r>
                      <a:r>
                        <a:rPr kumimoji="0" lang="en-US" sz="1300" b="0" kern="1200" dirty="0" smtClean="0">
                          <a:solidFill>
                            <a:srgbClr val="00B050"/>
                          </a:solidFill>
                          <a:latin typeface="+mn-lt"/>
                          <a:ea typeface="+mn-ea"/>
                          <a:cs typeface="+mn-cs"/>
                        </a:rPr>
                        <a:t>(Against low PH of concentrated bile)</a:t>
                      </a:r>
                    </a:p>
                  </a:txBody>
                  <a:tcPr>
                    <a:solidFill>
                      <a:srgbClr val="FFFFCC"/>
                    </a:solidFill>
                  </a:tcPr>
                </a:tc>
                <a:extLst>
                  <a:ext uri="{0D108BD9-81ED-4DB2-BD59-A6C34878D82A}">
                    <a16:rowId xmlns:a16="http://schemas.microsoft.com/office/drawing/2014/main" xmlns="" val="4129942922"/>
                  </a:ext>
                </a:extLst>
              </a:tr>
              <a:tr h="495012">
                <a:tc>
                  <a:txBody>
                    <a:bodyPr/>
                    <a:lstStyle/>
                    <a:p>
                      <a:pPr algn="ctr"/>
                      <a:r>
                        <a:rPr kumimoji="0" lang="en-US" sz="1300" b="0" kern="1200" dirty="0" smtClean="0">
                          <a:solidFill>
                            <a:srgbClr val="FF66CC"/>
                          </a:solidFill>
                          <a:latin typeface="+mn-lt"/>
                          <a:ea typeface="+mn-ea"/>
                          <a:cs typeface="+mn-cs"/>
                        </a:rPr>
                        <a:t>3. Buffer of biliary pressure by storing of bile, so it prevents increase in biliary pressure &amp; enables the liver to secret bile, because hepatic cells can not secret against high pressure. </a:t>
                      </a:r>
                    </a:p>
                    <a:p>
                      <a:pPr algn="ctr"/>
                      <a:r>
                        <a:rPr kumimoji="0" lang="en-US" sz="1300" b="0" kern="1200" dirty="0" smtClean="0">
                          <a:solidFill>
                            <a:srgbClr val="00B050"/>
                          </a:solidFill>
                          <a:latin typeface="+mn-lt"/>
                          <a:ea typeface="+mn-ea"/>
                          <a:cs typeface="+mn-cs"/>
                        </a:rPr>
                        <a:t>If pressure increases, bile secretion will stop</a:t>
                      </a:r>
                    </a:p>
                  </a:txBody>
                  <a:tcPr>
                    <a:solidFill>
                      <a:schemeClr val="bg1">
                        <a:lumMod val="95000"/>
                      </a:schemeClr>
                    </a:solidFill>
                  </a:tcPr>
                </a:tc>
                <a:extLst>
                  <a:ext uri="{0D108BD9-81ED-4DB2-BD59-A6C34878D82A}">
                    <a16:rowId xmlns:a16="http://schemas.microsoft.com/office/drawing/2014/main" xmlns="" val="2689617356"/>
                  </a:ext>
                </a:extLst>
              </a:tr>
              <a:tr h="2099571">
                <a:tc>
                  <a:txBody>
                    <a:bodyPr/>
                    <a:lstStyle/>
                    <a:p>
                      <a:pPr marL="171450" indent="-171450">
                        <a:buFont typeface="Wingdings" panose="05000000000000000000" pitchFamily="2" charset="2"/>
                        <a:buChar char="ü"/>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4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p>
                      <a:pPr marL="0" indent="0">
                        <a:buFont typeface="Wingdings" panose="05000000000000000000" pitchFamily="2" charset="2"/>
                        <a:buNone/>
                      </a:pPr>
                      <a:endParaRPr kumimoji="0" lang="en-US" sz="1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3622532807"/>
                  </a:ext>
                </a:extLst>
              </a:tr>
            </a:tbl>
          </a:graphicData>
        </a:graphic>
      </p:graphicFrame>
      <p:pic>
        <p:nvPicPr>
          <p:cNvPr id="8" name="Picture 7"/>
          <p:cNvPicPr>
            <a:picLocks noChangeAspect="1"/>
          </p:cNvPicPr>
          <p:nvPr/>
        </p:nvPicPr>
        <p:blipFill>
          <a:blip r:embed="rId2"/>
          <a:stretch>
            <a:fillRect/>
          </a:stretch>
        </p:blipFill>
        <p:spPr>
          <a:xfrm>
            <a:off x="8948250" y="692696"/>
            <a:ext cx="3240575" cy="2016224"/>
          </a:xfrm>
          <a:prstGeom prst="rect">
            <a:avLst/>
          </a:prstGeom>
        </p:spPr>
      </p:pic>
      <p:pic>
        <p:nvPicPr>
          <p:cNvPr id="11"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837"/>
          <a:stretch/>
        </p:blipFill>
        <p:spPr bwMode="auto">
          <a:xfrm>
            <a:off x="698920" y="4797152"/>
            <a:ext cx="2615350" cy="2052921"/>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
          <p:cNvSpPr txBox="1">
            <a:spLocks noChangeArrowheads="1"/>
          </p:cNvSpPr>
          <p:nvPr/>
        </p:nvSpPr>
        <p:spPr bwMode="auto">
          <a:xfrm>
            <a:off x="5628704" y="4988664"/>
            <a:ext cx="4099768" cy="338554"/>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har char="•"/>
              <a:defRPr sz="3200">
                <a:solidFill>
                  <a:schemeClr val="tx1"/>
                </a:solidFill>
                <a:latin typeface="Garamond" panose="02020404030301010803" pitchFamily="18" charset="0"/>
              </a:defRPr>
            </a:lvl1pPr>
            <a:lvl2pPr marL="742950" indent="-285750" algn="r" rtl="1">
              <a:spcBef>
                <a:spcPct val="20000"/>
              </a:spcBef>
              <a:buChar char="–"/>
              <a:defRPr sz="2800">
                <a:solidFill>
                  <a:schemeClr val="tx1"/>
                </a:solidFill>
                <a:latin typeface="Garamond" panose="02020404030301010803" pitchFamily="18" charset="0"/>
              </a:defRPr>
            </a:lvl2pPr>
            <a:lvl3pPr marL="1143000" indent="-228600" algn="r" rtl="1">
              <a:spcBef>
                <a:spcPct val="20000"/>
              </a:spcBef>
              <a:buChar char="•"/>
              <a:defRPr sz="2400">
                <a:solidFill>
                  <a:schemeClr val="tx1"/>
                </a:solidFill>
                <a:latin typeface="Garamond" panose="02020404030301010803" pitchFamily="18" charset="0"/>
              </a:defRPr>
            </a:lvl3pPr>
            <a:lvl4pPr marL="1600200" indent="-228600" algn="r" rtl="1">
              <a:spcBef>
                <a:spcPct val="20000"/>
              </a:spcBef>
              <a:buChar char="–"/>
              <a:defRPr sz="2000">
                <a:solidFill>
                  <a:schemeClr val="tx1"/>
                </a:solidFill>
                <a:latin typeface="Garamond" panose="02020404030301010803" pitchFamily="18" charset="0"/>
              </a:defRPr>
            </a:lvl4pPr>
            <a:lvl5pPr marL="2057400" indent="-228600" algn="r" rtl="1">
              <a:spcBef>
                <a:spcPct val="20000"/>
              </a:spcBef>
              <a:buChar char="•"/>
              <a:defRPr sz="2000">
                <a:solidFill>
                  <a:schemeClr val="tx1"/>
                </a:solidFill>
                <a:latin typeface="Garamond" panose="02020404030301010803" pitchFamily="18" charset="0"/>
              </a:defRPr>
            </a:lvl5pPr>
            <a:lvl6pPr marL="2514600" indent="-228600" algn="r" rtl="1"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algn="r" rtl="1"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algn="r" rtl="1"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algn="r" rtl="1" eaLnBrk="0" fontAlgn="base" hangingPunct="0">
              <a:spcBef>
                <a:spcPct val="20000"/>
              </a:spcBef>
              <a:spcAft>
                <a:spcPct val="0"/>
              </a:spcAft>
              <a:buChar char="•"/>
              <a:defRPr sz="2000">
                <a:solidFill>
                  <a:schemeClr val="tx1"/>
                </a:solidFill>
                <a:latin typeface="Garamond" panose="02020404030301010803" pitchFamily="18" charset="0"/>
              </a:defRPr>
            </a:lvl9pPr>
          </a:lstStyle>
          <a:p>
            <a:pPr algn="ctr" rtl="0">
              <a:spcBef>
                <a:spcPct val="0"/>
              </a:spcBef>
              <a:buFontTx/>
              <a:buNone/>
            </a:pPr>
            <a:r>
              <a:rPr lang="ar-SA" altLang="ar-SA" sz="1600" dirty="0" smtClean="0">
                <a:solidFill>
                  <a:srgbClr val="FF0000"/>
                </a:solidFill>
                <a:latin typeface="Calibri" panose="020F0502020204030204" pitchFamily="34" charset="0"/>
                <a:cs typeface="Calibri" panose="020F0502020204030204" pitchFamily="34" charset="0"/>
              </a:rPr>
              <a:t>شرح الصورة في </a:t>
            </a:r>
            <a:r>
              <a:rPr lang="ar-SA" altLang="ar-SA" sz="1600" dirty="0" err="1" smtClean="0">
                <a:solidFill>
                  <a:srgbClr val="FF0000"/>
                </a:solidFill>
                <a:latin typeface="Calibri" panose="020F0502020204030204" pitchFamily="34" charset="0"/>
                <a:cs typeface="Calibri" panose="020F0502020204030204" pitchFamily="34" charset="0"/>
              </a:rPr>
              <a:t>السلايد</a:t>
            </a:r>
            <a:r>
              <a:rPr lang="ar-SA" altLang="ar-SA" sz="1600" dirty="0" smtClean="0">
                <a:solidFill>
                  <a:srgbClr val="FF0000"/>
                </a:solidFill>
                <a:latin typeface="Calibri" panose="020F0502020204030204" pitchFamily="34" charset="0"/>
                <a:cs typeface="Calibri" panose="020F0502020204030204" pitchFamily="34" charset="0"/>
              </a:rPr>
              <a:t> </a:t>
            </a:r>
            <a:r>
              <a:rPr lang="ar-SA" altLang="ar-SA" sz="1600" dirty="0" err="1" smtClean="0">
                <a:solidFill>
                  <a:srgbClr val="FF0000"/>
                </a:solidFill>
                <a:latin typeface="Calibri" panose="020F0502020204030204" pitchFamily="34" charset="0"/>
                <a:cs typeface="Calibri" panose="020F0502020204030204" pitchFamily="34" charset="0"/>
              </a:rPr>
              <a:t>الجاي</a:t>
            </a:r>
            <a:r>
              <a:rPr lang="ar-SA" altLang="ar-SA" sz="1600" dirty="0" smtClean="0">
                <a:solidFill>
                  <a:srgbClr val="FF0000"/>
                </a:solidFill>
                <a:latin typeface="Calibri" panose="020F0502020204030204" pitchFamily="34" charset="0"/>
                <a:cs typeface="Calibri" panose="020F0502020204030204" pitchFamily="34" charset="0"/>
              </a:rPr>
              <a:t>!</a:t>
            </a:r>
            <a:endParaRPr lang="ar-SA" altLang="ar-SA" sz="1600" dirty="0">
              <a:solidFill>
                <a:srgbClr val="FF0000"/>
              </a:solidFill>
              <a:latin typeface="Calibri" panose="020F0502020204030204" pitchFamily="34" charset="0"/>
              <a:cs typeface="Calibri" panose="020F0502020204030204" pitchFamily="34" charset="0"/>
            </a:endParaRPr>
          </a:p>
        </p:txBody>
      </p:sp>
      <p:sp>
        <p:nvSpPr>
          <p:cNvPr id="4" name="Rectangle 3"/>
          <p:cNvSpPr/>
          <p:nvPr/>
        </p:nvSpPr>
        <p:spPr>
          <a:xfrm>
            <a:off x="9118748" y="2758618"/>
            <a:ext cx="2952328" cy="830997"/>
          </a:xfrm>
          <a:prstGeom prst="rect">
            <a:avLst/>
          </a:prstGeom>
          <a:ln>
            <a:solidFill>
              <a:srgbClr val="00B050"/>
            </a:solidFill>
            <a:prstDash val="dashDot"/>
          </a:ln>
        </p:spPr>
        <p:txBody>
          <a:bodyPr wrap="square">
            <a:spAutoFit/>
          </a:bodyPr>
          <a:lstStyle/>
          <a:p>
            <a:r>
              <a:rPr lang="en-US" sz="1200" dirty="0">
                <a:solidFill>
                  <a:srgbClr val="00B050"/>
                </a:solidFill>
                <a:latin typeface="Gill Sans MT" panose="020B0502020104020203" pitchFamily="34" charset="0"/>
              </a:rPr>
              <a:t>when </a:t>
            </a:r>
            <a:r>
              <a:rPr lang="en-US" sz="1200" dirty="0" err="1">
                <a:solidFill>
                  <a:srgbClr val="00B050"/>
                </a:solidFill>
                <a:latin typeface="Gill Sans MT" panose="020B0502020104020203" pitchFamily="34" charset="0"/>
              </a:rPr>
              <a:t>Na,Cl</a:t>
            </a:r>
            <a:r>
              <a:rPr lang="en-US" sz="1200" dirty="0">
                <a:solidFill>
                  <a:srgbClr val="00B050"/>
                </a:solidFill>
                <a:latin typeface="Gill Sans MT" panose="020B0502020104020203" pitchFamily="34" charset="0"/>
              </a:rPr>
              <a:t>, HCO3 are </a:t>
            </a:r>
            <a:r>
              <a:rPr lang="en-US" sz="1200" dirty="0" smtClean="0">
                <a:solidFill>
                  <a:srgbClr val="00B050"/>
                </a:solidFill>
                <a:latin typeface="Gill Sans MT" panose="020B0502020104020203" pitchFamily="34" charset="0"/>
              </a:rPr>
              <a:t>absorptive </a:t>
            </a:r>
            <a:r>
              <a:rPr lang="en-US" sz="1200" dirty="0">
                <a:solidFill>
                  <a:srgbClr val="00B050"/>
                </a:solidFill>
                <a:latin typeface="Gill Sans MT" panose="020B0502020104020203" pitchFamily="34" charset="0"/>
              </a:rPr>
              <a:t>by active transported, followed by the osmosis of the water. the water moves from low to high concentrates of Na.</a:t>
            </a:r>
          </a:p>
        </p:txBody>
      </p:sp>
      <p:sp>
        <p:nvSpPr>
          <p:cNvPr id="5" name="Rectangle 4"/>
          <p:cNvSpPr/>
          <p:nvPr/>
        </p:nvSpPr>
        <p:spPr>
          <a:xfrm>
            <a:off x="4942284" y="2492896"/>
            <a:ext cx="4104456" cy="861774"/>
          </a:xfrm>
          <a:prstGeom prst="rect">
            <a:avLst/>
          </a:prstGeom>
          <a:ln>
            <a:solidFill>
              <a:srgbClr val="00B050"/>
            </a:solidFill>
            <a:prstDash val="dashDot"/>
          </a:ln>
        </p:spPr>
        <p:txBody>
          <a:bodyPr wrap="square">
            <a:spAutoFit/>
          </a:bodyPr>
          <a:lstStyle/>
          <a:p>
            <a:r>
              <a:rPr lang="en-US" sz="1000" dirty="0">
                <a:solidFill>
                  <a:srgbClr val="00B050"/>
                </a:solidFill>
                <a:latin typeface="Gill Sans MT" panose="020B0502020104020203" pitchFamily="34" charset="0"/>
              </a:rPr>
              <a:t>The gall bladder bile &amp; hepatic bile, both of them have low pH, but the gall </a:t>
            </a:r>
            <a:r>
              <a:rPr lang="en-US" sz="1000" dirty="0" smtClean="0">
                <a:solidFill>
                  <a:srgbClr val="00B050"/>
                </a:solidFill>
                <a:latin typeface="Gill Sans MT" panose="020B0502020104020203" pitchFamily="34" charset="0"/>
              </a:rPr>
              <a:t>bladder rare </a:t>
            </a:r>
            <a:r>
              <a:rPr lang="en-US" sz="1000" dirty="0">
                <a:solidFill>
                  <a:srgbClr val="00B050"/>
                </a:solidFill>
                <a:latin typeface="Gill Sans MT" panose="020B0502020104020203" pitchFamily="34" charset="0"/>
              </a:rPr>
              <a:t>lower because absorption of NaHCO3</a:t>
            </a:r>
            <a:r>
              <a:rPr lang="en-US" sz="1000" dirty="0" smtClean="0">
                <a:solidFill>
                  <a:srgbClr val="00B050"/>
                </a:solidFill>
                <a:latin typeface="Gill Sans MT" panose="020B0502020104020203" pitchFamily="34" charset="0"/>
              </a:rPr>
              <a:t>. </a:t>
            </a:r>
            <a:r>
              <a:rPr lang="en-US" sz="1000" dirty="0" err="1" smtClean="0">
                <a:solidFill>
                  <a:srgbClr val="00B050"/>
                </a:solidFill>
                <a:latin typeface="Gill Sans MT" panose="020B0502020104020203" pitchFamily="34" charset="0"/>
              </a:rPr>
              <a:t>Ït's</a:t>
            </a:r>
            <a:r>
              <a:rPr lang="en-US" sz="1000" dirty="0" smtClean="0">
                <a:solidFill>
                  <a:srgbClr val="00B050"/>
                </a:solidFill>
                <a:latin typeface="Gill Sans MT" panose="020B0502020104020203" pitchFamily="34" charset="0"/>
              </a:rPr>
              <a:t> </a:t>
            </a:r>
            <a:r>
              <a:rPr lang="en-US" sz="1000" dirty="0">
                <a:solidFill>
                  <a:srgbClr val="00B050"/>
                </a:solidFill>
                <a:latin typeface="Gill Sans MT" panose="020B0502020104020203" pitchFamily="34" charset="0"/>
              </a:rPr>
              <a:t>important to have lower pH in gall bladder, because It has </a:t>
            </a:r>
            <a:r>
              <a:rPr lang="en-US" sz="1000" dirty="0" smtClean="0">
                <a:solidFill>
                  <a:srgbClr val="00B050"/>
                </a:solidFill>
                <a:latin typeface="Gill Sans MT" panose="020B0502020104020203" pitchFamily="34" charset="0"/>
              </a:rPr>
              <a:t>concentrated solubilizes </a:t>
            </a:r>
            <a:r>
              <a:rPr lang="en-US" sz="1000" dirty="0">
                <a:solidFill>
                  <a:srgbClr val="00B050"/>
                </a:solidFill>
                <a:latin typeface="Gill Sans MT" panose="020B0502020104020203" pitchFamily="34" charset="0"/>
              </a:rPr>
              <a:t>as Ca &amp; bilirubin (they can be in </a:t>
            </a:r>
            <a:r>
              <a:rPr lang="en-US" sz="1000" dirty="0" smtClean="0">
                <a:solidFill>
                  <a:srgbClr val="00B050"/>
                </a:solidFill>
                <a:latin typeface="Gill Sans MT" panose="020B0502020104020203" pitchFamily="34" charset="0"/>
              </a:rPr>
              <a:t>stones </a:t>
            </a:r>
            <a:r>
              <a:rPr lang="en-US" sz="1000" dirty="0">
                <a:solidFill>
                  <a:srgbClr val="00B050"/>
                </a:solidFill>
                <a:latin typeface="Gill Sans MT" panose="020B0502020104020203" pitchFamily="34" charset="0"/>
              </a:rPr>
              <a:t>form) when pH is low, Ca solubility is high. low pH prevents forming bile stones.</a:t>
            </a:r>
          </a:p>
        </p:txBody>
      </p:sp>
      <p:sp>
        <p:nvSpPr>
          <p:cNvPr id="16" name="Rectangle 15"/>
          <p:cNvSpPr/>
          <p:nvPr/>
        </p:nvSpPr>
        <p:spPr>
          <a:xfrm>
            <a:off x="3718148" y="5550451"/>
            <a:ext cx="8352928" cy="1169551"/>
          </a:xfrm>
          <a:prstGeom prst="rect">
            <a:avLst/>
          </a:prstGeom>
          <a:ln>
            <a:solidFill>
              <a:srgbClr val="00B050"/>
            </a:solidFill>
            <a:prstDash val="dashDot"/>
          </a:ln>
        </p:spPr>
        <p:txBody>
          <a:bodyPr wrap="square">
            <a:spAutoFit/>
          </a:bodyPr>
          <a:lstStyle/>
          <a:p>
            <a:pPr algn="r" rtl="1"/>
            <a:r>
              <a:rPr lang="ar-SA" sz="1400" dirty="0" smtClean="0">
                <a:solidFill>
                  <a:srgbClr val="00B050"/>
                </a:solidFill>
                <a:latin typeface="Calibri" panose="020F0502020204030204" pitchFamily="34" charset="0"/>
                <a:cs typeface="Calibri" panose="020F0502020204030204" pitchFamily="34" charset="0"/>
              </a:rPr>
              <a:t>عرفنا فوق أن مجموع الـ</a:t>
            </a:r>
            <a:r>
              <a:rPr lang="en-US" sz="1400" dirty="0" smtClean="0">
                <a:solidFill>
                  <a:srgbClr val="00B050"/>
                </a:solidFill>
                <a:latin typeface="Calibri" panose="020F0502020204030204" pitchFamily="34" charset="0"/>
                <a:cs typeface="Calibri" panose="020F0502020204030204" pitchFamily="34" charset="0"/>
              </a:rPr>
              <a:t>secretions</a:t>
            </a:r>
            <a:r>
              <a:rPr lang="ar-SA" sz="1400" dirty="0" smtClean="0">
                <a:solidFill>
                  <a:srgbClr val="00B050"/>
                </a:solidFill>
                <a:latin typeface="Calibri" panose="020F0502020204030204" pitchFamily="34" charset="0"/>
                <a:cs typeface="Calibri" panose="020F0502020204030204" pitchFamily="34" charset="0"/>
              </a:rPr>
              <a:t> يساوي</a:t>
            </a:r>
            <a:r>
              <a:rPr lang="en-US" sz="1400" dirty="0" smtClean="0">
                <a:solidFill>
                  <a:srgbClr val="00B050"/>
                </a:solidFill>
                <a:latin typeface="Calibri" panose="020F0502020204030204" pitchFamily="34" charset="0"/>
                <a:cs typeface="Calibri" panose="020F0502020204030204" pitchFamily="34" charset="0"/>
              </a:rPr>
              <a:t>1200 ml</a:t>
            </a:r>
            <a:r>
              <a:rPr lang="ar-SA" sz="1400" dirty="0" smtClean="0">
                <a:solidFill>
                  <a:srgbClr val="00B050"/>
                </a:solidFill>
                <a:latin typeface="Calibri" panose="020F0502020204030204" pitchFamily="34" charset="0"/>
                <a:cs typeface="Calibri" panose="020F0502020204030204" pitchFamily="34" charset="0"/>
              </a:rPr>
              <a:t> .وأن الـ </a:t>
            </a:r>
            <a:r>
              <a:rPr lang="en-US" sz="1400" dirty="0" smtClean="0">
                <a:solidFill>
                  <a:srgbClr val="00B050"/>
                </a:solidFill>
                <a:latin typeface="Calibri" panose="020F0502020204030204" pitchFamily="34" charset="0"/>
                <a:cs typeface="Calibri" panose="020F0502020204030204" pitchFamily="34" charset="0"/>
              </a:rPr>
              <a:t>gall bladder </a:t>
            </a:r>
            <a:r>
              <a:rPr lang="ar-SA" sz="1400" dirty="0" smtClean="0">
                <a:solidFill>
                  <a:srgbClr val="00B050"/>
                </a:solidFill>
                <a:latin typeface="Calibri" panose="020F0502020204030204" pitchFamily="34" charset="0"/>
                <a:cs typeface="Calibri" panose="020F0502020204030204" pitchFamily="34" charset="0"/>
              </a:rPr>
              <a:t> تقدر تشيل 60 مل بس كحد أقصى.</a:t>
            </a:r>
          </a:p>
          <a:p>
            <a:pPr algn="r" rtl="1"/>
            <a:r>
              <a:rPr lang="ar-SA" sz="1400" dirty="0" smtClean="0">
                <a:solidFill>
                  <a:srgbClr val="00B050"/>
                </a:solidFill>
                <a:latin typeface="Calibri" panose="020F0502020204030204" pitchFamily="34" charset="0"/>
                <a:cs typeface="Calibri" panose="020F0502020204030204" pitchFamily="34" charset="0"/>
              </a:rPr>
              <a:t>طيب </a:t>
            </a:r>
            <a:r>
              <a:rPr lang="ar-SA" sz="1400" dirty="0">
                <a:solidFill>
                  <a:srgbClr val="00B050"/>
                </a:solidFill>
                <a:latin typeface="Calibri" panose="020F0502020204030204" pitchFamily="34" charset="0"/>
                <a:cs typeface="Calibri" panose="020F0502020204030204" pitchFamily="34" charset="0"/>
              </a:rPr>
              <a:t>الباقي كيف تطلّعه؟</a:t>
            </a:r>
          </a:p>
          <a:p>
            <a:pPr algn="r" rtl="1"/>
            <a:r>
              <a:rPr lang="ar-SA" sz="1400" dirty="0">
                <a:solidFill>
                  <a:srgbClr val="00B050"/>
                </a:solidFill>
                <a:latin typeface="Calibri" panose="020F0502020204030204" pitchFamily="34" charset="0"/>
                <a:cs typeface="Calibri" panose="020F0502020204030204" pitchFamily="34" charset="0"/>
              </a:rPr>
              <a:t>احنا اذا بغينا نقلل حجم شيء وش نسوي له؟ نزيد التركيز، كيف؟</a:t>
            </a:r>
          </a:p>
          <a:p>
            <a:pPr algn="r" rtl="1"/>
            <a:r>
              <a:rPr lang="ar-SA" sz="1400" dirty="0">
                <a:solidFill>
                  <a:srgbClr val="00B050"/>
                </a:solidFill>
                <a:latin typeface="Calibri" panose="020F0502020204030204" pitchFamily="34" charset="0"/>
                <a:cs typeface="Calibri" panose="020F0502020204030204" pitchFamily="34" charset="0"/>
              </a:rPr>
              <a:t>راح نسحب الـ</a:t>
            </a:r>
            <a:r>
              <a:rPr lang="en-US" sz="1400" dirty="0">
                <a:solidFill>
                  <a:srgbClr val="00B050"/>
                </a:solidFill>
                <a:latin typeface="Calibri" panose="020F0502020204030204" pitchFamily="34" charset="0"/>
                <a:cs typeface="Calibri" panose="020F0502020204030204" pitchFamily="34" charset="0"/>
              </a:rPr>
              <a:t>salt </a:t>
            </a:r>
            <a:r>
              <a:rPr lang="ar-SA" sz="1400" dirty="0" smtClean="0">
                <a:solidFill>
                  <a:srgbClr val="00B050"/>
                </a:solidFill>
                <a:latin typeface="Calibri" panose="020F0502020204030204" pitchFamily="34" charset="0"/>
                <a:cs typeface="Calibri" panose="020F0502020204030204" pitchFamily="34" charset="0"/>
              </a:rPr>
              <a:t> اللي </a:t>
            </a:r>
            <a:r>
              <a:rPr lang="ar-SA" sz="1400" dirty="0">
                <a:solidFill>
                  <a:srgbClr val="00B050"/>
                </a:solidFill>
                <a:latin typeface="Calibri" panose="020F0502020204030204" pitchFamily="34" charset="0"/>
                <a:cs typeface="Calibri" panose="020F0502020204030204" pitchFamily="34" charset="0"/>
              </a:rPr>
              <a:t>هي </a:t>
            </a:r>
            <a:r>
              <a:rPr lang="en-US" sz="1400" dirty="0">
                <a:solidFill>
                  <a:srgbClr val="00B050"/>
                </a:solidFill>
                <a:latin typeface="Calibri" panose="020F0502020204030204" pitchFamily="34" charset="0"/>
                <a:cs typeface="Calibri" panose="020F0502020204030204" pitchFamily="34" charset="0"/>
              </a:rPr>
              <a:t>Na+, Cl-, and HCO3- </a:t>
            </a:r>
            <a:r>
              <a:rPr lang="ar-SA" sz="1400" dirty="0">
                <a:solidFill>
                  <a:srgbClr val="00B050"/>
                </a:solidFill>
                <a:latin typeface="Calibri" panose="020F0502020204030204" pitchFamily="34" charset="0"/>
                <a:cs typeface="Calibri" panose="020F0502020204030204" pitchFamily="34" charset="0"/>
              </a:rPr>
              <a:t> عن طريق اننا نمتصها وبكذا قللنا الأجسام الصلبة، بعدها راح تلحقهم </a:t>
            </a:r>
            <a:r>
              <a:rPr lang="ar-SA" sz="1400" dirty="0" err="1">
                <a:solidFill>
                  <a:srgbClr val="00B050"/>
                </a:solidFill>
                <a:latin typeface="Calibri" panose="020F0502020204030204" pitchFamily="34" charset="0"/>
                <a:cs typeface="Calibri" panose="020F0502020204030204" pitchFamily="34" charset="0"/>
              </a:rPr>
              <a:t>المويا</a:t>
            </a:r>
            <a:r>
              <a:rPr lang="ar-SA" sz="1400" dirty="0">
                <a:solidFill>
                  <a:srgbClr val="00B050"/>
                </a:solidFill>
                <a:latin typeface="Calibri" panose="020F0502020204030204" pitchFamily="34" charset="0"/>
                <a:cs typeface="Calibri" panose="020F0502020204030204" pitchFamily="34" charset="0"/>
              </a:rPr>
              <a:t> </a:t>
            </a:r>
            <a:r>
              <a:rPr lang="ar-SA" sz="1400" dirty="0" err="1">
                <a:solidFill>
                  <a:srgbClr val="00B050"/>
                </a:solidFill>
                <a:latin typeface="Calibri" panose="020F0502020204030204" pitchFamily="34" charset="0"/>
                <a:cs typeface="Calibri" panose="020F0502020204030204" pitchFamily="34" charset="0"/>
              </a:rPr>
              <a:t>الزايدة</a:t>
            </a:r>
            <a:r>
              <a:rPr lang="ar-SA" sz="1400" dirty="0">
                <a:solidFill>
                  <a:srgbClr val="00B050"/>
                </a:solidFill>
                <a:latin typeface="Calibri" panose="020F0502020204030204" pitchFamily="34" charset="0"/>
                <a:cs typeface="Calibri" panose="020F0502020204030204" pitchFamily="34" charset="0"/>
              </a:rPr>
              <a:t> عن طريق الـ </a:t>
            </a:r>
            <a:r>
              <a:rPr lang="en-US" sz="1400" dirty="0">
                <a:solidFill>
                  <a:srgbClr val="00B050"/>
                </a:solidFill>
                <a:latin typeface="Calibri" panose="020F0502020204030204" pitchFamily="34" charset="0"/>
                <a:cs typeface="Calibri" panose="020F0502020204030204" pitchFamily="34" charset="0"/>
              </a:rPr>
              <a:t>osmosis </a:t>
            </a:r>
            <a:r>
              <a:rPr lang="ar-SA" sz="1400" dirty="0">
                <a:solidFill>
                  <a:srgbClr val="00B050"/>
                </a:solidFill>
                <a:latin typeface="Calibri" panose="020F0502020204030204" pitchFamily="34" charset="0"/>
                <a:cs typeface="Calibri" panose="020F0502020204030204" pitchFamily="34" charset="0"/>
              </a:rPr>
              <a:t> من التركيز المنخفض الى تركيز اعلى عشان تعادله وبكذا نكون زدنا التركيز وبالتالي قل الحجم ونقدر نخزنه </a:t>
            </a:r>
            <a:endParaRPr lang="en-US" sz="1400" dirty="0">
              <a:solidFill>
                <a:srgbClr val="00B050"/>
              </a:solidFill>
              <a:latin typeface="Calibri" panose="020F0502020204030204" pitchFamily="34" charset="0"/>
              <a:cs typeface="Calibri" panose="020F0502020204030204" pitchFamily="34" charset="0"/>
            </a:endParaRPr>
          </a:p>
        </p:txBody>
      </p:sp>
      <p:sp>
        <p:nvSpPr>
          <p:cNvPr id="17" name="Rectangle 16"/>
          <p:cNvSpPr/>
          <p:nvPr/>
        </p:nvSpPr>
        <p:spPr>
          <a:xfrm>
            <a:off x="8542684" y="3639458"/>
            <a:ext cx="656456" cy="276999"/>
          </a:xfrm>
          <a:prstGeom prst="rect">
            <a:avLst/>
          </a:prstGeom>
          <a:ln>
            <a:noFill/>
            <a:prstDash val="dashDot"/>
          </a:ln>
        </p:spPr>
        <p:txBody>
          <a:bodyPr wrap="square">
            <a:spAutoFit/>
          </a:bodyPr>
          <a:lstStyle/>
          <a:p>
            <a:pPr algn="r" rtl="1"/>
            <a:r>
              <a:rPr lang="ar-SA" sz="1200" dirty="0" smtClean="0">
                <a:solidFill>
                  <a:srgbClr val="00B050"/>
                </a:solidFill>
                <a:latin typeface="Calibri" panose="020F0502020204030204" pitchFamily="34" charset="0"/>
                <a:cs typeface="Calibri" panose="020F0502020204030204" pitchFamily="34" charset="0"/>
              </a:rPr>
              <a:t>مفطح </a:t>
            </a:r>
            <a:endParaRPr lang="en-US" sz="1200" dirty="0">
              <a:solidFill>
                <a:srgbClr val="00B050"/>
              </a:solidFill>
              <a:latin typeface="Calibri" panose="020F0502020204030204" pitchFamily="34" charset="0"/>
              <a:cs typeface="Calibri" panose="020F0502020204030204" pitchFamily="34" charset="0"/>
            </a:endParaRPr>
          </a:p>
        </p:txBody>
      </p:sp>
      <p:sp>
        <p:nvSpPr>
          <p:cNvPr id="18" name="Rectangle 17"/>
          <p:cNvSpPr/>
          <p:nvPr/>
        </p:nvSpPr>
        <p:spPr>
          <a:xfrm>
            <a:off x="7678588" y="-14645"/>
            <a:ext cx="4510237" cy="347301"/>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 really care about the modification &amp; storing</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377707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2261</TotalTime>
  <Words>5511</Words>
  <Application>Microsoft Macintosh PowerPoint</Application>
  <PresentationFormat>Custom</PresentationFormat>
  <Paragraphs>647</Paragraphs>
  <Slides>25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Agency FB</vt:lpstr>
      <vt:lpstr>Arabic Typesetting</vt:lpstr>
      <vt:lpstr>Arial</vt:lpstr>
      <vt:lpstr>Arial Black</vt:lpstr>
      <vt:lpstr>ArialMT</vt:lpstr>
      <vt:lpstr>Bookman Old Style</vt:lpstr>
      <vt:lpstr>Calibri</vt:lpstr>
      <vt:lpstr>Gill Sans MT</vt:lpstr>
      <vt:lpstr>Times New Roman</vt:lpstr>
      <vt:lpstr>Wingdings</vt:lpstr>
      <vt:lpstr>Wingdings 3</vt:lpstr>
      <vt:lpstr>Origin</vt:lpstr>
      <vt:lpstr>PowerPoint Presentation</vt:lpstr>
      <vt:lpstr>PowerPoint Presentation</vt:lpstr>
      <vt:lpstr>شكر وعرفان</vt:lpstr>
      <vt:lpstr>PowerPoint Presentation</vt:lpstr>
      <vt:lpstr>PowerPoint Presentation</vt:lpstr>
      <vt:lpstr>PowerPoint Presentation</vt:lpstr>
      <vt:lpstr>Bile Modification in the Ductules </vt:lpstr>
      <vt:lpstr>PowerPoint Presentation</vt:lpstr>
      <vt:lpstr>PowerPoint Presentation</vt:lpstr>
      <vt:lpstr>Cont.</vt:lpstr>
      <vt:lpstr> Differences between hepatic bile &amp; gall bladder Bile </vt:lpstr>
      <vt:lpstr>Control of biliary system</vt:lpstr>
      <vt:lpstr>PowerPoint Presentation</vt:lpstr>
      <vt:lpstr>PowerPoint Presentation</vt:lpstr>
      <vt:lpstr>Summary of the control (from slides)</vt:lpstr>
      <vt:lpstr>PowerPoint Presentation</vt:lpstr>
      <vt:lpstr>Cont.</vt:lpstr>
      <vt:lpstr>Micelles</vt:lpstr>
      <vt:lpstr>PowerPoint Presentation</vt:lpstr>
      <vt:lpstr>PowerPoint Presentation</vt:lpstr>
      <vt:lpstr>PowerPoint Presentation</vt:lpstr>
      <vt:lpstr>PowerPoint Presentation</vt:lpstr>
      <vt:lpstr>PowerPoint Presentation</vt:lpstr>
      <vt:lpstr>Cholesterol secretion in bile</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1015</cp:revision>
  <dcterms:created xsi:type="dcterms:W3CDTF">2016-09-07T16:15:34Z</dcterms:created>
  <dcterms:modified xsi:type="dcterms:W3CDTF">2018-01-02T19:33:23Z</dcterms:modified>
</cp:coreProperties>
</file>