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6"/>
  </p:notesMasterIdLst>
  <p:sldIdLst>
    <p:sldId id="526" r:id="rId2"/>
    <p:sldId id="454" r:id="rId3"/>
    <p:sldId id="533" r:id="rId4"/>
    <p:sldId id="447" r:id="rId5"/>
    <p:sldId id="463" r:id="rId6"/>
    <p:sldId id="464" r:id="rId7"/>
    <p:sldId id="465" r:id="rId8"/>
    <p:sldId id="466" r:id="rId9"/>
    <p:sldId id="468" r:id="rId10"/>
    <p:sldId id="469" r:id="rId11"/>
    <p:sldId id="470" r:id="rId12"/>
    <p:sldId id="473" r:id="rId13"/>
    <p:sldId id="475" r:id="rId14"/>
    <p:sldId id="476" r:id="rId15"/>
    <p:sldId id="535" r:id="rId16"/>
    <p:sldId id="536" r:id="rId17"/>
    <p:sldId id="540" r:id="rId18"/>
    <p:sldId id="484" r:id="rId19"/>
    <p:sldId id="482" r:id="rId20"/>
    <p:sldId id="491" r:id="rId21"/>
    <p:sldId id="537" r:id="rId22"/>
    <p:sldId id="487" r:id="rId23"/>
    <p:sldId id="492" r:id="rId24"/>
    <p:sldId id="493" r:id="rId25"/>
    <p:sldId id="538" r:id="rId26"/>
    <p:sldId id="500" r:id="rId27"/>
    <p:sldId id="501" r:id="rId28"/>
    <p:sldId id="534" r:id="rId29"/>
    <p:sldId id="539" r:id="rId30"/>
    <p:sldId id="511" r:id="rId31"/>
    <p:sldId id="512" r:id="rId32"/>
    <p:sldId id="514" r:id="rId33"/>
    <p:sldId id="515" r:id="rId34"/>
    <p:sldId id="516" r:id="rId35"/>
    <p:sldId id="518" r:id="rId36"/>
    <p:sldId id="519" r:id="rId37"/>
    <p:sldId id="532" r:id="rId38"/>
    <p:sldId id="520" r:id="rId39"/>
    <p:sldId id="521" r:id="rId40"/>
    <p:sldId id="522" r:id="rId41"/>
    <p:sldId id="523" r:id="rId42"/>
    <p:sldId id="524" r:id="rId43"/>
    <p:sldId id="525" r:id="rId44"/>
    <p:sldId id="527" r:id="rId4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4CBE7"/>
    <a:srgbClr val="CC3399"/>
    <a:srgbClr val="B4F0F0"/>
    <a:srgbClr val="427380"/>
    <a:srgbClr val="F5E0D0"/>
    <a:srgbClr val="EBECF1"/>
    <a:srgbClr val="F7FFA0"/>
    <a:srgbClr val="9DDCBA"/>
    <a:srgbClr val="B9D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8743" autoAdjust="0"/>
  </p:normalViewPr>
  <p:slideViewPr>
    <p:cSldViewPr>
      <p:cViewPr varScale="1">
        <p:scale>
          <a:sx n="68" d="100"/>
          <a:sy n="68" d="100"/>
        </p:scale>
        <p:origin x="576" y="3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284B5-FB46-8E42-BE98-74F5F6964C24}"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A1EE30C1-C8B7-CD41-B16C-5BC387F8799E}">
      <dgm:prSet phldrT="[Text]" custT="1"/>
      <dgm:spPr/>
      <dgm:t>
        <a:bodyPr/>
        <a:lstStyle/>
        <a:p>
          <a:r>
            <a:rPr lang="en-US" sz="1600" dirty="0"/>
            <a:t>In the stomach and         intestines</a:t>
          </a:r>
        </a:p>
      </dgm:t>
    </dgm:pt>
    <dgm:pt modelId="{99BF68D4-12D6-0343-BB88-49CF3418D98F}" type="parTrans" cxnId="{548C29E6-BA80-2146-AE27-09C28B8FDEF8}">
      <dgm:prSet/>
      <dgm:spPr/>
      <dgm:t>
        <a:bodyPr/>
        <a:lstStyle/>
        <a:p>
          <a:endParaRPr lang="en-US"/>
        </a:p>
      </dgm:t>
    </dgm:pt>
    <dgm:pt modelId="{FC8E8ADC-68D7-DE40-A066-FCC7471EAD68}" type="sibTrans" cxnId="{548C29E6-BA80-2146-AE27-09C28B8FDEF8}">
      <dgm:prSet/>
      <dgm:spPr/>
      <dgm:t>
        <a:bodyPr/>
        <a:lstStyle/>
        <a:p>
          <a:endParaRPr lang="en-US"/>
        </a:p>
      </dgm:t>
    </dgm:pt>
    <dgm:pt modelId="{D0FDBF62-4EBE-4B41-B6B5-AC9B54F45D6E}">
      <dgm:prSet phldrT="[Text]" custT="1"/>
      <dgm:spPr/>
      <dgm:t>
        <a:bodyPr/>
        <a:lstStyle/>
        <a:p>
          <a:r>
            <a:rPr lang="en-US" sz="1600" i="0" dirty="0"/>
            <a:t>several GI hormones help regulate the volume and character of the secretions</a:t>
          </a:r>
        </a:p>
      </dgm:t>
    </dgm:pt>
    <dgm:pt modelId="{864162E3-3D0E-7A41-B436-B3D422E61823}" type="parTrans" cxnId="{E68E7354-76AA-B04C-8E71-CF644CF9766C}">
      <dgm:prSet/>
      <dgm:spPr/>
      <dgm:t>
        <a:bodyPr/>
        <a:lstStyle/>
        <a:p>
          <a:endParaRPr lang="en-US"/>
        </a:p>
      </dgm:t>
    </dgm:pt>
    <dgm:pt modelId="{CD46D790-1C20-6D4A-A9F7-D63979178CB3}" type="sibTrans" cxnId="{E68E7354-76AA-B04C-8E71-CF644CF9766C}">
      <dgm:prSet/>
      <dgm:spPr/>
      <dgm:t>
        <a:bodyPr/>
        <a:lstStyle/>
        <a:p>
          <a:endParaRPr lang="en-US"/>
        </a:p>
      </dgm:t>
    </dgm:pt>
    <dgm:pt modelId="{654BF854-1701-C74F-B5C5-7DCDE7D86664}">
      <dgm:prSet phldrT="[Text]"/>
      <dgm:spPr/>
      <dgm:t>
        <a:bodyPr/>
        <a:lstStyle/>
        <a:p>
          <a:r>
            <a:rPr lang="en-US" dirty="0"/>
            <a:t>They are liberated from the GI mucosa in response to the presence of food in the lumen of the gut. </a:t>
          </a:r>
        </a:p>
      </dgm:t>
    </dgm:pt>
    <dgm:pt modelId="{FB636DFD-6111-F943-987E-C82912A5BC55}" type="parTrans" cxnId="{8F010A36-0A6D-DF4D-85EB-13FAD3555C5E}">
      <dgm:prSet/>
      <dgm:spPr/>
      <dgm:t>
        <a:bodyPr/>
        <a:lstStyle/>
        <a:p>
          <a:endParaRPr lang="en-US"/>
        </a:p>
      </dgm:t>
    </dgm:pt>
    <dgm:pt modelId="{C8B93388-E9DD-BA49-87F8-3A284A912868}" type="sibTrans" cxnId="{8F010A36-0A6D-DF4D-85EB-13FAD3555C5E}">
      <dgm:prSet/>
      <dgm:spPr/>
      <dgm:t>
        <a:bodyPr/>
        <a:lstStyle/>
        <a:p>
          <a:endParaRPr lang="en-US"/>
        </a:p>
      </dgm:t>
    </dgm:pt>
    <dgm:pt modelId="{50AFAA5B-64A8-4A71-A4CA-6B83ACD59AD4}">
      <dgm:prSet/>
      <dgm:spPr/>
      <dgm:t>
        <a:bodyPr/>
        <a:lstStyle/>
        <a:p>
          <a:r>
            <a:rPr lang="en-US"/>
            <a:t>Then, the hormones are absorbed into the blood and carried to the glands, where they stimulate secretion. </a:t>
          </a:r>
          <a:endParaRPr lang="en-US" dirty="0"/>
        </a:p>
      </dgm:t>
    </dgm:pt>
    <dgm:pt modelId="{4100D1FC-21CC-4F8D-9B02-2DFFBD0B100E}" type="parTrans" cxnId="{2D02C2F9-B7D9-4075-81EA-6D2C3DC618E9}">
      <dgm:prSet/>
      <dgm:spPr/>
      <dgm:t>
        <a:bodyPr/>
        <a:lstStyle/>
        <a:p>
          <a:endParaRPr lang="en-US"/>
        </a:p>
      </dgm:t>
    </dgm:pt>
    <dgm:pt modelId="{42222F9F-CD18-4BC3-997A-9E19A0469B38}" type="sibTrans" cxnId="{2D02C2F9-B7D9-4075-81EA-6D2C3DC618E9}">
      <dgm:prSet/>
      <dgm:spPr/>
      <dgm:t>
        <a:bodyPr/>
        <a:lstStyle/>
        <a:p>
          <a:endParaRPr lang="en-US"/>
        </a:p>
      </dgm:t>
    </dgm:pt>
    <dgm:pt modelId="{3E2CB61E-F660-476E-A081-87D58A51F91C}" type="pres">
      <dgm:prSet presAssocID="{D76284B5-FB46-8E42-BE98-74F5F6964C24}" presName="Name0" presStyleCnt="0">
        <dgm:presLayoutVars>
          <dgm:dir/>
          <dgm:resizeHandles val="exact"/>
        </dgm:presLayoutVars>
      </dgm:prSet>
      <dgm:spPr/>
      <dgm:t>
        <a:bodyPr/>
        <a:lstStyle/>
        <a:p>
          <a:endParaRPr lang="en-US"/>
        </a:p>
      </dgm:t>
    </dgm:pt>
    <dgm:pt modelId="{22406472-4E68-4870-9559-E43232E9F89F}" type="pres">
      <dgm:prSet presAssocID="{A1EE30C1-C8B7-CD41-B16C-5BC387F8799E}" presName="node" presStyleLbl="node1" presStyleIdx="0" presStyleCnt="4">
        <dgm:presLayoutVars>
          <dgm:bulletEnabled val="1"/>
        </dgm:presLayoutVars>
      </dgm:prSet>
      <dgm:spPr/>
      <dgm:t>
        <a:bodyPr/>
        <a:lstStyle/>
        <a:p>
          <a:endParaRPr lang="en-US"/>
        </a:p>
      </dgm:t>
    </dgm:pt>
    <dgm:pt modelId="{63204F17-B9FC-41B3-85D9-0F8E7D5B991D}" type="pres">
      <dgm:prSet presAssocID="{FC8E8ADC-68D7-DE40-A066-FCC7471EAD68}" presName="sibTrans" presStyleLbl="sibTrans1D1" presStyleIdx="0" presStyleCnt="3"/>
      <dgm:spPr/>
      <dgm:t>
        <a:bodyPr/>
        <a:lstStyle/>
        <a:p>
          <a:endParaRPr lang="en-US"/>
        </a:p>
      </dgm:t>
    </dgm:pt>
    <dgm:pt modelId="{27A43ADA-CF53-4EB7-8AB3-E7D6EE778B50}" type="pres">
      <dgm:prSet presAssocID="{FC8E8ADC-68D7-DE40-A066-FCC7471EAD68}" presName="connectorText" presStyleLbl="sibTrans1D1" presStyleIdx="0" presStyleCnt="3"/>
      <dgm:spPr/>
      <dgm:t>
        <a:bodyPr/>
        <a:lstStyle/>
        <a:p>
          <a:endParaRPr lang="en-US"/>
        </a:p>
      </dgm:t>
    </dgm:pt>
    <dgm:pt modelId="{0D6F8004-F9F7-44C8-957E-6EBA90F84206}" type="pres">
      <dgm:prSet presAssocID="{D0FDBF62-4EBE-4B41-B6B5-AC9B54F45D6E}" presName="node" presStyleLbl="node1" presStyleIdx="1" presStyleCnt="4">
        <dgm:presLayoutVars>
          <dgm:bulletEnabled val="1"/>
        </dgm:presLayoutVars>
      </dgm:prSet>
      <dgm:spPr/>
      <dgm:t>
        <a:bodyPr/>
        <a:lstStyle/>
        <a:p>
          <a:endParaRPr lang="en-US"/>
        </a:p>
      </dgm:t>
    </dgm:pt>
    <dgm:pt modelId="{8DA9A98F-2AE2-4AEE-BB1E-9BC437FC3F72}" type="pres">
      <dgm:prSet presAssocID="{CD46D790-1C20-6D4A-A9F7-D63979178CB3}" presName="sibTrans" presStyleLbl="sibTrans1D1" presStyleIdx="1" presStyleCnt="3"/>
      <dgm:spPr/>
      <dgm:t>
        <a:bodyPr/>
        <a:lstStyle/>
        <a:p>
          <a:endParaRPr lang="en-US"/>
        </a:p>
      </dgm:t>
    </dgm:pt>
    <dgm:pt modelId="{377B45DD-BE9A-44F4-8E8A-944FFA37914D}" type="pres">
      <dgm:prSet presAssocID="{CD46D790-1C20-6D4A-A9F7-D63979178CB3}" presName="connectorText" presStyleLbl="sibTrans1D1" presStyleIdx="1" presStyleCnt="3"/>
      <dgm:spPr/>
      <dgm:t>
        <a:bodyPr/>
        <a:lstStyle/>
        <a:p>
          <a:endParaRPr lang="en-US"/>
        </a:p>
      </dgm:t>
    </dgm:pt>
    <dgm:pt modelId="{D9A143AB-8448-483D-8C6C-29AECEA9351F}" type="pres">
      <dgm:prSet presAssocID="{654BF854-1701-C74F-B5C5-7DCDE7D86664}" presName="node" presStyleLbl="node1" presStyleIdx="2" presStyleCnt="4">
        <dgm:presLayoutVars>
          <dgm:bulletEnabled val="1"/>
        </dgm:presLayoutVars>
      </dgm:prSet>
      <dgm:spPr/>
      <dgm:t>
        <a:bodyPr/>
        <a:lstStyle/>
        <a:p>
          <a:endParaRPr lang="en-US"/>
        </a:p>
      </dgm:t>
    </dgm:pt>
    <dgm:pt modelId="{7241BE62-130A-4F62-8F65-BE8A4558FA68}" type="pres">
      <dgm:prSet presAssocID="{C8B93388-E9DD-BA49-87F8-3A284A912868}" presName="sibTrans" presStyleLbl="sibTrans1D1" presStyleIdx="2" presStyleCnt="3"/>
      <dgm:spPr/>
      <dgm:t>
        <a:bodyPr/>
        <a:lstStyle/>
        <a:p>
          <a:endParaRPr lang="en-US"/>
        </a:p>
      </dgm:t>
    </dgm:pt>
    <dgm:pt modelId="{F4C6D687-7C83-429C-9111-CB5DDB6F9ED6}" type="pres">
      <dgm:prSet presAssocID="{C8B93388-E9DD-BA49-87F8-3A284A912868}" presName="connectorText" presStyleLbl="sibTrans1D1" presStyleIdx="2" presStyleCnt="3"/>
      <dgm:spPr/>
      <dgm:t>
        <a:bodyPr/>
        <a:lstStyle/>
        <a:p>
          <a:endParaRPr lang="en-US"/>
        </a:p>
      </dgm:t>
    </dgm:pt>
    <dgm:pt modelId="{CDC8E369-906E-4CA6-8FC7-47FE923E01A3}" type="pres">
      <dgm:prSet presAssocID="{50AFAA5B-64A8-4A71-A4CA-6B83ACD59AD4}" presName="node" presStyleLbl="node1" presStyleIdx="3" presStyleCnt="4">
        <dgm:presLayoutVars>
          <dgm:bulletEnabled val="1"/>
        </dgm:presLayoutVars>
      </dgm:prSet>
      <dgm:spPr/>
      <dgm:t>
        <a:bodyPr/>
        <a:lstStyle/>
        <a:p>
          <a:endParaRPr lang="en-US"/>
        </a:p>
      </dgm:t>
    </dgm:pt>
  </dgm:ptLst>
  <dgm:cxnLst>
    <dgm:cxn modelId="{E68E7354-76AA-B04C-8E71-CF644CF9766C}" srcId="{D76284B5-FB46-8E42-BE98-74F5F6964C24}" destId="{D0FDBF62-4EBE-4B41-B6B5-AC9B54F45D6E}" srcOrd="1" destOrd="0" parTransId="{864162E3-3D0E-7A41-B436-B3D422E61823}" sibTransId="{CD46D790-1C20-6D4A-A9F7-D63979178CB3}"/>
    <dgm:cxn modelId="{D34911BA-33C5-4C93-B77B-4BFF60CF2F85}" type="presOf" srcId="{A1EE30C1-C8B7-CD41-B16C-5BC387F8799E}" destId="{22406472-4E68-4870-9559-E43232E9F89F}" srcOrd="0" destOrd="0" presId="urn:microsoft.com/office/officeart/2005/8/layout/bProcess3"/>
    <dgm:cxn modelId="{05393D18-99F8-4DF4-BC76-656F6857F714}" type="presOf" srcId="{D0FDBF62-4EBE-4B41-B6B5-AC9B54F45D6E}" destId="{0D6F8004-F9F7-44C8-957E-6EBA90F84206}" srcOrd="0" destOrd="0" presId="urn:microsoft.com/office/officeart/2005/8/layout/bProcess3"/>
    <dgm:cxn modelId="{EEEA5875-8C47-416F-AF2D-6D10188C14FA}" type="presOf" srcId="{CD46D790-1C20-6D4A-A9F7-D63979178CB3}" destId="{8DA9A98F-2AE2-4AEE-BB1E-9BC437FC3F72}" srcOrd="0" destOrd="0" presId="urn:microsoft.com/office/officeart/2005/8/layout/bProcess3"/>
    <dgm:cxn modelId="{B4EBA0B7-0A06-4A4A-B661-C1C5F32B249E}" type="presOf" srcId="{CD46D790-1C20-6D4A-A9F7-D63979178CB3}" destId="{377B45DD-BE9A-44F4-8E8A-944FFA37914D}" srcOrd="1" destOrd="0" presId="urn:microsoft.com/office/officeart/2005/8/layout/bProcess3"/>
    <dgm:cxn modelId="{8F010A36-0A6D-DF4D-85EB-13FAD3555C5E}" srcId="{D76284B5-FB46-8E42-BE98-74F5F6964C24}" destId="{654BF854-1701-C74F-B5C5-7DCDE7D86664}" srcOrd="2" destOrd="0" parTransId="{FB636DFD-6111-F943-987E-C82912A5BC55}" sibTransId="{C8B93388-E9DD-BA49-87F8-3A284A912868}"/>
    <dgm:cxn modelId="{F9735EBB-D34D-41FA-9627-732AB6065D9A}" type="presOf" srcId="{C8B93388-E9DD-BA49-87F8-3A284A912868}" destId="{F4C6D687-7C83-429C-9111-CB5DDB6F9ED6}" srcOrd="1" destOrd="0" presId="urn:microsoft.com/office/officeart/2005/8/layout/bProcess3"/>
    <dgm:cxn modelId="{2BBA04B9-BBE3-4840-B3A5-CB64ACE4FC64}" type="presOf" srcId="{50AFAA5B-64A8-4A71-A4CA-6B83ACD59AD4}" destId="{CDC8E369-906E-4CA6-8FC7-47FE923E01A3}" srcOrd="0" destOrd="0" presId="urn:microsoft.com/office/officeart/2005/8/layout/bProcess3"/>
    <dgm:cxn modelId="{5132CCBD-08B0-4B3D-B2D1-9F67FD950A04}" type="presOf" srcId="{FC8E8ADC-68D7-DE40-A066-FCC7471EAD68}" destId="{27A43ADA-CF53-4EB7-8AB3-E7D6EE778B50}" srcOrd="1" destOrd="0" presId="urn:microsoft.com/office/officeart/2005/8/layout/bProcess3"/>
    <dgm:cxn modelId="{155652B5-97B1-4711-A437-628F248E2C90}" type="presOf" srcId="{C8B93388-E9DD-BA49-87F8-3A284A912868}" destId="{7241BE62-130A-4F62-8F65-BE8A4558FA68}" srcOrd="0" destOrd="0" presId="urn:microsoft.com/office/officeart/2005/8/layout/bProcess3"/>
    <dgm:cxn modelId="{2D02C2F9-B7D9-4075-81EA-6D2C3DC618E9}" srcId="{D76284B5-FB46-8E42-BE98-74F5F6964C24}" destId="{50AFAA5B-64A8-4A71-A4CA-6B83ACD59AD4}" srcOrd="3" destOrd="0" parTransId="{4100D1FC-21CC-4F8D-9B02-2DFFBD0B100E}" sibTransId="{42222F9F-CD18-4BC3-997A-9E19A0469B38}"/>
    <dgm:cxn modelId="{5C65BE0A-8FBB-43A2-872C-D19B9ECF1C77}" type="presOf" srcId="{D76284B5-FB46-8E42-BE98-74F5F6964C24}" destId="{3E2CB61E-F660-476E-A081-87D58A51F91C}" srcOrd="0" destOrd="0" presId="urn:microsoft.com/office/officeart/2005/8/layout/bProcess3"/>
    <dgm:cxn modelId="{3A225F4B-C046-43AE-ABB6-0AD183290506}" type="presOf" srcId="{FC8E8ADC-68D7-DE40-A066-FCC7471EAD68}" destId="{63204F17-B9FC-41B3-85D9-0F8E7D5B991D}" srcOrd="0" destOrd="0" presId="urn:microsoft.com/office/officeart/2005/8/layout/bProcess3"/>
    <dgm:cxn modelId="{F514CE31-485F-46EA-8CD7-649C36DA284A}" type="presOf" srcId="{654BF854-1701-C74F-B5C5-7DCDE7D86664}" destId="{D9A143AB-8448-483D-8C6C-29AECEA9351F}" srcOrd="0" destOrd="0" presId="urn:microsoft.com/office/officeart/2005/8/layout/bProcess3"/>
    <dgm:cxn modelId="{548C29E6-BA80-2146-AE27-09C28B8FDEF8}" srcId="{D76284B5-FB46-8E42-BE98-74F5F6964C24}" destId="{A1EE30C1-C8B7-CD41-B16C-5BC387F8799E}" srcOrd="0" destOrd="0" parTransId="{99BF68D4-12D6-0343-BB88-49CF3418D98F}" sibTransId="{FC8E8ADC-68D7-DE40-A066-FCC7471EAD68}"/>
    <dgm:cxn modelId="{9A0E7DAD-E49F-4B0F-9D3C-E166083C49C3}" type="presParOf" srcId="{3E2CB61E-F660-476E-A081-87D58A51F91C}" destId="{22406472-4E68-4870-9559-E43232E9F89F}" srcOrd="0" destOrd="0" presId="urn:microsoft.com/office/officeart/2005/8/layout/bProcess3"/>
    <dgm:cxn modelId="{F57922CF-3EC8-416D-8672-000A8C960D84}" type="presParOf" srcId="{3E2CB61E-F660-476E-A081-87D58A51F91C}" destId="{63204F17-B9FC-41B3-85D9-0F8E7D5B991D}" srcOrd="1" destOrd="0" presId="urn:microsoft.com/office/officeart/2005/8/layout/bProcess3"/>
    <dgm:cxn modelId="{E6250D51-E8D9-43DD-90E1-B74BFD22F8CB}" type="presParOf" srcId="{63204F17-B9FC-41B3-85D9-0F8E7D5B991D}" destId="{27A43ADA-CF53-4EB7-8AB3-E7D6EE778B50}" srcOrd="0" destOrd="0" presId="urn:microsoft.com/office/officeart/2005/8/layout/bProcess3"/>
    <dgm:cxn modelId="{88D748AB-A0FE-4170-A414-73736A4187CE}" type="presParOf" srcId="{3E2CB61E-F660-476E-A081-87D58A51F91C}" destId="{0D6F8004-F9F7-44C8-957E-6EBA90F84206}" srcOrd="2" destOrd="0" presId="urn:microsoft.com/office/officeart/2005/8/layout/bProcess3"/>
    <dgm:cxn modelId="{0634CA1F-550D-43C2-B485-8894F9025F7D}" type="presParOf" srcId="{3E2CB61E-F660-476E-A081-87D58A51F91C}" destId="{8DA9A98F-2AE2-4AEE-BB1E-9BC437FC3F72}" srcOrd="3" destOrd="0" presId="urn:microsoft.com/office/officeart/2005/8/layout/bProcess3"/>
    <dgm:cxn modelId="{56B7FF5E-770E-4295-B98E-B4E06BAD390B}" type="presParOf" srcId="{8DA9A98F-2AE2-4AEE-BB1E-9BC437FC3F72}" destId="{377B45DD-BE9A-44F4-8E8A-944FFA37914D}" srcOrd="0" destOrd="0" presId="urn:microsoft.com/office/officeart/2005/8/layout/bProcess3"/>
    <dgm:cxn modelId="{E83F37BB-B150-4C66-B3E1-399831F844AC}" type="presParOf" srcId="{3E2CB61E-F660-476E-A081-87D58A51F91C}" destId="{D9A143AB-8448-483D-8C6C-29AECEA9351F}" srcOrd="4" destOrd="0" presId="urn:microsoft.com/office/officeart/2005/8/layout/bProcess3"/>
    <dgm:cxn modelId="{C3028542-6C9C-4EEB-9FB6-7A242890FBE5}" type="presParOf" srcId="{3E2CB61E-F660-476E-A081-87D58A51F91C}" destId="{7241BE62-130A-4F62-8F65-BE8A4558FA68}" srcOrd="5" destOrd="0" presId="urn:microsoft.com/office/officeart/2005/8/layout/bProcess3"/>
    <dgm:cxn modelId="{9ED814C3-C618-456A-BEC1-CF6B0D31AD1F}" type="presParOf" srcId="{7241BE62-130A-4F62-8F65-BE8A4558FA68}" destId="{F4C6D687-7C83-429C-9111-CB5DDB6F9ED6}" srcOrd="0" destOrd="0" presId="urn:microsoft.com/office/officeart/2005/8/layout/bProcess3"/>
    <dgm:cxn modelId="{AD1A9269-715A-4D2E-9F52-8D8133974D50}" type="presParOf" srcId="{3E2CB61E-F660-476E-A081-87D58A51F91C}" destId="{CDC8E369-906E-4CA6-8FC7-47FE923E01A3}" srcOrd="6" destOrd="0" presId="urn:microsoft.com/office/officeart/2005/8/layout/bProcess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FFC81-AE72-4BAE-8DB6-19FB80F6984C}"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pPr algn="l"/>
          <a:r>
            <a:rPr lang="en-US" altLang="en-US" sz="1600" dirty="0">
              <a:ea typeface="+mn-ea"/>
              <a:cs typeface="Arial" panose="020B0604020202020204" pitchFamily="34" charset="0"/>
            </a:rPr>
            <a:t>The presence of food in the mouth stimulates general receptors and especially taste receptors.</a:t>
          </a:r>
          <a:endParaRPr lang="en-US" sz="1600" dirty="0"/>
        </a:p>
      </dgm:t>
    </dgm:pt>
    <dgm:pt modelId="{FC0EEE56-ADA7-4BB1-A900-43CB06485E53}" type="parTrans" cxnId="{F2B8210C-E171-44A2-A3E9-35A21034137C}">
      <dgm:prSet/>
      <dgm:spPr/>
      <dgm:t>
        <a:bodyPr/>
        <a:lstStyle/>
        <a:p>
          <a:pPr algn="l"/>
          <a:endParaRPr lang="en-US" sz="1600"/>
        </a:p>
      </dgm:t>
    </dgm:pt>
    <dgm:pt modelId="{B0832742-24A4-4911-97E7-786403C40D2F}" type="sibTrans" cxnId="{F2B8210C-E171-44A2-A3E9-35A21034137C}">
      <dgm:prSet custT="1"/>
      <dgm:spPr/>
      <dgm:t>
        <a:bodyPr/>
        <a:lstStyle/>
        <a:p>
          <a:pPr algn="l"/>
          <a:endParaRPr lang="en-US" sz="1600"/>
        </a:p>
      </dgm:t>
    </dgm:pt>
    <dgm:pt modelId="{5C703CC6-3C6B-45BB-B731-4A9AAF6160F7}">
      <dgm:prSet phldrT="[Text]" custT="1"/>
      <dgm:spPr/>
      <dgm:t>
        <a:bodyPr/>
        <a:lstStyle/>
        <a:p>
          <a:pPr algn="l"/>
          <a:r>
            <a:rPr lang="en-US" altLang="en-US" sz="1600" dirty="0">
              <a:ea typeface="+mn-ea"/>
              <a:cs typeface="Arial" panose="020B0604020202020204" pitchFamily="34" charset="0"/>
            </a:rPr>
            <a:t>Impulses travel along afferent nerves to the </a:t>
          </a:r>
          <a:r>
            <a:rPr lang="en-US" altLang="en-US" sz="1600" dirty="0" err="1">
              <a:ea typeface="+mn-ea"/>
              <a:cs typeface="Arial" panose="020B0604020202020204" pitchFamily="34" charset="0"/>
            </a:rPr>
            <a:t>salivatory</a:t>
          </a:r>
          <a:r>
            <a:rPr lang="en-US" altLang="en-US" sz="1600" dirty="0">
              <a:ea typeface="+mn-ea"/>
              <a:cs typeface="Arial" panose="020B0604020202020204" pitchFamily="34" charset="0"/>
            </a:rPr>
            <a:t> nuclei in brain stem.</a:t>
          </a:r>
          <a:endParaRPr lang="en-US" sz="1600" dirty="0"/>
        </a:p>
      </dgm:t>
    </dgm:pt>
    <dgm:pt modelId="{A0BBDDF5-EE79-4076-91D5-73028609F13E}" type="parTrans" cxnId="{1227C9CC-99A2-4FC0-9A51-1A7DCFEE84B2}">
      <dgm:prSet/>
      <dgm:spPr/>
      <dgm:t>
        <a:bodyPr/>
        <a:lstStyle/>
        <a:p>
          <a:pPr algn="l"/>
          <a:endParaRPr lang="en-US" sz="1600"/>
        </a:p>
      </dgm:t>
    </dgm:pt>
    <dgm:pt modelId="{A8D5B9DE-FA75-4A71-B9B7-215057291BB3}" type="sibTrans" cxnId="{1227C9CC-99A2-4FC0-9A51-1A7DCFEE84B2}">
      <dgm:prSet custT="1"/>
      <dgm:spPr/>
      <dgm:t>
        <a:bodyPr/>
        <a:lstStyle/>
        <a:p>
          <a:pPr algn="l"/>
          <a:endParaRPr lang="en-US" sz="1600"/>
        </a:p>
      </dgm:t>
    </dgm:pt>
    <dgm:pt modelId="{C1A177E8-D098-474B-B1C2-1122B257CD34}">
      <dgm:prSet phldrT="[Text]" custT="1"/>
      <dgm:spPr/>
      <dgm:t>
        <a:bodyPr/>
        <a:lstStyle/>
        <a:p>
          <a:pPr algn="l"/>
          <a:r>
            <a:rPr lang="en-US" altLang="en-US" sz="1600">
              <a:ea typeface="+mn-ea"/>
              <a:cs typeface="Arial" panose="020B0604020202020204" pitchFamily="34" charset="0"/>
            </a:rPr>
            <a:t>Efferent impulses travel along autonomic nerves to salivary glands to stimulate salivary secretion. </a:t>
          </a:r>
          <a:endParaRPr lang="en-US" sz="1600" dirty="0"/>
        </a:p>
      </dgm:t>
    </dgm:pt>
    <dgm:pt modelId="{F1974BA7-F5F0-429F-9509-68A4B442CADD}" type="parTrans" cxnId="{B3155200-9F7C-487E-AA20-8A639215528B}">
      <dgm:prSet/>
      <dgm:spPr/>
      <dgm:t>
        <a:bodyPr/>
        <a:lstStyle/>
        <a:p>
          <a:pPr algn="l"/>
          <a:endParaRPr lang="en-US" sz="1600"/>
        </a:p>
      </dgm:t>
    </dgm:pt>
    <dgm:pt modelId="{C60A76E1-E0A9-4AE0-B1C9-E920EDE48738}" type="sibTrans" cxnId="{B3155200-9F7C-487E-AA20-8A639215528B}">
      <dgm:prSet custT="1"/>
      <dgm:spPr/>
      <dgm:t>
        <a:bodyPr/>
        <a:lstStyle/>
        <a:p>
          <a:pPr algn="l"/>
          <a:endParaRPr lang="en-US" sz="1600"/>
        </a:p>
      </dgm:t>
    </dgm:pt>
    <dgm:pt modelId="{CFD9BD95-B8BA-2044-A292-8EE41A06BBC5}">
      <dgm:prSet custT="1"/>
      <dgm:spPr/>
      <dgm:t>
        <a:bodyPr/>
        <a:lstStyle/>
        <a:p>
          <a:pPr algn="l"/>
          <a:r>
            <a:rPr lang="en-US" altLang="en-US" sz="1600">
              <a:ea typeface="+mn-ea"/>
              <a:cs typeface="Arial" panose="020B0604020202020204" pitchFamily="34" charset="0"/>
            </a:rPr>
            <a:t>This reflex is innate and is not acquired by learning</a:t>
          </a:r>
          <a:r>
            <a:rPr lang="en-US" altLang="en-US" sz="1600" b="1">
              <a:ea typeface="+mn-ea"/>
              <a:cs typeface="Arial" panose="020B0604020202020204" pitchFamily="34" charset="0"/>
            </a:rPr>
            <a:t>.</a:t>
          </a:r>
          <a:endParaRPr lang="en-US" sz="1600" dirty="0"/>
        </a:p>
      </dgm:t>
    </dgm:pt>
    <dgm:pt modelId="{9AA7DF2A-AC63-B148-ABDD-8C19096B1F69}" type="parTrans" cxnId="{6C8A193E-5D17-9E41-A1BE-C49F34C34823}">
      <dgm:prSet/>
      <dgm:spPr/>
      <dgm:t>
        <a:bodyPr/>
        <a:lstStyle/>
        <a:p>
          <a:pPr algn="l"/>
          <a:endParaRPr lang="en-US" sz="1600"/>
        </a:p>
      </dgm:t>
    </dgm:pt>
    <dgm:pt modelId="{4391333B-F9DF-094F-B1AA-A258C2391808}" type="sibTrans" cxnId="{6C8A193E-5D17-9E41-A1BE-C49F34C34823}">
      <dgm:prSet/>
      <dgm:spPr/>
      <dgm:t>
        <a:bodyPr/>
        <a:lstStyle/>
        <a:p>
          <a:pPr algn="l"/>
          <a:endParaRPr lang="en-US" sz="1600"/>
        </a:p>
      </dgm:t>
    </dgm:pt>
    <dgm:pt modelId="{E043AB00-F31D-4E31-94AF-12AA19CA3091}" type="pres">
      <dgm:prSet presAssocID="{3E2FFC81-AE72-4BAE-8DB6-19FB80F6984C}" presName="Name0" presStyleCnt="0">
        <dgm:presLayoutVars>
          <dgm:dir/>
          <dgm:resizeHandles val="exact"/>
        </dgm:presLayoutVars>
      </dgm:prSet>
      <dgm:spPr/>
      <dgm:t>
        <a:bodyPr/>
        <a:lstStyle/>
        <a:p>
          <a:endParaRPr lang="en-US"/>
        </a:p>
      </dgm:t>
    </dgm:pt>
    <dgm:pt modelId="{9F228650-94B4-417F-BEAF-0129ECB34E62}" type="pres">
      <dgm:prSet presAssocID="{799592F9-40A1-4652-987E-4B34707FBB63}" presName="node" presStyleLbl="node1" presStyleIdx="0" presStyleCnt="4">
        <dgm:presLayoutVars>
          <dgm:bulletEnabled val="1"/>
        </dgm:presLayoutVars>
      </dgm:prSet>
      <dgm:spPr/>
      <dgm:t>
        <a:bodyPr/>
        <a:lstStyle/>
        <a:p>
          <a:endParaRPr lang="en-US"/>
        </a:p>
      </dgm:t>
    </dgm:pt>
    <dgm:pt modelId="{F8234179-DFC7-4825-87CC-227AAE547178}" type="pres">
      <dgm:prSet presAssocID="{B0832742-24A4-4911-97E7-786403C40D2F}" presName="sibTrans" presStyleLbl="sibTrans1D1" presStyleIdx="0" presStyleCnt="3"/>
      <dgm:spPr/>
      <dgm:t>
        <a:bodyPr/>
        <a:lstStyle/>
        <a:p>
          <a:endParaRPr lang="en-US"/>
        </a:p>
      </dgm:t>
    </dgm:pt>
    <dgm:pt modelId="{A49FC6D1-C41C-40E3-B27D-E94E8D70F85D}" type="pres">
      <dgm:prSet presAssocID="{B0832742-24A4-4911-97E7-786403C40D2F}" presName="connectorText" presStyleLbl="sibTrans1D1" presStyleIdx="0" presStyleCnt="3"/>
      <dgm:spPr/>
      <dgm:t>
        <a:bodyPr/>
        <a:lstStyle/>
        <a:p>
          <a:endParaRPr lang="en-US"/>
        </a:p>
      </dgm:t>
    </dgm:pt>
    <dgm:pt modelId="{7984F0E5-9748-4FED-AD48-BB13729E2C4C}" type="pres">
      <dgm:prSet presAssocID="{5C703CC6-3C6B-45BB-B731-4A9AAF6160F7}" presName="node" presStyleLbl="node1" presStyleIdx="1" presStyleCnt="4">
        <dgm:presLayoutVars>
          <dgm:bulletEnabled val="1"/>
        </dgm:presLayoutVars>
      </dgm:prSet>
      <dgm:spPr/>
      <dgm:t>
        <a:bodyPr/>
        <a:lstStyle/>
        <a:p>
          <a:endParaRPr lang="en-US"/>
        </a:p>
      </dgm:t>
    </dgm:pt>
    <dgm:pt modelId="{186B6427-D372-44C6-91C6-677E87D4C717}" type="pres">
      <dgm:prSet presAssocID="{A8D5B9DE-FA75-4A71-B9B7-215057291BB3}" presName="sibTrans" presStyleLbl="sibTrans1D1" presStyleIdx="1" presStyleCnt="3"/>
      <dgm:spPr/>
      <dgm:t>
        <a:bodyPr/>
        <a:lstStyle/>
        <a:p>
          <a:endParaRPr lang="en-US"/>
        </a:p>
      </dgm:t>
    </dgm:pt>
    <dgm:pt modelId="{3F7B81DE-0679-40FF-836A-463398141350}" type="pres">
      <dgm:prSet presAssocID="{A8D5B9DE-FA75-4A71-B9B7-215057291BB3}" presName="connectorText" presStyleLbl="sibTrans1D1" presStyleIdx="1" presStyleCnt="3"/>
      <dgm:spPr/>
      <dgm:t>
        <a:bodyPr/>
        <a:lstStyle/>
        <a:p>
          <a:endParaRPr lang="en-US"/>
        </a:p>
      </dgm:t>
    </dgm:pt>
    <dgm:pt modelId="{9BEA605D-EF18-413B-AE9A-4937D1BE6EDD}" type="pres">
      <dgm:prSet presAssocID="{C1A177E8-D098-474B-B1C2-1122B257CD34}" presName="node" presStyleLbl="node1" presStyleIdx="2" presStyleCnt="4">
        <dgm:presLayoutVars>
          <dgm:bulletEnabled val="1"/>
        </dgm:presLayoutVars>
      </dgm:prSet>
      <dgm:spPr/>
      <dgm:t>
        <a:bodyPr/>
        <a:lstStyle/>
        <a:p>
          <a:endParaRPr lang="en-US"/>
        </a:p>
      </dgm:t>
    </dgm:pt>
    <dgm:pt modelId="{8C176269-786D-41D1-BE4A-5B6B1537DAE2}" type="pres">
      <dgm:prSet presAssocID="{C60A76E1-E0A9-4AE0-B1C9-E920EDE48738}" presName="sibTrans" presStyleLbl="sibTrans1D1" presStyleIdx="2" presStyleCnt="3"/>
      <dgm:spPr/>
      <dgm:t>
        <a:bodyPr/>
        <a:lstStyle/>
        <a:p>
          <a:endParaRPr lang="en-US"/>
        </a:p>
      </dgm:t>
    </dgm:pt>
    <dgm:pt modelId="{89CCDD12-1B23-49FA-B120-3B101D18F179}" type="pres">
      <dgm:prSet presAssocID="{C60A76E1-E0A9-4AE0-B1C9-E920EDE48738}" presName="connectorText" presStyleLbl="sibTrans1D1" presStyleIdx="2" presStyleCnt="3"/>
      <dgm:spPr/>
      <dgm:t>
        <a:bodyPr/>
        <a:lstStyle/>
        <a:p>
          <a:endParaRPr lang="en-US"/>
        </a:p>
      </dgm:t>
    </dgm:pt>
    <dgm:pt modelId="{5B631913-6F2B-4FB3-93DB-7369D327919A}" type="pres">
      <dgm:prSet presAssocID="{CFD9BD95-B8BA-2044-A292-8EE41A06BBC5}" presName="node" presStyleLbl="node1" presStyleIdx="3" presStyleCnt="4">
        <dgm:presLayoutVars>
          <dgm:bulletEnabled val="1"/>
        </dgm:presLayoutVars>
      </dgm:prSet>
      <dgm:spPr/>
      <dgm:t>
        <a:bodyPr/>
        <a:lstStyle/>
        <a:p>
          <a:endParaRPr lang="en-US"/>
        </a:p>
      </dgm:t>
    </dgm:pt>
  </dgm:ptLst>
  <dgm:cxnLst>
    <dgm:cxn modelId="{6C8A193E-5D17-9E41-A1BE-C49F34C34823}" srcId="{3E2FFC81-AE72-4BAE-8DB6-19FB80F6984C}" destId="{CFD9BD95-B8BA-2044-A292-8EE41A06BBC5}" srcOrd="3" destOrd="0" parTransId="{9AA7DF2A-AC63-B148-ABDD-8C19096B1F69}" sibTransId="{4391333B-F9DF-094F-B1AA-A258C2391808}"/>
    <dgm:cxn modelId="{6EB6B9E6-8346-4CAF-BB21-65AD815646C7}" type="presOf" srcId="{C60A76E1-E0A9-4AE0-B1C9-E920EDE48738}" destId="{89CCDD12-1B23-49FA-B120-3B101D18F179}" srcOrd="1" destOrd="0" presId="urn:microsoft.com/office/officeart/2005/8/layout/bProcess3"/>
    <dgm:cxn modelId="{AD37B850-6FCC-4E1B-A3D4-ACF561EA8390}" type="presOf" srcId="{B0832742-24A4-4911-97E7-786403C40D2F}" destId="{F8234179-DFC7-4825-87CC-227AAE547178}" srcOrd="0" destOrd="0" presId="urn:microsoft.com/office/officeart/2005/8/layout/bProcess3"/>
    <dgm:cxn modelId="{A2FD7C4B-8CF9-4DFC-BB16-6728C3860250}" type="presOf" srcId="{CFD9BD95-B8BA-2044-A292-8EE41A06BBC5}" destId="{5B631913-6F2B-4FB3-93DB-7369D327919A}" srcOrd="0" destOrd="0" presId="urn:microsoft.com/office/officeart/2005/8/layout/bProcess3"/>
    <dgm:cxn modelId="{B16AB34C-E475-4FE2-9885-62813990B3A1}" type="presOf" srcId="{3E2FFC81-AE72-4BAE-8DB6-19FB80F6984C}" destId="{E043AB00-F31D-4E31-94AF-12AA19CA3091}" srcOrd="0" destOrd="0" presId="urn:microsoft.com/office/officeart/2005/8/layout/bProcess3"/>
    <dgm:cxn modelId="{41F89A4C-B393-40DE-9E39-B07641BA3556}" type="presOf" srcId="{B0832742-24A4-4911-97E7-786403C40D2F}" destId="{A49FC6D1-C41C-40E3-B27D-E94E8D70F85D}" srcOrd="1" destOrd="0" presId="urn:microsoft.com/office/officeart/2005/8/layout/bProcess3"/>
    <dgm:cxn modelId="{F14CAD3D-ADD1-4C3D-964F-76EDAC9094B3}" type="presOf" srcId="{A8D5B9DE-FA75-4A71-B9B7-215057291BB3}" destId="{186B6427-D372-44C6-91C6-677E87D4C717}" srcOrd="0" destOrd="0" presId="urn:microsoft.com/office/officeart/2005/8/layout/bProcess3"/>
    <dgm:cxn modelId="{1227C9CC-99A2-4FC0-9A51-1A7DCFEE84B2}" srcId="{3E2FFC81-AE72-4BAE-8DB6-19FB80F6984C}" destId="{5C703CC6-3C6B-45BB-B731-4A9AAF6160F7}" srcOrd="1" destOrd="0" parTransId="{A0BBDDF5-EE79-4076-91D5-73028609F13E}" sibTransId="{A8D5B9DE-FA75-4A71-B9B7-215057291BB3}"/>
    <dgm:cxn modelId="{12965ABD-1999-4A36-BB73-6FF33C774EDA}" type="presOf" srcId="{5C703CC6-3C6B-45BB-B731-4A9AAF6160F7}" destId="{7984F0E5-9748-4FED-AD48-BB13729E2C4C}" srcOrd="0" destOrd="0" presId="urn:microsoft.com/office/officeart/2005/8/layout/bProcess3"/>
    <dgm:cxn modelId="{F2B8210C-E171-44A2-A3E9-35A21034137C}" srcId="{3E2FFC81-AE72-4BAE-8DB6-19FB80F6984C}" destId="{799592F9-40A1-4652-987E-4B34707FBB63}" srcOrd="0" destOrd="0" parTransId="{FC0EEE56-ADA7-4BB1-A900-43CB06485E53}" sibTransId="{B0832742-24A4-4911-97E7-786403C40D2F}"/>
    <dgm:cxn modelId="{B3155200-9F7C-487E-AA20-8A639215528B}" srcId="{3E2FFC81-AE72-4BAE-8DB6-19FB80F6984C}" destId="{C1A177E8-D098-474B-B1C2-1122B257CD34}" srcOrd="2" destOrd="0" parTransId="{F1974BA7-F5F0-429F-9509-68A4B442CADD}" sibTransId="{C60A76E1-E0A9-4AE0-B1C9-E920EDE48738}"/>
    <dgm:cxn modelId="{4709C464-0B42-4AB2-9473-B43595312156}" type="presOf" srcId="{799592F9-40A1-4652-987E-4B34707FBB63}" destId="{9F228650-94B4-417F-BEAF-0129ECB34E62}" srcOrd="0" destOrd="0" presId="urn:microsoft.com/office/officeart/2005/8/layout/bProcess3"/>
    <dgm:cxn modelId="{A234ABDC-79DA-49B7-ACBB-D8C7792659E8}" type="presOf" srcId="{C60A76E1-E0A9-4AE0-B1C9-E920EDE48738}" destId="{8C176269-786D-41D1-BE4A-5B6B1537DAE2}" srcOrd="0" destOrd="0" presId="urn:microsoft.com/office/officeart/2005/8/layout/bProcess3"/>
    <dgm:cxn modelId="{B784CA58-8B00-4793-83A0-16189674A90E}" type="presOf" srcId="{C1A177E8-D098-474B-B1C2-1122B257CD34}" destId="{9BEA605D-EF18-413B-AE9A-4937D1BE6EDD}" srcOrd="0" destOrd="0" presId="urn:microsoft.com/office/officeart/2005/8/layout/bProcess3"/>
    <dgm:cxn modelId="{E09DCBE9-FB66-4444-AC31-FB6A2A126BBA}" type="presOf" srcId="{A8D5B9DE-FA75-4A71-B9B7-215057291BB3}" destId="{3F7B81DE-0679-40FF-836A-463398141350}" srcOrd="1" destOrd="0" presId="urn:microsoft.com/office/officeart/2005/8/layout/bProcess3"/>
    <dgm:cxn modelId="{24CB33FE-F545-490D-9F84-6D19CEC488E3}" type="presParOf" srcId="{E043AB00-F31D-4E31-94AF-12AA19CA3091}" destId="{9F228650-94B4-417F-BEAF-0129ECB34E62}" srcOrd="0" destOrd="0" presId="urn:microsoft.com/office/officeart/2005/8/layout/bProcess3"/>
    <dgm:cxn modelId="{CB51FB4E-B667-40A4-89AD-95EEC9B2C0EC}" type="presParOf" srcId="{E043AB00-F31D-4E31-94AF-12AA19CA3091}" destId="{F8234179-DFC7-4825-87CC-227AAE547178}" srcOrd="1" destOrd="0" presId="urn:microsoft.com/office/officeart/2005/8/layout/bProcess3"/>
    <dgm:cxn modelId="{295B001F-8284-4DAA-8A5B-5106D559E9C2}" type="presParOf" srcId="{F8234179-DFC7-4825-87CC-227AAE547178}" destId="{A49FC6D1-C41C-40E3-B27D-E94E8D70F85D}" srcOrd="0" destOrd="0" presId="urn:microsoft.com/office/officeart/2005/8/layout/bProcess3"/>
    <dgm:cxn modelId="{F36E0FEE-63FD-4F1B-8B55-908711CB544A}" type="presParOf" srcId="{E043AB00-F31D-4E31-94AF-12AA19CA3091}" destId="{7984F0E5-9748-4FED-AD48-BB13729E2C4C}" srcOrd="2" destOrd="0" presId="urn:microsoft.com/office/officeart/2005/8/layout/bProcess3"/>
    <dgm:cxn modelId="{6D9F4519-C614-46BA-86B1-BF277F595689}" type="presParOf" srcId="{E043AB00-F31D-4E31-94AF-12AA19CA3091}" destId="{186B6427-D372-44C6-91C6-677E87D4C717}" srcOrd="3" destOrd="0" presId="urn:microsoft.com/office/officeart/2005/8/layout/bProcess3"/>
    <dgm:cxn modelId="{EA8B8FAF-D30F-4C65-AC07-F48314E7DC4D}" type="presParOf" srcId="{186B6427-D372-44C6-91C6-677E87D4C717}" destId="{3F7B81DE-0679-40FF-836A-463398141350}" srcOrd="0" destOrd="0" presId="urn:microsoft.com/office/officeart/2005/8/layout/bProcess3"/>
    <dgm:cxn modelId="{AC532D68-98E3-42C3-B514-4AA32579180D}" type="presParOf" srcId="{E043AB00-F31D-4E31-94AF-12AA19CA3091}" destId="{9BEA605D-EF18-413B-AE9A-4937D1BE6EDD}" srcOrd="4" destOrd="0" presId="urn:microsoft.com/office/officeart/2005/8/layout/bProcess3"/>
    <dgm:cxn modelId="{E6DFFE44-A403-4CCF-AB9C-74ADB813924C}" type="presParOf" srcId="{E043AB00-F31D-4E31-94AF-12AA19CA3091}" destId="{8C176269-786D-41D1-BE4A-5B6B1537DAE2}" srcOrd="5" destOrd="0" presId="urn:microsoft.com/office/officeart/2005/8/layout/bProcess3"/>
    <dgm:cxn modelId="{1AC5E020-9DC9-4465-8BC9-60534BC63594}" type="presParOf" srcId="{8C176269-786D-41D1-BE4A-5B6B1537DAE2}" destId="{89CCDD12-1B23-49FA-B120-3B101D18F179}" srcOrd="0" destOrd="0" presId="urn:microsoft.com/office/officeart/2005/8/layout/bProcess3"/>
    <dgm:cxn modelId="{61B04990-B1F1-43ED-81A3-A4A47C0C4971}" type="presParOf" srcId="{E043AB00-F31D-4E31-94AF-12AA19CA3091}" destId="{5B631913-6F2B-4FB3-93DB-7369D327919A}"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FFC81-AE72-4BAE-8DB6-19FB80F6984C}"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r>
            <a:rPr lang="en-US" sz="1600" dirty="0">
              <a:ea typeface="+mn-ea"/>
              <a:cs typeface="Arial" panose="020B0604020202020204" pitchFamily="34" charset="0"/>
            </a:rPr>
            <a:t>Seeing, smelling, hearing or even thinking about appetizing food can result in secretion of saliva. </a:t>
          </a:r>
          <a:endParaRPr lang="en-US" sz="1600" dirty="0"/>
        </a:p>
      </dgm:t>
    </dgm:pt>
    <dgm:pt modelId="{FC0EEE56-ADA7-4BB1-A900-43CB06485E53}" type="parTrans" cxnId="{F2B8210C-E171-44A2-A3E9-35A21034137C}">
      <dgm:prSet/>
      <dgm:spPr/>
      <dgm:t>
        <a:bodyPr/>
        <a:lstStyle/>
        <a:p>
          <a:endParaRPr lang="en-US" sz="1600"/>
        </a:p>
      </dgm:t>
    </dgm:pt>
    <dgm:pt modelId="{B0832742-24A4-4911-97E7-786403C40D2F}" type="sibTrans" cxnId="{F2B8210C-E171-44A2-A3E9-35A21034137C}">
      <dgm:prSet custT="1"/>
      <dgm:spPr/>
      <dgm:t>
        <a:bodyPr/>
        <a:lstStyle/>
        <a:p>
          <a:endParaRPr lang="en-US" sz="1600"/>
        </a:p>
      </dgm:t>
    </dgm:pt>
    <dgm:pt modelId="{5C703CC6-3C6B-45BB-B731-4A9AAF6160F7}">
      <dgm:prSet phldrT="[Text]" custT="1"/>
      <dgm:spPr/>
      <dgm:t>
        <a:bodyPr/>
        <a:lstStyle/>
        <a:p>
          <a:r>
            <a:rPr lang="en-US" sz="1600" dirty="0">
              <a:ea typeface="+mn-ea"/>
              <a:cs typeface="Arial" panose="020B0604020202020204" pitchFamily="34" charset="0"/>
            </a:rPr>
            <a:t>Initial impulses arise in the parts of the brain concerned with these special sensations and stimulates the </a:t>
          </a:r>
          <a:r>
            <a:rPr lang="en-US" sz="1600" dirty="0" err="1">
              <a:ea typeface="+mn-ea"/>
              <a:cs typeface="Arial" panose="020B0604020202020204" pitchFamily="34" charset="0"/>
            </a:rPr>
            <a:t>salivatory</a:t>
          </a:r>
          <a:r>
            <a:rPr lang="en-US" sz="1600" dirty="0">
              <a:ea typeface="+mn-ea"/>
              <a:cs typeface="Arial" panose="020B0604020202020204" pitchFamily="34" charset="0"/>
            </a:rPr>
            <a:t> centers. </a:t>
          </a:r>
          <a:endParaRPr lang="en-US" sz="1600" dirty="0"/>
        </a:p>
      </dgm:t>
    </dgm:pt>
    <dgm:pt modelId="{A0BBDDF5-EE79-4076-91D5-73028609F13E}" type="parTrans" cxnId="{1227C9CC-99A2-4FC0-9A51-1A7DCFEE84B2}">
      <dgm:prSet/>
      <dgm:spPr/>
      <dgm:t>
        <a:bodyPr/>
        <a:lstStyle/>
        <a:p>
          <a:endParaRPr lang="en-US" sz="1600"/>
        </a:p>
      </dgm:t>
    </dgm:pt>
    <dgm:pt modelId="{A8D5B9DE-FA75-4A71-B9B7-215057291BB3}" type="sibTrans" cxnId="{1227C9CC-99A2-4FC0-9A51-1A7DCFEE84B2}">
      <dgm:prSet custT="1"/>
      <dgm:spPr/>
      <dgm:t>
        <a:bodyPr/>
        <a:lstStyle/>
        <a:p>
          <a:endParaRPr lang="en-US" sz="1600"/>
        </a:p>
      </dgm:t>
    </dgm:pt>
    <dgm:pt modelId="{C1A177E8-D098-474B-B1C2-1122B257CD34}">
      <dgm:prSet phldrT="[Text]" custT="1"/>
      <dgm:spPr/>
      <dgm:t>
        <a:bodyPr/>
        <a:lstStyle/>
        <a:p>
          <a:r>
            <a:rPr lang="en-US" sz="1600" dirty="0">
              <a:ea typeface="+mn-ea"/>
              <a:cs typeface="Arial" panose="020B0604020202020204" pitchFamily="34" charset="0"/>
            </a:rPr>
            <a:t>In humans, mouth watering on seeing or thinking of food provides evidence of this psychic reflex. </a:t>
          </a:r>
          <a:endParaRPr lang="en-US" sz="1600" dirty="0"/>
        </a:p>
      </dgm:t>
    </dgm:pt>
    <dgm:pt modelId="{F1974BA7-F5F0-429F-9509-68A4B442CADD}" type="parTrans" cxnId="{B3155200-9F7C-487E-AA20-8A639215528B}">
      <dgm:prSet/>
      <dgm:spPr/>
      <dgm:t>
        <a:bodyPr/>
        <a:lstStyle/>
        <a:p>
          <a:endParaRPr lang="en-US" sz="1600"/>
        </a:p>
      </dgm:t>
    </dgm:pt>
    <dgm:pt modelId="{C60A76E1-E0A9-4AE0-B1C9-E920EDE48738}" type="sibTrans" cxnId="{B3155200-9F7C-487E-AA20-8A639215528B}">
      <dgm:prSet/>
      <dgm:spPr/>
      <dgm:t>
        <a:bodyPr/>
        <a:lstStyle/>
        <a:p>
          <a:endParaRPr lang="en-US" sz="1600"/>
        </a:p>
      </dgm:t>
    </dgm:pt>
    <dgm:pt modelId="{9282B4A5-6D56-4083-8F9A-19E0D3593D45}" type="pres">
      <dgm:prSet presAssocID="{3E2FFC81-AE72-4BAE-8DB6-19FB80F6984C}" presName="Name0" presStyleCnt="0">
        <dgm:presLayoutVars>
          <dgm:dir/>
          <dgm:resizeHandles val="exact"/>
        </dgm:presLayoutVars>
      </dgm:prSet>
      <dgm:spPr/>
      <dgm:t>
        <a:bodyPr/>
        <a:lstStyle/>
        <a:p>
          <a:endParaRPr lang="en-US"/>
        </a:p>
      </dgm:t>
    </dgm:pt>
    <dgm:pt modelId="{D7A00FBE-62C0-43E4-8AF1-03A729D7D9AA}" type="pres">
      <dgm:prSet presAssocID="{799592F9-40A1-4652-987E-4B34707FBB63}" presName="node" presStyleLbl="node1" presStyleIdx="0" presStyleCnt="3">
        <dgm:presLayoutVars>
          <dgm:bulletEnabled val="1"/>
        </dgm:presLayoutVars>
      </dgm:prSet>
      <dgm:spPr/>
      <dgm:t>
        <a:bodyPr/>
        <a:lstStyle/>
        <a:p>
          <a:endParaRPr lang="en-US"/>
        </a:p>
      </dgm:t>
    </dgm:pt>
    <dgm:pt modelId="{FDF58660-2D8A-43D5-8EBB-46D8A4FF91D1}" type="pres">
      <dgm:prSet presAssocID="{B0832742-24A4-4911-97E7-786403C40D2F}" presName="sibTrans" presStyleLbl="sibTrans1D1" presStyleIdx="0" presStyleCnt="2"/>
      <dgm:spPr/>
      <dgm:t>
        <a:bodyPr/>
        <a:lstStyle/>
        <a:p>
          <a:endParaRPr lang="en-US"/>
        </a:p>
      </dgm:t>
    </dgm:pt>
    <dgm:pt modelId="{A34F9AE0-F0A8-417A-A891-5E4CEFD61E6D}" type="pres">
      <dgm:prSet presAssocID="{B0832742-24A4-4911-97E7-786403C40D2F}" presName="connectorText" presStyleLbl="sibTrans1D1" presStyleIdx="0" presStyleCnt="2"/>
      <dgm:spPr/>
      <dgm:t>
        <a:bodyPr/>
        <a:lstStyle/>
        <a:p>
          <a:endParaRPr lang="en-US"/>
        </a:p>
      </dgm:t>
    </dgm:pt>
    <dgm:pt modelId="{92E84BD3-3CCF-48BE-940F-5685F98B2521}" type="pres">
      <dgm:prSet presAssocID="{5C703CC6-3C6B-45BB-B731-4A9AAF6160F7}" presName="node" presStyleLbl="node1" presStyleIdx="1" presStyleCnt="3">
        <dgm:presLayoutVars>
          <dgm:bulletEnabled val="1"/>
        </dgm:presLayoutVars>
      </dgm:prSet>
      <dgm:spPr/>
      <dgm:t>
        <a:bodyPr/>
        <a:lstStyle/>
        <a:p>
          <a:endParaRPr lang="en-US"/>
        </a:p>
      </dgm:t>
    </dgm:pt>
    <dgm:pt modelId="{007B251F-9B14-444E-9F9D-7E8CE0528A04}" type="pres">
      <dgm:prSet presAssocID="{A8D5B9DE-FA75-4A71-B9B7-215057291BB3}" presName="sibTrans" presStyleLbl="sibTrans1D1" presStyleIdx="1" presStyleCnt="2"/>
      <dgm:spPr/>
      <dgm:t>
        <a:bodyPr/>
        <a:lstStyle/>
        <a:p>
          <a:endParaRPr lang="en-US"/>
        </a:p>
      </dgm:t>
    </dgm:pt>
    <dgm:pt modelId="{F183BCB6-6D10-4D9C-BA2E-3EB17BC8681D}" type="pres">
      <dgm:prSet presAssocID="{A8D5B9DE-FA75-4A71-B9B7-215057291BB3}" presName="connectorText" presStyleLbl="sibTrans1D1" presStyleIdx="1" presStyleCnt="2"/>
      <dgm:spPr/>
      <dgm:t>
        <a:bodyPr/>
        <a:lstStyle/>
        <a:p>
          <a:endParaRPr lang="en-US"/>
        </a:p>
      </dgm:t>
    </dgm:pt>
    <dgm:pt modelId="{DD066FB5-6F4F-403D-80C6-12F788578B4A}" type="pres">
      <dgm:prSet presAssocID="{C1A177E8-D098-474B-B1C2-1122B257CD34}" presName="node" presStyleLbl="node1" presStyleIdx="2" presStyleCnt="3">
        <dgm:presLayoutVars>
          <dgm:bulletEnabled val="1"/>
        </dgm:presLayoutVars>
      </dgm:prSet>
      <dgm:spPr/>
      <dgm:t>
        <a:bodyPr/>
        <a:lstStyle/>
        <a:p>
          <a:endParaRPr lang="en-US"/>
        </a:p>
      </dgm:t>
    </dgm:pt>
  </dgm:ptLst>
  <dgm:cxnLst>
    <dgm:cxn modelId="{76606F0F-6D90-4A13-A0D7-75CEF4A67BB0}" type="presOf" srcId="{A8D5B9DE-FA75-4A71-B9B7-215057291BB3}" destId="{007B251F-9B14-444E-9F9D-7E8CE0528A04}" srcOrd="0" destOrd="0" presId="urn:microsoft.com/office/officeart/2005/8/layout/bProcess3"/>
    <dgm:cxn modelId="{56270172-190D-4088-A7AB-16AA16D347B2}" type="presOf" srcId="{A8D5B9DE-FA75-4A71-B9B7-215057291BB3}" destId="{F183BCB6-6D10-4D9C-BA2E-3EB17BC8681D}" srcOrd="1" destOrd="0" presId="urn:microsoft.com/office/officeart/2005/8/layout/bProcess3"/>
    <dgm:cxn modelId="{334EE2B4-F78D-4C83-B3BF-AE483FB65B66}" type="presOf" srcId="{3E2FFC81-AE72-4BAE-8DB6-19FB80F6984C}" destId="{9282B4A5-6D56-4083-8F9A-19E0D3593D45}" srcOrd="0" destOrd="0" presId="urn:microsoft.com/office/officeart/2005/8/layout/bProcess3"/>
    <dgm:cxn modelId="{7215A8F4-58F5-4A3E-B76E-7E96571AE644}" type="presOf" srcId="{5C703CC6-3C6B-45BB-B731-4A9AAF6160F7}" destId="{92E84BD3-3CCF-48BE-940F-5685F98B2521}" srcOrd="0" destOrd="0" presId="urn:microsoft.com/office/officeart/2005/8/layout/bProcess3"/>
    <dgm:cxn modelId="{1227C9CC-99A2-4FC0-9A51-1A7DCFEE84B2}" srcId="{3E2FFC81-AE72-4BAE-8DB6-19FB80F6984C}" destId="{5C703CC6-3C6B-45BB-B731-4A9AAF6160F7}" srcOrd="1" destOrd="0" parTransId="{A0BBDDF5-EE79-4076-91D5-73028609F13E}" sibTransId="{A8D5B9DE-FA75-4A71-B9B7-215057291BB3}"/>
    <dgm:cxn modelId="{083F948A-7F9C-4EF1-9B55-BC36AA1201FA}" type="presOf" srcId="{799592F9-40A1-4652-987E-4B34707FBB63}" destId="{D7A00FBE-62C0-43E4-8AF1-03A729D7D9AA}" srcOrd="0" destOrd="0" presId="urn:microsoft.com/office/officeart/2005/8/layout/bProcess3"/>
    <dgm:cxn modelId="{7095969E-C8FB-4799-AE31-DA1F8D8B3289}" type="presOf" srcId="{C1A177E8-D098-474B-B1C2-1122B257CD34}" destId="{DD066FB5-6F4F-403D-80C6-12F788578B4A}" srcOrd="0" destOrd="0" presId="urn:microsoft.com/office/officeart/2005/8/layout/bProcess3"/>
    <dgm:cxn modelId="{9BFF12A2-CB4C-42BB-B390-E10179714843}" type="presOf" srcId="{B0832742-24A4-4911-97E7-786403C40D2F}" destId="{A34F9AE0-F0A8-417A-A891-5E4CEFD61E6D}" srcOrd="1" destOrd="0" presId="urn:microsoft.com/office/officeart/2005/8/layout/bProcess3"/>
    <dgm:cxn modelId="{00C0DF3A-6160-4821-BF9A-B076F9E6E8ED}" type="presOf" srcId="{B0832742-24A4-4911-97E7-786403C40D2F}" destId="{FDF58660-2D8A-43D5-8EBB-46D8A4FF91D1}" srcOrd="0" destOrd="0" presId="urn:microsoft.com/office/officeart/2005/8/layout/bProcess3"/>
    <dgm:cxn modelId="{B3155200-9F7C-487E-AA20-8A639215528B}" srcId="{3E2FFC81-AE72-4BAE-8DB6-19FB80F6984C}" destId="{C1A177E8-D098-474B-B1C2-1122B257CD34}" srcOrd="2" destOrd="0" parTransId="{F1974BA7-F5F0-429F-9509-68A4B442CADD}" sibTransId="{C60A76E1-E0A9-4AE0-B1C9-E920EDE48738}"/>
    <dgm:cxn modelId="{F2B8210C-E171-44A2-A3E9-35A21034137C}" srcId="{3E2FFC81-AE72-4BAE-8DB6-19FB80F6984C}" destId="{799592F9-40A1-4652-987E-4B34707FBB63}" srcOrd="0" destOrd="0" parTransId="{FC0EEE56-ADA7-4BB1-A900-43CB06485E53}" sibTransId="{B0832742-24A4-4911-97E7-786403C40D2F}"/>
    <dgm:cxn modelId="{01EFAE81-BB02-4BDD-8625-F8961A26197A}" type="presParOf" srcId="{9282B4A5-6D56-4083-8F9A-19E0D3593D45}" destId="{D7A00FBE-62C0-43E4-8AF1-03A729D7D9AA}" srcOrd="0" destOrd="0" presId="urn:microsoft.com/office/officeart/2005/8/layout/bProcess3"/>
    <dgm:cxn modelId="{58426729-05DD-47AC-A389-88A3080432AF}" type="presParOf" srcId="{9282B4A5-6D56-4083-8F9A-19E0D3593D45}" destId="{FDF58660-2D8A-43D5-8EBB-46D8A4FF91D1}" srcOrd="1" destOrd="0" presId="urn:microsoft.com/office/officeart/2005/8/layout/bProcess3"/>
    <dgm:cxn modelId="{D95783ED-9D25-4D41-9AEB-02AB6D2945DC}" type="presParOf" srcId="{FDF58660-2D8A-43D5-8EBB-46D8A4FF91D1}" destId="{A34F9AE0-F0A8-417A-A891-5E4CEFD61E6D}" srcOrd="0" destOrd="0" presId="urn:microsoft.com/office/officeart/2005/8/layout/bProcess3"/>
    <dgm:cxn modelId="{21950B3C-8B3D-4779-BE67-0D9D837CB985}" type="presParOf" srcId="{9282B4A5-6D56-4083-8F9A-19E0D3593D45}" destId="{92E84BD3-3CCF-48BE-940F-5685F98B2521}" srcOrd="2" destOrd="0" presId="urn:microsoft.com/office/officeart/2005/8/layout/bProcess3"/>
    <dgm:cxn modelId="{80C0F5D4-C56A-4E9C-8AA1-EF85C91E6FDB}" type="presParOf" srcId="{9282B4A5-6D56-4083-8F9A-19E0D3593D45}" destId="{007B251F-9B14-444E-9F9D-7E8CE0528A04}" srcOrd="3" destOrd="0" presId="urn:microsoft.com/office/officeart/2005/8/layout/bProcess3"/>
    <dgm:cxn modelId="{D2866C27-45DA-42FC-B3B7-FD079F6D7B06}" type="presParOf" srcId="{007B251F-9B14-444E-9F9D-7E8CE0528A04}" destId="{F183BCB6-6D10-4D9C-BA2E-3EB17BC8681D}" srcOrd="0" destOrd="0" presId="urn:microsoft.com/office/officeart/2005/8/layout/bProcess3"/>
    <dgm:cxn modelId="{9725C252-348E-4DC1-B593-E47353722CF6}" type="presParOf" srcId="{9282B4A5-6D56-4083-8F9A-19E0D3593D45}" destId="{DD066FB5-6F4F-403D-80C6-12F788578B4A}" srcOrd="4"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1DDAD-E164-450F-8040-C6045D11207F}" type="doc">
      <dgm:prSet loTypeId="urn:microsoft.com/office/officeart/2008/layout/VerticalCurvedList" loCatId="process" qsTypeId="urn:microsoft.com/office/officeart/2005/8/quickstyle/simple1" qsCatId="simple" csTypeId="urn:microsoft.com/office/officeart/2005/8/colors/accent2_1" csCatId="accent2" phldr="1"/>
      <dgm:spPr/>
      <dgm:t>
        <a:bodyPr/>
        <a:lstStyle/>
        <a:p>
          <a:endParaRPr lang="en-US"/>
        </a:p>
      </dgm:t>
    </dgm:pt>
    <dgm:pt modelId="{21DAFC92-0EB2-7C47-8759-DFA843D5063F}">
      <dgm:prSet custT="1"/>
      <dgm:spPr/>
      <dgm:t>
        <a:bodyPr/>
        <a:lstStyle/>
        <a:p>
          <a:r>
            <a:rPr lang="en-US" sz="1800" cap="none" dirty="0">
              <a:latin typeface="Gill Sans MT"/>
              <a:cs typeface="Gill Sans MT"/>
            </a:rPr>
            <a:t>Increase the synthesis and secretion of salivary amylase and </a:t>
          </a:r>
          <a:r>
            <a:rPr lang="en-US" sz="1800" cap="none" dirty="0" err="1">
              <a:latin typeface="Gill Sans MT"/>
              <a:cs typeface="Gill Sans MT"/>
            </a:rPr>
            <a:t>mucin</a:t>
          </a:r>
          <a:r>
            <a:rPr lang="en-US" sz="1800" cap="none" dirty="0">
              <a:latin typeface="Gill Sans MT"/>
              <a:cs typeface="Gill Sans MT"/>
            </a:rPr>
            <a:t> producing watery secretion (they act on serous cells).</a:t>
          </a:r>
        </a:p>
      </dgm:t>
    </dgm:pt>
    <dgm:pt modelId="{C5C4B326-0865-E043-9492-DFAC75452374}" type="parTrans" cxnId="{F1F4E58C-B297-5041-B3F0-E2C535AE2BE7}">
      <dgm:prSet/>
      <dgm:spPr/>
      <dgm:t>
        <a:bodyPr/>
        <a:lstStyle/>
        <a:p>
          <a:endParaRPr lang="en-US" sz="1800"/>
        </a:p>
      </dgm:t>
    </dgm:pt>
    <dgm:pt modelId="{E3614E5C-FAEA-8F4A-8301-B387AC543BEC}" type="sibTrans" cxnId="{F1F4E58C-B297-5041-B3F0-E2C535AE2BE7}">
      <dgm:prSet/>
      <dgm:spPr/>
      <dgm:t>
        <a:bodyPr/>
        <a:lstStyle/>
        <a:p>
          <a:endParaRPr lang="en-US" sz="1800"/>
        </a:p>
      </dgm:t>
    </dgm:pt>
    <dgm:pt modelId="{F9D33E5A-EEBA-F445-A2E7-88C133BE321A}">
      <dgm:prSet custT="1"/>
      <dgm:spPr/>
      <dgm:t>
        <a:bodyPr/>
        <a:lstStyle/>
        <a:p>
          <a:r>
            <a:rPr lang="en-US" sz="1800" cap="none">
              <a:latin typeface="Gill Sans MT"/>
              <a:cs typeface="Gill Sans MT"/>
            </a:rPr>
            <a:t>Enhances the transport activities of ductal epithelium.</a:t>
          </a:r>
          <a:endParaRPr lang="en-US" sz="1800" cap="none" dirty="0">
            <a:latin typeface="Gill Sans MT"/>
            <a:cs typeface="Gill Sans MT"/>
          </a:endParaRPr>
        </a:p>
      </dgm:t>
    </dgm:pt>
    <dgm:pt modelId="{460ED9AB-78ED-2B49-BD13-D27B3D5CB5F8}" type="parTrans" cxnId="{B301EF08-2D34-0945-A8FB-9AC1DDCB4873}">
      <dgm:prSet/>
      <dgm:spPr/>
      <dgm:t>
        <a:bodyPr/>
        <a:lstStyle/>
        <a:p>
          <a:endParaRPr lang="en-US" sz="1800"/>
        </a:p>
      </dgm:t>
    </dgm:pt>
    <dgm:pt modelId="{77AE8DF3-27B8-624E-AFCF-4BD0DFFE5D9C}" type="sibTrans" cxnId="{B301EF08-2D34-0945-A8FB-9AC1DDCB4873}">
      <dgm:prSet/>
      <dgm:spPr/>
      <dgm:t>
        <a:bodyPr/>
        <a:lstStyle/>
        <a:p>
          <a:endParaRPr lang="en-US" sz="1800"/>
        </a:p>
      </dgm:t>
    </dgm:pt>
    <dgm:pt modelId="{9FF908F8-C769-8348-A76A-8E33D4BAF31B}">
      <dgm:prSet custT="1"/>
      <dgm:spPr/>
      <dgm:t>
        <a:bodyPr/>
        <a:lstStyle/>
        <a:p>
          <a:r>
            <a:rPr lang="en-US" sz="1800" cap="none" dirty="0">
              <a:latin typeface="Gill Sans MT"/>
              <a:cs typeface="Gill Sans MT"/>
            </a:rPr>
            <a:t>Increases blood flow due to marked vasodilatation </a:t>
          </a:r>
          <a:r>
            <a:rPr lang="en-US" sz="1800" cap="none" dirty="0">
              <a:solidFill>
                <a:srgbClr val="FF0000"/>
              </a:solidFill>
              <a:latin typeface="Gill Sans MT"/>
              <a:cs typeface="Gill Sans MT"/>
            </a:rPr>
            <a:t>(via release of </a:t>
          </a:r>
          <a:r>
            <a:rPr lang="en-US" sz="1800" cap="none" dirty="0" err="1">
              <a:solidFill>
                <a:srgbClr val="FF0000"/>
              </a:solidFill>
              <a:latin typeface="Gill Sans MT"/>
              <a:cs typeface="Gill Sans MT"/>
            </a:rPr>
            <a:t>kallikrin</a:t>
          </a:r>
          <a:r>
            <a:rPr lang="en-US" sz="1800" cap="none" dirty="0">
              <a:solidFill>
                <a:srgbClr val="FF0000"/>
              </a:solidFill>
              <a:latin typeface="Gill Sans MT"/>
              <a:cs typeface="Gill Sans MT"/>
            </a:rPr>
            <a:t> enzyme from active gland tissues)</a:t>
          </a:r>
          <a:r>
            <a:rPr lang="en-US" sz="1800" cap="none" dirty="0">
              <a:latin typeface="Gill Sans MT"/>
              <a:cs typeface="Gill Sans MT"/>
            </a:rPr>
            <a:t> which cause conversion of α2 globulin into </a:t>
          </a:r>
          <a:r>
            <a:rPr lang="en-US" sz="1800" cap="none" dirty="0" err="1">
              <a:latin typeface="Gill Sans MT"/>
              <a:cs typeface="Gill Sans MT"/>
            </a:rPr>
            <a:t>bradykinine</a:t>
          </a:r>
          <a:r>
            <a:rPr lang="en-US" sz="1800" cap="none" dirty="0">
              <a:latin typeface="Gill Sans MT"/>
              <a:cs typeface="Gill Sans MT"/>
            </a:rPr>
            <a:t>, a potent vasodilator.</a:t>
          </a:r>
        </a:p>
      </dgm:t>
    </dgm:pt>
    <dgm:pt modelId="{0584973C-82C0-104C-BF6C-631B64AB5DFB}" type="parTrans" cxnId="{06320A87-E406-AB4A-BE58-5E77DD1AADE9}">
      <dgm:prSet/>
      <dgm:spPr/>
      <dgm:t>
        <a:bodyPr/>
        <a:lstStyle/>
        <a:p>
          <a:endParaRPr lang="en-US" sz="1800"/>
        </a:p>
      </dgm:t>
    </dgm:pt>
    <dgm:pt modelId="{C6560B4B-74A4-6441-AA5B-99209D7225F2}" type="sibTrans" cxnId="{06320A87-E406-AB4A-BE58-5E77DD1AADE9}">
      <dgm:prSet/>
      <dgm:spPr/>
      <dgm:t>
        <a:bodyPr/>
        <a:lstStyle/>
        <a:p>
          <a:endParaRPr lang="en-US" sz="1800"/>
        </a:p>
      </dgm:t>
    </dgm:pt>
    <dgm:pt modelId="{7EE77E4C-AB88-1C43-9218-83F9A66E787A}">
      <dgm:prSet custT="1"/>
      <dgm:spPr/>
      <dgm:t>
        <a:bodyPr/>
        <a:lstStyle/>
        <a:p>
          <a:r>
            <a:rPr lang="en-US" sz="1800" cap="none">
              <a:latin typeface="Gill Sans MT"/>
              <a:cs typeface="Gill Sans MT"/>
            </a:rPr>
            <a:t>Stimulates glandular growth and metabolism.</a:t>
          </a:r>
          <a:endParaRPr lang="en-US" sz="1800" cap="none" dirty="0">
            <a:latin typeface="Gill Sans MT"/>
            <a:cs typeface="Gill Sans MT"/>
          </a:endParaRPr>
        </a:p>
      </dgm:t>
    </dgm:pt>
    <dgm:pt modelId="{D4C908EB-9D36-1048-80C5-9F1B721C3251}" type="parTrans" cxnId="{649AEDA6-4F60-A743-9F2E-DAF47DDD7AAC}">
      <dgm:prSet/>
      <dgm:spPr/>
      <dgm:t>
        <a:bodyPr/>
        <a:lstStyle/>
        <a:p>
          <a:endParaRPr lang="en-US" sz="1800"/>
        </a:p>
      </dgm:t>
    </dgm:pt>
    <dgm:pt modelId="{69536D22-2ED4-9043-A17A-7B2E3277BAA5}" type="sibTrans" cxnId="{649AEDA6-4F60-A743-9F2E-DAF47DDD7AAC}">
      <dgm:prSet/>
      <dgm:spPr/>
      <dgm:t>
        <a:bodyPr/>
        <a:lstStyle/>
        <a:p>
          <a:endParaRPr lang="en-US" sz="1800"/>
        </a:p>
      </dgm:t>
    </dgm:pt>
    <dgm:pt modelId="{8A643933-3D1B-E64E-8144-7060BE0C2EDD}" type="pres">
      <dgm:prSet presAssocID="{7531DDAD-E164-450F-8040-C6045D11207F}" presName="Name0" presStyleCnt="0">
        <dgm:presLayoutVars>
          <dgm:chMax val="7"/>
          <dgm:chPref val="7"/>
          <dgm:dir/>
        </dgm:presLayoutVars>
      </dgm:prSet>
      <dgm:spPr/>
      <dgm:t>
        <a:bodyPr/>
        <a:lstStyle/>
        <a:p>
          <a:endParaRPr lang="en-US"/>
        </a:p>
      </dgm:t>
    </dgm:pt>
    <dgm:pt modelId="{F0594295-634C-3C42-8A5D-E6F599E3C977}" type="pres">
      <dgm:prSet presAssocID="{7531DDAD-E164-450F-8040-C6045D11207F}" presName="Name1" presStyleCnt="0"/>
      <dgm:spPr/>
    </dgm:pt>
    <dgm:pt modelId="{C2C669AF-AA46-304F-B435-8D3FE83D02FE}" type="pres">
      <dgm:prSet presAssocID="{7531DDAD-E164-450F-8040-C6045D11207F}" presName="cycle" presStyleCnt="0"/>
      <dgm:spPr/>
    </dgm:pt>
    <dgm:pt modelId="{187964F6-9E5E-ED48-83C3-8F13C4569037}" type="pres">
      <dgm:prSet presAssocID="{7531DDAD-E164-450F-8040-C6045D11207F}" presName="srcNode" presStyleLbl="node1" presStyleIdx="0" presStyleCnt="4"/>
      <dgm:spPr/>
    </dgm:pt>
    <dgm:pt modelId="{BB1152B5-AC23-994D-B32C-B6AF34517F7B}" type="pres">
      <dgm:prSet presAssocID="{7531DDAD-E164-450F-8040-C6045D11207F}" presName="conn" presStyleLbl="parChTrans1D2" presStyleIdx="0" presStyleCnt="1"/>
      <dgm:spPr/>
      <dgm:t>
        <a:bodyPr/>
        <a:lstStyle/>
        <a:p>
          <a:endParaRPr lang="en-US"/>
        </a:p>
      </dgm:t>
    </dgm:pt>
    <dgm:pt modelId="{B9E7CA64-7413-4F49-B615-CA10C7D8368C}" type="pres">
      <dgm:prSet presAssocID="{7531DDAD-E164-450F-8040-C6045D11207F}" presName="extraNode" presStyleLbl="node1" presStyleIdx="0" presStyleCnt="4"/>
      <dgm:spPr/>
    </dgm:pt>
    <dgm:pt modelId="{460378CC-C105-5F45-8D42-564468606175}" type="pres">
      <dgm:prSet presAssocID="{7531DDAD-E164-450F-8040-C6045D11207F}" presName="dstNode" presStyleLbl="node1" presStyleIdx="0" presStyleCnt="4"/>
      <dgm:spPr/>
    </dgm:pt>
    <dgm:pt modelId="{004D51D9-07E2-D144-A56D-65E64C55D4BC}" type="pres">
      <dgm:prSet presAssocID="{21DAFC92-0EB2-7C47-8759-DFA843D5063F}" presName="text_1" presStyleLbl="node1" presStyleIdx="0" presStyleCnt="4">
        <dgm:presLayoutVars>
          <dgm:bulletEnabled val="1"/>
        </dgm:presLayoutVars>
      </dgm:prSet>
      <dgm:spPr/>
      <dgm:t>
        <a:bodyPr/>
        <a:lstStyle/>
        <a:p>
          <a:endParaRPr lang="en-US"/>
        </a:p>
      </dgm:t>
    </dgm:pt>
    <dgm:pt modelId="{16FDA5B3-2C5C-AD45-89DF-7FBA13A37911}" type="pres">
      <dgm:prSet presAssocID="{21DAFC92-0EB2-7C47-8759-DFA843D5063F}" presName="accent_1" presStyleCnt="0"/>
      <dgm:spPr/>
    </dgm:pt>
    <dgm:pt modelId="{0131898A-2391-3448-AB67-904CCFAD6C99}" type="pres">
      <dgm:prSet presAssocID="{21DAFC92-0EB2-7C47-8759-DFA843D5063F}" presName="accentRepeatNode" presStyleLbl="solidFgAcc1" presStyleIdx="0" presStyleCnt="4"/>
      <dgm:spPr/>
    </dgm:pt>
    <dgm:pt modelId="{70547123-1244-D34A-A9AF-BF6589A542B9}" type="pres">
      <dgm:prSet presAssocID="{F9D33E5A-EEBA-F445-A2E7-88C133BE321A}" presName="text_2" presStyleLbl="node1" presStyleIdx="1" presStyleCnt="4">
        <dgm:presLayoutVars>
          <dgm:bulletEnabled val="1"/>
        </dgm:presLayoutVars>
      </dgm:prSet>
      <dgm:spPr/>
      <dgm:t>
        <a:bodyPr/>
        <a:lstStyle/>
        <a:p>
          <a:endParaRPr lang="en-US"/>
        </a:p>
      </dgm:t>
    </dgm:pt>
    <dgm:pt modelId="{88ABDAC9-5681-B544-B191-071E783656E8}" type="pres">
      <dgm:prSet presAssocID="{F9D33E5A-EEBA-F445-A2E7-88C133BE321A}" presName="accent_2" presStyleCnt="0"/>
      <dgm:spPr/>
    </dgm:pt>
    <dgm:pt modelId="{90FB415C-851B-4B41-81F9-18E54F196C38}" type="pres">
      <dgm:prSet presAssocID="{F9D33E5A-EEBA-F445-A2E7-88C133BE321A}" presName="accentRepeatNode" presStyleLbl="solidFgAcc1" presStyleIdx="1" presStyleCnt="4"/>
      <dgm:spPr/>
    </dgm:pt>
    <dgm:pt modelId="{12CA4998-AB29-C240-B0A3-FD731C1921EB}" type="pres">
      <dgm:prSet presAssocID="{9FF908F8-C769-8348-A76A-8E33D4BAF31B}" presName="text_3" presStyleLbl="node1" presStyleIdx="2" presStyleCnt="4">
        <dgm:presLayoutVars>
          <dgm:bulletEnabled val="1"/>
        </dgm:presLayoutVars>
      </dgm:prSet>
      <dgm:spPr/>
      <dgm:t>
        <a:bodyPr/>
        <a:lstStyle/>
        <a:p>
          <a:endParaRPr lang="en-US"/>
        </a:p>
      </dgm:t>
    </dgm:pt>
    <dgm:pt modelId="{99CECF65-3878-AB4A-960A-05D3995B9376}" type="pres">
      <dgm:prSet presAssocID="{9FF908F8-C769-8348-A76A-8E33D4BAF31B}" presName="accent_3" presStyleCnt="0"/>
      <dgm:spPr/>
    </dgm:pt>
    <dgm:pt modelId="{92D29368-6A32-5A4A-A016-B168F5152CFA}" type="pres">
      <dgm:prSet presAssocID="{9FF908F8-C769-8348-A76A-8E33D4BAF31B}" presName="accentRepeatNode" presStyleLbl="solidFgAcc1" presStyleIdx="2" presStyleCnt="4"/>
      <dgm:spPr/>
    </dgm:pt>
    <dgm:pt modelId="{07309B61-E436-9C46-8594-5C2B68D89360}" type="pres">
      <dgm:prSet presAssocID="{7EE77E4C-AB88-1C43-9218-83F9A66E787A}" presName="text_4" presStyleLbl="node1" presStyleIdx="3" presStyleCnt="4">
        <dgm:presLayoutVars>
          <dgm:bulletEnabled val="1"/>
        </dgm:presLayoutVars>
      </dgm:prSet>
      <dgm:spPr/>
      <dgm:t>
        <a:bodyPr/>
        <a:lstStyle/>
        <a:p>
          <a:endParaRPr lang="en-US"/>
        </a:p>
      </dgm:t>
    </dgm:pt>
    <dgm:pt modelId="{142DC6D3-8BFD-ED4A-918E-34121461BC37}" type="pres">
      <dgm:prSet presAssocID="{7EE77E4C-AB88-1C43-9218-83F9A66E787A}" presName="accent_4" presStyleCnt="0"/>
      <dgm:spPr/>
    </dgm:pt>
    <dgm:pt modelId="{168D64BF-29E1-704A-950A-4ABE4A03E69F}" type="pres">
      <dgm:prSet presAssocID="{7EE77E4C-AB88-1C43-9218-83F9A66E787A}" presName="accentRepeatNode" presStyleLbl="solidFgAcc1" presStyleIdx="3" presStyleCnt="4"/>
      <dgm:spPr/>
    </dgm:pt>
  </dgm:ptLst>
  <dgm:cxnLst>
    <dgm:cxn modelId="{B301EF08-2D34-0945-A8FB-9AC1DDCB4873}" srcId="{7531DDAD-E164-450F-8040-C6045D11207F}" destId="{F9D33E5A-EEBA-F445-A2E7-88C133BE321A}" srcOrd="1" destOrd="0" parTransId="{460ED9AB-78ED-2B49-BD13-D27B3D5CB5F8}" sibTransId="{77AE8DF3-27B8-624E-AFCF-4BD0DFFE5D9C}"/>
    <dgm:cxn modelId="{648559B5-9361-E545-A052-97E39F72465A}" type="presOf" srcId="{9FF908F8-C769-8348-A76A-8E33D4BAF31B}" destId="{12CA4998-AB29-C240-B0A3-FD731C1921EB}" srcOrd="0" destOrd="0" presId="urn:microsoft.com/office/officeart/2008/layout/VerticalCurvedList"/>
    <dgm:cxn modelId="{4023DC46-7EDA-DC4C-AB45-42A814862195}" type="presOf" srcId="{7531DDAD-E164-450F-8040-C6045D11207F}" destId="{8A643933-3D1B-E64E-8144-7060BE0C2EDD}" srcOrd="0" destOrd="0" presId="urn:microsoft.com/office/officeart/2008/layout/VerticalCurvedList"/>
    <dgm:cxn modelId="{4F0308D9-957E-A646-8FFC-C66696A4BEA3}" type="presOf" srcId="{F9D33E5A-EEBA-F445-A2E7-88C133BE321A}" destId="{70547123-1244-D34A-A9AF-BF6589A542B9}" srcOrd="0" destOrd="0" presId="urn:microsoft.com/office/officeart/2008/layout/VerticalCurvedList"/>
    <dgm:cxn modelId="{7ADBAD83-EE77-3145-8286-3FBFC068C841}" type="presOf" srcId="{E3614E5C-FAEA-8F4A-8301-B387AC543BEC}" destId="{BB1152B5-AC23-994D-B32C-B6AF34517F7B}" srcOrd="0" destOrd="0" presId="urn:microsoft.com/office/officeart/2008/layout/VerticalCurvedList"/>
    <dgm:cxn modelId="{06320A87-E406-AB4A-BE58-5E77DD1AADE9}" srcId="{7531DDAD-E164-450F-8040-C6045D11207F}" destId="{9FF908F8-C769-8348-A76A-8E33D4BAF31B}" srcOrd="2" destOrd="0" parTransId="{0584973C-82C0-104C-BF6C-631B64AB5DFB}" sibTransId="{C6560B4B-74A4-6441-AA5B-99209D7225F2}"/>
    <dgm:cxn modelId="{649AEDA6-4F60-A743-9F2E-DAF47DDD7AAC}" srcId="{7531DDAD-E164-450F-8040-C6045D11207F}" destId="{7EE77E4C-AB88-1C43-9218-83F9A66E787A}" srcOrd="3" destOrd="0" parTransId="{D4C908EB-9D36-1048-80C5-9F1B721C3251}" sibTransId="{69536D22-2ED4-9043-A17A-7B2E3277BAA5}"/>
    <dgm:cxn modelId="{F1F4E58C-B297-5041-B3F0-E2C535AE2BE7}" srcId="{7531DDAD-E164-450F-8040-C6045D11207F}" destId="{21DAFC92-0EB2-7C47-8759-DFA843D5063F}" srcOrd="0" destOrd="0" parTransId="{C5C4B326-0865-E043-9492-DFAC75452374}" sibTransId="{E3614E5C-FAEA-8F4A-8301-B387AC543BEC}"/>
    <dgm:cxn modelId="{B14547D3-47EE-4B43-BFD9-744D64292FAF}" type="presOf" srcId="{7EE77E4C-AB88-1C43-9218-83F9A66E787A}" destId="{07309B61-E436-9C46-8594-5C2B68D89360}" srcOrd="0" destOrd="0" presId="urn:microsoft.com/office/officeart/2008/layout/VerticalCurvedList"/>
    <dgm:cxn modelId="{30718609-F5F8-CF49-B42B-7DCDE1B7F6FB}" type="presOf" srcId="{21DAFC92-0EB2-7C47-8759-DFA843D5063F}" destId="{004D51D9-07E2-D144-A56D-65E64C55D4BC}" srcOrd="0" destOrd="0" presId="urn:microsoft.com/office/officeart/2008/layout/VerticalCurvedList"/>
    <dgm:cxn modelId="{6B26CB0A-B65F-6B46-A3B7-2C9E72D1859F}" type="presParOf" srcId="{8A643933-3D1B-E64E-8144-7060BE0C2EDD}" destId="{F0594295-634C-3C42-8A5D-E6F599E3C977}" srcOrd="0" destOrd="0" presId="urn:microsoft.com/office/officeart/2008/layout/VerticalCurvedList"/>
    <dgm:cxn modelId="{5D8285BA-D2EE-EB46-BB64-352DF03ADFC4}" type="presParOf" srcId="{F0594295-634C-3C42-8A5D-E6F599E3C977}" destId="{C2C669AF-AA46-304F-B435-8D3FE83D02FE}" srcOrd="0" destOrd="0" presId="urn:microsoft.com/office/officeart/2008/layout/VerticalCurvedList"/>
    <dgm:cxn modelId="{8950A18B-ACFB-4E49-88FC-C6A65589C6DE}" type="presParOf" srcId="{C2C669AF-AA46-304F-B435-8D3FE83D02FE}" destId="{187964F6-9E5E-ED48-83C3-8F13C4569037}" srcOrd="0" destOrd="0" presId="urn:microsoft.com/office/officeart/2008/layout/VerticalCurvedList"/>
    <dgm:cxn modelId="{BC228D4B-EC5D-1D44-9E09-1C3B4221918E}" type="presParOf" srcId="{C2C669AF-AA46-304F-B435-8D3FE83D02FE}" destId="{BB1152B5-AC23-994D-B32C-B6AF34517F7B}" srcOrd="1" destOrd="0" presId="urn:microsoft.com/office/officeart/2008/layout/VerticalCurvedList"/>
    <dgm:cxn modelId="{AB97E6A4-D708-6143-BED9-0E7740CC5D74}" type="presParOf" srcId="{C2C669AF-AA46-304F-B435-8D3FE83D02FE}" destId="{B9E7CA64-7413-4F49-B615-CA10C7D8368C}" srcOrd="2" destOrd="0" presId="urn:microsoft.com/office/officeart/2008/layout/VerticalCurvedList"/>
    <dgm:cxn modelId="{D636272D-A363-824E-A7E8-1B72EC7F8EFF}" type="presParOf" srcId="{C2C669AF-AA46-304F-B435-8D3FE83D02FE}" destId="{460378CC-C105-5F45-8D42-564468606175}" srcOrd="3" destOrd="0" presId="urn:microsoft.com/office/officeart/2008/layout/VerticalCurvedList"/>
    <dgm:cxn modelId="{2F994CC2-DF5F-344F-BD84-75DCD1747DAD}" type="presParOf" srcId="{F0594295-634C-3C42-8A5D-E6F599E3C977}" destId="{004D51D9-07E2-D144-A56D-65E64C55D4BC}" srcOrd="1" destOrd="0" presId="urn:microsoft.com/office/officeart/2008/layout/VerticalCurvedList"/>
    <dgm:cxn modelId="{48E1481D-CB46-E846-B5A2-01426988CD89}" type="presParOf" srcId="{F0594295-634C-3C42-8A5D-E6F599E3C977}" destId="{16FDA5B3-2C5C-AD45-89DF-7FBA13A37911}" srcOrd="2" destOrd="0" presId="urn:microsoft.com/office/officeart/2008/layout/VerticalCurvedList"/>
    <dgm:cxn modelId="{447E29BB-403D-294F-9D3D-EFA3BEF03A3A}" type="presParOf" srcId="{16FDA5B3-2C5C-AD45-89DF-7FBA13A37911}" destId="{0131898A-2391-3448-AB67-904CCFAD6C99}" srcOrd="0" destOrd="0" presId="urn:microsoft.com/office/officeart/2008/layout/VerticalCurvedList"/>
    <dgm:cxn modelId="{2168EB7E-9522-4A40-995D-32A1B1CE8963}" type="presParOf" srcId="{F0594295-634C-3C42-8A5D-E6F599E3C977}" destId="{70547123-1244-D34A-A9AF-BF6589A542B9}" srcOrd="3" destOrd="0" presId="urn:microsoft.com/office/officeart/2008/layout/VerticalCurvedList"/>
    <dgm:cxn modelId="{3E26E001-F4C1-A748-8356-CDECBDA1F27F}" type="presParOf" srcId="{F0594295-634C-3C42-8A5D-E6F599E3C977}" destId="{88ABDAC9-5681-B544-B191-071E783656E8}" srcOrd="4" destOrd="0" presId="urn:microsoft.com/office/officeart/2008/layout/VerticalCurvedList"/>
    <dgm:cxn modelId="{0F2865EC-9172-FF4E-9C82-E057BAFCFF9A}" type="presParOf" srcId="{88ABDAC9-5681-B544-B191-071E783656E8}" destId="{90FB415C-851B-4B41-81F9-18E54F196C38}" srcOrd="0" destOrd="0" presId="urn:microsoft.com/office/officeart/2008/layout/VerticalCurvedList"/>
    <dgm:cxn modelId="{EA8F52E9-92FE-9D4D-9A1D-74775CF93396}" type="presParOf" srcId="{F0594295-634C-3C42-8A5D-E6F599E3C977}" destId="{12CA4998-AB29-C240-B0A3-FD731C1921EB}" srcOrd="5" destOrd="0" presId="urn:microsoft.com/office/officeart/2008/layout/VerticalCurvedList"/>
    <dgm:cxn modelId="{0C47AD3E-5BD4-864E-B621-09A558640278}" type="presParOf" srcId="{F0594295-634C-3C42-8A5D-E6F599E3C977}" destId="{99CECF65-3878-AB4A-960A-05D3995B9376}" srcOrd="6" destOrd="0" presId="urn:microsoft.com/office/officeart/2008/layout/VerticalCurvedList"/>
    <dgm:cxn modelId="{D1792CB8-13CE-0B4C-8A89-AFA9063AAF45}" type="presParOf" srcId="{99CECF65-3878-AB4A-960A-05D3995B9376}" destId="{92D29368-6A32-5A4A-A016-B168F5152CFA}" srcOrd="0" destOrd="0" presId="urn:microsoft.com/office/officeart/2008/layout/VerticalCurvedList"/>
    <dgm:cxn modelId="{D272764F-C9A5-D844-B93A-DB32816B5800}" type="presParOf" srcId="{F0594295-634C-3C42-8A5D-E6F599E3C977}" destId="{07309B61-E436-9C46-8594-5C2B68D89360}" srcOrd="7" destOrd="0" presId="urn:microsoft.com/office/officeart/2008/layout/VerticalCurvedList"/>
    <dgm:cxn modelId="{96F1EC67-6178-294E-A29B-45FA27CDAED2}" type="presParOf" srcId="{F0594295-634C-3C42-8A5D-E6F599E3C977}" destId="{142DC6D3-8BFD-ED4A-918E-34121461BC37}" srcOrd="8" destOrd="0" presId="urn:microsoft.com/office/officeart/2008/layout/VerticalCurvedList"/>
    <dgm:cxn modelId="{B44879EC-EAF9-D046-9AD7-14B4B7477C67}" type="presParOf" srcId="{142DC6D3-8BFD-ED4A-918E-34121461BC37}" destId="{168D64BF-29E1-704A-950A-4ABE4A03E69F}"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FFC81-AE72-4BAE-8DB6-19FB80F6984C}"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r>
            <a:rPr lang="en-US" sz="1800" b="0" dirty="0"/>
            <a:t>When the esophageal peristaltic waves reaches the stomach</a:t>
          </a:r>
        </a:p>
      </dgm:t>
    </dgm:pt>
    <dgm:pt modelId="{FC0EEE56-ADA7-4BB1-A900-43CB06485E53}" type="parTrans" cxnId="{F2B8210C-E171-44A2-A3E9-35A21034137C}">
      <dgm:prSet/>
      <dgm:spPr/>
      <dgm:t>
        <a:bodyPr/>
        <a:lstStyle/>
        <a:p>
          <a:endParaRPr lang="en-US" b="0"/>
        </a:p>
      </dgm:t>
    </dgm:pt>
    <dgm:pt modelId="{B0832742-24A4-4911-97E7-786403C40D2F}" type="sibTrans" cxnId="{F2B8210C-E171-44A2-A3E9-35A21034137C}">
      <dgm:prSet/>
      <dgm:spPr/>
      <dgm:t>
        <a:bodyPr/>
        <a:lstStyle/>
        <a:p>
          <a:endParaRPr lang="en-US" b="0"/>
        </a:p>
      </dgm:t>
    </dgm:pt>
    <dgm:pt modelId="{5C703CC6-3C6B-45BB-B731-4A9AAF6160F7}">
      <dgm:prSet phldrT="[Text]" custT="1"/>
      <dgm:spPr/>
      <dgm:t>
        <a:bodyPr/>
        <a:lstStyle/>
        <a:p>
          <a:r>
            <a:rPr lang="en-US" sz="1800" b="0"/>
            <a:t>The stomach relaxes through inhibition of myenteric neurons</a:t>
          </a:r>
          <a:endParaRPr lang="en-US" sz="1800" b="0" dirty="0"/>
        </a:p>
      </dgm:t>
    </dgm:pt>
    <dgm:pt modelId="{A0BBDDF5-EE79-4076-91D5-73028609F13E}" type="parTrans" cxnId="{1227C9CC-99A2-4FC0-9A51-1A7DCFEE84B2}">
      <dgm:prSet/>
      <dgm:spPr/>
      <dgm:t>
        <a:bodyPr/>
        <a:lstStyle/>
        <a:p>
          <a:endParaRPr lang="en-US" b="0"/>
        </a:p>
      </dgm:t>
    </dgm:pt>
    <dgm:pt modelId="{A8D5B9DE-FA75-4A71-B9B7-215057291BB3}" type="sibTrans" cxnId="{1227C9CC-99A2-4FC0-9A51-1A7DCFEE84B2}">
      <dgm:prSet/>
      <dgm:spPr/>
      <dgm:t>
        <a:bodyPr/>
        <a:lstStyle/>
        <a:p>
          <a:endParaRPr lang="en-US" b="0"/>
        </a:p>
      </dgm:t>
    </dgm:pt>
    <dgm:pt modelId="{C1A177E8-D098-474B-B1C2-1122B257CD34}">
      <dgm:prSet phldrT="[Text]" custT="1"/>
      <dgm:spPr/>
      <dgm:t>
        <a:bodyPr/>
        <a:lstStyle/>
        <a:p>
          <a:r>
            <a:rPr lang="en-US" sz="1800" b="0"/>
            <a:t>Which prepares the stomach to receive the food that is propelled into the esophagus during swallowing. </a:t>
          </a:r>
          <a:endParaRPr lang="en-US" sz="1800" b="0" dirty="0"/>
        </a:p>
      </dgm:t>
    </dgm:pt>
    <dgm:pt modelId="{F1974BA7-F5F0-429F-9509-68A4B442CADD}" type="parTrans" cxnId="{B3155200-9F7C-487E-AA20-8A639215528B}">
      <dgm:prSet/>
      <dgm:spPr/>
      <dgm:t>
        <a:bodyPr/>
        <a:lstStyle/>
        <a:p>
          <a:endParaRPr lang="en-US" b="0"/>
        </a:p>
      </dgm:t>
    </dgm:pt>
    <dgm:pt modelId="{C60A76E1-E0A9-4AE0-B1C9-E920EDE48738}" type="sibTrans" cxnId="{B3155200-9F7C-487E-AA20-8A639215528B}">
      <dgm:prSet/>
      <dgm:spPr/>
      <dgm:t>
        <a:bodyPr/>
        <a:lstStyle/>
        <a:p>
          <a:endParaRPr lang="en-US" b="0"/>
        </a:p>
      </dgm:t>
    </dgm:pt>
    <dgm:pt modelId="{A1DCB92D-850E-48B9-8EF3-B876C4F56BF0}" type="pres">
      <dgm:prSet presAssocID="{3E2FFC81-AE72-4BAE-8DB6-19FB80F6984C}" presName="Name0" presStyleCnt="0">
        <dgm:presLayoutVars>
          <dgm:dir/>
          <dgm:resizeHandles val="exact"/>
        </dgm:presLayoutVars>
      </dgm:prSet>
      <dgm:spPr/>
      <dgm:t>
        <a:bodyPr/>
        <a:lstStyle/>
        <a:p>
          <a:endParaRPr lang="en-US"/>
        </a:p>
      </dgm:t>
    </dgm:pt>
    <dgm:pt modelId="{768FAB4B-88CC-4A25-A78D-A21EA8134555}" type="pres">
      <dgm:prSet presAssocID="{799592F9-40A1-4652-987E-4B34707FBB63}" presName="node" presStyleLbl="node1" presStyleIdx="0" presStyleCnt="3">
        <dgm:presLayoutVars>
          <dgm:bulletEnabled val="1"/>
        </dgm:presLayoutVars>
      </dgm:prSet>
      <dgm:spPr/>
      <dgm:t>
        <a:bodyPr/>
        <a:lstStyle/>
        <a:p>
          <a:endParaRPr lang="en-US"/>
        </a:p>
      </dgm:t>
    </dgm:pt>
    <dgm:pt modelId="{B82AB65B-34BB-497B-B497-7A9ACC9A28AB}" type="pres">
      <dgm:prSet presAssocID="{B0832742-24A4-4911-97E7-786403C40D2F}" presName="sibTrans" presStyleLbl="sibTrans1D1" presStyleIdx="0" presStyleCnt="2"/>
      <dgm:spPr/>
      <dgm:t>
        <a:bodyPr/>
        <a:lstStyle/>
        <a:p>
          <a:endParaRPr lang="en-US"/>
        </a:p>
      </dgm:t>
    </dgm:pt>
    <dgm:pt modelId="{BD6388BF-B78E-4D65-9F41-2436E8B69E10}" type="pres">
      <dgm:prSet presAssocID="{B0832742-24A4-4911-97E7-786403C40D2F}" presName="connectorText" presStyleLbl="sibTrans1D1" presStyleIdx="0" presStyleCnt="2"/>
      <dgm:spPr/>
      <dgm:t>
        <a:bodyPr/>
        <a:lstStyle/>
        <a:p>
          <a:endParaRPr lang="en-US"/>
        </a:p>
      </dgm:t>
    </dgm:pt>
    <dgm:pt modelId="{1298E18E-675D-4A49-AEA8-E2BBE658F83B}" type="pres">
      <dgm:prSet presAssocID="{5C703CC6-3C6B-45BB-B731-4A9AAF6160F7}" presName="node" presStyleLbl="node1" presStyleIdx="1" presStyleCnt="3">
        <dgm:presLayoutVars>
          <dgm:bulletEnabled val="1"/>
        </dgm:presLayoutVars>
      </dgm:prSet>
      <dgm:spPr/>
      <dgm:t>
        <a:bodyPr/>
        <a:lstStyle/>
        <a:p>
          <a:endParaRPr lang="en-US"/>
        </a:p>
      </dgm:t>
    </dgm:pt>
    <dgm:pt modelId="{1D3C14A8-191E-4E9D-8597-BE2FE9A4AC08}" type="pres">
      <dgm:prSet presAssocID="{A8D5B9DE-FA75-4A71-B9B7-215057291BB3}" presName="sibTrans" presStyleLbl="sibTrans1D1" presStyleIdx="1" presStyleCnt="2"/>
      <dgm:spPr/>
      <dgm:t>
        <a:bodyPr/>
        <a:lstStyle/>
        <a:p>
          <a:endParaRPr lang="en-US"/>
        </a:p>
      </dgm:t>
    </dgm:pt>
    <dgm:pt modelId="{260E3331-CDCC-4235-83F0-3F4A6F3E7DD4}" type="pres">
      <dgm:prSet presAssocID="{A8D5B9DE-FA75-4A71-B9B7-215057291BB3}" presName="connectorText" presStyleLbl="sibTrans1D1" presStyleIdx="1" presStyleCnt="2"/>
      <dgm:spPr/>
      <dgm:t>
        <a:bodyPr/>
        <a:lstStyle/>
        <a:p>
          <a:endParaRPr lang="en-US"/>
        </a:p>
      </dgm:t>
    </dgm:pt>
    <dgm:pt modelId="{9C9E82EC-CF6F-409E-BC31-04B412B96C80}" type="pres">
      <dgm:prSet presAssocID="{C1A177E8-D098-474B-B1C2-1122B257CD34}" presName="node" presStyleLbl="node1" presStyleIdx="2" presStyleCnt="3">
        <dgm:presLayoutVars>
          <dgm:bulletEnabled val="1"/>
        </dgm:presLayoutVars>
      </dgm:prSet>
      <dgm:spPr/>
      <dgm:t>
        <a:bodyPr/>
        <a:lstStyle/>
        <a:p>
          <a:endParaRPr lang="en-US"/>
        </a:p>
      </dgm:t>
    </dgm:pt>
  </dgm:ptLst>
  <dgm:cxnLst>
    <dgm:cxn modelId="{80D3BC44-305C-4267-991C-E4F145E041D8}" type="presOf" srcId="{799592F9-40A1-4652-987E-4B34707FBB63}" destId="{768FAB4B-88CC-4A25-A78D-A21EA8134555}" srcOrd="0" destOrd="0" presId="urn:microsoft.com/office/officeart/2005/8/layout/bProcess3"/>
    <dgm:cxn modelId="{F2B8210C-E171-44A2-A3E9-35A21034137C}" srcId="{3E2FFC81-AE72-4BAE-8DB6-19FB80F6984C}" destId="{799592F9-40A1-4652-987E-4B34707FBB63}" srcOrd="0" destOrd="0" parTransId="{FC0EEE56-ADA7-4BB1-A900-43CB06485E53}" sibTransId="{B0832742-24A4-4911-97E7-786403C40D2F}"/>
    <dgm:cxn modelId="{C53E7DDD-5406-49E2-86D9-8474694960C7}" type="presOf" srcId="{A8D5B9DE-FA75-4A71-B9B7-215057291BB3}" destId="{1D3C14A8-191E-4E9D-8597-BE2FE9A4AC08}" srcOrd="0" destOrd="0" presId="urn:microsoft.com/office/officeart/2005/8/layout/bProcess3"/>
    <dgm:cxn modelId="{B3155200-9F7C-487E-AA20-8A639215528B}" srcId="{3E2FFC81-AE72-4BAE-8DB6-19FB80F6984C}" destId="{C1A177E8-D098-474B-B1C2-1122B257CD34}" srcOrd="2" destOrd="0" parTransId="{F1974BA7-F5F0-429F-9509-68A4B442CADD}" sibTransId="{C60A76E1-E0A9-4AE0-B1C9-E920EDE48738}"/>
    <dgm:cxn modelId="{1227C9CC-99A2-4FC0-9A51-1A7DCFEE84B2}" srcId="{3E2FFC81-AE72-4BAE-8DB6-19FB80F6984C}" destId="{5C703CC6-3C6B-45BB-B731-4A9AAF6160F7}" srcOrd="1" destOrd="0" parTransId="{A0BBDDF5-EE79-4076-91D5-73028609F13E}" sibTransId="{A8D5B9DE-FA75-4A71-B9B7-215057291BB3}"/>
    <dgm:cxn modelId="{FBD2AADC-AC26-4658-835B-B6C1DA2E27B8}" type="presOf" srcId="{5C703CC6-3C6B-45BB-B731-4A9AAF6160F7}" destId="{1298E18E-675D-4A49-AEA8-E2BBE658F83B}" srcOrd="0" destOrd="0" presId="urn:microsoft.com/office/officeart/2005/8/layout/bProcess3"/>
    <dgm:cxn modelId="{08C1FFDB-48AB-4D54-A88E-4303FC3F7C83}" type="presOf" srcId="{B0832742-24A4-4911-97E7-786403C40D2F}" destId="{BD6388BF-B78E-4D65-9F41-2436E8B69E10}" srcOrd="1" destOrd="0" presId="urn:microsoft.com/office/officeart/2005/8/layout/bProcess3"/>
    <dgm:cxn modelId="{C3C637FF-CD95-4937-B18C-ACAC5DF4EAFF}" type="presOf" srcId="{3E2FFC81-AE72-4BAE-8DB6-19FB80F6984C}" destId="{A1DCB92D-850E-48B9-8EF3-B876C4F56BF0}" srcOrd="0" destOrd="0" presId="urn:microsoft.com/office/officeart/2005/8/layout/bProcess3"/>
    <dgm:cxn modelId="{1CEC66A0-640E-402E-B93A-40A85439D80F}" type="presOf" srcId="{A8D5B9DE-FA75-4A71-B9B7-215057291BB3}" destId="{260E3331-CDCC-4235-83F0-3F4A6F3E7DD4}" srcOrd="1" destOrd="0" presId="urn:microsoft.com/office/officeart/2005/8/layout/bProcess3"/>
    <dgm:cxn modelId="{699142FC-B037-422A-A57E-2282FE297110}" type="presOf" srcId="{B0832742-24A4-4911-97E7-786403C40D2F}" destId="{B82AB65B-34BB-497B-B497-7A9ACC9A28AB}" srcOrd="0" destOrd="0" presId="urn:microsoft.com/office/officeart/2005/8/layout/bProcess3"/>
    <dgm:cxn modelId="{AF8BCA3C-1984-47B5-9F82-7F90B1E14C39}" type="presOf" srcId="{C1A177E8-D098-474B-B1C2-1122B257CD34}" destId="{9C9E82EC-CF6F-409E-BC31-04B412B96C80}" srcOrd="0" destOrd="0" presId="urn:microsoft.com/office/officeart/2005/8/layout/bProcess3"/>
    <dgm:cxn modelId="{340FDC1C-6EFB-48B3-81B0-A7350E463388}" type="presParOf" srcId="{A1DCB92D-850E-48B9-8EF3-B876C4F56BF0}" destId="{768FAB4B-88CC-4A25-A78D-A21EA8134555}" srcOrd="0" destOrd="0" presId="urn:microsoft.com/office/officeart/2005/8/layout/bProcess3"/>
    <dgm:cxn modelId="{C5FC19F0-B6FC-4493-8399-BFE86A8C2193}" type="presParOf" srcId="{A1DCB92D-850E-48B9-8EF3-B876C4F56BF0}" destId="{B82AB65B-34BB-497B-B497-7A9ACC9A28AB}" srcOrd="1" destOrd="0" presId="urn:microsoft.com/office/officeart/2005/8/layout/bProcess3"/>
    <dgm:cxn modelId="{EA367C37-EB29-48C6-BDDE-9F1086F43056}" type="presParOf" srcId="{B82AB65B-34BB-497B-B497-7A9ACC9A28AB}" destId="{BD6388BF-B78E-4D65-9F41-2436E8B69E10}" srcOrd="0" destOrd="0" presId="urn:microsoft.com/office/officeart/2005/8/layout/bProcess3"/>
    <dgm:cxn modelId="{73259128-3DA6-463C-9A0C-B89499F3E087}" type="presParOf" srcId="{A1DCB92D-850E-48B9-8EF3-B876C4F56BF0}" destId="{1298E18E-675D-4A49-AEA8-E2BBE658F83B}" srcOrd="2" destOrd="0" presId="urn:microsoft.com/office/officeart/2005/8/layout/bProcess3"/>
    <dgm:cxn modelId="{3EA2823B-B665-4DE9-A3F6-7243592C114D}" type="presParOf" srcId="{A1DCB92D-850E-48B9-8EF3-B876C4F56BF0}" destId="{1D3C14A8-191E-4E9D-8597-BE2FE9A4AC08}" srcOrd="3" destOrd="0" presId="urn:microsoft.com/office/officeart/2005/8/layout/bProcess3"/>
    <dgm:cxn modelId="{2B6AF8B4-8AD3-4151-8CD0-DDD3400082B3}" type="presParOf" srcId="{1D3C14A8-191E-4E9D-8597-BE2FE9A4AC08}" destId="{260E3331-CDCC-4235-83F0-3F4A6F3E7DD4}" srcOrd="0" destOrd="0" presId="urn:microsoft.com/office/officeart/2005/8/layout/bProcess3"/>
    <dgm:cxn modelId="{592D15D4-1D42-4BDF-900F-BB380112E728}" type="presParOf" srcId="{A1DCB92D-850E-48B9-8EF3-B876C4F56BF0}" destId="{9C9E82EC-CF6F-409E-BC31-04B412B96C80}"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04F17-B9FC-41B3-85D9-0F8E7D5B991D}">
      <dsp:nvSpPr>
        <dsp:cNvPr id="0" name=""/>
        <dsp:cNvSpPr/>
      </dsp:nvSpPr>
      <dsp:spPr>
        <a:xfrm>
          <a:off x="3112312" y="643239"/>
          <a:ext cx="496956" cy="91440"/>
        </a:xfrm>
        <a:custGeom>
          <a:avLst/>
          <a:gdLst/>
          <a:ahLst/>
          <a:cxnLst/>
          <a:rect l="0" t="0" r="0" b="0"/>
          <a:pathLst>
            <a:path>
              <a:moveTo>
                <a:pt x="0" y="45720"/>
              </a:moveTo>
              <a:lnTo>
                <a:pt x="4969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7601" y="686322"/>
        <a:ext cx="26377" cy="5275"/>
      </dsp:txXfrm>
    </dsp:sp>
    <dsp:sp modelId="{22406472-4E68-4870-9559-E43232E9F89F}">
      <dsp:nvSpPr>
        <dsp:cNvPr id="0" name=""/>
        <dsp:cNvSpPr/>
      </dsp:nvSpPr>
      <dsp:spPr>
        <a:xfrm>
          <a:off x="820386" y="842"/>
          <a:ext cx="2293725" cy="137623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 the stomach and         intestines</a:t>
          </a:r>
        </a:p>
      </dsp:txBody>
      <dsp:txXfrm>
        <a:off x="820386" y="842"/>
        <a:ext cx="2293725" cy="1376235"/>
      </dsp:txXfrm>
    </dsp:sp>
    <dsp:sp modelId="{8DA9A98F-2AE2-4AEE-BB1E-9BC437FC3F72}">
      <dsp:nvSpPr>
        <dsp:cNvPr id="0" name=""/>
        <dsp:cNvSpPr/>
      </dsp:nvSpPr>
      <dsp:spPr>
        <a:xfrm>
          <a:off x="5933594" y="643239"/>
          <a:ext cx="496956" cy="91440"/>
        </a:xfrm>
        <a:custGeom>
          <a:avLst/>
          <a:gdLst/>
          <a:ahLst/>
          <a:cxnLst/>
          <a:rect l="0" t="0" r="0" b="0"/>
          <a:pathLst>
            <a:path>
              <a:moveTo>
                <a:pt x="0" y="45720"/>
              </a:moveTo>
              <a:lnTo>
                <a:pt x="4969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8884" y="686322"/>
        <a:ext cx="26377" cy="5275"/>
      </dsp:txXfrm>
    </dsp:sp>
    <dsp:sp modelId="{0D6F8004-F9F7-44C8-957E-6EBA90F84206}">
      <dsp:nvSpPr>
        <dsp:cNvPr id="0" name=""/>
        <dsp:cNvSpPr/>
      </dsp:nvSpPr>
      <dsp:spPr>
        <a:xfrm>
          <a:off x="3641669" y="842"/>
          <a:ext cx="2293725" cy="137623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0" kern="1200" dirty="0"/>
            <a:t>several GI hormones help regulate the volume and character of the secretions</a:t>
          </a:r>
        </a:p>
      </dsp:txBody>
      <dsp:txXfrm>
        <a:off x="3641669" y="842"/>
        <a:ext cx="2293725" cy="1376235"/>
      </dsp:txXfrm>
    </dsp:sp>
    <dsp:sp modelId="{7241BE62-130A-4F62-8F65-BE8A4558FA68}">
      <dsp:nvSpPr>
        <dsp:cNvPr id="0" name=""/>
        <dsp:cNvSpPr/>
      </dsp:nvSpPr>
      <dsp:spPr>
        <a:xfrm>
          <a:off x="1967249" y="1375277"/>
          <a:ext cx="5642564" cy="496956"/>
        </a:xfrm>
        <a:custGeom>
          <a:avLst/>
          <a:gdLst/>
          <a:ahLst/>
          <a:cxnLst/>
          <a:rect l="0" t="0" r="0" b="0"/>
          <a:pathLst>
            <a:path>
              <a:moveTo>
                <a:pt x="5642564" y="0"/>
              </a:moveTo>
              <a:lnTo>
                <a:pt x="5642564" y="265578"/>
              </a:lnTo>
              <a:lnTo>
                <a:pt x="0" y="265578"/>
              </a:lnTo>
              <a:lnTo>
                <a:pt x="0" y="49695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46852" y="1621118"/>
        <a:ext cx="283358" cy="5275"/>
      </dsp:txXfrm>
    </dsp:sp>
    <dsp:sp modelId="{D9A143AB-8448-483D-8C6C-29AECEA9351F}">
      <dsp:nvSpPr>
        <dsp:cNvPr id="0" name=""/>
        <dsp:cNvSpPr/>
      </dsp:nvSpPr>
      <dsp:spPr>
        <a:xfrm>
          <a:off x="6462951" y="842"/>
          <a:ext cx="2293725" cy="137623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They are liberated from the GI mucosa in response to the presence of food in the lumen of the gut. </a:t>
          </a:r>
        </a:p>
      </dsp:txBody>
      <dsp:txXfrm>
        <a:off x="6462951" y="842"/>
        <a:ext cx="2293725" cy="1376235"/>
      </dsp:txXfrm>
    </dsp:sp>
    <dsp:sp modelId="{CDC8E369-906E-4CA6-8FC7-47FE923E01A3}">
      <dsp:nvSpPr>
        <dsp:cNvPr id="0" name=""/>
        <dsp:cNvSpPr/>
      </dsp:nvSpPr>
      <dsp:spPr>
        <a:xfrm>
          <a:off x="820386" y="1904634"/>
          <a:ext cx="2293725" cy="137623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Then, the hormones are absorbed into the blood and carried to the glands, where they stimulate secretion. </a:t>
          </a:r>
          <a:endParaRPr lang="en-US" sz="1700" kern="1200" dirty="0"/>
        </a:p>
      </dsp:txBody>
      <dsp:txXfrm>
        <a:off x="820386" y="1904634"/>
        <a:ext cx="2293725" cy="1376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34179-DFC7-4825-87CC-227AAE547178}">
      <dsp:nvSpPr>
        <dsp:cNvPr id="0" name=""/>
        <dsp:cNvSpPr/>
      </dsp:nvSpPr>
      <dsp:spPr>
        <a:xfrm>
          <a:off x="2334259" y="989004"/>
          <a:ext cx="506442" cy="91440"/>
        </a:xfrm>
        <a:custGeom>
          <a:avLst/>
          <a:gdLst/>
          <a:ahLst/>
          <a:cxnLst/>
          <a:rect l="0" t="0" r="0" b="0"/>
          <a:pathLst>
            <a:path>
              <a:moveTo>
                <a:pt x="0" y="45720"/>
              </a:moveTo>
              <a:lnTo>
                <a:pt x="5064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p>
      </dsp:txBody>
      <dsp:txXfrm>
        <a:off x="2574054" y="1032038"/>
        <a:ext cx="26852" cy="5370"/>
      </dsp:txXfrm>
    </dsp:sp>
    <dsp:sp modelId="{9F228650-94B4-417F-BEAF-0129ECB34E62}">
      <dsp:nvSpPr>
        <dsp:cNvPr id="0" name=""/>
        <dsp:cNvSpPr/>
      </dsp:nvSpPr>
      <dsp:spPr>
        <a:xfrm>
          <a:off x="1093" y="334234"/>
          <a:ext cx="2334966" cy="140097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altLang="en-US" sz="1600" kern="1200" dirty="0">
              <a:ea typeface="+mn-ea"/>
              <a:cs typeface="Arial" panose="020B0604020202020204" pitchFamily="34" charset="0"/>
            </a:rPr>
            <a:t>The presence of food in the mouth stimulates general receptors and especially taste receptors.</a:t>
          </a:r>
          <a:endParaRPr lang="en-US" sz="1600" kern="1200" dirty="0"/>
        </a:p>
      </dsp:txBody>
      <dsp:txXfrm>
        <a:off x="1093" y="334234"/>
        <a:ext cx="2334966" cy="1400979"/>
      </dsp:txXfrm>
    </dsp:sp>
    <dsp:sp modelId="{186B6427-D372-44C6-91C6-677E87D4C717}">
      <dsp:nvSpPr>
        <dsp:cNvPr id="0" name=""/>
        <dsp:cNvSpPr/>
      </dsp:nvSpPr>
      <dsp:spPr>
        <a:xfrm>
          <a:off x="1168576" y="1733413"/>
          <a:ext cx="2872008" cy="506442"/>
        </a:xfrm>
        <a:custGeom>
          <a:avLst/>
          <a:gdLst/>
          <a:ahLst/>
          <a:cxnLst/>
          <a:rect l="0" t="0" r="0" b="0"/>
          <a:pathLst>
            <a:path>
              <a:moveTo>
                <a:pt x="2872008" y="0"/>
              </a:moveTo>
              <a:lnTo>
                <a:pt x="2872008" y="270321"/>
              </a:lnTo>
              <a:lnTo>
                <a:pt x="0" y="270321"/>
              </a:lnTo>
              <a:lnTo>
                <a:pt x="0" y="5064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p>
      </dsp:txBody>
      <dsp:txXfrm>
        <a:off x="2531536" y="1983949"/>
        <a:ext cx="146089" cy="5370"/>
      </dsp:txXfrm>
    </dsp:sp>
    <dsp:sp modelId="{7984F0E5-9748-4FED-AD48-BB13729E2C4C}">
      <dsp:nvSpPr>
        <dsp:cNvPr id="0" name=""/>
        <dsp:cNvSpPr/>
      </dsp:nvSpPr>
      <dsp:spPr>
        <a:xfrm>
          <a:off x="2873102" y="334234"/>
          <a:ext cx="2334966" cy="140097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altLang="en-US" sz="1600" kern="1200" dirty="0">
              <a:ea typeface="+mn-ea"/>
              <a:cs typeface="Arial" panose="020B0604020202020204" pitchFamily="34" charset="0"/>
            </a:rPr>
            <a:t>Impulses travel along afferent nerves to the </a:t>
          </a:r>
          <a:r>
            <a:rPr lang="en-US" altLang="en-US" sz="1600" kern="1200" dirty="0" err="1">
              <a:ea typeface="+mn-ea"/>
              <a:cs typeface="Arial" panose="020B0604020202020204" pitchFamily="34" charset="0"/>
            </a:rPr>
            <a:t>salivatory</a:t>
          </a:r>
          <a:r>
            <a:rPr lang="en-US" altLang="en-US" sz="1600" kern="1200" dirty="0">
              <a:ea typeface="+mn-ea"/>
              <a:cs typeface="Arial" panose="020B0604020202020204" pitchFamily="34" charset="0"/>
            </a:rPr>
            <a:t> nuclei in brain stem.</a:t>
          </a:r>
          <a:endParaRPr lang="en-US" sz="1600" kern="1200" dirty="0"/>
        </a:p>
      </dsp:txBody>
      <dsp:txXfrm>
        <a:off x="2873102" y="334234"/>
        <a:ext cx="2334966" cy="1400979"/>
      </dsp:txXfrm>
    </dsp:sp>
    <dsp:sp modelId="{8C176269-786D-41D1-BE4A-5B6B1537DAE2}">
      <dsp:nvSpPr>
        <dsp:cNvPr id="0" name=""/>
        <dsp:cNvSpPr/>
      </dsp:nvSpPr>
      <dsp:spPr>
        <a:xfrm>
          <a:off x="2334259" y="2927025"/>
          <a:ext cx="506442" cy="91440"/>
        </a:xfrm>
        <a:custGeom>
          <a:avLst/>
          <a:gdLst/>
          <a:ahLst/>
          <a:cxnLst/>
          <a:rect l="0" t="0" r="0" b="0"/>
          <a:pathLst>
            <a:path>
              <a:moveTo>
                <a:pt x="0" y="45720"/>
              </a:moveTo>
              <a:lnTo>
                <a:pt x="5064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711200">
            <a:lnSpc>
              <a:spcPct val="90000"/>
            </a:lnSpc>
            <a:spcBef>
              <a:spcPct val="0"/>
            </a:spcBef>
            <a:spcAft>
              <a:spcPct val="35000"/>
            </a:spcAft>
          </a:pPr>
          <a:endParaRPr lang="en-US" sz="1600" kern="1200"/>
        </a:p>
      </dsp:txBody>
      <dsp:txXfrm>
        <a:off x="2574054" y="2970060"/>
        <a:ext cx="26852" cy="5370"/>
      </dsp:txXfrm>
    </dsp:sp>
    <dsp:sp modelId="{9BEA605D-EF18-413B-AE9A-4937D1BE6EDD}">
      <dsp:nvSpPr>
        <dsp:cNvPr id="0" name=""/>
        <dsp:cNvSpPr/>
      </dsp:nvSpPr>
      <dsp:spPr>
        <a:xfrm>
          <a:off x="1093" y="2272256"/>
          <a:ext cx="2334966" cy="140097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altLang="en-US" sz="1600" kern="1200">
              <a:ea typeface="+mn-ea"/>
              <a:cs typeface="Arial" panose="020B0604020202020204" pitchFamily="34" charset="0"/>
            </a:rPr>
            <a:t>Efferent impulses travel along autonomic nerves to salivary glands to stimulate salivary secretion. </a:t>
          </a:r>
          <a:endParaRPr lang="en-US" sz="1600" kern="1200" dirty="0"/>
        </a:p>
      </dsp:txBody>
      <dsp:txXfrm>
        <a:off x="1093" y="2272256"/>
        <a:ext cx="2334966" cy="1400979"/>
      </dsp:txXfrm>
    </dsp:sp>
    <dsp:sp modelId="{5B631913-6F2B-4FB3-93DB-7369D327919A}">
      <dsp:nvSpPr>
        <dsp:cNvPr id="0" name=""/>
        <dsp:cNvSpPr/>
      </dsp:nvSpPr>
      <dsp:spPr>
        <a:xfrm>
          <a:off x="2873102" y="2272256"/>
          <a:ext cx="2334966" cy="140097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altLang="en-US" sz="1600" kern="1200">
              <a:ea typeface="+mn-ea"/>
              <a:cs typeface="Arial" panose="020B0604020202020204" pitchFamily="34" charset="0"/>
            </a:rPr>
            <a:t>This reflex is innate and is not acquired by learning</a:t>
          </a:r>
          <a:r>
            <a:rPr lang="en-US" altLang="en-US" sz="1600" b="1" kern="1200">
              <a:ea typeface="+mn-ea"/>
              <a:cs typeface="Arial" panose="020B0604020202020204" pitchFamily="34" charset="0"/>
            </a:rPr>
            <a:t>.</a:t>
          </a:r>
          <a:endParaRPr lang="en-US" sz="1600" kern="1200" dirty="0"/>
        </a:p>
      </dsp:txBody>
      <dsp:txXfrm>
        <a:off x="2873102" y="2272256"/>
        <a:ext cx="2334966" cy="1400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8660-2D8A-43D5-8EBB-46D8A4FF91D1}">
      <dsp:nvSpPr>
        <dsp:cNvPr id="0" name=""/>
        <dsp:cNvSpPr/>
      </dsp:nvSpPr>
      <dsp:spPr>
        <a:xfrm>
          <a:off x="2337171" y="1037345"/>
          <a:ext cx="506526" cy="91440"/>
        </a:xfrm>
        <a:custGeom>
          <a:avLst/>
          <a:gdLst/>
          <a:ahLst/>
          <a:cxnLst/>
          <a:rect l="0" t="0" r="0" b="0"/>
          <a:pathLst>
            <a:path>
              <a:moveTo>
                <a:pt x="0" y="45720"/>
              </a:moveTo>
              <a:lnTo>
                <a:pt x="50652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577006" y="1080377"/>
        <a:ext cx="26856" cy="5376"/>
      </dsp:txXfrm>
    </dsp:sp>
    <dsp:sp modelId="{D7A00FBE-62C0-43E4-8AF1-03A729D7D9AA}">
      <dsp:nvSpPr>
        <dsp:cNvPr id="0" name=""/>
        <dsp:cNvSpPr/>
      </dsp:nvSpPr>
      <dsp:spPr>
        <a:xfrm>
          <a:off x="3640" y="382466"/>
          <a:ext cx="2335331" cy="140119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ea typeface="+mn-ea"/>
              <a:cs typeface="Arial" panose="020B0604020202020204" pitchFamily="34" charset="0"/>
            </a:rPr>
            <a:t>Seeing, smelling, hearing or even thinking about appetizing food can result in secretion of saliva. </a:t>
          </a:r>
          <a:endParaRPr lang="en-US" sz="1600" kern="1200" dirty="0"/>
        </a:p>
      </dsp:txBody>
      <dsp:txXfrm>
        <a:off x="3640" y="382466"/>
        <a:ext cx="2335331" cy="1401198"/>
      </dsp:txXfrm>
    </dsp:sp>
    <dsp:sp modelId="{007B251F-9B14-444E-9F9D-7E8CE0528A04}">
      <dsp:nvSpPr>
        <dsp:cNvPr id="0" name=""/>
        <dsp:cNvSpPr/>
      </dsp:nvSpPr>
      <dsp:spPr>
        <a:xfrm>
          <a:off x="1171305" y="1781864"/>
          <a:ext cx="2872457" cy="506526"/>
        </a:xfrm>
        <a:custGeom>
          <a:avLst/>
          <a:gdLst/>
          <a:ahLst/>
          <a:cxnLst/>
          <a:rect l="0" t="0" r="0" b="0"/>
          <a:pathLst>
            <a:path>
              <a:moveTo>
                <a:pt x="2872457" y="0"/>
              </a:moveTo>
              <a:lnTo>
                <a:pt x="2872457" y="270363"/>
              </a:lnTo>
              <a:lnTo>
                <a:pt x="0" y="270363"/>
              </a:lnTo>
              <a:lnTo>
                <a:pt x="0" y="50652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534478" y="2032439"/>
        <a:ext cx="146112" cy="5376"/>
      </dsp:txXfrm>
    </dsp:sp>
    <dsp:sp modelId="{92E84BD3-3CCF-48BE-940F-5685F98B2521}">
      <dsp:nvSpPr>
        <dsp:cNvPr id="0" name=""/>
        <dsp:cNvSpPr/>
      </dsp:nvSpPr>
      <dsp:spPr>
        <a:xfrm>
          <a:off x="2876097" y="382466"/>
          <a:ext cx="2335331" cy="140119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ea typeface="+mn-ea"/>
              <a:cs typeface="Arial" panose="020B0604020202020204" pitchFamily="34" charset="0"/>
            </a:rPr>
            <a:t>Initial impulses arise in the parts of the brain concerned with these special sensations and stimulates the </a:t>
          </a:r>
          <a:r>
            <a:rPr lang="en-US" sz="1600" kern="1200" dirty="0" err="1">
              <a:ea typeface="+mn-ea"/>
              <a:cs typeface="Arial" panose="020B0604020202020204" pitchFamily="34" charset="0"/>
            </a:rPr>
            <a:t>salivatory</a:t>
          </a:r>
          <a:r>
            <a:rPr lang="en-US" sz="1600" kern="1200" dirty="0">
              <a:ea typeface="+mn-ea"/>
              <a:cs typeface="Arial" panose="020B0604020202020204" pitchFamily="34" charset="0"/>
            </a:rPr>
            <a:t> centers. </a:t>
          </a:r>
          <a:endParaRPr lang="en-US" sz="1600" kern="1200" dirty="0"/>
        </a:p>
      </dsp:txBody>
      <dsp:txXfrm>
        <a:off x="2876097" y="382466"/>
        <a:ext cx="2335331" cy="1401198"/>
      </dsp:txXfrm>
    </dsp:sp>
    <dsp:sp modelId="{DD066FB5-6F4F-403D-80C6-12F788578B4A}">
      <dsp:nvSpPr>
        <dsp:cNvPr id="0" name=""/>
        <dsp:cNvSpPr/>
      </dsp:nvSpPr>
      <dsp:spPr>
        <a:xfrm>
          <a:off x="3640" y="2320791"/>
          <a:ext cx="2335331" cy="140119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ea typeface="+mn-ea"/>
              <a:cs typeface="Arial" panose="020B0604020202020204" pitchFamily="34" charset="0"/>
            </a:rPr>
            <a:t>In humans, mouth watering on seeing or thinking of food provides evidence of this psychic reflex. </a:t>
          </a:r>
          <a:endParaRPr lang="en-US" sz="1600" kern="1200" dirty="0"/>
        </a:p>
      </dsp:txBody>
      <dsp:txXfrm>
        <a:off x="3640" y="2320791"/>
        <a:ext cx="2335331" cy="1401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52B5-AC23-994D-B32C-B6AF34517F7B}">
      <dsp:nvSpPr>
        <dsp:cNvPr id="0" name=""/>
        <dsp:cNvSpPr/>
      </dsp:nvSpPr>
      <dsp:spPr>
        <a:xfrm>
          <a:off x="-4884512" y="-748522"/>
          <a:ext cx="5817525" cy="5817525"/>
        </a:xfrm>
        <a:prstGeom prst="blockArc">
          <a:avLst>
            <a:gd name="adj1" fmla="val 18900000"/>
            <a:gd name="adj2" fmla="val 2700000"/>
            <a:gd name="adj3" fmla="val 371"/>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D51D9-07E2-D144-A56D-65E64C55D4BC}">
      <dsp:nvSpPr>
        <dsp:cNvPr id="0" name=""/>
        <dsp:cNvSpPr/>
      </dsp:nvSpPr>
      <dsp:spPr>
        <a:xfrm>
          <a:off x="488599" y="332158"/>
          <a:ext cx="10337754" cy="6646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en-US" sz="1800" kern="1200" cap="none" dirty="0">
              <a:latin typeface="Gill Sans MT"/>
              <a:cs typeface="Gill Sans MT"/>
            </a:rPr>
            <a:t>Increase the synthesis and secretion of salivary amylase and </a:t>
          </a:r>
          <a:r>
            <a:rPr lang="en-US" sz="1800" kern="1200" cap="none" dirty="0" err="1">
              <a:latin typeface="Gill Sans MT"/>
              <a:cs typeface="Gill Sans MT"/>
            </a:rPr>
            <a:t>mucin</a:t>
          </a:r>
          <a:r>
            <a:rPr lang="en-US" sz="1800" kern="1200" cap="none" dirty="0">
              <a:latin typeface="Gill Sans MT"/>
              <a:cs typeface="Gill Sans MT"/>
            </a:rPr>
            <a:t> producing watery secretion (they act on serous cells).</a:t>
          </a:r>
        </a:p>
      </dsp:txBody>
      <dsp:txXfrm>
        <a:off x="488599" y="332158"/>
        <a:ext cx="10337754" cy="664662"/>
      </dsp:txXfrm>
    </dsp:sp>
    <dsp:sp modelId="{0131898A-2391-3448-AB67-904CCFAD6C99}">
      <dsp:nvSpPr>
        <dsp:cNvPr id="0" name=""/>
        <dsp:cNvSpPr/>
      </dsp:nvSpPr>
      <dsp:spPr>
        <a:xfrm>
          <a:off x="73185" y="249075"/>
          <a:ext cx="830828" cy="830828"/>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47123-1244-D34A-A9AF-BF6589A542B9}">
      <dsp:nvSpPr>
        <dsp:cNvPr id="0" name=""/>
        <dsp:cNvSpPr/>
      </dsp:nvSpPr>
      <dsp:spPr>
        <a:xfrm>
          <a:off x="869665" y="1329325"/>
          <a:ext cx="9956687" cy="6646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en-US" sz="1800" kern="1200" cap="none">
              <a:latin typeface="Gill Sans MT"/>
              <a:cs typeface="Gill Sans MT"/>
            </a:rPr>
            <a:t>Enhances the transport activities of ductal epithelium.</a:t>
          </a:r>
          <a:endParaRPr lang="en-US" sz="1800" kern="1200" cap="none" dirty="0">
            <a:latin typeface="Gill Sans MT"/>
            <a:cs typeface="Gill Sans MT"/>
          </a:endParaRPr>
        </a:p>
      </dsp:txBody>
      <dsp:txXfrm>
        <a:off x="869665" y="1329325"/>
        <a:ext cx="9956687" cy="664662"/>
      </dsp:txXfrm>
    </dsp:sp>
    <dsp:sp modelId="{90FB415C-851B-4B41-81F9-18E54F196C38}">
      <dsp:nvSpPr>
        <dsp:cNvPr id="0" name=""/>
        <dsp:cNvSpPr/>
      </dsp:nvSpPr>
      <dsp:spPr>
        <a:xfrm>
          <a:off x="454251" y="1246242"/>
          <a:ext cx="830828" cy="830828"/>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A4998-AB29-C240-B0A3-FD731C1921EB}">
      <dsp:nvSpPr>
        <dsp:cNvPr id="0" name=""/>
        <dsp:cNvSpPr/>
      </dsp:nvSpPr>
      <dsp:spPr>
        <a:xfrm>
          <a:off x="869665" y="2326492"/>
          <a:ext cx="9956687" cy="6646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en-US" sz="1800" kern="1200" cap="none" dirty="0">
              <a:latin typeface="Gill Sans MT"/>
              <a:cs typeface="Gill Sans MT"/>
            </a:rPr>
            <a:t>Increases blood flow due to marked vasodilatation </a:t>
          </a:r>
          <a:r>
            <a:rPr lang="en-US" sz="1800" kern="1200" cap="none" dirty="0">
              <a:solidFill>
                <a:srgbClr val="FF0000"/>
              </a:solidFill>
              <a:latin typeface="Gill Sans MT"/>
              <a:cs typeface="Gill Sans MT"/>
            </a:rPr>
            <a:t>(via release of </a:t>
          </a:r>
          <a:r>
            <a:rPr lang="en-US" sz="1800" kern="1200" cap="none" dirty="0" err="1">
              <a:solidFill>
                <a:srgbClr val="FF0000"/>
              </a:solidFill>
              <a:latin typeface="Gill Sans MT"/>
              <a:cs typeface="Gill Sans MT"/>
            </a:rPr>
            <a:t>kallikrin</a:t>
          </a:r>
          <a:r>
            <a:rPr lang="en-US" sz="1800" kern="1200" cap="none" dirty="0">
              <a:solidFill>
                <a:srgbClr val="FF0000"/>
              </a:solidFill>
              <a:latin typeface="Gill Sans MT"/>
              <a:cs typeface="Gill Sans MT"/>
            </a:rPr>
            <a:t> enzyme from active gland tissues)</a:t>
          </a:r>
          <a:r>
            <a:rPr lang="en-US" sz="1800" kern="1200" cap="none" dirty="0">
              <a:latin typeface="Gill Sans MT"/>
              <a:cs typeface="Gill Sans MT"/>
            </a:rPr>
            <a:t> which cause conversion of α2 globulin into </a:t>
          </a:r>
          <a:r>
            <a:rPr lang="en-US" sz="1800" kern="1200" cap="none" dirty="0" err="1">
              <a:latin typeface="Gill Sans MT"/>
              <a:cs typeface="Gill Sans MT"/>
            </a:rPr>
            <a:t>bradykinine</a:t>
          </a:r>
          <a:r>
            <a:rPr lang="en-US" sz="1800" kern="1200" cap="none" dirty="0">
              <a:latin typeface="Gill Sans MT"/>
              <a:cs typeface="Gill Sans MT"/>
            </a:rPr>
            <a:t>, a potent vasodilator.</a:t>
          </a:r>
        </a:p>
      </dsp:txBody>
      <dsp:txXfrm>
        <a:off x="869665" y="2326492"/>
        <a:ext cx="9956687" cy="664662"/>
      </dsp:txXfrm>
    </dsp:sp>
    <dsp:sp modelId="{92D29368-6A32-5A4A-A016-B168F5152CFA}">
      <dsp:nvSpPr>
        <dsp:cNvPr id="0" name=""/>
        <dsp:cNvSpPr/>
      </dsp:nvSpPr>
      <dsp:spPr>
        <a:xfrm>
          <a:off x="454251" y="2243409"/>
          <a:ext cx="830828" cy="830828"/>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09B61-E436-9C46-8594-5C2B68D89360}">
      <dsp:nvSpPr>
        <dsp:cNvPr id="0" name=""/>
        <dsp:cNvSpPr/>
      </dsp:nvSpPr>
      <dsp:spPr>
        <a:xfrm>
          <a:off x="488599" y="3323658"/>
          <a:ext cx="10337754" cy="66466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576" tIns="45720" rIns="45720" bIns="45720" numCol="1" spcCol="1270" anchor="ctr" anchorCtr="0">
          <a:noAutofit/>
        </a:bodyPr>
        <a:lstStyle/>
        <a:p>
          <a:pPr lvl="0" algn="l" defTabSz="800100">
            <a:lnSpc>
              <a:spcPct val="90000"/>
            </a:lnSpc>
            <a:spcBef>
              <a:spcPct val="0"/>
            </a:spcBef>
            <a:spcAft>
              <a:spcPct val="35000"/>
            </a:spcAft>
          </a:pPr>
          <a:r>
            <a:rPr lang="en-US" sz="1800" kern="1200" cap="none">
              <a:latin typeface="Gill Sans MT"/>
              <a:cs typeface="Gill Sans MT"/>
            </a:rPr>
            <a:t>Stimulates glandular growth and metabolism.</a:t>
          </a:r>
          <a:endParaRPr lang="en-US" sz="1800" kern="1200" cap="none" dirty="0">
            <a:latin typeface="Gill Sans MT"/>
            <a:cs typeface="Gill Sans MT"/>
          </a:endParaRPr>
        </a:p>
      </dsp:txBody>
      <dsp:txXfrm>
        <a:off x="488599" y="3323658"/>
        <a:ext cx="10337754" cy="664662"/>
      </dsp:txXfrm>
    </dsp:sp>
    <dsp:sp modelId="{168D64BF-29E1-704A-950A-4ABE4A03E69F}">
      <dsp:nvSpPr>
        <dsp:cNvPr id="0" name=""/>
        <dsp:cNvSpPr/>
      </dsp:nvSpPr>
      <dsp:spPr>
        <a:xfrm>
          <a:off x="73185" y="3240576"/>
          <a:ext cx="830828" cy="830828"/>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B65B-34BB-497B-B497-7A9ACC9A28AB}">
      <dsp:nvSpPr>
        <dsp:cNvPr id="0" name=""/>
        <dsp:cNvSpPr/>
      </dsp:nvSpPr>
      <dsp:spPr>
        <a:xfrm>
          <a:off x="3252730" y="781551"/>
          <a:ext cx="603517" cy="91440"/>
        </a:xfrm>
        <a:custGeom>
          <a:avLst/>
          <a:gdLst/>
          <a:ahLst/>
          <a:cxnLst/>
          <a:rect l="0" t="0" r="0" b="0"/>
          <a:pathLst>
            <a:path>
              <a:moveTo>
                <a:pt x="0" y="45720"/>
              </a:moveTo>
              <a:lnTo>
                <a:pt x="6035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3538636" y="824100"/>
        <a:ext cx="31705" cy="6341"/>
      </dsp:txXfrm>
    </dsp:sp>
    <dsp:sp modelId="{768FAB4B-88CC-4A25-A78D-A21EA8134555}">
      <dsp:nvSpPr>
        <dsp:cNvPr id="0" name=""/>
        <dsp:cNvSpPr/>
      </dsp:nvSpPr>
      <dsp:spPr>
        <a:xfrm>
          <a:off x="497500" y="162"/>
          <a:ext cx="2757030" cy="16542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a:t>When the esophageal peristaltic waves reaches the stomach</a:t>
          </a:r>
        </a:p>
      </dsp:txBody>
      <dsp:txXfrm>
        <a:off x="497500" y="162"/>
        <a:ext cx="2757030" cy="1654218"/>
      </dsp:txXfrm>
    </dsp:sp>
    <dsp:sp modelId="{1D3C14A8-191E-4E9D-8597-BE2FE9A4AC08}">
      <dsp:nvSpPr>
        <dsp:cNvPr id="0" name=""/>
        <dsp:cNvSpPr/>
      </dsp:nvSpPr>
      <dsp:spPr>
        <a:xfrm>
          <a:off x="6643878" y="781551"/>
          <a:ext cx="603517" cy="91440"/>
        </a:xfrm>
        <a:custGeom>
          <a:avLst/>
          <a:gdLst/>
          <a:ahLst/>
          <a:cxnLst/>
          <a:rect l="0" t="0" r="0" b="0"/>
          <a:pathLst>
            <a:path>
              <a:moveTo>
                <a:pt x="0" y="45720"/>
              </a:moveTo>
              <a:lnTo>
                <a:pt x="6035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6929784" y="824100"/>
        <a:ext cx="31705" cy="6341"/>
      </dsp:txXfrm>
    </dsp:sp>
    <dsp:sp modelId="{1298E18E-675D-4A49-AEA8-E2BBE658F83B}">
      <dsp:nvSpPr>
        <dsp:cNvPr id="0" name=""/>
        <dsp:cNvSpPr/>
      </dsp:nvSpPr>
      <dsp:spPr>
        <a:xfrm>
          <a:off x="3888648" y="162"/>
          <a:ext cx="2757030" cy="16542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a:t>The stomach relaxes through inhibition of myenteric neurons</a:t>
          </a:r>
          <a:endParaRPr lang="en-US" sz="1800" b="0" kern="1200" dirty="0"/>
        </a:p>
      </dsp:txBody>
      <dsp:txXfrm>
        <a:off x="3888648" y="162"/>
        <a:ext cx="2757030" cy="1654218"/>
      </dsp:txXfrm>
    </dsp:sp>
    <dsp:sp modelId="{9C9E82EC-CF6F-409E-BC31-04B412B96C80}">
      <dsp:nvSpPr>
        <dsp:cNvPr id="0" name=""/>
        <dsp:cNvSpPr/>
      </dsp:nvSpPr>
      <dsp:spPr>
        <a:xfrm>
          <a:off x="7279796" y="162"/>
          <a:ext cx="2757030" cy="16542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a:t>Which prepares the stomach to receive the food that is propelled into the esophagus during swallowing. </a:t>
          </a:r>
          <a:endParaRPr lang="en-US" sz="1800" b="0" kern="1200" dirty="0"/>
        </a:p>
      </dsp:txBody>
      <dsp:txXfrm>
        <a:off x="7279796" y="162"/>
        <a:ext cx="2757030" cy="16542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11/28/2017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55052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14</a:t>
            </a:fld>
            <a:endParaRPr lang="en-US" dirty="0"/>
          </a:p>
        </p:txBody>
      </p:sp>
    </p:spTree>
    <p:extLst>
      <p:ext uri="{BB962C8B-B14F-4D97-AF65-F5344CB8AC3E}">
        <p14:creationId xmlns:p14="http://schemas.microsoft.com/office/powerpoint/2010/main" val="54431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15</a:t>
            </a:fld>
            <a:endParaRPr lang="en-US" dirty="0"/>
          </a:p>
        </p:txBody>
      </p:sp>
    </p:spTree>
    <p:extLst>
      <p:ext uri="{BB962C8B-B14F-4D97-AF65-F5344CB8AC3E}">
        <p14:creationId xmlns:p14="http://schemas.microsoft.com/office/powerpoint/2010/main" val="12030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23</a:t>
            </a:fld>
            <a:endParaRPr lang="en-US" dirty="0"/>
          </a:p>
        </p:txBody>
      </p:sp>
    </p:spTree>
    <p:extLst>
      <p:ext uri="{BB962C8B-B14F-4D97-AF65-F5344CB8AC3E}">
        <p14:creationId xmlns:p14="http://schemas.microsoft.com/office/powerpoint/2010/main" val="367912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32</a:t>
            </a:fld>
            <a:endParaRPr lang="en-US" dirty="0"/>
          </a:p>
        </p:txBody>
      </p:sp>
    </p:spTree>
    <p:extLst>
      <p:ext uri="{BB962C8B-B14F-4D97-AF65-F5344CB8AC3E}">
        <p14:creationId xmlns:p14="http://schemas.microsoft.com/office/powerpoint/2010/main" val="403620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41</a:t>
            </a:fld>
            <a:endParaRPr lang="en-US" dirty="0"/>
          </a:p>
        </p:txBody>
      </p:sp>
    </p:spTree>
    <p:extLst>
      <p:ext uri="{BB962C8B-B14F-4D97-AF65-F5344CB8AC3E}">
        <p14:creationId xmlns:p14="http://schemas.microsoft.com/office/powerpoint/2010/main" val="110721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94867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11/28/2017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11/28/2017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11/28/2017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hyperlink" Target="https://www.onlineexambuilder.com/oesophageal-motility-and-pahtophysiology-of-reflux-disease/exam-191689" TargetMode="External"/><Relationship Id="rId5" Type="http://schemas.openxmlformats.org/officeDocument/2006/relationships/hyperlink" Target="https://twitter.com/Physiology436"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drive.google.com/open?id=0B-7mWPKMvk76Z2traHhac3F1dFU" TargetMode="External"/><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55715" y="4985847"/>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No.2</a:t>
            </a:r>
          </a:p>
        </p:txBody>
      </p:sp>
      <p:sp>
        <p:nvSpPr>
          <p:cNvPr id="19" name="مربع نص 1"/>
          <p:cNvSpPr txBox="1"/>
          <p:nvPr/>
        </p:nvSpPr>
        <p:spPr>
          <a:xfrm>
            <a:off x="9255715" y="5584808"/>
            <a:ext cx="2298307" cy="46166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200" b="1" dirty="0">
                <a:solidFill>
                  <a:schemeClr val="bg2">
                    <a:lumMod val="75000"/>
                  </a:schemeClr>
                </a:solidFill>
                <a:latin typeface="Agency FB" panose="020B0503020202020204" pitchFamily="34" charset="0"/>
              </a:rPr>
              <a:t>“The Distance Between Your Dreams And Reality Is Action”</a:t>
            </a:r>
          </a:p>
        </p:txBody>
      </p:sp>
      <p:pic>
        <p:nvPicPr>
          <p:cNvPr id="20" name="Picture 19"/>
          <p:cNvPicPr>
            <a:picLocks noChangeAspect="1"/>
          </p:cNvPicPr>
          <p:nvPr/>
        </p:nvPicPr>
        <p:blipFill>
          <a:blip r:embed="rId5"/>
          <a:stretch>
            <a:fillRect/>
          </a:stretch>
        </p:blipFill>
        <p:spPr>
          <a:xfrm>
            <a:off x="2925526" y="303595"/>
            <a:ext cx="6218459" cy="6187976"/>
          </a:xfrm>
          <a:prstGeom prst="rect">
            <a:avLst/>
          </a:prstGeom>
        </p:spPr>
      </p:pic>
      <p:sp>
        <p:nvSpPr>
          <p:cNvPr id="18"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slides</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Tree>
    <p:extLst>
      <p:ext uri="{BB962C8B-B14F-4D97-AF65-F5344CB8AC3E}">
        <p14:creationId xmlns:p14="http://schemas.microsoft.com/office/powerpoint/2010/main" val="221550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ANS </a:t>
            </a:r>
            <a:r>
              <a:rPr lang="en-US" sz="3200" dirty="0"/>
              <a:t>Stimulation of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60" y="1219200"/>
            <a:ext cx="10969943" cy="553616"/>
          </a:xfrm>
        </p:spPr>
        <p:txBody>
          <a:bodyPr>
            <a:normAutofit/>
          </a:bodyPr>
          <a:lstStyle/>
          <a:p>
            <a:r>
              <a:rPr lang="en-US" sz="1800" dirty="0">
                <a:solidFill>
                  <a:schemeClr val="accent2">
                    <a:lumMod val="75000"/>
                  </a:schemeClr>
                </a:solidFill>
              </a:rPr>
              <a:t>Autonomic Stimulation of Secretion:</a:t>
            </a:r>
          </a:p>
        </p:txBody>
      </p:sp>
      <p:graphicFrame>
        <p:nvGraphicFramePr>
          <p:cNvPr id="5" name="Table 4"/>
          <p:cNvGraphicFramePr>
            <a:graphicFrameLocks noGrp="1"/>
          </p:cNvGraphicFramePr>
          <p:nvPr>
            <p:extLst>
              <p:ext uri="{D42A27DB-BD31-4B8C-83A1-F6EECF244321}">
                <p14:modId xmlns:p14="http://schemas.microsoft.com/office/powerpoint/2010/main" val="3270214154"/>
              </p:ext>
            </p:extLst>
          </p:nvPr>
        </p:nvGraphicFramePr>
        <p:xfrm>
          <a:off x="621804" y="1700808"/>
          <a:ext cx="10945216" cy="3757032"/>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648072">
                <a:tc>
                  <a:txBody>
                    <a:bodyPr/>
                    <a:lstStyle/>
                    <a:p>
                      <a:pPr algn="ctr"/>
                      <a:r>
                        <a:rPr lang="en-US" b="0" i="0" u="none" dirty="0">
                          <a:solidFill>
                            <a:srgbClr val="427380"/>
                          </a:solidFill>
                        </a:rPr>
                        <a:t>Sympathetic stimulation (Dual effect)</a:t>
                      </a: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tc>
                  <a:txBody>
                    <a:bodyPr/>
                    <a:lstStyle/>
                    <a:p>
                      <a:pPr algn="ctr"/>
                      <a:r>
                        <a:rPr lang="en-US" b="0" i="0" u="none" dirty="0">
                          <a:solidFill>
                            <a:srgbClr val="427380"/>
                          </a:solidFill>
                        </a:rPr>
                        <a:t>Parasympathetic</a:t>
                      </a:r>
                      <a:r>
                        <a:rPr lang="en-US" b="0" i="0" u="none" baseline="0" dirty="0">
                          <a:solidFill>
                            <a:srgbClr val="427380"/>
                          </a:solidFill>
                        </a:rPr>
                        <a:t> Stimulation</a:t>
                      </a:r>
                      <a:endParaRPr lang="en-US" b="0" i="0" u="none" dirty="0">
                        <a:solidFill>
                          <a:srgbClr val="427380"/>
                        </a:solidFill>
                      </a:endParaRP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92088">
                <a:tc>
                  <a:txBody>
                    <a:bodyPr/>
                    <a:lstStyle/>
                    <a:p>
                      <a:r>
                        <a:rPr lang="en-US" b="0" i="0" u="none" dirty="0"/>
                        <a:t> </a:t>
                      </a:r>
                      <a:r>
                        <a:rPr lang="en-US" b="0" i="0" u="none" dirty="0">
                          <a:solidFill>
                            <a:srgbClr val="3E5D78"/>
                          </a:solidFill>
                        </a:rPr>
                        <a:t>First effect:</a:t>
                      </a:r>
                    </a:p>
                    <a:p>
                      <a:r>
                        <a:rPr lang="en-US" b="0" i="0" u="none" dirty="0"/>
                        <a:t>  Alone, usually slightly increases secretion.</a:t>
                      </a: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bg1">
                        <a:lumMod val="9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dirty="0">
                          <a:solidFill>
                            <a:schemeClr val="tx1"/>
                          </a:solidFill>
                        </a:rPr>
                        <a:t> </a:t>
                      </a:r>
                      <a:r>
                        <a:rPr kumimoji="0" lang="en-US" sz="1800" b="0" i="0" u="none" kern="1200" dirty="0">
                          <a:solidFill>
                            <a:schemeClr val="dk1"/>
                          </a:solidFill>
                          <a:effectLst/>
                          <a:latin typeface="+mn-lt"/>
                          <a:ea typeface="+mn-ea"/>
                          <a:cs typeface="+mn-cs"/>
                        </a:rPr>
                        <a:t>Stimulation of the parasympathetic nerves to the alimentary tract almost</a:t>
                      </a:r>
                      <a:r>
                        <a:rPr kumimoji="0" lang="en-US" sz="1800" b="0" i="0" u="none" kern="1200" baseline="0" dirty="0">
                          <a:solidFill>
                            <a:schemeClr val="dk1"/>
                          </a:solidFill>
                          <a:effectLst/>
                          <a:latin typeface="+mn-lt"/>
                          <a:ea typeface="+mn-ea"/>
                          <a:cs typeface="+mn-cs"/>
                        </a:rPr>
                        <a:t> </a:t>
                      </a:r>
                      <a:r>
                        <a:rPr lang="en-US" sz="1800" b="0" i="0" u="none" dirty="0">
                          <a:solidFill>
                            <a:schemeClr val="tx1"/>
                          </a:solidFill>
                        </a:rPr>
                        <a:t>Increases the rates of GI secretion, especially in the</a:t>
                      </a:r>
                      <a:r>
                        <a:rPr lang="en-US" sz="1800" b="0" i="0" u="none" baseline="0" dirty="0">
                          <a:solidFill>
                            <a:schemeClr val="tx1"/>
                          </a:solidFill>
                        </a:rPr>
                        <a:t> </a:t>
                      </a:r>
                      <a:r>
                        <a:rPr lang="en-US" sz="1800" b="0" i="0" u="none" dirty="0">
                          <a:solidFill>
                            <a:schemeClr val="tx1"/>
                          </a:solidFill>
                        </a:rPr>
                        <a:t>upper portion of the tract:</a:t>
                      </a:r>
                    </a:p>
                    <a:p>
                      <a:r>
                        <a:rPr lang="en-US" sz="1800" b="0" i="0" u="none" dirty="0">
                          <a:solidFill>
                            <a:schemeClr val="tx1"/>
                          </a:solidFill>
                        </a:rPr>
                        <a:t>  - Salivary glands, esophageal glands, gastric glands, pancreas, Brunner’s glands in the duodenum and the distal portion of the large intestine.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dirty="0"/>
                        <a:t> Secretion in the remainder of the small intestine and in the first two thirds of the large intestine occurs mainly in   response to local </a:t>
                      </a:r>
                      <a:r>
                        <a:rPr lang="en-US" sz="1800" b="0" i="0" u="none" dirty="0">
                          <a:solidFill>
                            <a:schemeClr val="tx1"/>
                          </a:solidFill>
                        </a:rPr>
                        <a:t>neural and hormonal stimuli in each</a:t>
                      </a:r>
                      <a:r>
                        <a:rPr lang="en-US" sz="1800" b="0" i="0" u="none" baseline="0" dirty="0">
                          <a:solidFill>
                            <a:schemeClr val="tx1"/>
                          </a:solidFill>
                        </a:rPr>
                        <a:t> </a:t>
                      </a:r>
                      <a:r>
                        <a:rPr lang="en-US" sz="1800" b="0" i="0" u="none" dirty="0">
                          <a:solidFill>
                            <a:schemeClr val="tx1"/>
                          </a:solidFill>
                        </a:rPr>
                        <a:t>segment of the gut.</a:t>
                      </a: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04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a:t>
                      </a:r>
                      <a:r>
                        <a:rPr lang="en-US" b="0" i="0" u="none" dirty="0">
                          <a:solidFill>
                            <a:srgbClr val="3E5D78"/>
                          </a:solidFill>
                        </a:rPr>
                        <a:t>Second effect: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If parasympathetic or hormonal stimulation is already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causing copious secretion by the glands, superimposed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sympathetic stimulation usually reduces the secretion,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sometimes significantly.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a:t>
                      </a:r>
                      <a:r>
                        <a:rPr lang="en-US" b="0" i="0" u="none" dirty="0">
                          <a:solidFill>
                            <a:schemeClr val="accent2">
                              <a:lumMod val="75000"/>
                            </a:schemeClr>
                          </a:solidFill>
                        </a:rPr>
                        <a:t>Why? </a:t>
                      </a:r>
                      <a:r>
                        <a:rPr lang="en-US" b="0" i="0" u="none" dirty="0"/>
                        <a:t>Because of </a:t>
                      </a:r>
                      <a:r>
                        <a:rPr lang="en-US" b="0" i="0" u="none" dirty="0" err="1"/>
                        <a:t>vasoconstrictive</a:t>
                      </a:r>
                      <a:r>
                        <a:rPr lang="en-US" b="0" i="0" u="none" dirty="0"/>
                        <a:t> reduction of the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a:t>  blood supply. </a:t>
                      </a: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tcPr>
                </a:tc>
                <a:tc vMerge="1">
                  <a:txBody>
                    <a:bodyPr/>
                    <a:lstStyle/>
                    <a:p>
                      <a:endParaRPr lang="en-US" dirty="0"/>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6"/>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8" name="Rectangle 7"/>
          <p:cNvSpPr/>
          <p:nvPr/>
        </p:nvSpPr>
        <p:spPr>
          <a:xfrm>
            <a:off x="9982843" y="49112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774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Regulation </a:t>
            </a:r>
            <a:r>
              <a:rPr lang="en-US" dirty="0"/>
              <a:t>of Glandular Secretion by 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60" y="1219200"/>
            <a:ext cx="10969943" cy="625624"/>
          </a:xfrm>
        </p:spPr>
        <p:txBody>
          <a:bodyPr>
            <a:normAutofit/>
          </a:bodyPr>
          <a:lstStyle/>
          <a:p>
            <a:r>
              <a:rPr lang="en-US" sz="1800" dirty="0">
                <a:solidFill>
                  <a:schemeClr val="accent2">
                    <a:lumMod val="75000"/>
                  </a:schemeClr>
                </a:solidFill>
              </a:rPr>
              <a:t>Regulation of Glandular Secretion by Hormones:</a:t>
            </a:r>
          </a:p>
        </p:txBody>
      </p:sp>
      <p:graphicFrame>
        <p:nvGraphicFramePr>
          <p:cNvPr id="5" name="Diagram 4"/>
          <p:cNvGraphicFramePr/>
          <p:nvPr>
            <p:extLst>
              <p:ext uri="{D42A27DB-BD31-4B8C-83A1-F6EECF244321}">
                <p14:modId xmlns:p14="http://schemas.microsoft.com/office/powerpoint/2010/main" val="3037422497"/>
              </p:ext>
            </p:extLst>
          </p:nvPr>
        </p:nvGraphicFramePr>
        <p:xfrm>
          <a:off x="1315617" y="2364538"/>
          <a:ext cx="9577064" cy="328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4202032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Lubricating and Protective Properties of Mucus</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p:txBody>
          <a:bodyPr>
            <a:normAutofit/>
          </a:bodyPr>
          <a:lstStyle/>
          <a:p>
            <a:pPr>
              <a:defRPr/>
            </a:pPr>
            <a:r>
              <a:rPr lang="en-US" sz="1800" dirty="0">
                <a:solidFill>
                  <a:schemeClr val="accent2">
                    <a:lumMod val="75000"/>
                  </a:schemeClr>
                </a:solidFill>
              </a:rPr>
              <a:t>Mucus is a thick secretion composed mainly of water, electrolytes, and glycoproteins.</a:t>
            </a:r>
            <a:endParaRPr lang="en-US" sz="500" dirty="0">
              <a:solidFill>
                <a:schemeClr val="accent2">
                  <a:lumMod val="75000"/>
                </a:schemeClr>
              </a:solidFill>
            </a:endParaRPr>
          </a:p>
          <a:p>
            <a:pPr>
              <a:lnSpc>
                <a:spcPct val="150000"/>
              </a:lnSpc>
              <a:defRPr/>
            </a:pPr>
            <a:r>
              <a:rPr lang="en-US" sz="1800" dirty="0">
                <a:solidFill>
                  <a:schemeClr val="accent2">
                    <a:lumMod val="75000"/>
                  </a:schemeClr>
                </a:solidFill>
              </a:rPr>
              <a:t>The mucus is an excellent lubricant and a protectant for the wall of the gut because of the following:</a:t>
            </a:r>
          </a:p>
          <a:p>
            <a:pPr marL="457200" indent="-457200">
              <a:lnSpc>
                <a:spcPct val="150000"/>
              </a:lnSpc>
              <a:buFont typeface="+mj-lt"/>
              <a:buAutoNum type="arabicPeriod"/>
              <a:defRPr/>
            </a:pPr>
            <a:r>
              <a:rPr lang="en-US" sz="1800" dirty="0"/>
              <a:t>It has adherent qualities that make it adhere tightly to the food.  </a:t>
            </a:r>
          </a:p>
          <a:p>
            <a:pPr marL="457200" indent="-457200">
              <a:lnSpc>
                <a:spcPct val="150000"/>
              </a:lnSpc>
              <a:buFont typeface="+mj-lt"/>
              <a:buAutoNum type="arabicPeriod"/>
              <a:defRPr/>
            </a:pPr>
            <a:r>
              <a:rPr lang="en-US" sz="1800" dirty="0"/>
              <a:t>It has sufficient body that it coats the wall of the gut and prevents actual contact of most food particles with the mucosa. </a:t>
            </a:r>
          </a:p>
          <a:p>
            <a:pPr marL="457200" indent="-457200">
              <a:lnSpc>
                <a:spcPct val="150000"/>
              </a:lnSpc>
              <a:buFont typeface="+mj-lt"/>
              <a:buAutoNum type="arabicPeriod"/>
              <a:defRPr/>
            </a:pPr>
            <a:r>
              <a:rPr lang="en-US" sz="1800" dirty="0"/>
              <a:t>It has a low resistance for slippage. </a:t>
            </a:r>
          </a:p>
          <a:p>
            <a:pPr marL="457200" indent="-457200">
              <a:lnSpc>
                <a:spcPct val="150000"/>
              </a:lnSpc>
              <a:buFont typeface="+mj-lt"/>
              <a:buAutoNum type="arabicPeriod"/>
              <a:defRPr/>
            </a:pPr>
            <a:r>
              <a:rPr lang="en-US" sz="1800" dirty="0"/>
              <a:t>It causes fecal particles to adhere to one another.</a:t>
            </a:r>
          </a:p>
          <a:p>
            <a:pPr marL="457200" indent="-457200">
              <a:lnSpc>
                <a:spcPct val="150000"/>
              </a:lnSpc>
              <a:buFont typeface="+mj-lt"/>
              <a:buAutoNum type="arabicPeriod"/>
              <a:defRPr/>
            </a:pPr>
            <a:r>
              <a:rPr lang="en-US" sz="1800" dirty="0"/>
              <a:t>It is strongly resistant to digestion by the GI enzymes. </a:t>
            </a:r>
          </a:p>
          <a:p>
            <a:pPr marL="457200" indent="-457200">
              <a:lnSpc>
                <a:spcPct val="150000"/>
              </a:lnSpc>
              <a:buFont typeface="+mj-lt"/>
              <a:buAutoNum type="arabicPeriod"/>
              <a:defRPr/>
            </a:pPr>
            <a:r>
              <a:rPr lang="en-US" sz="1800" dirty="0"/>
              <a:t>The glycoproteins of mucus have amphoteric properties, (buffering small amounts of either acids or </a:t>
            </a:r>
            <a:r>
              <a:rPr lang="en-US" sz="1800" dirty="0" err="1"/>
              <a:t>alkalies</a:t>
            </a:r>
            <a:r>
              <a:rPr lang="en-US" sz="1800" dirty="0"/>
              <a:t>).</a:t>
            </a:r>
          </a:p>
        </p:txBody>
      </p:sp>
      <p:sp>
        <p:nvSpPr>
          <p:cNvPr id="6" name="Rectangle 5"/>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5" name="Rectangle 4"/>
          <p:cNvSpPr/>
          <p:nvPr/>
        </p:nvSpPr>
        <p:spPr>
          <a:xfrm>
            <a:off x="5878388" y="3140968"/>
            <a:ext cx="5701015" cy="1323439"/>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600" dirty="0" smtClean="0">
                <a:solidFill>
                  <a:srgbClr val="00B050"/>
                </a:solidFill>
                <a:latin typeface="Calibri" panose="020F0502020204030204" pitchFamily="34" charset="0"/>
                <a:cs typeface="Calibri" panose="020F0502020204030204" pitchFamily="34" charset="0"/>
              </a:rPr>
              <a:t>The mucus help maintain PH of 7.4 everywhere except in the center of the stomach it can not do that, it goes around 2.</a:t>
            </a:r>
          </a:p>
          <a:p>
            <a:pPr marL="285750" indent="-285750">
              <a:buFont typeface="Arial" panose="020B0604020202020204" pitchFamily="34" charset="0"/>
              <a:buChar char="•"/>
            </a:pPr>
            <a:r>
              <a:rPr lang="en-US" sz="1600" dirty="0" smtClean="0">
                <a:solidFill>
                  <a:srgbClr val="00B050"/>
                </a:solidFill>
                <a:latin typeface="Calibri" panose="020F0502020204030204" pitchFamily="34" charset="0"/>
                <a:cs typeface="Calibri" panose="020F0502020204030204" pitchFamily="34" charset="0"/>
              </a:rPr>
              <a:t>While in the walls of the stomach the PH is around 7.4.</a:t>
            </a:r>
          </a:p>
          <a:p>
            <a:pPr marL="285750" indent="-285750">
              <a:buFont typeface="Arial" panose="020B0604020202020204" pitchFamily="34" charset="0"/>
              <a:buChar char="•"/>
            </a:pPr>
            <a:r>
              <a:rPr lang="en-US" sz="1600" dirty="0" smtClean="0">
                <a:solidFill>
                  <a:srgbClr val="00B050"/>
                </a:solidFill>
                <a:latin typeface="Calibri" panose="020F0502020204030204" pitchFamily="34" charset="0"/>
                <a:cs typeface="Calibri" panose="020F0502020204030204" pitchFamily="34" charset="0"/>
              </a:rPr>
              <a:t>Center of stomach: around 2.</a:t>
            </a:r>
          </a:p>
          <a:p>
            <a:pPr marL="285750" indent="-285750">
              <a:buFont typeface="Arial" panose="020B0604020202020204" pitchFamily="34" charset="0"/>
              <a:buChar char="•"/>
            </a:pPr>
            <a:r>
              <a:rPr lang="en-US" sz="1600" dirty="0" smtClean="0">
                <a:solidFill>
                  <a:srgbClr val="00B050"/>
                </a:solidFill>
                <a:latin typeface="Calibri" panose="020F0502020204030204" pitchFamily="34" charset="0"/>
                <a:cs typeface="Calibri" panose="020F0502020204030204" pitchFamily="34" charset="0"/>
              </a:rPr>
              <a:t>Walls of stomach: around 7.4.</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868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Salivary Glands</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219200"/>
            <a:ext cx="10969943" cy="4370040"/>
          </a:xfrm>
        </p:spPr>
        <p:txBody>
          <a:bodyPr>
            <a:normAutofit/>
          </a:bodyPr>
          <a:lstStyle/>
          <a:p>
            <a:r>
              <a:rPr lang="en-US" altLang="en-US" sz="1800" dirty="0">
                <a:solidFill>
                  <a:schemeClr val="accent2">
                    <a:lumMod val="75000"/>
                  </a:schemeClr>
                </a:solidFill>
              </a:rPr>
              <a:t>Saliva secretion</a:t>
            </a:r>
            <a:r>
              <a:rPr lang="en-US" altLang="en-US" sz="1800" dirty="0" smtClean="0">
                <a:solidFill>
                  <a:schemeClr val="accent2">
                    <a:lumMod val="75000"/>
                  </a:schemeClr>
                </a:solidFill>
              </a:rPr>
              <a:t>:</a:t>
            </a:r>
          </a:p>
          <a:p>
            <a:pPr lvl="1"/>
            <a:r>
              <a:rPr lang="en-US" sz="1800" dirty="0">
                <a:solidFill>
                  <a:srgbClr val="00B050"/>
                </a:solidFill>
              </a:rPr>
              <a:t>Saliva comes from </a:t>
            </a:r>
            <a:r>
              <a:rPr lang="en-US" sz="1800" dirty="0" smtClean="0">
                <a:solidFill>
                  <a:srgbClr val="00B050"/>
                </a:solidFill>
              </a:rPr>
              <a:t>plasma.</a:t>
            </a:r>
            <a:endParaRPr lang="en-US" altLang="en-US" sz="1800" dirty="0">
              <a:solidFill>
                <a:srgbClr val="00B050"/>
              </a:solidFill>
            </a:endParaRPr>
          </a:p>
          <a:p>
            <a:pPr lvl="1"/>
            <a:r>
              <a:rPr lang="en-US" altLang="en-US" sz="1800" dirty="0">
                <a:solidFill>
                  <a:schemeClr val="accent4">
                    <a:lumMod val="75000"/>
                  </a:schemeClr>
                </a:solidFill>
              </a:rPr>
              <a:t>800 to </a:t>
            </a:r>
            <a:r>
              <a:rPr lang="cs-CZ" altLang="en-US" sz="1800" dirty="0">
                <a:solidFill>
                  <a:schemeClr val="accent4">
                    <a:lumMod val="75000"/>
                  </a:schemeClr>
                </a:solidFill>
              </a:rPr>
              <a:t>1</a:t>
            </a:r>
            <a:r>
              <a:rPr lang="en-US" altLang="en-US" sz="1800" dirty="0">
                <a:solidFill>
                  <a:schemeClr val="accent4">
                    <a:lumMod val="75000"/>
                  </a:schemeClr>
                </a:solidFill>
              </a:rPr>
              <a:t>500 </a:t>
            </a:r>
            <a:r>
              <a:rPr lang="en-US" altLang="en-US" sz="1800" dirty="0">
                <a:solidFill>
                  <a:srgbClr val="000000"/>
                </a:solidFill>
              </a:rPr>
              <a:t>ml of fluid is secreted in a day </a:t>
            </a:r>
            <a:r>
              <a:rPr lang="en-US" sz="1800" dirty="0">
                <a:solidFill>
                  <a:schemeClr val="tx1"/>
                </a:solidFill>
              </a:rPr>
              <a:t>(average value of 1000 mL)</a:t>
            </a:r>
            <a:r>
              <a:rPr lang="en-US" altLang="en-US" sz="1800" dirty="0">
                <a:solidFill>
                  <a:schemeClr val="tx1"/>
                </a:solidFill>
              </a:rPr>
              <a:t>. </a:t>
            </a:r>
            <a:r>
              <a:rPr lang="en-US" altLang="en-US" sz="1800" dirty="0">
                <a:solidFill>
                  <a:srgbClr val="000000"/>
                </a:solidFill>
              </a:rPr>
              <a:t>PH = </a:t>
            </a:r>
            <a:r>
              <a:rPr lang="en-US" altLang="en-US" sz="1800" dirty="0">
                <a:solidFill>
                  <a:schemeClr val="accent4">
                    <a:lumMod val="75000"/>
                  </a:schemeClr>
                </a:solidFill>
              </a:rPr>
              <a:t>6-7</a:t>
            </a:r>
          </a:p>
          <a:p>
            <a:pPr lvl="1">
              <a:lnSpc>
                <a:spcPct val="80000"/>
              </a:lnSpc>
              <a:spcBef>
                <a:spcPct val="20000"/>
              </a:spcBef>
              <a:buClr>
                <a:schemeClr val="hlink"/>
              </a:buClr>
              <a:buSzPct val="70000"/>
              <a:defRPr/>
            </a:pPr>
            <a:r>
              <a:rPr lang="en-US" altLang="en-US" sz="1800" dirty="0">
                <a:solidFill>
                  <a:srgbClr val="FF66CC"/>
                </a:solidFill>
              </a:rPr>
              <a:t>This represents about </a:t>
            </a:r>
            <a:r>
              <a:rPr lang="en-US" altLang="en-US" sz="1800" dirty="0">
                <a:solidFill>
                  <a:schemeClr val="accent4">
                    <a:lumMod val="75000"/>
                  </a:schemeClr>
                </a:solidFill>
              </a:rPr>
              <a:t>1/5</a:t>
            </a:r>
            <a:r>
              <a:rPr lang="en-US" altLang="en-US" sz="1800" dirty="0">
                <a:solidFill>
                  <a:srgbClr val="000000"/>
                </a:solidFill>
              </a:rPr>
              <a:t> </a:t>
            </a:r>
            <a:r>
              <a:rPr lang="en-US" altLang="en-US" sz="1800" dirty="0">
                <a:solidFill>
                  <a:srgbClr val="FF66CC"/>
                </a:solidFill>
              </a:rPr>
              <a:t>of the total plasma volume.</a:t>
            </a:r>
          </a:p>
          <a:p>
            <a:pPr lvl="1">
              <a:lnSpc>
                <a:spcPct val="80000"/>
              </a:lnSpc>
              <a:spcBef>
                <a:spcPct val="20000"/>
              </a:spcBef>
              <a:buClr>
                <a:schemeClr val="hlink"/>
              </a:buClr>
              <a:buSzPct val="70000"/>
              <a:defRPr/>
            </a:pPr>
            <a:r>
              <a:rPr lang="en-US" altLang="en-US" sz="1800" dirty="0">
                <a:solidFill>
                  <a:srgbClr val="FF66CC"/>
                </a:solidFill>
              </a:rPr>
              <a:t>This fluid is not lost, as most of it is swallowed and reabsorbed by the gut.</a:t>
            </a:r>
          </a:p>
          <a:p>
            <a:pPr lvl="1">
              <a:lnSpc>
                <a:spcPct val="80000"/>
              </a:lnSpc>
              <a:spcBef>
                <a:spcPct val="20000"/>
              </a:spcBef>
              <a:buClr>
                <a:schemeClr val="hlink"/>
              </a:buClr>
              <a:buSzPct val="70000"/>
              <a:defRPr/>
            </a:pPr>
            <a:endParaRPr lang="en-US" altLang="en-US" sz="1800" dirty="0">
              <a:solidFill>
                <a:srgbClr val="FF66CC"/>
              </a:solidFill>
            </a:endParaRPr>
          </a:p>
          <a:p>
            <a:r>
              <a:rPr lang="en-US" sz="1800" dirty="0">
                <a:solidFill>
                  <a:schemeClr val="accent2">
                    <a:lumMod val="75000"/>
                  </a:schemeClr>
                </a:solidFill>
              </a:rPr>
              <a:t>There are 3 pairs of salivary glands:</a:t>
            </a:r>
          </a:p>
          <a:p>
            <a:pPr marL="342900" indent="-342900">
              <a:buFont typeface="+mj-lt"/>
              <a:buAutoNum type="arabicPeriod"/>
            </a:pPr>
            <a:r>
              <a:rPr lang="en-US" sz="1800" dirty="0"/>
              <a:t>Parotid.</a:t>
            </a:r>
          </a:p>
          <a:p>
            <a:pPr marL="342900" indent="-342900">
              <a:buFont typeface="+mj-lt"/>
              <a:buAutoNum type="arabicPeriod"/>
            </a:pPr>
            <a:r>
              <a:rPr lang="en-US" sz="1800" dirty="0">
                <a:solidFill>
                  <a:schemeClr val="accent5">
                    <a:lumMod val="75000"/>
                  </a:schemeClr>
                </a:solidFill>
              </a:rPr>
              <a:t>Submandibular (submaxillary).</a:t>
            </a:r>
          </a:p>
          <a:p>
            <a:pPr marL="342900" indent="-342900">
              <a:buFont typeface="+mj-lt"/>
              <a:buAutoNum type="arabicPeriod"/>
            </a:pPr>
            <a:r>
              <a:rPr lang="en-US" sz="1800" dirty="0">
                <a:solidFill>
                  <a:schemeClr val="accent5">
                    <a:lumMod val="75000"/>
                  </a:schemeClr>
                </a:solidFill>
              </a:rPr>
              <a:t>Sublingual.</a:t>
            </a:r>
          </a:p>
          <a:p>
            <a:pPr marL="342900" indent="-342900">
              <a:buFont typeface="+mj-lt"/>
              <a:buAutoNum type="arabicPeriod"/>
            </a:pPr>
            <a:r>
              <a:rPr lang="en-US" sz="1800" dirty="0"/>
              <a:t>Smaller </a:t>
            </a:r>
            <a:r>
              <a:rPr lang="en-GB" sz="1800" dirty="0">
                <a:solidFill>
                  <a:schemeClr val="tx1"/>
                </a:solidFill>
              </a:rPr>
              <a:t>glands in mucosa of tongue, palate, etc. </a:t>
            </a:r>
          </a:p>
        </p:txBody>
      </p:sp>
      <p:pic>
        <p:nvPicPr>
          <p:cNvPr id="10" name="Picture 5"/>
          <p:cNvPicPr>
            <a:picLocks noChangeAspect="1" noChangeArrowheads="1"/>
          </p:cNvPicPr>
          <p:nvPr/>
        </p:nvPicPr>
        <p:blipFill>
          <a:blip r:embed="rId2" cstate="print"/>
          <a:srcRect/>
          <a:stretch>
            <a:fillRect/>
          </a:stretch>
        </p:blipFill>
        <p:spPr bwMode="auto">
          <a:xfrm>
            <a:off x="5437663" y="2996952"/>
            <a:ext cx="6141740" cy="3235286"/>
          </a:xfrm>
          <a:prstGeom prst="rect">
            <a:avLst/>
          </a:prstGeom>
          <a:noFill/>
          <a:ln w="9525">
            <a:noFill/>
            <a:miter lim="800000"/>
            <a:headEnd/>
            <a:tailEnd/>
          </a:ln>
        </p:spPr>
      </p:pic>
    </p:spTree>
    <p:extLst>
      <p:ext uri="{BB962C8B-B14F-4D97-AF65-F5344CB8AC3E}">
        <p14:creationId xmlns:p14="http://schemas.microsoft.com/office/powerpoint/2010/main" val="142018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Secretion of Saliva and its Characteristics </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61" y="1219200"/>
            <a:ext cx="10969942" cy="643210"/>
          </a:xfrm>
        </p:spPr>
        <p:txBody>
          <a:bodyPr>
            <a:normAutofit lnSpcReduction="10000"/>
          </a:bodyPr>
          <a:lstStyle/>
          <a:p>
            <a:pPr>
              <a:buSzPct val="75000"/>
              <a:defRPr/>
            </a:pPr>
            <a:r>
              <a:rPr lang="en-US" altLang="en-US" sz="1800" dirty="0">
                <a:solidFill>
                  <a:srgbClr val="FF66CC"/>
                </a:solidFill>
              </a:rPr>
              <a:t>There are many small buccal glands scattered in the mucosa of the mouth and pharynx</a:t>
            </a:r>
            <a:r>
              <a:rPr lang="en-US" altLang="en-US" sz="1800" dirty="0">
                <a:cs typeface="Arial" panose="020B0604020202020204" pitchFamily="34" charset="0"/>
              </a:rPr>
              <a:t> </a:t>
            </a:r>
            <a:r>
              <a:rPr lang="en-US" altLang="en-US" sz="1800" dirty="0">
                <a:solidFill>
                  <a:schemeClr val="bg1">
                    <a:lumMod val="65000"/>
                  </a:schemeClr>
                </a:solidFill>
                <a:cs typeface="Arial" panose="020B0604020202020204" pitchFamily="34" charset="0"/>
              </a:rPr>
              <a:t>which</a:t>
            </a:r>
            <a:r>
              <a:rPr lang="en-US" altLang="en-US" sz="1800" dirty="0">
                <a:cs typeface="Arial" panose="020B0604020202020204" pitchFamily="34" charset="0"/>
              </a:rPr>
              <a:t> </a:t>
            </a:r>
            <a:r>
              <a:rPr lang="en-US" altLang="en-US" sz="1800" dirty="0">
                <a:solidFill>
                  <a:srgbClr val="FF66CC"/>
                </a:solidFill>
              </a:rPr>
              <a:t>discharge their secretions into the mouth.</a:t>
            </a:r>
            <a:endParaRPr lang="en-US" altLang="en-US" sz="200" dirty="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28066704"/>
              </p:ext>
            </p:extLst>
          </p:nvPr>
        </p:nvGraphicFramePr>
        <p:xfrm>
          <a:off x="609440" y="1833432"/>
          <a:ext cx="10969944" cy="2999968"/>
        </p:xfrm>
        <a:graphic>
          <a:graphicData uri="http://schemas.openxmlformats.org/drawingml/2006/table">
            <a:tbl>
              <a:tblPr firstRow="1" bandRow="1">
                <a:tableStyleId>{5C22544A-7EE6-4342-B048-85BDC9FD1C3A}</a:tableStyleId>
              </a:tblPr>
              <a:tblGrid>
                <a:gridCol w="5484972">
                  <a:extLst>
                    <a:ext uri="{9D8B030D-6E8A-4147-A177-3AD203B41FA5}">
                      <a16:colId xmlns:a16="http://schemas.microsoft.com/office/drawing/2014/main" val="20000"/>
                    </a:ext>
                  </a:extLst>
                </a:gridCol>
                <a:gridCol w="5484972">
                  <a:extLst>
                    <a:ext uri="{9D8B030D-6E8A-4147-A177-3AD203B41FA5}">
                      <a16:colId xmlns:a16="http://schemas.microsoft.com/office/drawing/2014/main" val="20001"/>
                    </a:ext>
                  </a:extLst>
                </a:gridCol>
              </a:tblGrid>
              <a:tr h="504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700" b="0" dirty="0">
                          <a:solidFill>
                            <a:schemeClr val="accent2">
                              <a:lumMod val="75000"/>
                            </a:schemeClr>
                          </a:solidFill>
                          <a:cs typeface="Arial" panose="020B0604020202020204" pitchFamily="34" charset="0"/>
                        </a:rPr>
                        <a:t>Types of cells in the acini</a:t>
                      </a: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800" b="0" dirty="0">
                        <a:solidFill>
                          <a:srgbClr val="427380"/>
                        </a:solidFill>
                      </a:endParaRP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68860759"/>
                  </a:ext>
                </a:extLst>
              </a:tr>
              <a:tr h="504056">
                <a:tc>
                  <a:txBody>
                    <a:bodyPr/>
                    <a:lstStyle/>
                    <a:p>
                      <a:pPr algn="ctr"/>
                      <a:r>
                        <a:rPr lang="en-US" sz="1700" b="0" dirty="0">
                          <a:solidFill>
                            <a:schemeClr val="bg2">
                              <a:lumMod val="75000"/>
                            </a:schemeClr>
                          </a:solidFill>
                        </a:rPr>
                        <a:t>Serous cells</a:t>
                      </a:r>
                      <a:r>
                        <a:rPr lang="en-US" sz="1700" b="0" baseline="0" dirty="0">
                          <a:solidFill>
                            <a:schemeClr val="bg2">
                              <a:lumMod val="75000"/>
                            </a:schemeClr>
                          </a:solidFill>
                        </a:rPr>
                        <a:t> </a:t>
                      </a:r>
                      <a:r>
                        <a:rPr lang="en-US" sz="1700" b="0" dirty="0">
                          <a:solidFill>
                            <a:schemeClr val="bg2">
                              <a:lumMod val="75000"/>
                            </a:schemeClr>
                          </a:solidFill>
                        </a:rPr>
                        <a:t>(aqueous</a:t>
                      </a:r>
                      <a:r>
                        <a:rPr lang="en-US" sz="1700" b="0" baseline="0" dirty="0">
                          <a:solidFill>
                            <a:schemeClr val="bg2">
                              <a:lumMod val="75000"/>
                            </a:schemeClr>
                          </a:solidFill>
                        </a:rPr>
                        <a:t> fluid secretion)</a:t>
                      </a:r>
                      <a:endParaRPr lang="en-US" sz="1700" b="0" dirty="0">
                        <a:solidFill>
                          <a:schemeClr val="bg2">
                            <a:lumMod val="75000"/>
                          </a:schemeClr>
                        </a:solidFill>
                      </a:endParaRP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tc>
                  <a:txBody>
                    <a:bodyPr/>
                    <a:lstStyle/>
                    <a:p>
                      <a:pPr algn="ctr"/>
                      <a:r>
                        <a:rPr lang="en-US" sz="1700" b="0" dirty="0">
                          <a:solidFill>
                            <a:schemeClr val="bg2">
                              <a:lumMod val="75000"/>
                            </a:schemeClr>
                          </a:solidFill>
                        </a:rPr>
                        <a:t>Mucous cells</a:t>
                      </a:r>
                    </a:p>
                  </a:txBody>
                  <a:tcPr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64096">
                <a:tc>
                  <a:txBody>
                    <a:bodyPr/>
                    <a:lstStyle/>
                    <a:p>
                      <a:r>
                        <a:rPr lang="en-US" altLang="en-US" sz="1700" b="0" dirty="0">
                          <a:cs typeface="+mn-cs"/>
                        </a:rPr>
                        <a:t>The</a:t>
                      </a:r>
                      <a:r>
                        <a:rPr lang="en-US" altLang="en-US" sz="1700" b="0" baseline="0" dirty="0">
                          <a:cs typeface="+mn-cs"/>
                        </a:rPr>
                        <a:t> cells c</a:t>
                      </a:r>
                      <a:r>
                        <a:rPr lang="en-US" altLang="en-US" sz="1700" b="0" dirty="0">
                          <a:cs typeface="Arial" panose="020B0604020202020204" pitchFamily="34" charset="0"/>
                        </a:rPr>
                        <a:t>ontain granules</a:t>
                      </a:r>
                      <a:r>
                        <a:rPr lang="en-US" altLang="en-US" sz="1700" b="0" baseline="0" dirty="0">
                          <a:cs typeface="Arial" panose="020B0604020202020204" pitchFamily="34" charset="0"/>
                        </a:rPr>
                        <a:t> which secrete </a:t>
                      </a:r>
                      <a:r>
                        <a:rPr kumimoji="0" lang="en-US" altLang="en-US" sz="1700" b="0" kern="1200" baseline="0" dirty="0">
                          <a:solidFill>
                            <a:schemeClr val="dk1"/>
                          </a:solidFill>
                          <a:latin typeface="+mn-lt"/>
                          <a:ea typeface="+mn-ea"/>
                          <a:cs typeface="+mn-cs"/>
                        </a:rPr>
                        <a:t>w</a:t>
                      </a:r>
                      <a:r>
                        <a:rPr kumimoji="0" lang="en-US" sz="1700" b="0" kern="1200" baseline="0" dirty="0">
                          <a:solidFill>
                            <a:schemeClr val="dk1"/>
                          </a:solidFill>
                          <a:latin typeface="+mn-lt"/>
                          <a:ea typeface="+mn-ea"/>
                          <a:cs typeface="+mn-cs"/>
                        </a:rPr>
                        <a:t>ater</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ions (electrolytes) </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and</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enzymes</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such</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as</a:t>
                      </a:r>
                      <a:r>
                        <a:rPr lang="en-US" sz="1700" b="0"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ptyalin</a:t>
                      </a:r>
                      <a:r>
                        <a:rPr lang="en-US" sz="1700" b="0" i="1" dirty="0">
                          <a:latin typeface="Times New Roman" pitchFamily="18" charset="0"/>
                          <a:cs typeface="Times New Roman" pitchFamily="18" charset="0"/>
                        </a:rPr>
                        <a:t> (</a:t>
                      </a:r>
                      <a:r>
                        <a:rPr kumimoji="0" lang="en-US" sz="1700" b="0" kern="1200" baseline="0" dirty="0">
                          <a:solidFill>
                            <a:schemeClr val="dk1"/>
                          </a:solidFill>
                          <a:latin typeface="+mn-lt"/>
                          <a:ea typeface="+mn-ea"/>
                          <a:cs typeface="Arial" panose="020B0604020202020204" pitchFamily="34" charset="0"/>
                        </a:rPr>
                        <a:t>an</a:t>
                      </a:r>
                      <a:r>
                        <a:rPr lang="en-US" sz="1700" b="0" i="1" dirty="0">
                          <a:latin typeface="Times New Roman" pitchFamily="18" charset="0"/>
                          <a:cs typeface="Times New Roman" pitchFamily="18" charset="0"/>
                        </a:rPr>
                        <a:t> </a:t>
                      </a:r>
                      <a:r>
                        <a:rPr lang="el-GR" sz="1700" b="0" dirty="0">
                          <a:latin typeface="Times New Roman" pitchFamily="18" charset="0"/>
                          <a:cs typeface="Times New Roman" pitchFamily="18" charset="0"/>
                        </a:rPr>
                        <a:t>α</a:t>
                      </a:r>
                      <a:r>
                        <a:rPr lang="en-US" sz="1700" b="0" dirty="0">
                          <a:latin typeface="Times New Roman" pitchFamily="18" charset="0"/>
                          <a:cs typeface="Times New Roman" pitchFamily="18" charset="0"/>
                        </a:rPr>
                        <a:t>-</a:t>
                      </a:r>
                      <a:r>
                        <a:rPr kumimoji="0" lang="en-US" sz="1700" b="0" kern="1200" baseline="0" dirty="0">
                          <a:solidFill>
                            <a:schemeClr val="dk1"/>
                          </a:solidFill>
                          <a:latin typeface="+mn-lt"/>
                          <a:ea typeface="+mn-ea"/>
                          <a:cs typeface="Arial" panose="020B0604020202020204" pitchFamily="34" charset="0"/>
                        </a:rPr>
                        <a:t>amylase</a:t>
                      </a:r>
                      <a:r>
                        <a:rPr lang="en-US" sz="1700" b="0" dirty="0">
                          <a:latin typeface="Times New Roman" pitchFamily="18" charset="0"/>
                          <a:cs typeface="Times New Roman" pitchFamily="18" charset="0"/>
                        </a:rPr>
                        <a:t>).</a:t>
                      </a:r>
                      <a:endParaRPr lang="en-US" sz="1700" b="0" dirty="0"/>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bg1">
                        <a:lumMod val="95000"/>
                      </a:schemeClr>
                    </a:solidFill>
                  </a:tcPr>
                </a:tc>
                <a:tc>
                  <a:txBody>
                    <a:bodyPr/>
                    <a:lstStyle/>
                    <a:p>
                      <a:r>
                        <a:rPr lang="en-US" sz="1700" b="0" dirty="0">
                          <a:solidFill>
                            <a:srgbClr val="FF66CC"/>
                          </a:solidFill>
                        </a:rPr>
                        <a:t>Larger cells which secrete mucus and a</a:t>
                      </a:r>
                      <a:r>
                        <a:rPr lang="en-US" sz="1700" b="0" baseline="0" dirty="0">
                          <a:solidFill>
                            <a:srgbClr val="FF66CC"/>
                          </a:solidFill>
                        </a:rPr>
                        <a:t> protein called mucin.</a:t>
                      </a:r>
                      <a:endParaRPr lang="en-US" sz="1700" b="0" dirty="0">
                        <a:solidFill>
                          <a:srgbClr val="FF66CC"/>
                        </a:solidFill>
                      </a:endParaRP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accent5">
                              <a:lumMod val="75000"/>
                            </a:schemeClr>
                          </a:solidFill>
                        </a:rPr>
                        <a:t>Located</a:t>
                      </a:r>
                      <a:r>
                        <a:rPr lang="en-US" sz="1700" b="0" baseline="0" dirty="0">
                          <a:solidFill>
                            <a:schemeClr val="accent5">
                              <a:lumMod val="75000"/>
                            </a:schemeClr>
                          </a:solidFill>
                        </a:rPr>
                        <a:t> 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kern="1200" dirty="0">
                          <a:solidFill>
                            <a:schemeClr val="accent5">
                              <a:lumMod val="75000"/>
                            </a:schemeClr>
                          </a:solidFill>
                          <a:latin typeface="+mn-lt"/>
                          <a:ea typeface="+mn-ea"/>
                          <a:cs typeface="+mn-cs"/>
                        </a:rPr>
                        <a:t>Parotid</a:t>
                      </a:r>
                      <a:r>
                        <a:rPr kumimoji="0" lang="en-US" sz="1700" b="0" kern="1200" dirty="0">
                          <a:solidFill>
                            <a:schemeClr val="accent5">
                              <a:lumMod val="75000"/>
                            </a:schemeClr>
                          </a:solidFill>
                          <a:latin typeface="Times New Roman" pitchFamily="18" charset="0"/>
                          <a:ea typeface="+mn-ea"/>
                          <a:cs typeface="Times New Roman" pitchFamily="18" charset="0"/>
                        </a:rPr>
                        <a:t>.</a:t>
                      </a:r>
                      <a:endParaRPr lang="en-US" sz="1700" b="0" dirty="0">
                        <a:solidFill>
                          <a:schemeClr val="accent5">
                            <a:lumMod val="75000"/>
                          </a:schemeClr>
                        </a:solidFill>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kern="1200" dirty="0">
                          <a:solidFill>
                            <a:schemeClr val="accent5">
                              <a:lumMod val="75000"/>
                            </a:schemeClr>
                          </a:solidFill>
                          <a:latin typeface="+mn-lt"/>
                          <a:ea typeface="+mn-ea"/>
                          <a:cs typeface="+mn-cs"/>
                        </a:rPr>
                        <a:t>Submandibular</a:t>
                      </a:r>
                      <a:r>
                        <a:rPr kumimoji="0" lang="en-US" sz="1700" b="0" kern="1200" dirty="0">
                          <a:solidFill>
                            <a:schemeClr val="accent5">
                              <a:lumMod val="75000"/>
                            </a:schemeClr>
                          </a:solidFill>
                          <a:latin typeface="Times New Roman" pitchFamily="18" charset="0"/>
                          <a:ea typeface="+mn-ea"/>
                          <a:cs typeface="Times New Roman" pitchFamily="18" charset="0"/>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kern="1200" dirty="0">
                          <a:solidFill>
                            <a:schemeClr val="accent5">
                              <a:lumMod val="75000"/>
                            </a:schemeClr>
                          </a:solidFill>
                          <a:latin typeface="+mn-lt"/>
                          <a:ea typeface="+mn-ea"/>
                          <a:cs typeface="+mn-cs"/>
                        </a:rPr>
                        <a:t>Sublingual</a:t>
                      </a:r>
                      <a:r>
                        <a:rPr lang="en-US" sz="1700" b="0" dirty="0">
                          <a:solidFill>
                            <a:schemeClr val="accent5">
                              <a:lumMod val="75000"/>
                            </a:schemeClr>
                          </a:solidFill>
                          <a:latin typeface="Times New Roman" pitchFamily="18" charset="0"/>
                          <a:cs typeface="Times New Roman" pitchFamily="18" charset="0"/>
                        </a:rPr>
                        <a:t> </a:t>
                      </a:r>
                      <a:r>
                        <a:rPr kumimoji="0" lang="en-US" sz="1700" b="0" kern="1200" dirty="0">
                          <a:solidFill>
                            <a:schemeClr val="accent5">
                              <a:lumMod val="75000"/>
                            </a:schemeClr>
                          </a:solidFill>
                          <a:latin typeface="+mn-lt"/>
                          <a:ea typeface="+mn-ea"/>
                          <a:cs typeface="+mn-cs"/>
                        </a:rPr>
                        <a:t>glands</a:t>
                      </a: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accent5">
                              <a:lumMod val="75000"/>
                            </a:schemeClr>
                          </a:solidFill>
                        </a:rPr>
                        <a:t>Located in: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kern="1200" baseline="0" dirty="0">
                          <a:solidFill>
                            <a:schemeClr val="accent5">
                              <a:lumMod val="75000"/>
                            </a:schemeClr>
                          </a:solidFill>
                          <a:latin typeface="+mn-lt"/>
                          <a:ea typeface="+mn-ea"/>
                          <a:cs typeface="+mn-cs"/>
                        </a:rPr>
                        <a:t>Submandibular</a:t>
                      </a:r>
                      <a:r>
                        <a:rPr kumimoji="0" lang="en-US" sz="1700" b="0" kern="1200" baseline="0" dirty="0">
                          <a:solidFill>
                            <a:schemeClr val="accent5">
                              <a:lumMod val="75000"/>
                            </a:schemeClr>
                          </a:solidFill>
                          <a:latin typeface="Times New Roman" pitchFamily="18" charset="0"/>
                          <a:ea typeface="+mn-ea"/>
                          <a:cs typeface="Times New Roman" pitchFamily="18" charset="0"/>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kern="1200" dirty="0">
                          <a:solidFill>
                            <a:schemeClr val="accent5">
                              <a:lumMod val="75000"/>
                            </a:schemeClr>
                          </a:solidFill>
                          <a:latin typeface="+mn-lt"/>
                          <a:ea typeface="+mn-ea"/>
                          <a:cs typeface="+mn-cs"/>
                        </a:rPr>
                        <a:t>Sublingual</a:t>
                      </a:r>
                      <a:r>
                        <a:rPr lang="en-US" sz="1700" b="0" dirty="0">
                          <a:solidFill>
                            <a:schemeClr val="accent5">
                              <a:lumMod val="75000"/>
                            </a:schemeClr>
                          </a:solidFill>
                          <a:latin typeface="Times New Roman" pitchFamily="18" charset="0"/>
                          <a:cs typeface="Times New Roman" pitchFamily="18" charset="0"/>
                        </a:rPr>
                        <a:t> </a:t>
                      </a:r>
                      <a:r>
                        <a:rPr kumimoji="0" lang="en-US" sz="1700" b="0" kern="1200" dirty="0">
                          <a:solidFill>
                            <a:schemeClr val="accent5">
                              <a:lumMod val="75000"/>
                            </a:schemeClr>
                          </a:solidFill>
                          <a:latin typeface="+mn-lt"/>
                          <a:ea typeface="+mn-ea"/>
                          <a:cs typeface="+mn-cs"/>
                        </a:rPr>
                        <a:t>glands.</a:t>
                      </a:r>
                    </a:p>
                  </a:txBody>
                  <a:tcP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13079447"/>
              </p:ext>
            </p:extLst>
          </p:nvPr>
        </p:nvGraphicFramePr>
        <p:xfrm>
          <a:off x="609441" y="5013176"/>
          <a:ext cx="10969944" cy="1107440"/>
        </p:xfrm>
        <a:graphic>
          <a:graphicData uri="http://schemas.openxmlformats.org/drawingml/2006/table">
            <a:tbl>
              <a:tblPr firstRow="1" bandRow="1">
                <a:tableStyleId>{5DA37D80-6434-44D0-A028-1B22A696006F}</a:tableStyleId>
              </a:tblPr>
              <a:tblGrid>
                <a:gridCol w="3656648">
                  <a:extLst>
                    <a:ext uri="{9D8B030D-6E8A-4147-A177-3AD203B41FA5}">
                      <a16:colId xmlns:a16="http://schemas.microsoft.com/office/drawing/2014/main" val="922321591"/>
                    </a:ext>
                  </a:extLst>
                </a:gridCol>
                <a:gridCol w="3656648">
                  <a:extLst>
                    <a:ext uri="{9D8B030D-6E8A-4147-A177-3AD203B41FA5}">
                      <a16:colId xmlns:a16="http://schemas.microsoft.com/office/drawing/2014/main" val="868826657"/>
                    </a:ext>
                  </a:extLst>
                </a:gridCol>
                <a:gridCol w="3656648">
                  <a:extLst>
                    <a:ext uri="{9D8B030D-6E8A-4147-A177-3AD203B41FA5}">
                      <a16:colId xmlns:a16="http://schemas.microsoft.com/office/drawing/2014/main" val="2387463"/>
                    </a:ext>
                  </a:extLst>
                </a:gridCol>
              </a:tblGrid>
              <a:tr h="325236">
                <a:tc gridSpan="3">
                  <a:txBody>
                    <a:bodyPr/>
                    <a:lstStyle/>
                    <a:p>
                      <a:pPr algn="ctr"/>
                      <a:r>
                        <a:rPr lang="en-US" sz="1800" b="0" dirty="0">
                          <a:latin typeface="Gill Sans MT" panose="020B0502020104020203" pitchFamily="34" charset="0"/>
                          <a:cs typeface="Times New Roman" panose="02020603050405020304" pitchFamily="18" charset="0"/>
                        </a:rPr>
                        <a:t>Types of Acinus</a:t>
                      </a:r>
                    </a:p>
                  </a:txBody>
                  <a:tcPr>
                    <a:solidFill>
                      <a:srgbClr val="D6EAF6"/>
                    </a:solidFill>
                  </a:tcPr>
                </a:tc>
                <a:tc hMerge="1">
                  <a:txBody>
                    <a:bodyPr/>
                    <a:lstStyle/>
                    <a:p>
                      <a:pPr algn="ctr"/>
                      <a:endParaRPr lang="en-US" sz="1800" b="0" dirty="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dirty="0"/>
                    </a:p>
                  </a:txBody>
                  <a:tcPr/>
                </a:tc>
                <a:extLst>
                  <a:ext uri="{0D108BD9-81ED-4DB2-BD59-A6C34878D82A}">
                    <a16:rowId xmlns:a16="http://schemas.microsoft.com/office/drawing/2014/main" val="4022028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2">
                              <a:lumMod val="75000"/>
                            </a:schemeClr>
                          </a:solidFill>
                          <a:latin typeface="+mn-lt"/>
                          <a:ea typeface="+mn-ea"/>
                          <a:cs typeface="+mn-cs"/>
                        </a:rPr>
                        <a:t>Purely Serous</a:t>
                      </a:r>
                      <a:endParaRPr lang="en-US" dirty="0"/>
                    </a:p>
                  </a:txBody>
                  <a:tcPr>
                    <a:solidFill>
                      <a:schemeClr val="bg1">
                        <a:lumMod val="95000"/>
                      </a:schemeClr>
                    </a:solidFill>
                  </a:tcPr>
                </a:tc>
                <a:tc>
                  <a:txBody>
                    <a:bodyPr/>
                    <a:lstStyle/>
                    <a:p>
                      <a:pPr algn="ctr"/>
                      <a:r>
                        <a:rPr lang="en-US" sz="1800" dirty="0">
                          <a:solidFill>
                            <a:schemeClr val="accent2">
                              <a:lumMod val="75000"/>
                            </a:schemeClr>
                          </a:solidFill>
                          <a:latin typeface="Gill Sans MT" panose="020B0502020104020203" pitchFamily="34" charset="0"/>
                        </a:rPr>
                        <a:t>Mixed</a:t>
                      </a:r>
                    </a:p>
                  </a:txBody>
                  <a:tcPr>
                    <a:solidFill>
                      <a:schemeClr val="bg1">
                        <a:lumMod val="95000"/>
                      </a:schemeClr>
                    </a:solidFill>
                  </a:tcPr>
                </a:tc>
                <a:tc>
                  <a:txBody>
                    <a:bodyPr/>
                    <a:lstStyle/>
                    <a:p>
                      <a:pPr algn="ctr"/>
                      <a:r>
                        <a:rPr lang="en-US" sz="1800" dirty="0">
                          <a:solidFill>
                            <a:schemeClr val="accent2">
                              <a:lumMod val="75000"/>
                            </a:schemeClr>
                          </a:solidFill>
                          <a:latin typeface="Gill Sans MT" panose="020B0502020104020203" pitchFamily="34" charset="0"/>
                        </a:rPr>
                        <a:t>Purely Mucous</a:t>
                      </a:r>
                    </a:p>
                  </a:txBody>
                  <a:tcPr>
                    <a:solidFill>
                      <a:schemeClr val="bg1">
                        <a:lumMod val="95000"/>
                      </a:schemeClr>
                    </a:solidFill>
                  </a:tcPr>
                </a:tc>
                <a:extLst>
                  <a:ext uri="{0D108BD9-81ED-4DB2-BD59-A6C34878D82A}">
                    <a16:rowId xmlns:a16="http://schemas.microsoft.com/office/drawing/2014/main" val="2238428804"/>
                  </a:ext>
                </a:extLst>
              </a:tr>
              <a:tr h="370840">
                <a:tc>
                  <a:txBody>
                    <a:bodyPr/>
                    <a:lstStyle/>
                    <a:p>
                      <a:pPr marL="0" marR="0" lvl="0" indent="0" algn="ctr" defTabSz="666750" rtl="1" eaLnBrk="1" fontAlgn="auto" latinLnBrk="0" hangingPunct="1">
                        <a:lnSpc>
                          <a:spcPct val="90000"/>
                        </a:lnSpc>
                        <a:spcBef>
                          <a:spcPct val="0"/>
                        </a:spcBef>
                        <a:spcAft>
                          <a:spcPct val="35000"/>
                        </a:spcAft>
                        <a:buClrTx/>
                        <a:buSzTx/>
                        <a:buFontTx/>
                        <a:buNone/>
                        <a:tabLst/>
                        <a:defRPr/>
                      </a:pPr>
                      <a:r>
                        <a:rPr lang="en-US" sz="1600" b="0" kern="1200" dirty="0">
                          <a:solidFill>
                            <a:schemeClr val="tx1"/>
                          </a:solidFill>
                          <a:latin typeface="+mn-lt"/>
                          <a:ea typeface="+mn-ea"/>
                          <a:cs typeface="+mn-cs"/>
                        </a:rPr>
                        <a:t>Parotid Gland</a:t>
                      </a:r>
                    </a:p>
                  </a:txBody>
                  <a:tcPr/>
                </a:tc>
                <a:tc>
                  <a:txBody>
                    <a:bodyPr/>
                    <a:lstStyle/>
                    <a:p>
                      <a:pPr lvl="0" algn="ctr">
                        <a:lnSpc>
                          <a:spcPct val="80000"/>
                        </a:lnSpc>
                      </a:pPr>
                      <a:r>
                        <a:rPr lang="en-US" sz="1600" b="0" kern="1200" dirty="0">
                          <a:solidFill>
                            <a:schemeClr val="tx1"/>
                          </a:solidFill>
                          <a:latin typeface="+mn-lt"/>
                          <a:ea typeface="+mn-ea"/>
                          <a:cs typeface="+mn-cs"/>
                        </a:rPr>
                        <a:t>Sublingual and Submandibular</a:t>
                      </a:r>
                    </a:p>
                  </a:txBody>
                  <a:tcPr/>
                </a:tc>
                <a:tc>
                  <a:txBody>
                    <a:bodyPr/>
                    <a:lstStyle/>
                    <a:p>
                      <a:pPr lvl="0" algn="ctr">
                        <a:lnSpc>
                          <a:spcPct val="80000"/>
                        </a:lnSpc>
                      </a:pPr>
                      <a:r>
                        <a:rPr lang="en-US" sz="1600" b="0" kern="1200" dirty="0">
                          <a:solidFill>
                            <a:srgbClr val="FF66CC"/>
                          </a:solidFill>
                          <a:latin typeface="+mn-lt"/>
                          <a:ea typeface="+mn-ea"/>
                          <a:cs typeface="+mn-cs"/>
                        </a:rPr>
                        <a:t>Buccal Glands</a:t>
                      </a:r>
                    </a:p>
                  </a:txBody>
                  <a:tcPr/>
                </a:tc>
                <a:extLst>
                  <a:ext uri="{0D108BD9-81ED-4DB2-BD59-A6C34878D82A}">
                    <a16:rowId xmlns:a16="http://schemas.microsoft.com/office/drawing/2014/main" val="2878319891"/>
                  </a:ext>
                </a:extLst>
              </a:tr>
            </a:tbl>
          </a:graphicData>
        </a:graphic>
      </p:graphicFrame>
    </p:spTree>
    <p:extLst>
      <p:ext uri="{BB962C8B-B14F-4D97-AF65-F5344CB8AC3E}">
        <p14:creationId xmlns:p14="http://schemas.microsoft.com/office/powerpoint/2010/main" val="271344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Composition of Saliva</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12859" y="1212843"/>
            <a:ext cx="10969943" cy="448424"/>
          </a:xfrm>
        </p:spPr>
        <p:txBody>
          <a:bodyPr>
            <a:normAutofit fontScale="92500" lnSpcReduction="20000"/>
          </a:bodyPr>
          <a:lstStyle/>
          <a:p>
            <a:pPr algn="ctr"/>
            <a:r>
              <a:rPr lang="en-US" sz="1400" dirty="0">
                <a:solidFill>
                  <a:schemeClr val="accent2">
                    <a:lumMod val="75000"/>
                  </a:schemeClr>
                </a:solidFill>
              </a:rPr>
              <a:t>Aqueous Fluids: </a:t>
            </a:r>
            <a:r>
              <a:rPr lang="en-US" sz="1400" dirty="0">
                <a:solidFill>
                  <a:srgbClr val="000000"/>
                </a:solidFill>
              </a:rPr>
              <a:t>H</a:t>
            </a:r>
            <a:r>
              <a:rPr lang="en-US" sz="1400" baseline="-25000" dirty="0">
                <a:solidFill>
                  <a:srgbClr val="000000"/>
                </a:solidFill>
              </a:rPr>
              <a:t>2</a:t>
            </a:r>
            <a:r>
              <a:rPr lang="en-US" sz="1400" dirty="0">
                <a:solidFill>
                  <a:srgbClr val="000000"/>
                </a:solidFill>
              </a:rPr>
              <a:t>O, K, HCO</a:t>
            </a:r>
            <a:r>
              <a:rPr lang="en-US" sz="1400" baseline="-25000" dirty="0">
                <a:solidFill>
                  <a:srgbClr val="000000"/>
                </a:solidFill>
              </a:rPr>
              <a:t>3</a:t>
            </a:r>
            <a:r>
              <a:rPr lang="en-US" sz="1400" dirty="0">
                <a:solidFill>
                  <a:srgbClr val="000000"/>
                </a:solidFill>
              </a:rPr>
              <a:t>, Na, Cl, </a:t>
            </a:r>
            <a:r>
              <a:rPr lang="en-US" sz="1400" dirty="0">
                <a:solidFill>
                  <a:srgbClr val="000000"/>
                </a:solidFill>
                <a:sym typeface="Symbol" pitchFamily="18" charset="2"/>
              </a:rPr>
              <a:t>-amylase, Lingual lipase, IgA, </a:t>
            </a:r>
            <a:r>
              <a:rPr lang="en-US" sz="1400" dirty="0" err="1">
                <a:solidFill>
                  <a:srgbClr val="000000"/>
                </a:solidFill>
                <a:sym typeface="Symbol" pitchFamily="18" charset="2"/>
              </a:rPr>
              <a:t>Kallikrein</a:t>
            </a:r>
            <a:r>
              <a:rPr lang="en-US" sz="1400" dirty="0">
                <a:solidFill>
                  <a:srgbClr val="000000"/>
                </a:solidFill>
                <a:sym typeface="Symbol" pitchFamily="18" charset="2"/>
              </a:rPr>
              <a:t>, </a:t>
            </a:r>
            <a:r>
              <a:rPr lang="en-US" sz="1400" dirty="0" err="1">
                <a:solidFill>
                  <a:srgbClr val="000000"/>
                </a:solidFill>
                <a:sym typeface="Symbol" pitchFamily="18" charset="2"/>
              </a:rPr>
              <a:t>Muramidase</a:t>
            </a:r>
            <a:r>
              <a:rPr lang="en-US" sz="1400" dirty="0">
                <a:solidFill>
                  <a:srgbClr val="000000"/>
                </a:solidFill>
                <a:sym typeface="Symbol" pitchFamily="18" charset="2"/>
              </a:rPr>
              <a:t> (lyses </a:t>
            </a:r>
            <a:r>
              <a:rPr lang="en-US" sz="1400" dirty="0" err="1">
                <a:solidFill>
                  <a:srgbClr val="000000"/>
                </a:solidFill>
                <a:sym typeface="Symbol" pitchFamily="18" charset="2"/>
              </a:rPr>
              <a:t>muramic</a:t>
            </a:r>
            <a:r>
              <a:rPr lang="en-US" sz="1400" dirty="0">
                <a:solidFill>
                  <a:srgbClr val="000000"/>
                </a:solidFill>
                <a:sym typeface="Symbol" pitchFamily="18" charset="2"/>
              </a:rPr>
              <a:t> acid of Staphylococcus), Lactoferrin (antimicrobial activity ) and epithelial growth factor (EGF</a:t>
            </a:r>
            <a:r>
              <a:rPr lang="en-US" sz="1400" dirty="0" smtClean="0">
                <a:solidFill>
                  <a:srgbClr val="000000"/>
                </a:solidFill>
                <a:sym typeface="Symbol" pitchFamily="18" charset="2"/>
              </a:rPr>
              <a:t>) (</a:t>
            </a:r>
            <a:r>
              <a:rPr lang="en-US" sz="1400" dirty="0">
                <a:solidFill>
                  <a:srgbClr val="00B050"/>
                </a:solidFill>
              </a:rPr>
              <a:t>Normal saliva has HIGH potassium and </a:t>
            </a:r>
            <a:r>
              <a:rPr lang="en-US" sz="1400" dirty="0" smtClean="0">
                <a:solidFill>
                  <a:srgbClr val="00B050"/>
                </a:solidFill>
              </a:rPr>
              <a:t>Bicarbonate, but low </a:t>
            </a:r>
            <a:r>
              <a:rPr lang="en-US" sz="1400" dirty="0" err="1" smtClean="0">
                <a:solidFill>
                  <a:srgbClr val="00B050"/>
                </a:solidFill>
              </a:rPr>
              <a:t>NaCl</a:t>
            </a:r>
            <a:r>
              <a:rPr lang="en-US" sz="1400" dirty="0" smtClean="0">
                <a:solidFill>
                  <a:srgbClr val="00B050"/>
                </a:solidFill>
              </a:rPr>
              <a:t>). </a:t>
            </a:r>
            <a:endParaRPr lang="en-US" sz="1400" dirty="0">
              <a:solidFill>
                <a:srgbClr val="00B050"/>
              </a:solidFill>
            </a:endParaRPr>
          </a:p>
        </p:txBody>
      </p:sp>
      <p:sp>
        <p:nvSpPr>
          <p:cNvPr id="5" name="Rectangle 4"/>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graphicFrame>
        <p:nvGraphicFramePr>
          <p:cNvPr id="6" name="Table 5"/>
          <p:cNvGraphicFramePr>
            <a:graphicFrameLocks noGrp="1"/>
          </p:cNvGraphicFramePr>
          <p:nvPr>
            <p:extLst>
              <p:ext uri="{D42A27DB-BD31-4B8C-83A1-F6EECF244321}">
                <p14:modId xmlns:p14="http://schemas.microsoft.com/office/powerpoint/2010/main" val="1917563665"/>
              </p:ext>
            </p:extLst>
          </p:nvPr>
        </p:nvGraphicFramePr>
        <p:xfrm>
          <a:off x="607167" y="1621544"/>
          <a:ext cx="10969944" cy="3266685"/>
        </p:xfrm>
        <a:graphic>
          <a:graphicData uri="http://schemas.openxmlformats.org/drawingml/2006/table">
            <a:tbl>
              <a:tblPr firstRow="1" bandRow="1">
                <a:tableStyleId>{5DA37D80-6434-44D0-A028-1B22A696006F}</a:tableStyleId>
              </a:tblPr>
              <a:tblGrid>
                <a:gridCol w="1828324">
                  <a:extLst>
                    <a:ext uri="{9D8B030D-6E8A-4147-A177-3AD203B41FA5}">
                      <a16:colId xmlns:a16="http://schemas.microsoft.com/office/drawing/2014/main" val="3384493305"/>
                    </a:ext>
                  </a:extLst>
                </a:gridCol>
                <a:gridCol w="1500985">
                  <a:extLst>
                    <a:ext uri="{9D8B030D-6E8A-4147-A177-3AD203B41FA5}">
                      <a16:colId xmlns:a16="http://schemas.microsoft.com/office/drawing/2014/main" val="922321591"/>
                    </a:ext>
                  </a:extLst>
                </a:gridCol>
                <a:gridCol w="1152128">
                  <a:extLst>
                    <a:ext uri="{9D8B030D-6E8A-4147-A177-3AD203B41FA5}">
                      <a16:colId xmlns:a16="http://schemas.microsoft.com/office/drawing/2014/main" val="868826657"/>
                    </a:ext>
                  </a:extLst>
                </a:gridCol>
                <a:gridCol w="2304256">
                  <a:extLst>
                    <a:ext uri="{9D8B030D-6E8A-4147-A177-3AD203B41FA5}">
                      <a16:colId xmlns:a16="http://schemas.microsoft.com/office/drawing/2014/main" val="2387463"/>
                    </a:ext>
                  </a:extLst>
                </a:gridCol>
                <a:gridCol w="1869904">
                  <a:extLst>
                    <a:ext uri="{9D8B030D-6E8A-4147-A177-3AD203B41FA5}">
                      <a16:colId xmlns:a16="http://schemas.microsoft.com/office/drawing/2014/main" val="3220452485"/>
                    </a:ext>
                  </a:extLst>
                </a:gridCol>
                <a:gridCol w="2314347">
                  <a:extLst>
                    <a:ext uri="{9D8B030D-6E8A-4147-A177-3AD203B41FA5}">
                      <a16:colId xmlns:a16="http://schemas.microsoft.com/office/drawing/2014/main" val="2240133464"/>
                    </a:ext>
                  </a:extLst>
                </a:gridCol>
              </a:tblGrid>
              <a:tr h="325236">
                <a:tc gridSpan="6">
                  <a:txBody>
                    <a:bodyPr/>
                    <a:lstStyle/>
                    <a:p>
                      <a:pPr algn="ctr"/>
                      <a:r>
                        <a:rPr lang="en-US" sz="1400" b="0" i="0" u="none" dirty="0">
                          <a:latin typeface="Gill Sans MT" panose="020B0502020104020203" pitchFamily="34" charset="0"/>
                          <a:cs typeface="Times New Roman" panose="02020603050405020304" pitchFamily="18" charset="0"/>
                        </a:rPr>
                        <a:t>Hypotonic Solution</a:t>
                      </a:r>
                    </a:p>
                  </a:txBody>
                  <a:tcPr>
                    <a:solidFill>
                      <a:srgbClr val="D6EAF6"/>
                    </a:solidFill>
                  </a:tcPr>
                </a:tc>
                <a:tc hMerge="1">
                  <a:txBody>
                    <a:bodyPr/>
                    <a:lstStyle/>
                    <a:p>
                      <a:pPr algn="ctr"/>
                      <a:endParaRPr lang="en-US" sz="1800" b="0" dirty="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800" b="0" dirty="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dirty="0"/>
                    </a:p>
                  </a:txBody>
                  <a:tcPr/>
                </a:tc>
                <a:tc hMerge="1">
                  <a:txBody>
                    <a:bodyPr/>
                    <a:lstStyle/>
                    <a:p>
                      <a:pPr algn="ctr"/>
                      <a:endParaRPr lang="en-US" sz="1800" b="0" dirty="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800" b="0" dirty="0">
                        <a:latin typeface="Gill Sans MT" panose="020B0502020104020203" pitchFamily="34" charset="0"/>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kern="1200" dirty="0">
                          <a:solidFill>
                            <a:schemeClr val="accent2">
                              <a:lumMod val="75000"/>
                            </a:schemeClr>
                          </a:solidFill>
                          <a:latin typeface="+mn-lt"/>
                          <a:ea typeface="+mn-ea"/>
                          <a:cs typeface="+mn-cs"/>
                        </a:rPr>
                        <a:t>1.</a:t>
                      </a:r>
                      <a:r>
                        <a:rPr lang="en-US" sz="1400" b="0" i="0" u="none" kern="1200" baseline="0" dirty="0">
                          <a:solidFill>
                            <a:schemeClr val="accent2">
                              <a:lumMod val="75000"/>
                            </a:schemeClr>
                          </a:solidFill>
                          <a:latin typeface="+mn-lt"/>
                          <a:ea typeface="+mn-ea"/>
                          <a:cs typeface="+mn-cs"/>
                        </a:rPr>
                        <a:t> </a:t>
                      </a:r>
                      <a:r>
                        <a:rPr lang="en-US" sz="1400" b="0" i="0" u="none" kern="1200" dirty="0">
                          <a:solidFill>
                            <a:schemeClr val="accent2">
                              <a:lumMod val="75000"/>
                            </a:schemeClr>
                          </a:solidFill>
                          <a:latin typeface="+mn-lt"/>
                          <a:ea typeface="+mn-ea"/>
                          <a:cs typeface="+mn-cs"/>
                        </a:rPr>
                        <a:t>Ions</a:t>
                      </a:r>
                      <a:endParaRPr lang="en-US" sz="1400" b="0" i="0" u="none" dirty="0"/>
                    </a:p>
                  </a:txBody>
                  <a:tcP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95000"/>
                      </a:schemeClr>
                    </a:solidFill>
                  </a:tcPr>
                </a:tc>
                <a:tc>
                  <a:txBody>
                    <a:bodyPr/>
                    <a:lstStyle/>
                    <a:p>
                      <a:pPr algn="ctr"/>
                      <a:r>
                        <a:rPr lang="en-US" sz="1400" b="0" i="0" u="none" dirty="0">
                          <a:solidFill>
                            <a:schemeClr val="accent2">
                              <a:lumMod val="75000"/>
                            </a:schemeClr>
                          </a:solidFill>
                          <a:latin typeface="Gill Sans MT" panose="020B0502020104020203" pitchFamily="34" charset="0"/>
                        </a:rPr>
                        <a:t>2.</a:t>
                      </a:r>
                      <a:r>
                        <a:rPr lang="en-US" sz="1400" b="0" i="0" u="none" baseline="0" dirty="0">
                          <a:solidFill>
                            <a:schemeClr val="accent2">
                              <a:lumMod val="75000"/>
                            </a:schemeClr>
                          </a:solidFill>
                          <a:latin typeface="Gill Sans MT" panose="020B0502020104020203" pitchFamily="34" charset="0"/>
                        </a:rPr>
                        <a:t> </a:t>
                      </a:r>
                      <a:r>
                        <a:rPr lang="en-US" sz="1400" b="0" i="0" u="none" dirty="0">
                          <a:solidFill>
                            <a:schemeClr val="accent2">
                              <a:lumMod val="75000"/>
                            </a:schemeClr>
                          </a:solidFill>
                          <a:latin typeface="Gill Sans MT" panose="020B0502020104020203" pitchFamily="34" charset="0"/>
                        </a:rPr>
                        <a:t>Water</a:t>
                      </a:r>
                    </a:p>
                  </a:txBody>
                  <a:tcPr>
                    <a:solidFill>
                      <a:schemeClr val="bg1">
                        <a:lumMod val="95000"/>
                      </a:schemeClr>
                    </a:solidFill>
                  </a:tcPr>
                </a:tc>
                <a:tc gridSpan="3">
                  <a:txBody>
                    <a:bodyPr/>
                    <a:lstStyle/>
                    <a:p>
                      <a:pPr algn="ctr"/>
                      <a:r>
                        <a:rPr lang="en-US" sz="1400" b="0" i="0" u="none" dirty="0">
                          <a:solidFill>
                            <a:schemeClr val="accent2">
                              <a:lumMod val="75000"/>
                            </a:schemeClr>
                          </a:solidFill>
                          <a:latin typeface="Gill Sans MT" panose="020B0502020104020203" pitchFamily="34" charset="0"/>
                        </a:rPr>
                        <a:t>3.</a:t>
                      </a:r>
                      <a:r>
                        <a:rPr lang="en-US" sz="1400" b="0" i="0" u="none" baseline="0" dirty="0">
                          <a:solidFill>
                            <a:schemeClr val="accent2">
                              <a:lumMod val="75000"/>
                            </a:schemeClr>
                          </a:solidFill>
                          <a:latin typeface="Gill Sans MT" panose="020B0502020104020203" pitchFamily="34" charset="0"/>
                        </a:rPr>
                        <a:t> </a:t>
                      </a:r>
                      <a:r>
                        <a:rPr lang="en-US" sz="1400" b="0" i="0" u="none" dirty="0">
                          <a:solidFill>
                            <a:schemeClr val="accent2">
                              <a:lumMod val="75000"/>
                            </a:schemeClr>
                          </a:solidFill>
                          <a:latin typeface="Gill Sans MT" panose="020B0502020104020203" pitchFamily="34" charset="0"/>
                        </a:rPr>
                        <a:t>Enzymes</a:t>
                      </a:r>
                    </a:p>
                  </a:txBody>
                  <a:tcPr>
                    <a:solidFill>
                      <a:schemeClr val="bg1">
                        <a:lumMod val="95000"/>
                      </a:schemeClr>
                    </a:solidFill>
                  </a:tcPr>
                </a:tc>
                <a:tc hMerge="1">
                  <a:txBody>
                    <a:bodyPr/>
                    <a:lstStyle/>
                    <a:p>
                      <a:pPr algn="ctr"/>
                      <a:endParaRPr lang="en-US" sz="1800" dirty="0">
                        <a:solidFill>
                          <a:schemeClr val="accent2">
                            <a:lumMod val="75000"/>
                          </a:schemeClr>
                        </a:solidFill>
                        <a:latin typeface="Gill Sans MT" panose="020B0502020104020203" pitchFamily="34" charset="0"/>
                      </a:endParaRPr>
                    </a:p>
                  </a:txBody>
                  <a:tcPr>
                    <a:solidFill>
                      <a:schemeClr val="bg1">
                        <a:lumMod val="95000"/>
                      </a:schemeClr>
                    </a:solidFill>
                  </a:tcPr>
                </a:tc>
                <a:tc hMerge="1">
                  <a:txBody>
                    <a:bodyPr/>
                    <a:lstStyle/>
                    <a:p>
                      <a:pPr algn="ctr"/>
                      <a:endParaRPr lang="en-US" sz="1800" dirty="0">
                        <a:solidFill>
                          <a:schemeClr val="accent2">
                            <a:lumMod val="75000"/>
                          </a:schemeClr>
                        </a:solidFill>
                        <a:latin typeface="Gill Sans MT" panose="020B0502020104020203" pitchFamily="34" charset="0"/>
                      </a:endParaRPr>
                    </a:p>
                  </a:txBody>
                  <a:tcPr>
                    <a:solidFill>
                      <a:schemeClr val="bg1">
                        <a:lumMod val="95000"/>
                      </a:schemeClr>
                    </a:solidFill>
                  </a:tcPr>
                </a:tc>
                <a:extLst>
                  <a:ext uri="{0D108BD9-81ED-4DB2-BD59-A6C34878D82A}">
                    <a16:rowId xmlns:a16="http://schemas.microsoft.com/office/drawing/2014/main" val="2238428804"/>
                  </a:ext>
                </a:extLst>
              </a:tr>
              <a:tr h="696089">
                <a:tc gridSpan="2">
                  <a:txBody>
                    <a:bodyPr/>
                    <a:lstStyle/>
                    <a:p>
                      <a:pPr marL="0" marR="0" lvl="0" indent="0" algn="l" defTabSz="666750" rtl="0" eaLnBrk="1" fontAlgn="auto" latinLnBrk="0" hangingPunct="1">
                        <a:lnSpc>
                          <a:spcPct val="90000"/>
                        </a:lnSpc>
                        <a:spcBef>
                          <a:spcPct val="0"/>
                        </a:spcBef>
                        <a:spcAft>
                          <a:spcPct val="35000"/>
                        </a:spcAft>
                        <a:buClrTx/>
                        <a:buSzTx/>
                        <a:buFont typeface="Arial" panose="020B0604020202020204" pitchFamily="34" charset="0"/>
                        <a:buNone/>
                        <a:tabLst/>
                        <a:defRPr/>
                      </a:pPr>
                      <a:r>
                        <a:rPr lang="en-US" sz="1300" b="0" i="0" u="none" kern="1200" dirty="0">
                          <a:solidFill>
                            <a:schemeClr val="tx1"/>
                          </a:solidFill>
                          <a:latin typeface="+mn-lt"/>
                          <a:ea typeface="+mn-ea"/>
                          <a:cs typeface="+mn-cs"/>
                        </a:rPr>
                        <a:t>Na, K, CI, HCO3: </a:t>
                      </a:r>
                      <a:r>
                        <a:rPr lang="en-US" sz="1300" b="0" i="0" u="none" kern="1200" baseline="0" dirty="0">
                          <a:solidFill>
                            <a:schemeClr val="tx1"/>
                          </a:solidFill>
                          <a:latin typeface="+mn-lt"/>
                          <a:ea typeface="+mn-ea"/>
                          <a:cs typeface="+mn-cs"/>
                        </a:rPr>
                        <a:t> </a:t>
                      </a:r>
                      <a:r>
                        <a:rPr lang="en-US" sz="1300" b="0" i="0" u="none" kern="1200" dirty="0">
                          <a:solidFill>
                            <a:schemeClr val="tx1"/>
                          </a:solidFill>
                          <a:latin typeface="+mn-lt"/>
                          <a:ea typeface="+mn-ea"/>
                          <a:cs typeface="+mn-cs"/>
                        </a:rPr>
                        <a:t>the concentrations of these ions are altered with altered flow rates), </a:t>
                      </a:r>
                      <a:r>
                        <a:rPr lang="en-US" sz="1300" b="0" i="0" u="none" kern="1200" dirty="0">
                          <a:solidFill>
                            <a:schemeClr val="bg2">
                              <a:lumMod val="75000"/>
                            </a:schemeClr>
                          </a:solidFill>
                          <a:latin typeface="+mn-lt"/>
                          <a:ea typeface="+mn-ea"/>
                          <a:cs typeface="+mn-cs"/>
                        </a:rPr>
                        <a:t>e.g., at low flow rate (under resting condition).</a:t>
                      </a:r>
                    </a:p>
                  </a:txBody>
                  <a:tcPr/>
                </a:tc>
                <a:tc hMerge="1">
                  <a:txBody>
                    <a:bodyPr/>
                    <a:lstStyle/>
                    <a:p>
                      <a:pPr marL="0" marR="0" lvl="0" indent="0" algn="l" defTabSz="666750" rtl="0" eaLnBrk="1" fontAlgn="auto" latinLnBrk="0" hangingPunct="1">
                        <a:lnSpc>
                          <a:spcPct val="90000"/>
                        </a:lnSpc>
                        <a:spcBef>
                          <a:spcPct val="0"/>
                        </a:spcBef>
                        <a:spcAft>
                          <a:spcPct val="35000"/>
                        </a:spcAft>
                        <a:buClrTx/>
                        <a:buSzTx/>
                        <a:buFont typeface="Arial" panose="020B0604020202020204" pitchFamily="34" charset="0"/>
                        <a:buNone/>
                        <a:tabLst/>
                        <a:defRPr/>
                      </a:pPr>
                      <a:endParaRPr lang="en-US" sz="1600" b="0" kern="1200" dirty="0">
                        <a:solidFill>
                          <a:schemeClr val="bg2">
                            <a:lumMod val="75000"/>
                          </a:schemeClr>
                        </a:solidFill>
                        <a:latin typeface="+mn-lt"/>
                        <a:ea typeface="+mn-ea"/>
                        <a:cs typeface="+mn-cs"/>
                      </a:endParaRPr>
                    </a:p>
                  </a:txBody>
                  <a:tcPr/>
                </a:tc>
                <a:tc>
                  <a:txBody>
                    <a:bodyPr/>
                    <a:lstStyle/>
                    <a:p>
                      <a:pPr algn="ctr">
                        <a:spcBef>
                          <a:spcPts val="667"/>
                        </a:spcBef>
                      </a:pPr>
                      <a:r>
                        <a:rPr lang="en-GB" sz="1300" b="0" i="0" u="none" dirty="0">
                          <a:solidFill>
                            <a:schemeClr val="accent4">
                              <a:lumMod val="75000"/>
                            </a:schemeClr>
                          </a:solidFill>
                        </a:rPr>
                        <a:t>0.5</a:t>
                      </a:r>
                      <a:r>
                        <a:rPr lang="en-GB" sz="1300" b="0" i="0" u="none" dirty="0"/>
                        <a:t> </a:t>
                      </a:r>
                    </a:p>
                    <a:p>
                      <a:pPr algn="ctr">
                        <a:spcBef>
                          <a:spcPts val="667"/>
                        </a:spcBef>
                      </a:pPr>
                      <a:r>
                        <a:rPr lang="en-GB" sz="1300" b="0" i="0" u="none" dirty="0"/>
                        <a:t>L saliva/day</a:t>
                      </a:r>
                      <a:endParaRPr lang="en-US" sz="1300" b="0" i="0" u="none" dirty="0"/>
                    </a:p>
                  </a:txBody>
                  <a:tcPr/>
                </a:tc>
                <a:tc>
                  <a:txBody>
                    <a:bodyPr/>
                    <a:lstStyle/>
                    <a:p>
                      <a:pPr algn="ctr"/>
                      <a:endParaRPr lang="en-GB" sz="100" b="0" i="0" u="none" dirty="0">
                        <a:solidFill>
                          <a:srgbClr val="FF0000"/>
                        </a:solidFill>
                        <a:sym typeface="Symbol" pitchFamily="18" charset="2"/>
                      </a:endParaRPr>
                    </a:p>
                    <a:p>
                      <a:pPr algn="ctr"/>
                      <a:endParaRPr lang="en-GB" sz="100" b="0" i="0" u="none" dirty="0">
                        <a:solidFill>
                          <a:srgbClr val="FF0000"/>
                        </a:solidFill>
                        <a:sym typeface="Symbol" pitchFamily="18" charset="2"/>
                      </a:endParaRPr>
                    </a:p>
                    <a:p>
                      <a:pPr algn="ctr"/>
                      <a:endParaRPr lang="en-GB" sz="100" b="0" i="0" u="none" dirty="0">
                        <a:solidFill>
                          <a:srgbClr val="FF0000"/>
                        </a:solidFill>
                        <a:sym typeface="Symbol" pitchFamily="18" charset="2"/>
                      </a:endParaRPr>
                    </a:p>
                    <a:p>
                      <a:pPr algn="ctr"/>
                      <a:endParaRPr lang="en-GB" sz="100" b="0" i="0" u="none" dirty="0">
                        <a:solidFill>
                          <a:srgbClr val="FF0000"/>
                        </a:solidFill>
                        <a:sym typeface="Symbol" pitchFamily="18" charset="2"/>
                      </a:endParaRPr>
                    </a:p>
                    <a:p>
                      <a:pPr algn="ctr"/>
                      <a:r>
                        <a:rPr lang="en-GB" sz="1300" b="0" i="0" u="none" dirty="0">
                          <a:solidFill>
                            <a:srgbClr val="FF0000"/>
                          </a:solidFill>
                          <a:sym typeface="Symbol" pitchFamily="18" charset="2"/>
                        </a:rPr>
                        <a:t></a:t>
                      </a:r>
                      <a:r>
                        <a:rPr lang="en-GB" sz="1300" b="0" i="0" u="none" dirty="0">
                          <a:solidFill>
                            <a:srgbClr val="FF0000"/>
                          </a:solidFill>
                        </a:rPr>
                        <a:t>-amylase </a:t>
                      </a:r>
                    </a:p>
                    <a:p>
                      <a:pPr algn="ctr"/>
                      <a:r>
                        <a:rPr lang="en-GB" sz="1300" b="0" i="0" u="none" dirty="0">
                          <a:solidFill>
                            <a:srgbClr val="FF0000"/>
                          </a:solidFill>
                        </a:rPr>
                        <a:t>(from parotid glands)</a:t>
                      </a:r>
                      <a:endParaRPr lang="en-US" sz="1300" b="0" i="0" u="none" dirty="0"/>
                    </a:p>
                  </a:txBody>
                  <a:tcPr/>
                </a:tc>
                <a:tc>
                  <a:txBody>
                    <a:bodyPr/>
                    <a:lstStyle/>
                    <a:p>
                      <a:pPr algn="ctr"/>
                      <a:endParaRPr lang="en-GB" sz="1300" b="0" i="0" u="none" dirty="0">
                        <a:solidFill>
                          <a:srgbClr val="FF0000"/>
                        </a:solidFill>
                      </a:endParaRPr>
                    </a:p>
                    <a:p>
                      <a:pPr algn="ctr"/>
                      <a:r>
                        <a:rPr lang="en-GB" sz="1300" b="0" i="0" u="none" dirty="0">
                          <a:solidFill>
                            <a:srgbClr val="FF0000"/>
                          </a:solidFill>
                        </a:rPr>
                        <a:t>Lingual lipase</a:t>
                      </a:r>
                      <a:endParaRPr lang="en-US" sz="1300" b="0" i="0" u="none" dirty="0"/>
                    </a:p>
                  </a:txBody>
                  <a:tcPr/>
                </a:tc>
                <a:tc>
                  <a:txBody>
                    <a:bodyPr/>
                    <a:lstStyle/>
                    <a:p>
                      <a:pPr algn="ctr"/>
                      <a:endParaRPr lang="en-GB" sz="1300" b="0" i="0" u="none" dirty="0">
                        <a:solidFill>
                          <a:srgbClr val="FF0000"/>
                        </a:solidFill>
                      </a:endParaRPr>
                    </a:p>
                    <a:p>
                      <a:pPr algn="ctr"/>
                      <a:r>
                        <a:rPr lang="en-GB" sz="1300" b="0" i="0" u="none" dirty="0" err="1">
                          <a:solidFill>
                            <a:srgbClr val="FF0000"/>
                          </a:solidFill>
                        </a:rPr>
                        <a:t>Kallikrein</a:t>
                      </a:r>
                      <a:endParaRPr lang="en-US" sz="1300" b="0" i="0" u="none" dirty="0"/>
                    </a:p>
                  </a:txBody>
                  <a:tcPr/>
                </a:tc>
                <a:extLst>
                  <a:ext uri="{0D108BD9-81ED-4DB2-BD59-A6C34878D82A}">
                    <a16:rowId xmlns:a16="http://schemas.microsoft.com/office/drawing/2014/main" val="2878319891"/>
                  </a:ext>
                </a:extLst>
              </a:tr>
              <a:tr h="370840">
                <a:tc>
                  <a:txBody>
                    <a:bodyPr/>
                    <a:lstStyle/>
                    <a:p>
                      <a:pPr algn="ctr">
                        <a:spcBef>
                          <a:spcPts val="667"/>
                        </a:spcBef>
                      </a:pPr>
                      <a:r>
                        <a:rPr lang="en-US" sz="1300" b="0" i="0" u="none" dirty="0">
                          <a:solidFill>
                            <a:srgbClr val="FF0000"/>
                          </a:solidFill>
                          <a:sym typeface="Symbol" pitchFamily="18" charset="2"/>
                        </a:rPr>
                        <a:t>Low </a:t>
                      </a:r>
                      <a:r>
                        <a:rPr lang="en-US" sz="1300" b="0" i="0" u="none" dirty="0">
                          <a:solidFill>
                            <a:srgbClr val="FF0000"/>
                          </a:solidFill>
                        </a:rPr>
                        <a:t>Na</a:t>
                      </a:r>
                      <a:r>
                        <a:rPr lang="en-US" sz="1300" b="0" i="0" u="none" baseline="30000" dirty="0">
                          <a:solidFill>
                            <a:srgbClr val="FF0000"/>
                          </a:solidFill>
                        </a:rPr>
                        <a:t>+</a:t>
                      </a:r>
                      <a:r>
                        <a:rPr lang="en-US" sz="1300" b="0" i="0" u="none" dirty="0">
                          <a:solidFill>
                            <a:srgbClr val="FF0000"/>
                          </a:solidFill>
                        </a:rPr>
                        <a:t> </a:t>
                      </a:r>
                      <a:r>
                        <a:rPr lang="en-US" sz="1300" b="0" i="0" u="none" dirty="0">
                          <a:solidFill>
                            <a:srgbClr val="FF0000"/>
                          </a:solidFill>
                          <a:sym typeface="Symbol" pitchFamily="18" charset="2"/>
                        </a:rPr>
                        <a:t>and </a:t>
                      </a:r>
                      <a:r>
                        <a:rPr lang="en-US" sz="1300" b="0" i="0" u="none" dirty="0">
                          <a:solidFill>
                            <a:srgbClr val="FF0000"/>
                          </a:solidFill>
                        </a:rPr>
                        <a:t>Cl</a:t>
                      </a:r>
                      <a:r>
                        <a:rPr lang="en-US" sz="1300" b="0" i="0" u="none" baseline="30000" dirty="0">
                          <a:solidFill>
                            <a:srgbClr val="FF0000"/>
                          </a:solidFill>
                        </a:rPr>
                        <a:t>- </a:t>
                      </a:r>
                      <a:r>
                        <a:rPr lang="en-US" sz="1300" b="0" i="0" u="none" dirty="0">
                          <a:solidFill>
                            <a:srgbClr val="FF0000"/>
                          </a:solidFill>
                        </a:rPr>
                        <a:t> </a:t>
                      </a:r>
                    </a:p>
                    <a:p>
                      <a:pPr algn="ctr">
                        <a:spcBef>
                          <a:spcPts val="667"/>
                        </a:spcBef>
                      </a:pPr>
                      <a:r>
                        <a:rPr lang="en-US" sz="1300" b="0" i="0" u="none" dirty="0"/>
                        <a:t>(</a:t>
                      </a:r>
                      <a:r>
                        <a:rPr lang="en-US" sz="1300" b="0" i="0" u="none" dirty="0">
                          <a:solidFill>
                            <a:schemeClr val="accent4">
                              <a:lumMod val="75000"/>
                            </a:schemeClr>
                          </a:solidFill>
                        </a:rPr>
                        <a:t>1/7</a:t>
                      </a:r>
                      <a:r>
                        <a:rPr lang="en-US" sz="1300" b="0" i="0" u="none" dirty="0"/>
                        <a:t> or </a:t>
                      </a:r>
                      <a:r>
                        <a:rPr kumimoji="0" lang="en-US" sz="1300" b="0" i="0" u="none" kern="1200" dirty="0">
                          <a:solidFill>
                            <a:schemeClr val="accent4">
                              <a:lumMod val="75000"/>
                            </a:schemeClr>
                          </a:solidFill>
                          <a:latin typeface="+mn-lt"/>
                          <a:ea typeface="+mn-ea"/>
                          <a:cs typeface="+mn-cs"/>
                        </a:rPr>
                        <a:t>1/10</a:t>
                      </a:r>
                      <a:r>
                        <a:rPr lang="en-US" sz="1300" b="0" i="0" u="none" dirty="0"/>
                        <a:t> their concentrations in plasma)</a:t>
                      </a:r>
                      <a:endParaRPr lang="en-US" sz="1300" b="0" i="0" u="none" dirty="0">
                        <a:sym typeface="Symbol" pitchFamily="18" charset="2"/>
                      </a:endParaRPr>
                    </a:p>
                  </a:txBody>
                  <a:tcPr/>
                </a:tc>
                <a:tc>
                  <a:txBody>
                    <a:bodyPr/>
                    <a:lstStyle/>
                    <a:p>
                      <a:pPr algn="ctr">
                        <a:lnSpc>
                          <a:spcPct val="80000"/>
                        </a:lnSpc>
                        <a:spcBef>
                          <a:spcPts val="667"/>
                        </a:spcBef>
                      </a:pPr>
                      <a:r>
                        <a:rPr lang="en-US" sz="1300" b="0" i="0" u="none" dirty="0">
                          <a:solidFill>
                            <a:srgbClr val="FF0000"/>
                          </a:solidFill>
                          <a:sym typeface="Symbol" pitchFamily="18" charset="2"/>
                        </a:rPr>
                        <a:t>High K </a:t>
                      </a:r>
                    </a:p>
                    <a:p>
                      <a:pPr algn="ctr">
                        <a:lnSpc>
                          <a:spcPct val="80000"/>
                        </a:lnSpc>
                        <a:spcBef>
                          <a:spcPts val="667"/>
                        </a:spcBef>
                      </a:pPr>
                      <a:r>
                        <a:rPr lang="en-US" sz="1300" b="0" i="0" u="none" dirty="0">
                          <a:sym typeface="Symbol" pitchFamily="18" charset="2"/>
                        </a:rPr>
                        <a:t>(</a:t>
                      </a:r>
                      <a:r>
                        <a:rPr kumimoji="0" lang="en-US" sz="1300" b="0" i="0" u="none" kern="1200" dirty="0">
                          <a:solidFill>
                            <a:schemeClr val="accent4">
                              <a:lumMod val="75000"/>
                            </a:schemeClr>
                          </a:solidFill>
                          <a:latin typeface="+mn-lt"/>
                          <a:ea typeface="+mn-ea"/>
                          <a:cs typeface="+mn-cs"/>
                          <a:sym typeface="Symbol" pitchFamily="18" charset="2"/>
                        </a:rPr>
                        <a:t>7</a:t>
                      </a:r>
                      <a:r>
                        <a:rPr lang="en-US" sz="1300" b="0" i="0" u="none" dirty="0">
                          <a:sym typeface="Symbol" pitchFamily="18" charset="2"/>
                        </a:rPr>
                        <a:t> times as great as in plasma) </a:t>
                      </a:r>
                    </a:p>
                    <a:p>
                      <a:pPr algn="ctr">
                        <a:lnSpc>
                          <a:spcPct val="80000"/>
                        </a:lnSpc>
                        <a:spcBef>
                          <a:spcPts val="667"/>
                        </a:spcBef>
                      </a:pPr>
                      <a:r>
                        <a:rPr lang="en-US" sz="1300" b="0" i="0" u="none" dirty="0">
                          <a:solidFill>
                            <a:srgbClr val="FF0000"/>
                          </a:solidFill>
                          <a:sym typeface="Symbol" pitchFamily="18" charset="2"/>
                        </a:rPr>
                        <a:t>And HCO</a:t>
                      </a:r>
                      <a:r>
                        <a:rPr lang="en-GB" sz="1300" b="0" i="0" u="none" baseline="-25000" dirty="0">
                          <a:solidFill>
                            <a:srgbClr val="FF0000"/>
                          </a:solidFill>
                        </a:rPr>
                        <a:t>3</a:t>
                      </a:r>
                    </a:p>
                    <a:p>
                      <a:pPr algn="ctr">
                        <a:lnSpc>
                          <a:spcPct val="80000"/>
                        </a:lnSpc>
                        <a:spcBef>
                          <a:spcPts val="667"/>
                        </a:spcBef>
                      </a:pPr>
                      <a:r>
                        <a:rPr lang="en-GB" sz="1300" b="0" i="0" u="none" dirty="0"/>
                        <a:t>(</a:t>
                      </a:r>
                      <a:r>
                        <a:rPr kumimoji="0" lang="en-GB" sz="1300" b="0" i="0" u="none" kern="1200" dirty="0">
                          <a:solidFill>
                            <a:schemeClr val="accent4">
                              <a:lumMod val="75000"/>
                            </a:schemeClr>
                          </a:solidFill>
                          <a:latin typeface="+mn-lt"/>
                          <a:ea typeface="+mn-ea"/>
                          <a:cs typeface="+mn-cs"/>
                        </a:rPr>
                        <a:t>2-3 </a:t>
                      </a:r>
                      <a:r>
                        <a:rPr lang="en-GB" sz="1300" b="0" i="0" u="none" dirty="0"/>
                        <a:t>times that of plasma)</a:t>
                      </a:r>
                      <a:endParaRPr lang="en-US" sz="1300" b="0" i="0" u="none" dirty="0">
                        <a:sym typeface="Symbol" pitchFamily="18" charset="2"/>
                      </a:endParaRPr>
                    </a:p>
                  </a:txBody>
                  <a:tcPr/>
                </a:tc>
                <a:tc>
                  <a:txBody>
                    <a:bodyPr/>
                    <a:lstStyle/>
                    <a:p>
                      <a:pPr algn="ctr">
                        <a:spcBef>
                          <a:spcPts val="667"/>
                        </a:spcBef>
                      </a:pPr>
                      <a:endParaRPr lang="en-US" sz="1300" b="0" i="0" u="none" dirty="0"/>
                    </a:p>
                    <a:p>
                      <a:pPr algn="ctr">
                        <a:spcBef>
                          <a:spcPts val="667"/>
                        </a:spcBef>
                      </a:pPr>
                      <a:endParaRPr lang="en-US" sz="1300" b="0" i="0" u="none" dirty="0"/>
                    </a:p>
                    <a:p>
                      <a:pPr algn="ctr">
                        <a:spcBef>
                          <a:spcPts val="667"/>
                        </a:spcBef>
                      </a:pPr>
                      <a:endParaRPr lang="en-US" sz="1300" b="0" i="0" u="none" dirty="0"/>
                    </a:p>
                    <a:p>
                      <a:pPr algn="ctr">
                        <a:spcBef>
                          <a:spcPts val="667"/>
                        </a:spcBef>
                      </a:pPr>
                      <a:r>
                        <a:rPr lang="en-US" sz="1300" b="0" i="0" u="none" dirty="0"/>
                        <a:t>-</a:t>
                      </a:r>
                    </a:p>
                  </a:txBody>
                  <a:tcPr/>
                </a:tc>
                <a:tc>
                  <a:txBody>
                    <a:bodyPr/>
                    <a:lstStyle/>
                    <a:p>
                      <a:pPr marL="285750" indent="-285750">
                        <a:lnSpc>
                          <a:spcPct val="90000"/>
                        </a:lnSpc>
                        <a:buClr>
                          <a:srgbClr val="FF0000"/>
                        </a:buClr>
                        <a:buFont typeface="Arial" panose="020B0604020202020204" pitchFamily="34" charset="0"/>
                        <a:buChar char="•"/>
                        <a:defRPr/>
                      </a:pPr>
                      <a:r>
                        <a:rPr lang="en-GB" sz="1300" b="0" i="0" u="none" dirty="0"/>
                        <a:t>Cleaves </a:t>
                      </a:r>
                      <a:r>
                        <a:rPr lang="en-GB" sz="1300" b="0" i="0" u="none" dirty="0">
                          <a:sym typeface="Symbol" pitchFamily="18" charset="2"/>
                        </a:rPr>
                        <a:t></a:t>
                      </a:r>
                      <a:r>
                        <a:rPr lang="en-GB" sz="1300" b="0" i="0" u="none" dirty="0"/>
                        <a:t> -1 ,4-glycosidic bonds.</a:t>
                      </a:r>
                    </a:p>
                    <a:p>
                      <a:pPr marL="285750" indent="-285750">
                        <a:lnSpc>
                          <a:spcPct val="90000"/>
                        </a:lnSpc>
                        <a:buClr>
                          <a:srgbClr val="FF0000"/>
                        </a:buClr>
                        <a:buFont typeface="Arial" panose="020B0604020202020204" pitchFamily="34" charset="0"/>
                        <a:buChar char="•"/>
                        <a:defRPr/>
                      </a:pPr>
                      <a:r>
                        <a:rPr lang="en-GB" sz="1300" b="0" i="0" u="none" dirty="0"/>
                        <a:t>The optimal pH for this enzyme to work properly is </a:t>
                      </a:r>
                      <a:r>
                        <a:rPr lang="en-GB" sz="1300" b="0" i="0" u="none" dirty="0">
                          <a:solidFill>
                            <a:schemeClr val="accent4">
                              <a:lumMod val="75000"/>
                            </a:schemeClr>
                          </a:solidFill>
                        </a:rPr>
                        <a:t>7</a:t>
                      </a:r>
                      <a:r>
                        <a:rPr lang="en-GB" sz="1300" b="0" i="0" u="none" dirty="0"/>
                        <a:t>.</a:t>
                      </a:r>
                    </a:p>
                    <a:p>
                      <a:pPr marL="285750" indent="-285750">
                        <a:lnSpc>
                          <a:spcPct val="90000"/>
                        </a:lnSpc>
                        <a:buClr>
                          <a:srgbClr val="FF0000"/>
                        </a:buClr>
                        <a:buFont typeface="Arial" panose="020B0604020202020204" pitchFamily="34" charset="0"/>
                        <a:buChar char="•"/>
                        <a:defRPr/>
                      </a:pPr>
                      <a:r>
                        <a:rPr lang="en-GB" sz="1300" b="0" i="0" u="none" dirty="0"/>
                        <a:t>Inactivated at pH </a:t>
                      </a:r>
                      <a:r>
                        <a:rPr lang="en-GB" sz="1300" b="0" i="0" u="none" dirty="0">
                          <a:solidFill>
                            <a:schemeClr val="accent4">
                              <a:lumMod val="75000"/>
                            </a:schemeClr>
                          </a:solidFill>
                        </a:rPr>
                        <a:t>4</a:t>
                      </a:r>
                      <a:r>
                        <a:rPr lang="en-GB" sz="1300" b="0" i="0" u="none" dirty="0"/>
                        <a:t> but continues to work for</a:t>
                      </a:r>
                      <a:r>
                        <a:rPr lang="en-US" sz="1300" b="0" i="0" u="none" dirty="0"/>
                        <a:t> </a:t>
                      </a:r>
                      <a:r>
                        <a:rPr lang="en-GB" sz="1300" b="0" i="0" u="none" dirty="0"/>
                        <a:t>sometime in unmixed food in </a:t>
                      </a:r>
                      <a:r>
                        <a:rPr lang="en-GB" sz="1300" b="0" i="0" u="none" dirty="0" err="1"/>
                        <a:t>Orad</a:t>
                      </a:r>
                      <a:r>
                        <a:rPr lang="en-GB" sz="1300" b="0" i="0" u="none" dirty="0"/>
                        <a:t> portion of stomach.</a:t>
                      </a:r>
                    </a:p>
                  </a:txBody>
                  <a:tcPr/>
                </a:tc>
                <a:tc>
                  <a:txBody>
                    <a:bodyPr/>
                    <a:lstStyle/>
                    <a:p>
                      <a:pPr marL="285750" indent="-285750">
                        <a:lnSpc>
                          <a:spcPct val="90000"/>
                        </a:lnSpc>
                        <a:buFont typeface="Arial" panose="020B0604020202020204" pitchFamily="34" charset="0"/>
                        <a:buChar char="•"/>
                        <a:defRPr/>
                      </a:pPr>
                      <a:r>
                        <a:rPr lang="en-GB" sz="1400" b="0" i="0" u="none" dirty="0" err="1"/>
                        <a:t>Hydrolyzes</a:t>
                      </a:r>
                      <a:r>
                        <a:rPr lang="en-GB" sz="1400" b="0" i="0" u="none" dirty="0"/>
                        <a:t> lipids</a:t>
                      </a:r>
                      <a:r>
                        <a:rPr lang="en-GB" sz="1400" b="0" i="0" u="none" dirty="0" smtClean="0"/>
                        <a:t>.</a:t>
                      </a:r>
                      <a:endParaRPr lang="en-GB" sz="1400" b="0" i="0" u="none" baseline="0" dirty="0"/>
                    </a:p>
                    <a:p>
                      <a:pPr marL="285750" indent="-285750">
                        <a:lnSpc>
                          <a:spcPct val="90000"/>
                        </a:lnSpc>
                        <a:buFont typeface="Arial" panose="020B0604020202020204" pitchFamily="34" charset="0"/>
                        <a:buChar char="•"/>
                        <a:defRPr/>
                      </a:pPr>
                      <a:r>
                        <a:rPr lang="en-GB" sz="1400" b="0" i="0" u="none" dirty="0"/>
                        <a:t>Continues working in the duodenum</a:t>
                      </a:r>
                      <a:r>
                        <a:rPr lang="en-GB" sz="1400" b="0" i="0" u="none" dirty="0" smtClean="0"/>
                        <a:t>.</a:t>
                      </a:r>
                    </a:p>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kern="1200" dirty="0" smtClean="0">
                          <a:solidFill>
                            <a:srgbClr val="00B050"/>
                          </a:solidFill>
                          <a:latin typeface="+mn-lt"/>
                          <a:ea typeface="+mn-ea"/>
                          <a:cs typeface="+mn-cs"/>
                        </a:rPr>
                        <a:t>Lingual lipase (to digest fat but its not used in the mouth b/c of the atmosphere and time).</a:t>
                      </a:r>
                    </a:p>
                  </a:txBody>
                  <a:tcPr/>
                </a:tc>
                <a:tc>
                  <a:txBody>
                    <a:bodyPr/>
                    <a:lstStyle/>
                    <a:p>
                      <a:pPr marL="0" indent="0">
                        <a:lnSpc>
                          <a:spcPct val="90000"/>
                        </a:lnSpc>
                        <a:buClr>
                          <a:schemeClr val="accent1"/>
                        </a:buClr>
                        <a:buFont typeface="+mj-lt"/>
                        <a:buNone/>
                        <a:defRPr/>
                      </a:pPr>
                      <a:r>
                        <a:rPr lang="en-GB" sz="1300" b="0" i="0" u="none" dirty="0" err="1">
                          <a:solidFill>
                            <a:srgbClr val="FF0000"/>
                          </a:solidFill>
                        </a:rPr>
                        <a:t>Kallikrein</a:t>
                      </a:r>
                      <a:r>
                        <a:rPr lang="en-GB" sz="1300" b="0" i="0" u="none" dirty="0"/>
                        <a:t> (a protease from acinar cells, which is </a:t>
                      </a:r>
                      <a:r>
                        <a:rPr lang="en-GB" sz="1300" b="0" i="0" u="none" dirty="0">
                          <a:solidFill>
                            <a:srgbClr val="FF0000"/>
                          </a:solidFill>
                        </a:rPr>
                        <a:t>not secreted into the salivary secretion)</a:t>
                      </a:r>
                      <a:r>
                        <a:rPr lang="en-GB" sz="1300" b="0" i="0" u="none" dirty="0"/>
                        <a:t>:</a:t>
                      </a:r>
                    </a:p>
                    <a:p>
                      <a:pPr marL="285750" indent="-285750">
                        <a:lnSpc>
                          <a:spcPct val="90000"/>
                        </a:lnSpc>
                        <a:buClr>
                          <a:schemeClr val="accent1"/>
                        </a:buClr>
                        <a:buFont typeface="Arial" panose="020B0604020202020204" pitchFamily="34" charset="0"/>
                        <a:buChar char="•"/>
                        <a:defRPr/>
                      </a:pPr>
                      <a:r>
                        <a:rPr lang="en-GB" sz="1300" b="0" i="0" u="none" dirty="0" err="1"/>
                        <a:t>Catalyzes</a:t>
                      </a:r>
                      <a:r>
                        <a:rPr lang="en-GB" sz="1300" b="0" i="0" u="none" dirty="0"/>
                        <a:t> production of bradykinin (good vasodilator) from </a:t>
                      </a:r>
                      <a:r>
                        <a:rPr lang="en-GB" sz="1300" b="0" i="0" u="none" dirty="0">
                          <a:sym typeface="Symbol" pitchFamily="18" charset="2"/>
                        </a:rPr>
                        <a:t>2-globulin.</a:t>
                      </a:r>
                    </a:p>
                    <a:p>
                      <a:pPr marL="285750" indent="-285750">
                        <a:lnSpc>
                          <a:spcPct val="90000"/>
                        </a:lnSpc>
                        <a:buClr>
                          <a:schemeClr val="accent1"/>
                        </a:buClr>
                        <a:buFont typeface="Arial" panose="020B0604020202020204" pitchFamily="34" charset="0"/>
                        <a:buChar char="•"/>
                        <a:defRPr/>
                      </a:pPr>
                      <a:r>
                        <a:rPr lang="en-GB" sz="1300" b="0" i="0" u="none" dirty="0"/>
                        <a:t>Bradykinin increases local blood flow.</a:t>
                      </a:r>
                      <a:endParaRPr lang="en-US" sz="1300" b="0" i="0" u="none" dirty="0">
                        <a:solidFill>
                          <a:srgbClr val="FFFF00"/>
                        </a:solidFill>
                      </a:endParaRPr>
                    </a:p>
                  </a:txBody>
                  <a:tcPr/>
                </a:tc>
                <a:extLst>
                  <a:ext uri="{0D108BD9-81ED-4DB2-BD59-A6C34878D82A}">
                    <a16:rowId xmlns:a16="http://schemas.microsoft.com/office/drawing/2014/main" val="1923454393"/>
                  </a:ext>
                </a:extLst>
              </a:tr>
            </a:tbl>
          </a:graphicData>
        </a:graphic>
      </p:graphicFrame>
      <p:sp>
        <p:nvSpPr>
          <p:cNvPr id="7" name="Rectangle 6"/>
          <p:cNvSpPr/>
          <p:nvPr/>
        </p:nvSpPr>
        <p:spPr>
          <a:xfrm>
            <a:off x="9982843" y="459591"/>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Very Important</a:t>
            </a:r>
          </a:p>
        </p:txBody>
      </p:sp>
      <p:graphicFrame>
        <p:nvGraphicFramePr>
          <p:cNvPr id="8" name="Table 7"/>
          <p:cNvGraphicFramePr>
            <a:graphicFrameLocks noGrp="1"/>
          </p:cNvGraphicFramePr>
          <p:nvPr>
            <p:extLst>
              <p:ext uri="{D42A27DB-BD31-4B8C-83A1-F6EECF244321}">
                <p14:modId xmlns:p14="http://schemas.microsoft.com/office/powerpoint/2010/main" val="1569152869"/>
              </p:ext>
            </p:extLst>
          </p:nvPr>
        </p:nvGraphicFramePr>
        <p:xfrm>
          <a:off x="607167" y="4972766"/>
          <a:ext cx="10383789" cy="1295400"/>
        </p:xfrm>
        <a:graphic>
          <a:graphicData uri="http://schemas.openxmlformats.org/drawingml/2006/table">
            <a:tbl>
              <a:tblPr firstRow="1" bandRow="1">
                <a:tableStyleId>{5DA37D80-6434-44D0-A028-1B22A696006F}</a:tableStyleId>
              </a:tblPr>
              <a:tblGrid>
                <a:gridCol w="4407125">
                  <a:extLst>
                    <a:ext uri="{9D8B030D-6E8A-4147-A177-3AD203B41FA5}">
                      <a16:colId xmlns:a16="http://schemas.microsoft.com/office/drawing/2014/main" val="868826657"/>
                    </a:ext>
                  </a:extLst>
                </a:gridCol>
                <a:gridCol w="5976664">
                  <a:extLst>
                    <a:ext uri="{9D8B030D-6E8A-4147-A177-3AD203B41FA5}">
                      <a16:colId xmlns:a16="http://schemas.microsoft.com/office/drawing/2014/main" val="2387463"/>
                    </a:ext>
                  </a:extLst>
                </a:gridCol>
              </a:tblGrid>
              <a:tr h="254610">
                <a:tc gridSpan="2">
                  <a:txBody>
                    <a:bodyPr/>
                    <a:lstStyle/>
                    <a:p>
                      <a:pPr algn="ctr"/>
                      <a:r>
                        <a:rPr lang="en-US" sz="1400" b="0" dirty="0">
                          <a:latin typeface="Gill Sans MT" panose="020B0502020104020203" pitchFamily="34" charset="0"/>
                          <a:cs typeface="Times New Roman" panose="02020603050405020304" pitchFamily="18" charset="0"/>
                        </a:rPr>
                        <a:t>Composition of Saliva </a:t>
                      </a:r>
                      <a:endParaRPr lang="en-US" sz="1400" b="0" dirty="0">
                        <a:latin typeface="Gill Sans MT" panose="020B0502020104020203" pitchFamily="34" charset="0"/>
                      </a:endParaRPr>
                    </a:p>
                  </a:txBody>
                  <a:tcPr>
                    <a:solidFill>
                      <a:srgbClr val="D6EAF6"/>
                    </a:solidFill>
                  </a:tcPr>
                </a:tc>
                <a:tc hMerge="1">
                  <a:txBody>
                    <a:bodyPr/>
                    <a:lstStyle/>
                    <a:p>
                      <a:endParaRPr lang="en-US" dirty="0"/>
                    </a:p>
                  </a:txBody>
                  <a:tcPr/>
                </a:tc>
                <a:extLst>
                  <a:ext uri="{0D108BD9-81ED-4DB2-BD59-A6C34878D82A}">
                    <a16:rowId xmlns:a16="http://schemas.microsoft.com/office/drawing/2014/main" val="402202847"/>
                  </a:ext>
                </a:extLst>
              </a:tr>
              <a:tr h="237842">
                <a:tc>
                  <a:txBody>
                    <a:bodyPr/>
                    <a:lstStyle/>
                    <a:p>
                      <a:pPr algn="ctr"/>
                      <a:r>
                        <a:rPr lang="en-US" sz="1400" dirty="0">
                          <a:solidFill>
                            <a:schemeClr val="accent2">
                              <a:lumMod val="75000"/>
                            </a:schemeClr>
                          </a:solidFill>
                          <a:latin typeface="Gill Sans MT" panose="020B0502020104020203" pitchFamily="34" charset="0"/>
                        </a:rPr>
                        <a:t>Composition</a:t>
                      </a:r>
                      <a:endParaRPr lang="en-US" sz="1400" dirty="0">
                        <a:latin typeface="Gill Sans MT" panose="020B0502020104020203" pitchFamily="34" charset="0"/>
                      </a:endParaRPr>
                    </a:p>
                  </a:txBody>
                  <a:tcPr>
                    <a:solidFill>
                      <a:srgbClr val="FFCCCC"/>
                    </a:solidFill>
                  </a:tcPr>
                </a:tc>
                <a:tc>
                  <a:txBody>
                    <a:bodyPr/>
                    <a:lstStyle/>
                    <a:p>
                      <a:pPr algn="ctr"/>
                      <a:r>
                        <a:rPr lang="en-US" sz="1400" dirty="0">
                          <a:solidFill>
                            <a:schemeClr val="accent2">
                              <a:lumMod val="75000"/>
                            </a:schemeClr>
                          </a:solidFill>
                          <a:latin typeface="Gill Sans MT" panose="020B0502020104020203" pitchFamily="34" charset="0"/>
                        </a:rPr>
                        <a:t>Functions</a:t>
                      </a:r>
                      <a:endParaRPr kumimoji="0" lang="en-US" sz="1400"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extLst>
                  <a:ext uri="{0D108BD9-81ED-4DB2-BD59-A6C34878D82A}">
                    <a16:rowId xmlns:a16="http://schemas.microsoft.com/office/drawing/2014/main" val="22384288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dirty="0">
                        <a:solidFill>
                          <a:schemeClr val="accent4">
                            <a:lumMod val="75000"/>
                          </a:schemeClr>
                        </a:solidFill>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accent4">
                              <a:lumMod val="75000"/>
                            </a:schemeClr>
                          </a:solidFill>
                          <a:cs typeface="Arial" panose="020B0604020202020204" pitchFamily="34" charset="0"/>
                        </a:rPr>
                        <a:t>99.5% </a:t>
                      </a:r>
                      <a:r>
                        <a:rPr lang="en-US" sz="1300" u="sng" dirty="0">
                          <a:solidFill>
                            <a:schemeClr val="tx1">
                              <a:lumMod val="75000"/>
                              <a:lumOff val="25000"/>
                            </a:schemeClr>
                          </a:solidFill>
                          <a:cs typeface="Arial" panose="020B0604020202020204" pitchFamily="34" charset="0"/>
                        </a:rPr>
                        <a:t>water</a:t>
                      </a:r>
                      <a:r>
                        <a:rPr lang="en-US" sz="1300" dirty="0">
                          <a:solidFill>
                            <a:schemeClr val="tx1">
                              <a:lumMod val="75000"/>
                              <a:lumOff val="25000"/>
                            </a:schemeClr>
                          </a:solidFill>
                          <a:cs typeface="Arial" panose="020B0604020202020204" pitchFamily="34" charset="0"/>
                        </a:rPr>
                        <a:t> and </a:t>
                      </a:r>
                      <a:r>
                        <a:rPr lang="en-US" sz="1300" dirty="0">
                          <a:solidFill>
                            <a:schemeClr val="accent4">
                              <a:lumMod val="75000"/>
                            </a:schemeClr>
                          </a:solidFill>
                          <a:cs typeface="Arial" panose="020B0604020202020204" pitchFamily="34" charset="0"/>
                        </a:rPr>
                        <a:t>0.5% </a:t>
                      </a:r>
                      <a:r>
                        <a:rPr lang="en-US" sz="1300" u="sng" dirty="0">
                          <a:solidFill>
                            <a:schemeClr val="tx1">
                              <a:lumMod val="75000"/>
                              <a:lumOff val="25000"/>
                            </a:schemeClr>
                          </a:solidFill>
                          <a:cs typeface="Arial" panose="020B0604020202020204" pitchFamily="34" charset="0"/>
                        </a:rPr>
                        <a:t>solutes</a:t>
                      </a:r>
                      <a:endParaRPr lang="en-US" sz="1300" dirty="0">
                        <a:latin typeface="Gill Sans MT" panose="020B0502020104020203" pitchFamily="34" charset="0"/>
                      </a:endParaRPr>
                    </a:p>
                  </a:txBody>
                  <a:tcPr/>
                </a:tc>
                <a:tc>
                  <a:txBody>
                    <a:bodyPr/>
                    <a:lstStyle/>
                    <a:p>
                      <a:pPr marL="225857" lvl="0" indent="-285750" algn="l">
                        <a:buFont typeface="Arial" panose="020B0604020202020204" pitchFamily="34" charset="0"/>
                        <a:buChar char="•"/>
                        <a:defRPr/>
                      </a:pPr>
                      <a:r>
                        <a:rPr lang="en-US" sz="1300" dirty="0">
                          <a:solidFill>
                            <a:schemeClr val="tx1">
                              <a:lumMod val="75000"/>
                              <a:lumOff val="25000"/>
                            </a:schemeClr>
                          </a:solidFill>
                          <a:cs typeface="Arial" panose="020B0604020202020204" pitchFamily="34" charset="0"/>
                        </a:rPr>
                        <a:t>Bicarbonate ions buffer acidic foods (pH </a:t>
                      </a:r>
                      <a:r>
                        <a:rPr lang="en-US" sz="1300" dirty="0">
                          <a:solidFill>
                            <a:schemeClr val="accent4">
                              <a:lumMod val="75000"/>
                            </a:schemeClr>
                          </a:solidFill>
                          <a:cs typeface="Arial" panose="020B0604020202020204" pitchFamily="34" charset="0"/>
                        </a:rPr>
                        <a:t>6.35-6.85</a:t>
                      </a:r>
                      <a:r>
                        <a:rPr lang="en-US" sz="1300" dirty="0">
                          <a:solidFill>
                            <a:schemeClr val="tx1">
                              <a:lumMod val="75000"/>
                              <a:lumOff val="25000"/>
                            </a:schemeClr>
                          </a:solidFill>
                          <a:cs typeface="Arial" panose="020B0604020202020204" pitchFamily="34" charset="0"/>
                        </a:rPr>
                        <a:t>) in mouth &amp; esophagus. </a:t>
                      </a:r>
                    </a:p>
                    <a:p>
                      <a:pPr marL="225857" lvl="0" indent="-285750" algn="l">
                        <a:buFont typeface="Arial" panose="020B0604020202020204" pitchFamily="34" charset="0"/>
                        <a:buChar char="•"/>
                        <a:defRPr/>
                      </a:pPr>
                      <a:r>
                        <a:rPr lang="en-US" sz="1300" dirty="0">
                          <a:solidFill>
                            <a:schemeClr val="tx1">
                              <a:lumMod val="75000"/>
                              <a:lumOff val="25000"/>
                            </a:schemeClr>
                          </a:solidFill>
                          <a:cs typeface="Arial" panose="020B0604020202020204" pitchFamily="34" charset="0"/>
                        </a:rPr>
                        <a:t>Chemical digestion of starch begins with enzyme (salivary amylase).</a:t>
                      </a:r>
                    </a:p>
                    <a:p>
                      <a:pPr marL="225857" lvl="0" indent="-285750" algn="l">
                        <a:buFont typeface="Arial" panose="020B0604020202020204" pitchFamily="34" charset="0"/>
                        <a:buChar char="•"/>
                        <a:defRPr/>
                      </a:pPr>
                      <a:r>
                        <a:rPr lang="en-US" sz="1300" dirty="0">
                          <a:solidFill>
                            <a:schemeClr val="tx1">
                              <a:lumMod val="75000"/>
                              <a:lumOff val="25000"/>
                            </a:schemeClr>
                          </a:solidFill>
                          <a:cs typeface="Arial" panose="020B0604020202020204" pitchFamily="34" charset="0"/>
                        </a:rPr>
                        <a:t>Mucus lubricates food &amp; facilitate swallowing.</a:t>
                      </a:r>
                    </a:p>
                  </a:txBody>
                  <a:tcPr/>
                </a:tc>
                <a:extLst>
                  <a:ext uri="{0D108BD9-81ED-4DB2-BD59-A6C34878D82A}">
                    <a16:rowId xmlns:a16="http://schemas.microsoft.com/office/drawing/2014/main" val="2878319891"/>
                  </a:ext>
                </a:extLst>
              </a:tr>
            </a:tbl>
          </a:graphicData>
        </a:graphic>
      </p:graphicFrame>
      <p:sp>
        <p:nvSpPr>
          <p:cNvPr id="9" name="Rectangle 8"/>
          <p:cNvSpPr/>
          <p:nvPr/>
        </p:nvSpPr>
        <p:spPr>
          <a:xfrm rot="5400000">
            <a:off x="10626114" y="5337608"/>
            <a:ext cx="1295402" cy="565719"/>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3391136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Secretory unit (</a:t>
            </a:r>
            <a:r>
              <a:rPr lang="en-US" sz="3200" dirty="0" err="1"/>
              <a:t>Salivon</a:t>
            </a:r>
            <a:r>
              <a:rPr lang="en-US" sz="3200" dirty="0"/>
              <a:t>)</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0" y="1302267"/>
            <a:ext cx="10969943" cy="4588697"/>
          </a:xfrm>
        </p:spPr>
        <p:txBody>
          <a:bodyPr>
            <a:normAutofit/>
          </a:bodyPr>
          <a:lstStyle/>
          <a:p>
            <a:pPr>
              <a:lnSpc>
                <a:spcPct val="90000"/>
              </a:lnSpc>
              <a:buSzPct val="75000"/>
              <a:defRPr/>
            </a:pPr>
            <a:r>
              <a:rPr lang="en-US" sz="1600" dirty="0">
                <a:solidFill>
                  <a:schemeClr val="accent2">
                    <a:lumMod val="75000"/>
                  </a:schemeClr>
                </a:solidFill>
                <a:cs typeface="Arial" charset="0"/>
              </a:rPr>
              <a:t>The secretory unit: </a:t>
            </a:r>
            <a:r>
              <a:rPr lang="en-US" altLang="en-US" sz="1600" dirty="0">
                <a:solidFill>
                  <a:srgbClr val="FF66CC"/>
                </a:solidFill>
                <a:cs typeface="Arial" charset="0"/>
              </a:rPr>
              <a:t>The basic building block of all salivary glands</a:t>
            </a:r>
            <a:r>
              <a:rPr lang="en-US" altLang="en-US" sz="1600" dirty="0" smtClean="0">
                <a:solidFill>
                  <a:srgbClr val="FF66CC"/>
                </a:solidFill>
                <a:cs typeface="Arial" charset="0"/>
              </a:rPr>
              <a:t>.</a:t>
            </a:r>
            <a:endParaRPr lang="en-GB" sz="1600" dirty="0" smtClean="0">
              <a:solidFill>
                <a:srgbClr val="FF66CC"/>
              </a:solidFill>
            </a:endParaRPr>
          </a:p>
          <a:p>
            <a:pPr>
              <a:lnSpc>
                <a:spcPct val="90000"/>
              </a:lnSpc>
              <a:buSzPct val="75000"/>
              <a:defRPr/>
            </a:pPr>
            <a:r>
              <a:rPr lang="en-GB" sz="1600" dirty="0" smtClean="0">
                <a:solidFill>
                  <a:schemeClr val="accent2">
                    <a:lumMod val="75000"/>
                  </a:schemeClr>
                </a:solidFill>
              </a:rPr>
              <a:t>The </a:t>
            </a:r>
            <a:r>
              <a:rPr lang="en-GB" sz="1600" dirty="0">
                <a:solidFill>
                  <a:schemeClr val="accent2">
                    <a:lumMod val="75000"/>
                  </a:schemeClr>
                </a:solidFill>
              </a:rPr>
              <a:t>basic unit “</a:t>
            </a:r>
            <a:r>
              <a:rPr lang="en-GB" sz="1600" dirty="0" err="1">
                <a:solidFill>
                  <a:schemeClr val="accent2">
                    <a:lumMod val="75000"/>
                  </a:schemeClr>
                </a:solidFill>
              </a:rPr>
              <a:t>salivon</a:t>
            </a:r>
            <a:r>
              <a:rPr lang="en-GB" sz="1600" dirty="0">
                <a:solidFill>
                  <a:schemeClr val="accent2">
                    <a:lumMod val="75000"/>
                  </a:schemeClr>
                </a:solidFill>
              </a:rPr>
              <a:t>” consists of</a:t>
            </a:r>
            <a:r>
              <a:rPr lang="en-GB" sz="1600" dirty="0" smtClean="0">
                <a:solidFill>
                  <a:schemeClr val="accent2">
                    <a:lumMod val="75000"/>
                  </a:schemeClr>
                </a:solidFill>
              </a:rPr>
              <a:t>:</a:t>
            </a:r>
            <a:endParaRPr lang="en-GB" sz="1600" dirty="0">
              <a:solidFill>
                <a:schemeClr val="accent2">
                  <a:lumMod val="75000"/>
                </a:schemeClr>
              </a:solidFill>
            </a:endParaRPr>
          </a:p>
          <a:p>
            <a:pPr marL="514350" indent="-514350">
              <a:lnSpc>
                <a:spcPct val="90000"/>
              </a:lnSpc>
              <a:buClr>
                <a:schemeClr val="folHlink"/>
              </a:buClr>
              <a:buSzPct val="80000"/>
              <a:buFont typeface="+mj-lt"/>
              <a:buAutoNum type="arabicPeriod"/>
              <a:defRPr/>
            </a:pPr>
            <a:r>
              <a:rPr lang="en-GB" sz="1600" dirty="0">
                <a:solidFill>
                  <a:schemeClr val="accent5">
                    <a:lumMod val="75000"/>
                  </a:schemeClr>
                </a:solidFill>
              </a:rPr>
              <a:t>Acinus -initial secretory process.</a:t>
            </a:r>
          </a:p>
          <a:p>
            <a:pPr marL="514350" indent="-514350">
              <a:lnSpc>
                <a:spcPct val="90000"/>
              </a:lnSpc>
              <a:buClr>
                <a:schemeClr val="folHlink"/>
              </a:buClr>
              <a:buSzPct val="80000"/>
              <a:buFont typeface="+mj-lt"/>
              <a:buAutoNum type="arabicPeriod"/>
              <a:defRPr/>
            </a:pPr>
            <a:r>
              <a:rPr lang="en-GB" sz="1600" dirty="0">
                <a:solidFill>
                  <a:schemeClr val="accent5">
                    <a:lumMod val="75000"/>
                  </a:schemeClr>
                </a:solidFill>
              </a:rPr>
              <a:t>Intercalated duct -initial portion of </a:t>
            </a:r>
            <a:r>
              <a:rPr lang="en-GB" sz="1600" dirty="0" smtClean="0">
                <a:solidFill>
                  <a:schemeClr val="accent5">
                    <a:lumMod val="75000"/>
                  </a:schemeClr>
                </a:solidFill>
              </a:rPr>
              <a:t>duct.</a:t>
            </a:r>
            <a:endParaRPr lang="en-GB" sz="1600" dirty="0">
              <a:solidFill>
                <a:schemeClr val="accent5">
                  <a:lumMod val="75000"/>
                </a:schemeClr>
              </a:solidFill>
            </a:endParaRPr>
          </a:p>
          <a:p>
            <a:pPr marL="514350" indent="-514350">
              <a:lnSpc>
                <a:spcPct val="90000"/>
              </a:lnSpc>
              <a:buClr>
                <a:schemeClr val="folHlink"/>
              </a:buClr>
              <a:buSzPct val="80000"/>
              <a:buFont typeface="+mj-lt"/>
              <a:buAutoNum type="arabicPeriod"/>
              <a:defRPr/>
            </a:pPr>
            <a:r>
              <a:rPr lang="en-GB" sz="1600" dirty="0">
                <a:solidFill>
                  <a:schemeClr val="accent5">
                    <a:lumMod val="75000"/>
                  </a:schemeClr>
                </a:solidFill>
              </a:rPr>
              <a:t>Striated duct -modification of secretory </a:t>
            </a:r>
            <a:r>
              <a:rPr lang="en-GB" sz="1600" dirty="0" smtClean="0">
                <a:solidFill>
                  <a:schemeClr val="accent5">
                    <a:lumMod val="75000"/>
                  </a:schemeClr>
                </a:solidFill>
              </a:rPr>
              <a:t>product.</a:t>
            </a:r>
          </a:p>
          <a:p>
            <a:pPr marL="514350" indent="-514350">
              <a:lnSpc>
                <a:spcPct val="90000"/>
              </a:lnSpc>
              <a:buClr>
                <a:schemeClr val="folHlink"/>
              </a:buClr>
              <a:buSzPct val="80000"/>
              <a:buFont typeface="+mj-lt"/>
              <a:buAutoNum type="arabicPeriod"/>
              <a:defRPr/>
            </a:pPr>
            <a:endParaRPr lang="en-GB" sz="400" dirty="0" smtClean="0">
              <a:solidFill>
                <a:schemeClr val="accent5">
                  <a:lumMod val="75000"/>
                </a:schemeClr>
              </a:solidFill>
            </a:endParaRPr>
          </a:p>
          <a:p>
            <a:pPr>
              <a:lnSpc>
                <a:spcPct val="90000"/>
              </a:lnSpc>
              <a:buClr>
                <a:schemeClr val="folHlink"/>
              </a:buClr>
              <a:buSzPct val="80000"/>
              <a:defRPr/>
            </a:pPr>
            <a:r>
              <a:rPr lang="en-US" sz="1600" dirty="0">
                <a:solidFill>
                  <a:srgbClr val="FF0000"/>
                </a:solidFill>
                <a:cs typeface="Arial" charset="0"/>
              </a:rPr>
              <a:t>The epithelial cells </a:t>
            </a:r>
            <a:r>
              <a:rPr lang="en-US" sz="1600" dirty="0">
                <a:solidFill>
                  <a:srgbClr val="FF66CC"/>
                </a:solidFill>
                <a:cs typeface="Arial" charset="0"/>
              </a:rPr>
              <a:t>lining the </a:t>
            </a:r>
            <a:r>
              <a:rPr lang="en-US" sz="1600" dirty="0" err="1">
                <a:solidFill>
                  <a:srgbClr val="FF66CC"/>
                </a:solidFill>
                <a:cs typeface="Arial" charset="0"/>
              </a:rPr>
              <a:t>intralobular</a:t>
            </a:r>
            <a:r>
              <a:rPr lang="en-US" sz="1600" dirty="0">
                <a:solidFill>
                  <a:srgbClr val="FF66CC"/>
                </a:solidFill>
                <a:cs typeface="Arial" charset="0"/>
              </a:rPr>
              <a:t> ducts are metabolically very active and responsible for active transport of electrolytes</a:t>
            </a:r>
            <a:r>
              <a:rPr lang="en-US" sz="1600" dirty="0" smtClean="0">
                <a:solidFill>
                  <a:srgbClr val="FF66CC"/>
                </a:solidFill>
                <a:cs typeface="Arial" charset="0"/>
              </a:rPr>
              <a:t>.</a:t>
            </a:r>
          </a:p>
          <a:p>
            <a:pPr>
              <a:lnSpc>
                <a:spcPct val="90000"/>
              </a:lnSpc>
              <a:buClr>
                <a:schemeClr val="folHlink"/>
              </a:buClr>
              <a:buSzPct val="80000"/>
              <a:defRPr/>
            </a:pPr>
            <a:endParaRPr lang="en-US" sz="400" dirty="0">
              <a:solidFill>
                <a:srgbClr val="FF66CC"/>
              </a:solidFill>
              <a:cs typeface="Arial" charset="0"/>
            </a:endParaRPr>
          </a:p>
          <a:p>
            <a:pPr>
              <a:lnSpc>
                <a:spcPct val="90000"/>
              </a:lnSpc>
              <a:buClr>
                <a:schemeClr val="folHlink"/>
              </a:buClr>
              <a:buSzPct val="80000"/>
              <a:defRPr/>
            </a:pPr>
            <a:r>
              <a:rPr lang="en-GB" sz="1600" dirty="0" err="1" smtClean="0">
                <a:solidFill>
                  <a:srgbClr val="FF0000"/>
                </a:solidFill>
                <a:cs typeface="Arial" charset="0"/>
              </a:rPr>
              <a:t>Myoepithelial</a:t>
            </a:r>
            <a:r>
              <a:rPr lang="en-GB" sz="1600" dirty="0" smtClean="0">
                <a:solidFill>
                  <a:srgbClr val="FF0000"/>
                </a:solidFill>
                <a:cs typeface="Arial" charset="0"/>
              </a:rPr>
              <a:t> </a:t>
            </a:r>
            <a:r>
              <a:rPr lang="en-GB" sz="1600" dirty="0">
                <a:solidFill>
                  <a:srgbClr val="FF0000"/>
                </a:solidFill>
                <a:cs typeface="Arial" charset="0"/>
              </a:rPr>
              <a:t>cells</a:t>
            </a:r>
            <a:r>
              <a:rPr lang="en-GB" sz="1600" dirty="0" smtClean="0">
                <a:solidFill>
                  <a:srgbClr val="FF0000"/>
                </a:solidFill>
                <a:cs typeface="Arial" charset="0"/>
              </a:rPr>
              <a:t>: </a:t>
            </a:r>
            <a:r>
              <a:rPr lang="en-GB" sz="1600" dirty="0" smtClean="0">
                <a:solidFill>
                  <a:srgbClr val="00B050"/>
                </a:solidFill>
                <a:cs typeface="Arial" charset="0"/>
              </a:rPr>
              <a:t>(</a:t>
            </a:r>
            <a:r>
              <a:rPr lang="en-US" sz="1600" dirty="0">
                <a:solidFill>
                  <a:srgbClr val="00B050"/>
                </a:solidFill>
              </a:rPr>
              <a:t>To modify the </a:t>
            </a:r>
            <a:r>
              <a:rPr lang="en-US" sz="1600" dirty="0" smtClean="0">
                <a:solidFill>
                  <a:srgbClr val="00B050"/>
                </a:solidFill>
              </a:rPr>
              <a:t>secretions)</a:t>
            </a:r>
            <a:endParaRPr lang="en-GB" sz="1600" dirty="0" smtClean="0">
              <a:solidFill>
                <a:srgbClr val="00B050"/>
              </a:solidFill>
              <a:cs typeface="Arial" charset="0"/>
            </a:endParaRPr>
          </a:p>
          <a:p>
            <a:pPr lvl="1">
              <a:lnSpc>
                <a:spcPct val="90000"/>
              </a:lnSpc>
              <a:buClr>
                <a:schemeClr val="bg2">
                  <a:lumMod val="75000"/>
                </a:schemeClr>
              </a:buClr>
              <a:buSzPct val="80000"/>
              <a:defRPr/>
            </a:pPr>
            <a:r>
              <a:rPr lang="en-US" sz="1600" dirty="0" smtClean="0">
                <a:solidFill>
                  <a:srgbClr val="FF66CC"/>
                </a:solidFill>
                <a:cs typeface="Arial" charset="0"/>
              </a:rPr>
              <a:t>Are found between the basement membrane and the cells lining the lumen of acini and </a:t>
            </a:r>
            <a:r>
              <a:rPr lang="en-US" sz="1600" dirty="0" err="1" smtClean="0">
                <a:solidFill>
                  <a:srgbClr val="FF66CC"/>
                </a:solidFill>
                <a:cs typeface="Arial" charset="0"/>
              </a:rPr>
              <a:t>intralobular</a:t>
            </a:r>
            <a:r>
              <a:rPr lang="en-US" sz="1600" dirty="0" smtClean="0">
                <a:solidFill>
                  <a:srgbClr val="FF66CC"/>
                </a:solidFill>
                <a:cs typeface="Arial" charset="0"/>
              </a:rPr>
              <a:t> ducts, they contract and increase salivary flow.</a:t>
            </a:r>
            <a:endParaRPr lang="en-GB" sz="1600" dirty="0" smtClean="0">
              <a:solidFill>
                <a:srgbClr val="FF66CC"/>
              </a:solidFill>
              <a:cs typeface="Arial" charset="0"/>
            </a:endParaRPr>
          </a:p>
          <a:p>
            <a:pPr lvl="1">
              <a:lnSpc>
                <a:spcPct val="90000"/>
              </a:lnSpc>
              <a:buClr>
                <a:schemeClr val="bg2">
                  <a:lumMod val="75000"/>
                </a:schemeClr>
              </a:buClr>
              <a:defRPr/>
            </a:pPr>
            <a:r>
              <a:rPr lang="en-GB" sz="1600" dirty="0" smtClean="0">
                <a:solidFill>
                  <a:schemeClr val="accent5">
                    <a:lumMod val="75000"/>
                  </a:schemeClr>
                </a:solidFill>
              </a:rPr>
              <a:t>Surround acinus and intercalated duct.</a:t>
            </a:r>
          </a:p>
          <a:p>
            <a:pPr lvl="1">
              <a:lnSpc>
                <a:spcPct val="90000"/>
              </a:lnSpc>
              <a:buClr>
                <a:schemeClr val="bg2">
                  <a:lumMod val="75000"/>
                </a:schemeClr>
              </a:buClr>
              <a:defRPr/>
            </a:pPr>
            <a:r>
              <a:rPr lang="en-GB" sz="1600" dirty="0" smtClean="0">
                <a:solidFill>
                  <a:schemeClr val="accent5">
                    <a:lumMod val="75000"/>
                  </a:schemeClr>
                </a:solidFill>
              </a:rPr>
              <a:t>Their contraction moves saliva, and prevents development of back pressure.</a:t>
            </a:r>
            <a:endParaRPr lang="en-US" sz="1600" dirty="0" smtClean="0">
              <a:solidFill>
                <a:schemeClr val="accent5">
                  <a:lumMod val="75000"/>
                </a:schemeClr>
              </a:solidFill>
            </a:endParaRPr>
          </a:p>
          <a:p>
            <a:endParaRPr lang="en-US" dirty="0"/>
          </a:p>
        </p:txBody>
      </p:sp>
      <p:pic>
        <p:nvPicPr>
          <p:cNvPr id="15" name="Picture 14"/>
          <p:cNvPicPr>
            <a:picLocks noChangeAspect="1"/>
          </p:cNvPicPr>
          <p:nvPr/>
        </p:nvPicPr>
        <p:blipFill>
          <a:blip r:embed="rId2"/>
          <a:stretch>
            <a:fillRect/>
          </a:stretch>
        </p:blipFill>
        <p:spPr>
          <a:xfrm>
            <a:off x="6958509" y="4670622"/>
            <a:ext cx="4032448" cy="1685728"/>
          </a:xfrm>
          <a:prstGeom prst="rect">
            <a:avLst/>
          </a:prstGeom>
        </p:spPr>
      </p:pic>
      <p:sp>
        <p:nvSpPr>
          <p:cNvPr id="16" name="Rectangle 15"/>
          <p:cNvSpPr/>
          <p:nvPr/>
        </p:nvSpPr>
        <p:spPr>
          <a:xfrm>
            <a:off x="9373422" y="4309023"/>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7" name="Rectangle 16"/>
          <p:cNvSpPr/>
          <p:nvPr/>
        </p:nvSpPr>
        <p:spPr>
          <a:xfrm>
            <a:off x="5590356" y="1728427"/>
            <a:ext cx="5989047" cy="1077218"/>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In striated duct-modification of secretory </a:t>
            </a:r>
            <a:r>
              <a:rPr lang="en-US" sz="1600" dirty="0" smtClean="0">
                <a:solidFill>
                  <a:srgbClr val="00B050"/>
                </a:solidFill>
                <a:latin typeface="Calibri" panose="020F0502020204030204" pitchFamily="34" charset="0"/>
                <a:cs typeface="Calibri" panose="020F0502020204030204" pitchFamily="34" charset="0"/>
              </a:rPr>
              <a:t>product.</a:t>
            </a:r>
            <a:endParaRPr lang="en-US" sz="16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Modification depends on time so when there is enough time modification happens and when there is no enough time it doesn’t </a:t>
            </a:r>
            <a:r>
              <a:rPr lang="en-US" sz="1600" dirty="0" smtClean="0">
                <a:solidFill>
                  <a:srgbClr val="00B050"/>
                </a:solidFill>
                <a:latin typeface="Calibri" panose="020F0502020204030204" pitchFamily="34" charset="0"/>
                <a:cs typeface="Calibri" panose="020F0502020204030204" pitchFamily="34" charset="0"/>
              </a:rPr>
              <a:t>happen.</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663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Secretory unit (</a:t>
            </a:r>
            <a:r>
              <a:rPr lang="en-US" sz="3200" dirty="0" err="1"/>
              <a:t>Salivon</a:t>
            </a:r>
            <a:r>
              <a:rPr lang="en-US" sz="3200" dirty="0"/>
              <a:t>)</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09442" y="1568262"/>
            <a:ext cx="5387461" cy="4588697"/>
          </a:xfrm>
        </p:spPr>
        <p:txBody>
          <a:bodyPr>
            <a:normAutofit/>
          </a:bodyPr>
          <a:lstStyle/>
          <a:p>
            <a:pPr>
              <a:lnSpc>
                <a:spcPct val="90000"/>
              </a:lnSpc>
              <a:buSzPct val="75000"/>
              <a:defRPr/>
            </a:pPr>
            <a:r>
              <a:rPr lang="en-GB" sz="1600" dirty="0">
                <a:solidFill>
                  <a:srgbClr val="427380"/>
                </a:solidFill>
              </a:rPr>
              <a:t>The basic unit “</a:t>
            </a:r>
            <a:r>
              <a:rPr lang="en-GB" sz="1600" dirty="0" err="1">
                <a:solidFill>
                  <a:srgbClr val="427380"/>
                </a:solidFill>
              </a:rPr>
              <a:t>salivon</a:t>
            </a:r>
            <a:r>
              <a:rPr lang="en-GB" sz="1600" dirty="0">
                <a:solidFill>
                  <a:srgbClr val="427380"/>
                </a:solidFill>
              </a:rPr>
              <a:t>” consists of:</a:t>
            </a:r>
          </a:p>
          <a:p>
            <a:pPr marL="514350" indent="-514350">
              <a:lnSpc>
                <a:spcPct val="90000"/>
              </a:lnSpc>
              <a:buClr>
                <a:schemeClr val="folHlink"/>
              </a:buClr>
              <a:buSzPct val="80000"/>
              <a:buFont typeface="+mj-lt"/>
              <a:buAutoNum type="arabicPeriod"/>
              <a:defRPr/>
            </a:pPr>
            <a:r>
              <a:rPr lang="en-GB" sz="1600" dirty="0"/>
              <a:t>Acinus -initial secretory process.</a:t>
            </a:r>
          </a:p>
          <a:p>
            <a:pPr marL="514350" indent="-514350">
              <a:lnSpc>
                <a:spcPct val="90000"/>
              </a:lnSpc>
              <a:buClr>
                <a:schemeClr val="folHlink"/>
              </a:buClr>
              <a:buSzPct val="80000"/>
              <a:buFont typeface="+mj-lt"/>
              <a:buAutoNum type="arabicPeriod"/>
              <a:defRPr/>
            </a:pPr>
            <a:r>
              <a:rPr lang="en-GB" sz="1600" dirty="0"/>
              <a:t>Intercalated duct -initial portion of </a:t>
            </a:r>
            <a:r>
              <a:rPr lang="en-GB" sz="1600" dirty="0" smtClean="0"/>
              <a:t>duct.</a:t>
            </a:r>
            <a:endParaRPr lang="en-GB" sz="1600" dirty="0"/>
          </a:p>
          <a:p>
            <a:pPr marL="514350" indent="-514350">
              <a:lnSpc>
                <a:spcPct val="90000"/>
              </a:lnSpc>
              <a:buClr>
                <a:schemeClr val="folHlink"/>
              </a:buClr>
              <a:buSzPct val="80000"/>
              <a:buFont typeface="+mj-lt"/>
              <a:buAutoNum type="arabicPeriod"/>
              <a:defRPr/>
            </a:pPr>
            <a:r>
              <a:rPr lang="en-GB" sz="1600" dirty="0"/>
              <a:t>Striated duct -modification of secretory </a:t>
            </a:r>
            <a:r>
              <a:rPr lang="en-GB" sz="1600" dirty="0" smtClean="0"/>
              <a:t>product.</a:t>
            </a:r>
            <a:endParaRPr lang="en-GB" sz="1600" dirty="0"/>
          </a:p>
          <a:p>
            <a:pPr marL="514350" indent="-514350">
              <a:lnSpc>
                <a:spcPct val="90000"/>
              </a:lnSpc>
              <a:buClr>
                <a:schemeClr val="folHlink"/>
              </a:buClr>
              <a:buSzPct val="80000"/>
              <a:buFont typeface="+mj-lt"/>
              <a:buAutoNum type="arabicPeriod"/>
              <a:defRPr/>
            </a:pPr>
            <a:r>
              <a:rPr lang="en-GB" sz="1600" dirty="0" err="1">
                <a:solidFill>
                  <a:srgbClr val="FF0000"/>
                </a:solidFill>
                <a:cs typeface="Arial" charset="0"/>
              </a:rPr>
              <a:t>Myoepithelial</a:t>
            </a:r>
            <a:r>
              <a:rPr lang="en-GB" sz="1600" dirty="0">
                <a:solidFill>
                  <a:srgbClr val="FF0000"/>
                </a:solidFill>
                <a:cs typeface="Arial" charset="0"/>
              </a:rPr>
              <a:t> cells:</a:t>
            </a:r>
          </a:p>
          <a:p>
            <a:pPr lvl="1">
              <a:lnSpc>
                <a:spcPct val="90000"/>
              </a:lnSpc>
              <a:defRPr/>
            </a:pPr>
            <a:r>
              <a:rPr lang="en-GB" sz="1600" dirty="0">
                <a:solidFill>
                  <a:schemeClr val="tx1"/>
                </a:solidFill>
              </a:rPr>
              <a:t>Surround acinus and intercalated duct.</a:t>
            </a:r>
          </a:p>
          <a:p>
            <a:pPr lvl="1">
              <a:lnSpc>
                <a:spcPct val="90000"/>
              </a:lnSpc>
              <a:defRPr/>
            </a:pPr>
            <a:r>
              <a:rPr lang="en-GB" sz="1600" dirty="0">
                <a:solidFill>
                  <a:schemeClr val="tx1"/>
                </a:solidFill>
              </a:rPr>
              <a:t>Their contraction moves saliva, and prevents development of back pressure.</a:t>
            </a:r>
            <a:endParaRPr lang="en-US" sz="1600" dirty="0">
              <a:solidFill>
                <a:schemeClr val="tx1"/>
              </a:solidFill>
            </a:endParaRPr>
          </a:p>
          <a:p>
            <a:endParaRPr lang="en-US" dirty="0"/>
          </a:p>
        </p:txBody>
      </p:sp>
      <p:sp>
        <p:nvSpPr>
          <p:cNvPr id="5" name="Content Placeholder 4"/>
          <p:cNvSpPr>
            <a:spLocks noGrp="1"/>
          </p:cNvSpPr>
          <p:nvPr>
            <p:ph sz="quarter" idx="2"/>
          </p:nvPr>
        </p:nvSpPr>
        <p:spPr>
          <a:xfrm>
            <a:off x="6174658" y="1556791"/>
            <a:ext cx="5387461" cy="4597123"/>
          </a:xfrm>
        </p:spPr>
        <p:txBody>
          <a:bodyPr>
            <a:normAutofit/>
          </a:bodyPr>
          <a:lstStyle/>
          <a:p>
            <a:pPr>
              <a:lnSpc>
                <a:spcPct val="110000"/>
              </a:lnSpc>
              <a:buSzPct val="75000"/>
            </a:pPr>
            <a:r>
              <a:rPr lang="en-US" sz="1400" dirty="0">
                <a:solidFill>
                  <a:schemeClr val="accent2">
                    <a:lumMod val="75000"/>
                  </a:schemeClr>
                </a:solidFill>
                <a:cs typeface="Arial" charset="0"/>
              </a:rPr>
              <a:t>The secretory unit: </a:t>
            </a:r>
            <a:r>
              <a:rPr lang="en-US" altLang="en-US" sz="1400" dirty="0">
                <a:cs typeface="Arial" charset="0"/>
              </a:rPr>
              <a:t>The basic building block of all salivary glands.</a:t>
            </a:r>
            <a:endParaRPr lang="en-US" sz="1400" dirty="0">
              <a:cs typeface="Arial" charset="0"/>
            </a:endParaRPr>
          </a:p>
          <a:p>
            <a:pPr>
              <a:lnSpc>
                <a:spcPct val="110000"/>
              </a:lnSpc>
              <a:buSzPct val="75000"/>
            </a:pPr>
            <a:r>
              <a:rPr lang="en-US" sz="1400" dirty="0">
                <a:solidFill>
                  <a:srgbClr val="FF0000"/>
                </a:solidFill>
                <a:cs typeface="Arial" charset="0"/>
              </a:rPr>
              <a:t>The epithelial cells </a:t>
            </a:r>
            <a:r>
              <a:rPr lang="en-US" sz="1400" dirty="0">
                <a:cs typeface="Arial" charset="0"/>
              </a:rPr>
              <a:t>lining the </a:t>
            </a:r>
            <a:r>
              <a:rPr lang="en-US" sz="1400" dirty="0" err="1">
                <a:cs typeface="Arial" charset="0"/>
              </a:rPr>
              <a:t>intralobular</a:t>
            </a:r>
            <a:r>
              <a:rPr lang="en-US" sz="1400" dirty="0">
                <a:cs typeface="Arial" charset="0"/>
              </a:rPr>
              <a:t> ducts are metabolically very active and responsible for active transport of electrolytes.</a:t>
            </a:r>
          </a:p>
          <a:p>
            <a:pPr>
              <a:lnSpc>
                <a:spcPct val="110000"/>
              </a:lnSpc>
              <a:buSzPct val="75000"/>
            </a:pPr>
            <a:r>
              <a:rPr lang="en-US" sz="1400" dirty="0" err="1">
                <a:solidFill>
                  <a:srgbClr val="FF0000"/>
                </a:solidFill>
                <a:cs typeface="Arial" charset="0"/>
              </a:rPr>
              <a:t>Myoepithelial</a:t>
            </a:r>
            <a:r>
              <a:rPr lang="en-US" sz="1400" dirty="0">
                <a:solidFill>
                  <a:srgbClr val="FF0000"/>
                </a:solidFill>
                <a:cs typeface="Arial" charset="0"/>
              </a:rPr>
              <a:t> cells </a:t>
            </a:r>
            <a:r>
              <a:rPr lang="en-US" sz="1400" dirty="0">
                <a:cs typeface="Arial" charset="0"/>
              </a:rPr>
              <a:t>are found between the basement membrane and the cells lining the lumen of acini and </a:t>
            </a:r>
            <a:r>
              <a:rPr lang="en-US" sz="1400" dirty="0" err="1">
                <a:cs typeface="Arial" charset="0"/>
              </a:rPr>
              <a:t>intralobular</a:t>
            </a:r>
            <a:r>
              <a:rPr lang="en-US" sz="1400" dirty="0">
                <a:cs typeface="Arial" charset="0"/>
              </a:rPr>
              <a:t> ducts, they contract and increase salivary flow.</a:t>
            </a:r>
            <a:endParaRPr lang="en-US" sz="1400" dirty="0">
              <a:solidFill>
                <a:srgbClr val="FFFFFF"/>
              </a:solidFill>
              <a:cs typeface="Arial" charset="0"/>
            </a:endParaRPr>
          </a:p>
          <a:p>
            <a:endParaRPr lang="en-US" sz="1400" dirty="0"/>
          </a:p>
        </p:txBody>
      </p:sp>
      <p:cxnSp>
        <p:nvCxnSpPr>
          <p:cNvPr id="7" name="Straight Connector 6"/>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8" name="Group 3"/>
          <p:cNvGrpSpPr>
            <a:grpSpLocks/>
          </p:cNvGrpSpPr>
          <p:nvPr/>
        </p:nvGrpSpPr>
        <p:grpSpPr bwMode="auto">
          <a:xfrm>
            <a:off x="6196298" y="3284984"/>
            <a:ext cx="5256584" cy="2952328"/>
            <a:chOff x="514350" y="-16023"/>
            <a:chExt cx="8172450" cy="6874023"/>
          </a:xfrm>
        </p:grpSpPr>
        <p:pic>
          <p:nvPicPr>
            <p:cNvPr id="9" name="Picture 4" descr="w0562-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6023"/>
              <a:ext cx="8172450" cy="687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684213" y="1052366"/>
              <a:ext cx="1444625" cy="384175"/>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x-none">
                <a:latin typeface="Garamond" charset="0"/>
                <a:cs typeface="Arial" charset="0"/>
              </a:endParaRPr>
            </a:p>
          </p:txBody>
        </p:sp>
        <p:sp>
          <p:nvSpPr>
            <p:cNvPr id="11" name="Rectangle 6"/>
            <p:cNvSpPr>
              <a:spLocks noChangeArrowheads="1"/>
            </p:cNvSpPr>
            <p:nvPr/>
          </p:nvSpPr>
          <p:spPr bwMode="auto">
            <a:xfrm>
              <a:off x="5791200" y="3717778"/>
              <a:ext cx="1905000" cy="30480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x-none">
                <a:latin typeface="Garamond" charset="0"/>
                <a:cs typeface="Arial" charset="0"/>
              </a:endParaRPr>
            </a:p>
          </p:txBody>
        </p:sp>
        <p:sp>
          <p:nvSpPr>
            <p:cNvPr id="12" name="Rectangle 7"/>
            <p:cNvSpPr>
              <a:spLocks noChangeArrowheads="1"/>
            </p:cNvSpPr>
            <p:nvPr/>
          </p:nvSpPr>
          <p:spPr bwMode="auto">
            <a:xfrm>
              <a:off x="1905000" y="4784578"/>
              <a:ext cx="1600200" cy="30480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x-none">
                <a:latin typeface="Garamond" charset="0"/>
                <a:cs typeface="Arial" charset="0"/>
              </a:endParaRPr>
            </a:p>
          </p:txBody>
        </p:sp>
      </p:grpSp>
      <p:sp>
        <p:nvSpPr>
          <p:cNvPr id="13" name="Rectangle 12"/>
          <p:cNvSpPr/>
          <p:nvPr/>
        </p:nvSpPr>
        <p:spPr>
          <a:xfrm>
            <a:off x="6094412" y="1152127"/>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4" name="Rectangle 13"/>
          <p:cNvSpPr/>
          <p:nvPr/>
        </p:nvSpPr>
        <p:spPr>
          <a:xfrm>
            <a:off x="3871148" y="1163599"/>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pic>
        <p:nvPicPr>
          <p:cNvPr id="15" name="Picture 14"/>
          <p:cNvPicPr>
            <a:picLocks noChangeAspect="1"/>
          </p:cNvPicPr>
          <p:nvPr/>
        </p:nvPicPr>
        <p:blipFill>
          <a:blip r:embed="rId3"/>
          <a:stretch>
            <a:fillRect/>
          </a:stretch>
        </p:blipFill>
        <p:spPr>
          <a:xfrm>
            <a:off x="731232" y="4387512"/>
            <a:ext cx="4766682" cy="1944216"/>
          </a:xfrm>
          <a:prstGeom prst="rect">
            <a:avLst/>
          </a:prstGeom>
        </p:spPr>
      </p:pic>
      <p:sp>
        <p:nvSpPr>
          <p:cNvPr id="16" name="Rectangle 15"/>
          <p:cNvSpPr/>
          <p:nvPr/>
        </p:nvSpPr>
        <p:spPr>
          <a:xfrm>
            <a:off x="3457582" y="3982848"/>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1285614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Two Stage Hypothesis of Saliva Formation</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82" name="Rectangle 81"/>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pic>
        <p:nvPicPr>
          <p:cNvPr id="66" name="Picture 65"/>
          <p:cNvPicPr>
            <a:picLocks noChangeAspect="1"/>
          </p:cNvPicPr>
          <p:nvPr/>
        </p:nvPicPr>
        <p:blipFill>
          <a:blip r:embed="rId2"/>
          <a:stretch>
            <a:fillRect/>
          </a:stretch>
        </p:blipFill>
        <p:spPr>
          <a:xfrm>
            <a:off x="609460" y="1649715"/>
            <a:ext cx="7876182" cy="4169391"/>
          </a:xfrm>
          <a:prstGeom prst="rect">
            <a:avLst/>
          </a:prstGeom>
          <a:noFill/>
          <a:ln>
            <a:solidFill>
              <a:schemeClr val="accent2">
                <a:lumMod val="75000"/>
              </a:schemeClr>
            </a:solidFill>
            <a:prstDash val="dashDot"/>
          </a:ln>
        </p:spPr>
      </p:pic>
      <p:sp>
        <p:nvSpPr>
          <p:cNvPr id="4" name="Rectangle 3"/>
          <p:cNvSpPr/>
          <p:nvPr/>
        </p:nvSpPr>
        <p:spPr>
          <a:xfrm>
            <a:off x="8532990" y="1652989"/>
            <a:ext cx="3046413" cy="1323439"/>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Amount of Na and Cl resorbed is more than the amount of K and </a:t>
            </a:r>
            <a:r>
              <a:rPr lang="en-US" sz="1600" dirty="0" smtClean="0">
                <a:solidFill>
                  <a:srgbClr val="00B050"/>
                </a:solidFill>
                <a:latin typeface="Calibri" panose="020F0502020204030204" pitchFamily="34" charset="0"/>
                <a:cs typeface="Calibri" panose="020F0502020204030204" pitchFamily="34" charset="0"/>
              </a:rPr>
              <a:t>HCO3.</a:t>
            </a:r>
            <a:endParaRPr lang="en-US" sz="16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Secreted which leads to hypotonic </a:t>
            </a:r>
            <a:r>
              <a:rPr lang="en-US" sz="1600" dirty="0" smtClean="0">
                <a:solidFill>
                  <a:srgbClr val="00B050"/>
                </a:solidFill>
                <a:latin typeface="Calibri" panose="020F0502020204030204" pitchFamily="34" charset="0"/>
                <a:cs typeface="Calibri" panose="020F0502020204030204" pitchFamily="34" charset="0"/>
              </a:rPr>
              <a:t>saliva.</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639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94928"/>
            <a:ext cx="10969943" cy="990600"/>
          </a:xfrm>
        </p:spPr>
        <p:txBody>
          <a:bodyPr>
            <a:normAutofit/>
          </a:bodyPr>
          <a:lstStyle/>
          <a:p>
            <a:r>
              <a:rPr lang="en-US" sz="3200" dirty="0"/>
              <a:t>Salivary Secretion </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5" name="Picture 4" descr="showimage.jpg"/>
          <p:cNvPicPr>
            <a:picLocks noChangeAspect="1"/>
          </p:cNvPicPr>
          <p:nvPr/>
        </p:nvPicPr>
        <p:blipFill rotWithShape="1">
          <a:blip r:embed="rId2" cstate="print"/>
          <a:srcRect b="2817"/>
          <a:stretch/>
        </p:blipFill>
        <p:spPr>
          <a:xfrm>
            <a:off x="4688646" y="1292251"/>
            <a:ext cx="6890757" cy="3214831"/>
          </a:xfrm>
          <a:prstGeom prst="rect">
            <a:avLst/>
          </a:prstGeom>
        </p:spPr>
      </p:pic>
      <p:sp>
        <p:nvSpPr>
          <p:cNvPr id="7" name="Rectangle 6"/>
          <p:cNvSpPr/>
          <p:nvPr/>
        </p:nvSpPr>
        <p:spPr>
          <a:xfrm>
            <a:off x="609460" y="1292250"/>
            <a:ext cx="3960440" cy="1298166"/>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en-US" sz="1600" dirty="0">
                <a:solidFill>
                  <a:schemeClr val="accent2">
                    <a:lumMod val="75000"/>
                  </a:schemeClr>
                </a:solidFill>
              </a:rPr>
              <a:t>Mechanism of salivary secretion: </a:t>
            </a:r>
          </a:p>
          <a:p>
            <a:pPr marL="342900" indent="-342900">
              <a:buFont typeface="+mj-lt"/>
              <a:buAutoNum type="arabicPeriod"/>
            </a:pPr>
            <a:r>
              <a:rPr lang="en-US" sz="1600" dirty="0">
                <a:solidFill>
                  <a:srgbClr val="000000"/>
                </a:solidFill>
              </a:rPr>
              <a:t>Initial saliva is produced by acinar cells (1) and subsequently modified by ductal epithelial cells.</a:t>
            </a:r>
          </a:p>
          <a:p>
            <a:pPr marL="342900" indent="-342900">
              <a:buFont typeface="+mj-lt"/>
              <a:buAutoNum type="arabicPeriod"/>
            </a:pPr>
            <a:r>
              <a:rPr lang="en-US" sz="1600" dirty="0">
                <a:solidFill>
                  <a:srgbClr val="000000"/>
                </a:solidFill>
              </a:rPr>
              <a:t> ATP.</a:t>
            </a:r>
          </a:p>
        </p:txBody>
      </p:sp>
      <p:sp>
        <p:nvSpPr>
          <p:cNvPr id="8" name="TextBox 7"/>
          <p:cNvSpPr txBox="1"/>
          <p:nvPr/>
        </p:nvSpPr>
        <p:spPr>
          <a:xfrm>
            <a:off x="609460" y="2640808"/>
            <a:ext cx="3960440" cy="2308324"/>
          </a:xfrm>
          <a:prstGeom prst="rect">
            <a:avLst/>
          </a:prstGeom>
          <a:noFill/>
          <a:ln>
            <a:solidFill>
              <a:srgbClr val="00B050"/>
            </a:solidFill>
            <a:prstDash val="dashDot"/>
          </a:ln>
        </p:spPr>
        <p:txBody>
          <a:bodyPr wrap="square" rtlCol="0">
            <a:spAutoFit/>
          </a:bodyPr>
          <a:lstStyle/>
          <a:p>
            <a:pPr algn="r" rtl="1"/>
            <a:r>
              <a:rPr lang="en-US" sz="1600" dirty="0">
                <a:solidFill>
                  <a:srgbClr val="00B050"/>
                </a:solidFill>
                <a:latin typeface="Calibri" panose="020F0502020204030204" pitchFamily="34" charset="0"/>
                <a:cs typeface="Calibri" panose="020F0502020204030204" pitchFamily="34" charset="0"/>
              </a:rPr>
              <a:t>Acinar cells </a:t>
            </a:r>
            <a:r>
              <a:rPr lang="ar-SA" sz="1600" dirty="0">
                <a:solidFill>
                  <a:srgbClr val="00B050"/>
                </a:solidFill>
                <a:latin typeface="Calibri" panose="020F0502020204030204" pitchFamily="34" charset="0"/>
                <a:cs typeface="Calibri" panose="020F0502020204030204" pitchFamily="34" charset="0"/>
              </a:rPr>
              <a:t> هي المصنع اللي يصنّع لي ال</a:t>
            </a:r>
            <a:r>
              <a:rPr lang="en-US" sz="1600" dirty="0">
                <a:solidFill>
                  <a:srgbClr val="00B050"/>
                </a:solidFill>
                <a:latin typeface="Calibri" panose="020F0502020204030204" pitchFamily="34" charset="0"/>
                <a:cs typeface="Calibri" panose="020F0502020204030204" pitchFamily="34" charset="0"/>
              </a:rPr>
              <a:t>Salivary component</a:t>
            </a:r>
            <a:endParaRPr lang="ar-SA" sz="1600" dirty="0">
              <a:solidFill>
                <a:srgbClr val="00B050"/>
              </a:solidFill>
              <a:latin typeface="Calibri" panose="020F0502020204030204" pitchFamily="34" charset="0"/>
              <a:cs typeface="Calibri" panose="020F0502020204030204" pitchFamily="34" charset="0"/>
            </a:endParaRPr>
          </a:p>
          <a:p>
            <a:pPr algn="r" rtl="1"/>
            <a:r>
              <a:rPr lang="ar-SA" sz="1600" dirty="0">
                <a:solidFill>
                  <a:srgbClr val="00B050"/>
                </a:solidFill>
                <a:latin typeface="Calibri" panose="020F0502020204030204" pitchFamily="34" charset="0"/>
                <a:cs typeface="Calibri" panose="020F0502020204030204" pitchFamily="34" charset="0"/>
              </a:rPr>
              <a:t>ال</a:t>
            </a:r>
            <a:r>
              <a:rPr lang="en-US" sz="1600" dirty="0" err="1">
                <a:solidFill>
                  <a:srgbClr val="00B050"/>
                </a:solidFill>
                <a:latin typeface="Calibri" panose="020F0502020204030204" pitchFamily="34" charset="0"/>
                <a:cs typeface="Calibri" panose="020F0502020204030204" pitchFamily="34" charset="0"/>
              </a:rPr>
              <a:t>Myoepithailial</a:t>
            </a:r>
            <a:r>
              <a:rPr lang="en-US" sz="1600" dirty="0">
                <a:solidFill>
                  <a:srgbClr val="00B050"/>
                </a:solidFill>
                <a:latin typeface="Calibri" panose="020F0502020204030204" pitchFamily="34" charset="0"/>
                <a:cs typeface="Calibri" panose="020F0502020204030204" pitchFamily="34" charset="0"/>
              </a:rPr>
              <a:t> cells</a:t>
            </a:r>
            <a:r>
              <a:rPr lang="ar-SA" sz="1600" dirty="0">
                <a:solidFill>
                  <a:srgbClr val="00B050"/>
                </a:solidFill>
                <a:latin typeface="Calibri" panose="020F0502020204030204" pitchFamily="34" charset="0"/>
                <a:cs typeface="Calibri" panose="020F0502020204030204" pitchFamily="34" charset="0"/>
              </a:rPr>
              <a:t> تدفها عشان تطلع المكونات لبرّا </a:t>
            </a:r>
          </a:p>
          <a:p>
            <a:pPr algn="r" rtl="1"/>
            <a:r>
              <a:rPr lang="ar-SA" sz="1600" dirty="0">
                <a:solidFill>
                  <a:srgbClr val="00B050"/>
                </a:solidFill>
                <a:latin typeface="Calibri" panose="020F0502020204030204" pitchFamily="34" charset="0"/>
                <a:cs typeface="Calibri" panose="020F0502020204030204" pitchFamily="34" charset="0"/>
              </a:rPr>
              <a:t>بعدين يصير عندي </a:t>
            </a:r>
            <a:r>
              <a:rPr lang="en-US" sz="1600" dirty="0">
                <a:solidFill>
                  <a:srgbClr val="00B050"/>
                </a:solidFill>
                <a:latin typeface="Calibri" panose="020F0502020204030204" pitchFamily="34" charset="0"/>
                <a:cs typeface="Calibri" panose="020F0502020204030204" pitchFamily="34" charset="0"/>
              </a:rPr>
              <a:t>Modification</a:t>
            </a:r>
            <a:r>
              <a:rPr lang="ar-SA" sz="1600" dirty="0">
                <a:solidFill>
                  <a:srgbClr val="00B050"/>
                </a:solidFill>
                <a:latin typeface="Calibri" panose="020F0502020204030204" pitchFamily="34" charset="0"/>
                <a:cs typeface="Calibri" panose="020F0502020204030204" pitchFamily="34" charset="0"/>
              </a:rPr>
              <a:t> وهي بواسطة ال</a:t>
            </a:r>
            <a:r>
              <a:rPr lang="en-US" sz="1600" dirty="0" err="1">
                <a:solidFill>
                  <a:srgbClr val="00B050"/>
                </a:solidFill>
                <a:latin typeface="Calibri" panose="020F0502020204030204" pitchFamily="34" charset="0"/>
                <a:cs typeface="Calibri" panose="020F0502020204030204" pitchFamily="34" charset="0"/>
              </a:rPr>
              <a:t>Na,Cl,K</a:t>
            </a:r>
            <a:r>
              <a:rPr lang="en-US" sz="1600" dirty="0">
                <a:solidFill>
                  <a:srgbClr val="00B050"/>
                </a:solidFill>
                <a:latin typeface="Calibri" panose="020F0502020204030204" pitchFamily="34" charset="0"/>
                <a:cs typeface="Calibri" panose="020F0502020204030204" pitchFamily="34" charset="0"/>
              </a:rPr>
              <a:t>…</a:t>
            </a:r>
            <a:endParaRPr lang="ar-SA" sz="1600" dirty="0">
              <a:solidFill>
                <a:srgbClr val="00B050"/>
              </a:solidFill>
              <a:latin typeface="Calibri" panose="020F0502020204030204" pitchFamily="34" charset="0"/>
              <a:cs typeface="Calibri" panose="020F0502020204030204" pitchFamily="34" charset="0"/>
            </a:endParaRPr>
          </a:p>
          <a:p>
            <a:pPr algn="r" rtl="1"/>
            <a:r>
              <a:rPr lang="ar-SA" sz="1600" dirty="0">
                <a:solidFill>
                  <a:srgbClr val="00B050"/>
                </a:solidFill>
                <a:latin typeface="Calibri" panose="020F0502020204030204" pitchFamily="34" charset="0"/>
                <a:cs typeface="Calibri" panose="020F0502020204030204" pitchFamily="34" charset="0"/>
              </a:rPr>
              <a:t>تحصل هذه العملية اذا عندي وقت مناسب فقط..</a:t>
            </a:r>
          </a:p>
          <a:p>
            <a:pPr algn="r" rtl="1"/>
            <a:r>
              <a:rPr lang="ar-SA" sz="1600" dirty="0">
                <a:solidFill>
                  <a:srgbClr val="00B050"/>
                </a:solidFill>
                <a:latin typeface="Calibri" panose="020F0502020204030204" pitchFamily="34" charset="0"/>
                <a:cs typeface="Calibri" panose="020F0502020204030204" pitchFamily="34" charset="0"/>
              </a:rPr>
              <a:t>اذا كنت تتكلم سريع مثلا، </a:t>
            </a:r>
            <a:r>
              <a:rPr lang="ar-SA" sz="1600" dirty="0" err="1">
                <a:solidFill>
                  <a:srgbClr val="00B050"/>
                </a:solidFill>
                <a:latin typeface="Calibri" panose="020F0502020204030204" pitchFamily="34" charset="0"/>
                <a:cs typeface="Calibri" panose="020F0502020204030204" pitchFamily="34" charset="0"/>
              </a:rPr>
              <a:t>فالسكريشن</a:t>
            </a:r>
            <a:r>
              <a:rPr lang="ar-SA" sz="1600" dirty="0">
                <a:solidFill>
                  <a:srgbClr val="00B050"/>
                </a:solidFill>
                <a:latin typeface="Calibri" panose="020F0502020204030204" pitchFamily="34" charset="0"/>
                <a:cs typeface="Calibri" panose="020F0502020204030204" pitchFamily="34" charset="0"/>
              </a:rPr>
              <a:t> يصير </a:t>
            </a:r>
            <a:r>
              <a:rPr lang="ar-SA" sz="1600" dirty="0" err="1">
                <a:solidFill>
                  <a:srgbClr val="00B050"/>
                </a:solidFill>
                <a:latin typeface="Calibri" panose="020F0502020204030204" pitchFamily="34" charset="0"/>
                <a:cs typeface="Calibri" panose="020F0502020204030204" pitchFamily="34" charset="0"/>
              </a:rPr>
              <a:t>مو</a:t>
            </a:r>
            <a:r>
              <a:rPr lang="ar-SA" sz="1600" dirty="0">
                <a:solidFill>
                  <a:srgbClr val="00B050"/>
                </a:solidFill>
                <a:latin typeface="Calibri" panose="020F0502020204030204" pitchFamily="34" charset="0"/>
                <a:cs typeface="Calibri" panose="020F0502020204030204" pitchFamily="34" charset="0"/>
              </a:rPr>
              <a:t> بالشكل الطبيعي </a:t>
            </a:r>
            <a:r>
              <a:rPr lang="ar-SA" sz="1600" dirty="0" smtClean="0">
                <a:solidFill>
                  <a:srgbClr val="00B050"/>
                </a:solidFill>
                <a:latin typeface="Calibri" panose="020F0502020204030204" pitchFamily="34" charset="0"/>
                <a:cs typeface="Calibri" panose="020F0502020204030204" pitchFamily="34" charset="0"/>
              </a:rPr>
              <a:t>لأن </a:t>
            </a:r>
            <a:r>
              <a:rPr lang="ar-SA" sz="1600" dirty="0" err="1">
                <a:solidFill>
                  <a:srgbClr val="00B050"/>
                </a:solidFill>
                <a:latin typeface="Calibri" panose="020F0502020204030204" pitchFamily="34" charset="0"/>
                <a:cs typeface="Calibri" panose="020F0502020204030204" pitchFamily="34" charset="0"/>
              </a:rPr>
              <a:t>ماعندك</a:t>
            </a:r>
            <a:r>
              <a:rPr lang="ar-SA" sz="1600" dirty="0">
                <a:solidFill>
                  <a:srgbClr val="00B050"/>
                </a:solidFill>
                <a:latin typeface="Calibri" panose="020F0502020204030204" pitchFamily="34" charset="0"/>
                <a:cs typeface="Calibri" panose="020F0502020204030204" pitchFamily="34" charset="0"/>
              </a:rPr>
              <a:t> الوقت المناسب لهذه العملية.</a:t>
            </a:r>
          </a:p>
        </p:txBody>
      </p:sp>
      <p:sp>
        <p:nvSpPr>
          <p:cNvPr id="9" name="Rectangle 8"/>
          <p:cNvSpPr/>
          <p:nvPr/>
        </p:nvSpPr>
        <p:spPr>
          <a:xfrm>
            <a:off x="9980663" y="62808"/>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635208" y="4999525"/>
            <a:ext cx="3934692" cy="1323439"/>
          </a:xfrm>
          <a:prstGeom prst="rect">
            <a:avLst/>
          </a:prstGeom>
          <a:noFill/>
          <a:ln>
            <a:solidFill>
              <a:srgbClr val="00B050"/>
            </a:solidFill>
            <a:prstDash val="dashDot"/>
          </a:ln>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Na is higher in the lumen so it gets inside the cell down its concentration </a:t>
            </a:r>
            <a:r>
              <a:rPr lang="en-US" sz="1600" dirty="0" smtClean="0">
                <a:solidFill>
                  <a:srgbClr val="00B050"/>
                </a:solidFill>
                <a:latin typeface="Calibri" panose="020F0502020204030204" pitchFamily="34" charset="0"/>
                <a:cs typeface="Calibri" panose="020F0502020204030204" pitchFamily="34" charset="0"/>
              </a:rPr>
              <a:t>gradient, </a:t>
            </a:r>
            <a:r>
              <a:rPr lang="en-US" sz="1600" dirty="0">
                <a:solidFill>
                  <a:srgbClr val="00B050"/>
                </a:solidFill>
                <a:latin typeface="Calibri" panose="020F0502020204030204" pitchFamily="34" charset="0"/>
                <a:cs typeface="Calibri" panose="020F0502020204030204" pitchFamily="34" charset="0"/>
              </a:rPr>
              <a:t>Then it gets actively pumped out into the blood .</a:t>
            </a:r>
          </a:p>
          <a:p>
            <a:r>
              <a:rPr lang="en-US" sz="1600" dirty="0">
                <a:solidFill>
                  <a:srgbClr val="00B050"/>
                </a:solidFill>
                <a:latin typeface="Calibri" panose="020F0502020204030204" pitchFamily="34" charset="0"/>
                <a:cs typeface="Calibri" panose="020F0502020204030204" pitchFamily="34" charset="0"/>
              </a:rPr>
              <a:t>Na and Cl are </a:t>
            </a:r>
            <a:r>
              <a:rPr lang="en-US" sz="1600" dirty="0" smtClean="0">
                <a:solidFill>
                  <a:srgbClr val="00B050"/>
                </a:solidFill>
                <a:latin typeface="Calibri" panose="020F0502020204030204" pitchFamily="34" charset="0"/>
                <a:cs typeface="Calibri" panose="020F0502020204030204" pitchFamily="34" charset="0"/>
              </a:rPr>
              <a:t>resorbed, </a:t>
            </a:r>
            <a:r>
              <a:rPr lang="en-US" sz="1600" dirty="0">
                <a:solidFill>
                  <a:srgbClr val="00B050"/>
                </a:solidFill>
                <a:latin typeface="Calibri" panose="020F0502020204030204" pitchFamily="34" charset="0"/>
                <a:cs typeface="Calibri" panose="020F0502020204030204" pitchFamily="34" charset="0"/>
              </a:rPr>
              <a:t>K and HCO3 and </a:t>
            </a:r>
            <a:r>
              <a:rPr lang="en-US" sz="1600" dirty="0" smtClean="0">
                <a:solidFill>
                  <a:srgbClr val="00B050"/>
                </a:solidFill>
                <a:latin typeface="Calibri" panose="020F0502020204030204" pitchFamily="34" charset="0"/>
                <a:cs typeface="Calibri" panose="020F0502020204030204" pitchFamily="34" charset="0"/>
              </a:rPr>
              <a:t>secreted.</a:t>
            </a:r>
            <a:endParaRPr lang="en-US" sz="1600" dirty="0">
              <a:solidFill>
                <a:srgbClr val="00B050"/>
              </a:solidFill>
              <a:latin typeface="Calibri" panose="020F0502020204030204" pitchFamily="34" charset="0"/>
              <a:cs typeface="Calibri" panose="020F0502020204030204" pitchFamily="34" charset="0"/>
            </a:endParaRPr>
          </a:p>
        </p:txBody>
      </p:sp>
      <p:sp>
        <p:nvSpPr>
          <p:cNvPr id="6" name="Rectangle 5"/>
          <p:cNvSpPr/>
          <p:nvPr/>
        </p:nvSpPr>
        <p:spPr>
          <a:xfrm>
            <a:off x="4688646" y="4507082"/>
            <a:ext cx="6890757" cy="1815882"/>
          </a:xfrm>
          <a:prstGeom prst="rect">
            <a:avLst/>
          </a:prstGeom>
          <a:noFill/>
          <a:ln>
            <a:solidFill>
              <a:srgbClr val="00B050"/>
            </a:solidFill>
            <a:prstDash val="dashDot"/>
          </a:ln>
        </p:spPr>
        <p:txBody>
          <a:bodyPr wrap="square" rtlCol="0">
            <a:spAutoFit/>
          </a:bodyPr>
          <a:lstStyle/>
          <a:p>
            <a:r>
              <a:rPr lang="en-US" sz="1600" dirty="0" smtClean="0">
                <a:solidFill>
                  <a:srgbClr val="00B050"/>
                </a:solidFill>
                <a:latin typeface="Calibri" panose="020F0502020204030204" pitchFamily="34" charset="0"/>
                <a:cs typeface="Calibri" panose="020F0502020204030204" pitchFamily="34" charset="0"/>
              </a:rPr>
              <a:t>- The </a:t>
            </a:r>
            <a:r>
              <a:rPr lang="en-US" sz="1600" dirty="0">
                <a:solidFill>
                  <a:srgbClr val="00B050"/>
                </a:solidFill>
                <a:latin typeface="Calibri" panose="020F0502020204030204" pitchFamily="34" charset="0"/>
                <a:cs typeface="Calibri" panose="020F0502020204030204" pitchFamily="34" charset="0"/>
              </a:rPr>
              <a:t>ions exchange in the salivary ductal cell doesn’t impact the tonicity. Water is the main impact where it is usually dragged after sodium but in this case it is impermeable which causes </a:t>
            </a:r>
            <a:r>
              <a:rPr lang="en-US" sz="1600" dirty="0" err="1">
                <a:solidFill>
                  <a:srgbClr val="00B050"/>
                </a:solidFill>
                <a:latin typeface="Calibri" panose="020F0502020204030204" pitchFamily="34" charset="0"/>
                <a:cs typeface="Calibri" panose="020F0502020204030204" pitchFamily="34" charset="0"/>
              </a:rPr>
              <a:t>hypotonicity</a:t>
            </a:r>
            <a:r>
              <a:rPr lang="en-US" sz="1600" dirty="0">
                <a:solidFill>
                  <a:srgbClr val="00B050"/>
                </a:solidFill>
                <a:latin typeface="Calibri" panose="020F0502020204030204" pitchFamily="34" charset="0"/>
                <a:cs typeface="Calibri" panose="020F0502020204030204" pitchFamily="34" charset="0"/>
              </a:rPr>
              <a:t>.</a:t>
            </a:r>
          </a:p>
          <a:p>
            <a:r>
              <a:rPr lang="en-US" sz="1600" dirty="0" smtClean="0">
                <a:solidFill>
                  <a:srgbClr val="00B050"/>
                </a:solidFill>
                <a:latin typeface="Calibri" panose="020F0502020204030204" pitchFamily="34" charset="0"/>
                <a:cs typeface="Calibri" panose="020F0502020204030204" pitchFamily="34" charset="0"/>
              </a:rPr>
              <a:t>- Ductal </a:t>
            </a:r>
            <a:r>
              <a:rPr lang="en-US" sz="1600" dirty="0">
                <a:solidFill>
                  <a:srgbClr val="00B050"/>
                </a:solidFill>
                <a:latin typeface="Calibri" panose="020F0502020204030204" pitchFamily="34" charset="0"/>
                <a:cs typeface="Calibri" panose="020F0502020204030204" pitchFamily="34" charset="0"/>
              </a:rPr>
              <a:t>cells are impermeable to water and as such, do not allow water to follow</a:t>
            </a:r>
          </a:p>
          <a:p>
            <a:r>
              <a:rPr lang="en-US" sz="1600" dirty="0" smtClean="0">
                <a:solidFill>
                  <a:srgbClr val="00B050"/>
                </a:solidFill>
                <a:latin typeface="Calibri" panose="020F0502020204030204" pitchFamily="34" charset="0"/>
                <a:cs typeface="Calibri" panose="020F0502020204030204" pitchFamily="34" charset="0"/>
              </a:rPr>
              <a:t>- Na </a:t>
            </a:r>
            <a:r>
              <a:rPr lang="en-US" sz="1600" dirty="0">
                <a:solidFill>
                  <a:srgbClr val="00B050"/>
                </a:solidFill>
                <a:latin typeface="Calibri" panose="020F0502020204030204" pitchFamily="34" charset="0"/>
                <a:cs typeface="Calibri" panose="020F0502020204030204" pitchFamily="34" charset="0"/>
              </a:rPr>
              <a:t>and Cl as they are resorbed.</a:t>
            </a:r>
          </a:p>
          <a:p>
            <a:r>
              <a:rPr lang="en-US" sz="1600" dirty="0" smtClean="0">
                <a:solidFill>
                  <a:srgbClr val="00B050"/>
                </a:solidFill>
                <a:latin typeface="Calibri" panose="020F0502020204030204" pitchFamily="34" charset="0"/>
                <a:cs typeface="Calibri" panose="020F0502020204030204" pitchFamily="34" charset="0"/>
              </a:rPr>
              <a:t>- Saliva </a:t>
            </a:r>
            <a:r>
              <a:rPr lang="en-US" sz="1600" dirty="0">
                <a:solidFill>
                  <a:srgbClr val="00B050"/>
                </a:solidFill>
                <a:latin typeface="Calibri" panose="020F0502020204030204" pitchFamily="34" charset="0"/>
                <a:cs typeface="Calibri" panose="020F0502020204030204" pitchFamily="34" charset="0"/>
              </a:rPr>
              <a:t>is isotonic (relative to plasma) in the beginning but is hypotonic when it reaches the mouth</a:t>
            </a:r>
            <a:r>
              <a:rPr lang="en-US" sz="1600" dirty="0" smtClean="0">
                <a:solidFill>
                  <a:srgbClr val="00B050"/>
                </a:solidFill>
                <a:latin typeface="Calibri" panose="020F0502020204030204" pitchFamily="34" charset="0"/>
                <a:cs typeface="Calibri" panose="020F0502020204030204" pitchFamily="34" charset="0"/>
              </a:rPr>
              <a:t>.</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47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485900" y="512388"/>
            <a:ext cx="9217024" cy="949950"/>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2800" b="1" dirty="0">
                <a:solidFill>
                  <a:srgbClr val="9FB8CD">
                    <a:lumMod val="75000"/>
                  </a:srgbClr>
                </a:solidFill>
                <a:latin typeface="Arial Black" panose="020B0A04020102020204" pitchFamily="34" charset="0"/>
              </a:rPr>
              <a:t>Esophageal motility and pathophysiology of reflux disease</a:t>
            </a:r>
          </a:p>
        </p:txBody>
      </p:sp>
      <p:sp>
        <p:nvSpPr>
          <p:cNvPr id="4" name="Flowchart: Process 3"/>
          <p:cNvSpPr/>
          <p:nvPr/>
        </p:nvSpPr>
        <p:spPr>
          <a:xfrm>
            <a:off x="950922" y="1582298"/>
            <a:ext cx="10289916" cy="4648021"/>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b="1" dirty="0">
                <a:solidFill>
                  <a:schemeClr val="accent1">
                    <a:lumMod val="75000"/>
                  </a:schemeClr>
                </a:solidFill>
              </a:rPr>
              <a:t>Objectives:</a:t>
            </a:r>
          </a:p>
          <a:p>
            <a:pPr marL="457200" indent="-457200">
              <a:lnSpc>
                <a:spcPct val="150000"/>
              </a:lnSpc>
              <a:buFont typeface="+mj-lt"/>
              <a:buAutoNum type="arabicPeriod"/>
            </a:pPr>
            <a:r>
              <a:rPr lang="en-US" dirty="0">
                <a:solidFill>
                  <a:schemeClr val="tx2"/>
                </a:solidFill>
              </a:rPr>
              <a:t>Mastication &amp; chewing. </a:t>
            </a:r>
          </a:p>
          <a:p>
            <a:pPr marL="457200" indent="-457200">
              <a:lnSpc>
                <a:spcPct val="150000"/>
              </a:lnSpc>
              <a:buFont typeface="+mj-lt"/>
              <a:buAutoNum type="arabicPeriod"/>
            </a:pPr>
            <a:r>
              <a:rPr lang="en-US" dirty="0">
                <a:solidFill>
                  <a:schemeClr val="tx2"/>
                </a:solidFill>
              </a:rPr>
              <a:t>Salivary glands.</a:t>
            </a:r>
          </a:p>
          <a:p>
            <a:pPr marL="457200" indent="-457200">
              <a:lnSpc>
                <a:spcPct val="150000"/>
              </a:lnSpc>
              <a:buFont typeface="+mj-lt"/>
              <a:buAutoNum type="arabicPeriod"/>
            </a:pPr>
            <a:r>
              <a:rPr lang="en-US" dirty="0">
                <a:solidFill>
                  <a:schemeClr val="tx2"/>
                </a:solidFill>
              </a:rPr>
              <a:t>Secretion of saliva.</a:t>
            </a:r>
          </a:p>
          <a:p>
            <a:pPr marL="457200" indent="-457200">
              <a:lnSpc>
                <a:spcPct val="150000"/>
              </a:lnSpc>
              <a:buFont typeface="+mj-lt"/>
              <a:buAutoNum type="arabicPeriod"/>
            </a:pPr>
            <a:r>
              <a:rPr lang="en-US" dirty="0">
                <a:solidFill>
                  <a:schemeClr val="tx2"/>
                </a:solidFill>
              </a:rPr>
              <a:t>Contents of saliva.</a:t>
            </a:r>
          </a:p>
          <a:p>
            <a:pPr marL="457200" indent="-457200">
              <a:lnSpc>
                <a:spcPct val="150000"/>
              </a:lnSpc>
              <a:buFont typeface="+mj-lt"/>
              <a:buAutoNum type="arabicPeriod"/>
            </a:pPr>
            <a:r>
              <a:rPr lang="en-US" dirty="0">
                <a:solidFill>
                  <a:schemeClr val="tx2"/>
                </a:solidFill>
              </a:rPr>
              <a:t>Functions of saliva.</a:t>
            </a:r>
          </a:p>
          <a:p>
            <a:pPr marL="457200" indent="-457200">
              <a:lnSpc>
                <a:spcPct val="150000"/>
              </a:lnSpc>
              <a:buFont typeface="+mj-lt"/>
              <a:buAutoNum type="arabicPeriod"/>
            </a:pPr>
            <a:r>
              <a:rPr lang="en-US" dirty="0">
                <a:solidFill>
                  <a:schemeClr val="tx2"/>
                </a:solidFill>
              </a:rPr>
              <a:t>Control of salivary secretion.</a:t>
            </a:r>
          </a:p>
          <a:p>
            <a:pPr marL="457200" indent="-457200">
              <a:lnSpc>
                <a:spcPct val="150000"/>
              </a:lnSpc>
              <a:buFont typeface="+mj-lt"/>
              <a:buAutoNum type="arabicPeriod"/>
            </a:pPr>
            <a:r>
              <a:rPr lang="en-US" dirty="0">
                <a:solidFill>
                  <a:schemeClr val="tx2"/>
                </a:solidFill>
              </a:rPr>
              <a:t>Swallowing.</a:t>
            </a:r>
          </a:p>
          <a:p>
            <a:pPr marL="457200" indent="-457200">
              <a:lnSpc>
                <a:spcPct val="150000"/>
              </a:lnSpc>
              <a:buFont typeface="+mj-lt"/>
              <a:buAutoNum type="arabicPeriod"/>
            </a:pPr>
            <a:r>
              <a:rPr lang="en-US" dirty="0">
                <a:solidFill>
                  <a:schemeClr val="tx2"/>
                </a:solidFill>
              </a:rPr>
              <a:t>Types of esophageal peristalsis. </a:t>
            </a:r>
          </a:p>
          <a:p>
            <a:pPr marL="457200" indent="-457200">
              <a:lnSpc>
                <a:spcPct val="150000"/>
              </a:lnSpc>
              <a:buFont typeface="+mj-lt"/>
              <a:buAutoNum type="arabicPeriod"/>
            </a:pPr>
            <a:r>
              <a:rPr lang="en-US" dirty="0">
                <a:solidFill>
                  <a:schemeClr val="tx2"/>
                </a:solidFill>
              </a:rPr>
              <a:t>Function of lower esophageal sphincter. </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549796" y="0"/>
            <a:ext cx="10360501" cy="1143000"/>
          </a:xfrm>
        </p:spPr>
        <p:txBody>
          <a:bodyPr>
            <a:normAutofit/>
          </a:bodyPr>
          <a:lstStyle/>
          <a:p>
            <a:pPr eaLnBrk="1" hangingPunct="1"/>
            <a:r>
              <a:rPr lang="en-US" sz="3200" dirty="0"/>
              <a:t>Characteristics of Saliva and Flow Rate </a:t>
            </a:r>
          </a:p>
        </p:txBody>
      </p:sp>
      <p:pic>
        <p:nvPicPr>
          <p:cNvPr id="4" name="Picture 3" descr="showimage.jpg"/>
          <p:cNvPicPr>
            <a:picLocks noChangeAspect="1"/>
          </p:cNvPicPr>
          <p:nvPr/>
        </p:nvPicPr>
        <p:blipFill rotWithShape="1">
          <a:blip r:embed="rId2" cstate="print"/>
          <a:srcRect l="7340" r="9175" b="5883"/>
          <a:stretch/>
        </p:blipFill>
        <p:spPr>
          <a:xfrm>
            <a:off x="549796" y="1215889"/>
            <a:ext cx="7200800" cy="5093702"/>
          </a:xfrm>
          <a:prstGeom prst="rect">
            <a:avLst/>
          </a:prstGeom>
          <a:ln>
            <a:solidFill>
              <a:schemeClr val="accent1"/>
            </a:solidFill>
          </a:ln>
        </p:spPr>
      </p:pic>
      <p:sp>
        <p:nvSpPr>
          <p:cNvPr id="6" name="Rectangle 5"/>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2" name="Rectangle 1"/>
          <p:cNvSpPr/>
          <p:nvPr/>
        </p:nvSpPr>
        <p:spPr>
          <a:xfrm>
            <a:off x="7822604" y="1222086"/>
            <a:ext cx="3703136" cy="5093702"/>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700" dirty="0">
                <a:solidFill>
                  <a:srgbClr val="00B050"/>
                </a:solidFill>
                <a:latin typeface="Calibri" panose="020F0502020204030204" pitchFamily="34" charset="0"/>
                <a:cs typeface="Calibri" panose="020F0502020204030204" pitchFamily="34" charset="0"/>
              </a:rPr>
              <a:t>When flow rate is decreased (normal saliva secretion) low concentration of Na and Cl in the mouth (since there enough time for modification</a:t>
            </a:r>
            <a:r>
              <a:rPr lang="en-US" sz="1700" dirty="0" smtClean="0">
                <a:solidFill>
                  <a:srgbClr val="00B050"/>
                </a:solidFill>
                <a:latin typeface="Calibri" panose="020F0502020204030204" pitchFamily="34" charset="0"/>
                <a:cs typeface="Calibri" panose="020F0502020204030204" pitchFamily="34" charset="0"/>
              </a:rPr>
              <a:t>).</a:t>
            </a:r>
            <a:endParaRPr lang="en-US" sz="17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solidFill>
                  <a:srgbClr val="00B050"/>
                </a:solidFill>
                <a:latin typeface="Calibri" panose="020F0502020204030204" pitchFamily="34" charset="0"/>
                <a:cs typeface="Calibri" panose="020F0502020204030204" pitchFamily="34" charset="0"/>
              </a:rPr>
              <a:t>When flow rate is increased(increased saliva), Na and Cl are highly concentrated in the mouth (there is no modification by ductal cells-no time for Na and Cl to go back to blood stream OR Increase in speed of secretion will cause the saliva to have more Na and Cl in its composition and it will be more isotonic.</a:t>
            </a:r>
          </a:p>
          <a:p>
            <a:endParaRPr lang="en-US" sz="1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700" dirty="0">
                <a:solidFill>
                  <a:srgbClr val="00B050"/>
                </a:solidFill>
                <a:latin typeface="Calibri" panose="020F0502020204030204" pitchFamily="34" charset="0"/>
                <a:cs typeface="Calibri" panose="020F0502020204030204" pitchFamily="34" charset="0"/>
              </a:rPr>
              <a:t>The bicarbonate is in a plateau condition b/c it is not affected by flow rate. It gets activated by parasympathetic pathway and increase its </a:t>
            </a:r>
            <a:r>
              <a:rPr lang="en-US" sz="1700" dirty="0" smtClean="0">
                <a:solidFill>
                  <a:srgbClr val="00B050"/>
                </a:solidFill>
                <a:latin typeface="Calibri" panose="020F0502020204030204" pitchFamily="34" charset="0"/>
                <a:cs typeface="Calibri" panose="020F0502020204030204" pitchFamily="34" charset="0"/>
              </a:rPr>
              <a:t>influx.</a:t>
            </a:r>
          </a:p>
        </p:txBody>
      </p:sp>
      <p:sp>
        <p:nvSpPr>
          <p:cNvPr id="7" name="Slide Number Placeholder 2"/>
          <p:cNvSpPr>
            <a:spLocks noGrp="1"/>
          </p:cNvSpPr>
          <p:nvPr>
            <p:ph type="sldNum" sz="quarter" idx="12"/>
          </p:nvPr>
        </p:nvSpPr>
        <p:spPr>
          <a:xfrm>
            <a:off x="816669" y="6356350"/>
            <a:ext cx="2640913" cy="365760"/>
          </a:xfrm>
        </p:spPr>
        <p:txBody>
          <a:bodyPr/>
          <a:lstStyle/>
          <a:p>
            <a:r>
              <a:rPr lang="en-US" dirty="0" smtClean="0"/>
              <a:t>20</a:t>
            </a:r>
            <a:endParaRPr lang="en-US" dirty="0"/>
          </a:p>
        </p:txBody>
      </p:sp>
    </p:spTree>
    <p:extLst>
      <p:ext uri="{BB962C8B-B14F-4D97-AF65-F5344CB8AC3E}">
        <p14:creationId xmlns:p14="http://schemas.microsoft.com/office/powerpoint/2010/main" val="740283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Functions of Saliva</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609461" y="1588862"/>
            <a:ext cx="5467668" cy="4767488"/>
          </a:xfrm>
        </p:spPr>
        <p:txBody>
          <a:bodyPr>
            <a:normAutofit fontScale="92500" lnSpcReduction="20000"/>
          </a:bodyPr>
          <a:lstStyle/>
          <a:p>
            <a:pPr>
              <a:lnSpc>
                <a:spcPct val="150000"/>
              </a:lnSpc>
            </a:pPr>
            <a:r>
              <a:rPr lang="en-US" sz="1600" dirty="0">
                <a:solidFill>
                  <a:schemeClr val="accent2">
                    <a:lumMod val="75000"/>
                  </a:schemeClr>
                </a:solidFill>
                <a:cs typeface="Gill Sans MT"/>
              </a:rPr>
              <a:t>Saliva helps prevent the deteriorative processes in the mouth in several ways:</a:t>
            </a:r>
          </a:p>
          <a:p>
            <a:pPr>
              <a:lnSpc>
                <a:spcPct val="150000"/>
              </a:lnSpc>
            </a:pPr>
            <a:r>
              <a:rPr lang="en-GB" sz="1600" dirty="0">
                <a:solidFill>
                  <a:srgbClr val="373D54"/>
                </a:solidFill>
                <a:cs typeface="Times New Roman" pitchFamily="18" charset="0"/>
              </a:rPr>
              <a:t>It moistens food.</a:t>
            </a:r>
            <a:endParaRPr lang="en-US" sz="1600" dirty="0">
              <a:solidFill>
                <a:srgbClr val="373D54"/>
              </a:solidFill>
              <a:cs typeface="Times New Roman" pitchFamily="18" charset="0"/>
            </a:endParaRPr>
          </a:p>
          <a:p>
            <a:pPr>
              <a:lnSpc>
                <a:spcPct val="150000"/>
              </a:lnSpc>
            </a:pPr>
            <a:r>
              <a:rPr lang="en-GB" sz="1600" dirty="0">
                <a:solidFill>
                  <a:srgbClr val="373D54"/>
                </a:solidFill>
                <a:cs typeface="Times New Roman" pitchFamily="18" charset="0"/>
              </a:rPr>
              <a:t>It begins digestion</a:t>
            </a:r>
            <a:r>
              <a:rPr lang="en-GB" sz="1600" b="1" dirty="0">
                <a:solidFill>
                  <a:srgbClr val="FFFFFF"/>
                </a:solidFill>
                <a:latin typeface="Times New Roman" panose="02020603050405020304" pitchFamily="18" charset="0"/>
                <a:cs typeface="Times New Roman" panose="02020603050405020304" pitchFamily="18" charset="0"/>
              </a:rPr>
              <a:t> </a:t>
            </a:r>
            <a:r>
              <a:rPr lang="en-GB" sz="1600" b="1" dirty="0">
                <a:solidFill>
                  <a:srgbClr val="00B050"/>
                </a:solidFill>
                <a:latin typeface="Times New Roman" panose="02020603050405020304" pitchFamily="18" charset="0"/>
                <a:cs typeface="Times New Roman" panose="02020603050405020304" pitchFamily="18" charset="0"/>
              </a:rPr>
              <a:t>only</a:t>
            </a:r>
            <a:r>
              <a:rPr lang="en-GB" sz="1600" dirty="0">
                <a:solidFill>
                  <a:srgbClr val="373D54"/>
                </a:solidFill>
                <a:cs typeface="Times New Roman" pitchFamily="18" charset="0"/>
              </a:rPr>
              <a:t>.</a:t>
            </a:r>
          </a:p>
          <a:p>
            <a:pPr>
              <a:lnSpc>
                <a:spcPct val="150000"/>
              </a:lnSpc>
            </a:pPr>
            <a:r>
              <a:rPr lang="en-GB" sz="1600" dirty="0">
                <a:cs typeface="Times New Roman" pitchFamily="18" charset="0"/>
              </a:rPr>
              <a:t>It adjusts salt appetite.</a:t>
            </a:r>
            <a:endParaRPr lang="en-US" sz="1600" dirty="0">
              <a:cs typeface="Times New Roman" pitchFamily="18" charset="0"/>
            </a:endParaRPr>
          </a:p>
          <a:p>
            <a:pPr>
              <a:lnSpc>
                <a:spcPct val="150000"/>
              </a:lnSpc>
            </a:pPr>
            <a:r>
              <a:rPr lang="en-US" sz="1600" dirty="0">
                <a:cs typeface="Gill Sans MT"/>
              </a:rPr>
              <a:t>The flow of saliva helps wash away pathogenic bacteria.</a:t>
            </a:r>
          </a:p>
          <a:p>
            <a:pPr>
              <a:lnSpc>
                <a:spcPct val="150000"/>
              </a:lnSpc>
            </a:pPr>
            <a:r>
              <a:rPr lang="en-US" sz="1600" dirty="0">
                <a:cs typeface="Times New Roman" pitchFamily="18" charset="0"/>
              </a:rPr>
              <a:t>Saliva contains several factors that destroy bacteria such as thiocyanate ions, antibodies, </a:t>
            </a:r>
            <a:r>
              <a:rPr lang="en-GB" sz="1600" dirty="0" err="1">
                <a:cs typeface="Times New Roman" pitchFamily="18" charset="0"/>
              </a:rPr>
              <a:t>lactoferrin</a:t>
            </a:r>
            <a:r>
              <a:rPr lang="en-GB" sz="1600" dirty="0">
                <a:cs typeface="Times New Roman" pitchFamily="18" charset="0"/>
              </a:rPr>
              <a:t> which chelates iron necessary for bacterial growth </a:t>
            </a:r>
            <a:r>
              <a:rPr lang="en-US" sz="1600" dirty="0">
                <a:cs typeface="Times New Roman" pitchFamily="18" charset="0"/>
              </a:rPr>
              <a:t>and proteolytic enzymes such as lysozyme which is: </a:t>
            </a:r>
          </a:p>
          <a:p>
            <a:pPr marL="342900" indent="-342900">
              <a:lnSpc>
                <a:spcPct val="150000"/>
              </a:lnSpc>
              <a:buFont typeface="+mj-lt"/>
              <a:buAutoNum type="arabicPeriod"/>
              <a:defRPr/>
            </a:pPr>
            <a:r>
              <a:rPr lang="en-GB" sz="1600" dirty="0">
                <a:cs typeface="Times New Roman" pitchFamily="18" charset="0"/>
              </a:rPr>
              <a:t>Active against bacterial walls.</a:t>
            </a:r>
          </a:p>
          <a:p>
            <a:pPr marL="342900" indent="-342900">
              <a:lnSpc>
                <a:spcPct val="150000"/>
              </a:lnSpc>
              <a:buFont typeface="+mj-lt"/>
              <a:buAutoNum type="arabicPeriod"/>
              <a:defRPr/>
            </a:pPr>
            <a:r>
              <a:rPr lang="en-GB" sz="1600" dirty="0">
                <a:cs typeface="Times New Roman" pitchFamily="18" charset="0"/>
              </a:rPr>
              <a:t>Helps thiocyanate</a:t>
            </a:r>
            <a:r>
              <a:rPr lang="en-US" sz="1600" dirty="0">
                <a:cs typeface="Times New Roman" pitchFamily="18" charset="0"/>
              </a:rPr>
              <a:t> ions</a:t>
            </a:r>
            <a:r>
              <a:rPr lang="en-GB" sz="1600" dirty="0">
                <a:cs typeface="Times New Roman" pitchFamily="18" charset="0"/>
              </a:rPr>
              <a:t> in entering bacterial wall where they become bactericidal.</a:t>
            </a:r>
          </a:p>
          <a:p>
            <a:pPr marL="342900" indent="-342900">
              <a:lnSpc>
                <a:spcPct val="150000"/>
              </a:lnSpc>
              <a:buFont typeface="+mj-lt"/>
              <a:buAutoNum type="arabicPeriod"/>
              <a:defRPr/>
            </a:pPr>
            <a:endParaRPr lang="en-GB" sz="1600" dirty="0">
              <a:solidFill>
                <a:srgbClr val="373D54"/>
              </a:solidFill>
              <a:cs typeface="Times New Roman" pitchFamily="18" charset="0"/>
            </a:endParaRPr>
          </a:p>
          <a:p>
            <a:pPr>
              <a:lnSpc>
                <a:spcPct val="150000"/>
              </a:lnSpc>
            </a:pPr>
            <a:endParaRPr lang="en-US" sz="1600" dirty="0">
              <a:solidFill>
                <a:schemeClr val="accent2">
                  <a:lumMod val="75000"/>
                </a:schemeClr>
              </a:solidFill>
              <a:cs typeface="Gill Sans MT"/>
            </a:endParaRPr>
          </a:p>
        </p:txBody>
      </p:sp>
      <p:cxnSp>
        <p:nvCxnSpPr>
          <p:cNvPr id="5" name="Straight Connector 4"/>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094412" y="1152127"/>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7" name="Rectangle 6"/>
          <p:cNvSpPr/>
          <p:nvPr/>
        </p:nvSpPr>
        <p:spPr>
          <a:xfrm>
            <a:off x="3871148" y="1163599"/>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8" name="Content Placeholder 3"/>
          <p:cNvSpPr txBox="1">
            <a:spLocks/>
          </p:cNvSpPr>
          <p:nvPr/>
        </p:nvSpPr>
        <p:spPr>
          <a:xfrm>
            <a:off x="6111429" y="1588862"/>
            <a:ext cx="5467668" cy="456809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GB" sz="1600" dirty="0"/>
              <a:t>Facilitates speech.</a:t>
            </a:r>
          </a:p>
          <a:p>
            <a:pPr defTabSz="914400">
              <a:lnSpc>
                <a:spcPct val="150000"/>
              </a:lnSpc>
            </a:pPr>
            <a:r>
              <a:rPr lang="en-US" sz="1600" dirty="0">
                <a:cs typeface="Gill Sans MT"/>
              </a:rPr>
              <a:t>By acting as a solvent, saliva is important for the sense of taste.</a:t>
            </a:r>
          </a:p>
          <a:p>
            <a:pPr defTabSz="914400">
              <a:lnSpc>
                <a:spcPct val="150000"/>
              </a:lnSpc>
            </a:pPr>
            <a:r>
              <a:rPr lang="en-US" sz="1600" dirty="0">
                <a:cs typeface="Arial" charset="0"/>
              </a:rPr>
              <a:t>Enzyme (lysozyme) helps destroy bacteria</a:t>
            </a:r>
            <a:r>
              <a:rPr lang="en-GB" sz="1600" dirty="0">
                <a:cs typeface="Times New Roman" pitchFamily="18" charset="0"/>
              </a:rPr>
              <a:t>.</a:t>
            </a:r>
          </a:p>
          <a:p>
            <a:pPr defTabSz="914400">
              <a:lnSpc>
                <a:spcPct val="150000"/>
              </a:lnSpc>
            </a:pPr>
            <a:r>
              <a:rPr lang="en-US" sz="1600" dirty="0">
                <a:cs typeface="Arial" charset="0"/>
              </a:rPr>
              <a:t>Epidermal growth factor is responsible for healing of ulcers in the mucous membrane of oral cavity</a:t>
            </a:r>
            <a:r>
              <a:rPr lang="en-US" sz="1600" b="1" i="1" dirty="0">
                <a:cs typeface="Arial" charset="0"/>
              </a:rPr>
              <a:t>.</a:t>
            </a:r>
            <a:endParaRPr lang="en-US" sz="1600" dirty="0">
              <a:cs typeface="Arial" charset="0"/>
            </a:endParaRPr>
          </a:p>
          <a:p>
            <a:pPr defTabSz="914400">
              <a:lnSpc>
                <a:spcPct val="150000"/>
              </a:lnSpc>
            </a:pPr>
            <a:endParaRPr lang="en-GB" sz="1600" dirty="0">
              <a:solidFill>
                <a:srgbClr val="373D54"/>
              </a:solidFill>
              <a:cs typeface="Times New Roman" pitchFamily="18" charset="0"/>
            </a:endParaRPr>
          </a:p>
          <a:p>
            <a:pPr marL="342900" indent="-342900" defTabSz="914400">
              <a:lnSpc>
                <a:spcPct val="150000"/>
              </a:lnSpc>
              <a:buFont typeface="+mj-lt"/>
              <a:buAutoNum type="arabicPeriod"/>
              <a:defRPr/>
            </a:pPr>
            <a:endParaRPr lang="en-GB" sz="1600" dirty="0">
              <a:solidFill>
                <a:srgbClr val="373D54"/>
              </a:solidFill>
              <a:cs typeface="Times New Roman" pitchFamily="18" charset="0"/>
            </a:endParaRPr>
          </a:p>
          <a:p>
            <a:pPr defTabSz="914400">
              <a:lnSpc>
                <a:spcPct val="150000"/>
              </a:lnSpc>
            </a:pPr>
            <a:endParaRPr lang="en-US" sz="1600" dirty="0">
              <a:solidFill>
                <a:schemeClr val="accent2">
                  <a:lumMod val="75000"/>
                </a:schemeClr>
              </a:solidFill>
              <a:cs typeface="Gill Sans MT"/>
            </a:endParaRPr>
          </a:p>
        </p:txBody>
      </p:sp>
    </p:spTree>
    <p:extLst>
      <p:ext uri="{BB962C8B-B14F-4D97-AF65-F5344CB8AC3E}">
        <p14:creationId xmlns:p14="http://schemas.microsoft.com/office/powerpoint/2010/main" val="184836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Control Of Salivary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9460" y="1219200"/>
            <a:ext cx="10969943" cy="625624"/>
          </a:xfrm>
        </p:spPr>
        <p:txBody>
          <a:bodyPr>
            <a:normAutofit/>
          </a:bodyPr>
          <a:lstStyle/>
          <a:p>
            <a:r>
              <a:rPr lang="en-US" sz="1600" dirty="0">
                <a:solidFill>
                  <a:schemeClr val="accent2">
                    <a:lumMod val="75000"/>
                  </a:schemeClr>
                </a:solidFill>
                <a:cs typeface="Arial" charset="0"/>
              </a:rPr>
              <a:t>Salivary secretion is controlled exclusively by nervous mechanism through:</a:t>
            </a:r>
          </a:p>
          <a:p>
            <a:pPr marL="0" indent="0">
              <a:buNone/>
            </a:pPr>
            <a:endParaRPr lang="en-US" sz="1400" dirty="0">
              <a:solidFill>
                <a:schemeClr val="accent2">
                  <a:lumMod val="75000"/>
                </a:schemeClr>
              </a:solidFill>
            </a:endParaRPr>
          </a:p>
        </p:txBody>
      </p:sp>
      <p:graphicFrame>
        <p:nvGraphicFramePr>
          <p:cNvPr id="6" name="Diagram 5"/>
          <p:cNvGraphicFramePr/>
          <p:nvPr>
            <p:extLst>
              <p:ext uri="{D42A27DB-BD31-4B8C-83A1-F6EECF244321}">
                <p14:modId xmlns:p14="http://schemas.microsoft.com/office/powerpoint/2010/main" val="2649350229"/>
              </p:ext>
            </p:extLst>
          </p:nvPr>
        </p:nvGraphicFramePr>
        <p:xfrm>
          <a:off x="609460" y="1947704"/>
          <a:ext cx="5209162" cy="400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8374857"/>
              </p:ext>
            </p:extLst>
          </p:nvPr>
        </p:nvGraphicFramePr>
        <p:xfrm>
          <a:off x="6364334" y="1921024"/>
          <a:ext cx="5215069"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3"/>
          <p:cNvSpPr txBox="1">
            <a:spLocks noChangeArrowheads="1"/>
          </p:cNvSpPr>
          <p:nvPr/>
        </p:nvSpPr>
        <p:spPr>
          <a:xfrm>
            <a:off x="698440" y="1628800"/>
            <a:ext cx="5040560" cy="432048"/>
          </a:xfrm>
          <a:prstGeom prst="rect">
            <a:avLst/>
          </a:prstGeom>
          <a:noFill/>
          <a:ln/>
        </p:spPr>
        <p:style>
          <a:lnRef idx="2">
            <a:schemeClr val="accent2"/>
          </a:lnRef>
          <a:fillRef idx="1">
            <a:schemeClr val="lt1"/>
          </a:fillRef>
          <a:effectRef idx="0">
            <a:schemeClr val="accent2"/>
          </a:effectRef>
          <a:fontRef idx="minor">
            <a:schemeClr val="dk1"/>
          </a:fontRef>
        </p:style>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609600" indent="-609600" algn="ctr">
              <a:buFont typeface="Wingdings" panose="05000000000000000000" pitchFamily="2" charset="2"/>
              <a:buNone/>
              <a:defRPr/>
            </a:pPr>
            <a:r>
              <a:rPr lang="en-US" altLang="en-US" sz="1800" dirty="0">
                <a:solidFill>
                  <a:schemeClr val="accent2">
                    <a:lumMod val="75000"/>
                  </a:schemeClr>
                </a:solidFill>
                <a:cs typeface="Arial" panose="020B0604020202020204" pitchFamily="34" charset="0"/>
              </a:rPr>
              <a:t>1- Unconditioned reflex:</a:t>
            </a:r>
          </a:p>
          <a:p>
            <a:pPr marL="609600" indent="-609600">
              <a:buFont typeface="Arial" pitchFamily="34" charset="0"/>
              <a:buChar char="•"/>
              <a:defRPr/>
            </a:pPr>
            <a:endParaRPr lang="en-US" altLang="en-US" sz="1800" dirty="0">
              <a:solidFill>
                <a:schemeClr val="accent2">
                  <a:lumMod val="75000"/>
                </a:schemeClr>
              </a:solidFill>
              <a:cs typeface="Arial" panose="020B0604020202020204" pitchFamily="34" charset="0"/>
            </a:endParaRPr>
          </a:p>
        </p:txBody>
      </p:sp>
      <p:sp>
        <p:nvSpPr>
          <p:cNvPr id="12" name="Rectangle 3"/>
          <p:cNvSpPr txBox="1">
            <a:spLocks noChangeArrowheads="1"/>
          </p:cNvSpPr>
          <p:nvPr/>
        </p:nvSpPr>
        <p:spPr>
          <a:xfrm>
            <a:off x="6454453" y="1628800"/>
            <a:ext cx="5040560" cy="432048"/>
          </a:xfrm>
          <a:prstGeom prst="rect">
            <a:avLst/>
          </a:prstGeom>
          <a:noFill/>
          <a:ln/>
        </p:spPr>
        <p:style>
          <a:lnRef idx="2">
            <a:schemeClr val="accent2"/>
          </a:lnRef>
          <a:fillRef idx="1">
            <a:schemeClr val="lt1"/>
          </a:fillRef>
          <a:effectRef idx="0">
            <a:schemeClr val="accent2"/>
          </a:effectRef>
          <a:fontRef idx="minor">
            <a:schemeClr val="dk1"/>
          </a:fontRef>
        </p:style>
        <p:txBody>
          <a:bodyPr vert="horz" lIns="101590" tIns="50795" rIns="101590" bIns="50795">
            <a:normAutofit/>
          </a:bodyPr>
          <a:lstStyle>
            <a:defPPr>
              <a:defRPr lang="en-US"/>
            </a:defPPr>
            <a:lvl1pPr marL="609600" indent="-609600" algn="ctr">
              <a:spcBef>
                <a:spcPts val="667"/>
              </a:spcBef>
              <a:buClr>
                <a:schemeClr val="accent1"/>
              </a:buClr>
              <a:buSzPct val="76000"/>
              <a:buFont typeface="Wingdings" panose="05000000000000000000" pitchFamily="2" charset="2"/>
              <a:buNone/>
              <a:defRPr kumimoji="0" sz="1800">
                <a:solidFill>
                  <a:schemeClr val="accent2">
                    <a:lumMod val="75000"/>
                  </a:schemeClr>
                </a:solidFill>
                <a:cs typeface="Arial" panose="020B0604020202020204" pitchFamily="34" charset="0"/>
              </a:defRPr>
            </a:lvl1pPr>
            <a:lvl2pPr marL="609539" indent="-304770">
              <a:spcBef>
                <a:spcPts val="556"/>
              </a:spcBef>
              <a:buClr>
                <a:schemeClr val="accent2"/>
              </a:buClr>
              <a:buSzPct val="76000"/>
              <a:buFont typeface="Wingdings 3"/>
              <a:buChar char=""/>
              <a:defRPr kumimoji="0" sz="2600">
                <a:solidFill>
                  <a:schemeClr val="tx2"/>
                </a:solidFill>
              </a:defRPr>
            </a:lvl2pPr>
            <a:lvl3pPr marL="914309" indent="-253975">
              <a:spcBef>
                <a:spcPts val="556"/>
              </a:spcBef>
              <a:buClr>
                <a:schemeClr val="bg1">
                  <a:shade val="50000"/>
                </a:schemeClr>
              </a:buClr>
              <a:buSzPct val="76000"/>
              <a:buFont typeface="Wingdings 3"/>
              <a:buChar char=""/>
              <a:defRPr kumimoji="0" sz="2200"/>
            </a:lvl3pPr>
            <a:lvl4pPr marL="1219078" indent="-253975">
              <a:spcBef>
                <a:spcPts val="444"/>
              </a:spcBef>
              <a:buClr>
                <a:schemeClr val="accent2">
                  <a:shade val="75000"/>
                </a:schemeClr>
              </a:buClr>
              <a:buSzPct val="70000"/>
              <a:buFont typeface="Wingdings"/>
              <a:buChar char=""/>
              <a:defRPr kumimoji="0"/>
            </a:lvl4pPr>
            <a:lvl5pPr marL="1523848" indent="-253975">
              <a:spcBef>
                <a:spcPts val="333"/>
              </a:spcBef>
              <a:buClr>
                <a:schemeClr val="accent2"/>
              </a:buClr>
              <a:buSzPct val="70000"/>
              <a:buFont typeface="Wingdings"/>
              <a:buChar char=""/>
              <a:defRPr kumimoji="0" sz="1800"/>
            </a:lvl5pPr>
            <a:lvl6pPr marL="1828617" indent="-203180">
              <a:spcBef>
                <a:spcPts val="333"/>
              </a:spcBef>
              <a:buClr>
                <a:srgbClr val="9FB8CD">
                  <a:shade val="75000"/>
                </a:srgbClr>
              </a:buClr>
              <a:buSzPct val="75000"/>
              <a:buFont typeface="Wingdings 3"/>
              <a:buChar char=""/>
              <a:defRPr kumimoji="0" sz="1800"/>
            </a:lvl6pPr>
            <a:lvl7pPr marL="2031797" indent="-203180">
              <a:spcBef>
                <a:spcPts val="333"/>
              </a:spcBef>
              <a:buClr>
                <a:srgbClr val="727CA3">
                  <a:shade val="75000"/>
                </a:srgbClr>
              </a:buClr>
              <a:buSzPct val="75000"/>
              <a:buFont typeface="Wingdings 3"/>
              <a:buChar char=""/>
              <a:defRPr kumimoji="0" sz="1600"/>
            </a:lvl7pPr>
            <a:lvl8pPr marL="2234976" indent="-203180">
              <a:spcBef>
                <a:spcPts val="333"/>
              </a:spcBef>
              <a:buClr>
                <a:prstClr val="white">
                  <a:shade val="50000"/>
                </a:prstClr>
              </a:buClr>
              <a:buSzPct val="75000"/>
              <a:buFont typeface="Wingdings 3"/>
              <a:buChar char=""/>
              <a:defRPr kumimoji="0" sz="1600"/>
            </a:lvl8pPr>
            <a:lvl9pPr marL="2438156" indent="-203180">
              <a:spcBef>
                <a:spcPts val="333"/>
              </a:spcBef>
              <a:buClr>
                <a:srgbClr val="9FB8CD"/>
              </a:buClr>
              <a:buSzPct val="75000"/>
              <a:buFont typeface="Wingdings 3"/>
              <a:buChar char=""/>
              <a:defRPr kumimoji="0" sz="1300"/>
            </a:lvl9pPr>
          </a:lstStyle>
          <a:p>
            <a:r>
              <a:rPr lang="en-US" altLang="en-US" dirty="0"/>
              <a:t>2- Conditioned reflex:</a:t>
            </a:r>
          </a:p>
          <a:p>
            <a:endParaRPr lang="en-US" altLang="en-US" dirty="0"/>
          </a:p>
        </p:txBody>
      </p:sp>
      <p:sp>
        <p:nvSpPr>
          <p:cNvPr id="15" name="Rectangle 14"/>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cxnSp>
        <p:nvCxnSpPr>
          <p:cNvPr id="16" name="Straight Connector 15"/>
          <p:cNvCxnSpPr/>
          <p:nvPr/>
        </p:nvCxnSpPr>
        <p:spPr>
          <a:xfrm>
            <a:off x="6094412" y="1628800"/>
            <a:ext cx="0" cy="47275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9982843" y="459591"/>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5" name="Rectangle 4"/>
          <p:cNvSpPr/>
          <p:nvPr/>
        </p:nvSpPr>
        <p:spPr>
          <a:xfrm>
            <a:off x="8038628" y="5800331"/>
            <a:ext cx="2387000" cy="338554"/>
          </a:xfrm>
          <a:prstGeom prst="rect">
            <a:avLst/>
          </a:prstGeom>
          <a:noFill/>
          <a:ln>
            <a:solidFill>
              <a:srgbClr val="00B050"/>
            </a:solidFill>
            <a:prstDash val="dashDot"/>
          </a:ln>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There is </a:t>
            </a:r>
            <a:r>
              <a:rPr lang="en-US" sz="1600" dirty="0" smtClean="0">
                <a:solidFill>
                  <a:srgbClr val="00B050"/>
                </a:solidFill>
                <a:latin typeface="Calibri" panose="020F0502020204030204" pitchFamily="34" charset="0"/>
                <a:cs typeface="Calibri" panose="020F0502020204030204" pitchFamily="34" charset="0"/>
              </a:rPr>
              <a:t>no </a:t>
            </a:r>
            <a:r>
              <a:rPr lang="en-US" sz="1600" dirty="0">
                <a:solidFill>
                  <a:srgbClr val="00B050"/>
                </a:solidFill>
                <a:latin typeface="Calibri" panose="020F0502020204030204" pitchFamily="34" charset="0"/>
                <a:cs typeface="Calibri" panose="020F0502020204030204" pitchFamily="34" charset="0"/>
              </a:rPr>
              <a:t>actual stimulus</a:t>
            </a:r>
          </a:p>
        </p:txBody>
      </p:sp>
      <p:sp>
        <p:nvSpPr>
          <p:cNvPr id="14" name="Rectangle 13"/>
          <p:cNvSpPr/>
          <p:nvPr/>
        </p:nvSpPr>
        <p:spPr>
          <a:xfrm>
            <a:off x="2020541" y="5800331"/>
            <a:ext cx="2387000" cy="338554"/>
          </a:xfrm>
          <a:prstGeom prst="rect">
            <a:avLst/>
          </a:prstGeom>
          <a:noFill/>
          <a:ln>
            <a:solidFill>
              <a:srgbClr val="00B050"/>
            </a:solidFill>
            <a:prstDash val="dashDot"/>
          </a:ln>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There is an actual stimulus</a:t>
            </a:r>
          </a:p>
        </p:txBody>
      </p:sp>
    </p:spTree>
    <p:extLst>
      <p:ext uri="{BB962C8B-B14F-4D97-AF65-F5344CB8AC3E}">
        <p14:creationId xmlns:p14="http://schemas.microsoft.com/office/powerpoint/2010/main" val="4232744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549796" y="1556790"/>
            <a:ext cx="5256584" cy="4553111"/>
          </a:xfrm>
        </p:spPr>
        <p:txBody>
          <a:bodyPr>
            <a:normAutofit/>
          </a:bodyPr>
          <a:lstStyle/>
          <a:p>
            <a:pPr>
              <a:buSzPct val="75000"/>
              <a:defRPr/>
            </a:pPr>
            <a:r>
              <a:rPr lang="en-GB" sz="1800" dirty="0"/>
              <a:t>Unique aspect of control of salivary secretion. </a:t>
            </a:r>
          </a:p>
          <a:p>
            <a:pPr>
              <a:buSzPct val="75000"/>
              <a:defRPr/>
            </a:pPr>
            <a:endParaRPr lang="en-GB" sz="1800" dirty="0"/>
          </a:p>
          <a:p>
            <a:pPr>
              <a:buSzPct val="75000"/>
              <a:defRPr/>
            </a:pPr>
            <a:r>
              <a:rPr lang="en-GB" sz="1800" dirty="0"/>
              <a:t>Secretion rate depends </a:t>
            </a:r>
            <a:r>
              <a:rPr lang="en-GB" sz="1800" dirty="0">
                <a:solidFill>
                  <a:srgbClr val="FF0000"/>
                </a:solidFill>
              </a:rPr>
              <a:t>entirely</a:t>
            </a:r>
            <a:r>
              <a:rPr lang="en-GB" sz="1800" dirty="0"/>
              <a:t> on neural </a:t>
            </a:r>
            <a:r>
              <a:rPr lang="en-GB" sz="1800" dirty="0" smtClean="0"/>
              <a:t>control autonomic </a:t>
            </a:r>
            <a:r>
              <a:rPr lang="en-GB" sz="1800" dirty="0"/>
              <a:t>nervous system (ANS). </a:t>
            </a:r>
          </a:p>
          <a:p>
            <a:pPr>
              <a:buSzPct val="75000"/>
              <a:defRPr/>
            </a:pPr>
            <a:endParaRPr lang="en-GB" sz="1800" dirty="0"/>
          </a:p>
          <a:p>
            <a:pPr>
              <a:buSzPct val="75000"/>
              <a:defRPr/>
            </a:pPr>
            <a:r>
              <a:rPr lang="en-GB" sz="1800" dirty="0"/>
              <a:t>Both Parasympathetic and Sympathetic lead to increased secretion.</a:t>
            </a:r>
          </a:p>
          <a:p>
            <a:pPr>
              <a:buSzPct val="75000"/>
              <a:defRPr/>
            </a:pPr>
            <a:endParaRPr lang="en-GB" sz="1800" dirty="0"/>
          </a:p>
          <a:p>
            <a:pPr>
              <a:buSzPct val="75000"/>
              <a:defRPr/>
            </a:pPr>
            <a:r>
              <a:rPr lang="en-GB" sz="1800" dirty="0"/>
              <a:t>Composition modified by </a:t>
            </a:r>
            <a:r>
              <a:rPr lang="en-GB" sz="1800" dirty="0" err="1">
                <a:solidFill>
                  <a:srgbClr val="FF0000"/>
                </a:solidFill>
              </a:rPr>
              <a:t>Aldosterone</a:t>
            </a:r>
            <a:r>
              <a:rPr lang="en-GB" sz="1800" dirty="0"/>
              <a:t>:</a:t>
            </a:r>
            <a:endParaRPr lang="en-US" sz="1800" dirty="0"/>
          </a:p>
          <a:p>
            <a:pPr marL="342900" indent="-342900">
              <a:buSzPct val="75000"/>
              <a:buFont typeface="+mj-lt"/>
              <a:buAutoNum type="arabicPeriod"/>
              <a:defRPr/>
            </a:pPr>
            <a:r>
              <a:rPr lang="en-US" sz="1800" dirty="0"/>
              <a:t>Increases Na</a:t>
            </a:r>
            <a:r>
              <a:rPr lang="en-US" sz="1800" baseline="30000" dirty="0"/>
              <a:t>+</a:t>
            </a:r>
            <a:r>
              <a:rPr lang="en-US" sz="1800" dirty="0"/>
              <a:t> </a:t>
            </a:r>
            <a:r>
              <a:rPr lang="en-US" sz="1800" dirty="0">
                <a:sym typeface="Symbol" pitchFamily="18" charset="2"/>
              </a:rPr>
              <a:t>and </a:t>
            </a:r>
            <a:r>
              <a:rPr lang="en-US" sz="1800" dirty="0" err="1"/>
              <a:t>Cl</a:t>
            </a:r>
            <a:r>
              <a:rPr lang="en-US" sz="1800" baseline="30000" dirty="0"/>
              <a:t>- </a:t>
            </a:r>
            <a:r>
              <a:rPr lang="en-US" sz="1800" dirty="0"/>
              <a:t>reabsorption.</a:t>
            </a:r>
          </a:p>
          <a:p>
            <a:pPr marL="342900" indent="-342900">
              <a:buSzPct val="75000"/>
              <a:buFont typeface="+mj-lt"/>
              <a:buAutoNum type="arabicPeriod"/>
              <a:defRPr/>
            </a:pPr>
            <a:r>
              <a:rPr lang="en-US" sz="1800" dirty="0"/>
              <a:t>Increases K</a:t>
            </a:r>
            <a:r>
              <a:rPr lang="en-US" sz="1800" baseline="30000" dirty="0"/>
              <a:t>+ </a:t>
            </a:r>
            <a:r>
              <a:rPr lang="en-US" sz="1800" dirty="0"/>
              <a:t>secretion.</a:t>
            </a:r>
          </a:p>
        </p:txBody>
      </p:sp>
      <p:sp>
        <p:nvSpPr>
          <p:cNvPr id="2" name="Title 1"/>
          <p:cNvSpPr>
            <a:spLocks noGrp="1"/>
          </p:cNvSpPr>
          <p:nvPr>
            <p:ph type="title"/>
          </p:nvPr>
        </p:nvSpPr>
        <p:spPr/>
        <p:txBody>
          <a:bodyPr>
            <a:normAutofit/>
          </a:bodyPr>
          <a:lstStyle/>
          <a:p>
            <a:r>
              <a:rPr lang="en-US" sz="3200" dirty="0"/>
              <a:t>Control Of Salivary Secretion</a:t>
            </a:r>
          </a:p>
        </p:txBody>
      </p:sp>
      <p:pic>
        <p:nvPicPr>
          <p:cNvPr id="6" name="Picture 4" descr="10"/>
          <p:cNvPicPr>
            <a:picLocks noChangeAspect="1" noChangeArrowheads="1"/>
          </p:cNvPicPr>
          <p:nvPr/>
        </p:nvPicPr>
        <p:blipFill rotWithShape="1">
          <a:blip r:embed="rId3">
            <a:extLst>
              <a:ext uri="{28A0092B-C50C-407E-A947-70E740481C1C}">
                <a14:useLocalDpi xmlns:a14="http://schemas.microsoft.com/office/drawing/2010/main" val="0"/>
              </a:ext>
            </a:extLst>
          </a:blip>
          <a:srcRect l="2464" t="2835" r="2675" b="7309"/>
          <a:stretch/>
        </p:blipFill>
        <p:spPr bwMode="auto">
          <a:xfrm>
            <a:off x="6094412" y="1556791"/>
            <a:ext cx="5484990" cy="4328784"/>
          </a:xfrm>
          <a:prstGeom prst="rect">
            <a:avLst/>
          </a:prstGeom>
          <a:ln>
            <a:noFill/>
          </a:ln>
        </p:spPr>
      </p:pic>
      <p:cxnSp>
        <p:nvCxnSpPr>
          <p:cNvPr id="7" name="Straight Connector 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6094412" y="1152127"/>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0" name="Rectangle 9"/>
          <p:cNvSpPr/>
          <p:nvPr/>
        </p:nvSpPr>
        <p:spPr>
          <a:xfrm>
            <a:off x="3871148" y="1163599"/>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19589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55164822"/>
              </p:ext>
            </p:extLst>
          </p:nvPr>
        </p:nvGraphicFramePr>
        <p:xfrm>
          <a:off x="634187" y="1268760"/>
          <a:ext cx="10945216" cy="4912761"/>
        </p:xfrm>
        <a:graphic>
          <a:graphicData uri="http://schemas.openxmlformats.org/drawingml/2006/table">
            <a:tbl>
              <a:tblPr firstRow="1" bandRow="1">
                <a:tableStyleId>{5940675A-B579-460E-94D1-54222C63F5DA}</a:tableStyleId>
              </a:tblPr>
              <a:tblGrid>
                <a:gridCol w="547260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340761">
                <a:tc gridSpan="2">
                  <a:txBody>
                    <a:bodyPr/>
                    <a:lstStyle/>
                    <a:p>
                      <a:pPr marL="0" indent="0" algn="ctr">
                        <a:buClr>
                          <a:schemeClr val="accent1"/>
                        </a:buClr>
                        <a:buFont typeface="Arial Unicode MS"/>
                        <a:buNone/>
                      </a:pPr>
                      <a:r>
                        <a:rPr lang="en-US" sz="1400" dirty="0">
                          <a:solidFill>
                            <a:schemeClr val="accent2">
                              <a:lumMod val="75000"/>
                            </a:schemeClr>
                          </a:solidFill>
                        </a:rPr>
                        <a:t>Parasympathetic Supply</a:t>
                      </a:r>
                      <a:endParaRPr lang="en-US" sz="1400" b="0" i="0" dirty="0">
                        <a:ln>
                          <a:solidFill>
                            <a:schemeClr val="tx1">
                              <a:lumMod val="50000"/>
                              <a:lumOff val="50000"/>
                            </a:schemeClr>
                          </a:solidFill>
                        </a:ln>
                        <a:solidFill>
                          <a:schemeClr val="accent2">
                            <a:lumMod val="75000"/>
                          </a:schemeClr>
                        </a:solidFill>
                        <a:latin typeface="+mn-lt"/>
                      </a:endParaRPr>
                    </a:p>
                  </a:txBody>
                  <a:tcPr>
                    <a:solidFill>
                      <a:schemeClr val="bg2"/>
                    </a:solidFill>
                  </a:tcPr>
                </a:tc>
                <a:tc hMerge="1">
                  <a:txBody>
                    <a:bodyPr/>
                    <a:lstStyle/>
                    <a:p>
                      <a:pPr marL="285750" indent="-285750">
                        <a:buClr>
                          <a:schemeClr val="accent1"/>
                        </a:buClr>
                        <a:buFont typeface="Arial Unicode MS"/>
                        <a:buChar char="▶"/>
                      </a:pPr>
                      <a:endParaRPr lang="en-US" sz="1600" b="0" i="0" dirty="0">
                        <a:ln>
                          <a:solidFill>
                            <a:schemeClr val="tx1">
                              <a:lumMod val="50000"/>
                              <a:lumOff val="50000"/>
                            </a:schemeClr>
                          </a:solidFill>
                        </a:ln>
                        <a:solidFill>
                          <a:schemeClr val="tx1"/>
                        </a:solidFill>
                        <a:latin typeface="+mn-lt"/>
                      </a:endParaRPr>
                    </a:p>
                  </a:txBody>
                  <a:tcPr>
                    <a:solidFill>
                      <a:schemeClr val="accent2">
                        <a:lumMod val="20000"/>
                        <a:lumOff val="80000"/>
                      </a:schemeClr>
                    </a:solidFill>
                  </a:tcPr>
                </a:tc>
                <a:extLst>
                  <a:ext uri="{0D108BD9-81ED-4DB2-BD59-A6C34878D82A}">
                    <a16:rowId xmlns:a16="http://schemas.microsoft.com/office/drawing/2014/main" val="10000"/>
                  </a:ext>
                </a:extLst>
              </a:tr>
              <a:tr h="4339759">
                <a:tc>
                  <a:txBody>
                    <a:bodyPr/>
                    <a:lstStyle/>
                    <a:p>
                      <a:pPr marL="342900" indent="-342900" eaLnBrk="1" hangingPunct="1">
                        <a:lnSpc>
                          <a:spcPct val="100000"/>
                        </a:lnSpc>
                        <a:buClr>
                          <a:schemeClr val="accent1"/>
                        </a:buClr>
                        <a:buSzPct val="75000"/>
                        <a:buFont typeface="+mj-lt"/>
                        <a:buAutoNum type="arabicPeriod"/>
                      </a:pPr>
                      <a:r>
                        <a:rPr lang="en-GB" sz="1400" b="0" i="0" dirty="0">
                          <a:solidFill>
                            <a:schemeClr val="accent2">
                              <a:lumMod val="75000"/>
                            </a:schemeClr>
                          </a:solidFill>
                          <a:latin typeface="+mn-lt"/>
                        </a:rPr>
                        <a:t>Origin of Parasympathetic Neurons/Nerves:</a:t>
                      </a:r>
                    </a:p>
                    <a:p>
                      <a:pPr marL="0" lvl="0" indent="0" eaLnBrk="1" hangingPunct="1">
                        <a:lnSpc>
                          <a:spcPct val="100000"/>
                        </a:lnSpc>
                        <a:buClr>
                          <a:schemeClr val="accent1"/>
                        </a:buClr>
                        <a:buFont typeface="Arial Unicode MS"/>
                        <a:buNone/>
                      </a:pPr>
                      <a:r>
                        <a:rPr lang="en-GB" sz="1400" b="0" i="0" dirty="0">
                          <a:solidFill>
                            <a:schemeClr val="tx1"/>
                          </a:solidFill>
                          <a:latin typeface="+mn-lt"/>
                        </a:rPr>
                        <a:t>Salivary nuclei in medulla and pons (brain stem).</a:t>
                      </a:r>
                    </a:p>
                    <a:p>
                      <a:pPr marL="342900" indent="-342900" eaLnBrk="1" hangingPunct="1">
                        <a:lnSpc>
                          <a:spcPct val="100000"/>
                        </a:lnSpc>
                        <a:buClr>
                          <a:schemeClr val="accent1"/>
                        </a:buClr>
                        <a:buSzPct val="75000"/>
                        <a:buFont typeface="+mj-lt"/>
                        <a:buAutoNum type="arabicPeriod" startAt="2"/>
                      </a:pPr>
                      <a:r>
                        <a:rPr kumimoji="0" lang="en-GB" sz="1400" b="0" i="0" kern="1200" dirty="0">
                          <a:solidFill>
                            <a:schemeClr val="accent2">
                              <a:lumMod val="75000"/>
                            </a:schemeClr>
                          </a:solidFill>
                          <a:latin typeface="+mn-lt"/>
                          <a:ea typeface="+mn-ea"/>
                          <a:cs typeface="+mn-cs"/>
                        </a:rPr>
                        <a:t>Outflow:  </a:t>
                      </a:r>
                      <a:r>
                        <a:rPr lang="en-GB" sz="1400" b="0" i="0" dirty="0">
                          <a:solidFill>
                            <a:schemeClr val="tx1"/>
                          </a:solidFill>
                          <a:latin typeface="+mn-lt"/>
                        </a:rPr>
                        <a:t>VII </a:t>
                      </a:r>
                      <a:r>
                        <a:rPr lang="en-GB" sz="1400" b="0" i="0" dirty="0">
                          <a:solidFill>
                            <a:schemeClr val="bg1">
                              <a:lumMod val="65000"/>
                            </a:schemeClr>
                          </a:solidFill>
                          <a:latin typeface="+mn-lt"/>
                        </a:rPr>
                        <a:t>(7)</a:t>
                      </a:r>
                      <a:r>
                        <a:rPr lang="en-GB" sz="1400" b="0" i="0" dirty="0">
                          <a:solidFill>
                            <a:schemeClr val="tx1"/>
                          </a:solidFill>
                          <a:latin typeface="+mn-lt"/>
                        </a:rPr>
                        <a:t> &amp; IX </a:t>
                      </a:r>
                      <a:r>
                        <a:rPr lang="en-GB" sz="1400" b="0" i="0" dirty="0">
                          <a:solidFill>
                            <a:schemeClr val="bg1">
                              <a:lumMod val="65000"/>
                            </a:schemeClr>
                          </a:solidFill>
                          <a:latin typeface="+mn-lt"/>
                        </a:rPr>
                        <a:t>(9)</a:t>
                      </a:r>
                      <a:r>
                        <a:rPr lang="en-US" sz="1400" b="0" i="0" dirty="0">
                          <a:solidFill>
                            <a:schemeClr val="tx1"/>
                          </a:solidFill>
                          <a:latin typeface="+mn-lt"/>
                        </a:rPr>
                        <a:t> Cranial Nerves.</a:t>
                      </a:r>
                    </a:p>
                    <a:p>
                      <a:pPr marL="342900" indent="-342900" eaLnBrk="1" hangingPunct="1">
                        <a:lnSpc>
                          <a:spcPct val="100000"/>
                        </a:lnSpc>
                        <a:buClr>
                          <a:schemeClr val="accent1"/>
                        </a:buClr>
                        <a:buSzPct val="75000"/>
                        <a:buFont typeface="+mj-lt"/>
                        <a:buAutoNum type="arabicPeriod" startAt="3"/>
                      </a:pPr>
                      <a:r>
                        <a:rPr kumimoji="0" lang="en-GB" sz="1400" b="0" i="0" kern="1200" dirty="0">
                          <a:solidFill>
                            <a:schemeClr val="accent2">
                              <a:lumMod val="75000"/>
                            </a:schemeClr>
                          </a:solidFill>
                          <a:latin typeface="+mn-lt"/>
                          <a:ea typeface="+mn-ea"/>
                          <a:cs typeface="+mn-cs"/>
                        </a:rPr>
                        <a:t>Transmitter:  </a:t>
                      </a:r>
                      <a:r>
                        <a:rPr lang="en-GB" sz="1400" b="0" i="0" dirty="0">
                          <a:solidFill>
                            <a:schemeClr val="tx1"/>
                          </a:solidFill>
                          <a:latin typeface="+mn-lt"/>
                        </a:rPr>
                        <a:t>Acetylcholine </a:t>
                      </a:r>
                    </a:p>
                    <a:p>
                      <a:pPr marL="342900" indent="-342900" eaLnBrk="1" hangingPunct="1">
                        <a:lnSpc>
                          <a:spcPct val="100000"/>
                        </a:lnSpc>
                        <a:buClr>
                          <a:schemeClr val="accent1"/>
                        </a:buClr>
                        <a:buSzPct val="75000"/>
                        <a:buFont typeface="+mj-lt"/>
                        <a:buAutoNum type="arabicPeriod" startAt="3"/>
                      </a:pPr>
                      <a:r>
                        <a:rPr kumimoji="0" lang="en-GB" sz="1400" b="0" i="0" kern="1200" dirty="0">
                          <a:solidFill>
                            <a:schemeClr val="accent2">
                              <a:lumMod val="75000"/>
                            </a:schemeClr>
                          </a:solidFill>
                          <a:latin typeface="+mn-lt"/>
                          <a:ea typeface="+mn-ea"/>
                          <a:cs typeface="+mn-cs"/>
                        </a:rPr>
                        <a:t>It is stimulated in response to: </a:t>
                      </a:r>
                    </a:p>
                    <a:p>
                      <a:pPr marL="0" indent="0" eaLnBrk="1" hangingPunct="1">
                        <a:lnSpc>
                          <a:spcPct val="100000"/>
                        </a:lnSpc>
                        <a:buClr>
                          <a:schemeClr val="accent1"/>
                        </a:buClr>
                        <a:buFont typeface="Arial Unicode MS"/>
                        <a:buNone/>
                      </a:pPr>
                      <a:r>
                        <a:rPr lang="en-GB" sz="1400" b="0" i="0" dirty="0">
                          <a:solidFill>
                            <a:schemeClr val="tx1"/>
                          </a:solidFill>
                          <a:latin typeface="+mn-lt"/>
                        </a:rPr>
                        <a:t>Conditioned reflexes (taste, smell, and tactile stimuli) </a:t>
                      </a:r>
                    </a:p>
                    <a:p>
                      <a:pPr marL="342900" indent="-342900" algn="l" rtl="0" eaLnBrk="1" latinLnBrk="0" hangingPunct="1">
                        <a:lnSpc>
                          <a:spcPct val="100000"/>
                        </a:lnSpc>
                        <a:buClr>
                          <a:schemeClr val="accent1"/>
                        </a:buClr>
                        <a:buSzPct val="75000"/>
                        <a:buFont typeface="+mj-lt"/>
                        <a:buAutoNum type="arabicPeriod" startAt="3"/>
                      </a:pPr>
                      <a:r>
                        <a:rPr kumimoji="0" lang="en-GB" sz="1400" b="0" i="0" kern="1200" dirty="0">
                          <a:solidFill>
                            <a:srgbClr val="FF0000"/>
                          </a:solidFill>
                          <a:latin typeface="+mn-lt"/>
                          <a:ea typeface="+mn-ea"/>
                          <a:cs typeface="+mn-cs"/>
                        </a:rPr>
                        <a:t>Its stimulation is reduced due to: </a:t>
                      </a:r>
                    </a:p>
                    <a:p>
                      <a:pPr marL="0" indent="0" eaLnBrk="1" hangingPunct="1">
                        <a:lnSpc>
                          <a:spcPct val="100000"/>
                        </a:lnSpc>
                        <a:buClr>
                          <a:schemeClr val="accent1"/>
                        </a:buClr>
                        <a:buSzPct val="75000"/>
                        <a:buFont typeface="+mj-lt"/>
                        <a:buNone/>
                      </a:pPr>
                      <a:r>
                        <a:rPr lang="en-GB" sz="1400" b="0" i="0" dirty="0">
                          <a:solidFill>
                            <a:schemeClr val="tx1"/>
                          </a:solidFill>
                          <a:latin typeface="+mn-lt"/>
                        </a:rPr>
                        <a:t>Sleep, fear, dehydration </a:t>
                      </a:r>
                    </a:p>
                    <a:p>
                      <a:pPr marL="342900" indent="-342900" algn="l" rtl="0" eaLnBrk="1" latinLnBrk="0" hangingPunct="1">
                        <a:lnSpc>
                          <a:spcPct val="100000"/>
                        </a:lnSpc>
                        <a:buClr>
                          <a:schemeClr val="accent1"/>
                        </a:buClr>
                        <a:buSzPct val="75000"/>
                        <a:buFont typeface="+mj-lt"/>
                        <a:buAutoNum type="arabicPeriod" startAt="3"/>
                      </a:pPr>
                      <a:r>
                        <a:rPr kumimoji="0" lang="en-GB" sz="1400" b="0" i="0" kern="1200" dirty="0">
                          <a:solidFill>
                            <a:srgbClr val="FF0000"/>
                          </a:solidFill>
                          <a:latin typeface="+mn-lt"/>
                          <a:ea typeface="+mn-ea"/>
                          <a:cs typeface="+mn-cs"/>
                        </a:rPr>
                        <a:t>Stimulates: </a:t>
                      </a:r>
                    </a:p>
                    <a:p>
                      <a:pPr marL="0" marR="0" indent="0" algn="l" defTabSz="914400" rtl="0" eaLnBrk="1" fontAlgn="auto" latinLnBrk="0" hangingPunct="1">
                        <a:lnSpc>
                          <a:spcPct val="100000"/>
                        </a:lnSpc>
                        <a:spcBef>
                          <a:spcPts val="0"/>
                        </a:spcBef>
                        <a:spcAft>
                          <a:spcPts val="0"/>
                        </a:spcAft>
                        <a:buClr>
                          <a:schemeClr val="accent1"/>
                        </a:buClr>
                        <a:buSzTx/>
                        <a:buFont typeface="Arial Unicode MS"/>
                        <a:buNone/>
                        <a:tabLst/>
                        <a:defRPr/>
                      </a:pPr>
                      <a:r>
                        <a:rPr lang="en-GB" sz="1400" b="0" i="0" dirty="0">
                          <a:solidFill>
                            <a:schemeClr val="tx1"/>
                          </a:solidFill>
                          <a:latin typeface="+mn-lt"/>
                        </a:rPr>
                        <a:t> - Secretion </a:t>
                      </a:r>
                      <a:r>
                        <a:rPr kumimoji="0" lang="en-GB" sz="1400" kern="1200" dirty="0">
                          <a:solidFill>
                            <a:schemeClr val="tx1"/>
                          </a:solidFill>
                          <a:effectLst/>
                          <a:latin typeface="+mn-lt"/>
                          <a:ea typeface="+mn-ea"/>
                          <a:cs typeface="+mn-cs"/>
                        </a:rPr>
                        <a:t>of aqueous fluids</a:t>
                      </a:r>
                      <a:r>
                        <a:rPr lang="en-GB" sz="1400" b="0" i="0" dirty="0">
                          <a:solidFill>
                            <a:schemeClr val="tx1"/>
                          </a:solidFill>
                          <a:latin typeface="+mn-lt"/>
                        </a:rPr>
                        <a:t> (</a:t>
                      </a:r>
                      <a:r>
                        <a:rPr lang="en-GB" sz="1400" b="0" i="0" u="sng" dirty="0">
                          <a:solidFill>
                            <a:schemeClr val="tx1"/>
                          </a:solidFill>
                          <a:latin typeface="+mn-lt"/>
                        </a:rPr>
                        <a:t>protein poor</a:t>
                      </a:r>
                      <a:r>
                        <a:rPr lang="en-GB" sz="1400" b="0" i="0" dirty="0">
                          <a:solidFill>
                            <a:schemeClr val="tx1"/>
                          </a:solidFill>
                          <a:latin typeface="+mn-lt"/>
                        </a:rPr>
                        <a:t>, high k and </a:t>
                      </a:r>
                      <a:r>
                        <a:rPr lang="en-US" sz="1400" b="0" i="0" dirty="0">
                          <a:solidFill>
                            <a:schemeClr val="tx1"/>
                          </a:solidFill>
                          <a:latin typeface="+mn-lt"/>
                        </a:rPr>
                        <a:t>HCO</a:t>
                      </a:r>
                      <a:r>
                        <a:rPr lang="en-US" sz="1400" b="0" i="0" baseline="-25000" dirty="0">
                          <a:solidFill>
                            <a:schemeClr val="tx1"/>
                          </a:solidFill>
                          <a:latin typeface="+mn-lt"/>
                        </a:rPr>
                        <a:t>3</a:t>
                      </a:r>
                      <a:r>
                        <a:rPr lang="en-GB" sz="1400" b="0" i="0" dirty="0">
                          <a:solidFill>
                            <a:schemeClr val="tx1"/>
                          </a:solidFill>
                          <a:latin typeface="+mn-lt"/>
                        </a:rPr>
                        <a:t>). </a:t>
                      </a:r>
                    </a:p>
                    <a:p>
                      <a:pPr marL="0" indent="0" eaLnBrk="1" hangingPunct="1">
                        <a:lnSpc>
                          <a:spcPct val="100000"/>
                        </a:lnSpc>
                        <a:buClr>
                          <a:schemeClr val="accent1"/>
                        </a:buClr>
                        <a:buFont typeface="Arial Unicode MS"/>
                        <a:buNone/>
                      </a:pPr>
                      <a:r>
                        <a:rPr lang="en-GB" sz="1400" b="0" i="0" dirty="0">
                          <a:solidFill>
                            <a:schemeClr val="tx1"/>
                          </a:solidFill>
                          <a:latin typeface="+mn-lt"/>
                        </a:rPr>
                        <a:t> - Contraction of </a:t>
                      </a:r>
                      <a:r>
                        <a:rPr lang="en-GB" sz="1400" b="0" i="0" dirty="0" err="1">
                          <a:solidFill>
                            <a:schemeClr val="tx1"/>
                          </a:solidFill>
                          <a:latin typeface="+mn-lt"/>
                        </a:rPr>
                        <a:t>myoepithelial</a:t>
                      </a:r>
                      <a:r>
                        <a:rPr lang="en-GB" sz="1400" b="0" i="0" dirty="0">
                          <a:solidFill>
                            <a:schemeClr val="tx1"/>
                          </a:solidFill>
                          <a:latin typeface="+mn-lt"/>
                        </a:rPr>
                        <a:t> cells.</a:t>
                      </a:r>
                    </a:p>
                    <a:p>
                      <a:pPr marL="0" indent="0" eaLnBrk="1" hangingPunct="1">
                        <a:lnSpc>
                          <a:spcPct val="100000"/>
                        </a:lnSpc>
                        <a:buClr>
                          <a:schemeClr val="accent1"/>
                        </a:buClr>
                        <a:buFont typeface="Arial Unicode MS"/>
                        <a:buNone/>
                      </a:pPr>
                      <a:r>
                        <a:rPr lang="en-GB" sz="1400" b="0" i="0" dirty="0">
                          <a:solidFill>
                            <a:schemeClr val="tx1"/>
                          </a:solidFill>
                          <a:latin typeface="+mn-lt"/>
                        </a:rPr>
                        <a:t> - Metabolic rate. </a:t>
                      </a:r>
                      <a:endParaRPr lang="en-GB" sz="1400" b="0" i="0" u="sng" dirty="0">
                        <a:solidFill>
                          <a:schemeClr val="tx1"/>
                        </a:solidFill>
                        <a:latin typeface="+mn-lt"/>
                      </a:endParaRPr>
                    </a:p>
                    <a:p>
                      <a:pPr marL="0" indent="0" eaLnBrk="1" hangingPunct="1">
                        <a:lnSpc>
                          <a:spcPct val="100000"/>
                        </a:lnSpc>
                        <a:buClr>
                          <a:schemeClr val="accent1"/>
                        </a:buClr>
                        <a:buFont typeface="Arial Unicode MS"/>
                        <a:buNone/>
                      </a:pPr>
                      <a:r>
                        <a:rPr lang="en-GB" sz="1400" b="0" i="0" dirty="0">
                          <a:solidFill>
                            <a:schemeClr val="tx1"/>
                          </a:solidFill>
                          <a:latin typeface="+mn-lt"/>
                        </a:rPr>
                        <a:t> - Blood flow.</a:t>
                      </a:r>
                      <a:r>
                        <a:rPr lang="en-GB" sz="1400" b="0" i="0" u="sng" dirty="0">
                          <a:solidFill>
                            <a:schemeClr val="tx1"/>
                          </a:solidFill>
                          <a:latin typeface="+mn-lt"/>
                        </a:rPr>
                        <a:t> </a:t>
                      </a:r>
                    </a:p>
                    <a:p>
                      <a:pPr marL="0" indent="0" eaLnBrk="1" hangingPunct="1">
                        <a:lnSpc>
                          <a:spcPct val="100000"/>
                        </a:lnSpc>
                        <a:buClr>
                          <a:schemeClr val="accent1"/>
                        </a:buClr>
                        <a:buFont typeface="Arial Unicode MS"/>
                        <a:buNone/>
                      </a:pPr>
                      <a:r>
                        <a:rPr lang="en-GB" sz="1400" b="0" i="0" dirty="0">
                          <a:solidFill>
                            <a:schemeClr val="tx1"/>
                          </a:solidFill>
                          <a:latin typeface="+mn-lt"/>
                        </a:rPr>
                        <a:t> - Direct innervation of blood vessels. </a:t>
                      </a:r>
                    </a:p>
                    <a:p>
                      <a:pPr marL="0" indent="0" eaLnBrk="1" hangingPunct="1">
                        <a:lnSpc>
                          <a:spcPct val="100000"/>
                        </a:lnSpc>
                        <a:buClr>
                          <a:schemeClr val="accent1"/>
                        </a:buClr>
                        <a:buFont typeface="Arial Unicode MS"/>
                        <a:buNone/>
                      </a:pPr>
                      <a:r>
                        <a:rPr lang="en-GB" sz="1400" b="0" i="0" dirty="0">
                          <a:solidFill>
                            <a:schemeClr val="tx1"/>
                          </a:solidFill>
                          <a:latin typeface="+mn-lt"/>
                        </a:rPr>
                        <a:t> - Growth and development of different cells. </a:t>
                      </a:r>
                      <a:endParaRPr lang="en-US" sz="1400" b="0" i="0" dirty="0">
                        <a:solidFill>
                          <a:schemeClr val="tx1"/>
                        </a:solidFill>
                        <a:latin typeface="+mn-lt"/>
                      </a:endParaRPr>
                    </a:p>
                    <a:p>
                      <a:pPr marL="342900" marR="0" indent="-342900" algn="l" defTabSz="914400" rtl="0" eaLnBrk="1" fontAlgn="auto" latinLnBrk="0" hangingPunct="1">
                        <a:lnSpc>
                          <a:spcPct val="100000"/>
                        </a:lnSpc>
                        <a:spcBef>
                          <a:spcPts val="0"/>
                        </a:spcBef>
                        <a:spcAft>
                          <a:spcPts val="0"/>
                        </a:spcAft>
                        <a:buClr>
                          <a:schemeClr val="accent1"/>
                        </a:buClr>
                        <a:buSzPct val="75000"/>
                        <a:buFont typeface="+mj-lt"/>
                        <a:buAutoNum type="arabicPeriod" startAt="7"/>
                        <a:tabLst/>
                        <a:defRPr/>
                      </a:pPr>
                      <a:r>
                        <a:rPr kumimoji="0" lang="en-US" sz="1400" kern="1200" dirty="0">
                          <a:solidFill>
                            <a:schemeClr val="accent2">
                              <a:lumMod val="75000"/>
                            </a:schemeClr>
                          </a:solidFill>
                          <a:effectLst/>
                          <a:latin typeface="+mn-lt"/>
                          <a:ea typeface="+mn-ea"/>
                          <a:cs typeface="+mn-cs"/>
                        </a:rPr>
                        <a:t>Transecting (cutting)</a:t>
                      </a:r>
                      <a:r>
                        <a:rPr lang="en-GB" sz="1400" b="0" i="0" dirty="0">
                          <a:solidFill>
                            <a:schemeClr val="accent2">
                              <a:lumMod val="75000"/>
                            </a:schemeClr>
                          </a:solidFill>
                          <a:latin typeface="+mn-lt"/>
                        </a:rPr>
                        <a:t> </a:t>
                      </a:r>
                      <a:r>
                        <a:rPr lang="en-GB" sz="1400" b="0" i="0" dirty="0">
                          <a:solidFill>
                            <a:schemeClr val="tx1"/>
                          </a:solidFill>
                          <a:latin typeface="+mn-lt"/>
                        </a:rPr>
                        <a:t>of parasympathetic markedly decreases flow &amp; leads to atrophy</a:t>
                      </a:r>
                      <a:r>
                        <a:rPr lang="en-US" sz="1400" b="0" i="0" dirty="0">
                          <a:ln>
                            <a:solidFill>
                              <a:schemeClr val="tx1">
                                <a:lumMod val="50000"/>
                                <a:lumOff val="50000"/>
                              </a:schemeClr>
                            </a:solidFill>
                          </a:ln>
                          <a:solidFill>
                            <a:schemeClr val="tx1"/>
                          </a:solidFill>
                          <a:latin typeface="+mn-lt"/>
                        </a:rPr>
                        <a:t>.</a:t>
                      </a:r>
                      <a:endParaRPr lang="ar-SA" sz="1400" b="0" i="0" dirty="0">
                        <a:ln>
                          <a:solidFill>
                            <a:schemeClr val="tx1">
                              <a:lumMod val="50000"/>
                              <a:lumOff val="50000"/>
                            </a:schemeClr>
                          </a:solidFill>
                        </a:ln>
                        <a:solidFill>
                          <a:schemeClr val="tx1"/>
                        </a:solidFill>
                        <a:latin typeface="+mn-lt"/>
                      </a:endParaRPr>
                    </a:p>
                    <a:p>
                      <a:pPr algn="r" rtl="1"/>
                      <a:r>
                        <a:rPr lang="ar-SA" sz="1400" dirty="0">
                          <a:solidFill>
                            <a:srgbClr val="00B050"/>
                          </a:solidFill>
                          <a:latin typeface="Calibri" panose="020F0502020204030204" pitchFamily="34" charset="0"/>
                          <a:cs typeface="Calibri" panose="020F0502020204030204" pitchFamily="34" charset="0"/>
                        </a:rPr>
                        <a:t>لما يكون عندك مقابلة او عرض مشروع وتكون </a:t>
                      </a:r>
                      <a:r>
                        <a:rPr lang="ar-SA" sz="1400" dirty="0" err="1">
                          <a:solidFill>
                            <a:srgbClr val="00B050"/>
                          </a:solidFill>
                          <a:latin typeface="Calibri" panose="020F0502020204030204" pitchFamily="34" charset="0"/>
                          <a:cs typeface="Calibri" panose="020F0502020204030204" pitchFamily="34" charset="0"/>
                        </a:rPr>
                        <a:t>خايف</a:t>
                      </a:r>
                      <a:r>
                        <a:rPr lang="ar-SA" sz="1400" dirty="0">
                          <a:solidFill>
                            <a:srgbClr val="00B050"/>
                          </a:solidFill>
                          <a:latin typeface="Calibri" panose="020F0502020204030204" pitchFamily="34" charset="0"/>
                          <a:cs typeface="Calibri" panose="020F0502020204030204" pitchFamily="34" charset="0"/>
                        </a:rPr>
                        <a:t> ومتوتر او اثناء النوم</a:t>
                      </a:r>
                      <a:r>
                        <a:rPr lang="ar-SA" sz="1400" baseline="0" dirty="0">
                          <a:solidFill>
                            <a:srgbClr val="00B050"/>
                          </a:solidFill>
                          <a:latin typeface="Calibri" panose="020F0502020204030204" pitchFamily="34" charset="0"/>
                          <a:cs typeface="Calibri" panose="020F0502020204030204" pitchFamily="34" charset="0"/>
                        </a:rPr>
                        <a:t> </a:t>
                      </a:r>
                      <a:endParaRPr lang="en-US" sz="1400" baseline="0" dirty="0">
                        <a:solidFill>
                          <a:srgbClr val="00B050"/>
                        </a:solidFill>
                        <a:latin typeface="Calibri" panose="020F0502020204030204" pitchFamily="34" charset="0"/>
                        <a:cs typeface="Calibri" panose="020F0502020204030204" pitchFamily="34" charset="0"/>
                      </a:endParaRPr>
                    </a:p>
                    <a:p>
                      <a:pPr algn="l" rtl="1"/>
                      <a:r>
                        <a:rPr lang="en-US" sz="1400" baseline="0" dirty="0">
                          <a:solidFill>
                            <a:srgbClr val="00B050"/>
                          </a:solidFill>
                        </a:rPr>
                        <a:t>The Parasympathetic will be inhibit it, so we will have dry mouth.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00B050"/>
                          </a:solidFill>
                        </a:rPr>
                        <a:t>The </a:t>
                      </a:r>
                      <a:r>
                        <a:rPr lang="en-US" sz="1400" dirty="0">
                          <a:solidFill>
                            <a:srgbClr val="00B050"/>
                          </a:solidFill>
                        </a:rPr>
                        <a:t>Parasympathetic</a:t>
                      </a:r>
                      <a:r>
                        <a:rPr lang="en-US" sz="1400" baseline="0" dirty="0">
                          <a:solidFill>
                            <a:srgbClr val="00B050"/>
                          </a:solidFill>
                        </a:rPr>
                        <a:t> and the </a:t>
                      </a:r>
                      <a:r>
                        <a:rPr lang="en-US" sz="1400" dirty="0">
                          <a:solidFill>
                            <a:srgbClr val="00B050"/>
                          </a:solidFill>
                        </a:rPr>
                        <a:t>sympathetic all of them increase the secretion,</a:t>
                      </a:r>
                      <a:r>
                        <a:rPr lang="en-US" sz="1400" baseline="0" dirty="0">
                          <a:solidFill>
                            <a:srgbClr val="00B050"/>
                          </a:solidFill>
                        </a:rPr>
                        <a:t> but the para</a:t>
                      </a:r>
                      <a:r>
                        <a:rPr lang="en-US" sz="1400" dirty="0">
                          <a:solidFill>
                            <a:srgbClr val="00B050"/>
                          </a:solidFill>
                        </a:rPr>
                        <a:t>sympathetic is more dominant.</a:t>
                      </a:r>
                      <a:endParaRPr lang="ar-SA" sz="1400" dirty="0">
                        <a:solidFill>
                          <a:srgbClr val="00B050"/>
                        </a:solidFill>
                      </a:endParaRPr>
                    </a:p>
                  </a:txBody>
                  <a:tcPr/>
                </a:tc>
                <a:tc>
                  <a:txBody>
                    <a:bodyPr/>
                    <a:lstStyle/>
                    <a:p>
                      <a:pPr marL="379476" marR="0" indent="-342900" algn="l" defTabSz="914400" rtl="0" eaLnBrk="1" fontAlgn="auto" latinLnBrk="0" hangingPunct="1">
                        <a:lnSpc>
                          <a:spcPct val="100000"/>
                        </a:lnSpc>
                        <a:spcBef>
                          <a:spcPts val="0"/>
                        </a:spcBef>
                        <a:spcAft>
                          <a:spcPts val="0"/>
                        </a:spcAft>
                        <a:buClr>
                          <a:schemeClr val="accent1"/>
                        </a:buClr>
                        <a:buSzPct val="75000"/>
                        <a:buFont typeface="+mj-lt"/>
                        <a:buAutoNum type="arabicPeriod"/>
                        <a:tabLst/>
                        <a:defRPr/>
                      </a:pPr>
                      <a:r>
                        <a:rPr lang="en-GB" sz="1400" b="0" i="0" u="none" dirty="0">
                          <a:solidFill>
                            <a:schemeClr val="accent2">
                              <a:lumMod val="75000"/>
                            </a:schemeClr>
                          </a:solidFill>
                          <a:latin typeface="+mn-lt"/>
                        </a:rPr>
                        <a:t>Origin of Parasympathetic Neurons/Nerves:</a:t>
                      </a:r>
                    </a:p>
                    <a:p>
                      <a:pPr marL="36576" indent="0" eaLnBrk="1" fontAlgn="auto" hangingPunct="1">
                        <a:spcAft>
                          <a:spcPts val="0"/>
                        </a:spcAft>
                        <a:buClr>
                          <a:schemeClr val="accent1"/>
                        </a:buClr>
                        <a:buFont typeface="Arial Unicode MS"/>
                        <a:buNone/>
                        <a:defRPr/>
                      </a:pPr>
                      <a:r>
                        <a:rPr lang="en-US" sz="1400" b="0" i="0" u="none" dirty="0">
                          <a:solidFill>
                            <a:schemeClr val="tx1"/>
                          </a:solidFill>
                          <a:latin typeface="+mn-lt"/>
                          <a:ea typeface="+mn-ea"/>
                          <a:cs typeface="Arial" panose="020B0604020202020204" pitchFamily="34" charset="0"/>
                        </a:rPr>
                        <a:t>Superior &amp; inferior salivary nuclei in brain stem.</a:t>
                      </a:r>
                    </a:p>
                    <a:p>
                      <a:pPr marL="342900" lvl="0" indent="-342900" eaLnBrk="1" fontAlgn="auto" hangingPunct="1">
                        <a:spcAft>
                          <a:spcPts val="0"/>
                        </a:spcAft>
                        <a:buClr>
                          <a:schemeClr val="accent1"/>
                        </a:buClr>
                        <a:buSzPct val="75000"/>
                        <a:buFont typeface="+mj-lt"/>
                        <a:buAutoNum type="arabicPeriod" startAt="2"/>
                        <a:defRPr/>
                      </a:pPr>
                      <a:r>
                        <a:rPr lang="en-US" sz="1400" b="0" i="0" u="none" dirty="0">
                          <a:solidFill>
                            <a:schemeClr val="accent2">
                              <a:lumMod val="75000"/>
                            </a:schemeClr>
                          </a:solidFill>
                          <a:latin typeface="+mn-lt"/>
                          <a:ea typeface="+mn-ea"/>
                          <a:cs typeface="Arial" panose="020B0604020202020204" pitchFamily="34" charset="0"/>
                        </a:rPr>
                        <a:t>Fibers from the superior salivary nucleus:</a:t>
                      </a:r>
                    </a:p>
                    <a:p>
                      <a:pPr marL="0" lvl="0" indent="0" eaLnBrk="1" fontAlgn="auto" hangingPunct="1">
                        <a:spcAft>
                          <a:spcPts val="0"/>
                        </a:spcAft>
                        <a:buClr>
                          <a:schemeClr val="accent1"/>
                        </a:buClr>
                        <a:buFont typeface="+mj-lt"/>
                        <a:buNone/>
                        <a:defRPr/>
                      </a:pPr>
                      <a:r>
                        <a:rPr lang="en-US" sz="1400" b="0" i="0" u="none" dirty="0">
                          <a:solidFill>
                            <a:schemeClr val="tx1"/>
                          </a:solidFill>
                          <a:latin typeface="+mn-lt"/>
                          <a:ea typeface="+mn-ea"/>
                          <a:cs typeface="Arial" panose="020B0604020202020204" pitchFamily="34" charset="0"/>
                        </a:rPr>
                        <a:t>Leave in </a:t>
                      </a:r>
                      <a:r>
                        <a:rPr lang="en-US" sz="1400" b="0" i="0" u="none" dirty="0">
                          <a:solidFill>
                            <a:srgbClr val="FFC000"/>
                          </a:solidFill>
                          <a:latin typeface="+mn-lt"/>
                          <a:ea typeface="+mn-ea"/>
                          <a:cs typeface="Arial" panose="020B0604020202020204" pitchFamily="34" charset="0"/>
                        </a:rPr>
                        <a:t>VII</a:t>
                      </a:r>
                      <a:r>
                        <a:rPr lang="en-US" sz="1400" b="0" i="0" u="none" dirty="0">
                          <a:solidFill>
                            <a:schemeClr val="tx1"/>
                          </a:solidFill>
                          <a:latin typeface="+mn-lt"/>
                          <a:ea typeface="+mn-ea"/>
                          <a:cs typeface="Arial" panose="020B0604020202020204" pitchFamily="34" charset="0"/>
                        </a:rPr>
                        <a:t> </a:t>
                      </a:r>
                      <a:r>
                        <a:rPr lang="en-US" sz="1400" b="0" i="0" u="none" dirty="0">
                          <a:solidFill>
                            <a:schemeClr val="bg1">
                              <a:lumMod val="65000"/>
                            </a:schemeClr>
                          </a:solidFill>
                          <a:latin typeface="+mn-lt"/>
                          <a:ea typeface="+mn-ea"/>
                          <a:cs typeface="Arial" panose="020B0604020202020204" pitchFamily="34" charset="0"/>
                        </a:rPr>
                        <a:t>(7) </a:t>
                      </a:r>
                      <a:r>
                        <a:rPr lang="en-US" sz="1400" b="0" i="0" u="none" dirty="0">
                          <a:solidFill>
                            <a:schemeClr val="tx1"/>
                          </a:solidFill>
                          <a:latin typeface="+mn-lt"/>
                          <a:ea typeface="+mn-ea"/>
                          <a:cs typeface="Arial" panose="020B0604020202020204" pitchFamily="34" charset="0"/>
                        </a:rPr>
                        <a:t>cranial nerve to supply both submandibular and sublingual glands.</a:t>
                      </a:r>
                    </a:p>
                    <a:p>
                      <a:pPr marL="283007" lvl="0" indent="-342900" eaLnBrk="1" fontAlgn="auto" hangingPunct="1">
                        <a:spcAft>
                          <a:spcPts val="0"/>
                        </a:spcAft>
                        <a:buClr>
                          <a:schemeClr val="accent1"/>
                        </a:buClr>
                        <a:buSzPct val="75000"/>
                        <a:buFont typeface="+mj-lt"/>
                        <a:buAutoNum type="arabicPeriod" startAt="3"/>
                        <a:defRPr/>
                      </a:pPr>
                      <a:r>
                        <a:rPr lang="en-US" sz="1400" b="0" i="0" u="none" dirty="0">
                          <a:solidFill>
                            <a:schemeClr val="accent2">
                              <a:lumMod val="75000"/>
                            </a:schemeClr>
                          </a:solidFill>
                          <a:latin typeface="+mn-lt"/>
                          <a:ea typeface="+mn-ea"/>
                          <a:cs typeface="Arial" panose="020B0604020202020204" pitchFamily="34" charset="0"/>
                        </a:rPr>
                        <a:t>Fibers from the inferior salivary nucleus:</a:t>
                      </a:r>
                    </a:p>
                    <a:p>
                      <a:pPr marL="0" lvl="0" indent="0" eaLnBrk="1" fontAlgn="auto" hangingPunct="1">
                        <a:spcAft>
                          <a:spcPts val="0"/>
                        </a:spcAft>
                        <a:buClr>
                          <a:schemeClr val="accent1"/>
                        </a:buClr>
                        <a:buFont typeface="+mj-lt"/>
                        <a:buNone/>
                        <a:defRPr/>
                      </a:pPr>
                      <a:r>
                        <a:rPr lang="en-US" sz="1400" b="0" i="0" u="none" dirty="0">
                          <a:solidFill>
                            <a:schemeClr val="tx1"/>
                          </a:solidFill>
                          <a:latin typeface="+mn-lt"/>
                          <a:ea typeface="+mn-ea"/>
                          <a:cs typeface="Arial" panose="020B0604020202020204" pitchFamily="34" charset="0"/>
                        </a:rPr>
                        <a:t>Leave the medulla in </a:t>
                      </a:r>
                      <a:r>
                        <a:rPr lang="en-US" sz="1400" b="0" i="0" u="none" dirty="0">
                          <a:solidFill>
                            <a:srgbClr val="FFC000"/>
                          </a:solidFill>
                          <a:latin typeface="+mn-lt"/>
                          <a:ea typeface="+mn-ea"/>
                          <a:cs typeface="Arial" panose="020B0604020202020204" pitchFamily="34" charset="0"/>
                        </a:rPr>
                        <a:t>IX</a:t>
                      </a:r>
                      <a:r>
                        <a:rPr lang="en-US" sz="1400" b="0" i="0" u="none" dirty="0">
                          <a:solidFill>
                            <a:schemeClr val="tx1"/>
                          </a:solidFill>
                          <a:latin typeface="+mn-lt"/>
                          <a:ea typeface="+mn-ea"/>
                          <a:cs typeface="Arial" panose="020B0604020202020204" pitchFamily="34" charset="0"/>
                        </a:rPr>
                        <a:t> </a:t>
                      </a:r>
                      <a:r>
                        <a:rPr lang="en-US" sz="1400" b="0" i="0" u="none" dirty="0">
                          <a:solidFill>
                            <a:schemeClr val="bg1">
                              <a:lumMod val="65000"/>
                            </a:schemeClr>
                          </a:solidFill>
                          <a:latin typeface="+mn-lt"/>
                          <a:ea typeface="+mn-ea"/>
                          <a:cs typeface="Arial" panose="020B0604020202020204" pitchFamily="34" charset="0"/>
                        </a:rPr>
                        <a:t>(9)</a:t>
                      </a:r>
                      <a:r>
                        <a:rPr lang="en-US" sz="1400" b="0" i="0" u="none" baseline="0" dirty="0">
                          <a:solidFill>
                            <a:schemeClr val="bg1">
                              <a:lumMod val="65000"/>
                            </a:schemeClr>
                          </a:solidFill>
                          <a:latin typeface="+mn-lt"/>
                          <a:ea typeface="+mn-ea"/>
                          <a:cs typeface="Arial" panose="020B0604020202020204" pitchFamily="34" charset="0"/>
                        </a:rPr>
                        <a:t> </a:t>
                      </a:r>
                      <a:r>
                        <a:rPr lang="en-US" sz="1400" b="0" i="0" u="none" dirty="0">
                          <a:solidFill>
                            <a:schemeClr val="tx1"/>
                          </a:solidFill>
                          <a:latin typeface="+mn-lt"/>
                          <a:ea typeface="+mn-ea"/>
                          <a:cs typeface="Arial" panose="020B0604020202020204" pitchFamily="34" charset="0"/>
                        </a:rPr>
                        <a:t>cranial nerve to supply the parotid gland.</a:t>
                      </a:r>
                    </a:p>
                    <a:p>
                      <a:pPr marL="285750" indent="-285750">
                        <a:buClr>
                          <a:schemeClr val="accent1"/>
                        </a:buClr>
                        <a:buFont typeface="Arial Unicode MS"/>
                        <a:buChar char="▶"/>
                      </a:pPr>
                      <a:endParaRPr lang="en-US" sz="1400" b="0" i="0" dirty="0">
                        <a:ln>
                          <a:solidFill>
                            <a:schemeClr val="tx1">
                              <a:lumMod val="50000"/>
                              <a:lumOff val="50000"/>
                            </a:schemeClr>
                          </a:solidFill>
                        </a:ln>
                        <a:solidFill>
                          <a:schemeClr val="tx1"/>
                        </a:solidFill>
                        <a:latin typeface="+mn-lt"/>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sz="3200" dirty="0"/>
              <a:t>Parasympathetic Supply</a:t>
            </a:r>
          </a:p>
        </p:txBody>
      </p:sp>
      <p:pic>
        <p:nvPicPr>
          <p:cNvPr id="9" name="Picture 2" descr="http://www.studentconsult.com/common/showimage.cfm?mediaISBN=9781416045748&amp;FigFile=S9781416045748-064-f003.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484" y="3356992"/>
            <a:ext cx="4177224" cy="2576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9993011" y="1603672"/>
            <a:ext cx="1565587" cy="5760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2" name="Rectangle 11"/>
          <p:cNvSpPr/>
          <p:nvPr/>
        </p:nvSpPr>
        <p:spPr>
          <a:xfrm>
            <a:off x="4824747" y="1603672"/>
            <a:ext cx="1269796" cy="5760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13" name="Rectangle 12"/>
          <p:cNvSpPr/>
          <p:nvPr/>
        </p:nvSpPr>
        <p:spPr>
          <a:xfrm>
            <a:off x="9982844" y="2175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6541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0032670"/>
              </p:ext>
            </p:extLst>
          </p:nvPr>
        </p:nvGraphicFramePr>
        <p:xfrm>
          <a:off x="609460" y="1628800"/>
          <a:ext cx="10945216" cy="4206240"/>
        </p:xfrm>
        <a:graphic>
          <a:graphicData uri="http://schemas.openxmlformats.org/drawingml/2006/table">
            <a:tbl>
              <a:tblPr firstRow="1" bandRow="1">
                <a:tableStyleId>{5940675A-B579-460E-94D1-54222C63F5DA}</a:tableStyleId>
              </a:tblPr>
              <a:tblGrid>
                <a:gridCol w="547260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188729">
                <a:tc gridSpan="2">
                  <a:txBody>
                    <a:bodyPr/>
                    <a:lstStyle/>
                    <a:p>
                      <a:pPr marL="0" indent="0" algn="ctr">
                        <a:lnSpc>
                          <a:spcPct val="150000"/>
                        </a:lnSpc>
                        <a:buClr>
                          <a:schemeClr val="accent1"/>
                        </a:buClr>
                        <a:buFont typeface="Arial Unicode MS"/>
                        <a:buNone/>
                      </a:pPr>
                      <a:r>
                        <a:rPr lang="en-US" sz="1600" dirty="0">
                          <a:solidFill>
                            <a:schemeClr val="accent2">
                              <a:lumMod val="75000"/>
                            </a:schemeClr>
                          </a:solidFill>
                        </a:rPr>
                        <a:t>Sympathetic Supply</a:t>
                      </a:r>
                      <a:endParaRPr lang="en-US" sz="1600" b="0" i="0" dirty="0">
                        <a:ln>
                          <a:solidFill>
                            <a:schemeClr val="tx1">
                              <a:lumMod val="50000"/>
                              <a:lumOff val="50000"/>
                            </a:schemeClr>
                          </a:solidFill>
                        </a:ln>
                        <a:solidFill>
                          <a:schemeClr val="accent2">
                            <a:lumMod val="75000"/>
                          </a:schemeClr>
                        </a:solidFill>
                        <a:latin typeface="+mn-lt"/>
                      </a:endParaRPr>
                    </a:p>
                  </a:txBody>
                  <a:tcPr>
                    <a:solidFill>
                      <a:schemeClr val="bg2"/>
                    </a:solidFill>
                  </a:tcPr>
                </a:tc>
                <a:tc hMerge="1">
                  <a:txBody>
                    <a:bodyPr/>
                    <a:lstStyle/>
                    <a:p>
                      <a:pPr marL="285750" indent="-285750">
                        <a:buClr>
                          <a:schemeClr val="accent1"/>
                        </a:buClr>
                        <a:buFont typeface="Arial Unicode MS"/>
                        <a:buChar char="▶"/>
                      </a:pPr>
                      <a:endParaRPr lang="en-US" sz="1600" b="0" i="0" dirty="0">
                        <a:ln>
                          <a:solidFill>
                            <a:schemeClr val="tx1">
                              <a:lumMod val="50000"/>
                              <a:lumOff val="50000"/>
                            </a:schemeClr>
                          </a:solidFill>
                        </a:ln>
                        <a:solidFill>
                          <a:schemeClr val="tx1"/>
                        </a:solidFill>
                        <a:latin typeface="+mn-lt"/>
                      </a:endParaRPr>
                    </a:p>
                  </a:txBody>
                  <a:tcPr>
                    <a:solidFill>
                      <a:schemeClr val="accent2">
                        <a:lumMod val="20000"/>
                        <a:lumOff val="80000"/>
                      </a:schemeClr>
                    </a:solidFill>
                  </a:tcPr>
                </a:tc>
                <a:extLst>
                  <a:ext uri="{0D108BD9-81ED-4DB2-BD59-A6C34878D82A}">
                    <a16:rowId xmlns:a16="http://schemas.microsoft.com/office/drawing/2014/main" val="10000"/>
                  </a:ext>
                </a:extLst>
              </a:tr>
              <a:tr h="2403559">
                <a:tc>
                  <a:txBody>
                    <a:bodyPr/>
                    <a:lstStyle/>
                    <a:p>
                      <a:pPr marL="342900" indent="-342900" eaLnBrk="1" hangingPunct="1">
                        <a:lnSpc>
                          <a:spcPct val="150000"/>
                        </a:lnSpc>
                        <a:buClr>
                          <a:schemeClr val="accent1"/>
                        </a:buClr>
                        <a:buSzPct val="75000"/>
                        <a:buFont typeface="+mj-lt"/>
                        <a:buAutoNum type="arabicPeriod"/>
                      </a:pPr>
                      <a:r>
                        <a:rPr lang="en-GB" sz="1600" b="0" dirty="0">
                          <a:solidFill>
                            <a:schemeClr val="accent2">
                              <a:lumMod val="75000"/>
                            </a:schemeClr>
                          </a:solidFill>
                          <a:latin typeface="+mn-lt"/>
                        </a:rPr>
                        <a:t>The origin of sympathetic nerves are: </a:t>
                      </a:r>
                    </a:p>
                    <a:p>
                      <a:pPr marL="0" indent="0" eaLnBrk="1" hangingPunct="1">
                        <a:lnSpc>
                          <a:spcPct val="150000"/>
                        </a:lnSpc>
                        <a:buClr>
                          <a:schemeClr val="accent1"/>
                        </a:buClr>
                        <a:buSzPct val="75000"/>
                        <a:buFont typeface="+mj-lt"/>
                        <a:buNone/>
                      </a:pPr>
                      <a:r>
                        <a:rPr lang="en-GB" sz="1600" b="0" dirty="0" err="1">
                          <a:latin typeface="+mn-lt"/>
                        </a:rPr>
                        <a:t>Intermediolateral</a:t>
                      </a:r>
                      <a:r>
                        <a:rPr lang="en-GB" sz="1600" b="0" dirty="0">
                          <a:latin typeface="+mn-lt"/>
                        </a:rPr>
                        <a:t> </a:t>
                      </a:r>
                      <a:r>
                        <a:rPr lang="en-GB" sz="1600" b="0" dirty="0" err="1">
                          <a:latin typeface="+mn-lt"/>
                        </a:rPr>
                        <a:t>gray</a:t>
                      </a:r>
                      <a:r>
                        <a:rPr lang="en-GB" sz="1600" b="0" dirty="0">
                          <a:latin typeface="+mn-lt"/>
                        </a:rPr>
                        <a:t> </a:t>
                      </a:r>
                      <a:r>
                        <a:rPr lang="en-GB" sz="1600" b="0" dirty="0">
                          <a:solidFill>
                            <a:schemeClr val="accent4">
                              <a:lumMod val="75000"/>
                            </a:schemeClr>
                          </a:solidFill>
                          <a:latin typeface="+mn-lt"/>
                        </a:rPr>
                        <a:t>T1-T3</a:t>
                      </a:r>
                    </a:p>
                    <a:p>
                      <a:pPr marL="342900" indent="-342900" eaLnBrk="1" hangingPunct="1">
                        <a:lnSpc>
                          <a:spcPct val="150000"/>
                        </a:lnSpc>
                        <a:buClr>
                          <a:schemeClr val="accent1"/>
                        </a:buClr>
                        <a:buSzPct val="75000"/>
                        <a:buFont typeface="+mj-lt"/>
                        <a:buAutoNum type="arabicPeriod" startAt="2"/>
                      </a:pPr>
                      <a:r>
                        <a:rPr lang="en-GB" sz="1600" b="0" dirty="0">
                          <a:solidFill>
                            <a:schemeClr val="accent2">
                              <a:lumMod val="75000"/>
                            </a:schemeClr>
                          </a:solidFill>
                          <a:latin typeface="+mn-lt"/>
                        </a:rPr>
                        <a:t>Transmitter:</a:t>
                      </a:r>
                      <a:r>
                        <a:rPr lang="en-GB" sz="1600" b="0" baseline="0" dirty="0">
                          <a:solidFill>
                            <a:schemeClr val="accent2">
                              <a:lumMod val="75000"/>
                            </a:schemeClr>
                          </a:solidFill>
                          <a:latin typeface="+mn-lt"/>
                        </a:rPr>
                        <a:t> </a:t>
                      </a:r>
                      <a:r>
                        <a:rPr lang="en-GB" sz="1600" b="0" dirty="0">
                          <a:latin typeface="+mn-lt"/>
                        </a:rPr>
                        <a:t>norepinephrine </a:t>
                      </a:r>
                    </a:p>
                    <a:p>
                      <a:pPr marL="342900" indent="-342900" eaLnBrk="1" hangingPunct="1">
                        <a:lnSpc>
                          <a:spcPct val="150000"/>
                        </a:lnSpc>
                        <a:buClr>
                          <a:schemeClr val="accent1"/>
                        </a:buClr>
                        <a:buSzPct val="75000"/>
                        <a:buFont typeface="+mj-lt"/>
                        <a:buAutoNum type="arabicPeriod" startAt="2"/>
                      </a:pPr>
                      <a:r>
                        <a:rPr lang="en-GB" sz="1600" b="0" dirty="0">
                          <a:solidFill>
                            <a:schemeClr val="accent2">
                              <a:lumMod val="75000"/>
                            </a:schemeClr>
                          </a:solidFill>
                          <a:latin typeface="+mn-lt"/>
                        </a:rPr>
                        <a:t>Stimulates:</a:t>
                      </a:r>
                    </a:p>
                    <a:p>
                      <a:pPr marL="285750" indent="-285750" eaLnBrk="1" hangingPunct="1">
                        <a:lnSpc>
                          <a:spcPct val="150000"/>
                        </a:lnSpc>
                        <a:buClr>
                          <a:schemeClr val="accent1"/>
                        </a:buClr>
                        <a:buSzPct val="75000"/>
                        <a:buFont typeface="Arial" panose="020B0604020202020204" pitchFamily="34" charset="0"/>
                        <a:buChar char="•"/>
                      </a:pPr>
                      <a:r>
                        <a:rPr lang="en-GB" sz="1600" b="0" dirty="0">
                          <a:latin typeface="+mn-lt"/>
                        </a:rPr>
                        <a:t> </a:t>
                      </a:r>
                      <a:r>
                        <a:rPr lang="en-GB" sz="1600" b="0" dirty="0" smtClean="0">
                          <a:latin typeface="+mn-lt"/>
                        </a:rPr>
                        <a:t>Secretion </a:t>
                      </a:r>
                      <a:r>
                        <a:rPr lang="en-GB" sz="1600" b="0" dirty="0">
                          <a:latin typeface="+mn-lt"/>
                        </a:rPr>
                        <a:t>(mostly enzymes).</a:t>
                      </a:r>
                    </a:p>
                    <a:p>
                      <a:pPr marL="285750" indent="-285750" eaLnBrk="1" hangingPunct="1">
                        <a:lnSpc>
                          <a:spcPct val="150000"/>
                        </a:lnSpc>
                        <a:buClr>
                          <a:schemeClr val="accent1"/>
                        </a:buClr>
                        <a:buSzPct val="75000"/>
                        <a:buFont typeface="Arial" panose="020B0604020202020204" pitchFamily="34" charset="0"/>
                        <a:buChar char="•"/>
                      </a:pPr>
                      <a:r>
                        <a:rPr lang="en-GB" sz="1600" b="0" dirty="0">
                          <a:latin typeface="+mn-lt"/>
                        </a:rPr>
                        <a:t> </a:t>
                      </a:r>
                      <a:r>
                        <a:rPr lang="en-GB" sz="1600" b="0" dirty="0" smtClean="0">
                          <a:latin typeface="+mn-lt"/>
                        </a:rPr>
                        <a:t>Contraction </a:t>
                      </a:r>
                      <a:r>
                        <a:rPr lang="en-GB" sz="1600" b="0" dirty="0">
                          <a:latin typeface="+mn-lt"/>
                        </a:rPr>
                        <a:t>of </a:t>
                      </a:r>
                      <a:r>
                        <a:rPr lang="en-GB" sz="1600" b="0" dirty="0" err="1">
                          <a:latin typeface="+mn-lt"/>
                        </a:rPr>
                        <a:t>myoepithelial</a:t>
                      </a:r>
                      <a:r>
                        <a:rPr lang="en-GB" sz="1600" b="0" dirty="0">
                          <a:latin typeface="+mn-lt"/>
                        </a:rPr>
                        <a:t> cell.		</a:t>
                      </a:r>
                    </a:p>
                    <a:p>
                      <a:pPr marL="285750" indent="-285750" eaLnBrk="1" hangingPunct="1">
                        <a:lnSpc>
                          <a:spcPct val="150000"/>
                        </a:lnSpc>
                        <a:buClr>
                          <a:schemeClr val="accent1"/>
                        </a:buClr>
                        <a:buSzPct val="75000"/>
                        <a:buFont typeface="Arial" panose="020B0604020202020204" pitchFamily="34" charset="0"/>
                        <a:buChar char="•"/>
                      </a:pPr>
                      <a:r>
                        <a:rPr lang="en-GB" sz="1600" b="0" dirty="0">
                          <a:latin typeface="+mn-lt"/>
                        </a:rPr>
                        <a:t> </a:t>
                      </a:r>
                      <a:r>
                        <a:rPr lang="en-GB" sz="1600" b="0" dirty="0" smtClean="0">
                          <a:latin typeface="+mn-lt"/>
                        </a:rPr>
                        <a:t>Metabolic </a:t>
                      </a:r>
                      <a:r>
                        <a:rPr lang="en-GB" sz="1600" b="0" dirty="0">
                          <a:latin typeface="+mn-lt"/>
                        </a:rPr>
                        <a:t>rate. </a:t>
                      </a:r>
                      <a:endParaRPr lang="en-US" sz="1600" b="0" dirty="0">
                        <a:latin typeface="+mn-lt"/>
                      </a:endParaRPr>
                    </a:p>
                    <a:p>
                      <a:pPr marL="285750" indent="-285750" eaLnBrk="1" hangingPunct="1">
                        <a:lnSpc>
                          <a:spcPct val="150000"/>
                        </a:lnSpc>
                        <a:buClr>
                          <a:schemeClr val="accent1"/>
                        </a:buClr>
                        <a:buSzPct val="75000"/>
                        <a:buFont typeface="Arial" panose="020B0604020202020204" pitchFamily="34" charset="0"/>
                        <a:buChar char="•"/>
                      </a:pPr>
                      <a:r>
                        <a:rPr lang="en-GB" sz="1600" b="0" dirty="0">
                          <a:latin typeface="+mn-lt"/>
                        </a:rPr>
                        <a:t> </a:t>
                      </a:r>
                      <a:r>
                        <a:rPr lang="en-GB" sz="1600" b="0" dirty="0" smtClean="0">
                          <a:latin typeface="+mn-lt"/>
                        </a:rPr>
                        <a:t>Growth </a:t>
                      </a:r>
                      <a:r>
                        <a:rPr lang="en-GB" sz="1600" b="0" dirty="0">
                          <a:latin typeface="+mn-lt"/>
                        </a:rPr>
                        <a:t>and development of different cells. </a:t>
                      </a:r>
                    </a:p>
                    <a:p>
                      <a:pPr marL="342900" marR="0" indent="-342900" algn="l" defTabSz="914400" rtl="0" eaLnBrk="1" fontAlgn="auto" latinLnBrk="0" hangingPunct="1">
                        <a:lnSpc>
                          <a:spcPct val="150000"/>
                        </a:lnSpc>
                        <a:spcBef>
                          <a:spcPts val="0"/>
                        </a:spcBef>
                        <a:spcAft>
                          <a:spcPts val="0"/>
                        </a:spcAft>
                        <a:buClr>
                          <a:schemeClr val="accent1"/>
                        </a:buClr>
                        <a:buSzPct val="75000"/>
                        <a:buFont typeface="+mj-lt"/>
                        <a:buAutoNum type="arabicPeriod" startAt="4"/>
                        <a:tabLst/>
                        <a:defRPr/>
                      </a:pPr>
                      <a:r>
                        <a:rPr kumimoji="0" lang="en-GB" sz="1600" kern="1200" dirty="0">
                          <a:solidFill>
                            <a:schemeClr val="accent2">
                              <a:lumMod val="75000"/>
                            </a:schemeClr>
                          </a:solidFill>
                          <a:effectLst/>
                          <a:latin typeface="+mn-lt"/>
                          <a:ea typeface="+mn-ea"/>
                          <a:cs typeface="+mn-cs"/>
                        </a:rPr>
                        <a:t>Transecting (cutting):</a:t>
                      </a:r>
                      <a:r>
                        <a:rPr lang="en-GB" sz="1600" b="0" dirty="0">
                          <a:solidFill>
                            <a:schemeClr val="accent2">
                              <a:lumMod val="75000"/>
                            </a:schemeClr>
                          </a:solidFill>
                          <a:latin typeface="+mn-lt"/>
                        </a:rPr>
                        <a:t> </a:t>
                      </a:r>
                      <a:r>
                        <a:rPr lang="en-GB" sz="1600" b="0" dirty="0">
                          <a:latin typeface="+mn-lt"/>
                        </a:rPr>
                        <a:t>of sympathetic nerves has minimal impact on secretion.</a:t>
                      </a:r>
                      <a:endParaRPr lang="en-US" sz="1600" b="0" dirty="0">
                        <a:latin typeface="+mn-lt"/>
                      </a:endParaRPr>
                    </a:p>
                  </a:txBody>
                  <a:tcPr/>
                </a:tc>
                <a:tc>
                  <a:txBody>
                    <a:bodyPr/>
                    <a:lstStyle/>
                    <a:p>
                      <a:pPr marL="342900" marR="0" indent="-342900" algn="l" defTabSz="914400" rtl="0" eaLnBrk="1" fontAlgn="auto" latinLnBrk="0" hangingPunct="1">
                        <a:lnSpc>
                          <a:spcPct val="150000"/>
                        </a:lnSpc>
                        <a:spcBef>
                          <a:spcPts val="0"/>
                        </a:spcBef>
                        <a:spcAft>
                          <a:spcPts val="0"/>
                        </a:spcAft>
                        <a:buClr>
                          <a:schemeClr val="accent1"/>
                        </a:buClr>
                        <a:buSzPct val="75000"/>
                        <a:buFont typeface="+mj-lt"/>
                        <a:buAutoNum type="arabicPeriod"/>
                        <a:tabLst/>
                        <a:defRPr/>
                      </a:pPr>
                      <a:r>
                        <a:rPr lang="en-GB" sz="1600" b="0" dirty="0">
                          <a:solidFill>
                            <a:srgbClr val="427380"/>
                          </a:solidFill>
                          <a:latin typeface="+mn-lt"/>
                        </a:rPr>
                        <a:t>The origin of sympathetic nerves are: </a:t>
                      </a:r>
                    </a:p>
                    <a:p>
                      <a:pPr marL="0" indent="0" eaLnBrk="1" fontAlgn="auto" hangingPunct="1">
                        <a:lnSpc>
                          <a:spcPct val="150000"/>
                        </a:lnSpc>
                        <a:spcAft>
                          <a:spcPts val="0"/>
                        </a:spcAft>
                        <a:buClr>
                          <a:schemeClr val="accent1"/>
                        </a:buClr>
                        <a:buSzPct val="75000"/>
                        <a:buFont typeface="+mj-lt"/>
                        <a:buNone/>
                        <a:defRPr/>
                      </a:pPr>
                      <a:r>
                        <a:rPr lang="en-US" altLang="en-US" sz="1600" b="0" dirty="0">
                          <a:solidFill>
                            <a:schemeClr val="tx1"/>
                          </a:solidFill>
                          <a:latin typeface="+mn-lt"/>
                          <a:ea typeface="+mn-ea"/>
                          <a:cs typeface="Arial" panose="020B0604020202020204" pitchFamily="34" charset="0"/>
                        </a:rPr>
                        <a:t>Superior cervical ganglion, </a:t>
                      </a:r>
                      <a:r>
                        <a:rPr lang="en-US" altLang="en-US" sz="1600" b="0" dirty="0">
                          <a:latin typeface="+mn-lt"/>
                          <a:ea typeface="+mn-ea"/>
                          <a:cs typeface="Arial" panose="020B0604020202020204" pitchFamily="34" charset="0"/>
                        </a:rPr>
                        <a:t>and reach the </a:t>
                      </a:r>
                      <a:r>
                        <a:rPr lang="en-US" altLang="en-US" sz="1600" b="0" dirty="0">
                          <a:solidFill>
                            <a:srgbClr val="FFC000"/>
                          </a:solidFill>
                          <a:latin typeface="+mn-lt"/>
                          <a:ea typeface="+mn-ea"/>
                          <a:cs typeface="Arial" panose="020B0604020202020204" pitchFamily="34" charset="0"/>
                        </a:rPr>
                        <a:t>3</a:t>
                      </a:r>
                      <a:r>
                        <a:rPr lang="en-US" altLang="en-US" sz="1600" b="0" dirty="0">
                          <a:latin typeface="+mn-lt"/>
                          <a:ea typeface="+mn-ea"/>
                          <a:cs typeface="Arial" panose="020B0604020202020204" pitchFamily="34" charset="0"/>
                        </a:rPr>
                        <a:t> pairs of </a:t>
                      </a:r>
                    </a:p>
                    <a:p>
                      <a:pPr marL="0" indent="0" eaLnBrk="1" fontAlgn="auto" hangingPunct="1">
                        <a:lnSpc>
                          <a:spcPct val="150000"/>
                        </a:lnSpc>
                        <a:spcAft>
                          <a:spcPts val="0"/>
                        </a:spcAft>
                        <a:buClr>
                          <a:schemeClr val="accent1"/>
                        </a:buClr>
                        <a:buSzPct val="75000"/>
                        <a:buFont typeface="+mj-lt"/>
                        <a:buNone/>
                        <a:defRPr/>
                      </a:pPr>
                      <a:r>
                        <a:rPr lang="en-US" altLang="en-US" sz="1600" b="0" dirty="0">
                          <a:latin typeface="+mn-lt"/>
                          <a:ea typeface="+mn-ea"/>
                          <a:cs typeface="Arial" panose="020B0604020202020204" pitchFamily="34" charset="0"/>
                        </a:rPr>
                        <a:t>salivary glands through blood vessels.  </a:t>
                      </a:r>
                      <a:endParaRPr lang="en-US" altLang="en-US" sz="1600" b="0" i="1" u="sng" dirty="0">
                        <a:latin typeface="+mn-lt"/>
                        <a:ea typeface="+mn-ea"/>
                        <a:cs typeface="Arial" panose="020B0604020202020204" pitchFamily="34" charset="0"/>
                      </a:endParaRPr>
                    </a:p>
                    <a:p>
                      <a:pPr marL="342900" indent="-342900" eaLnBrk="1" fontAlgn="auto" hangingPunct="1">
                        <a:lnSpc>
                          <a:spcPct val="150000"/>
                        </a:lnSpc>
                        <a:spcAft>
                          <a:spcPts val="0"/>
                        </a:spcAft>
                        <a:buClr>
                          <a:schemeClr val="accent1"/>
                        </a:buClr>
                        <a:buSzPct val="75000"/>
                        <a:buFont typeface="+mj-lt"/>
                        <a:buAutoNum type="arabicPeriod" startAt="2"/>
                        <a:defRPr/>
                      </a:pPr>
                      <a:r>
                        <a:rPr kumimoji="0" lang="en-US" altLang="en-US" sz="1600" b="0" u="none" kern="1200" dirty="0" smtClean="0">
                          <a:solidFill>
                            <a:srgbClr val="427380"/>
                          </a:solidFill>
                          <a:latin typeface="+mn-lt"/>
                          <a:ea typeface="+mn-ea"/>
                          <a:cs typeface="+mn-cs"/>
                        </a:rPr>
                        <a:t>Functions</a:t>
                      </a:r>
                      <a:r>
                        <a:rPr lang="en-US" altLang="en-US" sz="1600" b="0" i="1" u="none" dirty="0" smtClean="0">
                          <a:solidFill>
                            <a:srgbClr val="427380"/>
                          </a:solidFill>
                          <a:latin typeface="+mn-lt"/>
                          <a:ea typeface="+mn-ea"/>
                          <a:cs typeface="Arial" panose="020B0604020202020204" pitchFamily="34" charset="0"/>
                        </a:rPr>
                        <a:t>:</a:t>
                      </a:r>
                      <a:endParaRPr lang="en-US" altLang="en-US" sz="1600" b="0" i="0" u="none" dirty="0">
                        <a:solidFill>
                          <a:srgbClr val="427380"/>
                        </a:solidFill>
                        <a:latin typeface="+mn-lt"/>
                        <a:ea typeface="+mn-ea"/>
                        <a:cs typeface="Arial" panose="020B0604020202020204" pitchFamily="34" charset="0"/>
                      </a:endParaRPr>
                    </a:p>
                    <a:p>
                      <a:pPr marL="285750" indent="-285750" eaLnBrk="1" fontAlgn="auto" hangingPunct="1">
                        <a:lnSpc>
                          <a:spcPct val="150000"/>
                        </a:lnSpc>
                        <a:spcAft>
                          <a:spcPts val="0"/>
                        </a:spcAft>
                        <a:buClr>
                          <a:schemeClr val="accent1"/>
                        </a:buClr>
                        <a:buSzPct val="75000"/>
                        <a:buFont typeface="Arial" panose="020B0604020202020204" pitchFamily="34" charset="0"/>
                        <a:buChar char="•"/>
                        <a:defRPr/>
                      </a:pPr>
                      <a:r>
                        <a:rPr lang="en-US" altLang="en-US" sz="1600" b="0" dirty="0" smtClean="0">
                          <a:latin typeface="+mn-lt"/>
                          <a:ea typeface="+mn-ea"/>
                          <a:cs typeface="Arial" panose="020B0604020202020204" pitchFamily="34" charset="0"/>
                        </a:rPr>
                        <a:t>Act </a:t>
                      </a:r>
                      <a:r>
                        <a:rPr lang="en-US" altLang="en-US" sz="1600" b="0" dirty="0">
                          <a:latin typeface="+mn-lt"/>
                          <a:ea typeface="+mn-ea"/>
                          <a:cs typeface="Arial" panose="020B0604020202020204" pitchFamily="34" charset="0"/>
                        </a:rPr>
                        <a:t>on mucous cells and </a:t>
                      </a:r>
                      <a:r>
                        <a:rPr lang="en-US" altLang="en-US" sz="1600" b="0" dirty="0">
                          <a:solidFill>
                            <a:srgbClr val="FF0000"/>
                          </a:solidFill>
                          <a:latin typeface="+mn-lt"/>
                          <a:ea typeface="+mn-ea"/>
                          <a:cs typeface="Arial" panose="020B0604020202020204" pitchFamily="34" charset="0"/>
                        </a:rPr>
                        <a:t>produce small amount </a:t>
                      </a:r>
                      <a:r>
                        <a:rPr lang="en-US" altLang="en-US" sz="1600" b="0" dirty="0">
                          <a:latin typeface="+mn-lt"/>
                          <a:ea typeface="+mn-ea"/>
                          <a:cs typeface="Arial" panose="020B0604020202020204" pitchFamily="34" charset="0"/>
                        </a:rPr>
                        <a:t>of viscous secretion.</a:t>
                      </a:r>
                    </a:p>
                    <a:p>
                      <a:pPr marL="285750" indent="-285750" eaLnBrk="1" fontAlgn="auto" hangingPunct="1">
                        <a:lnSpc>
                          <a:spcPct val="150000"/>
                        </a:lnSpc>
                        <a:spcAft>
                          <a:spcPts val="0"/>
                        </a:spcAft>
                        <a:buClr>
                          <a:schemeClr val="accent1"/>
                        </a:buClr>
                        <a:buSzPct val="75000"/>
                        <a:buFont typeface="Arial" panose="020B0604020202020204" pitchFamily="34" charset="0"/>
                        <a:buChar char="•"/>
                        <a:defRPr/>
                      </a:pPr>
                      <a:r>
                        <a:rPr lang="en-US" altLang="en-US" sz="1600" b="0" dirty="0" smtClean="0">
                          <a:latin typeface="+mn-lt"/>
                          <a:ea typeface="+mn-ea"/>
                          <a:cs typeface="Arial" panose="020B0604020202020204" pitchFamily="34" charset="0"/>
                        </a:rPr>
                        <a:t>Cause </a:t>
                      </a:r>
                      <a:r>
                        <a:rPr lang="en-US" altLang="en-US" sz="1600" b="0" dirty="0">
                          <a:solidFill>
                            <a:srgbClr val="FF0000"/>
                          </a:solidFill>
                          <a:latin typeface="+mn-lt"/>
                          <a:ea typeface="+mn-ea"/>
                          <a:cs typeface="Arial" panose="020B0604020202020204" pitchFamily="34" charset="0"/>
                        </a:rPr>
                        <a:t>vasoconstriction</a:t>
                      </a:r>
                      <a:r>
                        <a:rPr lang="en-US" altLang="en-US" sz="1600" b="0" dirty="0" smtClean="0">
                          <a:solidFill>
                            <a:srgbClr val="C00000"/>
                          </a:solidFill>
                          <a:latin typeface="+mn-lt"/>
                          <a:ea typeface="+mn-ea"/>
                          <a:cs typeface="Arial" panose="020B0604020202020204" pitchFamily="34" charset="0"/>
                        </a:rPr>
                        <a:t>.</a:t>
                      </a:r>
                    </a:p>
                    <a:p>
                      <a:pPr marL="285750" marR="0" indent="-285750" algn="l" defTabSz="914400" rtl="0" eaLnBrk="1" fontAlgn="auto" latinLnBrk="0" hangingPunct="1">
                        <a:lnSpc>
                          <a:spcPct val="150000"/>
                        </a:lnSpc>
                        <a:spcBef>
                          <a:spcPts val="0"/>
                        </a:spcBef>
                        <a:spcAft>
                          <a:spcPts val="0"/>
                        </a:spcAft>
                        <a:buClr>
                          <a:schemeClr val="accent1"/>
                        </a:buClr>
                        <a:buSzPct val="75000"/>
                        <a:buFont typeface="Arial" panose="020B0604020202020204" pitchFamily="34" charset="0"/>
                        <a:buChar char="•"/>
                        <a:tabLst/>
                        <a:defRPr/>
                      </a:pPr>
                      <a:r>
                        <a:rPr lang="en-US" sz="1600" dirty="0" smtClean="0">
                          <a:solidFill>
                            <a:srgbClr val="00B050"/>
                          </a:solidFill>
                        </a:rPr>
                        <a:t>Reduced blood flow &gt; Reduced plasma &gt; Thick saliva.</a:t>
                      </a:r>
                    </a:p>
                    <a:p>
                      <a:pPr marL="285750" indent="-285750" eaLnBrk="1" fontAlgn="auto" hangingPunct="1">
                        <a:lnSpc>
                          <a:spcPct val="150000"/>
                        </a:lnSpc>
                        <a:spcAft>
                          <a:spcPts val="0"/>
                        </a:spcAft>
                        <a:buClr>
                          <a:schemeClr val="accent1"/>
                        </a:buClr>
                        <a:buSzPct val="75000"/>
                        <a:buFontTx/>
                        <a:buChar char="-"/>
                        <a:defRPr/>
                      </a:pPr>
                      <a:endParaRPr lang="en-US" altLang="en-US" sz="1600" b="0" dirty="0">
                        <a:solidFill>
                          <a:srgbClr val="C00000"/>
                        </a:solidFill>
                        <a:latin typeface="+mn-lt"/>
                        <a:ea typeface="+mn-ea"/>
                        <a:cs typeface="Arial" panose="020B0604020202020204" pitchFamily="34" charset="0"/>
                      </a:endParaRPr>
                    </a:p>
                    <a:p>
                      <a:pPr marL="285750" indent="-285750">
                        <a:lnSpc>
                          <a:spcPct val="150000"/>
                        </a:lnSpc>
                        <a:buClr>
                          <a:schemeClr val="accent1"/>
                        </a:buClr>
                        <a:buFont typeface="Arial Unicode MS"/>
                        <a:buChar char="▶"/>
                      </a:pPr>
                      <a:endParaRPr lang="en-US" sz="1600" b="0" i="0" dirty="0">
                        <a:ln>
                          <a:solidFill>
                            <a:schemeClr val="tx1">
                              <a:lumMod val="50000"/>
                              <a:lumOff val="50000"/>
                            </a:schemeClr>
                          </a:solidFill>
                        </a:ln>
                        <a:solidFill>
                          <a:schemeClr val="tx1"/>
                        </a:solidFill>
                        <a:latin typeface="+mn-lt"/>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n-US" sz="3200" dirty="0"/>
              <a:t>Sympathetic Supply</a:t>
            </a:r>
          </a:p>
        </p:txBody>
      </p:sp>
      <p:sp>
        <p:nvSpPr>
          <p:cNvPr id="11" name="Rectangle 10"/>
          <p:cNvSpPr/>
          <p:nvPr/>
        </p:nvSpPr>
        <p:spPr>
          <a:xfrm>
            <a:off x="9672835" y="2060848"/>
            <a:ext cx="1881841" cy="4320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2" name="Rectangle 11"/>
          <p:cNvSpPr/>
          <p:nvPr/>
        </p:nvSpPr>
        <p:spPr>
          <a:xfrm>
            <a:off x="4222204" y="2060848"/>
            <a:ext cx="1837887" cy="432048"/>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6" name="Rectangle 5"/>
          <p:cNvSpPr/>
          <p:nvPr/>
        </p:nvSpPr>
        <p:spPr>
          <a:xfrm>
            <a:off x="9982844" y="2175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5706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26914" y="188913"/>
            <a:ext cx="11355076" cy="792162"/>
          </a:xfrm>
        </p:spPr>
        <p:txBody>
          <a:bodyPr wrap="square" numCol="1" anchorCtr="0" compatLnSpc="1">
            <a:prstTxWarp prst="textNoShape">
              <a:avLst/>
            </a:prstTxWarp>
            <a:normAutofit fontScale="90000"/>
          </a:bodyPr>
          <a:lstStyle/>
          <a:p>
            <a:pPr eaLnBrk="1" hangingPunct="1"/>
            <a:r>
              <a:rPr lang="en-US" sz="3200" cap="none">
                <a:solidFill>
                  <a:schemeClr val="bg1"/>
                </a:solidFill>
                <a:latin typeface="Tw Cen MT" charset="0"/>
              </a:rPr>
              <a:t/>
            </a:r>
            <a:br>
              <a:rPr lang="en-US" sz="3200" cap="none">
                <a:solidFill>
                  <a:schemeClr val="bg1"/>
                </a:solidFill>
                <a:latin typeface="Tw Cen MT" charset="0"/>
              </a:rPr>
            </a:br>
            <a:r>
              <a:rPr lang="en-US" sz="3200" i="1" u="sng" cap="none">
                <a:solidFill>
                  <a:schemeClr val="bg1"/>
                </a:solidFill>
                <a:latin typeface="Tw Cen MT" charset="0"/>
              </a:rPr>
              <a:t/>
            </a:r>
            <a:br>
              <a:rPr lang="en-US" sz="3200" i="1" u="sng" cap="none">
                <a:solidFill>
                  <a:schemeClr val="bg1"/>
                </a:solidFill>
                <a:latin typeface="Tw Cen MT" charset="0"/>
              </a:rPr>
            </a:br>
            <a:r>
              <a:rPr lang="en-US" sz="3200" cap="none">
                <a:solidFill>
                  <a:schemeClr val="bg1"/>
                </a:solidFill>
                <a:latin typeface="Tw Cen MT" charset="0"/>
              </a:rPr>
              <a:t/>
            </a:r>
            <a:br>
              <a:rPr lang="en-US" sz="3200" cap="none">
                <a:solidFill>
                  <a:schemeClr val="bg1"/>
                </a:solidFill>
                <a:latin typeface="Tw Cen MT" charset="0"/>
              </a:rPr>
            </a:br>
            <a:endParaRPr lang="en-US" sz="3200" cap="none">
              <a:solidFill>
                <a:schemeClr val="bg1"/>
              </a:solidFill>
              <a:latin typeface="Tw Cen MT" charset="0"/>
            </a:endParaRPr>
          </a:p>
        </p:txBody>
      </p:sp>
      <p:graphicFrame>
        <p:nvGraphicFramePr>
          <p:cNvPr id="4" name="Diagram 3"/>
          <p:cNvGraphicFramePr/>
          <p:nvPr>
            <p:extLst>
              <p:ext uri="{D42A27DB-BD31-4B8C-83A1-F6EECF244321}">
                <p14:modId xmlns:p14="http://schemas.microsoft.com/office/powerpoint/2010/main" val="44999298"/>
              </p:ext>
            </p:extLst>
          </p:nvPr>
        </p:nvGraphicFramePr>
        <p:xfrm>
          <a:off x="693811" y="1484784"/>
          <a:ext cx="10885591"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09460" y="152400"/>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r>
              <a:rPr lang="en-US" sz="3200" dirty="0"/>
              <a:t>Functions</a:t>
            </a:r>
          </a:p>
        </p:txBody>
      </p:sp>
      <p:sp>
        <p:nvSpPr>
          <p:cNvPr id="2" name="TextBox 1"/>
          <p:cNvSpPr txBox="1"/>
          <p:nvPr/>
        </p:nvSpPr>
        <p:spPr>
          <a:xfrm>
            <a:off x="693812" y="1916832"/>
            <a:ext cx="1296144" cy="3477875"/>
          </a:xfrm>
          <a:prstGeom prst="rect">
            <a:avLst/>
          </a:prstGeom>
          <a:noFill/>
        </p:spPr>
        <p:txBody>
          <a:bodyPr wrap="square" rtlCol="0">
            <a:spAutoFit/>
          </a:bodyPr>
          <a:lstStyle/>
          <a:p>
            <a:r>
              <a:rPr lang="en-US" dirty="0">
                <a:solidFill>
                  <a:schemeClr val="accent1"/>
                </a:solidFill>
              </a:rPr>
              <a:t>    1</a:t>
            </a:r>
          </a:p>
          <a:p>
            <a:pPr algn="ctr"/>
            <a:endParaRPr lang="en-US" dirty="0">
              <a:solidFill>
                <a:schemeClr val="accent1"/>
              </a:solidFill>
            </a:endParaRPr>
          </a:p>
          <a:p>
            <a:pPr algn="ctr"/>
            <a:endParaRPr lang="en-US" sz="2800" dirty="0">
              <a:solidFill>
                <a:schemeClr val="accent1"/>
              </a:solidFill>
            </a:endParaRPr>
          </a:p>
          <a:p>
            <a:pPr algn="ctr"/>
            <a:r>
              <a:rPr lang="en-US" dirty="0">
                <a:solidFill>
                  <a:schemeClr val="accent1"/>
                </a:solidFill>
              </a:rPr>
              <a:t>    2</a:t>
            </a:r>
          </a:p>
          <a:p>
            <a:pPr algn="ctr"/>
            <a:endParaRPr lang="en-US" dirty="0">
              <a:solidFill>
                <a:schemeClr val="accent1"/>
              </a:solidFill>
            </a:endParaRPr>
          </a:p>
          <a:p>
            <a:pPr algn="ctr"/>
            <a:endParaRPr lang="en-US" sz="2400" dirty="0">
              <a:solidFill>
                <a:schemeClr val="accent1"/>
              </a:solidFill>
            </a:endParaRPr>
          </a:p>
          <a:p>
            <a:pPr algn="ctr"/>
            <a:r>
              <a:rPr lang="en-US" dirty="0">
                <a:solidFill>
                  <a:schemeClr val="accent1"/>
                </a:solidFill>
              </a:rPr>
              <a:t>    3</a:t>
            </a:r>
          </a:p>
          <a:p>
            <a:pPr algn="ctr"/>
            <a:endParaRPr lang="en-US" dirty="0">
              <a:solidFill>
                <a:schemeClr val="accent1"/>
              </a:solidFill>
            </a:endParaRPr>
          </a:p>
          <a:p>
            <a:pPr algn="ctr"/>
            <a:endParaRPr lang="en-US" sz="2800" dirty="0">
              <a:solidFill>
                <a:schemeClr val="accent1"/>
              </a:solidFill>
            </a:endParaRPr>
          </a:p>
          <a:p>
            <a:r>
              <a:rPr lang="en-US" dirty="0">
                <a:solidFill>
                  <a:schemeClr val="accent1"/>
                </a:solidFill>
              </a:rPr>
              <a:t>   4</a:t>
            </a:r>
          </a:p>
        </p:txBody>
      </p:sp>
      <p:sp>
        <p:nvSpPr>
          <p:cNvPr id="8" name="Rectangle 7"/>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35014556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Control Of Saliva Secretion by Autonomic 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a:xfrm>
            <a:off x="609460" y="2079198"/>
            <a:ext cx="3540736" cy="2357913"/>
          </a:xfrm>
          <a:ln w="19050">
            <a:solidFill>
              <a:srgbClr val="E4CBE7"/>
            </a:solidFill>
            <a:prstDash val="dashDot"/>
          </a:ln>
        </p:spPr>
        <p:txBody>
          <a:bodyPr>
            <a:normAutofit fontScale="92500"/>
          </a:bodyPr>
          <a:lstStyle/>
          <a:p>
            <a:r>
              <a:rPr lang="en-US" sz="1800" dirty="0">
                <a:cs typeface="Arial" panose="020B0604020202020204" pitchFamily="34" charset="0"/>
              </a:rPr>
              <a:t>Stimulation of both sympathetic and parasympathetic nerves </a:t>
            </a:r>
            <a:r>
              <a:rPr lang="en-US" sz="1800" dirty="0">
                <a:solidFill>
                  <a:schemeClr val="tx1">
                    <a:lumMod val="75000"/>
                    <a:lumOff val="25000"/>
                  </a:schemeClr>
                </a:solidFill>
                <a:cs typeface="Arial" panose="020B0604020202020204" pitchFamily="34" charset="0"/>
              </a:rPr>
              <a:t>cause </a:t>
            </a:r>
            <a:r>
              <a:rPr lang="en-US" sz="1800" dirty="0">
                <a:cs typeface="Arial" panose="020B0604020202020204" pitchFamily="34" charset="0"/>
              </a:rPr>
              <a:t>contraction of </a:t>
            </a:r>
            <a:r>
              <a:rPr lang="en-US" sz="1800" dirty="0" err="1">
                <a:cs typeface="Arial" panose="020B0604020202020204" pitchFamily="34" charset="0"/>
              </a:rPr>
              <a:t>myoepithelial</a:t>
            </a:r>
            <a:r>
              <a:rPr lang="en-US" sz="1800" dirty="0">
                <a:cs typeface="Arial" panose="020B0604020202020204" pitchFamily="34" charset="0"/>
              </a:rPr>
              <a:t> cells that empty the acinar contents into the ducts, thus </a:t>
            </a:r>
            <a:r>
              <a:rPr lang="en-US" sz="1800" dirty="0">
                <a:solidFill>
                  <a:srgbClr val="FF0000"/>
                </a:solidFill>
                <a:cs typeface="Arial" panose="020B0604020202020204" pitchFamily="34" charset="0"/>
              </a:rPr>
              <a:t>augments the salivary secretion</a:t>
            </a:r>
            <a:r>
              <a:rPr lang="en-US" sz="1800" dirty="0" smtClean="0">
                <a:solidFill>
                  <a:srgbClr val="FF0000"/>
                </a:solidFill>
                <a:cs typeface="Arial" panose="020B0604020202020204" pitchFamily="34" charset="0"/>
              </a:rPr>
              <a:t>.</a:t>
            </a:r>
          </a:p>
          <a:p>
            <a:r>
              <a:rPr lang="en-US" sz="1800" dirty="0">
                <a:solidFill>
                  <a:srgbClr val="00B050"/>
                </a:solidFill>
              </a:rPr>
              <a:t>Acetylcholine’s action can be blocked by atropine.</a:t>
            </a:r>
          </a:p>
          <a:p>
            <a:endParaRPr lang="en-US" sz="1800" dirty="0">
              <a:solidFill>
                <a:srgbClr val="FF0000"/>
              </a:solidFill>
              <a:cs typeface="Arial" panose="020B0604020202020204" pitchFamily="34" charset="0"/>
            </a:endParaRPr>
          </a:p>
        </p:txBody>
      </p:sp>
      <p:pic>
        <p:nvPicPr>
          <p:cNvPr id="5" name="Picture 2" descr="http://www.studentconsult.com/common/showimage.cfm?mediaISBN=9781416023203&amp;FigFile=S23203-008-f014.jpg&amp;size=fullsize"/>
          <p:cNvPicPr>
            <a:picLocks noChangeAspect="1" noChangeArrowheads="1"/>
          </p:cNvPicPr>
          <p:nvPr/>
        </p:nvPicPr>
        <p:blipFill rotWithShape="1">
          <a:blip r:embed="rId2">
            <a:extLst>
              <a:ext uri="{28A0092B-C50C-407E-A947-70E740481C1C}">
                <a14:useLocalDpi xmlns:a14="http://schemas.microsoft.com/office/drawing/2010/main" val="0"/>
              </a:ext>
            </a:extLst>
          </a:blip>
          <a:srcRect l="2296" t="1420" r="2416" b="4892"/>
          <a:stretch/>
        </p:blipFill>
        <p:spPr bwMode="auto">
          <a:xfrm>
            <a:off x="5374330" y="1508206"/>
            <a:ext cx="6205071" cy="3597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5374330" y="5128874"/>
            <a:ext cx="6205071"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Regulation of salivary secretion by the autonomic nervous system. </a:t>
            </a:r>
          </a:p>
          <a:p>
            <a:r>
              <a:rPr lang="en-US" sz="1600" dirty="0" err="1"/>
              <a:t>ACh</a:t>
            </a:r>
            <a:r>
              <a:rPr lang="en-US" sz="1600" dirty="0"/>
              <a:t>, Acetylcholine; β, β receptor; cAMP, cyclic adenosine monophosphate; CN, cranial nerve; M, muscarinic receptor; NE, norepinephrine; T1-T3, thoracic segments. </a:t>
            </a:r>
          </a:p>
        </p:txBody>
      </p:sp>
      <p:sp>
        <p:nvSpPr>
          <p:cNvPr id="9" name="Rectangle 8"/>
          <p:cNvSpPr/>
          <p:nvPr/>
        </p:nvSpPr>
        <p:spPr>
          <a:xfrm>
            <a:off x="2178684" y="1508206"/>
            <a:ext cx="1971512" cy="570993"/>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6" name="Rectangle 5"/>
          <p:cNvSpPr/>
          <p:nvPr/>
        </p:nvSpPr>
        <p:spPr>
          <a:xfrm>
            <a:off x="4510236" y="3068960"/>
            <a:ext cx="1368152" cy="954107"/>
          </a:xfrm>
          <a:prstGeom prst="rect">
            <a:avLst/>
          </a:prstGeom>
          <a:noFill/>
          <a:ln>
            <a:solidFill>
              <a:srgbClr val="00B050"/>
            </a:solidFill>
            <a:prstDash val="dashDot"/>
          </a:ln>
        </p:spPr>
        <p:txBody>
          <a:bodyPr wrap="square" rtlCol="0">
            <a:spAutoFit/>
          </a:bodyPr>
          <a:lstStyle/>
          <a:p>
            <a:pPr algn="ctr"/>
            <a:r>
              <a:rPr lang="en-US" sz="1400" smtClean="0">
                <a:solidFill>
                  <a:srgbClr val="00B050"/>
                </a:solidFill>
                <a:latin typeface="Calibri" panose="020F0502020204030204" pitchFamily="34" charset="0"/>
                <a:cs typeface="Calibri" panose="020F0502020204030204" pitchFamily="34" charset="0"/>
              </a:rPr>
              <a:t>Conditioning like when thinking about food</a:t>
            </a:r>
            <a:endParaRPr lang="en-US" sz="1400" dirty="0">
              <a:solidFill>
                <a:srgbClr val="00B050"/>
              </a:solidFill>
              <a:latin typeface="Calibri" panose="020F0502020204030204" pitchFamily="34" charset="0"/>
              <a:cs typeface="Calibri" panose="020F0502020204030204" pitchFamily="34" charset="0"/>
            </a:endParaRPr>
          </a:p>
        </p:txBody>
      </p:sp>
      <p:sp>
        <p:nvSpPr>
          <p:cNvPr id="7" name="Rectangle 6"/>
          <p:cNvSpPr/>
          <p:nvPr/>
        </p:nvSpPr>
        <p:spPr>
          <a:xfrm>
            <a:off x="7750596" y="2079199"/>
            <a:ext cx="2376264" cy="338554"/>
          </a:xfrm>
          <a:prstGeom prst="rect">
            <a:avLst/>
          </a:prstGeom>
          <a:noFill/>
          <a:ln>
            <a:solidFill>
              <a:srgbClr val="00B050"/>
            </a:solidFill>
            <a:prstDash val="dashDot"/>
          </a:ln>
        </p:spPr>
        <p:txBody>
          <a:bodyPr wrap="square" rtlCol="0">
            <a:spAutoFit/>
          </a:bodyPr>
          <a:lstStyle/>
          <a:p>
            <a:pPr algn="ctr"/>
            <a:r>
              <a:rPr lang="en-US" sz="1600" dirty="0">
                <a:solidFill>
                  <a:srgbClr val="00B050"/>
                </a:solidFill>
                <a:latin typeface="Calibri" panose="020F0502020204030204" pitchFamily="34" charset="0"/>
                <a:cs typeface="Calibri" panose="020F0502020204030204" pitchFamily="34" charset="0"/>
              </a:rPr>
              <a:t>Dehydration like in fasting</a:t>
            </a:r>
          </a:p>
        </p:txBody>
      </p:sp>
    </p:spTree>
    <p:extLst>
      <p:ext uri="{BB962C8B-B14F-4D97-AF65-F5344CB8AC3E}">
        <p14:creationId xmlns:p14="http://schemas.microsoft.com/office/powerpoint/2010/main" val="1109009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Rectangle 3"/>
          <p:cNvSpPr/>
          <p:nvPr/>
        </p:nvSpPr>
        <p:spPr>
          <a:xfrm>
            <a:off x="1629916" y="2060848"/>
            <a:ext cx="9145016" cy="331236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1500" dirty="0">
                <a:solidFill>
                  <a:schemeClr val="accent2">
                    <a:lumMod val="75000"/>
                  </a:schemeClr>
                </a:solidFill>
              </a:rPr>
              <a:t>2. Deglutition</a:t>
            </a:r>
          </a:p>
        </p:txBody>
      </p:sp>
    </p:spTree>
    <p:extLst>
      <p:ext uri="{BB962C8B-B14F-4D97-AF65-F5344CB8AC3E}">
        <p14:creationId xmlns:p14="http://schemas.microsoft.com/office/powerpoint/2010/main" val="1214409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Esophagus</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p:txBody>
          <a:bodyPr>
            <a:normAutofit/>
          </a:bodyPr>
          <a:lstStyle/>
          <a:p>
            <a:r>
              <a:rPr lang="en-US" sz="1800" dirty="0"/>
              <a:t>Collapsible muscular tube that conveys food from pharynx to stomach (</a:t>
            </a:r>
            <a:r>
              <a:rPr lang="en-US" sz="1800" dirty="0">
                <a:solidFill>
                  <a:schemeClr val="accent4">
                    <a:lumMod val="75000"/>
                  </a:schemeClr>
                </a:solidFill>
              </a:rPr>
              <a:t>10 </a:t>
            </a:r>
            <a:r>
              <a:rPr lang="en-US" sz="1800" dirty="0"/>
              <a:t>inches long ).</a:t>
            </a:r>
          </a:p>
          <a:p>
            <a:endParaRPr lang="en-US" sz="1800" dirty="0"/>
          </a:p>
          <a:p>
            <a:r>
              <a:rPr lang="en-US" sz="1800" dirty="0">
                <a:solidFill>
                  <a:schemeClr val="accent2">
                    <a:lumMod val="75000"/>
                  </a:schemeClr>
                </a:solidFill>
              </a:rPr>
              <a:t>Structure: </a:t>
            </a:r>
          </a:p>
          <a:p>
            <a:pPr lvl="1"/>
            <a:r>
              <a:rPr lang="en-US" sz="1800" dirty="0">
                <a:solidFill>
                  <a:schemeClr val="tx1"/>
                </a:solidFill>
              </a:rPr>
              <a:t>Inner circular muscle.</a:t>
            </a:r>
          </a:p>
          <a:p>
            <a:pPr lvl="1"/>
            <a:r>
              <a:rPr lang="en-US" sz="1800" dirty="0">
                <a:solidFill>
                  <a:schemeClr val="tx1"/>
                </a:solidFill>
              </a:rPr>
              <a:t>Outer longitudinal muscle.</a:t>
            </a:r>
          </a:p>
          <a:p>
            <a:endParaRPr lang="en-US" sz="1800" dirty="0"/>
          </a:p>
          <a:p>
            <a:r>
              <a:rPr lang="en-US" sz="1800" dirty="0"/>
              <a:t>Food passes through quickly because of peristalsis</a:t>
            </a:r>
            <a:r>
              <a:rPr lang="en-US" sz="1800" baseline="30000" dirty="0"/>
              <a:t>1</a:t>
            </a:r>
            <a:r>
              <a:rPr lang="en-US" sz="1800" dirty="0"/>
              <a:t>.</a:t>
            </a:r>
            <a:endParaRPr lang="en-US" sz="1800" baseline="30000" dirty="0"/>
          </a:p>
          <a:p>
            <a:endParaRPr lang="en-US" sz="1800" dirty="0"/>
          </a:p>
          <a:p>
            <a:r>
              <a:rPr lang="en-US" sz="1800" dirty="0">
                <a:solidFill>
                  <a:schemeClr val="accent2">
                    <a:lumMod val="75000"/>
                  </a:schemeClr>
                </a:solidFill>
              </a:rPr>
              <a:t>Physiologically the esophagus is divided into </a:t>
            </a:r>
            <a:r>
              <a:rPr lang="en-US" sz="1800" dirty="0">
                <a:solidFill>
                  <a:schemeClr val="accent4">
                    <a:lumMod val="75000"/>
                  </a:schemeClr>
                </a:solidFill>
              </a:rPr>
              <a:t>three</a:t>
            </a:r>
            <a:r>
              <a:rPr lang="en-US" sz="1800" dirty="0">
                <a:solidFill>
                  <a:schemeClr val="accent2">
                    <a:lumMod val="75000"/>
                  </a:schemeClr>
                </a:solidFill>
              </a:rPr>
              <a:t> Functionally distinct </a:t>
            </a:r>
          </a:p>
          <a:p>
            <a:pPr marL="0" indent="0">
              <a:buNone/>
            </a:pPr>
            <a:r>
              <a:rPr lang="en-US" sz="1800" dirty="0">
                <a:solidFill>
                  <a:schemeClr val="accent2">
                    <a:lumMod val="75000"/>
                  </a:schemeClr>
                </a:solidFill>
              </a:rPr>
              <a:t>     regions:</a:t>
            </a:r>
          </a:p>
          <a:p>
            <a:pPr lvl="1"/>
            <a:r>
              <a:rPr lang="en-US" sz="1800" dirty="0">
                <a:solidFill>
                  <a:schemeClr val="tx1"/>
                </a:solidFill>
              </a:rPr>
              <a:t>Upper esophageal sphincter </a:t>
            </a:r>
          </a:p>
          <a:p>
            <a:pPr lvl="1"/>
            <a:r>
              <a:rPr lang="en-US" sz="1800" dirty="0">
                <a:solidFill>
                  <a:schemeClr val="tx1"/>
                </a:solidFill>
              </a:rPr>
              <a:t>Esophageal body </a:t>
            </a:r>
          </a:p>
          <a:p>
            <a:pPr lvl="1"/>
            <a:r>
              <a:rPr lang="en-US" sz="1800" dirty="0">
                <a:solidFill>
                  <a:schemeClr val="tx1"/>
                </a:solidFill>
              </a:rPr>
              <a:t>Lower esophageal </a:t>
            </a:r>
            <a:r>
              <a:rPr lang="en-US" sz="1800" dirty="0" smtClean="0">
                <a:solidFill>
                  <a:schemeClr val="tx1"/>
                </a:solidFill>
              </a:rPr>
              <a:t>sphincter</a:t>
            </a:r>
          </a:p>
          <a:p>
            <a:endParaRPr lang="en-US" sz="1800" dirty="0"/>
          </a:p>
        </p:txBody>
      </p:sp>
      <p:sp>
        <p:nvSpPr>
          <p:cNvPr id="5" name="عنصر نائب لرقم الشريحة 2"/>
          <p:cNvSpPr txBox="1">
            <a:spLocks/>
          </p:cNvSpPr>
          <p:nvPr/>
        </p:nvSpPr>
        <p:spPr>
          <a:xfrm>
            <a:off x="816669" y="6356349"/>
            <a:ext cx="10439778" cy="546707"/>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pPr>
              <a:defRPr/>
            </a:pPr>
            <a:fld id="{4929A69E-7D8F-4515-9605-0315ABD4F316}" type="slidenum">
              <a:rPr lang="en-US" smtClean="0">
                <a:solidFill>
                  <a:srgbClr val="464653"/>
                </a:solidFill>
                <a:latin typeface="Gill Sans MT"/>
              </a:rPr>
              <a:pPr>
                <a:defRPr/>
              </a:pPr>
              <a:t>29</a:t>
            </a:fld>
            <a:r>
              <a:rPr lang="en-US" dirty="0">
                <a:solidFill>
                  <a:srgbClr val="464653"/>
                </a:solidFill>
                <a:latin typeface="Gill Sans MT"/>
              </a:rPr>
              <a:t>   </a:t>
            </a:r>
            <a:r>
              <a:rPr lang="en-US" baseline="30000" dirty="0">
                <a:solidFill>
                  <a:srgbClr val="464653"/>
                </a:solidFill>
                <a:latin typeface="Gill Sans MT"/>
              </a:rPr>
              <a:t>1</a:t>
            </a:r>
            <a:r>
              <a:rPr lang="en-US" dirty="0">
                <a:solidFill>
                  <a:srgbClr val="464653"/>
                </a:solidFill>
                <a:latin typeface="Gill Sans MT"/>
              </a:rPr>
              <a:t> a series of wave-like muscle contractions that moves food to different processing stations in the digestive tract.</a:t>
            </a:r>
          </a:p>
        </p:txBody>
      </p:sp>
      <p:pic>
        <p:nvPicPr>
          <p:cNvPr id="6" name="Picture 5"/>
          <p:cNvPicPr>
            <a:picLocks noChangeAspect="1"/>
          </p:cNvPicPr>
          <p:nvPr/>
        </p:nvPicPr>
        <p:blipFill>
          <a:blip r:embed="rId2"/>
          <a:stretch>
            <a:fillRect/>
          </a:stretch>
        </p:blipFill>
        <p:spPr>
          <a:xfrm>
            <a:off x="7678588" y="1916832"/>
            <a:ext cx="3900815" cy="3883489"/>
          </a:xfrm>
          <a:prstGeom prst="rect">
            <a:avLst/>
          </a:prstGeom>
        </p:spPr>
      </p:pic>
      <p:sp>
        <p:nvSpPr>
          <p:cNvPr id="7" name="Rectangle 6"/>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8" name="Rectangle 7"/>
          <p:cNvSpPr/>
          <p:nvPr/>
        </p:nvSpPr>
        <p:spPr>
          <a:xfrm>
            <a:off x="4150196" y="5671879"/>
            <a:ext cx="3356521" cy="584775"/>
          </a:xfrm>
          <a:prstGeom prst="rect">
            <a:avLst/>
          </a:prstGeom>
          <a:noFill/>
          <a:ln>
            <a:solidFill>
              <a:srgbClr val="00B050"/>
            </a:solidFill>
            <a:prstDash val="dashDot"/>
          </a:ln>
        </p:spPr>
        <p:txBody>
          <a:bodyPr wrap="square" rtlCol="0">
            <a:spAutoFit/>
          </a:bodyPr>
          <a:lstStyle/>
          <a:p>
            <a:pPr algn="ctr"/>
            <a:r>
              <a:rPr lang="en-US" sz="1600" dirty="0">
                <a:solidFill>
                  <a:srgbClr val="00B050"/>
                </a:solidFill>
                <a:latin typeface="Calibri" panose="020F0502020204030204" pitchFamily="34" charset="0"/>
                <a:cs typeface="Calibri" panose="020F0502020204030204" pitchFamily="34" charset="0"/>
              </a:rPr>
              <a:t>In an upright position faster passage of food due to gravity</a:t>
            </a:r>
          </a:p>
        </p:txBody>
      </p:sp>
    </p:spTree>
    <p:extLst>
      <p:ext uri="{BB962C8B-B14F-4D97-AF65-F5344CB8AC3E}">
        <p14:creationId xmlns:p14="http://schemas.microsoft.com/office/powerpoint/2010/main" val="107987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Rectangle 3"/>
          <p:cNvSpPr/>
          <p:nvPr/>
        </p:nvSpPr>
        <p:spPr>
          <a:xfrm>
            <a:off x="1629916" y="2060848"/>
            <a:ext cx="9145016" cy="331236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1500" dirty="0">
                <a:solidFill>
                  <a:schemeClr val="accent2">
                    <a:lumMod val="75000"/>
                  </a:schemeClr>
                </a:solidFill>
              </a:rPr>
              <a:t>1. Salivary secretion</a:t>
            </a:r>
          </a:p>
        </p:txBody>
      </p:sp>
    </p:spTree>
    <p:extLst>
      <p:ext uri="{BB962C8B-B14F-4D97-AF65-F5344CB8AC3E}">
        <p14:creationId xmlns:p14="http://schemas.microsoft.com/office/powerpoint/2010/main" val="1926272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Swallowing (deglutition) </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7" name="Rectangle 6"/>
          <p:cNvSpPr/>
          <p:nvPr/>
        </p:nvSpPr>
        <p:spPr>
          <a:xfrm>
            <a:off x="609459" y="1296889"/>
            <a:ext cx="10969943" cy="4955203"/>
          </a:xfrm>
          <a:prstGeom prst="rect">
            <a:avLst/>
          </a:prstGeom>
        </p:spPr>
        <p:txBody>
          <a:bodyPr wrap="square">
            <a:spAutoFit/>
          </a:bodyPr>
          <a:lstStyle/>
          <a:p>
            <a:r>
              <a:rPr lang="en-US" sz="1800" dirty="0"/>
              <a:t>Swallowing is the ordered sequence of events that propel food from the mouth to the stomach.</a:t>
            </a:r>
          </a:p>
          <a:p>
            <a:endParaRPr lang="en-US" sz="1800" dirty="0"/>
          </a:p>
          <a:p>
            <a:r>
              <a:rPr lang="en-US" sz="1800" dirty="0"/>
              <a:t>Swallowing is initiated voluntarily in the mouth, but thereafter is under involuntary or reflex control. The reflex portion is controlled by the </a:t>
            </a:r>
            <a:r>
              <a:rPr lang="en-US" sz="1800" dirty="0">
                <a:solidFill>
                  <a:srgbClr val="FF0000"/>
                </a:solidFill>
              </a:rPr>
              <a:t>swallowing center </a:t>
            </a:r>
            <a:r>
              <a:rPr lang="en-US" sz="1800" dirty="0"/>
              <a:t>in the </a:t>
            </a:r>
            <a:r>
              <a:rPr lang="en-US" sz="1800" dirty="0">
                <a:solidFill>
                  <a:srgbClr val="FF0000"/>
                </a:solidFill>
              </a:rPr>
              <a:t>medulla</a:t>
            </a:r>
            <a:r>
              <a:rPr lang="en-US" sz="1800" dirty="0"/>
              <a:t>. </a:t>
            </a:r>
          </a:p>
          <a:p>
            <a:pPr>
              <a:buNone/>
            </a:pPr>
            <a:endParaRPr lang="en-US" sz="1800" dirty="0"/>
          </a:p>
          <a:p>
            <a:pPr>
              <a:buNone/>
            </a:pPr>
            <a:r>
              <a:rPr lang="en-US" sz="1800" dirty="0"/>
              <a:t>The pharynx plays a role in respiration as well as swallowing</a:t>
            </a:r>
            <a:r>
              <a:rPr lang="en-US" sz="1800" b="1" dirty="0"/>
              <a:t>.</a:t>
            </a:r>
          </a:p>
          <a:p>
            <a:pPr>
              <a:buNone/>
            </a:pPr>
            <a:endParaRPr lang="en-US" sz="1800" dirty="0"/>
          </a:p>
          <a:p>
            <a:r>
              <a:rPr lang="en-US" sz="1800" dirty="0">
                <a:solidFill>
                  <a:schemeClr val="accent2">
                    <a:lumMod val="75000"/>
                  </a:schemeClr>
                </a:solidFill>
              </a:rPr>
              <a:t>Generally swallowing can be divided into (stages of swallowing):</a:t>
            </a:r>
          </a:p>
          <a:p>
            <a:endParaRPr lang="en-US" sz="1800" b="1" dirty="0">
              <a:solidFill>
                <a:schemeClr val="accent2">
                  <a:lumMod val="75000"/>
                </a:schemeClr>
              </a:solidFill>
            </a:endParaRPr>
          </a:p>
          <a:p>
            <a:r>
              <a:rPr lang="en-US" sz="1800" dirty="0" smtClean="0">
                <a:solidFill>
                  <a:srgbClr val="FF0000"/>
                </a:solidFill>
              </a:rPr>
              <a:t>1. Oral </a:t>
            </a:r>
            <a:r>
              <a:rPr lang="en-US" sz="1800" dirty="0">
                <a:solidFill>
                  <a:srgbClr val="FF0000"/>
                </a:solidFill>
              </a:rPr>
              <a:t>stage (voluntary): </a:t>
            </a:r>
            <a:r>
              <a:rPr lang="en-US" sz="1800" dirty="0"/>
              <a:t>voluntary stage of swallowing. </a:t>
            </a:r>
          </a:p>
          <a:p>
            <a:r>
              <a:rPr lang="en-US" sz="1800" dirty="0"/>
              <a:t>The first stage of swallowing involves the voluntary rolling </a:t>
            </a:r>
          </a:p>
          <a:p>
            <a:r>
              <a:rPr lang="en-US" sz="1800" dirty="0"/>
              <a:t>of the chewed food posteriorly into the pharynx by the </a:t>
            </a:r>
          </a:p>
          <a:p>
            <a:r>
              <a:rPr lang="en-US" sz="1800" dirty="0"/>
              <a:t>upward and backward pressure applied by the tongue against </a:t>
            </a:r>
          </a:p>
          <a:p>
            <a:r>
              <a:rPr lang="en-US" sz="1800" dirty="0"/>
              <a:t>the palate. </a:t>
            </a:r>
            <a:endParaRPr lang="en-US" sz="1800" dirty="0" smtClean="0"/>
          </a:p>
          <a:p>
            <a:endParaRPr lang="en-US" sz="500" dirty="0">
              <a:solidFill>
                <a:srgbClr val="FF0000"/>
              </a:solidFill>
            </a:endParaRPr>
          </a:p>
          <a:p>
            <a:r>
              <a:rPr lang="en-US" sz="1800" dirty="0">
                <a:solidFill>
                  <a:srgbClr val="FF0000"/>
                </a:solidFill>
              </a:rPr>
              <a:t>2. Pharyngeal stage (involuntary</a:t>
            </a:r>
            <a:r>
              <a:rPr lang="en-US" sz="1800" dirty="0" smtClean="0">
                <a:solidFill>
                  <a:srgbClr val="FF0000"/>
                </a:solidFill>
              </a:rPr>
              <a:t>).</a:t>
            </a:r>
          </a:p>
          <a:p>
            <a:endParaRPr lang="en-US" sz="500" dirty="0">
              <a:solidFill>
                <a:srgbClr val="FF0000"/>
              </a:solidFill>
            </a:endParaRPr>
          </a:p>
          <a:p>
            <a:r>
              <a:rPr lang="en-US" sz="1800" dirty="0">
                <a:solidFill>
                  <a:srgbClr val="FF0000"/>
                </a:solidFill>
              </a:rPr>
              <a:t>3. Esophageal stage (involuntary</a:t>
            </a:r>
            <a:r>
              <a:rPr lang="en-US" sz="1800" dirty="0" smtClean="0">
                <a:solidFill>
                  <a:srgbClr val="FF0000"/>
                </a:solidFill>
              </a:rPr>
              <a:t>).</a:t>
            </a:r>
          </a:p>
          <a:p>
            <a:endParaRPr lang="en-US" sz="1800" dirty="0">
              <a:solidFill>
                <a:srgbClr val="FF0000"/>
              </a:solidFill>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4452" y="3774672"/>
            <a:ext cx="5124950" cy="2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9" name="Rectangle 8"/>
          <p:cNvSpPr/>
          <p:nvPr/>
        </p:nvSpPr>
        <p:spPr>
          <a:xfrm>
            <a:off x="9982844" y="50999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31311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Stages of swallowing (Deglutition)</a:t>
            </a:r>
          </a:p>
        </p:txBody>
      </p:sp>
      <p:sp>
        <p:nvSpPr>
          <p:cNvPr id="3" name="Slide Number Placeholder 2"/>
          <p:cNvSpPr>
            <a:spLocks noGrp="1"/>
          </p:cNvSpPr>
          <p:nvPr>
            <p:ph type="sldNum" sz="quarter" idx="12"/>
          </p:nvPr>
        </p:nvSpPr>
        <p:spPr>
          <a:xfrm>
            <a:off x="816669" y="6356350"/>
            <a:ext cx="5853807" cy="313010"/>
          </a:xfrm>
        </p:spPr>
        <p:txBody>
          <a:bodyPr/>
          <a:lstStyle/>
          <a:p>
            <a:fld id="{4929A69E-7D8F-4515-9605-0315ABD4F316}" type="slidenum">
              <a:rPr lang="en-US" smtClean="0"/>
              <a:t>31</a:t>
            </a:fld>
            <a:r>
              <a:rPr lang="en-US" dirty="0"/>
              <a:t>   </a:t>
            </a:r>
            <a:r>
              <a:rPr lang="en-US" baseline="30000" dirty="0"/>
              <a:t>2</a:t>
            </a:r>
            <a:r>
              <a:rPr lang="en-US" dirty="0"/>
              <a:t> chewed food at the moment of swallowing</a:t>
            </a:r>
          </a:p>
        </p:txBody>
      </p:sp>
      <p:sp>
        <p:nvSpPr>
          <p:cNvPr id="8" name="Rectangle 7"/>
          <p:cNvSpPr/>
          <p:nvPr/>
        </p:nvSpPr>
        <p:spPr>
          <a:xfrm>
            <a:off x="609440" y="1143000"/>
            <a:ext cx="5412944" cy="3416320"/>
          </a:xfrm>
          <a:prstGeom prst="rect">
            <a:avLst/>
          </a:prstGeom>
        </p:spPr>
        <p:txBody>
          <a:bodyPr wrap="square">
            <a:spAutoFit/>
          </a:bodyPr>
          <a:lstStyle/>
          <a:p>
            <a:pPr>
              <a:lnSpc>
                <a:spcPct val="150000"/>
              </a:lnSpc>
            </a:pPr>
            <a:r>
              <a:rPr lang="en-US" sz="1600" dirty="0">
                <a:solidFill>
                  <a:schemeClr val="accent2">
                    <a:lumMod val="75000"/>
                  </a:schemeClr>
                </a:solidFill>
              </a:rPr>
              <a:t>Oral stage:</a:t>
            </a:r>
          </a:p>
          <a:p>
            <a:pPr>
              <a:lnSpc>
                <a:spcPct val="150000"/>
              </a:lnSpc>
            </a:pPr>
            <a:r>
              <a:rPr lang="en-US" sz="1600" dirty="0">
                <a:solidFill>
                  <a:schemeClr val="bg1">
                    <a:lumMod val="65000"/>
                  </a:schemeClr>
                </a:solidFill>
              </a:rPr>
              <a:t>The first stage of swallowing </a:t>
            </a:r>
            <a:r>
              <a:rPr lang="en-US" sz="1600" dirty="0">
                <a:solidFill>
                  <a:srgbClr val="FF0000"/>
                </a:solidFill>
              </a:rPr>
              <a:t>initiated voluntarily </a:t>
            </a:r>
            <a:r>
              <a:rPr lang="en-US" sz="1600" dirty="0"/>
              <a:t>when the tongue forces a bolus</a:t>
            </a:r>
            <a:r>
              <a:rPr lang="en-US" sz="1600" baseline="30000" dirty="0"/>
              <a:t>2</a:t>
            </a:r>
            <a:r>
              <a:rPr lang="en-US" sz="1600" dirty="0"/>
              <a:t> of food (upward and backward pressure against the palate) </a:t>
            </a:r>
            <a:r>
              <a:rPr lang="en-US" sz="1600" dirty="0">
                <a:solidFill>
                  <a:schemeClr val="bg1">
                    <a:lumMod val="65000"/>
                  </a:schemeClr>
                </a:solidFill>
              </a:rPr>
              <a:t>posteriorly</a:t>
            </a:r>
            <a:r>
              <a:rPr lang="en-US" sz="1600" dirty="0"/>
              <a:t> toward the pharynx which contains high density of </a:t>
            </a:r>
            <a:r>
              <a:rPr lang="en-US" sz="1600" dirty="0">
                <a:solidFill>
                  <a:srgbClr val="FF0000"/>
                </a:solidFill>
              </a:rPr>
              <a:t>somatosensory receptors</a:t>
            </a:r>
            <a:r>
              <a:rPr lang="en-US" sz="1600" dirty="0"/>
              <a:t>. The activation of these receptors initiates the involuntary swallowing reflex in the medulla. From here on, swallowing </a:t>
            </a:r>
            <a:r>
              <a:rPr lang="en-US" sz="1600" dirty="0">
                <a:solidFill>
                  <a:srgbClr val="FF0000"/>
                </a:solidFill>
              </a:rPr>
              <a:t>becomes entirely automatic </a:t>
            </a:r>
            <a:r>
              <a:rPr lang="en-US" sz="1600" dirty="0"/>
              <a:t>and can not be stopped. </a:t>
            </a:r>
            <a:endParaRPr lang="en-US" sz="1600" dirty="0" smtClean="0"/>
          </a:p>
          <a:p>
            <a:pPr>
              <a:lnSpc>
                <a:spcPct val="150000"/>
              </a:lnSpc>
            </a:pPr>
            <a:endParaRPr lang="en-US" sz="1600" dirty="0"/>
          </a:p>
        </p:txBody>
      </p:sp>
      <p:cxnSp>
        <p:nvCxnSpPr>
          <p:cNvPr id="10" name="Straight Connector 9"/>
          <p:cNvCxnSpPr/>
          <p:nvPr/>
        </p:nvCxnSpPr>
        <p:spPr>
          <a:xfrm>
            <a:off x="6022384"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6039408" y="1143000"/>
            <a:ext cx="5412925" cy="3293209"/>
          </a:xfrm>
          <a:prstGeom prst="rect">
            <a:avLst/>
          </a:prstGeom>
        </p:spPr>
        <p:txBody>
          <a:bodyPr wrap="square">
            <a:spAutoFit/>
          </a:bodyPr>
          <a:lstStyle/>
          <a:p>
            <a:r>
              <a:rPr lang="en-US" sz="1600" dirty="0">
                <a:solidFill>
                  <a:schemeClr val="accent2">
                    <a:lumMod val="75000"/>
                  </a:schemeClr>
                </a:solidFill>
              </a:rPr>
              <a:t>Pharyngeal stage:</a:t>
            </a:r>
          </a:p>
          <a:p>
            <a:r>
              <a:rPr lang="en-US" sz="1600" dirty="0">
                <a:solidFill>
                  <a:schemeClr val="accent4">
                    <a:lumMod val="75000"/>
                  </a:schemeClr>
                </a:solidFill>
              </a:rPr>
              <a:t>Four</a:t>
            </a:r>
            <a:r>
              <a:rPr lang="en-US" sz="1600" dirty="0">
                <a:solidFill>
                  <a:schemeClr val="accent2">
                    <a:lumMod val="75000"/>
                  </a:schemeClr>
                </a:solidFill>
              </a:rPr>
              <a:t> stages:</a:t>
            </a:r>
          </a:p>
          <a:p>
            <a:pPr marL="342900" indent="-342900">
              <a:buClr>
                <a:schemeClr val="accent2">
                  <a:lumMod val="75000"/>
                </a:schemeClr>
              </a:buClr>
              <a:buFont typeface="+mj-lt"/>
              <a:buAutoNum type="arabicPeriod"/>
            </a:pPr>
            <a:r>
              <a:rPr lang="en-US" sz="1600" dirty="0"/>
              <a:t>Soft palate is pulled upward.</a:t>
            </a:r>
          </a:p>
          <a:p>
            <a:pPr marL="342900" indent="-342900">
              <a:buClr>
                <a:schemeClr val="accent2">
                  <a:lumMod val="75000"/>
                </a:schemeClr>
              </a:buClr>
              <a:buFont typeface="+mj-lt"/>
              <a:buAutoNum type="arabicPeriod"/>
            </a:pPr>
            <a:r>
              <a:rPr lang="en-US" sz="1600" dirty="0"/>
              <a:t>the epiglottis moves to cover opening of larynx.</a:t>
            </a:r>
          </a:p>
          <a:p>
            <a:pPr marL="342900" indent="-342900">
              <a:buClr>
                <a:schemeClr val="accent2">
                  <a:lumMod val="75000"/>
                </a:schemeClr>
              </a:buClr>
              <a:buFont typeface="+mj-lt"/>
              <a:buAutoNum type="arabicPeriod"/>
            </a:pPr>
            <a:r>
              <a:rPr lang="en-US" sz="1600" dirty="0"/>
              <a:t>the upper esophageal sphincter relaxes allowing food to move from pharynx to esophagus.</a:t>
            </a:r>
          </a:p>
          <a:p>
            <a:pPr marL="342900" indent="-342900">
              <a:buClr>
                <a:schemeClr val="accent2">
                  <a:lumMod val="75000"/>
                </a:schemeClr>
              </a:buClr>
              <a:buFont typeface="+mj-lt"/>
              <a:buAutoNum type="arabicPeriod"/>
            </a:pPr>
            <a:r>
              <a:rPr lang="en-US" sz="1600" dirty="0"/>
              <a:t>peristalsis wave of contraction initiated in the pharynx moves food from pharynx through the upper esophageal sphincter. </a:t>
            </a:r>
          </a:p>
          <a:p>
            <a:pPr marL="285750" indent="-285750">
              <a:buClr>
                <a:schemeClr val="accent2">
                  <a:lumMod val="75000"/>
                </a:schemeClr>
              </a:buClr>
              <a:buFont typeface="Wingdings" panose="05000000000000000000" pitchFamily="2" charset="2"/>
              <a:buChar char="ü"/>
            </a:pPr>
            <a:r>
              <a:rPr lang="en-US" sz="1600" dirty="0"/>
              <a:t>Breathing is inhibited during the pharyngeal stage of swallowing. </a:t>
            </a:r>
          </a:p>
          <a:p>
            <a:pPr marL="285750" indent="-285750">
              <a:buFont typeface="Wingdings" charset="2"/>
              <a:buChar char="Ø"/>
            </a:pPr>
            <a:endParaRPr lang="en-US" sz="1600" dirty="0"/>
          </a:p>
          <a:p>
            <a:pPr marL="342900" indent="-342900">
              <a:buFont typeface="+mj-lt"/>
              <a:buAutoNum type="arabicPeriod"/>
            </a:pPr>
            <a:endParaRPr lang="en-US" sz="1600" b="1" dirty="0">
              <a:solidFill>
                <a:schemeClr val="accent2">
                  <a:lumMod val="75000"/>
                </a:schemeClr>
              </a:solidFill>
            </a:endParaRPr>
          </a:p>
        </p:txBody>
      </p:sp>
      <p:pic>
        <p:nvPicPr>
          <p:cNvPr id="15" name="Picture 4" descr="23-08_Tongue_1.jpg                                             00002536Sarah                          B9D5FA8B:"/>
          <p:cNvPicPr>
            <a:picLocks noChangeAspect="1" noChangeArrowheads="1"/>
          </p:cNvPicPr>
          <p:nvPr/>
        </p:nvPicPr>
        <p:blipFill>
          <a:blip r:embed="rId2"/>
          <a:srcRect/>
          <a:stretch>
            <a:fillRect/>
          </a:stretch>
        </p:blipFill>
        <p:spPr bwMode="auto">
          <a:xfrm>
            <a:off x="6238447" y="3933056"/>
            <a:ext cx="5340956" cy="2304256"/>
          </a:xfrm>
          <a:prstGeom prst="rect">
            <a:avLst/>
          </a:prstGeom>
          <a:noFill/>
        </p:spPr>
      </p:pic>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 name="Rectangle 3"/>
          <p:cNvSpPr/>
          <p:nvPr/>
        </p:nvSpPr>
        <p:spPr>
          <a:xfrm>
            <a:off x="611421" y="4326452"/>
            <a:ext cx="5283894" cy="584775"/>
          </a:xfrm>
          <a:prstGeom prst="rect">
            <a:avLst/>
          </a:prstGeom>
          <a:noFill/>
          <a:ln>
            <a:solidFill>
              <a:srgbClr val="00B050"/>
            </a:solidFill>
            <a:prstDash val="dashDot"/>
          </a:ln>
        </p:spPr>
        <p:txBody>
          <a:bodyPr wrap="square" rtlCol="0">
            <a:spAutoFit/>
          </a:bodyPr>
          <a:lstStyle/>
          <a:p>
            <a:pPr algn="ctr"/>
            <a:r>
              <a:rPr lang="en-US" sz="1600" dirty="0">
                <a:solidFill>
                  <a:srgbClr val="00B050"/>
                </a:solidFill>
                <a:latin typeface="Calibri" panose="020F0502020204030204" pitchFamily="34" charset="0"/>
                <a:cs typeface="Calibri" panose="020F0502020204030204" pitchFamily="34" charset="0"/>
              </a:rPr>
              <a:t>Once the somatosensory receptors are activated, the involuntary pharyngeal stage begins.</a:t>
            </a:r>
          </a:p>
        </p:txBody>
      </p:sp>
    </p:spTree>
    <p:extLst>
      <p:ext uri="{BB962C8B-B14F-4D97-AF65-F5344CB8AC3E}">
        <p14:creationId xmlns:p14="http://schemas.microsoft.com/office/powerpoint/2010/main" val="1100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Ingestion of food</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grpSp>
        <p:nvGrpSpPr>
          <p:cNvPr id="4" name="Group 3"/>
          <p:cNvGrpSpPr/>
          <p:nvPr/>
        </p:nvGrpSpPr>
        <p:grpSpPr>
          <a:xfrm>
            <a:off x="609460" y="2097107"/>
            <a:ext cx="10969942" cy="3819724"/>
            <a:chOff x="1384423" y="2335916"/>
            <a:chExt cx="9422260" cy="3819724"/>
          </a:xfrm>
        </p:grpSpPr>
        <p:sp>
          <p:nvSpPr>
            <p:cNvPr id="5" name="Freeform 4"/>
            <p:cNvSpPr/>
            <p:nvPr/>
          </p:nvSpPr>
          <p:spPr>
            <a:xfrm>
              <a:off x="3207728" y="3107155"/>
              <a:ext cx="595735" cy="91440"/>
            </a:xfrm>
            <a:custGeom>
              <a:avLst/>
              <a:gdLst>
                <a:gd name="connsiteX0" fmla="*/ 0 w 595735"/>
                <a:gd name="connsiteY0" fmla="*/ 45720 h 91440"/>
                <a:gd name="connsiteX1" fmla="*/ 595735 w 595735"/>
                <a:gd name="connsiteY1" fmla="*/ 45720 h 91440"/>
              </a:gdLst>
              <a:ahLst/>
              <a:cxnLst>
                <a:cxn ang="0">
                  <a:pos x="connsiteX0" y="connsiteY0"/>
                </a:cxn>
                <a:cxn ang="0">
                  <a:pos x="connsiteX1" y="connsiteY1"/>
                </a:cxn>
              </a:cxnLst>
              <a:rect l="l" t="t" r="r" b="b"/>
              <a:pathLst>
                <a:path w="595735" h="91440">
                  <a:moveTo>
                    <a:pt x="0" y="45720"/>
                  </a:moveTo>
                  <a:lnTo>
                    <a:pt x="595735"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94909" tIns="42585" rIns="294910" bIns="42586" numCol="1" spcCol="1270" anchor="ctr" anchorCtr="0">
              <a:noAutofit/>
            </a:bodyPr>
            <a:lstStyle/>
            <a:p>
              <a:pPr lvl="0" algn="ctr" defTabSz="622300">
                <a:lnSpc>
                  <a:spcPct val="90000"/>
                </a:lnSpc>
                <a:spcBef>
                  <a:spcPct val="0"/>
                </a:spcBef>
                <a:spcAft>
                  <a:spcPct val="35000"/>
                </a:spcAft>
              </a:pPr>
              <a:endParaRPr lang="en-US" sz="1400" b="0" i="0" u="none" kern="1200">
                <a:effectLst/>
              </a:endParaRPr>
            </a:p>
          </p:txBody>
        </p:sp>
        <p:sp>
          <p:nvSpPr>
            <p:cNvPr id="6" name="Freeform 5"/>
            <p:cNvSpPr/>
            <p:nvPr/>
          </p:nvSpPr>
          <p:spPr>
            <a:xfrm>
              <a:off x="1384424" y="2340363"/>
              <a:ext cx="1866066" cy="1519796"/>
            </a:xfrm>
            <a:custGeom>
              <a:avLst/>
              <a:gdLst>
                <a:gd name="connsiteX0" fmla="*/ 0 w 2723196"/>
                <a:gd name="connsiteY0" fmla="*/ 0 h 1633917"/>
                <a:gd name="connsiteX1" fmla="*/ 2723196 w 2723196"/>
                <a:gd name="connsiteY1" fmla="*/ 0 h 1633917"/>
                <a:gd name="connsiteX2" fmla="*/ 2723196 w 2723196"/>
                <a:gd name="connsiteY2" fmla="*/ 1633917 h 1633917"/>
                <a:gd name="connsiteX3" fmla="*/ 0 w 2723196"/>
                <a:gd name="connsiteY3" fmla="*/ 1633917 h 1633917"/>
                <a:gd name="connsiteX4" fmla="*/ 0 w 2723196"/>
                <a:gd name="connsiteY4" fmla="*/ 0 h 163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196" h="1633917">
                  <a:moveTo>
                    <a:pt x="0" y="0"/>
                  </a:moveTo>
                  <a:lnTo>
                    <a:pt x="2723196" y="0"/>
                  </a:lnTo>
                  <a:lnTo>
                    <a:pt x="2723196" y="1633917"/>
                  </a:lnTo>
                  <a:lnTo>
                    <a:pt x="0" y="163391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i="0" u="none" kern="1200" dirty="0">
                  <a:solidFill>
                    <a:srgbClr val="FF0000"/>
                  </a:solidFill>
                  <a:effectLst/>
                </a:rPr>
                <a:t>Soft</a:t>
              </a:r>
              <a:r>
                <a:rPr lang="en-US" sz="1400" b="0" i="0" u="none" kern="1200" baseline="0" dirty="0">
                  <a:solidFill>
                    <a:srgbClr val="FF0000"/>
                  </a:solidFill>
                  <a:effectLst/>
                </a:rPr>
                <a:t> palate </a:t>
              </a:r>
              <a:r>
                <a:rPr lang="en-US" sz="1400" b="0" i="0" u="none" kern="1200" baseline="0" dirty="0">
                  <a:effectLst/>
                </a:rPr>
                <a:t>is pulled upward </a:t>
              </a:r>
              <a:r>
                <a:rPr lang="en-US" sz="1400" b="0" i="0" u="none" kern="1200" dirty="0">
                  <a:effectLst/>
                </a:rPr>
                <a:t>to close the posterior nares which prevents the food from entering the nasal cavities.</a:t>
              </a:r>
            </a:p>
          </p:txBody>
        </p:sp>
        <p:sp>
          <p:nvSpPr>
            <p:cNvPr id="11" name="Freeform 10"/>
            <p:cNvSpPr/>
            <p:nvPr/>
          </p:nvSpPr>
          <p:spPr>
            <a:xfrm>
              <a:off x="5986015" y="3102709"/>
              <a:ext cx="595735" cy="91440"/>
            </a:xfrm>
            <a:custGeom>
              <a:avLst/>
              <a:gdLst>
                <a:gd name="connsiteX0" fmla="*/ 0 w 595735"/>
                <a:gd name="connsiteY0" fmla="*/ 45720 h 91440"/>
                <a:gd name="connsiteX1" fmla="*/ 595735 w 595735"/>
                <a:gd name="connsiteY1" fmla="*/ 45720 h 91440"/>
              </a:gdLst>
              <a:ahLst/>
              <a:cxnLst>
                <a:cxn ang="0">
                  <a:pos x="connsiteX0" y="connsiteY0"/>
                </a:cxn>
                <a:cxn ang="0">
                  <a:pos x="connsiteX1" y="connsiteY1"/>
                </a:cxn>
              </a:cxnLst>
              <a:rect l="l" t="t" r="r" b="b"/>
              <a:pathLst>
                <a:path w="595735" h="91440">
                  <a:moveTo>
                    <a:pt x="0" y="45720"/>
                  </a:moveTo>
                  <a:lnTo>
                    <a:pt x="595735"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94909" tIns="42585" rIns="294910" bIns="42586" numCol="1" spcCol="1270" anchor="ctr" anchorCtr="0">
              <a:noAutofit/>
            </a:bodyPr>
            <a:lstStyle/>
            <a:p>
              <a:pPr lvl="0" algn="ctr" defTabSz="622300">
                <a:lnSpc>
                  <a:spcPct val="90000"/>
                </a:lnSpc>
                <a:spcBef>
                  <a:spcPct val="0"/>
                </a:spcBef>
                <a:spcAft>
                  <a:spcPct val="35000"/>
                </a:spcAft>
              </a:pPr>
              <a:endParaRPr lang="en-US" sz="1400" b="0" i="0" u="none" kern="1200">
                <a:effectLst/>
              </a:endParaRPr>
            </a:p>
          </p:txBody>
        </p:sp>
        <p:sp>
          <p:nvSpPr>
            <p:cNvPr id="12" name="Freeform 11"/>
            <p:cNvSpPr/>
            <p:nvPr/>
          </p:nvSpPr>
          <p:spPr>
            <a:xfrm>
              <a:off x="3830721" y="2335916"/>
              <a:ext cx="2170799" cy="1524243"/>
            </a:xfrm>
            <a:custGeom>
              <a:avLst/>
              <a:gdLst>
                <a:gd name="connsiteX0" fmla="*/ 0 w 2723196"/>
                <a:gd name="connsiteY0" fmla="*/ 0 h 1633917"/>
                <a:gd name="connsiteX1" fmla="*/ 2723196 w 2723196"/>
                <a:gd name="connsiteY1" fmla="*/ 0 h 1633917"/>
                <a:gd name="connsiteX2" fmla="*/ 2723196 w 2723196"/>
                <a:gd name="connsiteY2" fmla="*/ 1633917 h 1633917"/>
                <a:gd name="connsiteX3" fmla="*/ 0 w 2723196"/>
                <a:gd name="connsiteY3" fmla="*/ 1633917 h 1633917"/>
                <a:gd name="connsiteX4" fmla="*/ 0 w 2723196"/>
                <a:gd name="connsiteY4" fmla="*/ 0 h 163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196" h="1633917">
                  <a:moveTo>
                    <a:pt x="0" y="0"/>
                  </a:moveTo>
                  <a:lnTo>
                    <a:pt x="2723196" y="0"/>
                  </a:lnTo>
                  <a:lnTo>
                    <a:pt x="2723196" y="1633917"/>
                  </a:lnTo>
                  <a:lnTo>
                    <a:pt x="0" y="163391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171450" marR="0" lvl="1" indent="-171450" algn="ctr" defTabSz="800100" rtl="0" eaLnBrk="1" fontAlgn="auto" latinLnBrk="0" hangingPunct="1">
                <a:lnSpc>
                  <a:spcPct val="90000"/>
                </a:lnSpc>
                <a:spcBef>
                  <a:spcPct val="0"/>
                </a:spcBef>
                <a:spcAft>
                  <a:spcPct val="15000"/>
                </a:spcAft>
                <a:buClrTx/>
                <a:buSzTx/>
                <a:buFontTx/>
                <a:buNone/>
                <a:tabLst/>
                <a:defRPr/>
              </a:pPr>
              <a:r>
                <a:rPr lang="en-US" sz="1300" b="0" i="0" u="none" kern="1200" dirty="0">
                  <a:effectLst/>
                </a:rPr>
                <a:t> The </a:t>
              </a:r>
              <a:r>
                <a:rPr lang="en-US" sz="1300" b="0" i="0" u="none" kern="1200" dirty="0" err="1">
                  <a:solidFill>
                    <a:srgbClr val="FF0000"/>
                  </a:solidFill>
                  <a:effectLst/>
                </a:rPr>
                <a:t>palatopharyngeal</a:t>
              </a:r>
              <a:r>
                <a:rPr lang="en-US" sz="1300" b="0" i="0" u="none" kern="1200" dirty="0">
                  <a:solidFill>
                    <a:srgbClr val="FF0000"/>
                  </a:solidFill>
                  <a:effectLst/>
                </a:rPr>
                <a:t> folds </a:t>
              </a:r>
              <a:r>
                <a:rPr lang="en-US" sz="1300" b="0" i="0" u="none" kern="1200" dirty="0">
                  <a:effectLst/>
                </a:rPr>
                <a:t>on each side of the pharynx are pulled medially to approximate each other. These folds form a sagittal slit through which food must pass into the posterior pharynx.</a:t>
              </a:r>
            </a:p>
          </p:txBody>
        </p:sp>
        <p:sp>
          <p:nvSpPr>
            <p:cNvPr id="13" name="Freeform 12"/>
            <p:cNvSpPr/>
            <p:nvPr/>
          </p:nvSpPr>
          <p:spPr>
            <a:xfrm>
              <a:off x="2570153" y="3838235"/>
              <a:ext cx="5545474" cy="595735"/>
            </a:xfrm>
            <a:custGeom>
              <a:avLst/>
              <a:gdLst>
                <a:gd name="connsiteX0" fmla="*/ 6699063 w 6699063"/>
                <a:gd name="connsiteY0" fmla="*/ 0 h 595735"/>
                <a:gd name="connsiteX1" fmla="*/ 6699063 w 6699063"/>
                <a:gd name="connsiteY1" fmla="*/ 314967 h 595735"/>
                <a:gd name="connsiteX2" fmla="*/ 0 w 6699063"/>
                <a:gd name="connsiteY2" fmla="*/ 314967 h 595735"/>
                <a:gd name="connsiteX3" fmla="*/ 0 w 6699063"/>
                <a:gd name="connsiteY3" fmla="*/ 595735 h 595735"/>
              </a:gdLst>
              <a:ahLst/>
              <a:cxnLst>
                <a:cxn ang="0">
                  <a:pos x="connsiteX0" y="connsiteY0"/>
                </a:cxn>
                <a:cxn ang="0">
                  <a:pos x="connsiteX1" y="connsiteY1"/>
                </a:cxn>
                <a:cxn ang="0">
                  <a:pos x="connsiteX2" y="connsiteY2"/>
                </a:cxn>
                <a:cxn ang="0">
                  <a:pos x="connsiteX3" y="connsiteY3"/>
                </a:cxn>
              </a:cxnLst>
              <a:rect l="l" t="t" r="r" b="b"/>
              <a:pathLst>
                <a:path w="6699063" h="595735">
                  <a:moveTo>
                    <a:pt x="6699063" y="0"/>
                  </a:moveTo>
                  <a:lnTo>
                    <a:pt x="6699063" y="314967"/>
                  </a:lnTo>
                  <a:lnTo>
                    <a:pt x="0" y="314967"/>
                  </a:lnTo>
                  <a:lnTo>
                    <a:pt x="0" y="595735"/>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194025" tIns="294733" rIns="3194025" bIns="294733" numCol="1" spcCol="1270" anchor="ctr" anchorCtr="0">
              <a:noAutofit/>
            </a:bodyPr>
            <a:lstStyle/>
            <a:p>
              <a:pPr lvl="0" algn="ctr" defTabSz="622300">
                <a:lnSpc>
                  <a:spcPct val="90000"/>
                </a:lnSpc>
                <a:spcBef>
                  <a:spcPct val="0"/>
                </a:spcBef>
                <a:spcAft>
                  <a:spcPct val="35000"/>
                </a:spcAft>
              </a:pPr>
              <a:endParaRPr lang="en-US" sz="1400" b="0" i="0" u="none" kern="1200">
                <a:effectLst/>
              </a:endParaRPr>
            </a:p>
          </p:txBody>
        </p:sp>
        <p:sp>
          <p:nvSpPr>
            <p:cNvPr id="14" name="Freeform 13"/>
            <p:cNvSpPr/>
            <p:nvPr/>
          </p:nvSpPr>
          <p:spPr>
            <a:xfrm>
              <a:off x="6581750" y="2335916"/>
              <a:ext cx="4224933" cy="1524243"/>
            </a:xfrm>
            <a:custGeom>
              <a:avLst/>
              <a:gdLst>
                <a:gd name="connsiteX0" fmla="*/ 0 w 2723196"/>
                <a:gd name="connsiteY0" fmla="*/ 0 h 1633917"/>
                <a:gd name="connsiteX1" fmla="*/ 2723196 w 2723196"/>
                <a:gd name="connsiteY1" fmla="*/ 0 h 1633917"/>
                <a:gd name="connsiteX2" fmla="*/ 2723196 w 2723196"/>
                <a:gd name="connsiteY2" fmla="*/ 1633917 h 1633917"/>
                <a:gd name="connsiteX3" fmla="*/ 0 w 2723196"/>
                <a:gd name="connsiteY3" fmla="*/ 1633917 h 1633917"/>
                <a:gd name="connsiteX4" fmla="*/ 0 w 2723196"/>
                <a:gd name="connsiteY4" fmla="*/ 0 h 163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196" h="1633917">
                  <a:moveTo>
                    <a:pt x="0" y="0"/>
                  </a:moveTo>
                  <a:lnTo>
                    <a:pt x="2723196" y="0"/>
                  </a:lnTo>
                  <a:lnTo>
                    <a:pt x="2723196" y="1633917"/>
                  </a:lnTo>
                  <a:lnTo>
                    <a:pt x="0" y="163391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285750" lvl="0" indent="-285750" algn="l" defTabSz="622300">
                <a:lnSpc>
                  <a:spcPct val="90000"/>
                </a:lnSpc>
                <a:spcBef>
                  <a:spcPct val="0"/>
                </a:spcBef>
                <a:spcAft>
                  <a:spcPct val="35000"/>
                </a:spcAft>
                <a:buFont typeface="Arial" panose="020B0604020202020204" pitchFamily="34" charset="0"/>
                <a:buChar char="•"/>
              </a:pPr>
              <a:r>
                <a:rPr lang="en-US" sz="1360" b="0" i="0" u="none" kern="1200" dirty="0">
                  <a:effectLst/>
                </a:rPr>
                <a:t>The </a:t>
              </a:r>
              <a:r>
                <a:rPr lang="en-US" sz="1360" b="0" i="0" u="none" kern="1200" dirty="0">
                  <a:solidFill>
                    <a:srgbClr val="FF0000"/>
                  </a:solidFill>
                  <a:effectLst/>
                </a:rPr>
                <a:t>vocal cords of the larynx </a:t>
              </a:r>
              <a:r>
                <a:rPr lang="en-US" sz="1360" b="0" i="0" u="none" kern="1200" dirty="0">
                  <a:effectLst/>
                </a:rPr>
                <a:t>are strongly approximated and the larynx is pulled upward and anteriorly by the neck muscles.</a:t>
              </a:r>
              <a:endParaRPr lang="en-US" sz="1360" dirty="0"/>
            </a:p>
            <a:p>
              <a:pPr marL="285750" lvl="0" indent="-285750" algn="l" defTabSz="622300">
                <a:lnSpc>
                  <a:spcPct val="90000"/>
                </a:lnSpc>
                <a:spcBef>
                  <a:spcPct val="0"/>
                </a:spcBef>
                <a:spcAft>
                  <a:spcPct val="35000"/>
                </a:spcAft>
                <a:buFont typeface="Arial" panose="020B0604020202020204" pitchFamily="34" charset="0"/>
                <a:buChar char="•"/>
              </a:pPr>
              <a:r>
                <a:rPr lang="en-US" sz="1360" b="0" i="0" u="none" kern="1200" dirty="0">
                  <a:effectLst/>
                </a:rPr>
                <a:t>These</a:t>
              </a:r>
              <a:r>
                <a:rPr lang="en-US" sz="1360" b="0" i="0" u="none" kern="1200" baseline="0" dirty="0">
                  <a:effectLst/>
                </a:rPr>
                <a:t> action and the</a:t>
              </a:r>
              <a:r>
                <a:rPr lang="en-US" sz="1360" b="0" i="0" u="none" kern="1200" dirty="0">
                  <a:effectLst/>
                </a:rPr>
                <a:t> ligaments that prevent the epiglottis from moving upward, cause the epiglottis to swing backward over the opening of the </a:t>
              </a:r>
              <a:r>
                <a:rPr lang="en-US" sz="1360" b="0" i="0" u="none" kern="1200" dirty="0">
                  <a:solidFill>
                    <a:srgbClr val="FF0000"/>
                  </a:solidFill>
                  <a:effectLst/>
                </a:rPr>
                <a:t>larynx</a:t>
              </a:r>
              <a:r>
                <a:rPr lang="en-US" sz="1360" b="0" i="0" u="none" kern="1200" dirty="0">
                  <a:effectLst/>
                </a:rPr>
                <a:t>.  These effects prevent food from going into the nose and trachea. Destruction of the vocal cords or the muscle that approximate them can cause </a:t>
              </a:r>
              <a:r>
                <a:rPr lang="en-US" sz="1360" b="0" i="0" u="none" kern="1200" dirty="0">
                  <a:solidFill>
                    <a:srgbClr val="FF0000"/>
                  </a:solidFill>
                  <a:effectLst/>
                </a:rPr>
                <a:t>strangulation</a:t>
              </a:r>
              <a:r>
                <a:rPr lang="en-US" sz="1360" b="0" i="0" u="none" kern="1200" dirty="0">
                  <a:effectLst/>
                </a:rPr>
                <a:t>.</a:t>
              </a:r>
            </a:p>
          </p:txBody>
        </p:sp>
        <p:sp>
          <p:nvSpPr>
            <p:cNvPr id="15" name="Freeform 14"/>
            <p:cNvSpPr/>
            <p:nvPr/>
          </p:nvSpPr>
          <p:spPr>
            <a:xfrm>
              <a:off x="3672974" y="5292961"/>
              <a:ext cx="595735" cy="91440"/>
            </a:xfrm>
            <a:custGeom>
              <a:avLst/>
              <a:gdLst>
                <a:gd name="connsiteX0" fmla="*/ 0 w 595735"/>
                <a:gd name="connsiteY0" fmla="*/ 45720 h 91440"/>
                <a:gd name="connsiteX1" fmla="*/ 595735 w 595735"/>
                <a:gd name="connsiteY1" fmla="*/ 45720 h 91440"/>
              </a:gdLst>
              <a:ahLst/>
              <a:cxnLst>
                <a:cxn ang="0">
                  <a:pos x="connsiteX0" y="connsiteY0"/>
                </a:cxn>
                <a:cxn ang="0">
                  <a:pos x="connsiteX1" y="connsiteY1"/>
                </a:cxn>
              </a:cxnLst>
              <a:rect l="l" t="t" r="r" b="b"/>
              <a:pathLst>
                <a:path w="595735" h="91440">
                  <a:moveTo>
                    <a:pt x="0" y="45720"/>
                  </a:moveTo>
                  <a:lnTo>
                    <a:pt x="595735"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94909" tIns="42585" rIns="294910" bIns="42586" numCol="1" spcCol="1270" anchor="ctr" anchorCtr="0">
              <a:noAutofit/>
            </a:bodyPr>
            <a:lstStyle/>
            <a:p>
              <a:pPr lvl="0" algn="ctr" defTabSz="622300">
                <a:lnSpc>
                  <a:spcPct val="90000"/>
                </a:lnSpc>
                <a:spcBef>
                  <a:spcPct val="0"/>
                </a:spcBef>
                <a:spcAft>
                  <a:spcPct val="35000"/>
                </a:spcAft>
              </a:pPr>
              <a:endParaRPr lang="en-US" sz="1400" b="0" i="0" u="none" kern="1200">
                <a:effectLst/>
              </a:endParaRPr>
            </a:p>
          </p:txBody>
        </p:sp>
        <p:sp>
          <p:nvSpPr>
            <p:cNvPr id="16" name="Freeform 15"/>
            <p:cNvSpPr/>
            <p:nvPr/>
          </p:nvSpPr>
          <p:spPr>
            <a:xfrm>
              <a:off x="1384423" y="4521723"/>
              <a:ext cx="2419040" cy="1633917"/>
            </a:xfrm>
            <a:custGeom>
              <a:avLst/>
              <a:gdLst>
                <a:gd name="connsiteX0" fmla="*/ 0 w 2723196"/>
                <a:gd name="connsiteY0" fmla="*/ 0 h 1633917"/>
                <a:gd name="connsiteX1" fmla="*/ 2723196 w 2723196"/>
                <a:gd name="connsiteY1" fmla="*/ 0 h 1633917"/>
                <a:gd name="connsiteX2" fmla="*/ 2723196 w 2723196"/>
                <a:gd name="connsiteY2" fmla="*/ 1633917 h 1633917"/>
                <a:gd name="connsiteX3" fmla="*/ 0 w 2723196"/>
                <a:gd name="connsiteY3" fmla="*/ 1633917 h 1633917"/>
                <a:gd name="connsiteX4" fmla="*/ 0 w 2723196"/>
                <a:gd name="connsiteY4" fmla="*/ 0 h 163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196" h="1633917">
                  <a:moveTo>
                    <a:pt x="0" y="0"/>
                  </a:moveTo>
                  <a:lnTo>
                    <a:pt x="2723196" y="0"/>
                  </a:lnTo>
                  <a:lnTo>
                    <a:pt x="2723196" y="1633917"/>
                  </a:lnTo>
                  <a:lnTo>
                    <a:pt x="0" y="163391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i="0" u="none" kern="1200" dirty="0">
                  <a:effectLst/>
                </a:rPr>
                <a:t>The upward movement of the larynx pulls up and enlarges the opening to the esophagus. The </a:t>
              </a:r>
              <a:r>
                <a:rPr lang="en-US" sz="1400" b="0" i="0" u="none" kern="1200" dirty="0">
                  <a:solidFill>
                    <a:srgbClr val="FF0000"/>
                  </a:solidFill>
                  <a:effectLst/>
                </a:rPr>
                <a:t>upper esophageal sphincter (or the </a:t>
              </a:r>
              <a:r>
                <a:rPr lang="en-US" sz="1400" b="0" i="0" u="none" kern="1200" dirty="0" err="1">
                  <a:solidFill>
                    <a:srgbClr val="FF0000"/>
                  </a:solidFill>
                  <a:effectLst/>
                </a:rPr>
                <a:t>pharyngoesophageal</a:t>
              </a:r>
              <a:r>
                <a:rPr lang="en-US" sz="1400" b="0" i="0" u="none" kern="1200" dirty="0">
                  <a:solidFill>
                    <a:srgbClr val="FF0000"/>
                  </a:solidFill>
                  <a:effectLst/>
                </a:rPr>
                <a:t> sphincter) </a:t>
              </a:r>
              <a:r>
                <a:rPr lang="en-US" sz="1400" b="0" i="0" u="none" kern="1200" dirty="0">
                  <a:effectLst/>
                </a:rPr>
                <a:t>relaxes and allows food to move freely from the posterior pharynx into the upper esophagus. </a:t>
              </a:r>
            </a:p>
          </p:txBody>
        </p:sp>
        <p:sp>
          <p:nvSpPr>
            <p:cNvPr id="17" name="Freeform 16"/>
            <p:cNvSpPr/>
            <p:nvPr/>
          </p:nvSpPr>
          <p:spPr>
            <a:xfrm>
              <a:off x="4258334" y="4521722"/>
              <a:ext cx="2197921" cy="1633917"/>
            </a:xfrm>
            <a:custGeom>
              <a:avLst/>
              <a:gdLst>
                <a:gd name="connsiteX0" fmla="*/ 0 w 2723196"/>
                <a:gd name="connsiteY0" fmla="*/ 0 h 1633917"/>
                <a:gd name="connsiteX1" fmla="*/ 2723196 w 2723196"/>
                <a:gd name="connsiteY1" fmla="*/ 0 h 1633917"/>
                <a:gd name="connsiteX2" fmla="*/ 2723196 w 2723196"/>
                <a:gd name="connsiteY2" fmla="*/ 1633917 h 1633917"/>
                <a:gd name="connsiteX3" fmla="*/ 0 w 2723196"/>
                <a:gd name="connsiteY3" fmla="*/ 1633917 h 1633917"/>
                <a:gd name="connsiteX4" fmla="*/ 0 w 2723196"/>
                <a:gd name="connsiteY4" fmla="*/ 0 h 163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196" h="1633917">
                  <a:moveTo>
                    <a:pt x="0" y="0"/>
                  </a:moveTo>
                  <a:lnTo>
                    <a:pt x="2723196" y="0"/>
                  </a:lnTo>
                  <a:lnTo>
                    <a:pt x="2723196" y="1633917"/>
                  </a:lnTo>
                  <a:lnTo>
                    <a:pt x="0" y="163391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i="0" u="none" kern="1200">
                  <a:effectLst/>
                </a:rPr>
                <a:t>Once the larynx is raised and the pharyngoesophageal sphincter relaxes, the entire muscular wall of the pharynx contracts (superior, middle, then inferior parts) propelling the food by peristalsis into the esophagus.</a:t>
              </a:r>
              <a:endParaRPr lang="en-US" sz="1400" b="0" i="0" u="none" kern="1200" dirty="0">
                <a:effectLst/>
              </a:endParaRPr>
            </a:p>
          </p:txBody>
        </p:sp>
      </p:grpSp>
      <p:sp>
        <p:nvSpPr>
          <p:cNvPr id="8" name="Rectangle 7"/>
          <p:cNvSpPr/>
          <p:nvPr/>
        </p:nvSpPr>
        <p:spPr>
          <a:xfrm>
            <a:off x="609460" y="1143000"/>
            <a:ext cx="10969943" cy="954107"/>
          </a:xfrm>
          <a:prstGeom prst="rect">
            <a:avLst/>
          </a:prstGeom>
        </p:spPr>
        <p:txBody>
          <a:bodyPr wrap="square">
            <a:spAutoFit/>
          </a:bodyPr>
          <a:lstStyle/>
          <a:p>
            <a:r>
              <a:rPr lang="en-US" sz="1400" dirty="0">
                <a:solidFill>
                  <a:schemeClr val="accent2">
                    <a:lumMod val="75000"/>
                  </a:schemeClr>
                </a:solidFill>
              </a:rPr>
              <a:t>Pharyngeal stage: </a:t>
            </a:r>
          </a:p>
          <a:p>
            <a:r>
              <a:rPr lang="en-US" sz="1400" dirty="0"/>
              <a:t>At the pharynx, the bolus of food </a:t>
            </a:r>
            <a:r>
              <a:rPr lang="en-US" sz="1400" dirty="0">
                <a:solidFill>
                  <a:srgbClr val="FF0000"/>
                </a:solidFill>
              </a:rPr>
              <a:t>stimulates</a:t>
            </a:r>
            <a:r>
              <a:rPr lang="en-US" sz="1400" dirty="0"/>
              <a:t> epithelial swallowing receptor areas all around the pharynx opening and impulses from this area pass to the </a:t>
            </a:r>
            <a:r>
              <a:rPr lang="en-US" sz="1400" dirty="0">
                <a:solidFill>
                  <a:srgbClr val="FF0000"/>
                </a:solidFill>
              </a:rPr>
              <a:t>brain stem (swallowing center)</a:t>
            </a:r>
            <a:r>
              <a:rPr lang="en-US" sz="1400" dirty="0"/>
              <a:t> and accordingly initiate a series of autonomic pharyngeal muscle contractions as follows: </a:t>
            </a:r>
            <a:r>
              <a:rPr lang="en-US" sz="1400" dirty="0">
                <a:solidFill>
                  <a:schemeClr val="tx2">
                    <a:lumMod val="60000"/>
                    <a:lumOff val="40000"/>
                  </a:schemeClr>
                </a:solidFill>
              </a:rPr>
              <a:t>(the time of process is less that two seconds).</a:t>
            </a:r>
          </a:p>
        </p:txBody>
      </p:sp>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pic>
        <p:nvPicPr>
          <p:cNvPr id="19" name="Picture 18" descr="22-05_VocalCords_1.jpg                                         00002536Sarah                          B9D5FA8B:"/>
          <p:cNvPicPr>
            <a:picLocks noChangeAspect="1" noChangeArrowheads="1"/>
          </p:cNvPicPr>
          <p:nvPr/>
        </p:nvPicPr>
        <p:blipFill>
          <a:blip r:embed="rId3"/>
          <a:srcRect/>
          <a:stretch>
            <a:fillRect/>
          </a:stretch>
        </p:blipFill>
        <p:spPr bwMode="auto">
          <a:xfrm>
            <a:off x="6660490" y="4282913"/>
            <a:ext cx="4918912" cy="1633917"/>
          </a:xfrm>
          <a:prstGeom prst="rect">
            <a:avLst/>
          </a:prstGeom>
          <a:noFill/>
          <a:ln>
            <a:solidFill>
              <a:schemeClr val="accent2">
                <a:lumMod val="75000"/>
              </a:schemeClr>
            </a:solidFill>
          </a:ln>
        </p:spPr>
      </p:pic>
    </p:spTree>
    <p:extLst>
      <p:ext uri="{BB962C8B-B14F-4D97-AF65-F5344CB8AC3E}">
        <p14:creationId xmlns:p14="http://schemas.microsoft.com/office/powerpoint/2010/main" val="15156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Ingestion of food</a:t>
            </a:r>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a:xfrm>
            <a:off x="609460" y="1279268"/>
            <a:ext cx="10969943" cy="1587035"/>
          </a:xfrm>
          <a:ln>
            <a:solidFill>
              <a:schemeClr val="bg2">
                <a:lumMod val="50000"/>
              </a:schemeClr>
            </a:solidFill>
            <a:prstDash val="dash"/>
          </a:ln>
        </p:spPr>
        <p:txBody>
          <a:bodyPr>
            <a:noAutofit/>
          </a:bodyPr>
          <a:lstStyle/>
          <a:p>
            <a:r>
              <a:rPr lang="en-US" sz="1800" i="1" dirty="0"/>
              <a:t>Summary of pharyngeal stage of swallowing: </a:t>
            </a:r>
            <a:r>
              <a:rPr lang="en-US" sz="1800" dirty="0"/>
              <a:t>The trachea is closed, the esophagus is opened, </a:t>
            </a:r>
          </a:p>
          <a:p>
            <a:pPr marL="0" indent="0">
              <a:buNone/>
            </a:pPr>
            <a:r>
              <a:rPr lang="en-US" sz="1800" dirty="0"/>
              <a:t>and a fast peristaltic wave </a:t>
            </a:r>
            <a:r>
              <a:rPr lang="en-US" sz="1800" dirty="0">
                <a:solidFill>
                  <a:srgbClr val="FF0000"/>
                </a:solidFill>
              </a:rPr>
              <a:t>initiated</a:t>
            </a:r>
            <a:r>
              <a:rPr lang="en-US" sz="1800" dirty="0"/>
              <a:t> by the nervous system of the pharynx </a:t>
            </a:r>
            <a:r>
              <a:rPr lang="en-US" sz="1800" dirty="0">
                <a:solidFill>
                  <a:srgbClr val="FF0000"/>
                </a:solidFill>
              </a:rPr>
              <a:t>forces</a:t>
            </a:r>
            <a:r>
              <a:rPr lang="en-US" sz="1800" dirty="0"/>
              <a:t> the bolus of food into the upper esophagus. (time of process is &lt; </a:t>
            </a:r>
            <a:r>
              <a:rPr lang="en-US" sz="1800" dirty="0">
                <a:solidFill>
                  <a:schemeClr val="accent4">
                    <a:lumMod val="75000"/>
                  </a:schemeClr>
                </a:solidFill>
              </a:rPr>
              <a:t>2</a:t>
            </a:r>
            <a:r>
              <a:rPr lang="en-US" sz="1800" dirty="0"/>
              <a:t> seconds). </a:t>
            </a:r>
            <a:endParaRPr lang="en-US" sz="1800" dirty="0" smtClean="0"/>
          </a:p>
          <a:p>
            <a:r>
              <a:rPr lang="en-US" sz="1800" dirty="0">
                <a:solidFill>
                  <a:srgbClr val="00B050"/>
                </a:solidFill>
              </a:rPr>
              <a:t>Muscles of the pharynx are almost striated muscles so they are considered skeletal muscles rather than smooth muscles. When they contract, the contraction that happens is not considered </a:t>
            </a:r>
            <a:r>
              <a:rPr lang="en-US" sz="1800" dirty="0" smtClean="0">
                <a:solidFill>
                  <a:srgbClr val="00B050"/>
                </a:solidFill>
              </a:rPr>
              <a:t>peristalsis.</a:t>
            </a:r>
            <a:endParaRPr lang="en-US" sz="1800" dirty="0">
              <a:solidFill>
                <a:srgbClr val="00B050"/>
              </a:solidFill>
            </a:endParaRPr>
          </a:p>
          <a:p>
            <a:pPr marL="0" indent="0">
              <a:buNone/>
            </a:pPr>
            <a:endParaRPr lang="en-US" sz="1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61" y="3429000"/>
            <a:ext cx="10969942" cy="2664489"/>
          </a:xfrm>
          <a:prstGeom prst="rect">
            <a:avLst/>
          </a:prstGeom>
          <a:ln>
            <a:solidFill>
              <a:srgbClr val="E4CBE7"/>
            </a:solidFill>
            <a:prstDash val="dashDot"/>
          </a:ln>
        </p:spPr>
      </p:pic>
      <p:sp>
        <p:nvSpPr>
          <p:cNvPr id="10" name="Rectangle 9"/>
          <p:cNvSpPr/>
          <p:nvPr/>
        </p:nvSpPr>
        <p:spPr>
          <a:xfrm>
            <a:off x="9373422" y="1301033"/>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11" name="Rectangle 10"/>
          <p:cNvSpPr/>
          <p:nvPr/>
        </p:nvSpPr>
        <p:spPr>
          <a:xfrm>
            <a:off x="9368310" y="3024336"/>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163951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412944" cy="990600"/>
          </a:xfrm>
        </p:spPr>
        <p:txBody>
          <a:bodyPr>
            <a:noAutofit/>
          </a:bodyPr>
          <a:lstStyle/>
          <a:p>
            <a:r>
              <a:rPr lang="en-US" sz="2400" dirty="0"/>
              <a:t>Nervous initiation of the pharyngeal stage of swallowing</a:t>
            </a: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a:xfrm>
            <a:off x="575672" y="1143000"/>
            <a:ext cx="5446734" cy="5213350"/>
          </a:xfrm>
          <a:ln>
            <a:noFill/>
            <a:prstDash val="dash"/>
          </a:ln>
        </p:spPr>
        <p:txBody>
          <a:bodyPr>
            <a:normAutofit fontScale="85000" lnSpcReduction="10000"/>
          </a:bodyPr>
          <a:lstStyle/>
          <a:p>
            <a:r>
              <a:rPr lang="en-US" sz="1600" dirty="0"/>
              <a:t>Impulses transmitted from pharyngeal opening (greatest sensitivity at tonsillar pillars)</a:t>
            </a:r>
            <a:endParaRPr lang="en-US" sz="1800" dirty="0"/>
          </a:p>
          <a:p>
            <a:endParaRPr lang="en-US" sz="1800" dirty="0"/>
          </a:p>
          <a:p>
            <a:r>
              <a:rPr lang="en-US" sz="1800" dirty="0"/>
              <a:t>Sensory impulses from the mouth are received  by the </a:t>
            </a:r>
            <a:r>
              <a:rPr lang="en-US" sz="1800" dirty="0">
                <a:solidFill>
                  <a:srgbClr val="FF0000"/>
                </a:solidFill>
              </a:rPr>
              <a:t>nucleus </a:t>
            </a:r>
            <a:r>
              <a:rPr lang="en-US" sz="1800" dirty="0" err="1">
                <a:solidFill>
                  <a:srgbClr val="FF0000"/>
                </a:solidFill>
              </a:rPr>
              <a:t>tractus</a:t>
            </a:r>
            <a:r>
              <a:rPr lang="en-US" sz="1800" dirty="0">
                <a:solidFill>
                  <a:srgbClr val="FF0000"/>
                </a:solidFill>
              </a:rPr>
              <a:t> </a:t>
            </a:r>
            <a:r>
              <a:rPr lang="en-US" sz="1800" dirty="0" err="1">
                <a:solidFill>
                  <a:srgbClr val="FF0000"/>
                </a:solidFill>
              </a:rPr>
              <a:t>solitarius</a:t>
            </a:r>
            <a:r>
              <a:rPr lang="en-US" sz="1800" dirty="0">
                <a:solidFill>
                  <a:srgbClr val="FF0000"/>
                </a:solidFill>
              </a:rPr>
              <a:t> </a:t>
            </a:r>
            <a:r>
              <a:rPr lang="en-US" sz="1800" dirty="0"/>
              <a:t>(NTS) via the medulla oblongata through the </a:t>
            </a:r>
            <a:r>
              <a:rPr lang="en-US" sz="1800" dirty="0">
                <a:solidFill>
                  <a:srgbClr val="FF0000"/>
                </a:solidFill>
              </a:rPr>
              <a:t>trigeminal and glossopharyngeal nerves</a:t>
            </a:r>
            <a:r>
              <a:rPr lang="en-US" sz="1800" dirty="0"/>
              <a:t>. </a:t>
            </a:r>
          </a:p>
          <a:p>
            <a:endParaRPr lang="en-US" sz="1800" dirty="0"/>
          </a:p>
          <a:p>
            <a:r>
              <a:rPr lang="en-US" sz="1800" dirty="0"/>
              <a:t>The most sensitive areas of the posterior mouth and pharynx for initiating the pharyngeal stage of swallowing are located in a ring around the pharyngeal opening including the </a:t>
            </a:r>
            <a:r>
              <a:rPr lang="en-US" sz="1800" dirty="0" err="1">
                <a:solidFill>
                  <a:srgbClr val="FF0000"/>
                </a:solidFill>
              </a:rPr>
              <a:t>tonsillar</a:t>
            </a:r>
            <a:r>
              <a:rPr lang="en-US" sz="1800" dirty="0">
                <a:solidFill>
                  <a:srgbClr val="FF0000"/>
                </a:solidFill>
              </a:rPr>
              <a:t> pillars. </a:t>
            </a:r>
          </a:p>
          <a:p>
            <a:endParaRPr lang="en-US" sz="1800" dirty="0">
              <a:solidFill>
                <a:srgbClr val="FF0000"/>
              </a:solidFill>
            </a:endParaRPr>
          </a:p>
          <a:p>
            <a:r>
              <a:rPr lang="en-US" sz="1800" dirty="0"/>
              <a:t>The successive stages of swallowing are then automatically initiated by neuronal areas of the reticular substance (</a:t>
            </a:r>
            <a:r>
              <a:rPr lang="en-US" sz="1800" dirty="0">
                <a:solidFill>
                  <a:srgbClr val="FFC000"/>
                </a:solidFill>
              </a:rPr>
              <a:t>5</a:t>
            </a:r>
            <a:r>
              <a:rPr lang="en-US" sz="1800" baseline="30000" dirty="0">
                <a:solidFill>
                  <a:srgbClr val="FFC000"/>
                </a:solidFill>
              </a:rPr>
              <a:t>th</a:t>
            </a:r>
            <a:r>
              <a:rPr lang="en-US" sz="1800" dirty="0">
                <a:solidFill>
                  <a:srgbClr val="FFC000"/>
                </a:solidFill>
              </a:rPr>
              <a:t> </a:t>
            </a:r>
            <a:r>
              <a:rPr lang="en-US" sz="1800" dirty="0"/>
              <a:t>and </a:t>
            </a:r>
            <a:r>
              <a:rPr lang="en-US" sz="1800" dirty="0">
                <a:solidFill>
                  <a:srgbClr val="FFC000"/>
                </a:solidFill>
              </a:rPr>
              <a:t>9</a:t>
            </a:r>
            <a:r>
              <a:rPr lang="en-US" sz="1800" baseline="30000" dirty="0">
                <a:solidFill>
                  <a:srgbClr val="FFC000"/>
                </a:solidFill>
              </a:rPr>
              <a:t>th</a:t>
            </a:r>
            <a:r>
              <a:rPr lang="en-US" sz="1800" dirty="0">
                <a:solidFill>
                  <a:srgbClr val="FFC000"/>
                </a:solidFill>
              </a:rPr>
              <a:t> </a:t>
            </a:r>
            <a:r>
              <a:rPr lang="en-US" sz="1800" dirty="0"/>
              <a:t>CN) of the </a:t>
            </a:r>
            <a:r>
              <a:rPr lang="en-US" sz="1800" dirty="0">
                <a:solidFill>
                  <a:srgbClr val="FF0000"/>
                </a:solidFill>
              </a:rPr>
              <a:t>medulla and lower portion of the pons </a:t>
            </a:r>
            <a:r>
              <a:rPr lang="en-US" sz="1800" dirty="0"/>
              <a:t>(collectively called the deglutition or swallowing center). </a:t>
            </a:r>
          </a:p>
          <a:p>
            <a:endParaRPr lang="en-US" sz="1800" dirty="0"/>
          </a:p>
          <a:p>
            <a:r>
              <a:rPr lang="en-US" sz="1800" dirty="0"/>
              <a:t>The motor impulses to the </a:t>
            </a:r>
            <a:r>
              <a:rPr lang="en-US" sz="1800" dirty="0">
                <a:solidFill>
                  <a:srgbClr val="FF0000"/>
                </a:solidFill>
              </a:rPr>
              <a:t>pharynx and upper esophagus </a:t>
            </a:r>
            <a:r>
              <a:rPr lang="en-US" sz="1800" dirty="0"/>
              <a:t>are transmitted from the swallowing center by the </a:t>
            </a:r>
            <a:r>
              <a:rPr lang="en-US" sz="1800" dirty="0">
                <a:solidFill>
                  <a:srgbClr val="FFC000"/>
                </a:solidFill>
              </a:rPr>
              <a:t>5</a:t>
            </a:r>
            <a:r>
              <a:rPr lang="en-US" sz="1800" baseline="30000" dirty="0">
                <a:solidFill>
                  <a:srgbClr val="FFC000"/>
                </a:solidFill>
              </a:rPr>
              <a:t>th</a:t>
            </a:r>
            <a:r>
              <a:rPr lang="en-US" sz="1800" dirty="0">
                <a:solidFill>
                  <a:srgbClr val="FFC000"/>
                </a:solidFill>
              </a:rPr>
              <a:t>, 9</a:t>
            </a:r>
            <a:r>
              <a:rPr lang="en-US" sz="1800" baseline="30000" dirty="0">
                <a:solidFill>
                  <a:srgbClr val="FFC000"/>
                </a:solidFill>
              </a:rPr>
              <a:t>th</a:t>
            </a:r>
            <a:r>
              <a:rPr lang="en-US" sz="1800" dirty="0">
                <a:solidFill>
                  <a:srgbClr val="FFC000"/>
                </a:solidFill>
              </a:rPr>
              <a:t>, 10</a:t>
            </a:r>
            <a:r>
              <a:rPr lang="en-US" sz="1800" baseline="30000" dirty="0">
                <a:solidFill>
                  <a:srgbClr val="FFC000"/>
                </a:solidFill>
              </a:rPr>
              <a:t>th</a:t>
            </a:r>
            <a:r>
              <a:rPr lang="en-US" sz="1800" dirty="0"/>
              <a:t>, and</a:t>
            </a:r>
            <a:r>
              <a:rPr lang="en-US" sz="1800" dirty="0">
                <a:solidFill>
                  <a:srgbClr val="FFC000"/>
                </a:solidFill>
              </a:rPr>
              <a:t> 12</a:t>
            </a:r>
            <a:r>
              <a:rPr lang="en-US" sz="1800" baseline="30000" dirty="0">
                <a:solidFill>
                  <a:srgbClr val="FFC000"/>
                </a:solidFill>
              </a:rPr>
              <a:t>th</a:t>
            </a:r>
            <a:r>
              <a:rPr lang="en-US" sz="1800" dirty="0"/>
              <a:t> cranial nerves and few of the superior cervical nerves. </a:t>
            </a:r>
            <a:endParaRPr lang="en-US" sz="1800" dirty="0">
              <a:latin typeface="+mj-lt"/>
            </a:endParaRPr>
          </a:p>
        </p:txBody>
      </p:sp>
      <p:cxnSp>
        <p:nvCxnSpPr>
          <p:cNvPr id="5" name="Straight Connector 4"/>
          <p:cNvCxnSpPr/>
          <p:nvPr/>
        </p:nvCxnSpPr>
        <p:spPr>
          <a:xfrm>
            <a:off x="6094431"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31" y="152400"/>
            <a:ext cx="5484972" cy="9906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400"/>
              <a:t>Effect of the pharyngeal stage of swallowing on respiration</a:t>
            </a:r>
            <a:endParaRPr lang="en-US" sz="2400" dirty="0"/>
          </a:p>
        </p:txBody>
      </p:sp>
      <p:sp>
        <p:nvSpPr>
          <p:cNvPr id="9" name="Content Placeholder 3"/>
          <p:cNvSpPr txBox="1">
            <a:spLocks/>
          </p:cNvSpPr>
          <p:nvPr/>
        </p:nvSpPr>
        <p:spPr>
          <a:xfrm>
            <a:off x="6094431" y="1628800"/>
            <a:ext cx="5446734" cy="4727550"/>
          </a:xfrm>
          <a:prstGeom prst="rect">
            <a:avLst/>
          </a:prstGeom>
          <a:ln>
            <a:noFill/>
            <a:prstDash val="dash"/>
          </a:ln>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eaLnBrk="0" hangingPunct="0">
              <a:spcBef>
                <a:spcPct val="50000"/>
              </a:spcBef>
              <a:buClr>
                <a:schemeClr val="accent2">
                  <a:lumMod val="75000"/>
                </a:schemeClr>
              </a:buClr>
            </a:pPr>
            <a:r>
              <a:rPr lang="en-US" sz="1800" dirty="0"/>
              <a:t>The entire  pharyngeal stage of swallowing occurs in less than </a:t>
            </a:r>
            <a:r>
              <a:rPr lang="en-US" sz="1800" dirty="0">
                <a:solidFill>
                  <a:srgbClr val="FFC000"/>
                </a:solidFill>
              </a:rPr>
              <a:t>6 </a:t>
            </a:r>
            <a:r>
              <a:rPr lang="en-US" sz="1800" dirty="0"/>
              <a:t>sec, during which time the swallowing center </a:t>
            </a:r>
            <a:r>
              <a:rPr lang="en-US" sz="1800" dirty="0">
                <a:solidFill>
                  <a:srgbClr val="FF0000"/>
                </a:solidFill>
              </a:rPr>
              <a:t>inhibits</a:t>
            </a:r>
            <a:r>
              <a:rPr lang="en-US" sz="1800" dirty="0"/>
              <a:t> the respiratory center in the medulla which </a:t>
            </a:r>
            <a:r>
              <a:rPr lang="en-US" sz="1800" dirty="0">
                <a:solidFill>
                  <a:srgbClr val="FF0000"/>
                </a:solidFill>
              </a:rPr>
              <a:t>stops</a:t>
            </a:r>
            <a:r>
              <a:rPr lang="en-US" sz="1800" dirty="0"/>
              <a:t> respiration during the swallowing cycle. </a:t>
            </a:r>
          </a:p>
          <a:p>
            <a:pPr eaLnBrk="0" hangingPunct="0">
              <a:spcBef>
                <a:spcPct val="50000"/>
              </a:spcBef>
              <a:buClr>
                <a:schemeClr val="accent2">
                  <a:lumMod val="75000"/>
                </a:schemeClr>
              </a:buClr>
            </a:pPr>
            <a:r>
              <a:rPr lang="en-US" sz="1800" u="sng" dirty="0">
                <a:solidFill>
                  <a:srgbClr val="FF0000"/>
                </a:solidFill>
              </a:rPr>
              <a:t>In summary, </a:t>
            </a:r>
            <a:r>
              <a:rPr lang="en-US" sz="1800" dirty="0"/>
              <a:t>the pharyngeal stage of swallowing is a </a:t>
            </a:r>
            <a:r>
              <a:rPr lang="en-US" sz="1800" dirty="0">
                <a:solidFill>
                  <a:srgbClr val="FF0000"/>
                </a:solidFill>
              </a:rPr>
              <a:t>reflex</a:t>
            </a:r>
            <a:r>
              <a:rPr lang="en-US" sz="1800" dirty="0"/>
              <a:t> act initiated by the voluntary movement of food into the back of the mouth which </a:t>
            </a:r>
            <a:r>
              <a:rPr lang="en-US" sz="1800" dirty="0">
                <a:solidFill>
                  <a:srgbClr val="FF0000"/>
                </a:solidFill>
              </a:rPr>
              <a:t>stimulates</a:t>
            </a:r>
            <a:r>
              <a:rPr lang="en-US" sz="1800" dirty="0"/>
              <a:t> involuntary pharyngeal sensory receptors to elicit the swallowing reflex.</a:t>
            </a:r>
          </a:p>
        </p:txBody>
      </p:sp>
      <p:sp>
        <p:nvSpPr>
          <p:cNvPr id="10" name="Rectangle 9"/>
          <p:cNvSpPr/>
          <p:nvPr/>
        </p:nvSpPr>
        <p:spPr>
          <a:xfrm>
            <a:off x="6094430" y="1143000"/>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11" name="Rectangle 10"/>
          <p:cNvSpPr/>
          <p:nvPr/>
        </p:nvSpPr>
        <p:spPr>
          <a:xfrm>
            <a:off x="9982844" y="2175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6" name="Rectangle 5"/>
          <p:cNvSpPr/>
          <p:nvPr/>
        </p:nvSpPr>
        <p:spPr>
          <a:xfrm>
            <a:off x="6170686" y="4509120"/>
            <a:ext cx="5408717" cy="584775"/>
          </a:xfrm>
          <a:prstGeom prst="rect">
            <a:avLst/>
          </a:prstGeom>
          <a:noFill/>
          <a:ln>
            <a:solidFill>
              <a:srgbClr val="00B050"/>
            </a:solidFill>
            <a:prstDash val="dashDot"/>
          </a:ln>
        </p:spPr>
        <p:txBody>
          <a:bodyPr wrap="square" rtlCol="0">
            <a:spAutoFit/>
          </a:bodyPr>
          <a:lstStyle/>
          <a:p>
            <a:pPr algn="ctr"/>
            <a:r>
              <a:rPr lang="en-US" sz="1600" dirty="0">
                <a:solidFill>
                  <a:srgbClr val="00B050"/>
                </a:solidFill>
                <a:latin typeface="Calibri" panose="020F0502020204030204" pitchFamily="34" charset="0"/>
                <a:cs typeface="Calibri" panose="020F0502020204030204" pitchFamily="34" charset="0"/>
              </a:rPr>
              <a:t>Activation of swallowing center leads to inhibition of respiratory center.</a:t>
            </a:r>
          </a:p>
        </p:txBody>
      </p:sp>
    </p:spTree>
    <p:extLst>
      <p:ext uri="{BB962C8B-B14F-4D97-AF65-F5344CB8AC3E}">
        <p14:creationId xmlns:p14="http://schemas.microsoft.com/office/powerpoint/2010/main" val="980401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Stages of swallowing (Deglutition)</a:t>
            </a:r>
          </a:p>
        </p:txBody>
      </p:sp>
      <p:sp>
        <p:nvSpPr>
          <p:cNvPr id="3" name="Slide Number Placeholder 2"/>
          <p:cNvSpPr>
            <a:spLocks noGrp="1"/>
          </p:cNvSpPr>
          <p:nvPr>
            <p:ph type="sldNum" sz="quarter" idx="12"/>
          </p:nvPr>
        </p:nvSpPr>
        <p:spPr>
          <a:xfrm>
            <a:off x="816669" y="6356350"/>
            <a:ext cx="8590111" cy="313010"/>
          </a:xfrm>
        </p:spPr>
        <p:txBody>
          <a:bodyPr/>
          <a:lstStyle/>
          <a:p>
            <a:fld id="{4929A69E-7D8F-4515-9605-0315ABD4F316}" type="slidenum">
              <a:rPr lang="en-US" smtClean="0"/>
              <a:t>35</a:t>
            </a:fld>
            <a:r>
              <a:rPr lang="en-US" dirty="0"/>
              <a:t>   </a:t>
            </a:r>
            <a:r>
              <a:rPr lang="en-US" baseline="30000" dirty="0"/>
              <a:t>3</a:t>
            </a:r>
            <a:r>
              <a:rPr lang="en-US" dirty="0"/>
              <a:t> is a surgical procedure that involves removing part of the </a:t>
            </a:r>
            <a:r>
              <a:rPr lang="en-US" dirty="0" err="1"/>
              <a:t>vagus</a:t>
            </a:r>
            <a:r>
              <a:rPr lang="en-US" dirty="0"/>
              <a:t> nerve</a:t>
            </a:r>
          </a:p>
        </p:txBody>
      </p:sp>
      <p:sp>
        <p:nvSpPr>
          <p:cNvPr id="7" name="Content Placeholder 6"/>
          <p:cNvSpPr>
            <a:spLocks noGrp="1"/>
          </p:cNvSpPr>
          <p:nvPr>
            <p:ph sz="quarter" idx="1"/>
          </p:nvPr>
        </p:nvSpPr>
        <p:spPr>
          <a:xfrm>
            <a:off x="609460" y="1242573"/>
            <a:ext cx="10969943" cy="4783386"/>
          </a:xfrm>
          <a:ln>
            <a:noFill/>
            <a:prstDash val="dash"/>
          </a:ln>
        </p:spPr>
        <p:txBody>
          <a:bodyPr>
            <a:noAutofit/>
          </a:bodyPr>
          <a:lstStyle/>
          <a:p>
            <a:r>
              <a:rPr lang="en-US" sz="1600" dirty="0">
                <a:solidFill>
                  <a:schemeClr val="accent2">
                    <a:lumMod val="75000"/>
                  </a:schemeClr>
                </a:solidFill>
              </a:rPr>
              <a:t>Esophageal stage: </a:t>
            </a:r>
          </a:p>
          <a:p>
            <a:r>
              <a:rPr lang="en-US" sz="1600" dirty="0"/>
              <a:t>The esophagus is a conduit to move food </a:t>
            </a:r>
            <a:r>
              <a:rPr lang="en-US" sz="1600" dirty="0">
                <a:solidFill>
                  <a:srgbClr val="FF0000"/>
                </a:solidFill>
              </a:rPr>
              <a:t>rapidly</a:t>
            </a:r>
            <a:r>
              <a:rPr lang="en-US" sz="1600" dirty="0"/>
              <a:t> from the pharynx to the stomach. </a:t>
            </a:r>
          </a:p>
          <a:p>
            <a:r>
              <a:rPr lang="en-US" sz="1600" dirty="0">
                <a:solidFill>
                  <a:schemeClr val="accent2">
                    <a:lumMod val="75000"/>
                  </a:schemeClr>
                </a:solidFill>
              </a:rPr>
              <a:t>The esophageal stage is controlled: </a:t>
            </a:r>
          </a:p>
          <a:p>
            <a:pPr marL="342900" indent="-342900">
              <a:buFont typeface="+mj-lt"/>
              <a:buAutoNum type="arabicPeriod"/>
            </a:pPr>
            <a:r>
              <a:rPr lang="en-US" sz="1600" dirty="0">
                <a:solidFill>
                  <a:schemeClr val="accent2"/>
                </a:solidFill>
              </a:rPr>
              <a:t>partly by the swallowing reflex and </a:t>
            </a:r>
          </a:p>
          <a:p>
            <a:pPr marL="342900" indent="-342900">
              <a:buFont typeface="+mj-lt"/>
              <a:buAutoNum type="arabicPeriod"/>
            </a:pPr>
            <a:r>
              <a:rPr lang="en-US" sz="1600" dirty="0">
                <a:solidFill>
                  <a:schemeClr val="accent2"/>
                </a:solidFill>
              </a:rPr>
              <a:t>partly by the enteric nervous system (ENS). </a:t>
            </a:r>
            <a:endParaRPr lang="en-US" sz="1600" dirty="0" smtClean="0">
              <a:solidFill>
                <a:schemeClr val="accent2"/>
              </a:solidFill>
            </a:endParaRPr>
          </a:p>
          <a:p>
            <a:pPr marL="342900" indent="-342900">
              <a:buFont typeface="+mj-lt"/>
              <a:buAutoNum type="arabicPeriod"/>
            </a:pPr>
            <a:endParaRPr lang="en-US" sz="1600" dirty="0">
              <a:solidFill>
                <a:schemeClr val="accent2"/>
              </a:solidFill>
            </a:endParaRPr>
          </a:p>
          <a:p>
            <a:r>
              <a:rPr lang="en-US" sz="1600" dirty="0"/>
              <a:t>When bolus of food passes through the </a:t>
            </a:r>
            <a:r>
              <a:rPr lang="en-US" sz="1600" dirty="0">
                <a:solidFill>
                  <a:srgbClr val="FF0000"/>
                </a:solidFill>
              </a:rPr>
              <a:t>upper esophageal sphincter</a:t>
            </a:r>
            <a:r>
              <a:rPr lang="en-US" sz="1600" dirty="0"/>
              <a:t>, the swallowing reflex closes the sphincter so food cannot reflux into the pharynx. </a:t>
            </a:r>
          </a:p>
          <a:p>
            <a:endParaRPr lang="en-US" sz="1600" b="1" dirty="0"/>
          </a:p>
          <a:p>
            <a:endParaRPr lang="en-US" sz="1600" b="1" dirty="0"/>
          </a:p>
          <a:p>
            <a:endParaRPr lang="en-US" sz="1600" b="1" dirty="0"/>
          </a:p>
          <a:p>
            <a:endParaRPr lang="en-US" sz="1600" b="1" dirty="0"/>
          </a:p>
          <a:p>
            <a:endParaRPr lang="en-US" sz="1600" b="1" dirty="0"/>
          </a:p>
          <a:p>
            <a:pPr marL="0" indent="0">
              <a:buNone/>
            </a:pPr>
            <a:endParaRPr lang="en-US" sz="1600" b="1" dirty="0"/>
          </a:p>
          <a:p>
            <a:r>
              <a:rPr lang="en-US" sz="1600" dirty="0"/>
              <a:t>In case of </a:t>
            </a:r>
            <a:r>
              <a:rPr lang="en-US" sz="1600" dirty="0">
                <a:solidFill>
                  <a:srgbClr val="FF0000"/>
                </a:solidFill>
              </a:rPr>
              <a:t>vagotomy</a:t>
            </a:r>
            <a:r>
              <a:rPr lang="en-US" sz="1600" baseline="30000" dirty="0">
                <a:solidFill>
                  <a:srgbClr val="FF0000"/>
                </a:solidFill>
              </a:rPr>
              <a:t>3</a:t>
            </a:r>
            <a:r>
              <a:rPr lang="en-US" sz="1600" dirty="0">
                <a:solidFill>
                  <a:srgbClr val="FF0000"/>
                </a:solidFill>
              </a:rPr>
              <a:t>,</a:t>
            </a:r>
            <a:r>
              <a:rPr lang="en-US" sz="1600" dirty="0"/>
              <a:t> enteric nervous system takes over</a:t>
            </a:r>
          </a:p>
        </p:txBody>
      </p:sp>
      <p:graphicFrame>
        <p:nvGraphicFramePr>
          <p:cNvPr id="8" name="Table 7"/>
          <p:cNvGraphicFramePr>
            <a:graphicFrameLocks noGrp="1"/>
          </p:cNvGraphicFramePr>
          <p:nvPr>
            <p:extLst>
              <p:ext uri="{D42A27DB-BD31-4B8C-83A1-F6EECF244321}">
                <p14:modId xmlns:p14="http://schemas.microsoft.com/office/powerpoint/2010/main" val="89119787"/>
              </p:ext>
            </p:extLst>
          </p:nvPr>
        </p:nvGraphicFramePr>
        <p:xfrm>
          <a:off x="609460" y="3861048"/>
          <a:ext cx="10885554" cy="1920240"/>
        </p:xfrm>
        <a:graphic>
          <a:graphicData uri="http://schemas.openxmlformats.org/drawingml/2006/table">
            <a:tbl>
              <a:tblPr firstRow="1" bandRow="1">
                <a:tableStyleId>{5C22544A-7EE6-4342-B048-85BDC9FD1C3A}</a:tableStyleId>
              </a:tblPr>
              <a:tblGrid>
                <a:gridCol w="3628518">
                  <a:extLst>
                    <a:ext uri="{9D8B030D-6E8A-4147-A177-3AD203B41FA5}">
                      <a16:colId xmlns:a16="http://schemas.microsoft.com/office/drawing/2014/main" val="20000"/>
                    </a:ext>
                  </a:extLst>
                </a:gridCol>
                <a:gridCol w="3628518">
                  <a:extLst>
                    <a:ext uri="{9D8B030D-6E8A-4147-A177-3AD203B41FA5}">
                      <a16:colId xmlns:a16="http://schemas.microsoft.com/office/drawing/2014/main" val="20001"/>
                    </a:ext>
                  </a:extLst>
                </a:gridCol>
                <a:gridCol w="3628518">
                  <a:extLst>
                    <a:ext uri="{9D8B030D-6E8A-4147-A177-3AD203B41FA5}">
                      <a16:colId xmlns:a16="http://schemas.microsoft.com/office/drawing/2014/main" val="20002"/>
                    </a:ext>
                  </a:extLst>
                </a:gridCol>
              </a:tblGrid>
              <a:tr h="228025">
                <a:tc>
                  <a:txBody>
                    <a:bodyPr/>
                    <a:lstStyle/>
                    <a:p>
                      <a:pPr algn="ctr"/>
                      <a:r>
                        <a:rPr lang="en-US" sz="1800" b="0" dirty="0">
                          <a:solidFill>
                            <a:schemeClr val="accent2">
                              <a:lumMod val="75000"/>
                            </a:schemeClr>
                          </a:solidFill>
                        </a:rPr>
                        <a:t>Location of muscle</a:t>
                      </a:r>
                    </a:p>
                  </a:txBody>
                  <a:tcPr>
                    <a:solidFill>
                      <a:schemeClr val="accent2">
                        <a:lumMod val="20000"/>
                        <a:lumOff val="80000"/>
                      </a:schemeClr>
                    </a:solidFill>
                  </a:tcPr>
                </a:tc>
                <a:tc>
                  <a:txBody>
                    <a:bodyPr/>
                    <a:lstStyle/>
                    <a:p>
                      <a:pPr algn="ctr"/>
                      <a:r>
                        <a:rPr lang="en-US" sz="1800" b="0" dirty="0">
                          <a:solidFill>
                            <a:schemeClr val="accent2">
                              <a:lumMod val="75000"/>
                            </a:schemeClr>
                          </a:solidFill>
                        </a:rPr>
                        <a:t>Type</a:t>
                      </a:r>
                      <a:r>
                        <a:rPr lang="en-US" sz="1800" b="0" baseline="0" dirty="0">
                          <a:solidFill>
                            <a:schemeClr val="accent2">
                              <a:lumMod val="75000"/>
                            </a:schemeClr>
                          </a:solidFill>
                        </a:rPr>
                        <a:t> of muscle</a:t>
                      </a:r>
                      <a:endParaRPr lang="en-US" sz="1800" b="0" dirty="0">
                        <a:solidFill>
                          <a:schemeClr val="accent2">
                            <a:lumMod val="75000"/>
                          </a:schemeClr>
                        </a:solidFill>
                      </a:endParaRPr>
                    </a:p>
                  </a:txBody>
                  <a:tcPr>
                    <a:solidFill>
                      <a:schemeClr val="accent2">
                        <a:lumMod val="20000"/>
                        <a:lumOff val="80000"/>
                      </a:schemeClr>
                    </a:solidFill>
                  </a:tcPr>
                </a:tc>
                <a:tc>
                  <a:txBody>
                    <a:bodyPr/>
                    <a:lstStyle/>
                    <a:p>
                      <a:pPr algn="ctr"/>
                      <a:r>
                        <a:rPr lang="en-US" sz="1800" b="0" dirty="0">
                          <a:solidFill>
                            <a:schemeClr val="accent2">
                              <a:lumMod val="75000"/>
                            </a:schemeClr>
                          </a:solidFill>
                        </a:rPr>
                        <a:t>Innervation</a:t>
                      </a:r>
                    </a:p>
                  </a:txBody>
                  <a:tcPr>
                    <a:solidFill>
                      <a:schemeClr val="accent2">
                        <a:lumMod val="20000"/>
                        <a:lumOff val="80000"/>
                      </a:schemeClr>
                    </a:solidFill>
                  </a:tcPr>
                </a:tc>
                <a:extLst>
                  <a:ext uri="{0D108BD9-81ED-4DB2-BD59-A6C34878D82A}">
                    <a16:rowId xmlns:a16="http://schemas.microsoft.com/office/drawing/2014/main" val="10000"/>
                  </a:ext>
                </a:extLst>
              </a:tr>
              <a:tr h="570063">
                <a:tc>
                  <a:txBody>
                    <a:bodyPr/>
                    <a:lstStyle/>
                    <a:p>
                      <a:r>
                        <a:rPr lang="en-US" sz="1800" b="0" dirty="0"/>
                        <a:t>The musculature of pharyngeal wall</a:t>
                      </a:r>
                      <a:r>
                        <a:rPr lang="en-US" sz="1800" b="0" baseline="0" dirty="0"/>
                        <a:t> and upper </a:t>
                      </a:r>
                      <a:r>
                        <a:rPr lang="en-US" sz="1800" b="0" baseline="0" dirty="0">
                          <a:solidFill>
                            <a:srgbClr val="FFC000"/>
                          </a:solidFill>
                        </a:rPr>
                        <a:t>1/3</a:t>
                      </a:r>
                      <a:r>
                        <a:rPr lang="en-US" sz="1800" b="0" baseline="0" dirty="0"/>
                        <a:t> of esophagus</a:t>
                      </a:r>
                      <a:endParaRPr lang="en-US" sz="1800" b="0" dirty="0"/>
                    </a:p>
                  </a:txBody>
                  <a:tcPr>
                    <a:solidFill>
                      <a:schemeClr val="bg1">
                        <a:lumMod val="95000"/>
                      </a:schemeClr>
                    </a:solidFill>
                  </a:tcPr>
                </a:tc>
                <a:tc>
                  <a:txBody>
                    <a:bodyPr/>
                    <a:lstStyle/>
                    <a:p>
                      <a:pPr algn="ctr"/>
                      <a:r>
                        <a:rPr lang="en-US" sz="1800" b="0" dirty="0"/>
                        <a:t>Striated</a:t>
                      </a:r>
                      <a:r>
                        <a:rPr lang="en-US" sz="1800" b="0" baseline="0" dirty="0"/>
                        <a:t> muscle</a:t>
                      </a:r>
                      <a:endParaRPr lang="en-US" sz="1800" b="0" dirty="0"/>
                    </a:p>
                  </a:txBody>
                  <a:tcPr>
                    <a:solidFill>
                      <a:schemeClr val="bg1">
                        <a:lumMod val="95000"/>
                      </a:schemeClr>
                    </a:solidFill>
                  </a:tcPr>
                </a:tc>
                <a:tc>
                  <a:txBody>
                    <a:bodyPr/>
                    <a:lstStyle/>
                    <a:p>
                      <a:r>
                        <a:rPr lang="en-US" sz="1800" b="0" dirty="0"/>
                        <a:t>Vagus (</a:t>
                      </a:r>
                      <a:r>
                        <a:rPr lang="en-US" sz="1800" b="0" dirty="0">
                          <a:solidFill>
                            <a:srgbClr val="FFC000"/>
                          </a:solidFill>
                        </a:rPr>
                        <a:t>10</a:t>
                      </a:r>
                      <a:r>
                        <a:rPr lang="en-US" sz="1800" b="0" baseline="30000" dirty="0">
                          <a:solidFill>
                            <a:srgbClr val="FFC000"/>
                          </a:solidFill>
                        </a:rPr>
                        <a:t>th</a:t>
                      </a:r>
                      <a:r>
                        <a:rPr lang="en-US" sz="1800" b="0" dirty="0">
                          <a:solidFill>
                            <a:srgbClr val="FFC000"/>
                          </a:solidFill>
                        </a:rPr>
                        <a:t> </a:t>
                      </a:r>
                      <a:r>
                        <a:rPr lang="en-US" sz="1800" b="0" dirty="0"/>
                        <a:t>cranial) &amp; glossopharyngeal nerves (</a:t>
                      </a:r>
                      <a:r>
                        <a:rPr lang="en-US" sz="1800" b="0" dirty="0">
                          <a:solidFill>
                            <a:srgbClr val="FFC000"/>
                          </a:solidFill>
                        </a:rPr>
                        <a:t>9</a:t>
                      </a:r>
                      <a:r>
                        <a:rPr lang="en-US" sz="1800" b="0" baseline="30000" dirty="0">
                          <a:solidFill>
                            <a:srgbClr val="FFC000"/>
                          </a:solidFill>
                        </a:rPr>
                        <a:t>th</a:t>
                      </a:r>
                      <a:r>
                        <a:rPr lang="en-US" sz="1800" b="0" dirty="0">
                          <a:solidFill>
                            <a:srgbClr val="FFC000"/>
                          </a:solidFill>
                        </a:rPr>
                        <a:t> </a:t>
                      </a:r>
                      <a:r>
                        <a:rPr lang="en-US" sz="1800" b="0" dirty="0"/>
                        <a:t>cranial)</a:t>
                      </a:r>
                    </a:p>
                  </a:txBody>
                  <a:tcPr>
                    <a:solidFill>
                      <a:schemeClr val="bg1">
                        <a:lumMod val="95000"/>
                      </a:schemeClr>
                    </a:solidFill>
                  </a:tcPr>
                </a:tc>
                <a:extLst>
                  <a:ext uri="{0D108BD9-81ED-4DB2-BD59-A6C34878D82A}">
                    <a16:rowId xmlns:a16="http://schemas.microsoft.com/office/drawing/2014/main" val="10001"/>
                  </a:ext>
                </a:extLst>
              </a:tr>
              <a:tr h="570063">
                <a:tc>
                  <a:txBody>
                    <a:bodyPr/>
                    <a:lstStyle/>
                    <a:p>
                      <a:r>
                        <a:rPr lang="en-US" sz="1800" b="0" dirty="0"/>
                        <a:t>The</a:t>
                      </a:r>
                      <a:r>
                        <a:rPr lang="en-US" sz="1800" b="0" baseline="0" dirty="0"/>
                        <a:t> musculature of lower </a:t>
                      </a:r>
                      <a:r>
                        <a:rPr lang="en-US" sz="1800" b="0" baseline="0" dirty="0">
                          <a:solidFill>
                            <a:srgbClr val="FFC000"/>
                          </a:solidFill>
                        </a:rPr>
                        <a:t>two thirds</a:t>
                      </a:r>
                      <a:r>
                        <a:rPr lang="en-US" sz="1800" b="0" baseline="0" dirty="0"/>
                        <a:t> of esophagus</a:t>
                      </a:r>
                      <a:endParaRPr lang="en-US" sz="1800" b="0" dirty="0"/>
                    </a:p>
                  </a:txBody>
                  <a:tcPr/>
                </a:tc>
                <a:tc>
                  <a:txBody>
                    <a:bodyPr/>
                    <a:lstStyle/>
                    <a:p>
                      <a:pPr algn="ctr"/>
                      <a:r>
                        <a:rPr lang="en-US" sz="1800" b="0" dirty="0"/>
                        <a:t>Smooth muscle</a:t>
                      </a:r>
                    </a:p>
                  </a:txBody>
                  <a:tcPr/>
                </a:tc>
                <a:tc>
                  <a:txBody>
                    <a:bodyPr/>
                    <a:lstStyle/>
                    <a:p>
                      <a:r>
                        <a:rPr lang="en-US" sz="1800" b="0" dirty="0"/>
                        <a:t>Vagus (</a:t>
                      </a:r>
                      <a:r>
                        <a:rPr lang="en-US" sz="1800" b="0" dirty="0">
                          <a:solidFill>
                            <a:srgbClr val="FFC000"/>
                          </a:solidFill>
                        </a:rPr>
                        <a:t>10</a:t>
                      </a:r>
                      <a:r>
                        <a:rPr lang="en-US" sz="1800" b="0" baseline="30000" dirty="0">
                          <a:solidFill>
                            <a:srgbClr val="FFC000"/>
                          </a:solidFill>
                        </a:rPr>
                        <a:t>th</a:t>
                      </a:r>
                      <a:r>
                        <a:rPr lang="en-US" sz="1800" b="0" baseline="0" dirty="0">
                          <a:solidFill>
                            <a:srgbClr val="FFC000"/>
                          </a:solidFill>
                        </a:rPr>
                        <a:t> </a:t>
                      </a:r>
                      <a:r>
                        <a:rPr lang="en-US" sz="1800" b="0" baseline="0" dirty="0"/>
                        <a:t>cranial) through connections with esophageal myenteric nervous system</a:t>
                      </a:r>
                      <a:endParaRPr lang="en-US" sz="1800" b="0" dirty="0"/>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 name="Rectangle 3"/>
          <p:cNvSpPr/>
          <p:nvPr/>
        </p:nvSpPr>
        <p:spPr>
          <a:xfrm>
            <a:off x="8038561" y="1241772"/>
            <a:ext cx="3539982" cy="2062103"/>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The pharyngeal and esophageal stages are managed by swallowing </a:t>
            </a:r>
            <a:r>
              <a:rPr lang="en-US" sz="1600" dirty="0" smtClean="0">
                <a:solidFill>
                  <a:srgbClr val="00B050"/>
                </a:solidFill>
                <a:latin typeface="Calibri" panose="020F0502020204030204" pitchFamily="34" charset="0"/>
                <a:cs typeface="Calibri" panose="020F0502020204030204" pitchFamily="34" charset="0"/>
              </a:rPr>
              <a:t>reflex.</a:t>
            </a:r>
            <a:endParaRPr lang="en-US" sz="16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00B050"/>
                </a:solidFill>
                <a:latin typeface="Calibri" panose="020F0502020204030204" pitchFamily="34" charset="0"/>
                <a:cs typeface="Calibri" panose="020F0502020204030204" pitchFamily="34" charset="0"/>
              </a:rPr>
              <a:t>In esophageal stage another reflex is initiated called the “receptive relaxation”. As the name suggests, it relaxes the lower esophageal </a:t>
            </a:r>
            <a:r>
              <a:rPr lang="en-US" sz="1600" dirty="0" smtClean="0">
                <a:solidFill>
                  <a:srgbClr val="00B050"/>
                </a:solidFill>
                <a:latin typeface="Calibri" panose="020F0502020204030204" pitchFamily="34" charset="0"/>
                <a:cs typeface="Calibri" panose="020F0502020204030204" pitchFamily="34" charset="0"/>
              </a:rPr>
              <a:t>sphincter.</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767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endParaRPr lang="en-US" sz="3200" dirty="0">
              <a:effectLst/>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4" name="Content Placeholder 3"/>
          <p:cNvSpPr>
            <a:spLocks noGrp="1"/>
          </p:cNvSpPr>
          <p:nvPr>
            <p:ph sz="quarter" idx="1"/>
          </p:nvPr>
        </p:nvSpPr>
        <p:spPr>
          <a:xfrm>
            <a:off x="609459" y="1196752"/>
            <a:ext cx="10969943" cy="4814570"/>
          </a:xfrm>
          <a:ln>
            <a:noFill/>
            <a:prstDash val="dash"/>
          </a:ln>
        </p:spPr>
        <p:txBody>
          <a:bodyPr>
            <a:normAutofit/>
          </a:bodyPr>
          <a:lstStyle/>
          <a:p>
            <a:r>
              <a:rPr lang="en-US" sz="1800" dirty="0">
                <a:solidFill>
                  <a:schemeClr val="accent2">
                    <a:lumMod val="75000"/>
                  </a:schemeClr>
                </a:solidFill>
              </a:rPr>
              <a:t>Esophageal stage: </a:t>
            </a:r>
          </a:p>
          <a:p>
            <a:r>
              <a:rPr lang="en-US" sz="1800" dirty="0">
                <a:solidFill>
                  <a:schemeClr val="bg2">
                    <a:lumMod val="75000"/>
                  </a:schemeClr>
                </a:solidFill>
              </a:rPr>
              <a:t>It exhibits </a:t>
            </a:r>
            <a:r>
              <a:rPr lang="en-US" sz="1800" dirty="0">
                <a:solidFill>
                  <a:schemeClr val="accent4">
                    <a:lumMod val="75000"/>
                  </a:schemeClr>
                </a:solidFill>
              </a:rPr>
              <a:t>two</a:t>
            </a:r>
            <a:r>
              <a:rPr lang="en-US" sz="1800" dirty="0">
                <a:solidFill>
                  <a:schemeClr val="bg2">
                    <a:lumMod val="75000"/>
                  </a:schemeClr>
                </a:solidFill>
              </a:rPr>
              <a:t> types of peristaltic movements:</a:t>
            </a:r>
          </a:p>
          <a:p>
            <a:r>
              <a:rPr lang="en-US" sz="1800" dirty="0">
                <a:solidFill>
                  <a:srgbClr val="FF0000"/>
                </a:solidFill>
              </a:rPr>
              <a:t>Primary peristalsis: </a:t>
            </a:r>
            <a:r>
              <a:rPr lang="en-US" sz="1800" dirty="0"/>
              <a:t>It is simply a continuation of the peristaltic wave that begins in the pharynx and spreads into the esophagus during the pharyngeal stage of swallowing. This wave passes from the pharynx to the stomach in </a:t>
            </a:r>
            <a:r>
              <a:rPr lang="en-US" sz="1800" dirty="0">
                <a:solidFill>
                  <a:srgbClr val="FFC000"/>
                </a:solidFill>
              </a:rPr>
              <a:t>8-10 sec.</a:t>
            </a:r>
            <a:endParaRPr lang="en-US" sz="1800" dirty="0"/>
          </a:p>
          <a:p>
            <a:r>
              <a:rPr lang="en-US" sz="1800" dirty="0">
                <a:solidFill>
                  <a:srgbClr val="FF0000"/>
                </a:solidFill>
              </a:rPr>
              <a:t>Secondary peristalsis: </a:t>
            </a:r>
            <a:r>
              <a:rPr lang="en-US" sz="1800" dirty="0"/>
              <a:t>If this primary peristaltic wave </a:t>
            </a:r>
            <a:r>
              <a:rPr lang="en-US" sz="1800" dirty="0">
                <a:solidFill>
                  <a:srgbClr val="FF0000"/>
                </a:solidFill>
              </a:rPr>
              <a:t>fails to move </a:t>
            </a:r>
            <a:r>
              <a:rPr lang="en-US" sz="1800" dirty="0"/>
              <a:t>the food to the stomach, then the distention in the esophagus caused by the food will initiate secondary peristaltic wave which will continue until all the food is emptied into the </a:t>
            </a:r>
            <a:r>
              <a:rPr lang="en-US" sz="1800" dirty="0" smtClean="0"/>
              <a:t>stomach </a:t>
            </a:r>
            <a:r>
              <a:rPr lang="en-US" sz="1800" dirty="0" smtClean="0">
                <a:solidFill>
                  <a:srgbClr val="00B050"/>
                </a:solidFill>
              </a:rPr>
              <a:t>(</a:t>
            </a:r>
            <a:r>
              <a:rPr lang="en-US" sz="1800" dirty="0">
                <a:solidFill>
                  <a:srgbClr val="00B050"/>
                </a:solidFill>
              </a:rPr>
              <a:t>Second peristalsis occurs behind the area of </a:t>
            </a:r>
            <a:r>
              <a:rPr lang="en-US" sz="1800" dirty="0" smtClean="0">
                <a:solidFill>
                  <a:srgbClr val="00B050"/>
                </a:solidFill>
              </a:rPr>
              <a:t>occlusion).</a:t>
            </a:r>
            <a:endParaRPr lang="en-US" sz="1800" dirty="0">
              <a:solidFill>
                <a:srgbClr val="00B050"/>
              </a:solidFill>
            </a:endParaRPr>
          </a:p>
          <a:p>
            <a:endParaRPr lang="en-US" sz="1800" dirty="0"/>
          </a:p>
        </p:txBody>
      </p:sp>
      <p:pic>
        <p:nvPicPr>
          <p:cNvPr id="5" name="Picture 6" descr="fox78119_1804"/>
          <p:cNvPicPr>
            <a:picLocks noChangeAspect="1" noChangeArrowheads="1"/>
          </p:cNvPicPr>
          <p:nvPr/>
        </p:nvPicPr>
        <p:blipFill rotWithShape="1">
          <a:blip r:embed="rId2">
            <a:extLst>
              <a:ext uri="{28A0092B-C50C-407E-A947-70E740481C1C}">
                <a14:useLocalDpi xmlns:a14="http://schemas.microsoft.com/office/drawing/2010/main" val="0"/>
              </a:ext>
            </a:extLst>
          </a:blip>
          <a:srcRect t="2699"/>
          <a:stretch/>
        </p:blipFill>
        <p:spPr bwMode="auto">
          <a:xfrm>
            <a:off x="2349996" y="3833942"/>
            <a:ext cx="7211044" cy="23846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2014849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of Stages of swallowing </a:t>
            </a:r>
          </a:p>
        </p:txBody>
      </p:sp>
      <p:sp>
        <p:nvSpPr>
          <p:cNvPr id="3" name="Slide Number Placeholder 2"/>
          <p:cNvSpPr>
            <a:spLocks noGrp="1"/>
          </p:cNvSpPr>
          <p:nvPr>
            <p:ph type="sldNum" sz="quarter" idx="12"/>
          </p:nvPr>
        </p:nvSpPr>
        <p:spPr/>
        <p:txBody>
          <a:bodyPr/>
          <a:lstStyle/>
          <a:p>
            <a:fld id="{4929A69E-7D8F-4515-9605-0315ABD4F316}" type="slidenum">
              <a:rPr lang="en-US" smtClean="0"/>
              <a:t>37</a:t>
            </a:fld>
            <a:endParaRPr lang="en-US" dirty="0"/>
          </a:p>
        </p:txBody>
      </p:sp>
      <p:pic>
        <p:nvPicPr>
          <p:cNvPr id="4" name="Picture 3"/>
          <p:cNvPicPr>
            <a:picLocks noChangeAspect="1"/>
          </p:cNvPicPr>
          <p:nvPr/>
        </p:nvPicPr>
        <p:blipFill>
          <a:blip r:embed="rId2"/>
          <a:stretch>
            <a:fillRect/>
          </a:stretch>
        </p:blipFill>
        <p:spPr>
          <a:xfrm>
            <a:off x="759970" y="1553431"/>
            <a:ext cx="10819433" cy="4392488"/>
          </a:xfrm>
          <a:prstGeom prst="rect">
            <a:avLst/>
          </a:prstGeom>
        </p:spPr>
      </p:pic>
      <p:sp>
        <p:nvSpPr>
          <p:cNvPr id="8" name="Rectangle 7"/>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1461276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Ingestion of food</a:t>
            </a:r>
          </a:p>
        </p:txBody>
      </p:sp>
      <p:sp>
        <p:nvSpPr>
          <p:cNvPr id="3" name="Slide Number Placeholder 2"/>
          <p:cNvSpPr>
            <a:spLocks noGrp="1"/>
          </p:cNvSpPr>
          <p:nvPr>
            <p:ph type="sldNum" sz="quarter" idx="12"/>
          </p:nvPr>
        </p:nvSpPr>
        <p:spPr/>
        <p:txBody>
          <a:bodyPr/>
          <a:lstStyle/>
          <a:p>
            <a:fld id="{4929A69E-7D8F-4515-9605-0315ABD4F316}" type="slidenum">
              <a:rPr lang="en-US" smtClean="0"/>
              <a:t>38</a:t>
            </a:fld>
            <a:endParaRPr lang="en-US"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2681"/>
          <a:stretch/>
        </p:blipFill>
        <p:spPr bwMode="auto">
          <a:xfrm>
            <a:off x="609460" y="1543110"/>
            <a:ext cx="10969943" cy="4694201"/>
          </a:xfrm>
          <a:prstGeom prst="rect">
            <a:avLst/>
          </a:prstGeom>
        </p:spPr>
      </p:pic>
      <p:sp>
        <p:nvSpPr>
          <p:cNvPr id="9" name="Rectangle 8"/>
          <p:cNvSpPr/>
          <p:nvPr/>
        </p:nvSpPr>
        <p:spPr>
          <a:xfrm>
            <a:off x="609460" y="1143000"/>
            <a:ext cx="3954544" cy="400110"/>
          </a:xfrm>
          <a:prstGeom prst="rect">
            <a:avLst/>
          </a:prstGeom>
        </p:spPr>
        <p:txBody>
          <a:bodyPr wrap="square">
            <a:spAutoFit/>
          </a:bodyPr>
          <a:lstStyle/>
          <a:p>
            <a:r>
              <a:rPr lang="en-US" dirty="0">
                <a:solidFill>
                  <a:schemeClr val="accent2">
                    <a:lumMod val="75000"/>
                  </a:schemeClr>
                </a:solidFill>
              </a:rPr>
              <a:t>Summary of the whole process:</a:t>
            </a:r>
          </a:p>
        </p:txBody>
      </p:sp>
      <p:sp>
        <p:nvSpPr>
          <p:cNvPr id="7" name="Rectangle 6"/>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2058156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Gastro-esophageal (lower esophageal) sphincter</a:t>
            </a:r>
          </a:p>
        </p:txBody>
      </p:sp>
      <p:sp>
        <p:nvSpPr>
          <p:cNvPr id="3" name="Slide Number Placeholder 2"/>
          <p:cNvSpPr>
            <a:spLocks noGrp="1"/>
          </p:cNvSpPr>
          <p:nvPr>
            <p:ph type="sldNum" sz="quarter" idx="12"/>
          </p:nvPr>
        </p:nvSpPr>
        <p:spPr/>
        <p:txBody>
          <a:bodyPr/>
          <a:lstStyle/>
          <a:p>
            <a:fld id="{4929A69E-7D8F-4515-9605-0315ABD4F316}" type="slidenum">
              <a:rPr lang="en-US" smtClean="0"/>
              <a:t>39</a:t>
            </a:fld>
            <a:endParaRPr lang="en-US" dirty="0"/>
          </a:p>
        </p:txBody>
      </p:sp>
      <p:pic>
        <p:nvPicPr>
          <p:cNvPr id="7" name="Picture 2" descr="http://www.drbhandari.com/images/esophag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10" y="3274986"/>
            <a:ext cx="4896544" cy="216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9459" y="1195129"/>
            <a:ext cx="10969943" cy="2062103"/>
          </a:xfrm>
          <a:prstGeom prst="rect">
            <a:avLst/>
          </a:prstGeom>
        </p:spPr>
        <p:txBody>
          <a:bodyPr wrap="square">
            <a:spAutoFit/>
          </a:bodyPr>
          <a:lstStyle/>
          <a:p>
            <a:r>
              <a:rPr lang="en-US" sz="1600" dirty="0"/>
              <a:t>The esophageal sphincter is formed by the esophageal  </a:t>
            </a:r>
            <a:r>
              <a:rPr lang="en-US" sz="1600" dirty="0">
                <a:solidFill>
                  <a:srgbClr val="FF0000"/>
                </a:solidFill>
              </a:rPr>
              <a:t>circular muscle </a:t>
            </a:r>
            <a:r>
              <a:rPr lang="en-US" sz="1600" dirty="0"/>
              <a:t>located in an area of </a:t>
            </a:r>
            <a:r>
              <a:rPr lang="en-US" sz="1600" dirty="0">
                <a:solidFill>
                  <a:srgbClr val="FFC000"/>
                </a:solidFill>
              </a:rPr>
              <a:t>~ 3 cm </a:t>
            </a:r>
            <a:r>
              <a:rPr lang="en-US" sz="1600" dirty="0"/>
              <a:t>upward of the junction with the stomach.  </a:t>
            </a:r>
          </a:p>
          <a:p>
            <a:endParaRPr lang="en-US" sz="1600" dirty="0"/>
          </a:p>
          <a:p>
            <a:r>
              <a:rPr lang="en-US" sz="1600" dirty="0"/>
              <a:t>This sphincter remains </a:t>
            </a:r>
            <a:r>
              <a:rPr lang="en-US" sz="1600" dirty="0" err="1">
                <a:solidFill>
                  <a:srgbClr val="FF0000"/>
                </a:solidFill>
              </a:rPr>
              <a:t>tonically</a:t>
            </a:r>
            <a:r>
              <a:rPr lang="en-US" sz="1600" dirty="0">
                <a:solidFill>
                  <a:srgbClr val="FF0000"/>
                </a:solidFill>
              </a:rPr>
              <a:t> constricted </a:t>
            </a:r>
            <a:r>
              <a:rPr lang="en-US" sz="1600" dirty="0"/>
              <a:t>(protects the esophagus from the stomach acidic juices) until the peristaltic swallowing wave passes down the esophagus  and causes a </a:t>
            </a:r>
            <a:r>
              <a:rPr lang="en-US" sz="1600" dirty="0">
                <a:solidFill>
                  <a:srgbClr val="FF0000"/>
                </a:solidFill>
              </a:rPr>
              <a:t>“receptive relaxation” </a:t>
            </a:r>
            <a:r>
              <a:rPr lang="en-US" sz="1600" dirty="0"/>
              <a:t>of the sphincter and the emptying of the propelled food into the stomach. </a:t>
            </a:r>
          </a:p>
          <a:p>
            <a:endParaRPr lang="en-US" sz="1600" dirty="0"/>
          </a:p>
          <a:p>
            <a:r>
              <a:rPr lang="en-US" sz="1600" dirty="0"/>
              <a:t>Failure of the sphincter to relax will result in </a:t>
            </a:r>
            <a:r>
              <a:rPr lang="en-US" sz="1600" dirty="0">
                <a:solidFill>
                  <a:srgbClr val="FF0000"/>
                </a:solidFill>
              </a:rPr>
              <a:t>achalasia.</a:t>
            </a:r>
          </a:p>
        </p:txBody>
      </p:sp>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 name="Rectangle 3"/>
          <p:cNvSpPr/>
          <p:nvPr/>
        </p:nvSpPr>
        <p:spPr>
          <a:xfrm>
            <a:off x="6022404" y="2579906"/>
            <a:ext cx="5556999" cy="3554819"/>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500" dirty="0">
                <a:solidFill>
                  <a:srgbClr val="00B050"/>
                </a:solidFill>
                <a:latin typeface="Calibri" panose="020F0502020204030204" pitchFamily="34" charset="0"/>
                <a:cs typeface="Calibri" panose="020F0502020204030204" pitchFamily="34" charset="0"/>
              </a:rPr>
              <a:t>It is important to keep the gastro-esophageal (lower esophageal) sphincter contracted unless a bolus is moving down the esophagus. </a:t>
            </a:r>
          </a:p>
          <a:p>
            <a:pPr marL="285750" indent="-285750">
              <a:buFont typeface="Arial" panose="020B0604020202020204" pitchFamily="34" charset="0"/>
              <a:buChar char="•"/>
            </a:pPr>
            <a:r>
              <a:rPr lang="en-US" sz="1500" dirty="0">
                <a:solidFill>
                  <a:srgbClr val="00B050"/>
                </a:solidFill>
                <a:latin typeface="Calibri" panose="020F0502020204030204" pitchFamily="34" charset="0"/>
                <a:cs typeface="Calibri" panose="020F0502020204030204" pitchFamily="34" charset="0"/>
              </a:rPr>
              <a:t>Three mechanisms for contraction:</a:t>
            </a:r>
          </a:p>
          <a:p>
            <a:pPr marL="285750" indent="-285750">
              <a:buFont typeface="Arial" panose="020B0604020202020204" pitchFamily="34" charset="0"/>
              <a:buChar char="•"/>
            </a:pPr>
            <a:r>
              <a:rPr lang="en-US" sz="1500" dirty="0">
                <a:solidFill>
                  <a:srgbClr val="00B050"/>
                </a:solidFill>
                <a:latin typeface="Calibri" panose="020F0502020204030204" pitchFamily="34" charset="0"/>
                <a:cs typeface="Calibri" panose="020F0502020204030204" pitchFamily="34" charset="0"/>
              </a:rPr>
              <a:t>Normal tonic contraction: found nearly in all sphincters of the GI </a:t>
            </a:r>
            <a:r>
              <a:rPr lang="en-US" sz="1500" dirty="0" smtClean="0">
                <a:solidFill>
                  <a:srgbClr val="00B050"/>
                </a:solidFill>
                <a:latin typeface="Calibri" panose="020F0502020204030204" pitchFamily="34" charset="0"/>
                <a:cs typeface="Calibri" panose="020F0502020204030204" pitchFamily="34" charset="0"/>
              </a:rPr>
              <a:t>system.</a:t>
            </a:r>
            <a:endParaRPr lang="en-US" sz="15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500" dirty="0">
                <a:solidFill>
                  <a:srgbClr val="00B050"/>
                </a:solidFill>
                <a:latin typeface="Calibri" panose="020F0502020204030204" pitchFamily="34" charset="0"/>
                <a:cs typeface="Calibri" panose="020F0502020204030204" pitchFamily="34" charset="0"/>
              </a:rPr>
              <a:t>The diaphragm particularly during inhalation; When you inhale the diaphragm contracts and goes down, pushing the abdominal cavity and squeezing the last portion of the esophagus which prevents the reflux of stomach materials </a:t>
            </a:r>
            <a:r>
              <a:rPr lang="en-US" sz="1500" dirty="0" smtClean="0">
                <a:solidFill>
                  <a:srgbClr val="00B050"/>
                </a:solidFill>
                <a:latin typeface="Calibri" panose="020F0502020204030204" pitchFamily="34" charset="0"/>
                <a:cs typeface="Calibri" panose="020F0502020204030204" pitchFamily="34" charset="0"/>
              </a:rPr>
              <a:t>.</a:t>
            </a:r>
            <a:endParaRPr lang="en-US" sz="15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500" dirty="0">
                <a:solidFill>
                  <a:srgbClr val="00B050"/>
                </a:solidFill>
                <a:latin typeface="Calibri" panose="020F0502020204030204" pitchFamily="34" charset="0"/>
                <a:cs typeface="Calibri" panose="020F0502020204030204" pitchFamily="34" charset="0"/>
              </a:rPr>
              <a:t>Valve like mechanism: the last part of the esophagus gets inserted into the lumen of the stomach (not mouth-to-mouth attachment). When you increase the pressure of the stomach by inhalation, it will close the lower esophagus sphincter and prevent </a:t>
            </a:r>
            <a:r>
              <a:rPr lang="en-US" sz="1500" dirty="0" smtClean="0">
                <a:solidFill>
                  <a:srgbClr val="00B050"/>
                </a:solidFill>
                <a:latin typeface="Calibri" panose="020F0502020204030204" pitchFamily="34" charset="0"/>
                <a:cs typeface="Calibri" panose="020F0502020204030204" pitchFamily="34" charset="0"/>
              </a:rPr>
              <a:t>reflux.</a:t>
            </a:r>
            <a:endParaRPr lang="en-US" sz="1500" dirty="0">
              <a:solidFill>
                <a:srgbClr val="00B050"/>
              </a:solidFill>
              <a:latin typeface="Calibri" panose="020F0502020204030204" pitchFamily="34" charset="0"/>
              <a:cs typeface="Calibri" panose="020F0502020204030204" pitchFamily="34" charset="0"/>
            </a:endParaRPr>
          </a:p>
        </p:txBody>
      </p:sp>
      <p:sp>
        <p:nvSpPr>
          <p:cNvPr id="5" name="Rectangle 4"/>
          <p:cNvSpPr/>
          <p:nvPr/>
        </p:nvSpPr>
        <p:spPr>
          <a:xfrm>
            <a:off x="609459" y="5620997"/>
            <a:ext cx="5296395" cy="553998"/>
          </a:xfrm>
          <a:prstGeom prst="rect">
            <a:avLst/>
          </a:prstGeom>
          <a:noFill/>
          <a:ln>
            <a:solidFill>
              <a:srgbClr val="00B050"/>
            </a:solidFill>
            <a:prstDash val="dashDot"/>
          </a:ln>
        </p:spPr>
        <p:txBody>
          <a:bodyPr wrap="square" rtlCol="0">
            <a:spAutoFit/>
          </a:bodyPr>
          <a:lstStyle/>
          <a:p>
            <a:pPr algn="ctr"/>
            <a:r>
              <a:rPr lang="en-US" sz="1500" dirty="0">
                <a:solidFill>
                  <a:srgbClr val="00B050"/>
                </a:solidFill>
                <a:latin typeface="Calibri" panose="020F0502020204030204" pitchFamily="34" charset="0"/>
                <a:cs typeface="Calibri" panose="020F0502020204030204" pitchFamily="34" charset="0"/>
                <a:sym typeface="Wingdings" panose="05000000000000000000" pitchFamily="2" charset="2"/>
              </a:rPr>
              <a:t>Tonic contraction of LES is most important in preventing stomach acid from moving up to the esophagus.</a:t>
            </a:r>
            <a:endParaRPr lang="en-US" sz="15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34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Structures of the GI Tract</a:t>
            </a:r>
            <a:endParaRPr lang="x-none"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6" name="Content Placeholder 5"/>
          <p:cNvSpPr>
            <a:spLocks noGrp="1"/>
          </p:cNvSpPr>
          <p:nvPr>
            <p:ph sz="quarter" idx="1"/>
          </p:nvPr>
        </p:nvSpPr>
        <p:spPr>
          <a:xfrm>
            <a:off x="609460" y="1219200"/>
            <a:ext cx="5844993" cy="4937760"/>
          </a:xfrm>
        </p:spPr>
        <p:txBody>
          <a:bodyPr>
            <a:normAutofit/>
          </a:bodyPr>
          <a:lstStyle/>
          <a:p>
            <a:pPr>
              <a:defRPr/>
            </a:pPr>
            <a:r>
              <a:rPr lang="en-US" altLang="en-US" sz="1800" dirty="0">
                <a:solidFill>
                  <a:schemeClr val="accent2">
                    <a:lumMod val="75000"/>
                  </a:schemeClr>
                </a:solidFill>
              </a:rPr>
              <a:t>Structures arranged linearly in the following sequence: </a:t>
            </a:r>
          </a:p>
          <a:p>
            <a:pPr marL="342900" indent="-342900">
              <a:buFont typeface="+mj-lt"/>
              <a:buAutoNum type="arabicPeriod"/>
              <a:defRPr/>
            </a:pPr>
            <a:r>
              <a:rPr lang="en-US" altLang="en-US" sz="1700" dirty="0"/>
              <a:t>Mouth</a:t>
            </a:r>
          </a:p>
          <a:p>
            <a:pPr marL="342900" indent="-342900">
              <a:buFont typeface="+mj-lt"/>
              <a:buAutoNum type="arabicPeriod"/>
              <a:defRPr/>
            </a:pPr>
            <a:r>
              <a:rPr lang="en-US" altLang="en-US" sz="1700" dirty="0"/>
              <a:t>Pharynx </a:t>
            </a:r>
          </a:p>
          <a:p>
            <a:pPr marL="342900" indent="-342900">
              <a:buFont typeface="+mj-lt"/>
              <a:buAutoNum type="arabicPeriod"/>
              <a:defRPr/>
            </a:pPr>
            <a:r>
              <a:rPr lang="en-US" altLang="en-US" sz="1700" dirty="0"/>
              <a:t>Esophagus</a:t>
            </a:r>
          </a:p>
          <a:p>
            <a:pPr marL="342900" indent="-342900">
              <a:buFont typeface="+mj-lt"/>
              <a:buAutoNum type="arabicPeriod"/>
              <a:defRPr/>
            </a:pPr>
            <a:r>
              <a:rPr lang="en-US" altLang="en-US" sz="1700" dirty="0"/>
              <a:t>Stomach</a:t>
            </a:r>
          </a:p>
          <a:p>
            <a:pPr marL="342900" indent="-342900">
              <a:buFont typeface="+mj-lt"/>
              <a:buAutoNum type="arabicPeriod"/>
              <a:defRPr/>
            </a:pPr>
            <a:r>
              <a:rPr lang="en-US" altLang="en-US" sz="1700" dirty="0"/>
              <a:t>Small intestine</a:t>
            </a:r>
          </a:p>
          <a:p>
            <a:pPr marL="342900" indent="-342900">
              <a:buFont typeface="+mj-lt"/>
              <a:buAutoNum type="arabicPeriod"/>
              <a:defRPr/>
            </a:pPr>
            <a:r>
              <a:rPr lang="en-US" altLang="en-US" sz="1700" dirty="0"/>
              <a:t>Large intestine, and anus</a:t>
            </a:r>
          </a:p>
          <a:p>
            <a:pPr>
              <a:defRPr/>
            </a:pPr>
            <a:r>
              <a:rPr lang="en-US" altLang="en-US" sz="1800" dirty="0">
                <a:solidFill>
                  <a:schemeClr val="accent2">
                    <a:lumMod val="75000"/>
                  </a:schemeClr>
                </a:solidFill>
              </a:rPr>
              <a:t>Other structures of GI tract (glands)</a:t>
            </a:r>
          </a:p>
          <a:p>
            <a:pPr marL="0" indent="0">
              <a:buNone/>
              <a:defRPr/>
            </a:pPr>
            <a:r>
              <a:rPr lang="en-US" altLang="en-US" sz="1700" b="1" dirty="0">
                <a:solidFill>
                  <a:schemeClr val="bg2">
                    <a:lumMod val="75000"/>
                  </a:schemeClr>
                </a:solidFill>
              </a:rPr>
              <a:t>- </a:t>
            </a:r>
            <a:r>
              <a:rPr lang="en-US" altLang="en-US" sz="1700" dirty="0">
                <a:solidFill>
                  <a:schemeClr val="bg2">
                    <a:lumMod val="75000"/>
                  </a:schemeClr>
                </a:solidFill>
              </a:rPr>
              <a:t>Salivary glands, pancreas, liver, and gallbladder.</a:t>
            </a:r>
          </a:p>
          <a:p>
            <a:pPr marL="0" indent="0">
              <a:buNone/>
              <a:defRPr/>
            </a:pPr>
            <a:endParaRPr lang="en-US" altLang="en-US" sz="2100" dirty="0"/>
          </a:p>
          <a:p>
            <a:endParaRPr lang="en-US" sz="1800" dirty="0"/>
          </a:p>
        </p:txBody>
      </p:sp>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1196752"/>
            <a:ext cx="4908927" cy="505752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3041426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Function of the lower esophageal sphincter </a:t>
            </a:r>
          </a:p>
        </p:txBody>
      </p:sp>
      <p:sp>
        <p:nvSpPr>
          <p:cNvPr id="3" name="Slide Number Placeholder 2"/>
          <p:cNvSpPr>
            <a:spLocks noGrp="1"/>
          </p:cNvSpPr>
          <p:nvPr>
            <p:ph type="sldNum" sz="quarter" idx="12"/>
          </p:nvPr>
        </p:nvSpPr>
        <p:spPr/>
        <p:txBody>
          <a:bodyPr/>
          <a:lstStyle/>
          <a:p>
            <a:fld id="{4929A69E-7D8F-4515-9605-0315ABD4F316}" type="slidenum">
              <a:rPr lang="en-US" smtClean="0"/>
              <a:t>40</a:t>
            </a:fld>
            <a:endParaRPr lang="en-US" dirty="0"/>
          </a:p>
        </p:txBody>
      </p:sp>
      <p:graphicFrame>
        <p:nvGraphicFramePr>
          <p:cNvPr id="7" name="Diagram 6"/>
          <p:cNvGraphicFramePr/>
          <p:nvPr>
            <p:extLst>
              <p:ext uri="{D42A27DB-BD31-4B8C-83A1-F6EECF244321}">
                <p14:modId xmlns:p14="http://schemas.microsoft.com/office/powerpoint/2010/main" val="1626299556"/>
              </p:ext>
            </p:extLst>
          </p:nvPr>
        </p:nvGraphicFramePr>
        <p:xfrm>
          <a:off x="333772" y="2611363"/>
          <a:ext cx="10534327" cy="1654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43078" y="1311251"/>
            <a:ext cx="10969943" cy="5909310"/>
          </a:xfrm>
          <a:prstGeom prst="rect">
            <a:avLst/>
          </a:prstGeom>
        </p:spPr>
        <p:txBody>
          <a:bodyPr wrap="square">
            <a:spAutoFit/>
          </a:bodyPr>
          <a:lstStyle/>
          <a:p>
            <a:r>
              <a:rPr lang="en-US" sz="1800" dirty="0">
                <a:solidFill>
                  <a:schemeClr val="accent2">
                    <a:lumMod val="75000"/>
                  </a:schemeClr>
                </a:solidFill>
              </a:rPr>
              <a:t>Function of the lower esophageal sphincter (gastro-esophageal sphincter):</a:t>
            </a:r>
          </a:p>
          <a:p>
            <a:endParaRPr lang="en-US" sz="1800" dirty="0">
              <a:solidFill>
                <a:schemeClr val="accent2">
                  <a:lumMod val="75000"/>
                </a:schemeClr>
              </a:solidFill>
            </a:endParaRPr>
          </a:p>
          <a:p>
            <a:pPr marL="342900" indent="-342900">
              <a:buFont typeface="+mj-lt"/>
              <a:buAutoNum type="arabicPeriod"/>
              <a:defRPr/>
            </a:pPr>
            <a:r>
              <a:rPr lang="en-US" altLang="en-US" sz="1800" dirty="0">
                <a:solidFill>
                  <a:srgbClr val="FF0000"/>
                </a:solidFill>
              </a:rPr>
              <a:t>Receptive relaxation of stomach:</a:t>
            </a:r>
          </a:p>
          <a:p>
            <a:pPr marL="342900" indent="-342900">
              <a:buFont typeface="+mj-lt"/>
              <a:buAutoNum type="arabicPeriod"/>
              <a:defRPr/>
            </a:pPr>
            <a:endParaRPr lang="en-US" altLang="en-US" sz="11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solidFill>
                <a:srgbClr val="FF0000"/>
              </a:solidFill>
            </a:endParaRPr>
          </a:p>
          <a:p>
            <a:pPr marL="342900" indent="-342900">
              <a:buFont typeface="+mj-lt"/>
              <a:buAutoNum type="arabicPeriod"/>
              <a:defRPr/>
            </a:pPr>
            <a:endParaRPr lang="en-US" altLang="en-US" sz="1800" dirty="0"/>
          </a:p>
          <a:p>
            <a:pPr marL="342900" indent="-342900">
              <a:lnSpc>
                <a:spcPct val="150000"/>
              </a:lnSpc>
              <a:buFont typeface="+mj-lt"/>
              <a:buAutoNum type="arabicPeriod"/>
              <a:defRPr/>
            </a:pPr>
            <a:r>
              <a:rPr lang="en-US" sz="1800" dirty="0">
                <a:solidFill>
                  <a:srgbClr val="FF0000"/>
                </a:solidFill>
              </a:rPr>
              <a:t>Additional Prevention of Esophageal Reflux by Valve-like Closure of the Distal End of the Esophagus. </a:t>
            </a:r>
          </a:p>
          <a:p>
            <a:pPr>
              <a:lnSpc>
                <a:spcPct val="150000"/>
              </a:lnSpc>
              <a:defRPr/>
            </a:pPr>
            <a:r>
              <a:rPr lang="en-US" sz="1800" dirty="0"/>
              <a:t>This is another </a:t>
            </a:r>
            <a:r>
              <a:rPr lang="en-US" sz="1800" dirty="0">
                <a:solidFill>
                  <a:srgbClr val="FF0000"/>
                </a:solidFill>
              </a:rPr>
              <a:t>protective mechanism </a:t>
            </a:r>
            <a:r>
              <a:rPr lang="en-US" sz="1800" dirty="0"/>
              <a:t>(safety factor) that prevents reflux of gastric secretions into the lower portion of the esophagus. This mechanism involves a short portion of the esophagus that extends slightly into the stomach and that caves the esophagus inward in response to </a:t>
            </a:r>
            <a:r>
              <a:rPr lang="en-US" sz="1800" dirty="0">
                <a:solidFill>
                  <a:srgbClr val="FF0000"/>
                </a:solidFill>
              </a:rPr>
              <a:t>increased</a:t>
            </a:r>
            <a:r>
              <a:rPr lang="en-US" sz="1800" dirty="0"/>
              <a:t> intra-abdominal pressure. </a:t>
            </a:r>
            <a:endParaRPr lang="en-US" sz="1800" dirty="0" smtClean="0"/>
          </a:p>
          <a:p>
            <a:pPr marL="285750" indent="-285750">
              <a:lnSpc>
                <a:spcPct val="150000"/>
              </a:lnSpc>
              <a:buFont typeface="Wingdings" panose="05000000000000000000" pitchFamily="2" charset="2"/>
              <a:buChar char="ü"/>
              <a:defRPr/>
            </a:pPr>
            <a:r>
              <a:rPr lang="en-US" sz="1800" dirty="0">
                <a:solidFill>
                  <a:srgbClr val="00B050"/>
                </a:solidFill>
              </a:rPr>
              <a:t>If this mechanism was absent the gastric secretions will cause damage to the epithelial layer of the </a:t>
            </a:r>
            <a:r>
              <a:rPr lang="en-US" sz="1800" dirty="0" smtClean="0">
                <a:solidFill>
                  <a:srgbClr val="00B050"/>
                </a:solidFill>
              </a:rPr>
              <a:t>esophagus.</a:t>
            </a:r>
            <a:endParaRPr lang="en-US" sz="1800" dirty="0">
              <a:solidFill>
                <a:srgbClr val="00B050"/>
              </a:solidFill>
            </a:endParaRPr>
          </a:p>
          <a:p>
            <a:pPr>
              <a:lnSpc>
                <a:spcPct val="150000"/>
              </a:lnSpc>
              <a:defRPr/>
            </a:pPr>
            <a:endParaRPr lang="en-US" sz="1800" dirty="0"/>
          </a:p>
          <a:p>
            <a:pPr>
              <a:defRPr/>
            </a:pPr>
            <a:endParaRPr lang="en-US" altLang="en-US" sz="1800" dirty="0"/>
          </a:p>
        </p:txBody>
      </p:sp>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 name="Rectangle 3"/>
          <p:cNvSpPr/>
          <p:nvPr/>
        </p:nvSpPr>
        <p:spPr>
          <a:xfrm>
            <a:off x="7678588" y="1263933"/>
            <a:ext cx="3900815" cy="1246495"/>
          </a:xfrm>
          <a:prstGeom prst="rect">
            <a:avLst/>
          </a:prstGeom>
          <a:noFill/>
          <a:ln>
            <a:solidFill>
              <a:srgbClr val="00B050"/>
            </a:solidFill>
            <a:prstDash val="dashDot"/>
          </a:ln>
        </p:spPr>
        <p:txBody>
          <a:bodyPr wrap="square" rtlCol="0">
            <a:spAutoFit/>
          </a:bodyPr>
          <a:lstStyle/>
          <a:p>
            <a:r>
              <a:rPr lang="en-US" sz="1500" dirty="0">
                <a:solidFill>
                  <a:srgbClr val="00B050"/>
                </a:solidFill>
                <a:latin typeface="Calibri" panose="020F0502020204030204" pitchFamily="34" charset="0"/>
                <a:cs typeface="Calibri" panose="020F0502020204030204" pitchFamily="34" charset="0"/>
              </a:rPr>
              <a:t>Receptive relaxation reflex is also called </a:t>
            </a:r>
            <a:r>
              <a:rPr lang="en-US" sz="1500" dirty="0" err="1">
                <a:solidFill>
                  <a:srgbClr val="00B050"/>
                </a:solidFill>
                <a:latin typeface="Calibri" panose="020F0502020204030204" pitchFamily="34" charset="0"/>
                <a:cs typeface="Calibri" panose="020F0502020204030204" pitchFamily="34" charset="0"/>
              </a:rPr>
              <a:t>vagovagal</a:t>
            </a:r>
            <a:r>
              <a:rPr lang="en-US" sz="1500" dirty="0">
                <a:solidFill>
                  <a:srgbClr val="00B050"/>
                </a:solidFill>
                <a:latin typeface="Calibri" panose="020F0502020204030204" pitchFamily="34" charset="0"/>
                <a:cs typeface="Calibri" panose="020F0502020204030204" pitchFamily="34" charset="0"/>
              </a:rPr>
              <a:t> reflex: Inhibitory motor neuron is activated releasing vasoactive intestinal peptides and nitric oxide allowing relaxation and easier passage of the bolus.</a:t>
            </a:r>
          </a:p>
        </p:txBody>
      </p:sp>
    </p:spTree>
    <p:extLst>
      <p:ext uri="{BB962C8B-B14F-4D97-AF65-F5344CB8AC3E}">
        <p14:creationId xmlns:p14="http://schemas.microsoft.com/office/powerpoint/2010/main" val="984208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Esophageal </a:t>
            </a:r>
            <a:r>
              <a:rPr lang="en-US" sz="3200" dirty="0" smtClean="0"/>
              <a:t>Reflux</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41</a:t>
            </a:fld>
            <a:endParaRPr lang="en-US" dirty="0"/>
          </a:p>
        </p:txBody>
      </p:sp>
      <p:sp>
        <p:nvSpPr>
          <p:cNvPr id="7" name="Rectangle 6"/>
          <p:cNvSpPr/>
          <p:nvPr/>
        </p:nvSpPr>
        <p:spPr>
          <a:xfrm>
            <a:off x="609459" y="1267385"/>
            <a:ext cx="10969943" cy="5078313"/>
          </a:xfrm>
          <a:prstGeom prst="rect">
            <a:avLst/>
          </a:prstGeom>
        </p:spPr>
        <p:txBody>
          <a:bodyPr wrap="square">
            <a:spAutoFit/>
          </a:bodyPr>
          <a:lstStyle/>
          <a:p>
            <a:r>
              <a:rPr lang="en-US" sz="1800" dirty="0">
                <a:solidFill>
                  <a:schemeClr val="accent2">
                    <a:lumMod val="75000"/>
                  </a:schemeClr>
                </a:solidFill>
              </a:rPr>
              <a:t>Esophageal reflux</a:t>
            </a:r>
            <a:r>
              <a:rPr lang="en-US" sz="1800" dirty="0" smtClean="0">
                <a:solidFill>
                  <a:schemeClr val="accent2">
                    <a:lumMod val="75000"/>
                  </a:schemeClr>
                </a:solidFill>
              </a:rPr>
              <a:t>: </a:t>
            </a:r>
            <a:r>
              <a:rPr lang="ar-SA" sz="1800" dirty="0" smtClean="0">
                <a:solidFill>
                  <a:schemeClr val="bg1">
                    <a:lumMod val="50000"/>
                  </a:schemeClr>
                </a:solidFill>
                <a:latin typeface="Calibri" panose="020F0502020204030204" pitchFamily="34" charset="0"/>
                <a:cs typeface="Calibri" panose="020F0502020204030204" pitchFamily="34" charset="0"/>
              </a:rPr>
              <a:t>لما أحد يقولك عندي حرقان! هذا بالضبط اللي يصير </a:t>
            </a:r>
            <a:endParaRPr lang="en-US" sz="1800" dirty="0">
              <a:solidFill>
                <a:schemeClr val="bg1">
                  <a:lumMod val="50000"/>
                </a:schemeClr>
              </a:solidFill>
              <a:latin typeface="Calibri" panose="020F0502020204030204" pitchFamily="34" charset="0"/>
              <a:cs typeface="Calibri" panose="020F0502020204030204" pitchFamily="34" charset="0"/>
            </a:endParaRPr>
          </a:p>
          <a:p>
            <a:endParaRPr lang="en-US" sz="1800" dirty="0">
              <a:solidFill>
                <a:schemeClr val="accent2">
                  <a:lumMod val="75000"/>
                </a:schemeClr>
              </a:solidFill>
            </a:endParaRPr>
          </a:p>
          <a:p>
            <a:r>
              <a:rPr lang="en-US" sz="1800" dirty="0" smtClean="0"/>
              <a:t>1. Resting </a:t>
            </a:r>
            <a:r>
              <a:rPr lang="en-US" sz="1800" dirty="0"/>
              <a:t>pressure </a:t>
            </a:r>
            <a:r>
              <a:rPr lang="en-US" sz="1800" dirty="0">
                <a:solidFill>
                  <a:schemeClr val="accent4">
                    <a:lumMod val="75000"/>
                  </a:schemeClr>
                </a:solidFill>
              </a:rPr>
              <a:t>(15-30 mmHg).</a:t>
            </a:r>
          </a:p>
          <a:p>
            <a:pPr marL="457200" indent="-457200">
              <a:buFont typeface="+mj-lt"/>
              <a:buAutoNum type="arabicPeriod"/>
            </a:pPr>
            <a:endParaRPr lang="en-US" sz="1800" dirty="0">
              <a:solidFill>
                <a:schemeClr val="accent4">
                  <a:lumMod val="75000"/>
                </a:schemeClr>
              </a:solidFill>
            </a:endParaRPr>
          </a:p>
          <a:p>
            <a:r>
              <a:rPr lang="en-US" sz="1800" dirty="0" smtClean="0"/>
              <a:t>2. A </a:t>
            </a:r>
            <a:r>
              <a:rPr lang="en-US" sz="1800" dirty="0">
                <a:solidFill>
                  <a:srgbClr val="FF0000"/>
                </a:solidFill>
              </a:rPr>
              <a:t>valve like mechanism </a:t>
            </a:r>
            <a:r>
              <a:rPr lang="en-US" sz="1800" dirty="0"/>
              <a:t>of the distal end of </a:t>
            </a:r>
            <a:r>
              <a:rPr lang="en-US" sz="1800" dirty="0" smtClean="0"/>
              <a:t>the </a:t>
            </a:r>
          </a:p>
          <a:p>
            <a:r>
              <a:rPr lang="en-US" sz="1800" dirty="0" smtClean="0"/>
              <a:t>esophagus </a:t>
            </a:r>
            <a:r>
              <a:rPr lang="en-US" sz="1800" dirty="0"/>
              <a:t>that lies immediately beneath the diaphragm </a:t>
            </a:r>
            <a:endParaRPr lang="en-US" sz="1800" dirty="0" smtClean="0"/>
          </a:p>
          <a:p>
            <a:r>
              <a:rPr lang="en-US" sz="1800" dirty="0" smtClean="0"/>
              <a:t>and </a:t>
            </a:r>
            <a:r>
              <a:rPr lang="en-US" sz="1800" dirty="0"/>
              <a:t>is exposed to positive intra-abdominal pressure. </a:t>
            </a:r>
            <a:endParaRPr lang="en-US" sz="1800" dirty="0" smtClean="0"/>
          </a:p>
          <a:p>
            <a:r>
              <a:rPr lang="en-US" sz="1800" dirty="0" smtClean="0"/>
              <a:t>This </a:t>
            </a:r>
            <a:r>
              <a:rPr lang="en-US" sz="1800" dirty="0">
                <a:solidFill>
                  <a:srgbClr val="FF0000"/>
                </a:solidFill>
              </a:rPr>
              <a:t>flutter-valve closure</a:t>
            </a:r>
            <a:r>
              <a:rPr lang="en-US" sz="1800" dirty="0"/>
              <a:t> of the lower esophagus by </a:t>
            </a:r>
            <a:endParaRPr lang="en-US" sz="1800" dirty="0" smtClean="0"/>
          </a:p>
          <a:p>
            <a:r>
              <a:rPr lang="en-US" sz="1800" dirty="0" smtClean="0"/>
              <a:t>the </a:t>
            </a:r>
            <a:r>
              <a:rPr lang="en-US" sz="1800" dirty="0">
                <a:solidFill>
                  <a:srgbClr val="FF0000"/>
                </a:solidFill>
              </a:rPr>
              <a:t>increased</a:t>
            </a:r>
            <a:r>
              <a:rPr lang="en-US" sz="1800" dirty="0"/>
              <a:t> intra-abdominal pressure </a:t>
            </a:r>
            <a:r>
              <a:rPr lang="en-US" sz="1800" dirty="0">
                <a:solidFill>
                  <a:srgbClr val="FF0000"/>
                </a:solidFill>
              </a:rPr>
              <a:t>prevents</a:t>
            </a:r>
            <a:r>
              <a:rPr lang="en-US" sz="1800" dirty="0"/>
              <a:t> the </a:t>
            </a:r>
            <a:endParaRPr lang="en-US" sz="1800" dirty="0" smtClean="0"/>
          </a:p>
          <a:p>
            <a:r>
              <a:rPr lang="en-US" sz="1800" dirty="0" smtClean="0"/>
              <a:t>high </a:t>
            </a:r>
            <a:r>
              <a:rPr lang="en-US" sz="1800" dirty="0"/>
              <a:t>pressure in the stomach from forcing its contents </a:t>
            </a:r>
            <a:endParaRPr lang="en-US" sz="1800" dirty="0" smtClean="0"/>
          </a:p>
          <a:p>
            <a:r>
              <a:rPr lang="en-US" sz="1800" dirty="0" smtClean="0"/>
              <a:t>into </a:t>
            </a:r>
            <a:r>
              <a:rPr lang="en-US" sz="1800" dirty="0"/>
              <a:t>the esophagus.</a:t>
            </a:r>
          </a:p>
          <a:p>
            <a:pPr marL="457200" indent="-457200">
              <a:buFont typeface="+mj-lt"/>
              <a:buAutoNum type="arabicPeriod"/>
            </a:pPr>
            <a:endParaRPr lang="en-US" sz="1800" dirty="0"/>
          </a:p>
          <a:p>
            <a:r>
              <a:rPr lang="en-US" sz="1800" dirty="0" smtClean="0"/>
              <a:t>3. The </a:t>
            </a:r>
            <a:r>
              <a:rPr lang="en-US" sz="1800" dirty="0"/>
              <a:t>diaphragm wraps around the esophagus at </a:t>
            </a:r>
            <a:endParaRPr lang="en-US" sz="1800" dirty="0" smtClean="0"/>
          </a:p>
          <a:p>
            <a:r>
              <a:rPr lang="en-US" sz="1800" dirty="0" smtClean="0"/>
              <a:t>the </a:t>
            </a:r>
            <a:r>
              <a:rPr lang="en-US" sz="1800" dirty="0"/>
              <a:t>level of </a:t>
            </a:r>
            <a:r>
              <a:rPr lang="en-US" sz="1800" dirty="0">
                <a:solidFill>
                  <a:srgbClr val="FF0000"/>
                </a:solidFill>
              </a:rPr>
              <a:t>lower esophageal sphincter (LES), </a:t>
            </a:r>
            <a:endParaRPr lang="en-US" sz="1800" dirty="0" smtClean="0">
              <a:solidFill>
                <a:srgbClr val="FF0000"/>
              </a:solidFill>
            </a:endParaRPr>
          </a:p>
          <a:p>
            <a:r>
              <a:rPr lang="en-US" sz="1800" dirty="0" smtClean="0"/>
              <a:t>contraction </a:t>
            </a:r>
            <a:r>
              <a:rPr lang="en-US" sz="1800" dirty="0"/>
              <a:t>of the diaphragm helps to </a:t>
            </a:r>
            <a:r>
              <a:rPr lang="en-US" sz="1800" dirty="0">
                <a:solidFill>
                  <a:srgbClr val="FF0000"/>
                </a:solidFill>
              </a:rPr>
              <a:t>increase</a:t>
            </a:r>
            <a:r>
              <a:rPr lang="en-US" sz="1800" dirty="0"/>
              <a:t> the </a:t>
            </a:r>
            <a:endParaRPr lang="en-US" sz="1800" dirty="0" smtClean="0"/>
          </a:p>
          <a:p>
            <a:r>
              <a:rPr lang="en-US" sz="1800" dirty="0" smtClean="0"/>
              <a:t>pressure </a:t>
            </a:r>
            <a:r>
              <a:rPr lang="en-US" sz="1800" dirty="0"/>
              <a:t>at the LES during inspiration</a:t>
            </a:r>
            <a:r>
              <a:rPr lang="en-US" sz="1800" dirty="0" smtClean="0"/>
              <a:t>.</a:t>
            </a:r>
          </a:p>
          <a:p>
            <a:endParaRPr lang="en-US" sz="1800" dirty="0"/>
          </a:p>
          <a:p>
            <a:endParaRPr lang="en-US" sz="1800" dirty="0"/>
          </a:p>
        </p:txBody>
      </p:sp>
      <p:sp>
        <p:nvSpPr>
          <p:cNvPr id="6" name="Rectangle 5"/>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pic>
        <p:nvPicPr>
          <p:cNvPr id="8" name="Picture 2" descr="C:\Users\Hala\Desktop\gastroesophageal_reflux.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71"/>
          <a:stretch/>
        </p:blipFill>
        <p:spPr bwMode="auto">
          <a:xfrm>
            <a:off x="6116225" y="1551985"/>
            <a:ext cx="5463177" cy="372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16225" y="5445224"/>
            <a:ext cx="5463178" cy="784830"/>
          </a:xfrm>
          <a:prstGeom prst="rect">
            <a:avLst/>
          </a:prstGeom>
          <a:noFill/>
          <a:ln>
            <a:solidFill>
              <a:srgbClr val="00B050"/>
            </a:solidFill>
            <a:prstDash val="dashDot"/>
          </a:ln>
        </p:spPr>
        <p:txBody>
          <a:bodyPr wrap="square" rtlCol="0">
            <a:spAutoFit/>
          </a:bodyPr>
          <a:lstStyle/>
          <a:p>
            <a:pPr algn="ctr"/>
            <a:r>
              <a:rPr lang="en-US" sz="1500" dirty="0">
                <a:solidFill>
                  <a:srgbClr val="00B050"/>
                </a:solidFill>
                <a:latin typeface="Calibri" panose="020F0502020204030204" pitchFamily="34" charset="0"/>
                <a:cs typeface="Calibri" panose="020F0502020204030204" pitchFamily="34" charset="0"/>
              </a:rPr>
              <a:t>Diaphragm contraction increases intra-abdominal pressure </a:t>
            </a:r>
            <a:r>
              <a:rPr lang="en-US" sz="1500" dirty="0">
                <a:solidFill>
                  <a:srgbClr val="00B050"/>
                </a:solidFill>
                <a:latin typeface="Calibri" panose="020F0502020204030204" pitchFamily="34" charset="0"/>
                <a:cs typeface="Calibri" panose="020F0502020204030204" pitchFamily="34" charset="0"/>
                <a:sym typeface="Wingdings" panose="05000000000000000000" pitchFamily="2" charset="2"/>
              </a:rPr>
              <a:t> closes the esophagus  preventing anything from leaving the stomach upwards. (valve like mechanism)</a:t>
            </a:r>
          </a:p>
        </p:txBody>
      </p:sp>
    </p:spTree>
    <p:extLst>
      <p:ext uri="{BB962C8B-B14F-4D97-AF65-F5344CB8AC3E}">
        <p14:creationId xmlns:p14="http://schemas.microsoft.com/office/powerpoint/2010/main" val="16726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Innervation involved in gastro-esophageal </a:t>
            </a:r>
            <a:r>
              <a:rPr lang="en-US" sz="3200" dirty="0" smtClean="0"/>
              <a:t>sphincter</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42</a:t>
            </a:fld>
            <a:endParaRPr lang="en-US" dirty="0"/>
          </a:p>
        </p:txBody>
      </p:sp>
      <p:sp>
        <p:nvSpPr>
          <p:cNvPr id="8" name="Rectangle 7"/>
          <p:cNvSpPr/>
          <p:nvPr/>
        </p:nvSpPr>
        <p:spPr>
          <a:xfrm>
            <a:off x="3502124" y="1226553"/>
            <a:ext cx="5256584" cy="501039"/>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Innervation involved in gastro-esophageal sphincter:</a:t>
            </a:r>
          </a:p>
        </p:txBody>
      </p:sp>
      <p:cxnSp>
        <p:nvCxnSpPr>
          <p:cNvPr id="12" name="Straight Connector 11"/>
          <p:cNvCxnSpPr/>
          <p:nvPr/>
        </p:nvCxnSpPr>
        <p:spPr>
          <a:xfrm>
            <a:off x="6157882" y="1699002"/>
            <a:ext cx="0" cy="360041"/>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a:off x="3493586" y="2059043"/>
            <a:ext cx="26642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a:off x="6157882" y="2059043"/>
            <a:ext cx="2244453"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1333346" y="2621838"/>
            <a:ext cx="4248472" cy="4321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Innervation of contraction phase</a:t>
            </a:r>
          </a:p>
        </p:txBody>
      </p:sp>
      <p:sp>
        <p:nvSpPr>
          <p:cNvPr id="22" name="Rectangle 21"/>
          <p:cNvSpPr/>
          <p:nvPr/>
        </p:nvSpPr>
        <p:spPr>
          <a:xfrm>
            <a:off x="6278099" y="2621838"/>
            <a:ext cx="4248472" cy="4321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dirty="0">
                <a:solidFill>
                  <a:schemeClr val="accent2">
                    <a:lumMod val="75000"/>
                  </a:schemeClr>
                </a:solidFill>
              </a:rPr>
              <a:t>Innervation of relaxation phase</a:t>
            </a:r>
          </a:p>
        </p:txBody>
      </p:sp>
      <p:sp>
        <p:nvSpPr>
          <p:cNvPr id="23" name="Rectangle 22"/>
          <p:cNvSpPr/>
          <p:nvPr/>
        </p:nvSpPr>
        <p:spPr>
          <a:xfrm>
            <a:off x="1333346" y="3132122"/>
            <a:ext cx="4248472" cy="31461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smtClean="0">
                <a:solidFill>
                  <a:srgbClr val="FF0000"/>
                </a:solidFill>
              </a:rPr>
              <a:t>circular musculature of the sphincter is regulated by:</a:t>
            </a:r>
          </a:p>
          <a:p>
            <a:endParaRPr lang="en-US" sz="1600" smtClean="0">
              <a:solidFill>
                <a:srgbClr val="FF0000"/>
              </a:solidFill>
            </a:endParaRPr>
          </a:p>
          <a:p>
            <a:pPr marL="342900" indent="-342900">
              <a:buFont typeface="+mj-lt"/>
              <a:buAutoNum type="arabicPeriod"/>
            </a:pPr>
            <a:r>
              <a:rPr lang="en-US" sz="1600" smtClean="0">
                <a:solidFill>
                  <a:schemeClr val="tx1"/>
                </a:solidFill>
              </a:rPr>
              <a:t>Intrinsic and extrinsic nerves, hormones, and neurotransmitters. (contraction of circular muscles)</a:t>
            </a:r>
          </a:p>
          <a:p>
            <a:pPr marL="342900" indent="-342900">
              <a:buFont typeface="+mj-lt"/>
              <a:buAutoNum type="arabicPeriod"/>
            </a:pPr>
            <a:r>
              <a:rPr lang="en-US" sz="1600" smtClean="0">
                <a:solidFill>
                  <a:schemeClr val="tx1"/>
                </a:solidFill>
              </a:rPr>
              <a:t>Tonic vagal cholinergic impulses (maintain contraction to keep the sphincter closed between swallows)</a:t>
            </a:r>
            <a:endParaRPr lang="en-US" sz="1600" dirty="0">
              <a:solidFill>
                <a:schemeClr val="tx1"/>
              </a:solidFill>
            </a:endParaRPr>
          </a:p>
        </p:txBody>
      </p:sp>
      <p:sp>
        <p:nvSpPr>
          <p:cNvPr id="24" name="Rectangle 23"/>
          <p:cNvSpPr/>
          <p:nvPr/>
        </p:nvSpPr>
        <p:spPr>
          <a:xfrm>
            <a:off x="6278099" y="3132122"/>
            <a:ext cx="4248472" cy="31461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a:solidFill>
                  <a:srgbClr val="FF0000"/>
                </a:solidFill>
              </a:rPr>
              <a:t>Relaxation of the gastro-esophageal sphincter is maintained by:</a:t>
            </a:r>
          </a:p>
          <a:p>
            <a:pPr marL="342900" indent="-342900">
              <a:buFont typeface="+mj-lt"/>
              <a:buAutoNum type="arabicPeriod"/>
            </a:pPr>
            <a:r>
              <a:rPr lang="en-US" sz="1600" dirty="0">
                <a:solidFill>
                  <a:schemeClr val="tx1"/>
                </a:solidFill>
              </a:rPr>
              <a:t>Efferent inhibitory impulses from vagus nerve during swallowing (cause the sphincter to relax during swallowing). The transmitter probably being nitric oxide (NO) or vasoactive intestinal peptide (VIP).</a:t>
            </a:r>
          </a:p>
          <a:p>
            <a:pPr marL="342900" indent="-342900">
              <a:buFont typeface="+mj-lt"/>
              <a:buAutoNum type="arabicPeriod"/>
            </a:pPr>
            <a:r>
              <a:rPr lang="en-US" sz="1600" dirty="0">
                <a:solidFill>
                  <a:schemeClr val="tx1"/>
                </a:solidFill>
              </a:rPr>
              <a:t>The </a:t>
            </a:r>
            <a:r>
              <a:rPr lang="en-US" sz="1600" dirty="0" smtClean="0">
                <a:solidFill>
                  <a:schemeClr val="tx1"/>
                </a:solidFill>
              </a:rPr>
              <a:t>gastrin hormone </a:t>
            </a:r>
            <a:r>
              <a:rPr lang="en-US" sz="1600" dirty="0" smtClean="0">
                <a:solidFill>
                  <a:srgbClr val="00B050"/>
                </a:solidFill>
              </a:rPr>
              <a:t>(Gastrin hormone is more powerful than CCK), </a:t>
            </a:r>
            <a:r>
              <a:rPr lang="en-US" sz="1600" dirty="0" smtClean="0">
                <a:solidFill>
                  <a:schemeClr val="tx1"/>
                </a:solidFill>
              </a:rPr>
              <a:t>released </a:t>
            </a:r>
            <a:r>
              <a:rPr lang="en-US" sz="1600" dirty="0">
                <a:solidFill>
                  <a:schemeClr val="tx1"/>
                </a:solidFill>
              </a:rPr>
              <a:t>from the stomach by food. </a:t>
            </a:r>
            <a:r>
              <a:rPr lang="en-US" sz="1600" dirty="0" smtClean="0">
                <a:solidFill>
                  <a:schemeClr val="tx1"/>
                </a:solidFill>
              </a:rPr>
              <a:t>(</a:t>
            </a:r>
            <a:r>
              <a:rPr lang="en-US" sz="1600" dirty="0">
                <a:solidFill>
                  <a:schemeClr val="tx1"/>
                </a:solidFill>
              </a:rPr>
              <a:t>contract LES)</a:t>
            </a:r>
          </a:p>
          <a:p>
            <a:pPr marL="342900" indent="-342900">
              <a:buFont typeface="+mj-lt"/>
              <a:buAutoNum type="arabicPeriod"/>
            </a:pPr>
            <a:r>
              <a:rPr lang="en-US" sz="1600" dirty="0">
                <a:solidFill>
                  <a:schemeClr val="tx1"/>
                </a:solidFill>
              </a:rPr>
              <a:t>Secretin and </a:t>
            </a:r>
            <a:r>
              <a:rPr lang="en-US" sz="1600" dirty="0" err="1">
                <a:solidFill>
                  <a:schemeClr val="tx1"/>
                </a:solidFill>
              </a:rPr>
              <a:t>cholecystokinine</a:t>
            </a:r>
            <a:r>
              <a:rPr lang="en-US" sz="1600" dirty="0">
                <a:solidFill>
                  <a:schemeClr val="tx1"/>
                </a:solidFill>
              </a:rPr>
              <a:t> (CCK), are released from the upper small intestine. (relaxes LES)</a:t>
            </a:r>
          </a:p>
        </p:txBody>
      </p:sp>
      <p:sp>
        <p:nvSpPr>
          <p:cNvPr id="17" name="Rectangle 16"/>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5" name="Rectangle 4"/>
          <p:cNvSpPr/>
          <p:nvPr/>
        </p:nvSpPr>
        <p:spPr>
          <a:xfrm>
            <a:off x="8902724" y="1186524"/>
            <a:ext cx="2676679" cy="1384995"/>
          </a:xfrm>
          <a:prstGeom prst="rect">
            <a:avLst/>
          </a:prstGeom>
          <a:noFill/>
          <a:ln>
            <a:solidFill>
              <a:srgbClr val="00B050"/>
            </a:solidFill>
            <a:prstDash val="dashDot"/>
          </a:ln>
        </p:spPr>
        <p:txBody>
          <a:bodyPr wrap="square" rtlCol="0">
            <a:spAutoFit/>
          </a:bodyPr>
          <a:lstStyle/>
          <a:p>
            <a:r>
              <a:rPr lang="en-US" sz="1400" dirty="0">
                <a:solidFill>
                  <a:srgbClr val="00B050"/>
                </a:solidFill>
                <a:latin typeface="Calibri" panose="020F0502020204030204" pitchFamily="34" charset="0"/>
                <a:cs typeface="Calibri" panose="020F0502020204030204" pitchFamily="34" charset="0"/>
              </a:rPr>
              <a:t>If LES is not relaxed, it is </a:t>
            </a:r>
            <a:r>
              <a:rPr lang="en-US" sz="1400" dirty="0" smtClean="0">
                <a:solidFill>
                  <a:srgbClr val="00B050"/>
                </a:solidFill>
                <a:latin typeface="Calibri" panose="020F0502020204030204" pitchFamily="34" charset="0"/>
                <a:cs typeface="Calibri" panose="020F0502020204030204" pitchFamily="34" charset="0"/>
              </a:rPr>
              <a:t>either:</a:t>
            </a:r>
            <a:endParaRPr lang="en-US" sz="14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B050"/>
                </a:solidFill>
                <a:latin typeface="Calibri" panose="020F0502020204030204" pitchFamily="34" charset="0"/>
                <a:cs typeface="Calibri" panose="020F0502020204030204" pitchFamily="34" charset="0"/>
              </a:rPr>
              <a:t>There is no efferent inhibitory </a:t>
            </a:r>
            <a:r>
              <a:rPr lang="en-US" sz="1400" dirty="0" smtClean="0">
                <a:solidFill>
                  <a:srgbClr val="00B050"/>
                </a:solidFill>
                <a:latin typeface="Calibri" panose="020F0502020204030204" pitchFamily="34" charset="0"/>
                <a:cs typeface="Calibri" panose="020F0502020204030204" pitchFamily="34" charset="0"/>
              </a:rPr>
              <a:t>impulses. </a:t>
            </a:r>
            <a:endParaRPr lang="en-US" sz="1400"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B050"/>
                </a:solidFill>
                <a:latin typeface="Calibri" panose="020F0502020204030204" pitchFamily="34" charset="0"/>
                <a:cs typeface="Calibri" panose="020F0502020204030204" pitchFamily="34" charset="0"/>
              </a:rPr>
              <a:t>There is no enough NO and </a:t>
            </a:r>
            <a:r>
              <a:rPr lang="en-US" sz="1400" dirty="0" smtClean="0">
                <a:solidFill>
                  <a:srgbClr val="00B050"/>
                </a:solidFill>
                <a:latin typeface="Calibri" panose="020F0502020204030204" pitchFamily="34" charset="0"/>
                <a:cs typeface="Calibri" panose="020F0502020204030204" pitchFamily="34" charset="0"/>
              </a:rPr>
              <a:t>VIP.</a:t>
            </a:r>
            <a:endParaRPr lang="en-US" sz="1400" dirty="0">
              <a:solidFill>
                <a:srgbClr val="00B050"/>
              </a:solidFill>
              <a:latin typeface="Calibri" panose="020F0502020204030204" pitchFamily="34" charset="0"/>
              <a:cs typeface="Calibri" panose="020F0502020204030204" pitchFamily="34" charset="0"/>
            </a:endParaRPr>
          </a:p>
          <a:p>
            <a:r>
              <a:rPr lang="en-US" sz="1400" dirty="0">
                <a:solidFill>
                  <a:srgbClr val="00B050"/>
                </a:solidFill>
                <a:latin typeface="Calibri" panose="020F0502020204030204" pitchFamily="34" charset="0"/>
                <a:cs typeface="Calibri" panose="020F0502020204030204" pitchFamily="34" charset="0"/>
              </a:rPr>
              <a:t>Both will cause achalasia</a:t>
            </a:r>
          </a:p>
        </p:txBody>
      </p:sp>
      <p:cxnSp>
        <p:nvCxnSpPr>
          <p:cNvPr id="10" name="Straight Arrow Connector 9"/>
          <p:cNvCxnSpPr/>
          <p:nvPr/>
        </p:nvCxnSpPr>
        <p:spPr>
          <a:xfrm>
            <a:off x="3502124" y="2059043"/>
            <a:ext cx="0" cy="5124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8402335" y="2059043"/>
            <a:ext cx="0" cy="5124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0515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Achalasia </a:t>
            </a:r>
          </a:p>
        </p:txBody>
      </p:sp>
      <p:sp>
        <p:nvSpPr>
          <p:cNvPr id="3" name="Slide Number Placeholder 2"/>
          <p:cNvSpPr>
            <a:spLocks noGrp="1"/>
          </p:cNvSpPr>
          <p:nvPr>
            <p:ph type="sldNum" sz="quarter" idx="12"/>
          </p:nvPr>
        </p:nvSpPr>
        <p:spPr>
          <a:xfrm>
            <a:off x="816669" y="6356350"/>
            <a:ext cx="6501879" cy="501650"/>
          </a:xfrm>
        </p:spPr>
        <p:txBody>
          <a:bodyPr/>
          <a:lstStyle/>
          <a:p>
            <a:fld id="{4929A69E-7D8F-4515-9605-0315ABD4F316}" type="slidenum">
              <a:rPr lang="en-US" smtClean="0"/>
              <a:t>43</a:t>
            </a:fld>
            <a:r>
              <a:rPr lang="en-US" dirty="0"/>
              <a:t>   (VIP</a:t>
            </a:r>
            <a:r>
              <a:rPr lang="en-US" dirty="0">
                <a:sym typeface="Wingdings"/>
              </a:rPr>
              <a:t>:  Vasoactive intestinal peptide)    </a:t>
            </a:r>
            <a:r>
              <a:rPr lang="en-US" dirty="0"/>
              <a:t>(NO: Nitric oxide)       </a:t>
            </a:r>
          </a:p>
        </p:txBody>
      </p:sp>
      <p:pic>
        <p:nvPicPr>
          <p:cNvPr id="6" name="Picture 2" descr="http://www.oralchelation.com/faq/images2/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59" y="3429000"/>
            <a:ext cx="489654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9459" y="1278785"/>
            <a:ext cx="10969943" cy="2363724"/>
          </a:xfrm>
          <a:prstGeom prst="rect">
            <a:avLst/>
          </a:prstGeom>
        </p:spPr>
        <p:txBody>
          <a:bodyPr wrap="square">
            <a:spAutoFit/>
          </a:bodyPr>
          <a:lstStyle/>
          <a:p>
            <a:pPr marL="342900" indent="-342900">
              <a:lnSpc>
                <a:spcPct val="90000"/>
              </a:lnSpc>
              <a:buFont typeface="+mj-lt"/>
              <a:buAutoNum type="arabicPeriod"/>
            </a:pPr>
            <a:r>
              <a:rPr lang="en-US" sz="1800" dirty="0"/>
              <a:t>A condition due to </a:t>
            </a:r>
            <a:r>
              <a:rPr lang="en-US" sz="1800" dirty="0">
                <a:solidFill>
                  <a:srgbClr val="FF0000"/>
                </a:solidFill>
              </a:rPr>
              <a:t>high resting pressure </a:t>
            </a:r>
            <a:r>
              <a:rPr lang="en-US" sz="1800" dirty="0"/>
              <a:t>at the LES that </a:t>
            </a:r>
            <a:r>
              <a:rPr lang="en-US" sz="1800" dirty="0">
                <a:solidFill>
                  <a:srgbClr val="FF0000"/>
                </a:solidFill>
              </a:rPr>
              <a:t>fails to relax </a:t>
            </a:r>
            <a:r>
              <a:rPr lang="en-US" sz="1800" dirty="0"/>
              <a:t>during swallowing. As a result, food transmission from the esophagus into the stomach is </a:t>
            </a:r>
            <a:r>
              <a:rPr lang="en-US" sz="1800" dirty="0">
                <a:solidFill>
                  <a:srgbClr val="FF0000"/>
                </a:solidFill>
              </a:rPr>
              <a:t>prevented.</a:t>
            </a:r>
            <a:r>
              <a:rPr lang="en-US" sz="1800" dirty="0"/>
              <a:t> </a:t>
            </a:r>
          </a:p>
          <a:p>
            <a:pPr marL="342900" indent="-342900">
              <a:lnSpc>
                <a:spcPct val="90000"/>
              </a:lnSpc>
              <a:buFont typeface="+mj-lt"/>
              <a:buAutoNum type="arabicPeriod"/>
            </a:pPr>
            <a:endParaRPr lang="en-US" sz="1800" dirty="0"/>
          </a:p>
          <a:p>
            <a:pPr marL="342900" indent="-342900">
              <a:lnSpc>
                <a:spcPct val="90000"/>
              </a:lnSpc>
              <a:buFont typeface="+mj-lt"/>
              <a:buAutoNum type="arabicPeriod"/>
            </a:pPr>
            <a:r>
              <a:rPr lang="en-US" sz="1800" dirty="0"/>
              <a:t>Physiological basis of this condition is either </a:t>
            </a:r>
            <a:r>
              <a:rPr lang="en-US" sz="1800" dirty="0">
                <a:solidFill>
                  <a:srgbClr val="FF0000"/>
                </a:solidFill>
              </a:rPr>
              <a:t>pathology of or absence of the </a:t>
            </a:r>
            <a:r>
              <a:rPr lang="en-US" sz="1800" dirty="0" err="1">
                <a:solidFill>
                  <a:srgbClr val="FF0000"/>
                </a:solidFill>
              </a:rPr>
              <a:t>myenteric</a:t>
            </a:r>
            <a:r>
              <a:rPr lang="en-US" sz="1800" dirty="0">
                <a:solidFill>
                  <a:srgbClr val="FF0000"/>
                </a:solidFill>
              </a:rPr>
              <a:t> plexus</a:t>
            </a:r>
            <a:r>
              <a:rPr lang="en-US" sz="1800" dirty="0"/>
              <a:t> containing VIP &amp; NO in the lower third of esophagus. </a:t>
            </a:r>
          </a:p>
          <a:p>
            <a:pPr marL="342900" indent="-342900">
              <a:lnSpc>
                <a:spcPct val="90000"/>
              </a:lnSpc>
              <a:buFont typeface="+mj-lt"/>
              <a:buAutoNum type="arabicPeriod"/>
            </a:pPr>
            <a:endParaRPr lang="en-US" sz="1800" dirty="0"/>
          </a:p>
          <a:p>
            <a:pPr marL="342900" indent="-342900">
              <a:lnSpc>
                <a:spcPct val="90000"/>
              </a:lnSpc>
              <a:buFont typeface="+mj-lt"/>
              <a:buAutoNum type="arabicPeriod"/>
            </a:pPr>
            <a:r>
              <a:rPr lang="en-US" sz="1800" dirty="0"/>
              <a:t>The musculature of the lower esophagus instead </a:t>
            </a:r>
            <a:r>
              <a:rPr lang="en-US" sz="1800" dirty="0">
                <a:solidFill>
                  <a:srgbClr val="FF0000"/>
                </a:solidFill>
              </a:rPr>
              <a:t>remains contracted </a:t>
            </a:r>
            <a:r>
              <a:rPr lang="en-US" sz="1800" dirty="0"/>
              <a:t>and the </a:t>
            </a:r>
            <a:r>
              <a:rPr lang="en-US" sz="1800" dirty="0" err="1"/>
              <a:t>myenteric</a:t>
            </a:r>
            <a:r>
              <a:rPr lang="en-US" sz="1800" dirty="0"/>
              <a:t> plexus has lost the ability to transmit a signal to cause relaxation of the LES.</a:t>
            </a:r>
          </a:p>
          <a:p>
            <a:pPr marL="342900" indent="-342900">
              <a:buFont typeface="+mj-lt"/>
              <a:buAutoNum type="arabicPeriod"/>
            </a:pPr>
            <a:endParaRPr lang="en-US" sz="1800" dirty="0"/>
          </a:p>
        </p:txBody>
      </p:sp>
      <p:pic>
        <p:nvPicPr>
          <p:cNvPr id="7" name="il_fi" descr="http://radiology.rsna.org/content/235/3/886/F2.larg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7037329" y="3429000"/>
            <a:ext cx="3888432" cy="2736304"/>
          </a:xfrm>
        </p:spPr>
      </p:pic>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126721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286283"/>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44</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618716"/>
            <a:ext cx="1965375" cy="5097796"/>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Rana </a:t>
            </a:r>
            <a:r>
              <a:rPr lang="en-US" sz="1800" dirty="0" err="1">
                <a:solidFill>
                  <a:srgbClr val="DDE9EC">
                    <a:lumMod val="75000"/>
                  </a:srgbClr>
                </a:solidFill>
              </a:rPr>
              <a:t>Barasain</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AlShayie</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Allulu</a:t>
            </a:r>
            <a:r>
              <a:rPr lang="en-US" sz="1800" dirty="0">
                <a:solidFill>
                  <a:srgbClr val="DDE9EC">
                    <a:lumMod val="75000"/>
                  </a:srgbClr>
                </a:solidFill>
              </a:rPr>
              <a:t> </a:t>
            </a:r>
            <a:r>
              <a:rPr lang="en-US" sz="1800" dirty="0" err="1">
                <a:solidFill>
                  <a:srgbClr val="DDE9EC">
                    <a:lumMod val="75000"/>
                  </a:srgbClr>
                </a:solidFill>
              </a:rPr>
              <a:t>Alsulayhim</a:t>
            </a:r>
            <a:endParaRPr lang="en-US" sz="1800" dirty="0">
              <a:solidFill>
                <a:srgbClr val="DDE9EC">
                  <a:lumMod val="75000"/>
                </a:srgbClr>
              </a:solidFill>
            </a:endParaRPr>
          </a:p>
          <a:p>
            <a:pPr>
              <a:lnSpc>
                <a:spcPct val="150000"/>
              </a:lnSpc>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Alskait</a:t>
            </a:r>
            <a:endParaRPr lang="en-US" sz="1800" dirty="0">
              <a:solidFill>
                <a:srgbClr val="DDE9EC">
                  <a:lumMod val="75000"/>
                </a:srgbClr>
              </a:solidFill>
            </a:endParaRPr>
          </a:p>
          <a:p>
            <a:pPr>
              <a:lnSpc>
                <a:spcPct val="150000"/>
              </a:lnSpc>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Alshayie</a:t>
            </a:r>
            <a:r>
              <a:rPr lang="en-US" sz="1800" dirty="0">
                <a:solidFill>
                  <a:srgbClr val="DDE9EC">
                    <a:lumMod val="75000"/>
                  </a:srgbClr>
                </a:solidFill>
              </a:rPr>
              <a:t> </a:t>
            </a:r>
            <a:r>
              <a:rPr lang="en-US" dirty="0"/>
              <a:t>	</a:t>
            </a:r>
          </a:p>
          <a:p>
            <a:pPr>
              <a:lnSpc>
                <a:spcPct val="150000"/>
              </a:lnSpc>
            </a:pPr>
            <a:r>
              <a:rPr lang="en-US" dirty="0"/>
              <a:t>	</a:t>
            </a:r>
          </a:p>
          <a:p>
            <a:pPr fontAlgn="t">
              <a:lnSpc>
                <a:spcPct val="150000"/>
              </a:lnSpc>
              <a:spcBef>
                <a:spcPct val="20000"/>
              </a:spcBef>
            </a:pPr>
            <a:endParaRPr lang="en-US" sz="1800" dirty="0">
              <a:solidFill>
                <a:srgbClr val="DDE9EC">
                  <a:lumMod val="75000"/>
                </a:srgbClr>
              </a:solidFill>
            </a:endParaRPr>
          </a:p>
          <a:p>
            <a:pPr fontAlgn="t">
              <a:lnSpc>
                <a:spcPct val="150000"/>
              </a:lnSpc>
              <a:spcBef>
                <a:spcPct val="20000"/>
              </a:spcBef>
            </a:pP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 </a:t>
            </a:r>
          </a:p>
        </p:txBody>
      </p:sp>
      <p:sp>
        <p:nvSpPr>
          <p:cNvPr id="15" name="Rectangle 14"/>
          <p:cNvSpPr/>
          <p:nvPr/>
        </p:nvSpPr>
        <p:spPr>
          <a:xfrm>
            <a:off x="3423807" y="2640146"/>
            <a:ext cx="1821359" cy="2927971"/>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a:t>
            </a:r>
          </a:p>
          <a:p>
            <a:pPr>
              <a:lnSpc>
                <a:spcPct val="150000"/>
              </a:lnSpc>
            </a:pP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r>
              <a:rPr lang="en-US" sz="1800" dirty="0">
                <a:solidFill>
                  <a:srgbClr val="DDE9EC">
                    <a:lumMod val="75000"/>
                  </a:srgbClr>
                </a:solidFill>
              </a:rPr>
              <a:t>Faisal </a:t>
            </a:r>
            <a:r>
              <a:rPr lang="en-US" sz="1800" dirty="0" err="1">
                <a:solidFill>
                  <a:srgbClr val="DDE9EC">
                    <a:lumMod val="75000"/>
                  </a:srgbClr>
                </a:solidFill>
              </a:rPr>
              <a:t>Alfawaz</a:t>
            </a:r>
            <a:r>
              <a:rPr lang="en-US" sz="1800" dirty="0">
                <a:solidFill>
                  <a:srgbClr val="DDE9EC">
                    <a:lumMod val="75000"/>
                  </a:srgbClr>
                </a:solidFill>
              </a:rPr>
              <a:t> </a:t>
            </a: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endParaRPr lang="en-US" sz="100" dirty="0">
              <a:solidFill>
                <a:srgbClr val="DDE9EC">
                  <a:lumMod val="75000"/>
                </a:srgbClr>
              </a:solidFill>
            </a:endParaRPr>
          </a:p>
          <a:p>
            <a:pPr>
              <a:lnSpc>
                <a:spcPct val="150000"/>
              </a:lnSpc>
            </a:pPr>
            <a:r>
              <a:rPr lang="en-US" sz="1800" dirty="0">
                <a:solidFill>
                  <a:srgbClr val="DDE9EC">
                    <a:lumMod val="75000"/>
                  </a:srgbClr>
                </a:solidFill>
              </a:rPr>
              <a:t>Fouad </a:t>
            </a:r>
            <a:r>
              <a:rPr lang="en-US" sz="1800" dirty="0" err="1">
                <a:solidFill>
                  <a:srgbClr val="DDE9EC">
                    <a:lumMod val="75000"/>
                  </a:srgbClr>
                </a:solidFill>
              </a:rPr>
              <a:t>Bahgat</a:t>
            </a:r>
            <a:r>
              <a:rPr lang="en-US" sz="1800" dirty="0">
                <a:solidFill>
                  <a:srgbClr val="DDE9EC">
                    <a:lumMod val="75000"/>
                  </a:srgbClr>
                </a:solidFill>
              </a:rPr>
              <a:t> </a:t>
            </a:r>
            <a:r>
              <a:rPr lang="en-US" dirty="0"/>
              <a:t>	</a:t>
            </a:r>
          </a:p>
          <a:p>
            <a:pPr>
              <a:lnSpc>
                <a:spcPct val="150000"/>
              </a:lnSpc>
            </a:pPr>
            <a:r>
              <a:rPr lang="en-US" dirty="0"/>
              <a:t>	</a:t>
            </a:r>
          </a:p>
          <a:p>
            <a:pPr fontAlgn="t">
              <a:lnSpc>
                <a:spcPct val="150000"/>
              </a:lnSpc>
              <a:spcBef>
                <a:spcPct val="20000"/>
              </a:spcBef>
            </a:pPr>
            <a:r>
              <a:rPr lang="en-US" sz="1800" dirty="0">
                <a:solidFill>
                  <a:srgbClr val="DDE9EC">
                    <a:lumMod val="75000"/>
                  </a:srgbClr>
                </a:solidFill>
              </a:rPr>
              <a:t> </a:t>
            </a:r>
          </a:p>
        </p:txBody>
      </p:sp>
      <p:sp>
        <p:nvSpPr>
          <p:cNvPr id="26" name="Content Placeholder 2"/>
          <p:cNvSpPr txBox="1">
            <a:spLocks/>
          </p:cNvSpPr>
          <p:nvPr/>
        </p:nvSpPr>
        <p:spPr>
          <a:xfrm>
            <a:off x="8146058" y="2286283"/>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a:solidFill>
                  <a:srgbClr val="DDE9EC">
                    <a:lumMod val="75000"/>
                  </a:srgbClr>
                </a:solidFill>
              </a:rPr>
              <a:t> Laila Mathkour</a:t>
            </a:r>
          </a:p>
          <a:p>
            <a:pPr marL="0" indent="0">
              <a:buFont typeface="Arial" panose="020B0604020202020204" pitchFamily="34" charset="0"/>
              <a:buNone/>
            </a:pPr>
            <a:r>
              <a:rPr lang="en-US" sz="1800" dirty="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27" name="Rectangle 26"/>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28" name="Picture 2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9" name="Picture 28">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30" name="Picture 29">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31" name="Picture 30">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32" name="Picture 31">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33" name="Picture 32">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34"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a:solidFill>
                  <a:srgbClr val="464653"/>
                </a:solidFill>
              </a:rPr>
              <a:t>2017-2018 Dr. </a:t>
            </a:r>
            <a:r>
              <a:rPr lang="fr-FR" sz="1200" dirty="0" err="1">
                <a:solidFill>
                  <a:srgbClr val="464653"/>
                </a:solidFill>
              </a:rPr>
              <a:t>Hana</a:t>
            </a:r>
            <a:r>
              <a:rPr lang="fr-FR" sz="1200" dirty="0">
                <a:solidFill>
                  <a:srgbClr val="464653"/>
                </a:solidFill>
              </a:rPr>
              <a:t> </a:t>
            </a:r>
            <a:r>
              <a:rPr lang="fr-FR" sz="1200" dirty="0" err="1">
                <a:solidFill>
                  <a:srgbClr val="464653"/>
                </a:solidFill>
              </a:rPr>
              <a:t>Alzamel’s</a:t>
            </a:r>
            <a:r>
              <a:rPr lang="fr-FR" sz="1200" dirty="0">
                <a:solidFill>
                  <a:srgbClr val="464653"/>
                </a:solidFill>
              </a:rPr>
              <a:t> Lecture.</a:t>
            </a:r>
          </a:p>
          <a:p>
            <a:pPr marL="285750" indent="-285750" defTabSz="914400">
              <a:buFont typeface="Arial" panose="020B0604020202020204" pitchFamily="34" charset="0"/>
              <a:buChar char="•"/>
            </a:pPr>
            <a:r>
              <a:rPr lang="fr-FR" sz="1200" dirty="0">
                <a:solidFill>
                  <a:srgbClr val="464653"/>
                </a:solidFill>
              </a:rPr>
              <a:t>2017-2018 Dr. Mohammed Al </a:t>
            </a:r>
            <a:r>
              <a:rPr lang="fr-FR" sz="1200" dirty="0" err="1">
                <a:solidFill>
                  <a:srgbClr val="464653"/>
                </a:solidFill>
              </a:rPr>
              <a:t>Zoghaibi’s</a:t>
            </a:r>
            <a:r>
              <a:rPr lang="fr-FR" sz="1200" dirty="0">
                <a:solidFill>
                  <a:srgbClr val="464653"/>
                </a:solidFill>
              </a:rPr>
              <a:t> Lecture.</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35" name="TextBox 34"/>
          <p:cNvSpPr txBox="1"/>
          <p:nvPr/>
        </p:nvSpPr>
        <p:spPr>
          <a:xfrm>
            <a:off x="1098266" y="6348371"/>
            <a:ext cx="7200800" cy="338554"/>
          </a:xfrm>
          <a:prstGeom prst="rect">
            <a:avLst/>
          </a:prstGeom>
          <a:noFill/>
        </p:spPr>
        <p:txBody>
          <a:bodyPr wrap="square" rtlCol="0">
            <a:spAutoFit/>
          </a:bodyPr>
          <a:lstStyle/>
          <a:p>
            <a:pPr algn="r" rtl="1"/>
            <a:r>
              <a:rPr lang="ar-SA" sz="1600" dirty="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يا</a:t>
            </a:r>
            <a:r>
              <a:rPr lang="en-US" sz="1600" dirty="0">
                <a:solidFill>
                  <a:schemeClr val="tx2"/>
                </a:solidFill>
                <a:latin typeface="Calibri" panose="020F0502020204030204" pitchFamily="34" charset="0"/>
                <a:cs typeface="Calibri" panose="020F0502020204030204" pitchFamily="34" charset="0"/>
              </a:rPr>
              <a:t> </a:t>
            </a:r>
            <a:r>
              <a:rPr lang="ar-SA" sz="1600" dirty="0">
                <a:solidFill>
                  <a:schemeClr val="tx2"/>
                </a:solidFill>
                <a:latin typeface="Calibri" panose="020F0502020204030204" pitchFamily="34" charset="0"/>
                <a:cs typeface="Calibri" panose="020F0502020204030204" pitchFamily="34" charset="0"/>
              </a:rPr>
              <a:t>من لا تضيع عنده الودائع.</a:t>
            </a:r>
            <a:endParaRPr lang="en-US"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77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Functions of the GI Tract (Mainly Digestion)  </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p:txBody>
          <a:bodyPr>
            <a:normAutofit/>
          </a:bodyPr>
          <a:lstStyle/>
          <a:p>
            <a:pPr marL="533431" indent="-381000">
              <a:buFont typeface="Wingdings" panose="05000000000000000000" pitchFamily="2" charset="2"/>
              <a:buAutoNum type="arabicPeriod"/>
              <a:defRPr/>
            </a:pPr>
            <a:r>
              <a:rPr lang="en-US" altLang="en-US" sz="1600" dirty="0" smtClean="0">
                <a:solidFill>
                  <a:schemeClr val="accent2">
                    <a:lumMod val="75000"/>
                  </a:schemeClr>
                </a:solidFill>
                <a:cs typeface="Arial" panose="020B0604020202020204" pitchFamily="34" charset="0"/>
              </a:rPr>
              <a:t>Motility: </a:t>
            </a:r>
            <a:r>
              <a:rPr lang="en-US" altLang="en-US" sz="1600" dirty="0" smtClean="0">
                <a:cs typeface="Arial" panose="020B0604020202020204" pitchFamily="34" charset="0"/>
              </a:rPr>
              <a:t>propel ingested food from mouth toward rectum. </a:t>
            </a:r>
          </a:p>
          <a:p>
            <a:pPr marL="533431" indent="-381000">
              <a:buFont typeface="Wingdings" panose="05000000000000000000" pitchFamily="2" charset="2"/>
              <a:buAutoNum type="arabicPeriod"/>
              <a:defRPr/>
            </a:pPr>
            <a:r>
              <a:rPr lang="en-US" altLang="en-US" sz="1600" dirty="0" smtClean="0">
                <a:solidFill>
                  <a:schemeClr val="accent2">
                    <a:lumMod val="75000"/>
                  </a:schemeClr>
                </a:solidFill>
                <a:cs typeface="Arial" panose="020B0604020202020204" pitchFamily="34" charset="0"/>
              </a:rPr>
              <a:t>Secretion: </a:t>
            </a:r>
            <a:r>
              <a:rPr lang="en-US" altLang="en-US" sz="1600" dirty="0" smtClean="0">
                <a:cs typeface="Arial" panose="020B0604020202020204" pitchFamily="34" charset="0"/>
              </a:rPr>
              <a:t>aid in digestion and absorption </a:t>
            </a:r>
            <a:r>
              <a:rPr lang="en-US" altLang="en-US" sz="1600" dirty="0" smtClean="0">
                <a:solidFill>
                  <a:srgbClr val="00B050"/>
                </a:solidFill>
                <a:cs typeface="Arial" panose="020B0604020202020204" pitchFamily="34" charset="0"/>
              </a:rPr>
              <a:t>(</a:t>
            </a:r>
            <a:r>
              <a:rPr lang="en-US" sz="1600" dirty="0" smtClean="0">
                <a:solidFill>
                  <a:srgbClr val="00B050"/>
                </a:solidFill>
              </a:rPr>
              <a:t>secretion also helps in protection of the G</a:t>
            </a:r>
            <a:r>
              <a:rPr lang="en-US" sz="1600" dirty="0">
                <a:solidFill>
                  <a:srgbClr val="00B050"/>
                </a:solidFill>
              </a:rPr>
              <a:t>I</a:t>
            </a:r>
            <a:r>
              <a:rPr lang="en-US" sz="1600" dirty="0" smtClean="0">
                <a:solidFill>
                  <a:srgbClr val="00B050"/>
                </a:solidFill>
              </a:rPr>
              <a:t> tract and ease the movement of the bolus).</a:t>
            </a:r>
            <a:endParaRPr lang="en-US" altLang="en-US" sz="1600" dirty="0" smtClean="0">
              <a:solidFill>
                <a:srgbClr val="00B050"/>
              </a:solidFill>
              <a:cs typeface="Arial" panose="020B0604020202020204" pitchFamily="34" charset="0"/>
            </a:endParaRPr>
          </a:p>
          <a:p>
            <a:pPr marL="533431" indent="-381000">
              <a:buFont typeface="Wingdings" panose="05000000000000000000" pitchFamily="2" charset="2"/>
              <a:buAutoNum type="arabicPeriod"/>
              <a:defRPr/>
            </a:pPr>
            <a:r>
              <a:rPr lang="en-US" altLang="en-US" sz="1600" dirty="0" smtClean="0">
                <a:solidFill>
                  <a:schemeClr val="accent2">
                    <a:lumMod val="75000"/>
                  </a:schemeClr>
                </a:solidFill>
                <a:cs typeface="Arial" panose="020B0604020202020204" pitchFamily="34" charset="0"/>
              </a:rPr>
              <a:t>Digestion</a:t>
            </a:r>
            <a:r>
              <a:rPr lang="en-US" altLang="en-US" sz="1600" u="sng" dirty="0" smtClean="0">
                <a:solidFill>
                  <a:schemeClr val="accent2">
                    <a:lumMod val="75000"/>
                  </a:schemeClr>
                </a:solidFill>
                <a:cs typeface="Arial" panose="020B0604020202020204" pitchFamily="34" charset="0"/>
              </a:rPr>
              <a:t>:</a:t>
            </a:r>
            <a:r>
              <a:rPr lang="en-US" altLang="en-US" sz="1600" dirty="0" smtClean="0">
                <a:solidFill>
                  <a:schemeClr val="accent2">
                    <a:lumMod val="75000"/>
                  </a:schemeClr>
                </a:solidFill>
                <a:cs typeface="Arial" panose="020B0604020202020204" pitchFamily="34" charset="0"/>
              </a:rPr>
              <a:t> </a:t>
            </a:r>
            <a:r>
              <a:rPr lang="en-US" altLang="en-US" sz="1600" dirty="0" smtClean="0">
                <a:cs typeface="Arial" panose="020B0604020202020204" pitchFamily="34" charset="0"/>
              </a:rPr>
              <a:t>food broken down into absorbable molecules.</a:t>
            </a:r>
          </a:p>
          <a:p>
            <a:pPr marL="533431" indent="-381000">
              <a:buFont typeface="Wingdings" panose="05000000000000000000" pitchFamily="2" charset="2"/>
              <a:buAutoNum type="arabicPeriod"/>
              <a:defRPr/>
            </a:pPr>
            <a:r>
              <a:rPr lang="en-US" altLang="en-US" sz="1600" dirty="0" smtClean="0">
                <a:solidFill>
                  <a:schemeClr val="accent2">
                    <a:lumMod val="75000"/>
                  </a:schemeClr>
                </a:solidFill>
                <a:cs typeface="Arial" panose="020B0604020202020204" pitchFamily="34" charset="0"/>
              </a:rPr>
              <a:t>Absorption: </a:t>
            </a:r>
            <a:r>
              <a:rPr lang="en-US" altLang="en-US" sz="1600" dirty="0" smtClean="0">
                <a:cs typeface="Arial" panose="020B0604020202020204" pitchFamily="34" charset="0"/>
              </a:rPr>
              <a:t>nutrients, electrolytes, and water are absorbed.</a:t>
            </a:r>
          </a:p>
          <a:p>
            <a:pPr marL="533431" indent="-381000">
              <a:buFont typeface="Wingdings" panose="05000000000000000000" pitchFamily="2" charset="2"/>
              <a:buAutoNum type="arabicPeriod"/>
              <a:defRPr/>
            </a:pPr>
            <a:endParaRPr lang="en-US" altLang="en-US" sz="500" dirty="0" smtClean="0">
              <a:cs typeface="Arial" panose="020B0604020202020204" pitchFamily="34" charset="0"/>
            </a:endParaRPr>
          </a:p>
          <a:p>
            <a:pPr marL="152431" indent="0">
              <a:buNone/>
              <a:defRPr/>
            </a:pPr>
            <a:r>
              <a:rPr lang="en-US" altLang="en-US" sz="1600" dirty="0" smtClean="0">
                <a:solidFill>
                  <a:schemeClr val="accent2">
                    <a:lumMod val="75000"/>
                  </a:schemeClr>
                </a:solidFill>
                <a:cs typeface="Arial" panose="020B0604020202020204" pitchFamily="34" charset="0"/>
              </a:rPr>
              <a:t>Why food must be digested?</a:t>
            </a:r>
          </a:p>
          <a:p>
            <a:pPr marL="152431" indent="0">
              <a:buNone/>
              <a:defRPr/>
            </a:pPr>
            <a:r>
              <a:rPr lang="en-US" altLang="en-US" sz="1600" b="1" dirty="0" smtClean="0">
                <a:solidFill>
                  <a:srgbClr val="FF0000"/>
                </a:solidFill>
                <a:cs typeface="Arial" panose="020B0604020202020204" pitchFamily="34" charset="0"/>
              </a:rPr>
              <a:t>Nutrients</a:t>
            </a:r>
            <a:r>
              <a:rPr lang="en-US" altLang="en-US" sz="1600" dirty="0" smtClean="0">
                <a:solidFill>
                  <a:schemeClr val="tx2"/>
                </a:solidFill>
                <a:cs typeface="Arial" panose="020B0604020202020204" pitchFamily="34" charset="0"/>
              </a:rPr>
              <a:t> </a:t>
            </a:r>
            <a:r>
              <a:rPr lang="en-US" altLang="en-US" sz="1600" dirty="0" smtClean="0">
                <a:cs typeface="Arial" panose="020B0604020202020204" pitchFamily="34" charset="0"/>
              </a:rPr>
              <a:t>in food are large molecules which cannot pass through the cell membranes. </a:t>
            </a:r>
            <a:r>
              <a:rPr lang="en-US" sz="1600" dirty="0" smtClean="0"/>
              <a:t>They must be broken down into molecules that are small enough to pass through the cell membranes and this process is called </a:t>
            </a:r>
            <a:r>
              <a:rPr lang="en-US" sz="1600" b="1" dirty="0" smtClean="0">
                <a:solidFill>
                  <a:srgbClr val="FF0000"/>
                </a:solidFill>
              </a:rPr>
              <a:t>digestion</a:t>
            </a:r>
            <a:r>
              <a:rPr lang="en-US" sz="1600" dirty="0" smtClean="0"/>
              <a:t>.</a:t>
            </a:r>
            <a:endParaRPr lang="en-US" altLang="en-US" sz="1600" dirty="0" smtClean="0">
              <a:solidFill>
                <a:schemeClr val="tx2"/>
              </a:solidFill>
              <a:cs typeface="Arial" panose="020B0604020202020204" pitchFamily="34" charset="0"/>
            </a:endParaRPr>
          </a:p>
          <a:p>
            <a:pPr marL="152431" indent="0">
              <a:buNone/>
              <a:defRPr/>
            </a:pPr>
            <a:r>
              <a:rPr lang="en-US" altLang="en-US" sz="1600" b="1" dirty="0" smtClean="0">
                <a:solidFill>
                  <a:srgbClr val="FF0000"/>
                </a:solidFill>
                <a:cs typeface="Arial" panose="020B0604020202020204" pitchFamily="34" charset="0"/>
              </a:rPr>
              <a:t>Digestion</a:t>
            </a:r>
            <a:r>
              <a:rPr lang="en-US" altLang="en-US" sz="1600" dirty="0" smtClean="0">
                <a:solidFill>
                  <a:schemeClr val="tx2"/>
                </a:solidFill>
                <a:cs typeface="Arial" panose="020B0604020202020204" pitchFamily="34" charset="0"/>
              </a:rPr>
              <a:t> </a:t>
            </a:r>
            <a:r>
              <a:rPr lang="en-US" altLang="en-US" sz="1600" dirty="0" smtClean="0">
                <a:cs typeface="Arial" panose="020B0604020202020204" pitchFamily="34" charset="0"/>
              </a:rPr>
              <a:t>is the breaking down of these large, complex food molecules into small, simpler molecules</a:t>
            </a:r>
            <a:r>
              <a:rPr lang="en-US" altLang="en-US" sz="1600" dirty="0" smtClean="0">
                <a:solidFill>
                  <a:schemeClr val="bg1">
                    <a:lumMod val="65000"/>
                  </a:schemeClr>
                </a:solidFill>
                <a:cs typeface="Arial" panose="020B0604020202020204" pitchFamily="34" charset="0"/>
              </a:rPr>
              <a:t>, small enough to pass through the cell membrane. </a:t>
            </a:r>
            <a:r>
              <a:rPr lang="en-US" altLang="en-US" sz="1600" dirty="0" smtClean="0">
                <a:cs typeface="Arial" panose="020B0604020202020204" pitchFamily="34" charset="0"/>
              </a:rPr>
              <a:t>The process is done by producing enzymes.</a:t>
            </a:r>
          </a:p>
          <a:p>
            <a:pPr marL="152431" indent="0">
              <a:buNone/>
              <a:defRPr/>
            </a:pPr>
            <a:endParaRPr lang="en-US" altLang="en-US" sz="1600" b="1" dirty="0">
              <a:cs typeface="Arial" panose="020B0604020202020204" pitchFamily="34" charset="0"/>
            </a:endParaRPr>
          </a:p>
        </p:txBody>
      </p:sp>
      <p:grpSp>
        <p:nvGrpSpPr>
          <p:cNvPr id="5" name="Group 4"/>
          <p:cNvGrpSpPr/>
          <p:nvPr/>
        </p:nvGrpSpPr>
        <p:grpSpPr>
          <a:xfrm>
            <a:off x="8845622" y="4400837"/>
            <a:ext cx="2733781" cy="1832323"/>
            <a:chOff x="8757745" y="4063657"/>
            <a:chExt cx="2733781" cy="1832323"/>
          </a:xfrm>
          <a:effectLst/>
        </p:grpSpPr>
        <p:sp>
          <p:nvSpPr>
            <p:cNvPr id="10" name="Freeform 9"/>
            <p:cNvSpPr/>
            <p:nvPr/>
          </p:nvSpPr>
          <p:spPr>
            <a:xfrm>
              <a:off x="10051267" y="4718279"/>
              <a:ext cx="755597" cy="359595"/>
            </a:xfrm>
            <a:custGeom>
              <a:avLst/>
              <a:gdLst/>
              <a:ahLst/>
              <a:cxnLst/>
              <a:rect l="0" t="0" r="0" b="0"/>
              <a:pathLst>
                <a:path>
                  <a:moveTo>
                    <a:pt x="0" y="0"/>
                  </a:moveTo>
                  <a:lnTo>
                    <a:pt x="0" y="245054"/>
                  </a:lnTo>
                  <a:lnTo>
                    <a:pt x="755597" y="245054"/>
                  </a:lnTo>
                  <a:lnTo>
                    <a:pt x="755597" y="35959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9295669" y="4718279"/>
              <a:ext cx="755597" cy="359595"/>
            </a:xfrm>
            <a:custGeom>
              <a:avLst/>
              <a:gdLst/>
              <a:ahLst/>
              <a:cxnLst/>
              <a:rect l="0" t="0" r="0" b="0"/>
              <a:pathLst>
                <a:path>
                  <a:moveTo>
                    <a:pt x="755597" y="0"/>
                  </a:moveTo>
                  <a:lnTo>
                    <a:pt x="755597" y="245054"/>
                  </a:lnTo>
                  <a:lnTo>
                    <a:pt x="0" y="245054"/>
                  </a:lnTo>
                  <a:lnTo>
                    <a:pt x="0" y="35959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9295668" y="4063657"/>
              <a:ext cx="1511196" cy="785134"/>
            </a:xfrm>
            <a:custGeom>
              <a:avLst/>
              <a:gdLst>
                <a:gd name="connsiteX0" fmla="*/ 0 w 1236432"/>
                <a:gd name="connsiteY0" fmla="*/ 78513 h 785134"/>
                <a:gd name="connsiteX1" fmla="*/ 78513 w 1236432"/>
                <a:gd name="connsiteY1" fmla="*/ 0 h 785134"/>
                <a:gd name="connsiteX2" fmla="*/ 1157919 w 1236432"/>
                <a:gd name="connsiteY2" fmla="*/ 0 h 785134"/>
                <a:gd name="connsiteX3" fmla="*/ 1236432 w 1236432"/>
                <a:gd name="connsiteY3" fmla="*/ 78513 h 785134"/>
                <a:gd name="connsiteX4" fmla="*/ 1236432 w 1236432"/>
                <a:gd name="connsiteY4" fmla="*/ 706621 h 785134"/>
                <a:gd name="connsiteX5" fmla="*/ 1157919 w 1236432"/>
                <a:gd name="connsiteY5" fmla="*/ 785134 h 785134"/>
                <a:gd name="connsiteX6" fmla="*/ 78513 w 1236432"/>
                <a:gd name="connsiteY6" fmla="*/ 785134 h 785134"/>
                <a:gd name="connsiteX7" fmla="*/ 0 w 1236432"/>
                <a:gd name="connsiteY7" fmla="*/ 706621 h 785134"/>
                <a:gd name="connsiteX8" fmla="*/ 0 w 1236432"/>
                <a:gd name="connsiteY8" fmla="*/ 78513 h 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32" h="785134">
                  <a:moveTo>
                    <a:pt x="0" y="78513"/>
                  </a:moveTo>
                  <a:cubicBezTo>
                    <a:pt x="0" y="35151"/>
                    <a:pt x="35151" y="0"/>
                    <a:pt x="78513" y="0"/>
                  </a:cubicBezTo>
                  <a:lnTo>
                    <a:pt x="1157919" y="0"/>
                  </a:lnTo>
                  <a:cubicBezTo>
                    <a:pt x="1201281" y="0"/>
                    <a:pt x="1236432" y="35151"/>
                    <a:pt x="1236432" y="78513"/>
                  </a:cubicBezTo>
                  <a:lnTo>
                    <a:pt x="1236432" y="706621"/>
                  </a:lnTo>
                  <a:cubicBezTo>
                    <a:pt x="1236432" y="749983"/>
                    <a:pt x="1201281" y="785134"/>
                    <a:pt x="1157919" y="785134"/>
                  </a:cubicBezTo>
                  <a:lnTo>
                    <a:pt x="78513" y="785134"/>
                  </a:lnTo>
                  <a:cubicBezTo>
                    <a:pt x="35151" y="785134"/>
                    <a:pt x="0" y="749983"/>
                    <a:pt x="0" y="706621"/>
                  </a:cubicBezTo>
                  <a:lnTo>
                    <a:pt x="0" y="78513"/>
                  </a:lnTo>
                  <a:close/>
                </a:path>
              </a:pathLst>
            </a:custGeom>
            <a:solidFill>
              <a:schemeClr val="accent2">
                <a:lumMod val="60000"/>
                <a:lumOff val="40000"/>
                <a:alpha val="90000"/>
              </a:schemeClr>
            </a:solid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576" tIns="91576" rIns="91576" bIns="9157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Types of Digestion</a:t>
              </a:r>
            </a:p>
          </p:txBody>
        </p:sp>
        <p:sp>
          <p:nvSpPr>
            <p:cNvPr id="15" name="Freeform 14"/>
            <p:cNvSpPr/>
            <p:nvPr/>
          </p:nvSpPr>
          <p:spPr>
            <a:xfrm>
              <a:off x="8757745" y="5110846"/>
              <a:ext cx="1236432" cy="785134"/>
            </a:xfrm>
            <a:custGeom>
              <a:avLst/>
              <a:gdLst>
                <a:gd name="connsiteX0" fmla="*/ 0 w 1236432"/>
                <a:gd name="connsiteY0" fmla="*/ 78513 h 785134"/>
                <a:gd name="connsiteX1" fmla="*/ 78513 w 1236432"/>
                <a:gd name="connsiteY1" fmla="*/ 0 h 785134"/>
                <a:gd name="connsiteX2" fmla="*/ 1157919 w 1236432"/>
                <a:gd name="connsiteY2" fmla="*/ 0 h 785134"/>
                <a:gd name="connsiteX3" fmla="*/ 1236432 w 1236432"/>
                <a:gd name="connsiteY3" fmla="*/ 78513 h 785134"/>
                <a:gd name="connsiteX4" fmla="*/ 1236432 w 1236432"/>
                <a:gd name="connsiteY4" fmla="*/ 706621 h 785134"/>
                <a:gd name="connsiteX5" fmla="*/ 1157919 w 1236432"/>
                <a:gd name="connsiteY5" fmla="*/ 785134 h 785134"/>
                <a:gd name="connsiteX6" fmla="*/ 78513 w 1236432"/>
                <a:gd name="connsiteY6" fmla="*/ 785134 h 785134"/>
                <a:gd name="connsiteX7" fmla="*/ 0 w 1236432"/>
                <a:gd name="connsiteY7" fmla="*/ 706621 h 785134"/>
                <a:gd name="connsiteX8" fmla="*/ 0 w 1236432"/>
                <a:gd name="connsiteY8" fmla="*/ 78513 h 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32" h="785134">
                  <a:moveTo>
                    <a:pt x="0" y="78513"/>
                  </a:moveTo>
                  <a:cubicBezTo>
                    <a:pt x="0" y="35151"/>
                    <a:pt x="35151" y="0"/>
                    <a:pt x="78513" y="0"/>
                  </a:cubicBezTo>
                  <a:lnTo>
                    <a:pt x="1157919" y="0"/>
                  </a:lnTo>
                  <a:cubicBezTo>
                    <a:pt x="1201281" y="0"/>
                    <a:pt x="1236432" y="35151"/>
                    <a:pt x="1236432" y="78513"/>
                  </a:cubicBezTo>
                  <a:lnTo>
                    <a:pt x="1236432" y="706621"/>
                  </a:lnTo>
                  <a:cubicBezTo>
                    <a:pt x="1236432" y="749983"/>
                    <a:pt x="1201281" y="785134"/>
                    <a:pt x="1157919" y="785134"/>
                  </a:cubicBezTo>
                  <a:lnTo>
                    <a:pt x="78513" y="785134"/>
                  </a:lnTo>
                  <a:cubicBezTo>
                    <a:pt x="35151" y="785134"/>
                    <a:pt x="0" y="749983"/>
                    <a:pt x="0" y="706621"/>
                  </a:cubicBezTo>
                  <a:lnTo>
                    <a:pt x="0" y="78513"/>
                  </a:lnTo>
                  <a:close/>
                </a:path>
              </a:pathLst>
            </a:cu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576" tIns="91576" rIns="91576" bIns="91576" numCol="1" spcCol="1270" anchor="ctr" anchorCtr="0">
              <a:noAutofit/>
            </a:bodyPr>
            <a:lstStyle/>
            <a:p>
              <a:pPr lvl="0" algn="ctr" defTabSz="800100">
                <a:lnSpc>
                  <a:spcPct val="90000"/>
                </a:lnSpc>
                <a:spcBef>
                  <a:spcPct val="0"/>
                </a:spcBef>
                <a:spcAft>
                  <a:spcPct val="35000"/>
                </a:spcAft>
              </a:pPr>
              <a:r>
                <a:rPr lang="en-US" sz="1800" kern="1200" dirty="0">
                  <a:solidFill>
                    <a:schemeClr val="accent2">
                      <a:lumMod val="75000"/>
                    </a:schemeClr>
                  </a:solidFill>
                </a:rPr>
                <a:t>Chemical</a:t>
              </a:r>
            </a:p>
          </p:txBody>
        </p:sp>
        <p:sp>
          <p:nvSpPr>
            <p:cNvPr id="17" name="Freeform 16"/>
            <p:cNvSpPr/>
            <p:nvPr/>
          </p:nvSpPr>
          <p:spPr>
            <a:xfrm>
              <a:off x="10255094" y="5110846"/>
              <a:ext cx="1236432" cy="785134"/>
            </a:xfrm>
            <a:custGeom>
              <a:avLst/>
              <a:gdLst>
                <a:gd name="connsiteX0" fmla="*/ 0 w 1236432"/>
                <a:gd name="connsiteY0" fmla="*/ 78513 h 785134"/>
                <a:gd name="connsiteX1" fmla="*/ 78513 w 1236432"/>
                <a:gd name="connsiteY1" fmla="*/ 0 h 785134"/>
                <a:gd name="connsiteX2" fmla="*/ 1157919 w 1236432"/>
                <a:gd name="connsiteY2" fmla="*/ 0 h 785134"/>
                <a:gd name="connsiteX3" fmla="*/ 1236432 w 1236432"/>
                <a:gd name="connsiteY3" fmla="*/ 78513 h 785134"/>
                <a:gd name="connsiteX4" fmla="*/ 1236432 w 1236432"/>
                <a:gd name="connsiteY4" fmla="*/ 706621 h 785134"/>
                <a:gd name="connsiteX5" fmla="*/ 1157919 w 1236432"/>
                <a:gd name="connsiteY5" fmla="*/ 785134 h 785134"/>
                <a:gd name="connsiteX6" fmla="*/ 78513 w 1236432"/>
                <a:gd name="connsiteY6" fmla="*/ 785134 h 785134"/>
                <a:gd name="connsiteX7" fmla="*/ 0 w 1236432"/>
                <a:gd name="connsiteY7" fmla="*/ 706621 h 785134"/>
                <a:gd name="connsiteX8" fmla="*/ 0 w 1236432"/>
                <a:gd name="connsiteY8" fmla="*/ 78513 h 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32" h="785134">
                  <a:moveTo>
                    <a:pt x="0" y="78513"/>
                  </a:moveTo>
                  <a:cubicBezTo>
                    <a:pt x="0" y="35151"/>
                    <a:pt x="35151" y="0"/>
                    <a:pt x="78513" y="0"/>
                  </a:cubicBezTo>
                  <a:lnTo>
                    <a:pt x="1157919" y="0"/>
                  </a:lnTo>
                  <a:cubicBezTo>
                    <a:pt x="1201281" y="0"/>
                    <a:pt x="1236432" y="35151"/>
                    <a:pt x="1236432" y="78513"/>
                  </a:cubicBezTo>
                  <a:lnTo>
                    <a:pt x="1236432" y="706621"/>
                  </a:lnTo>
                  <a:cubicBezTo>
                    <a:pt x="1236432" y="749983"/>
                    <a:pt x="1201281" y="785134"/>
                    <a:pt x="1157919" y="785134"/>
                  </a:cubicBezTo>
                  <a:lnTo>
                    <a:pt x="78513" y="785134"/>
                  </a:lnTo>
                  <a:cubicBezTo>
                    <a:pt x="35151" y="785134"/>
                    <a:pt x="0" y="749983"/>
                    <a:pt x="0" y="706621"/>
                  </a:cubicBezTo>
                  <a:lnTo>
                    <a:pt x="0" y="78513"/>
                  </a:lnTo>
                  <a:close/>
                </a:path>
              </a:pathLst>
            </a:cu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576" tIns="91576" rIns="91576" bIns="91576" numCol="1" spcCol="1270" anchor="ctr" anchorCtr="0">
              <a:noAutofit/>
            </a:bodyPr>
            <a:lstStyle/>
            <a:p>
              <a:pPr lvl="0" algn="ctr" defTabSz="800100">
                <a:lnSpc>
                  <a:spcPct val="90000"/>
                </a:lnSpc>
                <a:spcBef>
                  <a:spcPct val="0"/>
                </a:spcBef>
                <a:spcAft>
                  <a:spcPct val="35000"/>
                </a:spcAft>
              </a:pPr>
              <a:r>
                <a:rPr lang="en-US" sz="1800" kern="1200" dirty="0">
                  <a:solidFill>
                    <a:schemeClr val="accent2">
                      <a:lumMod val="75000"/>
                    </a:schemeClr>
                  </a:solidFill>
                </a:rPr>
                <a:t>Mechanical</a:t>
              </a:r>
            </a:p>
          </p:txBody>
        </p:sp>
      </p:grpSp>
      <p:sp>
        <p:nvSpPr>
          <p:cNvPr id="8" name="TextBox 7"/>
          <p:cNvSpPr txBox="1"/>
          <p:nvPr/>
        </p:nvSpPr>
        <p:spPr>
          <a:xfrm>
            <a:off x="609460" y="4723348"/>
            <a:ext cx="8088885" cy="1569660"/>
          </a:xfrm>
          <a:prstGeom prst="rect">
            <a:avLst/>
          </a:prstGeom>
          <a:noFill/>
          <a:ln w="19050">
            <a:solidFill>
              <a:schemeClr val="bg2">
                <a:lumMod val="50000"/>
              </a:schemeClr>
            </a:solidFill>
            <a:prstDash val="dash"/>
          </a:ln>
        </p:spPr>
        <p:txBody>
          <a:bodyPr wrap="square" rtlCol="0">
            <a:spAutoFit/>
          </a:bodyPr>
          <a:lstStyle/>
          <a:p>
            <a:pPr marL="438181" indent="-285750">
              <a:defRPr/>
            </a:pPr>
            <a:r>
              <a:rPr lang="en-US" altLang="en-US" sz="1600" dirty="0">
                <a:solidFill>
                  <a:schemeClr val="accent2">
                    <a:lumMod val="75000"/>
                  </a:schemeClr>
                </a:solidFill>
                <a:cs typeface="Arial" panose="020B0604020202020204" pitchFamily="34" charset="0"/>
              </a:rPr>
              <a:t>Functions of Mastication (Chewing) in points:</a:t>
            </a:r>
          </a:p>
          <a:p>
            <a:pPr marL="609600" indent="-609600">
              <a:buFont typeface="Wingdings" pitchFamily="2" charset="2"/>
              <a:buAutoNum type="arabicPeriod"/>
            </a:pPr>
            <a:r>
              <a:rPr lang="en-US" sz="1600" dirty="0"/>
              <a:t>To lubricate the bolus with salivary secretion.</a:t>
            </a:r>
          </a:p>
          <a:p>
            <a:pPr marL="609600" indent="-609600">
              <a:buFont typeface="Wingdings" pitchFamily="2" charset="2"/>
              <a:buAutoNum type="arabicPeriod"/>
            </a:pPr>
            <a:r>
              <a:rPr lang="en-US" sz="1600" dirty="0"/>
              <a:t>To breakdown the bolus to small particles.</a:t>
            </a:r>
          </a:p>
          <a:p>
            <a:pPr marL="609600" indent="-609600">
              <a:buFont typeface="Wingdings" pitchFamily="2" charset="2"/>
              <a:buAutoNum type="arabicPeriod"/>
            </a:pPr>
            <a:r>
              <a:rPr lang="en-US" sz="1600" dirty="0"/>
              <a:t>To begin digestion of carbohydrate </a:t>
            </a:r>
            <a:r>
              <a:rPr lang="en-US" sz="1600" dirty="0">
                <a:solidFill>
                  <a:srgbClr val="00B050"/>
                </a:solidFill>
              </a:rPr>
              <a:t>because we have </a:t>
            </a:r>
            <a:r>
              <a:rPr lang="en-US" sz="1600" dirty="0"/>
              <a:t>(α-amylase). </a:t>
            </a:r>
            <a:endParaRPr lang="ar-SA" sz="1600" dirty="0"/>
          </a:p>
          <a:p>
            <a:pPr algn="r" rtl="1"/>
            <a:r>
              <a:rPr lang="ar-SA" sz="1600" dirty="0">
                <a:solidFill>
                  <a:srgbClr val="00B050"/>
                </a:solidFill>
                <a:latin typeface="Calibri" panose="020F0502020204030204" pitchFamily="34" charset="0"/>
                <a:cs typeface="Calibri" panose="020F0502020204030204" pitchFamily="34" charset="0"/>
              </a:rPr>
              <a:t>في الفم نقدر نبدأ نهضم النشويات فقط بسبب وجود </a:t>
            </a:r>
            <a:r>
              <a:rPr lang="en-US" sz="1600" dirty="0">
                <a:solidFill>
                  <a:srgbClr val="00B050"/>
                </a:solidFill>
                <a:latin typeface="Calibri" panose="020F0502020204030204" pitchFamily="34" charset="0"/>
                <a:cs typeface="Calibri" panose="020F0502020204030204" pitchFamily="34" charset="0"/>
              </a:rPr>
              <a:t>α-amylase</a:t>
            </a:r>
            <a:r>
              <a:rPr lang="ar-SA" sz="1600" dirty="0">
                <a:solidFill>
                  <a:srgbClr val="00B050"/>
                </a:solidFill>
                <a:latin typeface="Calibri" panose="020F0502020204030204" pitchFamily="34" charset="0"/>
                <a:cs typeface="Calibri" panose="020F0502020204030204" pitchFamily="34" charset="0"/>
              </a:rPr>
              <a:t> بينما الدهون وغيرها يبدأ هضمها في</a:t>
            </a:r>
            <a:r>
              <a:rPr lang="en-US" sz="1600" dirty="0">
                <a:solidFill>
                  <a:srgbClr val="00B050"/>
                </a:solidFill>
                <a:latin typeface="Calibri" panose="020F0502020204030204" pitchFamily="34" charset="0"/>
                <a:cs typeface="Calibri" panose="020F0502020204030204" pitchFamily="34" charset="0"/>
              </a:rPr>
              <a:t> small intestine</a:t>
            </a:r>
            <a:r>
              <a:rPr lang="ar-SA" sz="1600" dirty="0">
                <a:solidFill>
                  <a:srgbClr val="00B050"/>
                </a:solidFill>
                <a:latin typeface="Calibri" panose="020F0502020204030204" pitchFamily="34" charset="0"/>
                <a:cs typeface="Calibri" panose="020F0502020204030204" pitchFamily="34" charset="0"/>
              </a:rPr>
              <a:t>. </a:t>
            </a:r>
            <a:endParaRPr lang="en-US" sz="1600" dirty="0">
              <a:solidFill>
                <a:srgbClr val="00B050"/>
              </a:solidFill>
              <a:latin typeface="Calibri" panose="020F0502020204030204" pitchFamily="34" charset="0"/>
              <a:cs typeface="Calibri" panose="020F0502020204030204" pitchFamily="34" charset="0"/>
            </a:endParaRPr>
          </a:p>
        </p:txBody>
      </p:sp>
      <p:sp>
        <p:nvSpPr>
          <p:cNvPr id="16" name="Rectangle 15"/>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8" name="Rectangle 17"/>
          <p:cNvSpPr/>
          <p:nvPr/>
        </p:nvSpPr>
        <p:spPr>
          <a:xfrm>
            <a:off x="6492364" y="472334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393030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Structures of the GI Tract</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22354" y="1199912"/>
            <a:ext cx="7246793" cy="2240503"/>
          </a:xfrm>
        </p:spPr>
        <p:txBody>
          <a:bodyPr>
            <a:normAutofit/>
          </a:bodyPr>
          <a:lstStyle/>
          <a:p>
            <a:pPr>
              <a:lnSpc>
                <a:spcPct val="150000"/>
              </a:lnSpc>
              <a:spcBef>
                <a:spcPct val="0"/>
              </a:spcBef>
              <a:defRPr/>
            </a:pPr>
            <a:r>
              <a:rPr lang="en-US" sz="1800" dirty="0">
                <a:solidFill>
                  <a:schemeClr val="accent2">
                    <a:lumMod val="75000"/>
                  </a:schemeClr>
                </a:solidFill>
                <a:ea typeface="ヒラギノ角ゴ Pro W3" charset="-128"/>
              </a:rPr>
              <a:t>Oral cavity: </a:t>
            </a:r>
            <a:r>
              <a:rPr lang="en-US" sz="1800" dirty="0">
                <a:solidFill>
                  <a:srgbClr val="000000"/>
                </a:solidFill>
                <a:ea typeface="ヒラギノ角ゴ Pro W3" charset="-128"/>
              </a:rPr>
              <a:t>mechanical, chemical digestion.</a:t>
            </a:r>
          </a:p>
          <a:p>
            <a:pPr>
              <a:lnSpc>
                <a:spcPct val="150000"/>
              </a:lnSpc>
              <a:spcBef>
                <a:spcPct val="0"/>
              </a:spcBef>
              <a:defRPr/>
            </a:pPr>
            <a:r>
              <a:rPr lang="en-US" sz="1800" dirty="0">
                <a:solidFill>
                  <a:schemeClr val="accent2">
                    <a:lumMod val="75000"/>
                  </a:schemeClr>
                </a:solidFill>
                <a:ea typeface="ヒラギノ角ゴ Pro W3" charset="-128"/>
              </a:rPr>
              <a:t>Salivary glands: </a:t>
            </a:r>
            <a:r>
              <a:rPr lang="en-US" sz="1800" dirty="0">
                <a:solidFill>
                  <a:srgbClr val="000000"/>
                </a:solidFill>
                <a:ea typeface="ヒラギノ角ゴ Pro W3" charset="-128"/>
              </a:rPr>
              <a:t>saliva lubricates food.</a:t>
            </a:r>
          </a:p>
          <a:p>
            <a:pPr marL="708660" lvl="1" indent="-342900">
              <a:lnSpc>
                <a:spcPct val="150000"/>
              </a:lnSpc>
              <a:spcBef>
                <a:spcPct val="0"/>
              </a:spcBef>
              <a:defRPr/>
            </a:pPr>
            <a:r>
              <a:rPr lang="en-US" sz="1800" dirty="0">
                <a:solidFill>
                  <a:schemeClr val="accent2"/>
                </a:solidFill>
                <a:ea typeface="ヒラギノ角ゴ Pro W3" charset="-128"/>
              </a:rPr>
              <a:t>Saliva = mucus, </a:t>
            </a:r>
          </a:p>
          <a:p>
            <a:pPr marL="708660" lvl="1" indent="-342900">
              <a:lnSpc>
                <a:spcPct val="150000"/>
              </a:lnSpc>
              <a:spcBef>
                <a:spcPct val="0"/>
              </a:spcBef>
              <a:defRPr/>
            </a:pPr>
            <a:r>
              <a:rPr lang="en-US" sz="1800" dirty="0">
                <a:solidFill>
                  <a:schemeClr val="accent2"/>
                </a:solidFill>
                <a:ea typeface="ヒラギノ角ゴ Pro W3" charset="-128"/>
              </a:rPr>
              <a:t>salivary amylase (starch breakdown)</a:t>
            </a:r>
          </a:p>
          <a:p>
            <a:pPr>
              <a:lnSpc>
                <a:spcPct val="150000"/>
              </a:lnSpc>
              <a:spcBef>
                <a:spcPct val="0"/>
              </a:spcBef>
              <a:defRPr/>
            </a:pPr>
            <a:r>
              <a:rPr lang="en-US" sz="1800" dirty="0">
                <a:solidFill>
                  <a:schemeClr val="accent2">
                    <a:lumMod val="75000"/>
                  </a:schemeClr>
                </a:solidFill>
                <a:ea typeface="ヒラギノ角ゴ Pro W3" charset="-128"/>
              </a:rPr>
              <a:t>Mastication: </a:t>
            </a:r>
            <a:r>
              <a:rPr lang="en-US" sz="1800" dirty="0">
                <a:solidFill>
                  <a:srgbClr val="000000"/>
                </a:solidFill>
                <a:ea typeface="ヒラギノ角ゴ Pro W3" charset="-128"/>
              </a:rPr>
              <a:t>teeth chew food.</a:t>
            </a:r>
          </a:p>
        </p:txBody>
      </p:sp>
      <p:pic>
        <p:nvPicPr>
          <p:cNvPr id="5" name="Picture 2" descr="http://www.anselm.edu/homepage/jpitocch/genbio/humantee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6420" y="1199913"/>
            <a:ext cx="2296756" cy="224988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2684" y="1212705"/>
            <a:ext cx="3036719" cy="1584176"/>
          </a:xfrm>
          <a:prstGeom prst="rect">
            <a:avLst/>
          </a:prstGeom>
          <a:noFill/>
          <a:ln w="9525">
            <a:solidFill>
              <a:schemeClr val="bg2">
                <a:lumMod val="50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graphicFrame>
        <p:nvGraphicFramePr>
          <p:cNvPr id="20" name="Table 19"/>
          <p:cNvGraphicFramePr>
            <a:graphicFrameLocks noGrp="1"/>
          </p:cNvGraphicFramePr>
          <p:nvPr>
            <p:extLst>
              <p:ext uri="{D42A27DB-BD31-4B8C-83A1-F6EECF244321}">
                <p14:modId xmlns:p14="http://schemas.microsoft.com/office/powerpoint/2010/main" val="1657253032"/>
              </p:ext>
            </p:extLst>
          </p:nvPr>
        </p:nvGraphicFramePr>
        <p:xfrm>
          <a:off x="643717" y="3585711"/>
          <a:ext cx="10935686" cy="2625344"/>
        </p:xfrm>
        <a:graphic>
          <a:graphicData uri="http://schemas.openxmlformats.org/drawingml/2006/table">
            <a:tbl>
              <a:tblPr firstRow="1" bandRow="1">
                <a:tableStyleId>{5DA37D80-6434-44D0-A028-1B22A696006F}</a:tableStyleId>
              </a:tblPr>
              <a:tblGrid>
                <a:gridCol w="5467843">
                  <a:extLst>
                    <a:ext uri="{9D8B030D-6E8A-4147-A177-3AD203B41FA5}">
                      <a16:colId xmlns:a16="http://schemas.microsoft.com/office/drawing/2014/main" val="868826657"/>
                    </a:ext>
                  </a:extLst>
                </a:gridCol>
                <a:gridCol w="5467843">
                  <a:extLst>
                    <a:ext uri="{9D8B030D-6E8A-4147-A177-3AD203B41FA5}">
                      <a16:colId xmlns:a16="http://schemas.microsoft.com/office/drawing/2014/main" val="2387463"/>
                    </a:ext>
                  </a:extLst>
                </a:gridCol>
              </a:tblGrid>
              <a:tr h="370840">
                <a:tc gridSpan="2">
                  <a:txBody>
                    <a:bodyPr/>
                    <a:lstStyle/>
                    <a:p>
                      <a:pPr algn="ctr"/>
                      <a:r>
                        <a:rPr lang="en-US" sz="1800" b="0" dirty="0">
                          <a:latin typeface="Gill Sans MT" panose="020B0502020104020203" pitchFamily="34" charset="0"/>
                          <a:cs typeface="Times New Roman" panose="02020603050405020304" pitchFamily="18" charset="0"/>
                        </a:rPr>
                        <a:t>Digestion in Mouth</a:t>
                      </a:r>
                    </a:p>
                  </a:txBody>
                  <a:tcPr>
                    <a:solidFill>
                      <a:srgbClr val="D6EAF6"/>
                    </a:solidFill>
                  </a:tcPr>
                </a:tc>
                <a:tc hMerge="1">
                  <a:txBody>
                    <a:bodyPr/>
                    <a:lstStyle/>
                    <a:p>
                      <a:endParaRPr lang="en-US" dirty="0"/>
                    </a:p>
                  </a:txBody>
                  <a:tcPr/>
                </a:tc>
                <a:extLst>
                  <a:ext uri="{0D108BD9-81ED-4DB2-BD59-A6C34878D82A}">
                    <a16:rowId xmlns:a16="http://schemas.microsoft.com/office/drawing/2014/main" val="402202847"/>
                  </a:ext>
                </a:extLst>
              </a:tr>
              <a:tr h="370840">
                <a:tc>
                  <a:txBody>
                    <a:bodyPr/>
                    <a:lstStyle/>
                    <a:p>
                      <a:pPr algn="ctr"/>
                      <a:r>
                        <a:rPr lang="en-US" sz="1800" dirty="0">
                          <a:solidFill>
                            <a:schemeClr val="accent2">
                              <a:lumMod val="75000"/>
                            </a:schemeClr>
                          </a:solidFill>
                          <a:latin typeface="Gill Sans MT" panose="020B0502020104020203" pitchFamily="34" charset="0"/>
                        </a:rPr>
                        <a:t>Mechanical Digestion (Chewing, Mastication)</a:t>
                      </a:r>
                    </a:p>
                  </a:txBody>
                  <a:tcPr>
                    <a:solidFill>
                      <a:srgbClr val="FFCCCC"/>
                    </a:solidFill>
                  </a:tcPr>
                </a:tc>
                <a:tc>
                  <a:txBody>
                    <a:bodyPr/>
                    <a:lstStyle/>
                    <a:p>
                      <a:pPr algn="ctr"/>
                      <a:r>
                        <a:rPr lang="en-US" sz="1800" dirty="0">
                          <a:solidFill>
                            <a:schemeClr val="accent2">
                              <a:lumMod val="75000"/>
                            </a:schemeClr>
                          </a:solidFill>
                          <a:latin typeface="Gill Sans MT" panose="020B0502020104020203" pitchFamily="34" charset="0"/>
                        </a:rPr>
                        <a:t>Chemical Digestion</a:t>
                      </a:r>
                    </a:p>
                  </a:txBody>
                  <a:tcPr>
                    <a:solidFill>
                      <a:srgbClr val="FFCCCC"/>
                    </a:solidFill>
                  </a:tcPr>
                </a:tc>
                <a:extLst>
                  <a:ext uri="{0D108BD9-81ED-4DB2-BD59-A6C34878D82A}">
                    <a16:rowId xmlns:a16="http://schemas.microsoft.com/office/drawing/2014/main" val="2238428804"/>
                  </a:ext>
                </a:extLst>
              </a:tr>
              <a:tr h="370840">
                <a:tc>
                  <a:txBody>
                    <a:bodyPr/>
                    <a:lstStyle/>
                    <a:p>
                      <a:pPr lvl="0" algn="l" defTabSz="666750" rtl="1">
                        <a:lnSpc>
                          <a:spcPct val="90000"/>
                        </a:lnSpc>
                        <a:spcBef>
                          <a:spcPct val="0"/>
                        </a:spcBef>
                        <a:spcAft>
                          <a:spcPct val="35000"/>
                        </a:spcAft>
                      </a:pPr>
                      <a:r>
                        <a:rPr lang="en-US" sz="1600" kern="1200" cap="none" dirty="0">
                          <a:solidFill>
                            <a:srgbClr val="000000"/>
                          </a:solidFill>
                          <a:cs typeface="Arial" charset="0"/>
                        </a:rPr>
                        <a:t>Teeth are designed for mastication.</a:t>
                      </a:r>
                    </a:p>
                    <a:p>
                      <a:pPr lvl="0" algn="l" defTabSz="666750" rtl="1">
                        <a:lnSpc>
                          <a:spcPct val="90000"/>
                        </a:lnSpc>
                        <a:spcBef>
                          <a:spcPct val="0"/>
                        </a:spcBef>
                        <a:spcAft>
                          <a:spcPct val="35000"/>
                        </a:spcAft>
                      </a:pPr>
                      <a:r>
                        <a:rPr lang="en-US" sz="1600" kern="1200" cap="none" dirty="0">
                          <a:solidFill>
                            <a:srgbClr val="000000"/>
                          </a:solidFill>
                          <a:cs typeface="Arial" charset="0"/>
                        </a:rPr>
                        <a:t>Chewing muscles are innervated by </a:t>
                      </a:r>
                      <a:r>
                        <a:rPr lang="en-US" sz="1600" kern="1200" cap="none" dirty="0">
                          <a:solidFill>
                            <a:srgbClr val="FFC000"/>
                          </a:solidFill>
                          <a:cs typeface="Arial" charset="0"/>
                        </a:rPr>
                        <a:t>5</a:t>
                      </a:r>
                      <a:r>
                        <a:rPr lang="en-US" sz="1600" kern="1200" cap="none" baseline="30000" dirty="0">
                          <a:solidFill>
                            <a:srgbClr val="FFC000"/>
                          </a:solidFill>
                          <a:cs typeface="Arial" charset="0"/>
                        </a:rPr>
                        <a:t>th</a:t>
                      </a:r>
                      <a:r>
                        <a:rPr lang="en-US" sz="1600" kern="1200" cap="none" dirty="0">
                          <a:solidFill>
                            <a:srgbClr val="000000"/>
                          </a:solidFill>
                          <a:cs typeface="Arial" charset="0"/>
                        </a:rPr>
                        <a:t> CN.</a:t>
                      </a:r>
                    </a:p>
                    <a:p>
                      <a:pPr defTabSz="666750" rtl="1">
                        <a:lnSpc>
                          <a:spcPct val="90000"/>
                        </a:lnSpc>
                        <a:spcBef>
                          <a:spcPct val="0"/>
                        </a:spcBef>
                        <a:spcAft>
                          <a:spcPct val="35000"/>
                        </a:spcAft>
                      </a:pPr>
                      <a:r>
                        <a:rPr lang="en-US" sz="1600" dirty="0">
                          <a:solidFill>
                            <a:schemeClr val="tx1"/>
                          </a:solidFill>
                        </a:rPr>
                        <a:t>Chewing process is caused by a reflex (</a:t>
                      </a:r>
                      <a:r>
                        <a:rPr lang="en-US" sz="1600" kern="1200" cap="none" dirty="0">
                          <a:solidFill>
                            <a:schemeClr val="tx1"/>
                          </a:solidFill>
                          <a:cs typeface="Arial" charset="0"/>
                        </a:rPr>
                        <a:t>The food bolus in the mouth initiates the reflex by inhibiting muscles of mastication -</a:t>
                      </a:r>
                      <a:r>
                        <a:rPr lang="en-US" altLang="en-US" sz="1600" kern="1200" cap="none" dirty="0">
                          <a:solidFill>
                            <a:schemeClr val="tx1"/>
                          </a:solidFill>
                          <a:cs typeface="Arial" charset="0"/>
                        </a:rPr>
                        <a:t>drop of lower jaw-, stretch of jaw muscles leads to contraction- followed by inhibition of muscles of mastication again.</a:t>
                      </a:r>
                    </a:p>
                    <a:p>
                      <a:pPr lvl="0" algn="l" defTabSz="666750" rtl="1">
                        <a:lnSpc>
                          <a:spcPct val="90000"/>
                        </a:lnSpc>
                        <a:spcBef>
                          <a:spcPct val="0"/>
                        </a:spcBef>
                        <a:spcAft>
                          <a:spcPct val="35000"/>
                        </a:spcAft>
                      </a:pPr>
                      <a:r>
                        <a:rPr lang="en-US" altLang="en-US" sz="1600" kern="1200" cap="none" dirty="0">
                          <a:solidFill>
                            <a:schemeClr val="bg1">
                              <a:lumMod val="50000"/>
                            </a:schemeClr>
                          </a:solidFill>
                          <a:cs typeface="Arial" charset="0"/>
                        </a:rPr>
                        <a:t>(more information in the next slide)  </a:t>
                      </a:r>
                      <a:r>
                        <a:rPr lang="en-US" sz="1600" kern="1200" cap="none" dirty="0">
                          <a:solidFill>
                            <a:schemeClr val="bg1">
                              <a:lumMod val="50000"/>
                            </a:schemeClr>
                          </a:solidFill>
                          <a:cs typeface="Arial" charset="0"/>
                        </a:rPr>
                        <a:t> </a:t>
                      </a:r>
                    </a:p>
                  </a:txBody>
                  <a:tcPr/>
                </a:tc>
                <a:tc>
                  <a:txBody>
                    <a:bodyPr/>
                    <a:lstStyle/>
                    <a:p>
                      <a:pPr lvl="0" algn="l" defTabSz="666750" rtl="1">
                        <a:lnSpc>
                          <a:spcPct val="90000"/>
                        </a:lnSpc>
                        <a:spcBef>
                          <a:spcPct val="0"/>
                        </a:spcBef>
                        <a:spcAft>
                          <a:spcPct val="35000"/>
                        </a:spcAft>
                      </a:pPr>
                      <a:r>
                        <a:rPr lang="en-US" sz="1600" kern="1200" dirty="0">
                          <a:solidFill>
                            <a:schemeClr val="bg1">
                              <a:lumMod val="65000"/>
                            </a:schemeClr>
                          </a:solidFill>
                        </a:rPr>
                        <a:t>Done by </a:t>
                      </a:r>
                      <a:r>
                        <a:rPr lang="en-US" sz="1600" kern="1200" dirty="0">
                          <a:solidFill>
                            <a:srgbClr val="000000"/>
                          </a:solidFill>
                        </a:rPr>
                        <a:t>Salivary Amylase.</a:t>
                      </a:r>
                    </a:p>
                    <a:p>
                      <a:pPr lvl="0" algn="l" defTabSz="666750" rtl="1">
                        <a:lnSpc>
                          <a:spcPct val="90000"/>
                        </a:lnSpc>
                        <a:spcBef>
                          <a:spcPct val="0"/>
                        </a:spcBef>
                        <a:spcAft>
                          <a:spcPct val="35000"/>
                        </a:spcAft>
                      </a:pPr>
                      <a:r>
                        <a:rPr lang="en-US" sz="1600" kern="1200" cap="none" dirty="0">
                          <a:solidFill>
                            <a:srgbClr val="000000"/>
                          </a:solidFill>
                          <a:cs typeface="Arial" charset="0"/>
                        </a:rPr>
                        <a:t>Starch digestion at </a:t>
                      </a:r>
                      <a:r>
                        <a:rPr lang="en-US" sz="1600" kern="1200" cap="none" dirty="0" err="1">
                          <a:solidFill>
                            <a:srgbClr val="000000"/>
                          </a:solidFill>
                          <a:cs typeface="Arial" charset="0"/>
                        </a:rPr>
                        <a:t>ph</a:t>
                      </a:r>
                      <a:r>
                        <a:rPr lang="en-US" sz="1600" kern="1200" cap="none" dirty="0">
                          <a:solidFill>
                            <a:srgbClr val="000000"/>
                          </a:solidFill>
                          <a:cs typeface="Arial" charset="0"/>
                        </a:rPr>
                        <a:t> </a:t>
                      </a:r>
                      <a:r>
                        <a:rPr lang="en-US" sz="1600" kern="1200" cap="none" dirty="0">
                          <a:solidFill>
                            <a:schemeClr val="tx1"/>
                          </a:solidFill>
                          <a:cs typeface="Arial" charset="0"/>
                        </a:rPr>
                        <a:t>of</a:t>
                      </a:r>
                      <a:r>
                        <a:rPr lang="en-US" sz="1600" kern="1200" cap="none" dirty="0">
                          <a:solidFill>
                            <a:schemeClr val="accent4">
                              <a:lumMod val="75000"/>
                            </a:schemeClr>
                          </a:solidFill>
                          <a:cs typeface="Arial" charset="0"/>
                        </a:rPr>
                        <a:t> 6.5 or 7.0. </a:t>
                      </a:r>
                    </a:p>
                    <a:p>
                      <a:pPr lvl="0" algn="l" defTabSz="666750">
                        <a:lnSpc>
                          <a:spcPct val="90000"/>
                        </a:lnSpc>
                        <a:spcBef>
                          <a:spcPct val="0"/>
                        </a:spcBef>
                        <a:spcAft>
                          <a:spcPct val="35000"/>
                        </a:spcAft>
                      </a:pPr>
                      <a:r>
                        <a:rPr lang="en-US" sz="1600" kern="1200" cap="none" dirty="0">
                          <a:solidFill>
                            <a:srgbClr val="000000"/>
                          </a:solidFill>
                          <a:cs typeface="Arial" charset="0"/>
                        </a:rPr>
                        <a:t>Continues to digest for another one hour in stomach. </a:t>
                      </a:r>
                    </a:p>
                    <a:p>
                      <a:pPr lvl="0" algn="l" defTabSz="666750">
                        <a:lnSpc>
                          <a:spcPct val="90000"/>
                        </a:lnSpc>
                        <a:spcBef>
                          <a:spcPct val="0"/>
                        </a:spcBef>
                        <a:spcAft>
                          <a:spcPct val="35000"/>
                        </a:spcAft>
                      </a:pPr>
                      <a:r>
                        <a:rPr lang="en-US" sz="1600" kern="1200" cap="none" dirty="0">
                          <a:solidFill>
                            <a:srgbClr val="000000"/>
                          </a:solidFill>
                          <a:cs typeface="Arial" charset="0"/>
                        </a:rPr>
                        <a:t>Stomach acid inactivates it.</a:t>
                      </a:r>
                    </a:p>
                    <a:p>
                      <a:pPr lvl="0" defTabSz="666750">
                        <a:lnSpc>
                          <a:spcPct val="90000"/>
                        </a:lnSpc>
                        <a:spcBef>
                          <a:spcPct val="0"/>
                        </a:spcBef>
                        <a:spcAft>
                          <a:spcPct val="35000"/>
                        </a:spcAft>
                      </a:pPr>
                      <a:r>
                        <a:rPr lang="en-US" sz="1600" kern="1200" cap="none" dirty="0">
                          <a:solidFill>
                            <a:srgbClr val="000000"/>
                          </a:solidFill>
                          <a:cs typeface="Arial" charset="0"/>
                        </a:rPr>
                        <a:t>Substrate &gt; </a:t>
                      </a:r>
                      <a:r>
                        <a:rPr lang="en-US" sz="1600" dirty="0">
                          <a:solidFill>
                            <a:srgbClr val="000000"/>
                          </a:solidFill>
                          <a:cs typeface="Arial" charset="0"/>
                        </a:rPr>
                        <a:t>Starch. </a:t>
                      </a:r>
                      <a:endParaRPr lang="en-US" sz="1600" kern="1200" cap="none" dirty="0">
                        <a:solidFill>
                          <a:srgbClr val="000000"/>
                        </a:solidFill>
                        <a:cs typeface="Arial" charset="0"/>
                      </a:endParaRPr>
                    </a:p>
                    <a:p>
                      <a:pPr lvl="0" defTabSz="666750">
                        <a:lnSpc>
                          <a:spcPct val="90000"/>
                        </a:lnSpc>
                        <a:spcBef>
                          <a:spcPct val="0"/>
                        </a:spcBef>
                        <a:spcAft>
                          <a:spcPct val="35000"/>
                        </a:spcAft>
                      </a:pPr>
                      <a:r>
                        <a:rPr lang="en-US" sz="1600" dirty="0">
                          <a:solidFill>
                            <a:srgbClr val="000000"/>
                          </a:solidFill>
                          <a:cs typeface="Arial" charset="0"/>
                        </a:rPr>
                        <a:t>Product </a:t>
                      </a:r>
                      <a:r>
                        <a:rPr lang="en-US" sz="1600" kern="1200" cap="none" dirty="0">
                          <a:solidFill>
                            <a:srgbClr val="000000"/>
                          </a:solidFill>
                          <a:cs typeface="Arial" charset="0"/>
                        </a:rPr>
                        <a:t>&gt; Maltose.</a:t>
                      </a:r>
                      <a:endParaRPr lang="x-none" sz="1600" kern="1200" dirty="0">
                        <a:solidFill>
                          <a:srgbClr val="000000"/>
                        </a:solidFill>
                      </a:endParaRPr>
                    </a:p>
                  </a:txBody>
                  <a:tcPr/>
                </a:tc>
                <a:extLst>
                  <a:ext uri="{0D108BD9-81ED-4DB2-BD59-A6C34878D82A}">
                    <a16:rowId xmlns:a16="http://schemas.microsoft.com/office/drawing/2014/main" val="2878319891"/>
                  </a:ext>
                </a:extLst>
              </a:tr>
            </a:tbl>
          </a:graphicData>
        </a:graphic>
      </p:graphicFrame>
    </p:spTree>
    <p:extLst>
      <p:ext uri="{BB962C8B-B14F-4D97-AF65-F5344CB8AC3E}">
        <p14:creationId xmlns:p14="http://schemas.microsoft.com/office/powerpoint/2010/main" val="259872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Mechanical Digestion (Mastication, Chewing)</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09460" y="1143000"/>
            <a:ext cx="10969943" cy="5378152"/>
          </a:xfrm>
        </p:spPr>
        <p:txBody>
          <a:bodyPr>
            <a:normAutofit/>
          </a:bodyPr>
          <a:lstStyle/>
          <a:p>
            <a:pPr>
              <a:lnSpc>
                <a:spcPct val="90000"/>
              </a:lnSpc>
            </a:pPr>
            <a:r>
              <a:rPr lang="en-US" sz="1400" dirty="0">
                <a:solidFill>
                  <a:schemeClr val="accent2">
                    <a:lumMod val="75000"/>
                  </a:schemeClr>
                </a:solidFill>
              </a:rPr>
              <a:t>Teeth organization:</a:t>
            </a:r>
          </a:p>
          <a:p>
            <a:pPr marL="304769" lvl="1" indent="0">
              <a:lnSpc>
                <a:spcPct val="90000"/>
              </a:lnSpc>
              <a:buClr>
                <a:srgbClr val="FF0000"/>
              </a:buClr>
              <a:buSzPct val="120000"/>
              <a:buNone/>
            </a:pPr>
            <a:r>
              <a:rPr lang="en-US" sz="1400" dirty="0">
                <a:solidFill>
                  <a:srgbClr val="262626"/>
                </a:solidFill>
              </a:rPr>
              <a:t>-  Anterior teeth (incisors) for cutting.</a:t>
            </a:r>
          </a:p>
          <a:p>
            <a:pPr marL="304769" lvl="1" indent="0">
              <a:lnSpc>
                <a:spcPct val="90000"/>
              </a:lnSpc>
              <a:buClr>
                <a:srgbClr val="FF0000"/>
              </a:buClr>
              <a:buSzPct val="120000"/>
              <a:buNone/>
            </a:pPr>
            <a:r>
              <a:rPr lang="en-US" sz="1400" dirty="0">
                <a:solidFill>
                  <a:srgbClr val="262626"/>
                </a:solidFill>
              </a:rPr>
              <a:t>- Posterior teeth (molars) for grinding. </a:t>
            </a:r>
          </a:p>
          <a:p>
            <a:pPr>
              <a:lnSpc>
                <a:spcPct val="90000"/>
              </a:lnSpc>
            </a:pPr>
            <a:r>
              <a:rPr lang="en-US" sz="1400" dirty="0">
                <a:solidFill>
                  <a:schemeClr val="accent2">
                    <a:lumMod val="75000"/>
                  </a:schemeClr>
                </a:solidFill>
              </a:rPr>
              <a:t>Chewing muscles are innervated by CN-V (5th cranial nerve) </a:t>
            </a:r>
            <a:r>
              <a:rPr lang="en-US" sz="1400" dirty="0">
                <a:solidFill>
                  <a:srgbClr val="00B050"/>
                </a:solidFill>
              </a:rPr>
              <a:t>(Trigeminal).</a:t>
            </a:r>
          </a:p>
          <a:p>
            <a:pPr marL="647669" lvl="1" indent="-342900">
              <a:lnSpc>
                <a:spcPct val="90000"/>
              </a:lnSpc>
              <a:buFont typeface="+mj-lt"/>
              <a:buAutoNum type="arabicPeriod"/>
            </a:pPr>
            <a:r>
              <a:rPr lang="en-US" sz="1400" dirty="0">
                <a:solidFill>
                  <a:schemeClr val="tx1">
                    <a:lumMod val="85000"/>
                    <a:lumOff val="15000"/>
                  </a:schemeClr>
                </a:solidFill>
              </a:rPr>
              <a:t>Masseter</a:t>
            </a:r>
          </a:p>
          <a:p>
            <a:pPr marL="647669" lvl="1" indent="-342900">
              <a:lnSpc>
                <a:spcPct val="90000"/>
              </a:lnSpc>
              <a:buFont typeface="+mj-lt"/>
              <a:buAutoNum type="arabicPeriod"/>
            </a:pPr>
            <a:r>
              <a:rPr lang="en-US" sz="1400" dirty="0">
                <a:solidFill>
                  <a:schemeClr val="tx1">
                    <a:lumMod val="85000"/>
                    <a:lumOff val="15000"/>
                  </a:schemeClr>
                </a:solidFill>
              </a:rPr>
              <a:t>Temporalis </a:t>
            </a:r>
          </a:p>
          <a:p>
            <a:pPr marL="647669" lvl="1" indent="-342900">
              <a:lnSpc>
                <a:spcPct val="90000"/>
              </a:lnSpc>
              <a:buFont typeface="+mj-lt"/>
              <a:buAutoNum type="arabicPeriod"/>
            </a:pPr>
            <a:r>
              <a:rPr lang="en-US" sz="1400" dirty="0">
                <a:solidFill>
                  <a:schemeClr val="tx1">
                    <a:lumMod val="85000"/>
                    <a:lumOff val="15000"/>
                  </a:schemeClr>
                </a:solidFill>
              </a:rPr>
              <a:t>Lateral </a:t>
            </a:r>
            <a:r>
              <a:rPr lang="en-US" sz="1400" dirty="0" err="1">
                <a:solidFill>
                  <a:schemeClr val="tx1">
                    <a:lumMod val="85000"/>
                    <a:lumOff val="15000"/>
                  </a:schemeClr>
                </a:solidFill>
              </a:rPr>
              <a:t>Pterygoid</a:t>
            </a:r>
            <a:r>
              <a:rPr lang="en-US" sz="1400" dirty="0">
                <a:solidFill>
                  <a:schemeClr val="tx1">
                    <a:lumMod val="85000"/>
                    <a:lumOff val="15000"/>
                  </a:schemeClr>
                </a:solidFill>
              </a:rPr>
              <a:t> </a:t>
            </a:r>
          </a:p>
          <a:p>
            <a:pPr marL="647669" lvl="1" indent="-342900">
              <a:lnSpc>
                <a:spcPct val="90000"/>
              </a:lnSpc>
              <a:buFont typeface="+mj-lt"/>
              <a:buAutoNum type="arabicPeriod"/>
            </a:pPr>
            <a:r>
              <a:rPr lang="en-US" sz="1400" dirty="0">
                <a:solidFill>
                  <a:schemeClr val="tx1">
                    <a:lumMod val="85000"/>
                    <a:lumOff val="15000"/>
                  </a:schemeClr>
                </a:solidFill>
              </a:rPr>
              <a:t>Medial </a:t>
            </a:r>
            <a:r>
              <a:rPr lang="en-US" sz="1400" dirty="0" err="1">
                <a:solidFill>
                  <a:schemeClr val="tx1">
                    <a:lumMod val="85000"/>
                    <a:lumOff val="15000"/>
                  </a:schemeClr>
                </a:solidFill>
              </a:rPr>
              <a:t>Pterygoid</a:t>
            </a:r>
            <a:r>
              <a:rPr lang="en-US" sz="1400" dirty="0">
                <a:solidFill>
                  <a:schemeClr val="tx1">
                    <a:lumMod val="85000"/>
                    <a:lumOff val="15000"/>
                  </a:schemeClr>
                </a:solidFill>
              </a:rPr>
              <a:t> </a:t>
            </a:r>
          </a:p>
          <a:p>
            <a:pPr>
              <a:lnSpc>
                <a:spcPct val="90000"/>
              </a:lnSpc>
            </a:pPr>
            <a:r>
              <a:rPr lang="en-US" sz="1400" dirty="0">
                <a:solidFill>
                  <a:schemeClr val="accent2">
                    <a:lumMod val="75000"/>
                  </a:schemeClr>
                </a:solidFill>
              </a:rPr>
              <a:t>Chewing process is controlled by nuclei in the brain stem. </a:t>
            </a:r>
          </a:p>
          <a:p>
            <a:pPr>
              <a:lnSpc>
                <a:spcPct val="90000"/>
              </a:lnSpc>
            </a:pPr>
            <a:r>
              <a:rPr lang="en-US" sz="1400" dirty="0">
                <a:solidFill>
                  <a:schemeClr val="accent2">
                    <a:lumMod val="75000"/>
                  </a:schemeClr>
                </a:solidFill>
              </a:rPr>
              <a:t>Taste centers in the brain stem and Hypothalamus &gt; rhythmical chewing movements</a:t>
            </a:r>
            <a:r>
              <a:rPr lang="en-US" sz="1400" dirty="0" smtClean="0">
                <a:solidFill>
                  <a:schemeClr val="accent2">
                    <a:lumMod val="75000"/>
                  </a:schemeClr>
                </a:solidFill>
              </a:rPr>
              <a:t>.</a:t>
            </a:r>
          </a:p>
          <a:p>
            <a:r>
              <a:rPr lang="en-US" sz="1400" dirty="0">
                <a:solidFill>
                  <a:srgbClr val="00B050"/>
                </a:solidFill>
              </a:rPr>
              <a:t>Chewing is considered a voluntary/involuntary movement. A</a:t>
            </a:r>
            <a:r>
              <a:rPr lang="en-US" sz="1400" dirty="0" smtClean="0">
                <a:solidFill>
                  <a:srgbClr val="00B050"/>
                </a:solidFill>
              </a:rPr>
              <a:t>t </a:t>
            </a:r>
            <a:r>
              <a:rPr lang="en-US" sz="1400" dirty="0">
                <a:solidFill>
                  <a:srgbClr val="00B050"/>
                </a:solidFill>
              </a:rPr>
              <a:t>the beginning is initiated by a </a:t>
            </a:r>
            <a:endParaRPr lang="en-US" sz="1400" dirty="0" smtClean="0">
              <a:solidFill>
                <a:srgbClr val="00B050"/>
              </a:solidFill>
            </a:endParaRPr>
          </a:p>
          <a:p>
            <a:pPr marL="0" indent="0">
              <a:buNone/>
            </a:pPr>
            <a:r>
              <a:rPr lang="en-US" sz="1400" dirty="0" smtClean="0">
                <a:solidFill>
                  <a:srgbClr val="00B050"/>
                </a:solidFill>
              </a:rPr>
              <a:t>voluntary </a:t>
            </a:r>
            <a:r>
              <a:rPr lang="en-US" sz="1400" dirty="0">
                <a:solidFill>
                  <a:srgbClr val="00B050"/>
                </a:solidFill>
              </a:rPr>
              <a:t>action but as you continue it becomes an involuntary movement</a:t>
            </a:r>
            <a:r>
              <a:rPr lang="en-US" sz="1400" dirty="0" smtClean="0">
                <a:solidFill>
                  <a:srgbClr val="00B050"/>
                </a:solidFill>
              </a:rPr>
              <a:t>.</a:t>
            </a:r>
            <a:endParaRPr lang="en-US" sz="1400" dirty="0">
              <a:solidFill>
                <a:srgbClr val="00B050"/>
              </a:solidFill>
            </a:endParaRPr>
          </a:p>
          <a:p>
            <a:r>
              <a:rPr lang="en-US" sz="1400" dirty="0">
                <a:solidFill>
                  <a:srgbClr val="00B050"/>
                </a:solidFill>
              </a:rPr>
              <a:t>Ex: when you chew a gum(voluntary) and talk to your friends. For a while you tend to forget about the gum in you mouth(involuntary</a:t>
            </a:r>
            <a:r>
              <a:rPr lang="en-US" sz="1400" dirty="0" smtClean="0">
                <a:solidFill>
                  <a:srgbClr val="00B050"/>
                </a:solidFill>
              </a:rPr>
              <a:t>).</a:t>
            </a:r>
            <a:endParaRPr lang="en-US" sz="1400" dirty="0">
              <a:solidFill>
                <a:srgbClr val="00B050"/>
              </a:solidFill>
            </a:endParaRPr>
          </a:p>
          <a:p>
            <a:pPr>
              <a:lnSpc>
                <a:spcPct val="90000"/>
              </a:lnSpc>
            </a:pPr>
            <a:r>
              <a:rPr lang="en-US" sz="1400" dirty="0">
                <a:solidFill>
                  <a:schemeClr val="accent2">
                    <a:lumMod val="75000"/>
                  </a:schemeClr>
                </a:solidFill>
              </a:rPr>
              <a:t>Much of the chewing process is caused by a chewing reflex &amp; stretch reflex: </a:t>
            </a:r>
          </a:p>
          <a:p>
            <a:pPr lvl="1">
              <a:lnSpc>
                <a:spcPct val="90000"/>
              </a:lnSpc>
            </a:pPr>
            <a:r>
              <a:rPr lang="en-US" sz="1400" dirty="0">
                <a:solidFill>
                  <a:srgbClr val="262626"/>
                </a:solidFill>
              </a:rPr>
              <a:t>The presence of a bolus of food in the mouth at first initiates reflex inhibition of the muscles of mastication, which allows the lower jaw to drop. </a:t>
            </a:r>
          </a:p>
          <a:p>
            <a:pPr lvl="1">
              <a:lnSpc>
                <a:spcPct val="90000"/>
              </a:lnSpc>
            </a:pPr>
            <a:r>
              <a:rPr lang="en-US" sz="1400" dirty="0">
                <a:solidFill>
                  <a:srgbClr val="262626"/>
                </a:solidFill>
              </a:rPr>
              <a:t>The drop in turn initiates a stretch reflex of the jaw muscles that leads to rebound contraction. This automatically raises the jaw to cause closure of the teeth, but it also compresses the bolus again against the linings of the mouth, which inhibits the jaw muscles once again, allowing the jaw to drop and rebound another time; this is repeated again and again.</a:t>
            </a:r>
            <a:endParaRPr lang="ar-SA" sz="1400" dirty="0">
              <a:solidFill>
                <a:srgbClr val="262626"/>
              </a:solidFill>
            </a:endParaRPr>
          </a:p>
          <a:p>
            <a:pPr>
              <a:lnSpc>
                <a:spcPct val="90000"/>
              </a:lnSpc>
            </a:pPr>
            <a:endParaRPr lang="en-US" sz="1400" dirty="0"/>
          </a:p>
        </p:txBody>
      </p:sp>
      <p:pic>
        <p:nvPicPr>
          <p:cNvPr id="6" name="Picture 5" descr="image.gif"/>
          <p:cNvPicPr>
            <a:picLocks noChangeAspect="1"/>
          </p:cNvPicPr>
          <p:nvPr/>
        </p:nvPicPr>
        <p:blipFill>
          <a:blip r:embed="rId2" cstate="print"/>
          <a:stretch>
            <a:fillRect/>
          </a:stretch>
        </p:blipFill>
        <p:spPr>
          <a:xfrm>
            <a:off x="9982843" y="1349488"/>
            <a:ext cx="1596559" cy="1863488"/>
          </a:xfrm>
          <a:prstGeom prst="rect">
            <a:avLst/>
          </a:prstGeom>
        </p:spPr>
      </p:pic>
      <p:sp>
        <p:nvSpPr>
          <p:cNvPr id="8" name="Rectangle 7"/>
          <p:cNvSpPr/>
          <p:nvPr/>
        </p:nvSpPr>
        <p:spPr>
          <a:xfrm>
            <a:off x="6382443" y="1219887"/>
            <a:ext cx="3564815" cy="2246769"/>
          </a:xfrm>
          <a:prstGeom prst="rect">
            <a:avLst/>
          </a:prstGeom>
          <a:ln>
            <a:solidFill>
              <a:srgbClr val="00B050"/>
            </a:solidFill>
            <a:prstDash val="dashDot"/>
          </a:ln>
        </p:spPr>
        <p:txBody>
          <a:bodyPr wrap="square">
            <a:spAutoFit/>
          </a:bodyPr>
          <a:lstStyle/>
          <a:p>
            <a:pPr rtl="1"/>
            <a:r>
              <a:rPr lang="en-US" sz="1400" dirty="0">
                <a:solidFill>
                  <a:srgbClr val="00B050"/>
                </a:solidFill>
                <a:latin typeface="Calibri" panose="020F0502020204030204" pitchFamily="34" charset="0"/>
                <a:cs typeface="Calibri" panose="020F0502020204030204" pitchFamily="34" charset="0"/>
              </a:rPr>
              <a:t>Stretch reflex sends impulses to the brainstem to initiate jaw muscle contraction. The strength of muscle contraction depends on how large the substance being chewed is</a:t>
            </a:r>
            <a:r>
              <a:rPr lang="en-US" sz="1400" dirty="0" smtClean="0">
                <a:solidFill>
                  <a:srgbClr val="00B050"/>
                </a:solidFill>
                <a:latin typeface="Calibri" panose="020F0502020204030204" pitchFamily="34" charset="0"/>
                <a:cs typeface="Calibri" panose="020F0502020204030204" pitchFamily="34" charset="0"/>
              </a:rPr>
              <a:t>.</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الزبدة، زي </a:t>
            </a:r>
            <a:r>
              <a:rPr lang="ar-SA" sz="1400" dirty="0">
                <a:solidFill>
                  <a:schemeClr val="bg1">
                    <a:lumMod val="50000"/>
                  </a:schemeClr>
                </a:solidFill>
                <a:latin typeface="Calibri" panose="020F0502020204030204" pitchFamily="34" charset="0"/>
                <a:cs typeface="Calibri" panose="020F0502020204030204" pitchFamily="34" charset="0"/>
              </a:rPr>
              <a:t>ما قلنا بأول محاضرة، أن ال</a:t>
            </a:r>
            <a:r>
              <a:rPr lang="en-US" sz="1400" dirty="0">
                <a:solidFill>
                  <a:schemeClr val="bg1">
                    <a:lumMod val="50000"/>
                  </a:schemeClr>
                </a:solidFill>
                <a:latin typeface="Calibri" panose="020F0502020204030204" pitchFamily="34" charset="0"/>
                <a:cs typeface="Calibri" panose="020F0502020204030204" pitchFamily="34" charset="0"/>
              </a:rPr>
              <a:t> </a:t>
            </a:r>
            <a:r>
              <a:rPr lang="en-US" sz="1400" dirty="0" err="1">
                <a:solidFill>
                  <a:schemeClr val="bg1">
                    <a:lumMod val="50000"/>
                  </a:schemeClr>
                </a:solidFill>
                <a:latin typeface="Calibri" panose="020F0502020204030204" pitchFamily="34" charset="0"/>
                <a:cs typeface="Calibri" panose="020F0502020204030204" pitchFamily="34" charset="0"/>
              </a:rPr>
              <a:t>streching</a:t>
            </a:r>
            <a:r>
              <a:rPr lang="en-US" sz="1400" dirty="0">
                <a:solidFill>
                  <a:schemeClr val="bg1">
                    <a:lumMod val="50000"/>
                  </a:schemeClr>
                </a:solidFill>
                <a:latin typeface="Calibri" panose="020F0502020204030204" pitchFamily="34" charset="0"/>
                <a:cs typeface="Calibri" panose="020F0502020204030204" pitchFamily="34" charset="0"/>
              </a:rPr>
              <a:t>  </a:t>
            </a:r>
            <a:r>
              <a:rPr lang="ar-SA" sz="1400" dirty="0">
                <a:solidFill>
                  <a:schemeClr val="bg1">
                    <a:lumMod val="50000"/>
                  </a:schemeClr>
                </a:solidFill>
                <a:latin typeface="Calibri" panose="020F0502020204030204" pitchFamily="34" charset="0"/>
                <a:cs typeface="Calibri" panose="020F0502020204030204" pitchFamily="34" charset="0"/>
              </a:rPr>
              <a:t>ضروري عشان </a:t>
            </a:r>
            <a:r>
              <a:rPr lang="ar-SA" sz="1400" dirty="0" smtClean="0">
                <a:solidFill>
                  <a:schemeClr val="bg1">
                    <a:lumMod val="50000"/>
                  </a:schemeClr>
                </a:solidFill>
                <a:latin typeface="Calibri" panose="020F0502020204030204" pitchFamily="34" charset="0"/>
                <a:cs typeface="Calibri" panose="020F0502020204030204" pitchFamily="34" charset="0"/>
              </a:rPr>
              <a:t>البرين </a:t>
            </a:r>
            <a:r>
              <a:rPr lang="ar-SA" sz="1400" dirty="0" err="1" smtClean="0">
                <a:solidFill>
                  <a:schemeClr val="bg1">
                    <a:lumMod val="50000"/>
                  </a:schemeClr>
                </a:solidFill>
                <a:latin typeface="Calibri" panose="020F0502020204030204" pitchFamily="34" charset="0"/>
                <a:cs typeface="Calibri" panose="020F0502020204030204" pitchFamily="34" charset="0"/>
              </a:rPr>
              <a:t>ستيم</a:t>
            </a:r>
            <a:r>
              <a:rPr lang="ar-SA" sz="1400" dirty="0" smtClean="0">
                <a:solidFill>
                  <a:schemeClr val="bg1">
                    <a:lumMod val="50000"/>
                  </a:schemeClr>
                </a:solidFill>
                <a:latin typeface="Calibri" panose="020F0502020204030204" pitchFamily="34" charset="0"/>
                <a:cs typeface="Calibri" panose="020F0502020204030204" pitchFamily="34" charset="0"/>
              </a:rPr>
              <a:t> يعطي إشارة </a:t>
            </a:r>
            <a:r>
              <a:rPr lang="ar-SA" sz="1400" dirty="0" err="1" smtClean="0">
                <a:solidFill>
                  <a:schemeClr val="bg1">
                    <a:lumMod val="50000"/>
                  </a:schemeClr>
                </a:solidFill>
                <a:latin typeface="Calibri" panose="020F0502020204030204" pitchFamily="34" charset="0"/>
                <a:cs typeface="Calibri" panose="020F0502020204030204" pitchFamily="34" charset="0"/>
              </a:rPr>
              <a:t>لل</a:t>
            </a:r>
            <a:r>
              <a:rPr lang="ar-SA" sz="1400" dirty="0" smtClean="0">
                <a:solidFill>
                  <a:schemeClr val="bg1">
                    <a:lumMod val="50000"/>
                  </a:schemeClr>
                </a:solidFill>
                <a:latin typeface="Calibri" panose="020F0502020204030204" pitchFamily="34" charset="0"/>
                <a:cs typeface="Calibri" panose="020F0502020204030204" pitchFamily="34" charset="0"/>
              </a:rPr>
              <a:t>ــ </a:t>
            </a:r>
            <a:r>
              <a:rPr lang="en-US" sz="1400" dirty="0" smtClean="0">
                <a:solidFill>
                  <a:schemeClr val="bg1">
                    <a:lumMod val="50000"/>
                  </a:schemeClr>
                </a:solidFill>
                <a:latin typeface="Calibri" panose="020F0502020204030204" pitchFamily="34" charset="0"/>
                <a:cs typeface="Calibri" panose="020F0502020204030204" pitchFamily="34" charset="0"/>
              </a:rPr>
              <a:t> </a:t>
            </a:r>
            <a:r>
              <a:rPr lang="en-US" sz="1400" dirty="0">
                <a:solidFill>
                  <a:schemeClr val="bg1">
                    <a:lumMod val="50000"/>
                  </a:schemeClr>
                </a:solidFill>
                <a:latin typeface="Calibri" panose="020F0502020204030204" pitchFamily="34" charset="0"/>
                <a:cs typeface="Calibri" panose="020F0502020204030204" pitchFamily="34" charset="0"/>
              </a:rPr>
              <a:t>Unitary </a:t>
            </a:r>
            <a:r>
              <a:rPr lang="en-US" sz="1400" dirty="0" smtClean="0">
                <a:solidFill>
                  <a:schemeClr val="bg1">
                    <a:lumMod val="50000"/>
                  </a:schemeClr>
                </a:solidFill>
                <a:latin typeface="Calibri" panose="020F0502020204030204" pitchFamily="34" charset="0"/>
                <a:cs typeface="Calibri" panose="020F0502020204030204" pitchFamily="34" charset="0"/>
              </a:rPr>
              <a:t>type (Single unite)</a:t>
            </a:r>
            <a:r>
              <a:rPr lang="ar-SA" sz="1400" dirty="0" smtClean="0">
                <a:solidFill>
                  <a:schemeClr val="bg1">
                    <a:lumMod val="50000"/>
                  </a:schemeClr>
                </a:solidFill>
                <a:latin typeface="Calibri" panose="020F0502020204030204" pitchFamily="34" charset="0"/>
                <a:cs typeface="Calibri" panose="020F0502020204030204" pitchFamily="34" charset="0"/>
              </a:rPr>
              <a:t>أنها تشتغل </a:t>
            </a:r>
            <a:r>
              <a:rPr lang="ar-SA" sz="1400" dirty="0">
                <a:solidFill>
                  <a:schemeClr val="bg1">
                    <a:lumMod val="50000"/>
                  </a:schemeClr>
                </a:solidFill>
                <a:latin typeface="Calibri" panose="020F0502020204030204" pitchFamily="34" charset="0"/>
                <a:cs typeface="Calibri" panose="020F0502020204030204" pitchFamily="34" charset="0"/>
              </a:rPr>
              <a:t>ولو </a:t>
            </a:r>
            <a:r>
              <a:rPr lang="ar-SA" sz="1400" dirty="0" err="1">
                <a:solidFill>
                  <a:schemeClr val="bg1">
                    <a:lumMod val="50000"/>
                  </a:schemeClr>
                </a:solidFill>
                <a:latin typeface="Calibri" panose="020F0502020204030204" pitchFamily="34" charset="0"/>
                <a:cs typeface="Calibri" panose="020F0502020204030204" pitchFamily="34" charset="0"/>
              </a:rPr>
              <a:t>ماصارلي</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سترتيتش</a:t>
            </a:r>
            <a:r>
              <a:rPr lang="ar-SA" sz="1400" dirty="0">
                <a:solidFill>
                  <a:schemeClr val="bg1">
                    <a:lumMod val="50000"/>
                  </a:schemeClr>
                </a:solidFill>
                <a:latin typeface="Calibri" panose="020F0502020204030204" pitchFamily="34" charset="0"/>
                <a:cs typeface="Calibri" panose="020F0502020204030204" pitchFamily="34" charset="0"/>
              </a:rPr>
              <a:t> بالتالي </a:t>
            </a:r>
            <a:r>
              <a:rPr lang="ar-SA" sz="1400" dirty="0" err="1">
                <a:solidFill>
                  <a:schemeClr val="bg1">
                    <a:lumMod val="50000"/>
                  </a:schemeClr>
                </a:solidFill>
                <a:latin typeface="Calibri" panose="020F0502020204030204" pitchFamily="34" charset="0"/>
                <a:cs typeface="Calibri" panose="020F0502020204030204" pitchFamily="34" charset="0"/>
              </a:rPr>
              <a:t>ماراح</a:t>
            </a:r>
            <a:r>
              <a:rPr lang="ar-SA" sz="1400" dirty="0">
                <a:solidFill>
                  <a:schemeClr val="bg1">
                    <a:lumMod val="50000"/>
                  </a:schemeClr>
                </a:solidFill>
                <a:latin typeface="Calibri" panose="020F0502020204030204" pitchFamily="34" charset="0"/>
                <a:cs typeface="Calibri" panose="020F0502020204030204" pitchFamily="34" charset="0"/>
              </a:rPr>
              <a:t> يصير اكتفيت </a:t>
            </a:r>
            <a:r>
              <a:rPr lang="ar-SA" sz="1400" dirty="0" err="1">
                <a:solidFill>
                  <a:schemeClr val="bg1">
                    <a:lumMod val="50000"/>
                  </a:schemeClr>
                </a:solidFill>
                <a:latin typeface="Calibri" panose="020F0502020204030204" pitchFamily="34" charset="0"/>
                <a:cs typeface="Calibri" panose="020F0502020204030204" pitchFamily="34" charset="0"/>
              </a:rPr>
              <a:t>للتيست</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smtClean="0">
                <a:solidFill>
                  <a:schemeClr val="bg1">
                    <a:lumMod val="50000"/>
                  </a:schemeClr>
                </a:solidFill>
                <a:latin typeface="Calibri" panose="020F0502020204030204" pitchFamily="34" charset="0"/>
                <a:cs typeface="Calibri" panose="020F0502020204030204" pitchFamily="34" charset="0"/>
              </a:rPr>
              <a:t>سنتر.</a:t>
            </a:r>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en-US" sz="1400" dirty="0">
                <a:solidFill>
                  <a:schemeClr val="bg1">
                    <a:lumMod val="50000"/>
                  </a:schemeClr>
                </a:solidFill>
                <a:latin typeface="Calibri" panose="020F0502020204030204" pitchFamily="34" charset="0"/>
                <a:cs typeface="Calibri" panose="020F0502020204030204" pitchFamily="34" charset="0"/>
              </a:rPr>
              <a:t> Chewing reflex  </a:t>
            </a:r>
            <a:r>
              <a:rPr lang="ar-SA" sz="1400" dirty="0">
                <a:solidFill>
                  <a:schemeClr val="bg1">
                    <a:lumMod val="50000"/>
                  </a:schemeClr>
                </a:solidFill>
                <a:latin typeface="Calibri" panose="020F0502020204030204" pitchFamily="34" charset="0"/>
                <a:cs typeface="Calibri" panose="020F0502020204030204" pitchFamily="34" charset="0"/>
              </a:rPr>
              <a:t>يحدد مقدار </a:t>
            </a:r>
            <a:r>
              <a:rPr lang="ar-SA" sz="1400" dirty="0" err="1">
                <a:solidFill>
                  <a:schemeClr val="bg1">
                    <a:lumMod val="50000"/>
                  </a:schemeClr>
                </a:solidFill>
                <a:latin typeface="Calibri" panose="020F0502020204030204" pitchFamily="34" charset="0"/>
                <a:cs typeface="Calibri" panose="020F0502020204030204" pitchFamily="34" charset="0"/>
              </a:rPr>
              <a:t>الكنتراكشن</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لل</a:t>
            </a:r>
            <a:r>
              <a:rPr lang="en-US" sz="1400" dirty="0">
                <a:solidFill>
                  <a:schemeClr val="bg1">
                    <a:lumMod val="50000"/>
                  </a:schemeClr>
                </a:solidFill>
                <a:latin typeface="Calibri" panose="020F0502020204030204" pitchFamily="34" charset="0"/>
                <a:cs typeface="Calibri" panose="020F0502020204030204" pitchFamily="34" charset="0"/>
              </a:rPr>
              <a:t>jaw muscle </a:t>
            </a:r>
          </a:p>
        </p:txBody>
      </p:sp>
      <p:sp>
        <p:nvSpPr>
          <p:cNvPr id="9" name="Rectangle 8"/>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13908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Secretory Functions of Alimentary Tract</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61" y="1219200"/>
            <a:ext cx="7789207" cy="4937760"/>
          </a:xfrm>
        </p:spPr>
        <p:txBody>
          <a:bodyPr>
            <a:normAutofit/>
          </a:bodyPr>
          <a:lstStyle/>
          <a:p>
            <a:r>
              <a:rPr lang="en-US" sz="1400" dirty="0">
                <a:solidFill>
                  <a:schemeClr val="accent2">
                    <a:lumMod val="75000"/>
                  </a:schemeClr>
                </a:solidFill>
              </a:rPr>
              <a:t>Functions of the Secretory Glands:</a:t>
            </a:r>
          </a:p>
          <a:p>
            <a:pPr marL="514350" indent="-514350">
              <a:buFont typeface="+mj-lt"/>
              <a:buAutoNum type="arabicPeriod"/>
              <a:defRPr/>
            </a:pPr>
            <a:r>
              <a:rPr lang="en-US" sz="1400" dirty="0"/>
              <a:t>Secretion of digestive enzymes.</a:t>
            </a:r>
          </a:p>
          <a:p>
            <a:pPr marL="514350" indent="-514350">
              <a:buFont typeface="+mj-lt"/>
              <a:buAutoNum type="arabicPeriod"/>
              <a:defRPr/>
            </a:pPr>
            <a:r>
              <a:rPr lang="en-US" sz="1400" dirty="0"/>
              <a:t>Provide mucus for lubrication and protection.</a:t>
            </a:r>
          </a:p>
          <a:p>
            <a:r>
              <a:rPr lang="en-US" sz="1400" dirty="0"/>
              <a:t>Most digestive secretions are formed </a:t>
            </a:r>
            <a:r>
              <a:rPr lang="en-US" sz="1400" u="sng" dirty="0"/>
              <a:t>only</a:t>
            </a:r>
            <a:r>
              <a:rPr lang="en-US" sz="1400" dirty="0"/>
              <a:t> in response to the presence of food in the </a:t>
            </a:r>
            <a:r>
              <a:rPr lang="en-US" sz="1400" dirty="0" smtClean="0"/>
              <a:t>alimentary tract</a:t>
            </a:r>
            <a:r>
              <a:rPr lang="en-US" sz="1400" dirty="0"/>
              <a:t>, and the quantity secreted in each segment of the tract is almost </a:t>
            </a:r>
            <a:r>
              <a:rPr lang="en-US" sz="1400" u="sng" dirty="0"/>
              <a:t>exactly</a:t>
            </a:r>
            <a:r>
              <a:rPr lang="en-US" sz="1400" dirty="0"/>
              <a:t> the amount needed for proper digestion. </a:t>
            </a:r>
            <a:endParaRPr lang="x-none" sz="1400" dirty="0"/>
          </a:p>
        </p:txBody>
      </p:sp>
      <p:pic>
        <p:nvPicPr>
          <p:cNvPr id="7" name="Picture 6" descr="Slide28.jpg"/>
          <p:cNvPicPr>
            <a:picLocks noChangeAspect="1"/>
          </p:cNvPicPr>
          <p:nvPr/>
        </p:nvPicPr>
        <p:blipFill>
          <a:blip r:embed="rId2" cstate="print"/>
          <a:stretch>
            <a:fillRect/>
          </a:stretch>
        </p:blipFill>
        <p:spPr>
          <a:xfrm>
            <a:off x="8398668" y="1234769"/>
            <a:ext cx="3168352" cy="2060019"/>
          </a:xfrm>
          <a:prstGeom prst="rect">
            <a:avLst/>
          </a:prstGeom>
          <a:ln>
            <a:solidFill>
              <a:schemeClr val="tx2"/>
            </a:solidFill>
          </a:ln>
        </p:spPr>
      </p:pic>
      <p:sp>
        <p:nvSpPr>
          <p:cNvPr id="8" name="Rectangle 7"/>
          <p:cNvSpPr/>
          <p:nvPr/>
        </p:nvSpPr>
        <p:spPr>
          <a:xfrm>
            <a:off x="4374139" y="2660622"/>
            <a:ext cx="3096344" cy="39291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bg1"/>
                </a:solidFill>
              </a:rPr>
              <a:t>Types of Glands</a:t>
            </a:r>
          </a:p>
        </p:txBody>
      </p:sp>
      <p:cxnSp>
        <p:nvCxnSpPr>
          <p:cNvPr id="10" name="Elbow Connector 9"/>
          <p:cNvCxnSpPr>
            <a:stCxn id="8" idx="2"/>
          </p:cNvCxnSpPr>
          <p:nvPr/>
        </p:nvCxnSpPr>
        <p:spPr>
          <a:xfrm rot="5400000">
            <a:off x="3605231" y="1040109"/>
            <a:ext cx="303652" cy="4330508"/>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1591803" y="3358678"/>
            <a:ext cx="0" cy="1966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25263" y="3596417"/>
            <a:ext cx="2061492" cy="57092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US" sz="1200" dirty="0">
              <a:solidFill>
                <a:schemeClr val="accent2">
                  <a:lumMod val="75000"/>
                </a:schemeClr>
              </a:solidFill>
            </a:endParaRPr>
          </a:p>
          <a:p>
            <a:pPr lvl="0" algn="ctr"/>
            <a:r>
              <a:rPr lang="en-US" sz="1200" dirty="0">
                <a:solidFill>
                  <a:schemeClr val="accent2">
                    <a:lumMod val="75000"/>
                  </a:schemeClr>
                </a:solidFill>
              </a:rPr>
              <a:t>Single-cell mucous glands (goblet cells)</a:t>
            </a:r>
          </a:p>
          <a:p>
            <a:pPr lvl="0" algn="ctr"/>
            <a:endParaRPr lang="en-US" sz="1200" dirty="0">
              <a:solidFill>
                <a:schemeClr val="accent2">
                  <a:lumMod val="75000"/>
                </a:schemeClr>
              </a:solidFill>
            </a:endParaRPr>
          </a:p>
        </p:txBody>
      </p:sp>
      <p:sp>
        <p:nvSpPr>
          <p:cNvPr id="16" name="Rectangle 15"/>
          <p:cNvSpPr/>
          <p:nvPr/>
        </p:nvSpPr>
        <p:spPr>
          <a:xfrm>
            <a:off x="3330311" y="3596416"/>
            <a:ext cx="2088232" cy="57092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US" sz="1200" dirty="0">
              <a:solidFill>
                <a:schemeClr val="accent2">
                  <a:lumMod val="75000"/>
                </a:schemeClr>
              </a:solidFill>
            </a:endParaRPr>
          </a:p>
          <a:p>
            <a:pPr lvl="0" algn="ctr"/>
            <a:r>
              <a:rPr lang="en-US" sz="1200" dirty="0">
                <a:solidFill>
                  <a:schemeClr val="accent2">
                    <a:lumMod val="75000"/>
                  </a:schemeClr>
                </a:solidFill>
              </a:rPr>
              <a:t>Crypts of </a:t>
            </a:r>
            <a:r>
              <a:rPr lang="en-US" sz="1200" dirty="0" err="1">
                <a:solidFill>
                  <a:schemeClr val="accent2">
                    <a:lumMod val="75000"/>
                  </a:schemeClr>
                </a:solidFill>
              </a:rPr>
              <a:t>lieberkühn</a:t>
            </a:r>
            <a:endParaRPr lang="en-US" sz="1200" dirty="0">
              <a:solidFill>
                <a:schemeClr val="accent2">
                  <a:lumMod val="75000"/>
                </a:schemeClr>
              </a:solidFill>
            </a:endParaRPr>
          </a:p>
          <a:p>
            <a:pPr lvl="0" algn="ctr"/>
            <a:endParaRPr lang="en-US" sz="1200" dirty="0">
              <a:solidFill>
                <a:schemeClr val="accent2">
                  <a:lumMod val="75000"/>
                </a:schemeClr>
              </a:solidFill>
            </a:endParaRPr>
          </a:p>
        </p:txBody>
      </p:sp>
      <p:sp>
        <p:nvSpPr>
          <p:cNvPr id="17" name="Rectangle 16"/>
          <p:cNvSpPr/>
          <p:nvPr/>
        </p:nvSpPr>
        <p:spPr>
          <a:xfrm>
            <a:off x="6462756" y="3596416"/>
            <a:ext cx="2088232" cy="57092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200" dirty="0">
                <a:solidFill>
                  <a:schemeClr val="accent2">
                    <a:lumMod val="75000"/>
                  </a:schemeClr>
                </a:solidFill>
              </a:rPr>
              <a:t>Tubular glands </a:t>
            </a:r>
          </a:p>
        </p:txBody>
      </p:sp>
      <p:sp>
        <p:nvSpPr>
          <p:cNvPr id="18" name="Rectangle 17"/>
          <p:cNvSpPr/>
          <p:nvPr/>
        </p:nvSpPr>
        <p:spPr>
          <a:xfrm>
            <a:off x="9442882" y="3596416"/>
            <a:ext cx="2088232" cy="57092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200" spc="-5" dirty="0">
                <a:solidFill>
                  <a:schemeClr val="accent2">
                    <a:lumMod val="75000"/>
                  </a:schemeClr>
                </a:solidFill>
                <a:cs typeface="Comic Sans MS"/>
              </a:rPr>
              <a:t>Salivary glands, pancreas,  </a:t>
            </a:r>
            <a:endParaRPr lang="en-US" sz="1200" spc="-5" dirty="0" smtClean="0">
              <a:solidFill>
                <a:schemeClr val="accent2">
                  <a:lumMod val="75000"/>
                </a:schemeClr>
              </a:solidFill>
              <a:cs typeface="Comic Sans MS"/>
            </a:endParaRPr>
          </a:p>
          <a:p>
            <a:pPr lvl="0" algn="ctr"/>
            <a:r>
              <a:rPr lang="en-US" sz="1200" spc="-5" dirty="0" smtClean="0">
                <a:solidFill>
                  <a:schemeClr val="accent2">
                    <a:lumMod val="75000"/>
                  </a:schemeClr>
                </a:solidFill>
                <a:cs typeface="Comic Sans MS"/>
              </a:rPr>
              <a:t>and </a:t>
            </a:r>
            <a:r>
              <a:rPr lang="en-US" sz="1200" spc="-5" dirty="0">
                <a:solidFill>
                  <a:schemeClr val="accent2">
                    <a:lumMod val="75000"/>
                  </a:schemeClr>
                </a:solidFill>
                <a:cs typeface="Comic Sans MS"/>
              </a:rPr>
              <a:t>liver </a:t>
            </a:r>
            <a:endParaRPr lang="en-US" sz="1200" spc="-5" dirty="0" smtClean="0">
              <a:solidFill>
                <a:schemeClr val="accent2">
                  <a:lumMod val="75000"/>
                </a:schemeClr>
              </a:solidFill>
              <a:cs typeface="Comic Sans MS"/>
            </a:endParaRPr>
          </a:p>
          <a:p>
            <a:pPr algn="ctr"/>
            <a:r>
              <a:rPr lang="en-US" sz="1200" dirty="0" smtClean="0">
                <a:solidFill>
                  <a:srgbClr val="00B050"/>
                </a:solidFill>
              </a:rPr>
              <a:t>(Accessory glands)</a:t>
            </a:r>
            <a:endParaRPr lang="en-US" sz="1200" dirty="0">
              <a:solidFill>
                <a:srgbClr val="00B050"/>
              </a:solidFill>
            </a:endParaRPr>
          </a:p>
        </p:txBody>
      </p:sp>
      <p:sp>
        <p:nvSpPr>
          <p:cNvPr id="19" name="Rectangle 18"/>
          <p:cNvSpPr/>
          <p:nvPr/>
        </p:nvSpPr>
        <p:spPr>
          <a:xfrm>
            <a:off x="625263" y="4208367"/>
            <a:ext cx="2061492" cy="210537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t>They produce mucus. </a:t>
            </a:r>
          </a:p>
        </p:txBody>
      </p:sp>
      <p:sp>
        <p:nvSpPr>
          <p:cNvPr id="20" name="Rectangle 19"/>
          <p:cNvSpPr/>
          <p:nvPr/>
        </p:nvSpPr>
        <p:spPr>
          <a:xfrm>
            <a:off x="3346094" y="4208367"/>
            <a:ext cx="2088232" cy="210537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200" dirty="0" smtClean="0"/>
              <a:t>- At </a:t>
            </a:r>
            <a:r>
              <a:rPr lang="en-US" sz="1200" dirty="0"/>
              <a:t>the mucosal pits </a:t>
            </a:r>
          </a:p>
          <a:p>
            <a:pPr lvl="0"/>
            <a:r>
              <a:rPr lang="en-US" sz="1200" dirty="0"/>
              <a:t>Intestine (they represent invaginations of the epithelium into the submucosa)</a:t>
            </a:r>
          </a:p>
          <a:p>
            <a:pPr lvl="0"/>
            <a:r>
              <a:rPr lang="en-US" sz="1200" dirty="0"/>
              <a:t>They release several   digestive enzymes. </a:t>
            </a:r>
            <a:endParaRPr lang="en-US" sz="1200" dirty="0" smtClean="0"/>
          </a:p>
          <a:p>
            <a:r>
              <a:rPr lang="en-US" sz="1200" dirty="0" smtClean="0">
                <a:solidFill>
                  <a:srgbClr val="00B050"/>
                </a:solidFill>
              </a:rPr>
              <a:t>- Especially </a:t>
            </a:r>
            <a:r>
              <a:rPr lang="en-US" sz="1200" dirty="0">
                <a:solidFill>
                  <a:srgbClr val="00B050"/>
                </a:solidFill>
              </a:rPr>
              <a:t>in small </a:t>
            </a:r>
            <a:r>
              <a:rPr lang="en-US" sz="1200" dirty="0" smtClean="0">
                <a:solidFill>
                  <a:srgbClr val="00B050"/>
                </a:solidFill>
              </a:rPr>
              <a:t>intestines.</a:t>
            </a:r>
          </a:p>
          <a:p>
            <a:r>
              <a:rPr lang="en-US" sz="1200" dirty="0" smtClean="0">
                <a:solidFill>
                  <a:srgbClr val="00B050"/>
                </a:solidFill>
              </a:rPr>
              <a:t>- Crypts </a:t>
            </a:r>
            <a:r>
              <a:rPr lang="en-US" sz="1200" dirty="0">
                <a:solidFill>
                  <a:srgbClr val="00B050"/>
                </a:solidFill>
              </a:rPr>
              <a:t>release digestive enzymes that digest carbohydrates and to some extent digest fat as well</a:t>
            </a:r>
            <a:r>
              <a:rPr lang="en-US" sz="1200" dirty="0" smtClean="0">
                <a:solidFill>
                  <a:srgbClr val="00B050"/>
                </a:solidFill>
              </a:rPr>
              <a:t>.</a:t>
            </a:r>
            <a:endParaRPr lang="en-US" sz="1200" dirty="0">
              <a:solidFill>
                <a:srgbClr val="00B050"/>
              </a:solidFill>
            </a:endParaRPr>
          </a:p>
        </p:txBody>
      </p:sp>
      <p:sp>
        <p:nvSpPr>
          <p:cNvPr id="21" name="Rectangle 20"/>
          <p:cNvSpPr/>
          <p:nvPr/>
        </p:nvSpPr>
        <p:spPr>
          <a:xfrm>
            <a:off x="6462757" y="4208366"/>
            <a:ext cx="2088231" cy="210537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smtClean="0"/>
              <a:t>- They </a:t>
            </a:r>
            <a:r>
              <a:rPr lang="en-US" sz="1400" dirty="0"/>
              <a:t>include an acid and pepsinogen-secreting gland (In the stomach</a:t>
            </a:r>
            <a:r>
              <a:rPr lang="en-US" sz="1400" dirty="0" smtClean="0"/>
              <a:t>).</a:t>
            </a:r>
          </a:p>
          <a:p>
            <a:r>
              <a:rPr lang="en-US" sz="1400" dirty="0">
                <a:solidFill>
                  <a:srgbClr val="00B050"/>
                </a:solidFill>
              </a:rPr>
              <a:t> </a:t>
            </a:r>
            <a:r>
              <a:rPr lang="en-US" sz="1400" dirty="0" smtClean="0">
                <a:solidFill>
                  <a:srgbClr val="00B050"/>
                </a:solidFill>
              </a:rPr>
              <a:t>- Parietal </a:t>
            </a:r>
            <a:r>
              <a:rPr lang="en-US" sz="1400" dirty="0">
                <a:solidFill>
                  <a:srgbClr val="00B050"/>
                </a:solidFill>
              </a:rPr>
              <a:t>cells release hydrochloric acid.</a:t>
            </a:r>
          </a:p>
          <a:p>
            <a:pPr lvl="0"/>
            <a:endParaRPr lang="en-US" sz="1400" dirty="0"/>
          </a:p>
        </p:txBody>
      </p:sp>
      <p:sp>
        <p:nvSpPr>
          <p:cNvPr id="22" name="Rectangle 21"/>
          <p:cNvSpPr/>
          <p:nvPr/>
        </p:nvSpPr>
        <p:spPr>
          <a:xfrm>
            <a:off x="9442188" y="4208366"/>
            <a:ext cx="2088926" cy="210835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dirty="0"/>
              <a:t>They are located outside the walls of GI tract. They contain millions of acini lined with secreting glandular cells; these acini feed into a system of ducts that finally empty into the alimentary tract itself. </a:t>
            </a:r>
          </a:p>
        </p:txBody>
      </p:sp>
      <p:cxnSp>
        <p:nvCxnSpPr>
          <p:cNvPr id="30" name="Straight Arrow Connector 29"/>
          <p:cNvCxnSpPr/>
          <p:nvPr/>
        </p:nvCxnSpPr>
        <p:spPr>
          <a:xfrm flipH="1">
            <a:off x="7470483" y="3356507"/>
            <a:ext cx="0" cy="1988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flipH="1">
            <a:off x="10486651" y="3356507"/>
            <a:ext cx="20" cy="1988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cxnSp>
        <p:nvCxnSpPr>
          <p:cNvPr id="32" name="Straight Connector 31"/>
          <p:cNvCxnSpPr/>
          <p:nvPr/>
        </p:nvCxnSpPr>
        <p:spPr>
          <a:xfrm>
            <a:off x="5922311" y="3357190"/>
            <a:ext cx="45643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4374139" y="3358678"/>
            <a:ext cx="0" cy="1966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685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Effect </a:t>
            </a:r>
            <a:r>
              <a:rPr lang="en-US" sz="3200" dirty="0"/>
              <a:t>of Contact of Food with the Epithelium</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r>
              <a:rPr lang="en-US" sz="1800" dirty="0">
                <a:solidFill>
                  <a:schemeClr val="accent2">
                    <a:lumMod val="75000"/>
                  </a:schemeClr>
                </a:solidFill>
              </a:rPr>
              <a:t>Effect of Contact of Food with the Epithelium: </a:t>
            </a:r>
          </a:p>
          <a:p>
            <a:pPr lvl="1"/>
            <a:r>
              <a:rPr lang="en-US" sz="1800" dirty="0">
                <a:solidFill>
                  <a:schemeClr val="accent2"/>
                </a:solidFill>
              </a:rPr>
              <a:t>Function of Enteric Nervous Stimuli: </a:t>
            </a:r>
          </a:p>
          <a:p>
            <a:pPr marL="0" indent="0">
              <a:buNone/>
            </a:pPr>
            <a:r>
              <a:rPr lang="en-US" sz="1800" dirty="0"/>
              <a:t>The mechanical presence of food in a particular segment of the GI tract usually causes the glands to secrete moderate to large quantities of juices.</a:t>
            </a:r>
          </a:p>
          <a:p>
            <a:pPr marL="0" indent="0">
              <a:buNone/>
            </a:pPr>
            <a:endParaRPr lang="en-US" sz="1800" dirty="0"/>
          </a:p>
          <a:p>
            <a:r>
              <a:rPr lang="en-US" sz="1800" dirty="0">
                <a:solidFill>
                  <a:schemeClr val="accent2">
                    <a:lumMod val="75000"/>
                  </a:schemeClr>
                </a:solidFill>
              </a:rPr>
              <a:t> The types of stimuli that do this are:  </a:t>
            </a:r>
          </a:p>
          <a:p>
            <a:pPr marL="342900" indent="-342900">
              <a:buFont typeface="+mj-lt"/>
              <a:buAutoNum type="arabicPeriod"/>
            </a:pPr>
            <a:r>
              <a:rPr lang="en-US" sz="1800" dirty="0"/>
              <a:t>Tactile </a:t>
            </a:r>
            <a:r>
              <a:rPr lang="en-US" sz="1800" dirty="0" smtClean="0"/>
              <a:t>stimulation </a:t>
            </a:r>
            <a:r>
              <a:rPr lang="en-US" sz="1800" dirty="0" smtClean="0">
                <a:solidFill>
                  <a:srgbClr val="00B050"/>
                </a:solidFill>
              </a:rPr>
              <a:t>(</a:t>
            </a:r>
            <a:r>
              <a:rPr lang="en-US" sz="1800" dirty="0">
                <a:solidFill>
                  <a:srgbClr val="00B050"/>
                </a:solidFill>
              </a:rPr>
              <a:t>Tactile stimulation by touching with fingers or </a:t>
            </a:r>
            <a:r>
              <a:rPr lang="en-US" sz="1800" dirty="0" smtClean="0">
                <a:solidFill>
                  <a:srgbClr val="00B050"/>
                </a:solidFill>
              </a:rPr>
              <a:t>food).</a:t>
            </a:r>
            <a:endParaRPr lang="en-US" sz="1800" dirty="0">
              <a:solidFill>
                <a:srgbClr val="00B050"/>
              </a:solidFill>
            </a:endParaRPr>
          </a:p>
          <a:p>
            <a:pPr marL="342900" indent="-342900">
              <a:buFont typeface="+mj-lt"/>
              <a:buAutoNum type="arabicPeriod"/>
            </a:pPr>
            <a:r>
              <a:rPr lang="en-US" sz="1800" dirty="0"/>
              <a:t>Chemical irritation.</a:t>
            </a:r>
          </a:p>
          <a:p>
            <a:pPr marL="342900" indent="-342900">
              <a:buFont typeface="+mj-lt"/>
              <a:buAutoNum type="arabicPeriod"/>
            </a:pPr>
            <a:r>
              <a:rPr lang="en-US" sz="1800" dirty="0"/>
              <a:t>Distention of the gut wall. </a:t>
            </a:r>
          </a:p>
        </p:txBody>
      </p:sp>
      <p:sp>
        <p:nvSpPr>
          <p:cNvPr id="6" name="Rectangle 5"/>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Tree>
    <p:extLst>
      <p:ext uri="{BB962C8B-B14F-4D97-AF65-F5344CB8AC3E}">
        <p14:creationId xmlns:p14="http://schemas.microsoft.com/office/powerpoint/2010/main" val="387747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3496</TotalTime>
  <Words>5884</Words>
  <Application>Microsoft Office PowerPoint</Application>
  <PresentationFormat>Custom</PresentationFormat>
  <Paragraphs>701</Paragraphs>
  <Slides>44</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44</vt:i4>
      </vt:variant>
    </vt:vector>
  </HeadingPairs>
  <TitlesOfParts>
    <vt:vector size="62" baseType="lpstr">
      <vt:lpstr>Arial Unicode MS</vt:lpstr>
      <vt:lpstr>Agency FB</vt:lpstr>
      <vt:lpstr>Arabic Typesetting</vt:lpstr>
      <vt:lpstr>Arial</vt:lpstr>
      <vt:lpstr>Arial Black</vt:lpstr>
      <vt:lpstr>ArialMT</vt:lpstr>
      <vt:lpstr>Bookman Old Style</vt:lpstr>
      <vt:lpstr>Calibri</vt:lpstr>
      <vt:lpstr>Comic Sans MS</vt:lpstr>
      <vt:lpstr>Garamond</vt:lpstr>
      <vt:lpstr>Gill Sans MT</vt:lpstr>
      <vt:lpstr>Symbol</vt:lpstr>
      <vt:lpstr>Times New Roman</vt:lpstr>
      <vt:lpstr>Tw Cen MT</vt:lpstr>
      <vt:lpstr>Wingdings</vt:lpstr>
      <vt:lpstr>Wingdings 3</vt:lpstr>
      <vt:lpstr>ヒラギノ角ゴ Pro W3</vt:lpstr>
      <vt:lpstr>Origin</vt:lpstr>
      <vt:lpstr>PowerPoint Presentation</vt:lpstr>
      <vt:lpstr>PowerPoint Presentation</vt:lpstr>
      <vt:lpstr>PowerPoint Presentation</vt:lpstr>
      <vt:lpstr>Structures of the GI Tract</vt:lpstr>
      <vt:lpstr>Functions of the GI Tract (Mainly Digestion)  </vt:lpstr>
      <vt:lpstr>Structures of the GI Tract</vt:lpstr>
      <vt:lpstr>Mechanical Digestion (Mastication, Chewing)</vt:lpstr>
      <vt:lpstr>Secretory Functions of Alimentary Tract</vt:lpstr>
      <vt:lpstr>Effect of Contact of Food with the Epithelium</vt:lpstr>
      <vt:lpstr>ANS Stimulation of Secretion</vt:lpstr>
      <vt:lpstr>Regulation of Glandular Secretion by Hormones</vt:lpstr>
      <vt:lpstr>Lubricating and Protective Properties of Mucus</vt:lpstr>
      <vt:lpstr>Salivary Glands</vt:lpstr>
      <vt:lpstr>Secretion of Saliva and its Characteristics </vt:lpstr>
      <vt:lpstr>Composition of Saliva</vt:lpstr>
      <vt:lpstr>Secretory unit (Salivon)</vt:lpstr>
      <vt:lpstr>Secretory unit (Salivon)</vt:lpstr>
      <vt:lpstr>Two Stage Hypothesis of Saliva Formation</vt:lpstr>
      <vt:lpstr>Salivary Secretion </vt:lpstr>
      <vt:lpstr>Characteristics of Saliva and Flow Rate </vt:lpstr>
      <vt:lpstr>Functions of Saliva</vt:lpstr>
      <vt:lpstr>Control Of Salivary Secretion</vt:lpstr>
      <vt:lpstr>Control Of Salivary Secretion</vt:lpstr>
      <vt:lpstr>Parasympathetic Supply</vt:lpstr>
      <vt:lpstr>Sympathetic Supply</vt:lpstr>
      <vt:lpstr>   </vt:lpstr>
      <vt:lpstr>Control Of Saliva Secretion by Autonomic Nervous System</vt:lpstr>
      <vt:lpstr>PowerPoint Presentation</vt:lpstr>
      <vt:lpstr>Esophagus</vt:lpstr>
      <vt:lpstr>Swallowing (deglutition) </vt:lpstr>
      <vt:lpstr>Stages of swallowing (Deglutition)</vt:lpstr>
      <vt:lpstr>Ingestion of food</vt:lpstr>
      <vt:lpstr>Ingestion of food</vt:lpstr>
      <vt:lpstr>Nervous initiation of the pharyngeal stage of swallowing</vt:lpstr>
      <vt:lpstr>Stages of swallowing (Deglutition)</vt:lpstr>
      <vt:lpstr>Cont.</vt:lpstr>
      <vt:lpstr>Summary of Stages of swallowing </vt:lpstr>
      <vt:lpstr>Ingestion of food</vt:lpstr>
      <vt:lpstr>Gastro-esophageal (lower esophageal) sphincter</vt:lpstr>
      <vt:lpstr>Function of the lower esophageal sphincter </vt:lpstr>
      <vt:lpstr>Esophageal Reflux</vt:lpstr>
      <vt:lpstr>Innervation involved in gastro-esophageal sphincter</vt:lpstr>
      <vt:lpstr>Achalasia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abdulaziz abdullah</cp:lastModifiedBy>
  <cp:revision>992</cp:revision>
  <dcterms:created xsi:type="dcterms:W3CDTF">2016-09-07T16:15:34Z</dcterms:created>
  <dcterms:modified xsi:type="dcterms:W3CDTF">2017-11-27T21:10:04Z</dcterms:modified>
</cp:coreProperties>
</file>