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33"/>
  </p:notesMasterIdLst>
  <p:sldIdLst>
    <p:sldId id="453" r:id="rId2"/>
    <p:sldId id="454" r:id="rId3"/>
    <p:sldId id="509" r:id="rId4"/>
    <p:sldId id="516" r:id="rId5"/>
    <p:sldId id="521" r:id="rId6"/>
    <p:sldId id="520" r:id="rId7"/>
    <p:sldId id="515" r:id="rId8"/>
    <p:sldId id="472" r:id="rId9"/>
    <p:sldId id="522" r:id="rId10"/>
    <p:sldId id="523" r:id="rId11"/>
    <p:sldId id="498" r:id="rId12"/>
    <p:sldId id="519" r:id="rId13"/>
    <p:sldId id="531" r:id="rId14"/>
    <p:sldId id="469" r:id="rId15"/>
    <p:sldId id="530" r:id="rId16"/>
    <p:sldId id="525" r:id="rId17"/>
    <p:sldId id="526" r:id="rId18"/>
    <p:sldId id="481" r:id="rId19"/>
    <p:sldId id="508" r:id="rId20"/>
    <p:sldId id="479" r:id="rId21"/>
    <p:sldId id="485" r:id="rId22"/>
    <p:sldId id="486" r:id="rId23"/>
    <p:sldId id="487" r:id="rId24"/>
    <p:sldId id="532" r:id="rId25"/>
    <p:sldId id="488" r:id="rId26"/>
    <p:sldId id="489" r:id="rId27"/>
    <p:sldId id="492" r:id="rId28"/>
    <p:sldId id="528" r:id="rId29"/>
    <p:sldId id="495" r:id="rId30"/>
    <p:sldId id="529" r:id="rId31"/>
    <p:sldId id="456" r:id="rId32"/>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غادة ." initials="غادة" lastIdx="2" clrIdx="0">
    <p:extLst>
      <p:ext uri="{19B8F6BF-5375-455C-9EA6-DF929625EA0E}">
        <p15:presenceInfo xmlns:p15="http://schemas.microsoft.com/office/powerpoint/2012/main" userId="94c461ba3576772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D3FDF1"/>
    <a:srgbClr val="E6ACFA"/>
    <a:srgbClr val="EFCCFC"/>
    <a:srgbClr val="F4DBFD"/>
    <a:srgbClr val="FF99CC"/>
    <a:srgbClr val="FFCCCC"/>
    <a:srgbClr val="FFCCFF"/>
    <a:srgbClr val="E7FDF4"/>
    <a:srgbClr val="8B8B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05" autoAdjust="0"/>
    <p:restoredTop sz="95231"/>
  </p:normalViewPr>
  <p:slideViewPr>
    <p:cSldViewPr>
      <p:cViewPr varScale="1">
        <p:scale>
          <a:sx n="69" d="100"/>
          <a:sy n="69" d="100"/>
        </p:scale>
        <p:origin x="800" y="44"/>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31DDAD-E164-450F-8040-C6045D11207F}" type="doc">
      <dgm:prSet loTypeId="urn:microsoft.com/office/officeart/2005/8/layout/bProcess3" loCatId="process" qsTypeId="urn:microsoft.com/office/officeart/2005/8/quickstyle/simple1" qsCatId="simple" csTypeId="urn:microsoft.com/office/officeart/2005/8/colors/accent2_1" csCatId="accent2" phldr="1"/>
      <dgm:spPr/>
      <dgm:t>
        <a:bodyPr/>
        <a:lstStyle/>
        <a:p>
          <a:endParaRPr lang="en-US"/>
        </a:p>
      </dgm:t>
    </dgm:pt>
    <dgm:pt modelId="{8BE59080-EA61-4405-93FB-CFFF31057418}">
      <dgm:prSet phldrT="[Text]" custT="1"/>
      <dgm:spPr/>
      <dgm:t>
        <a:bodyPr/>
        <a:lstStyle/>
        <a:p>
          <a:pPr algn="l"/>
          <a:r>
            <a:rPr lang="en-US" sz="1400" dirty="0" smtClean="0"/>
            <a:t>Chloride ion is actively transported </a:t>
          </a:r>
          <a:r>
            <a:rPr lang="en-US" sz="1400" b="0" dirty="0" smtClean="0">
              <a:solidFill>
                <a:srgbClr val="FF0000"/>
              </a:solidFill>
            </a:rPr>
            <a:t>from the cytoplasm </a:t>
          </a:r>
          <a:r>
            <a:rPr lang="en-US" sz="1400" dirty="0" smtClean="0"/>
            <a:t>of the parietal cell </a:t>
          </a:r>
          <a:r>
            <a:rPr lang="en-US" sz="1400" b="0" dirty="0" smtClean="0"/>
            <a:t>into</a:t>
          </a:r>
          <a:r>
            <a:rPr lang="en-US" sz="1400" b="1" dirty="0" smtClean="0"/>
            <a:t> </a:t>
          </a:r>
          <a:r>
            <a:rPr lang="en-US" sz="1400" b="0" dirty="0" smtClean="0"/>
            <a:t>the</a:t>
          </a:r>
          <a:r>
            <a:rPr lang="en-US" sz="1400" b="1" dirty="0" smtClean="0"/>
            <a:t> </a:t>
          </a:r>
          <a:r>
            <a:rPr lang="en-US" sz="1400" b="0" dirty="0" smtClean="0"/>
            <a:t>lumen</a:t>
          </a:r>
          <a:r>
            <a:rPr lang="en-US" sz="1400" b="1" dirty="0" smtClean="0"/>
            <a:t> </a:t>
          </a:r>
          <a:r>
            <a:rPr lang="en-US" sz="1400" dirty="0" smtClean="0"/>
            <a:t>of the canaliculus and sodium ions are actively transported </a:t>
          </a:r>
          <a:r>
            <a:rPr lang="en-US" sz="1400" b="0" dirty="0" smtClean="0"/>
            <a:t>out</a:t>
          </a:r>
          <a:r>
            <a:rPr lang="en-US" sz="1400" dirty="0" smtClean="0"/>
            <a:t> of the canaliculus </a:t>
          </a:r>
          <a:r>
            <a:rPr lang="en-US" sz="1400" b="0" dirty="0" smtClean="0">
              <a:solidFill>
                <a:srgbClr val="FF0000"/>
              </a:solidFill>
            </a:rPr>
            <a:t>into the cytoplasm </a:t>
          </a:r>
          <a:r>
            <a:rPr lang="en-US" sz="1400" dirty="0" smtClean="0"/>
            <a:t>of the parietal cell.</a:t>
          </a:r>
          <a:endParaRPr lang="en-US" sz="1400" dirty="0"/>
        </a:p>
      </dgm:t>
    </dgm:pt>
    <dgm:pt modelId="{EF127D17-B6D4-4D7E-B7F0-A262AE3F8EDF}" type="parTrans" cxnId="{82A2CB0E-8444-497F-91F2-4B490E7C0C88}">
      <dgm:prSet/>
      <dgm:spPr/>
      <dgm:t>
        <a:bodyPr/>
        <a:lstStyle/>
        <a:p>
          <a:pPr algn="l"/>
          <a:endParaRPr lang="en-US" sz="1400"/>
        </a:p>
      </dgm:t>
    </dgm:pt>
    <dgm:pt modelId="{42D19AED-8263-4F26-99FB-D39C56774A48}" type="sibTrans" cxnId="{82A2CB0E-8444-497F-91F2-4B490E7C0C88}">
      <dgm:prSet custT="1"/>
      <dgm:spPr/>
      <dgm:t>
        <a:bodyPr/>
        <a:lstStyle/>
        <a:p>
          <a:pPr algn="l"/>
          <a:endParaRPr lang="en-US" sz="1400"/>
        </a:p>
      </dgm:t>
    </dgm:pt>
    <dgm:pt modelId="{71FF87F9-CB23-4A3E-9F2A-0886EA74B8C2}">
      <dgm:prSet phldrT="[Text]" custT="1"/>
      <dgm:spPr/>
      <dgm:t>
        <a:bodyPr/>
        <a:lstStyle/>
        <a:p>
          <a:pPr algn="l"/>
          <a:r>
            <a:rPr lang="en-US" sz="1400" i="0" dirty="0" smtClean="0"/>
            <a:t>Water becomes dissociated into hydrogen ions and hydroxyl ions in the cell cytoplasm.</a:t>
          </a:r>
        </a:p>
        <a:p>
          <a:pPr algn="l"/>
          <a:r>
            <a:rPr lang="en-US" sz="1400" i="0" dirty="0" smtClean="0"/>
            <a:t>The hydrogen ions are then actively secreted </a:t>
          </a:r>
          <a:r>
            <a:rPr lang="en-US" sz="1400" b="0" i="0" dirty="0" smtClean="0">
              <a:solidFill>
                <a:srgbClr val="FF0000"/>
              </a:solidFill>
            </a:rPr>
            <a:t>into the canaliculus </a:t>
          </a:r>
          <a:r>
            <a:rPr lang="en-US" sz="1400" i="0" dirty="0" smtClean="0"/>
            <a:t>in exchange for potassium ions</a:t>
          </a:r>
          <a:endParaRPr lang="en-US" sz="1400" dirty="0"/>
        </a:p>
      </dgm:t>
    </dgm:pt>
    <dgm:pt modelId="{02491955-56D5-4B88-9184-0FC2B556A917}" type="parTrans" cxnId="{AACBD563-6376-47CA-BD25-C0AA728B668F}">
      <dgm:prSet/>
      <dgm:spPr/>
      <dgm:t>
        <a:bodyPr/>
        <a:lstStyle/>
        <a:p>
          <a:pPr algn="l"/>
          <a:endParaRPr lang="en-US" sz="1400"/>
        </a:p>
      </dgm:t>
    </dgm:pt>
    <dgm:pt modelId="{A8804E9E-8397-4A88-863B-B724A375470C}" type="sibTrans" cxnId="{AACBD563-6376-47CA-BD25-C0AA728B668F}">
      <dgm:prSet custT="1"/>
      <dgm:spPr/>
      <dgm:t>
        <a:bodyPr/>
        <a:lstStyle/>
        <a:p>
          <a:pPr algn="l"/>
          <a:endParaRPr lang="en-US" sz="1400"/>
        </a:p>
      </dgm:t>
    </dgm:pt>
    <dgm:pt modelId="{9D1D2311-1A35-4CDA-8037-51644278C50D}">
      <dgm:prSet phldrT="[Text]" custT="1"/>
      <dgm:spPr/>
      <dgm:t>
        <a:bodyPr/>
        <a:lstStyle/>
        <a:p>
          <a:pPr algn="l"/>
          <a:r>
            <a:rPr lang="en-US" sz="1300" dirty="0" smtClean="0"/>
            <a:t>Carbon dioxide, either formed during metabolism in the cell or entering the cell from the blood, combines under the influence of carbonic anhydrase with the hydroxyl ions to form bicarbonate ions. These then diffuse out of the cell cytoplasm into the extracellular fluid in exchange for chloride ions that enter the cell</a:t>
          </a:r>
          <a:endParaRPr lang="en-US" sz="1300" dirty="0"/>
        </a:p>
      </dgm:t>
    </dgm:pt>
    <dgm:pt modelId="{FC9C4148-20B2-40B6-ADFC-4CEA1084147B}" type="parTrans" cxnId="{44292CF4-5C46-4767-BB19-248C14507029}">
      <dgm:prSet/>
      <dgm:spPr/>
      <dgm:t>
        <a:bodyPr/>
        <a:lstStyle/>
        <a:p>
          <a:pPr algn="l"/>
          <a:endParaRPr lang="en-US" sz="1400"/>
        </a:p>
      </dgm:t>
    </dgm:pt>
    <dgm:pt modelId="{75D5556A-90DF-426A-B4AB-CE702DCCE7AD}" type="sibTrans" cxnId="{44292CF4-5C46-4767-BB19-248C14507029}">
      <dgm:prSet/>
      <dgm:spPr/>
      <dgm:t>
        <a:bodyPr/>
        <a:lstStyle/>
        <a:p>
          <a:pPr algn="l"/>
          <a:endParaRPr lang="en-US" sz="1400"/>
        </a:p>
      </dgm:t>
    </dgm:pt>
    <dgm:pt modelId="{09CB87C3-BB8A-45D6-9250-E346DC43412F}" type="pres">
      <dgm:prSet presAssocID="{7531DDAD-E164-450F-8040-C6045D11207F}" presName="Name0" presStyleCnt="0">
        <dgm:presLayoutVars>
          <dgm:dir/>
          <dgm:resizeHandles val="exact"/>
        </dgm:presLayoutVars>
      </dgm:prSet>
      <dgm:spPr/>
      <dgm:t>
        <a:bodyPr/>
        <a:lstStyle/>
        <a:p>
          <a:endParaRPr lang="en-US"/>
        </a:p>
      </dgm:t>
    </dgm:pt>
    <dgm:pt modelId="{777BFEA1-6B95-4413-A82C-6D309021418C}" type="pres">
      <dgm:prSet presAssocID="{8BE59080-EA61-4405-93FB-CFFF31057418}" presName="node" presStyleLbl="node1" presStyleIdx="0" presStyleCnt="3" custScaleY="78795">
        <dgm:presLayoutVars>
          <dgm:bulletEnabled val="1"/>
        </dgm:presLayoutVars>
      </dgm:prSet>
      <dgm:spPr/>
      <dgm:t>
        <a:bodyPr/>
        <a:lstStyle/>
        <a:p>
          <a:endParaRPr lang="en-US"/>
        </a:p>
      </dgm:t>
    </dgm:pt>
    <dgm:pt modelId="{ABEDD459-FE00-43D0-B849-CC77AE6DD5D0}" type="pres">
      <dgm:prSet presAssocID="{42D19AED-8263-4F26-99FB-D39C56774A48}" presName="sibTrans" presStyleLbl="sibTrans1D1" presStyleIdx="0" presStyleCnt="2"/>
      <dgm:spPr/>
      <dgm:t>
        <a:bodyPr/>
        <a:lstStyle/>
        <a:p>
          <a:endParaRPr lang="en-US"/>
        </a:p>
      </dgm:t>
    </dgm:pt>
    <dgm:pt modelId="{8BDB8D97-ACDD-4456-B929-22465B6EA28E}" type="pres">
      <dgm:prSet presAssocID="{42D19AED-8263-4F26-99FB-D39C56774A48}" presName="connectorText" presStyleLbl="sibTrans1D1" presStyleIdx="0" presStyleCnt="2"/>
      <dgm:spPr/>
      <dgm:t>
        <a:bodyPr/>
        <a:lstStyle/>
        <a:p>
          <a:endParaRPr lang="en-US"/>
        </a:p>
      </dgm:t>
    </dgm:pt>
    <dgm:pt modelId="{F98393FF-F692-499C-82CE-26E2AE863BFD}" type="pres">
      <dgm:prSet presAssocID="{71FF87F9-CB23-4A3E-9F2A-0886EA74B8C2}" presName="node" presStyleLbl="node1" presStyleIdx="1" presStyleCnt="3" custScaleY="78795">
        <dgm:presLayoutVars>
          <dgm:bulletEnabled val="1"/>
        </dgm:presLayoutVars>
      </dgm:prSet>
      <dgm:spPr/>
      <dgm:t>
        <a:bodyPr/>
        <a:lstStyle/>
        <a:p>
          <a:endParaRPr lang="en-US"/>
        </a:p>
      </dgm:t>
    </dgm:pt>
    <dgm:pt modelId="{C93FD9F5-F24C-4508-9ACA-45511F686680}" type="pres">
      <dgm:prSet presAssocID="{A8804E9E-8397-4A88-863B-B724A375470C}" presName="sibTrans" presStyleLbl="sibTrans1D1" presStyleIdx="1" presStyleCnt="2"/>
      <dgm:spPr/>
      <dgm:t>
        <a:bodyPr/>
        <a:lstStyle/>
        <a:p>
          <a:endParaRPr lang="en-US"/>
        </a:p>
      </dgm:t>
    </dgm:pt>
    <dgm:pt modelId="{2A046D6B-048F-473E-8CE6-6E62227DB0DB}" type="pres">
      <dgm:prSet presAssocID="{A8804E9E-8397-4A88-863B-B724A375470C}" presName="connectorText" presStyleLbl="sibTrans1D1" presStyleIdx="1" presStyleCnt="2"/>
      <dgm:spPr/>
      <dgm:t>
        <a:bodyPr/>
        <a:lstStyle/>
        <a:p>
          <a:endParaRPr lang="en-US"/>
        </a:p>
      </dgm:t>
    </dgm:pt>
    <dgm:pt modelId="{45F63DD3-5DB2-42B4-80D1-6E997C8833A7}" type="pres">
      <dgm:prSet presAssocID="{9D1D2311-1A35-4CDA-8037-51644278C50D}" presName="node" presStyleLbl="node1" presStyleIdx="2" presStyleCnt="3" custScaleY="91268">
        <dgm:presLayoutVars>
          <dgm:bulletEnabled val="1"/>
        </dgm:presLayoutVars>
      </dgm:prSet>
      <dgm:spPr/>
      <dgm:t>
        <a:bodyPr/>
        <a:lstStyle/>
        <a:p>
          <a:endParaRPr lang="en-US"/>
        </a:p>
      </dgm:t>
    </dgm:pt>
  </dgm:ptLst>
  <dgm:cxnLst>
    <dgm:cxn modelId="{0B9B4524-93A0-4F6F-A539-C3E998D57879}" type="presOf" srcId="{A8804E9E-8397-4A88-863B-B724A375470C}" destId="{2A046D6B-048F-473E-8CE6-6E62227DB0DB}" srcOrd="1" destOrd="0" presId="urn:microsoft.com/office/officeart/2005/8/layout/bProcess3"/>
    <dgm:cxn modelId="{4972899A-08B1-4ABA-B19F-7D0222A60BE5}" type="presOf" srcId="{42D19AED-8263-4F26-99FB-D39C56774A48}" destId="{8BDB8D97-ACDD-4456-B929-22465B6EA28E}" srcOrd="1" destOrd="0" presId="urn:microsoft.com/office/officeart/2005/8/layout/bProcess3"/>
    <dgm:cxn modelId="{D2DF419C-EF92-461B-A4F5-1EA41FD53A43}" type="presOf" srcId="{8BE59080-EA61-4405-93FB-CFFF31057418}" destId="{777BFEA1-6B95-4413-A82C-6D309021418C}" srcOrd="0" destOrd="0" presId="urn:microsoft.com/office/officeart/2005/8/layout/bProcess3"/>
    <dgm:cxn modelId="{AACBD563-6376-47CA-BD25-C0AA728B668F}" srcId="{7531DDAD-E164-450F-8040-C6045D11207F}" destId="{71FF87F9-CB23-4A3E-9F2A-0886EA74B8C2}" srcOrd="1" destOrd="0" parTransId="{02491955-56D5-4B88-9184-0FC2B556A917}" sibTransId="{A8804E9E-8397-4A88-863B-B724A375470C}"/>
    <dgm:cxn modelId="{C825826C-89CD-49C9-85DB-1D7D3D0B0EEF}" type="presOf" srcId="{7531DDAD-E164-450F-8040-C6045D11207F}" destId="{09CB87C3-BB8A-45D6-9250-E346DC43412F}" srcOrd="0" destOrd="0" presId="urn:microsoft.com/office/officeart/2005/8/layout/bProcess3"/>
    <dgm:cxn modelId="{82A2CB0E-8444-497F-91F2-4B490E7C0C88}" srcId="{7531DDAD-E164-450F-8040-C6045D11207F}" destId="{8BE59080-EA61-4405-93FB-CFFF31057418}" srcOrd="0" destOrd="0" parTransId="{EF127D17-B6D4-4D7E-B7F0-A262AE3F8EDF}" sibTransId="{42D19AED-8263-4F26-99FB-D39C56774A48}"/>
    <dgm:cxn modelId="{44292CF4-5C46-4767-BB19-248C14507029}" srcId="{7531DDAD-E164-450F-8040-C6045D11207F}" destId="{9D1D2311-1A35-4CDA-8037-51644278C50D}" srcOrd="2" destOrd="0" parTransId="{FC9C4148-20B2-40B6-ADFC-4CEA1084147B}" sibTransId="{75D5556A-90DF-426A-B4AB-CE702DCCE7AD}"/>
    <dgm:cxn modelId="{9941438F-638B-4D1B-B456-9F0ED246D7CA}" type="presOf" srcId="{A8804E9E-8397-4A88-863B-B724A375470C}" destId="{C93FD9F5-F24C-4508-9ACA-45511F686680}" srcOrd="0" destOrd="0" presId="urn:microsoft.com/office/officeart/2005/8/layout/bProcess3"/>
    <dgm:cxn modelId="{ABF0DE9B-2FBB-4A2E-B263-1006B13B4B15}" type="presOf" srcId="{9D1D2311-1A35-4CDA-8037-51644278C50D}" destId="{45F63DD3-5DB2-42B4-80D1-6E997C8833A7}" srcOrd="0" destOrd="0" presId="urn:microsoft.com/office/officeart/2005/8/layout/bProcess3"/>
    <dgm:cxn modelId="{50BC0FFD-D542-45C3-8935-6A86D57A8D56}" type="presOf" srcId="{71FF87F9-CB23-4A3E-9F2A-0886EA74B8C2}" destId="{F98393FF-F692-499C-82CE-26E2AE863BFD}" srcOrd="0" destOrd="0" presId="urn:microsoft.com/office/officeart/2005/8/layout/bProcess3"/>
    <dgm:cxn modelId="{197FCB34-68F4-46DA-8598-3349E9563349}" type="presOf" srcId="{42D19AED-8263-4F26-99FB-D39C56774A48}" destId="{ABEDD459-FE00-43D0-B849-CC77AE6DD5D0}" srcOrd="0" destOrd="0" presId="urn:microsoft.com/office/officeart/2005/8/layout/bProcess3"/>
    <dgm:cxn modelId="{9A24366A-5728-42D2-8883-F16B3078FF53}" type="presParOf" srcId="{09CB87C3-BB8A-45D6-9250-E346DC43412F}" destId="{777BFEA1-6B95-4413-A82C-6D309021418C}" srcOrd="0" destOrd="0" presId="urn:microsoft.com/office/officeart/2005/8/layout/bProcess3"/>
    <dgm:cxn modelId="{EEA0D01A-A931-440B-9B3C-DC8F1EC7503A}" type="presParOf" srcId="{09CB87C3-BB8A-45D6-9250-E346DC43412F}" destId="{ABEDD459-FE00-43D0-B849-CC77AE6DD5D0}" srcOrd="1" destOrd="0" presId="urn:microsoft.com/office/officeart/2005/8/layout/bProcess3"/>
    <dgm:cxn modelId="{BBD81646-73B2-42D6-A64E-0F29DF9C7BDA}" type="presParOf" srcId="{ABEDD459-FE00-43D0-B849-CC77AE6DD5D0}" destId="{8BDB8D97-ACDD-4456-B929-22465B6EA28E}" srcOrd="0" destOrd="0" presId="urn:microsoft.com/office/officeart/2005/8/layout/bProcess3"/>
    <dgm:cxn modelId="{0F69682E-8367-440A-B532-EDCA56723FF4}" type="presParOf" srcId="{09CB87C3-BB8A-45D6-9250-E346DC43412F}" destId="{F98393FF-F692-499C-82CE-26E2AE863BFD}" srcOrd="2" destOrd="0" presId="urn:microsoft.com/office/officeart/2005/8/layout/bProcess3"/>
    <dgm:cxn modelId="{AF2A8E95-D2B0-46C7-8983-EF051934F93B}" type="presParOf" srcId="{09CB87C3-BB8A-45D6-9250-E346DC43412F}" destId="{C93FD9F5-F24C-4508-9ACA-45511F686680}" srcOrd="3" destOrd="0" presId="urn:microsoft.com/office/officeart/2005/8/layout/bProcess3"/>
    <dgm:cxn modelId="{4EEED93F-9169-43BF-A9B5-EE43E401BADA}" type="presParOf" srcId="{C93FD9F5-F24C-4508-9ACA-45511F686680}" destId="{2A046D6B-048F-473E-8CE6-6E62227DB0DB}" srcOrd="0" destOrd="0" presId="urn:microsoft.com/office/officeart/2005/8/layout/bProcess3"/>
    <dgm:cxn modelId="{FDF109ED-FA4C-4EC9-9ECE-CF5798776F40}" type="presParOf" srcId="{09CB87C3-BB8A-45D6-9250-E346DC43412F}" destId="{45F63DD3-5DB2-42B4-80D1-6E997C8833A7}" srcOrd="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31DDAD-E164-450F-8040-C6045D11207F}"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8BE59080-EA61-4405-93FB-CFFF31057418}">
      <dgm:prSet phldrT="[Text]" custT="1"/>
      <dgm:spPr>
        <a:solidFill>
          <a:schemeClr val="bg1"/>
        </a:solidFill>
        <a:ln>
          <a:solidFill>
            <a:schemeClr val="accent2">
              <a:lumMod val="60000"/>
              <a:lumOff val="40000"/>
            </a:schemeClr>
          </a:solidFill>
        </a:ln>
      </dgm:spPr>
      <dgm:t>
        <a:bodyPr/>
        <a:lstStyle/>
        <a:p>
          <a:r>
            <a:rPr lang="en-US" sz="1400" b="0" dirty="0" smtClean="0">
              <a:solidFill>
                <a:schemeClr val="tx1"/>
              </a:solidFill>
            </a:rPr>
            <a:t>Cephalic phase (</a:t>
          </a:r>
          <a:r>
            <a:rPr lang="en-US" sz="1400" b="0" dirty="0" smtClean="0">
              <a:solidFill>
                <a:schemeClr val="accent4">
                  <a:lumMod val="75000"/>
                </a:schemeClr>
              </a:solidFill>
            </a:rPr>
            <a:t>30%</a:t>
          </a:r>
          <a:r>
            <a:rPr lang="en-US" sz="1400" b="0" dirty="0" smtClean="0">
              <a:solidFill>
                <a:schemeClr val="tx1"/>
              </a:solidFill>
            </a:rPr>
            <a:t>):</a:t>
          </a:r>
        </a:p>
        <a:p>
          <a:r>
            <a:rPr lang="en-US" sz="1400" dirty="0" smtClean="0">
              <a:solidFill>
                <a:srgbClr val="00B050"/>
              </a:solidFill>
            </a:rPr>
            <a:t>So chewing gum increases </a:t>
          </a:r>
          <a:r>
            <a:rPr lang="en-US" sz="1400" dirty="0" err="1" smtClean="0">
              <a:solidFill>
                <a:srgbClr val="00B050"/>
              </a:solidFill>
            </a:rPr>
            <a:t>HCl</a:t>
          </a:r>
          <a:r>
            <a:rPr lang="en-US" sz="1400" dirty="0" smtClean="0">
              <a:solidFill>
                <a:srgbClr val="00B050"/>
              </a:solidFill>
            </a:rPr>
            <a:t> </a:t>
          </a:r>
          <a:r>
            <a:rPr lang="en-US" sz="1400" dirty="0" smtClean="0">
              <a:solidFill>
                <a:srgbClr val="00B050"/>
              </a:solidFill>
            </a:rPr>
            <a:t>production, Because of  </a:t>
          </a:r>
          <a:r>
            <a:rPr lang="en-US" sz="1400" dirty="0" err="1" smtClean="0">
              <a:solidFill>
                <a:srgbClr val="00B050"/>
              </a:solidFill>
            </a:rPr>
            <a:t>Vagus</a:t>
          </a:r>
          <a:r>
            <a:rPr lang="en-US" sz="1400" dirty="0" smtClean="0">
              <a:solidFill>
                <a:srgbClr val="00B050"/>
              </a:solidFill>
            </a:rPr>
            <a:t> .  </a:t>
          </a:r>
          <a:endParaRPr lang="en-US" sz="1400" dirty="0">
            <a:solidFill>
              <a:srgbClr val="00B050"/>
            </a:solidFill>
          </a:endParaRPr>
        </a:p>
      </dgm:t>
    </dgm:pt>
    <dgm:pt modelId="{EF127D17-B6D4-4D7E-B7F0-A262AE3F8EDF}" type="parTrans" cxnId="{82A2CB0E-8444-497F-91F2-4B490E7C0C88}">
      <dgm:prSet/>
      <dgm:spPr/>
      <dgm:t>
        <a:bodyPr/>
        <a:lstStyle/>
        <a:p>
          <a:endParaRPr lang="en-US" sz="1400" b="0">
            <a:solidFill>
              <a:schemeClr val="tx1"/>
            </a:solidFill>
          </a:endParaRPr>
        </a:p>
      </dgm:t>
    </dgm:pt>
    <dgm:pt modelId="{42D19AED-8263-4F26-99FB-D39C56774A48}" type="sibTrans" cxnId="{82A2CB0E-8444-497F-91F2-4B490E7C0C88}">
      <dgm:prSet/>
      <dgm:spPr/>
      <dgm:t>
        <a:bodyPr/>
        <a:lstStyle/>
        <a:p>
          <a:endParaRPr lang="en-US" sz="1400" b="0">
            <a:solidFill>
              <a:schemeClr val="tx1"/>
            </a:solidFill>
          </a:endParaRPr>
        </a:p>
      </dgm:t>
    </dgm:pt>
    <dgm:pt modelId="{65302505-A0EC-4F9D-A401-7894E0E6A2A2}">
      <dgm:prSet phldrT="[Text]" custT="1"/>
      <dgm:spPr>
        <a:solidFill>
          <a:schemeClr val="bg1">
            <a:alpha val="90000"/>
          </a:schemeClr>
        </a:solidFill>
        <a:ln>
          <a:solidFill>
            <a:schemeClr val="accent2">
              <a:lumMod val="60000"/>
              <a:lumOff val="40000"/>
            </a:schemeClr>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Smelling, Chewing and swallowing</a:t>
          </a:r>
          <a:br>
            <a:rPr lang="en-US" sz="1400" b="0" dirty="0" smtClean="0">
              <a:solidFill>
                <a:schemeClr val="tx1"/>
              </a:solidFill>
            </a:rPr>
          </a:br>
          <a:r>
            <a:rPr lang="en-US" sz="1400" b="0" dirty="0" smtClean="0">
              <a:solidFill>
                <a:schemeClr val="tx1"/>
              </a:solidFill>
            </a:rPr>
            <a:t>Stimulate 1-parietal, 2-G-Cells (via GRP)</a:t>
          </a:r>
        </a:p>
      </dgm:t>
    </dgm:pt>
    <dgm:pt modelId="{0993EF7C-0075-46B7-B10D-8AEFFBE95242}" type="parTrans" cxnId="{FD9BF363-CBEB-4090-9118-666A39D3F539}">
      <dgm:prSet/>
      <dgm:spPr/>
      <dgm:t>
        <a:bodyPr/>
        <a:lstStyle/>
        <a:p>
          <a:endParaRPr lang="en-US" sz="1400" b="0">
            <a:solidFill>
              <a:schemeClr val="tx1"/>
            </a:solidFill>
          </a:endParaRPr>
        </a:p>
      </dgm:t>
    </dgm:pt>
    <dgm:pt modelId="{AE7C4097-E4FE-47F8-AC2B-D3DF83EAADB1}" type="sibTrans" cxnId="{FD9BF363-CBEB-4090-9118-666A39D3F539}">
      <dgm:prSet/>
      <dgm:spPr/>
      <dgm:t>
        <a:bodyPr/>
        <a:lstStyle/>
        <a:p>
          <a:endParaRPr lang="en-US" sz="1400" b="0">
            <a:solidFill>
              <a:schemeClr val="tx1"/>
            </a:solidFill>
          </a:endParaRPr>
        </a:p>
      </dgm:t>
    </dgm:pt>
    <dgm:pt modelId="{71FF87F9-CB23-4A3E-9F2A-0886EA74B8C2}">
      <dgm:prSet phldrT="[Text]" custT="1"/>
      <dgm:spPr>
        <a:solidFill>
          <a:schemeClr val="bg1"/>
        </a:solidFill>
        <a:ln>
          <a:solidFill>
            <a:schemeClr val="accent2">
              <a:lumMod val="60000"/>
              <a:lumOff val="40000"/>
            </a:schemeClr>
          </a:solidFill>
        </a:ln>
      </dgm:spPr>
      <dgm:t>
        <a:bodyPr/>
        <a:lstStyle/>
        <a:p>
          <a:r>
            <a:rPr lang="en-US" sz="1400" b="0" dirty="0" smtClean="0">
              <a:solidFill>
                <a:schemeClr val="tx1"/>
              </a:solidFill>
            </a:rPr>
            <a:t>Gastric phase (</a:t>
          </a:r>
          <a:r>
            <a:rPr lang="en-US" sz="1400" b="0" dirty="0" smtClean="0">
              <a:solidFill>
                <a:schemeClr val="accent4">
                  <a:lumMod val="75000"/>
                </a:schemeClr>
              </a:solidFill>
            </a:rPr>
            <a:t>60%</a:t>
          </a:r>
          <a:r>
            <a:rPr lang="en-US" sz="1400" b="0" dirty="0" smtClean="0">
              <a:solidFill>
                <a:schemeClr val="tx1"/>
              </a:solidFill>
            </a:rPr>
            <a:t>):</a:t>
          </a:r>
        </a:p>
        <a:p>
          <a:r>
            <a:rPr lang="en-US" sz="1400" dirty="0" smtClean="0">
              <a:solidFill>
                <a:srgbClr val="00B050"/>
              </a:solidFill>
            </a:rPr>
            <a:t>Firing of all the reflexes, mediators are: </a:t>
          </a:r>
          <a:r>
            <a:rPr lang="en-US" sz="1400" dirty="0" err="1" smtClean="0">
              <a:solidFill>
                <a:srgbClr val="00B050"/>
              </a:solidFill>
            </a:rPr>
            <a:t>vagus</a:t>
          </a:r>
          <a:r>
            <a:rPr lang="en-US" sz="1400" dirty="0" smtClean="0">
              <a:solidFill>
                <a:srgbClr val="00B050"/>
              </a:solidFill>
            </a:rPr>
            <a:t>, gastrin, histamine </a:t>
          </a:r>
          <a:endParaRPr lang="en-US" sz="1400" b="0" dirty="0" smtClean="0">
            <a:solidFill>
              <a:schemeClr val="tx1"/>
            </a:solidFill>
          </a:endParaRPr>
        </a:p>
      </dgm:t>
    </dgm:pt>
    <dgm:pt modelId="{02491955-56D5-4B88-9184-0FC2B556A917}" type="parTrans" cxnId="{AACBD563-6376-47CA-BD25-C0AA728B668F}">
      <dgm:prSet/>
      <dgm:spPr/>
      <dgm:t>
        <a:bodyPr/>
        <a:lstStyle/>
        <a:p>
          <a:endParaRPr lang="en-US" sz="1400" b="0">
            <a:solidFill>
              <a:schemeClr val="tx1"/>
            </a:solidFill>
          </a:endParaRPr>
        </a:p>
      </dgm:t>
    </dgm:pt>
    <dgm:pt modelId="{A8804E9E-8397-4A88-863B-B724A375470C}" type="sibTrans" cxnId="{AACBD563-6376-47CA-BD25-C0AA728B668F}">
      <dgm:prSet/>
      <dgm:spPr/>
      <dgm:t>
        <a:bodyPr/>
        <a:lstStyle/>
        <a:p>
          <a:endParaRPr lang="en-US" sz="1400" b="0">
            <a:solidFill>
              <a:schemeClr val="tx1"/>
            </a:solidFill>
          </a:endParaRPr>
        </a:p>
      </dgm:t>
    </dgm:pt>
    <dgm:pt modelId="{90968AC6-825F-42F0-9A27-F216CEBF2445}">
      <dgm:prSet phldrT="[Text]" custT="1"/>
      <dgm:spPr>
        <a:ln>
          <a:solidFill>
            <a:schemeClr val="accent2">
              <a:lumMod val="60000"/>
              <a:lumOff val="40000"/>
            </a:schemeClr>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gastric distention</a:t>
          </a:r>
        </a:p>
      </dgm:t>
    </dgm:pt>
    <dgm:pt modelId="{BCB670E8-4E84-4303-A869-B7A901B2A0A3}" type="parTrans" cxnId="{FAA5DDB9-7F41-48E3-A12F-ACF03669A407}">
      <dgm:prSet/>
      <dgm:spPr/>
      <dgm:t>
        <a:bodyPr/>
        <a:lstStyle/>
        <a:p>
          <a:endParaRPr lang="en-US" sz="1400" b="0">
            <a:solidFill>
              <a:schemeClr val="tx1"/>
            </a:solidFill>
          </a:endParaRPr>
        </a:p>
      </dgm:t>
    </dgm:pt>
    <dgm:pt modelId="{0B8CA3A6-043B-4A38-8EA7-C2B1E14AA615}" type="sibTrans" cxnId="{FAA5DDB9-7F41-48E3-A12F-ACF03669A407}">
      <dgm:prSet/>
      <dgm:spPr/>
      <dgm:t>
        <a:bodyPr/>
        <a:lstStyle/>
        <a:p>
          <a:endParaRPr lang="en-US" sz="1400" b="0">
            <a:solidFill>
              <a:schemeClr val="tx1"/>
            </a:solidFill>
          </a:endParaRPr>
        </a:p>
      </dgm:t>
    </dgm:pt>
    <dgm:pt modelId="{9D1D2311-1A35-4CDA-8037-51644278C50D}">
      <dgm:prSet phldrT="[Text]" custT="1"/>
      <dgm:spPr>
        <a:solidFill>
          <a:schemeClr val="bg1"/>
        </a:solidFill>
        <a:ln>
          <a:solidFill>
            <a:schemeClr val="accent2">
              <a:lumMod val="60000"/>
              <a:lumOff val="40000"/>
            </a:schemeClr>
          </a:solidFill>
        </a:ln>
      </dgm:spPr>
      <dgm:t>
        <a:bodyPr/>
        <a:lstStyle/>
        <a:p>
          <a:r>
            <a:rPr lang="en-US" sz="1400" b="0" dirty="0" smtClean="0">
              <a:solidFill>
                <a:schemeClr val="tx1"/>
              </a:solidFill>
            </a:rPr>
            <a:t>Intestinal phase (</a:t>
          </a:r>
          <a:r>
            <a:rPr lang="en-US" sz="1400" b="0" dirty="0" smtClean="0">
              <a:solidFill>
                <a:schemeClr val="accent4">
                  <a:lumMod val="75000"/>
                </a:schemeClr>
              </a:solidFill>
            </a:rPr>
            <a:t>10%</a:t>
          </a:r>
          <a:r>
            <a:rPr lang="en-US" sz="1400" b="0" dirty="0" smtClean="0">
              <a:solidFill>
                <a:schemeClr val="tx1"/>
              </a:solidFill>
            </a:rPr>
            <a:t>):</a:t>
          </a:r>
        </a:p>
        <a:p>
          <a:r>
            <a:rPr lang="en-US" sz="1200" dirty="0" smtClean="0">
              <a:solidFill>
                <a:srgbClr val="00B050"/>
              </a:solidFill>
            </a:rPr>
            <a:t>By proteins and distention in releases </a:t>
          </a:r>
          <a:r>
            <a:rPr lang="en-US" sz="1200" dirty="0" err="1" smtClean="0">
              <a:solidFill>
                <a:srgbClr val="00B050"/>
              </a:solidFill>
            </a:rPr>
            <a:t>entero-oxyntin</a:t>
          </a:r>
          <a:r>
            <a:rPr lang="en-US" sz="1200" dirty="0" smtClean="0">
              <a:solidFill>
                <a:srgbClr val="00B050"/>
              </a:solidFill>
            </a:rPr>
            <a:t> hormone which increases </a:t>
          </a:r>
          <a:r>
            <a:rPr lang="en-US" sz="1200" dirty="0" err="1" smtClean="0">
              <a:solidFill>
                <a:srgbClr val="00B050"/>
              </a:solidFill>
            </a:rPr>
            <a:t>HCl</a:t>
          </a:r>
          <a:r>
            <a:rPr lang="en-US" sz="1200" dirty="0" smtClean="0">
              <a:solidFill>
                <a:srgbClr val="00B050"/>
              </a:solidFill>
            </a:rPr>
            <a:t>, its not mentioned in the schedule because it</a:t>
          </a:r>
          <a:r>
            <a:rPr lang="mr-IN" sz="1200" dirty="0" smtClean="0">
              <a:solidFill>
                <a:srgbClr val="00B050"/>
              </a:solidFill>
            </a:rPr>
            <a:t>’</a:t>
          </a:r>
          <a:r>
            <a:rPr lang="en-US" sz="1200" dirty="0" smtClean="0">
              <a:solidFill>
                <a:srgbClr val="00B050"/>
              </a:solidFill>
            </a:rPr>
            <a:t>s a local hormone.</a:t>
          </a:r>
          <a:endParaRPr lang="en-US" sz="1200" b="0" dirty="0">
            <a:solidFill>
              <a:srgbClr val="00B050"/>
            </a:solidFill>
          </a:endParaRPr>
        </a:p>
      </dgm:t>
    </dgm:pt>
    <dgm:pt modelId="{FC9C4148-20B2-40B6-ADFC-4CEA1084147B}" type="parTrans" cxnId="{44292CF4-5C46-4767-BB19-248C14507029}">
      <dgm:prSet/>
      <dgm:spPr/>
      <dgm:t>
        <a:bodyPr/>
        <a:lstStyle/>
        <a:p>
          <a:endParaRPr lang="en-US" sz="1400" b="0">
            <a:solidFill>
              <a:schemeClr val="tx1"/>
            </a:solidFill>
          </a:endParaRPr>
        </a:p>
      </dgm:t>
    </dgm:pt>
    <dgm:pt modelId="{75D5556A-90DF-426A-B4AB-CE702DCCE7AD}" type="sibTrans" cxnId="{44292CF4-5C46-4767-BB19-248C14507029}">
      <dgm:prSet/>
      <dgm:spPr/>
      <dgm:t>
        <a:bodyPr/>
        <a:lstStyle/>
        <a:p>
          <a:endParaRPr lang="en-US" sz="1400" b="0">
            <a:solidFill>
              <a:schemeClr val="tx1"/>
            </a:solidFill>
          </a:endParaRPr>
        </a:p>
      </dgm:t>
    </dgm:pt>
    <dgm:pt modelId="{567D5320-983F-40EF-B779-5918706D70BD}">
      <dgm:prSet phldrT="[Text]" custT="1"/>
      <dgm:spPr>
        <a:ln>
          <a:solidFill>
            <a:schemeClr val="accent2">
              <a:lumMod val="60000"/>
              <a:lumOff val="40000"/>
            </a:schemeClr>
          </a:solidFill>
        </a:ln>
      </dgm:spPr>
      <dgm:t>
        <a:bodyPr/>
        <a:lstStyle/>
        <a:p>
          <a:r>
            <a:rPr lang="en-US" sz="1400" b="0" dirty="0" smtClean="0">
              <a:solidFill>
                <a:schemeClr val="tx1"/>
              </a:solidFill>
            </a:rPr>
            <a:t>digested proteins</a:t>
          </a:r>
          <a:endParaRPr lang="en-US" sz="1400" b="0" dirty="0">
            <a:solidFill>
              <a:schemeClr val="tx1"/>
            </a:solidFill>
          </a:endParaRPr>
        </a:p>
      </dgm:t>
    </dgm:pt>
    <dgm:pt modelId="{1E7027C5-25C7-493B-AAF1-C91B10BBB2BE}" type="parTrans" cxnId="{24ECB824-1EFB-489F-86E9-D0ADD2A19280}">
      <dgm:prSet/>
      <dgm:spPr/>
      <dgm:t>
        <a:bodyPr/>
        <a:lstStyle/>
        <a:p>
          <a:endParaRPr lang="en-US" sz="1400" b="0">
            <a:solidFill>
              <a:schemeClr val="tx1"/>
            </a:solidFill>
          </a:endParaRPr>
        </a:p>
      </dgm:t>
    </dgm:pt>
    <dgm:pt modelId="{F7603DD0-9263-485C-994B-97C1C6387305}" type="sibTrans" cxnId="{24ECB824-1EFB-489F-86E9-D0ADD2A19280}">
      <dgm:prSet/>
      <dgm:spPr/>
      <dgm:t>
        <a:bodyPr/>
        <a:lstStyle/>
        <a:p>
          <a:endParaRPr lang="en-US" sz="1400" b="0">
            <a:solidFill>
              <a:schemeClr val="tx1"/>
            </a:solidFill>
          </a:endParaRPr>
        </a:p>
      </dgm:t>
    </dgm:pt>
    <dgm:pt modelId="{C30A95F8-769F-4976-8241-F3B895FA6E7B}">
      <dgm:prSet phldrT="[Text]" custT="1"/>
      <dgm:spPr>
        <a:ln>
          <a:solidFill>
            <a:schemeClr val="accent2">
              <a:lumMod val="60000"/>
              <a:lumOff val="40000"/>
            </a:schemeClr>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proteins</a:t>
          </a:r>
        </a:p>
      </dgm:t>
    </dgm:pt>
    <dgm:pt modelId="{F1DBDA7D-504F-4BD7-9AE2-AD5CB5D917AE}" type="parTrans" cxnId="{E8FD73DD-BA3A-4F43-8524-D9AD0E454C20}">
      <dgm:prSet/>
      <dgm:spPr/>
      <dgm:t>
        <a:bodyPr/>
        <a:lstStyle/>
        <a:p>
          <a:endParaRPr lang="en-US" sz="1400" b="0"/>
        </a:p>
      </dgm:t>
    </dgm:pt>
    <dgm:pt modelId="{AD891263-E9E7-4286-9EAC-44A510829D0A}" type="sibTrans" cxnId="{E8FD73DD-BA3A-4F43-8524-D9AD0E454C20}">
      <dgm:prSet/>
      <dgm:spPr/>
      <dgm:t>
        <a:bodyPr/>
        <a:lstStyle/>
        <a:p>
          <a:endParaRPr lang="en-US" sz="1400" b="0"/>
        </a:p>
      </dgm:t>
    </dgm:pt>
    <dgm:pt modelId="{EF8B9315-EAFB-43CC-9B86-6690D2E442FE}" type="pres">
      <dgm:prSet presAssocID="{7531DDAD-E164-450F-8040-C6045D11207F}" presName="Name0" presStyleCnt="0">
        <dgm:presLayoutVars>
          <dgm:dir/>
          <dgm:animLvl val="lvl"/>
          <dgm:resizeHandles val="exact"/>
        </dgm:presLayoutVars>
      </dgm:prSet>
      <dgm:spPr/>
      <dgm:t>
        <a:bodyPr/>
        <a:lstStyle/>
        <a:p>
          <a:endParaRPr lang="en-US"/>
        </a:p>
      </dgm:t>
    </dgm:pt>
    <dgm:pt modelId="{80B644A9-FD6F-4BE3-BFD3-28A8E966F56A}" type="pres">
      <dgm:prSet presAssocID="{9D1D2311-1A35-4CDA-8037-51644278C50D}" presName="boxAndChildren" presStyleCnt="0"/>
      <dgm:spPr/>
    </dgm:pt>
    <dgm:pt modelId="{E11BAB39-0B13-48B6-A6E0-CE4C01020272}" type="pres">
      <dgm:prSet presAssocID="{9D1D2311-1A35-4CDA-8037-51644278C50D}" presName="parentTextBox" presStyleLbl="node1" presStyleIdx="0" presStyleCnt="3"/>
      <dgm:spPr/>
      <dgm:t>
        <a:bodyPr/>
        <a:lstStyle/>
        <a:p>
          <a:endParaRPr lang="en-US"/>
        </a:p>
      </dgm:t>
    </dgm:pt>
    <dgm:pt modelId="{D314E2F7-4ACA-4E25-B103-56505AB455B7}" type="pres">
      <dgm:prSet presAssocID="{9D1D2311-1A35-4CDA-8037-51644278C50D}" presName="entireBox" presStyleLbl="node1" presStyleIdx="0" presStyleCnt="3"/>
      <dgm:spPr/>
      <dgm:t>
        <a:bodyPr/>
        <a:lstStyle/>
        <a:p>
          <a:endParaRPr lang="en-US"/>
        </a:p>
      </dgm:t>
    </dgm:pt>
    <dgm:pt modelId="{13BCFDBC-F154-4DA5-9890-499E45CA22A8}" type="pres">
      <dgm:prSet presAssocID="{9D1D2311-1A35-4CDA-8037-51644278C50D}" presName="descendantBox" presStyleCnt="0"/>
      <dgm:spPr/>
    </dgm:pt>
    <dgm:pt modelId="{65C17700-ED3F-4D3E-966A-B6A07E667DBA}" type="pres">
      <dgm:prSet presAssocID="{567D5320-983F-40EF-B779-5918706D70BD}" presName="childTextBox" presStyleLbl="fgAccFollowNode1" presStyleIdx="0" presStyleCnt="4">
        <dgm:presLayoutVars>
          <dgm:bulletEnabled val="1"/>
        </dgm:presLayoutVars>
      </dgm:prSet>
      <dgm:spPr/>
      <dgm:t>
        <a:bodyPr/>
        <a:lstStyle/>
        <a:p>
          <a:endParaRPr lang="en-US"/>
        </a:p>
      </dgm:t>
    </dgm:pt>
    <dgm:pt modelId="{93BA2354-0381-478F-B9B3-9661FF378127}" type="pres">
      <dgm:prSet presAssocID="{A8804E9E-8397-4A88-863B-B724A375470C}" presName="sp" presStyleCnt="0"/>
      <dgm:spPr/>
    </dgm:pt>
    <dgm:pt modelId="{40F3D2AF-6E16-481A-AD09-3E160F4346F1}" type="pres">
      <dgm:prSet presAssocID="{71FF87F9-CB23-4A3E-9F2A-0886EA74B8C2}" presName="arrowAndChildren" presStyleCnt="0"/>
      <dgm:spPr/>
    </dgm:pt>
    <dgm:pt modelId="{AF70D396-6060-4263-8685-0C3F6CA7A220}" type="pres">
      <dgm:prSet presAssocID="{71FF87F9-CB23-4A3E-9F2A-0886EA74B8C2}" presName="parentTextArrow" presStyleLbl="node1" presStyleIdx="0" presStyleCnt="3"/>
      <dgm:spPr/>
      <dgm:t>
        <a:bodyPr/>
        <a:lstStyle/>
        <a:p>
          <a:endParaRPr lang="en-US"/>
        </a:p>
      </dgm:t>
    </dgm:pt>
    <dgm:pt modelId="{D940742A-0CA3-4219-88B9-67966CB5F02F}" type="pres">
      <dgm:prSet presAssocID="{71FF87F9-CB23-4A3E-9F2A-0886EA74B8C2}" presName="arrow" presStyleLbl="node1" presStyleIdx="1" presStyleCnt="3"/>
      <dgm:spPr/>
      <dgm:t>
        <a:bodyPr/>
        <a:lstStyle/>
        <a:p>
          <a:endParaRPr lang="en-US"/>
        </a:p>
      </dgm:t>
    </dgm:pt>
    <dgm:pt modelId="{ACB9E43A-59CA-4B4A-8755-4177F1281801}" type="pres">
      <dgm:prSet presAssocID="{71FF87F9-CB23-4A3E-9F2A-0886EA74B8C2}" presName="descendantArrow" presStyleCnt="0"/>
      <dgm:spPr/>
    </dgm:pt>
    <dgm:pt modelId="{08A121E6-514E-4267-A5AA-F177FE0C9BCB}" type="pres">
      <dgm:prSet presAssocID="{90968AC6-825F-42F0-9A27-F216CEBF2445}" presName="childTextArrow" presStyleLbl="fgAccFollowNode1" presStyleIdx="1" presStyleCnt="4">
        <dgm:presLayoutVars>
          <dgm:bulletEnabled val="1"/>
        </dgm:presLayoutVars>
      </dgm:prSet>
      <dgm:spPr/>
      <dgm:t>
        <a:bodyPr/>
        <a:lstStyle/>
        <a:p>
          <a:endParaRPr lang="en-US"/>
        </a:p>
      </dgm:t>
    </dgm:pt>
    <dgm:pt modelId="{E0471E43-4E85-4F97-A8C3-7068A70BADA2}" type="pres">
      <dgm:prSet presAssocID="{C30A95F8-769F-4976-8241-F3B895FA6E7B}" presName="childTextArrow" presStyleLbl="fgAccFollowNode1" presStyleIdx="2" presStyleCnt="4">
        <dgm:presLayoutVars>
          <dgm:bulletEnabled val="1"/>
        </dgm:presLayoutVars>
      </dgm:prSet>
      <dgm:spPr/>
      <dgm:t>
        <a:bodyPr/>
        <a:lstStyle/>
        <a:p>
          <a:endParaRPr lang="en-US"/>
        </a:p>
      </dgm:t>
    </dgm:pt>
    <dgm:pt modelId="{45AC22B1-83AC-4F58-8D0F-274839EEE718}" type="pres">
      <dgm:prSet presAssocID="{42D19AED-8263-4F26-99FB-D39C56774A48}" presName="sp" presStyleCnt="0"/>
      <dgm:spPr/>
    </dgm:pt>
    <dgm:pt modelId="{392C743C-5D3C-4287-802A-30C69F8125A0}" type="pres">
      <dgm:prSet presAssocID="{8BE59080-EA61-4405-93FB-CFFF31057418}" presName="arrowAndChildren" presStyleCnt="0"/>
      <dgm:spPr/>
    </dgm:pt>
    <dgm:pt modelId="{9B34BDF9-EA50-40D0-8282-10337CA17B7E}" type="pres">
      <dgm:prSet presAssocID="{8BE59080-EA61-4405-93FB-CFFF31057418}" presName="parentTextArrow" presStyleLbl="node1" presStyleIdx="1" presStyleCnt="3"/>
      <dgm:spPr/>
      <dgm:t>
        <a:bodyPr/>
        <a:lstStyle/>
        <a:p>
          <a:endParaRPr lang="en-US"/>
        </a:p>
      </dgm:t>
    </dgm:pt>
    <dgm:pt modelId="{489F68CF-0B08-4780-A619-3AE353B4F691}" type="pres">
      <dgm:prSet presAssocID="{8BE59080-EA61-4405-93FB-CFFF31057418}" presName="arrow" presStyleLbl="node1" presStyleIdx="2" presStyleCnt="3" custLinFactNeighborX="-21341" custLinFactNeighborY="-3861"/>
      <dgm:spPr/>
      <dgm:t>
        <a:bodyPr/>
        <a:lstStyle/>
        <a:p>
          <a:endParaRPr lang="en-US"/>
        </a:p>
      </dgm:t>
    </dgm:pt>
    <dgm:pt modelId="{6AE249CE-8DD3-4C45-AAE1-F26D6BE742FE}" type="pres">
      <dgm:prSet presAssocID="{8BE59080-EA61-4405-93FB-CFFF31057418}" presName="descendantArrow" presStyleCnt="0"/>
      <dgm:spPr/>
    </dgm:pt>
    <dgm:pt modelId="{328A7BFD-89EC-47AF-BDD0-554EF5AEF8FC}" type="pres">
      <dgm:prSet presAssocID="{65302505-A0EC-4F9D-A401-7894E0E6A2A2}" presName="childTextArrow" presStyleLbl="fgAccFollowNode1" presStyleIdx="3" presStyleCnt="4">
        <dgm:presLayoutVars>
          <dgm:bulletEnabled val="1"/>
        </dgm:presLayoutVars>
      </dgm:prSet>
      <dgm:spPr/>
      <dgm:t>
        <a:bodyPr/>
        <a:lstStyle/>
        <a:p>
          <a:endParaRPr lang="en-US"/>
        </a:p>
      </dgm:t>
    </dgm:pt>
  </dgm:ptLst>
  <dgm:cxnLst>
    <dgm:cxn modelId="{531D141E-F07C-49CB-8860-1A224EB86BF4}" type="presOf" srcId="{C30A95F8-769F-4976-8241-F3B895FA6E7B}" destId="{E0471E43-4E85-4F97-A8C3-7068A70BADA2}" srcOrd="0" destOrd="0" presId="urn:microsoft.com/office/officeart/2005/8/layout/process4"/>
    <dgm:cxn modelId="{FA84E09F-6008-4EF8-8479-BDAAB12A5C5A}" type="presOf" srcId="{9D1D2311-1A35-4CDA-8037-51644278C50D}" destId="{E11BAB39-0B13-48B6-A6E0-CE4C01020272}" srcOrd="0" destOrd="0" presId="urn:microsoft.com/office/officeart/2005/8/layout/process4"/>
    <dgm:cxn modelId="{38291546-7977-4F58-BEA3-5937C82245DB}" type="presOf" srcId="{7531DDAD-E164-450F-8040-C6045D11207F}" destId="{EF8B9315-EAFB-43CC-9B86-6690D2E442FE}" srcOrd="0" destOrd="0" presId="urn:microsoft.com/office/officeart/2005/8/layout/process4"/>
    <dgm:cxn modelId="{E8FD73DD-BA3A-4F43-8524-D9AD0E454C20}" srcId="{71FF87F9-CB23-4A3E-9F2A-0886EA74B8C2}" destId="{C30A95F8-769F-4976-8241-F3B895FA6E7B}" srcOrd="1" destOrd="0" parTransId="{F1DBDA7D-504F-4BD7-9AE2-AD5CB5D917AE}" sibTransId="{AD891263-E9E7-4286-9EAC-44A510829D0A}"/>
    <dgm:cxn modelId="{4CE47D58-B29B-4AE8-9CFF-BD9D6C9F4FD5}" type="presOf" srcId="{65302505-A0EC-4F9D-A401-7894E0E6A2A2}" destId="{328A7BFD-89EC-47AF-BDD0-554EF5AEF8FC}" srcOrd="0" destOrd="0" presId="urn:microsoft.com/office/officeart/2005/8/layout/process4"/>
    <dgm:cxn modelId="{103987B8-F096-42D7-814A-65F8B899F31F}" type="presOf" srcId="{8BE59080-EA61-4405-93FB-CFFF31057418}" destId="{9B34BDF9-EA50-40D0-8282-10337CA17B7E}" srcOrd="0" destOrd="0" presId="urn:microsoft.com/office/officeart/2005/8/layout/process4"/>
    <dgm:cxn modelId="{FD9BF363-CBEB-4090-9118-666A39D3F539}" srcId="{8BE59080-EA61-4405-93FB-CFFF31057418}" destId="{65302505-A0EC-4F9D-A401-7894E0E6A2A2}" srcOrd="0" destOrd="0" parTransId="{0993EF7C-0075-46B7-B10D-8AEFFBE95242}" sibTransId="{AE7C4097-E4FE-47F8-AC2B-D3DF83EAADB1}"/>
    <dgm:cxn modelId="{38C2A089-40E0-46EA-8B9D-BE078A8E11D5}" type="presOf" srcId="{8BE59080-EA61-4405-93FB-CFFF31057418}" destId="{489F68CF-0B08-4780-A619-3AE353B4F691}" srcOrd="1" destOrd="0" presId="urn:microsoft.com/office/officeart/2005/8/layout/process4"/>
    <dgm:cxn modelId="{030C64C3-A828-41E0-A6E4-041DF7DA781C}" type="presOf" srcId="{90968AC6-825F-42F0-9A27-F216CEBF2445}" destId="{08A121E6-514E-4267-A5AA-F177FE0C9BCB}" srcOrd="0" destOrd="0" presId="urn:microsoft.com/office/officeart/2005/8/layout/process4"/>
    <dgm:cxn modelId="{E2CE6835-D366-488E-859C-05E9E9E473A7}" type="presOf" srcId="{567D5320-983F-40EF-B779-5918706D70BD}" destId="{65C17700-ED3F-4D3E-966A-B6A07E667DBA}" srcOrd="0" destOrd="0" presId="urn:microsoft.com/office/officeart/2005/8/layout/process4"/>
    <dgm:cxn modelId="{1B633E60-66B6-43CF-8DAC-842B27AEE77E}" type="presOf" srcId="{71FF87F9-CB23-4A3E-9F2A-0886EA74B8C2}" destId="{AF70D396-6060-4263-8685-0C3F6CA7A220}" srcOrd="0" destOrd="0" presId="urn:microsoft.com/office/officeart/2005/8/layout/process4"/>
    <dgm:cxn modelId="{24ECB824-1EFB-489F-86E9-D0ADD2A19280}" srcId="{9D1D2311-1A35-4CDA-8037-51644278C50D}" destId="{567D5320-983F-40EF-B779-5918706D70BD}" srcOrd="0" destOrd="0" parTransId="{1E7027C5-25C7-493B-AAF1-C91B10BBB2BE}" sibTransId="{F7603DD0-9263-485C-994B-97C1C6387305}"/>
    <dgm:cxn modelId="{AACBD563-6376-47CA-BD25-C0AA728B668F}" srcId="{7531DDAD-E164-450F-8040-C6045D11207F}" destId="{71FF87F9-CB23-4A3E-9F2A-0886EA74B8C2}" srcOrd="1" destOrd="0" parTransId="{02491955-56D5-4B88-9184-0FC2B556A917}" sibTransId="{A8804E9E-8397-4A88-863B-B724A375470C}"/>
    <dgm:cxn modelId="{82A2CB0E-8444-497F-91F2-4B490E7C0C88}" srcId="{7531DDAD-E164-450F-8040-C6045D11207F}" destId="{8BE59080-EA61-4405-93FB-CFFF31057418}" srcOrd="0" destOrd="0" parTransId="{EF127D17-B6D4-4D7E-B7F0-A262AE3F8EDF}" sibTransId="{42D19AED-8263-4F26-99FB-D39C56774A48}"/>
    <dgm:cxn modelId="{44292CF4-5C46-4767-BB19-248C14507029}" srcId="{7531DDAD-E164-450F-8040-C6045D11207F}" destId="{9D1D2311-1A35-4CDA-8037-51644278C50D}" srcOrd="2" destOrd="0" parTransId="{FC9C4148-20B2-40B6-ADFC-4CEA1084147B}" sibTransId="{75D5556A-90DF-426A-B4AB-CE702DCCE7AD}"/>
    <dgm:cxn modelId="{D491A716-BD8E-4FED-AD64-EE2408002D3C}" type="presOf" srcId="{9D1D2311-1A35-4CDA-8037-51644278C50D}" destId="{D314E2F7-4ACA-4E25-B103-56505AB455B7}" srcOrd="1" destOrd="0" presId="urn:microsoft.com/office/officeart/2005/8/layout/process4"/>
    <dgm:cxn modelId="{FAA5DDB9-7F41-48E3-A12F-ACF03669A407}" srcId="{71FF87F9-CB23-4A3E-9F2A-0886EA74B8C2}" destId="{90968AC6-825F-42F0-9A27-F216CEBF2445}" srcOrd="0" destOrd="0" parTransId="{BCB670E8-4E84-4303-A869-B7A901B2A0A3}" sibTransId="{0B8CA3A6-043B-4A38-8EA7-C2B1E14AA615}"/>
    <dgm:cxn modelId="{1C64F0AE-332C-452D-87C5-15DA5F47FA1B}" type="presOf" srcId="{71FF87F9-CB23-4A3E-9F2A-0886EA74B8C2}" destId="{D940742A-0CA3-4219-88B9-67966CB5F02F}" srcOrd="1" destOrd="0" presId="urn:microsoft.com/office/officeart/2005/8/layout/process4"/>
    <dgm:cxn modelId="{8175F1C1-2723-4261-8284-7328858ED4E3}" type="presParOf" srcId="{EF8B9315-EAFB-43CC-9B86-6690D2E442FE}" destId="{80B644A9-FD6F-4BE3-BFD3-28A8E966F56A}" srcOrd="0" destOrd="0" presId="urn:microsoft.com/office/officeart/2005/8/layout/process4"/>
    <dgm:cxn modelId="{99B0FF32-4FBD-45E8-B75B-0652C49F71BB}" type="presParOf" srcId="{80B644A9-FD6F-4BE3-BFD3-28A8E966F56A}" destId="{E11BAB39-0B13-48B6-A6E0-CE4C01020272}" srcOrd="0" destOrd="0" presId="urn:microsoft.com/office/officeart/2005/8/layout/process4"/>
    <dgm:cxn modelId="{7E151E61-09A7-4BA2-9AAA-BE74A4980F0D}" type="presParOf" srcId="{80B644A9-FD6F-4BE3-BFD3-28A8E966F56A}" destId="{D314E2F7-4ACA-4E25-B103-56505AB455B7}" srcOrd="1" destOrd="0" presId="urn:microsoft.com/office/officeart/2005/8/layout/process4"/>
    <dgm:cxn modelId="{9733D45E-8945-4ABF-A5C8-D5E0432DD71B}" type="presParOf" srcId="{80B644A9-FD6F-4BE3-BFD3-28A8E966F56A}" destId="{13BCFDBC-F154-4DA5-9890-499E45CA22A8}" srcOrd="2" destOrd="0" presId="urn:microsoft.com/office/officeart/2005/8/layout/process4"/>
    <dgm:cxn modelId="{87E2DA06-E4A8-4A8B-8D4E-D60295006C41}" type="presParOf" srcId="{13BCFDBC-F154-4DA5-9890-499E45CA22A8}" destId="{65C17700-ED3F-4D3E-966A-B6A07E667DBA}" srcOrd="0" destOrd="0" presId="urn:microsoft.com/office/officeart/2005/8/layout/process4"/>
    <dgm:cxn modelId="{8F732369-6CDC-4CD2-88D2-34B0E085F0B8}" type="presParOf" srcId="{EF8B9315-EAFB-43CC-9B86-6690D2E442FE}" destId="{93BA2354-0381-478F-B9B3-9661FF378127}" srcOrd="1" destOrd="0" presId="urn:microsoft.com/office/officeart/2005/8/layout/process4"/>
    <dgm:cxn modelId="{A5616194-AD4C-4C95-86EF-D8277D41DAFB}" type="presParOf" srcId="{EF8B9315-EAFB-43CC-9B86-6690D2E442FE}" destId="{40F3D2AF-6E16-481A-AD09-3E160F4346F1}" srcOrd="2" destOrd="0" presId="urn:microsoft.com/office/officeart/2005/8/layout/process4"/>
    <dgm:cxn modelId="{047BEEE3-AE62-467E-ABD4-CB9A2E42CF4E}" type="presParOf" srcId="{40F3D2AF-6E16-481A-AD09-3E160F4346F1}" destId="{AF70D396-6060-4263-8685-0C3F6CA7A220}" srcOrd="0" destOrd="0" presId="urn:microsoft.com/office/officeart/2005/8/layout/process4"/>
    <dgm:cxn modelId="{76A829C2-6BE3-4F12-B56C-258B0E76CFE1}" type="presParOf" srcId="{40F3D2AF-6E16-481A-AD09-3E160F4346F1}" destId="{D940742A-0CA3-4219-88B9-67966CB5F02F}" srcOrd="1" destOrd="0" presId="urn:microsoft.com/office/officeart/2005/8/layout/process4"/>
    <dgm:cxn modelId="{8DE81D90-270F-4F3B-B184-EB79A7BBF9FC}" type="presParOf" srcId="{40F3D2AF-6E16-481A-AD09-3E160F4346F1}" destId="{ACB9E43A-59CA-4B4A-8755-4177F1281801}" srcOrd="2" destOrd="0" presId="urn:microsoft.com/office/officeart/2005/8/layout/process4"/>
    <dgm:cxn modelId="{53A44A6D-B9D1-4BD0-B995-ECFD11C20A59}" type="presParOf" srcId="{ACB9E43A-59CA-4B4A-8755-4177F1281801}" destId="{08A121E6-514E-4267-A5AA-F177FE0C9BCB}" srcOrd="0" destOrd="0" presId="urn:microsoft.com/office/officeart/2005/8/layout/process4"/>
    <dgm:cxn modelId="{E6678CE4-ED7C-4977-993B-2AA4F7A2EF52}" type="presParOf" srcId="{ACB9E43A-59CA-4B4A-8755-4177F1281801}" destId="{E0471E43-4E85-4F97-A8C3-7068A70BADA2}" srcOrd="1" destOrd="0" presId="urn:microsoft.com/office/officeart/2005/8/layout/process4"/>
    <dgm:cxn modelId="{C31D72EE-64CD-4B43-BD27-A9E3B21A4F14}" type="presParOf" srcId="{EF8B9315-EAFB-43CC-9B86-6690D2E442FE}" destId="{45AC22B1-83AC-4F58-8D0F-274839EEE718}" srcOrd="3" destOrd="0" presId="urn:microsoft.com/office/officeart/2005/8/layout/process4"/>
    <dgm:cxn modelId="{EC7EB5AC-E337-40E1-921F-3D80DD6437AC}" type="presParOf" srcId="{EF8B9315-EAFB-43CC-9B86-6690D2E442FE}" destId="{392C743C-5D3C-4287-802A-30C69F8125A0}" srcOrd="4" destOrd="0" presId="urn:microsoft.com/office/officeart/2005/8/layout/process4"/>
    <dgm:cxn modelId="{682DF8CD-EE3F-47B5-A1D1-A71B442DAF7B}" type="presParOf" srcId="{392C743C-5D3C-4287-802A-30C69F8125A0}" destId="{9B34BDF9-EA50-40D0-8282-10337CA17B7E}" srcOrd="0" destOrd="0" presId="urn:microsoft.com/office/officeart/2005/8/layout/process4"/>
    <dgm:cxn modelId="{8F0F7411-F3D0-4797-8ACD-43252CD928E2}" type="presParOf" srcId="{392C743C-5D3C-4287-802A-30C69F8125A0}" destId="{489F68CF-0B08-4780-A619-3AE353B4F691}" srcOrd="1" destOrd="0" presId="urn:microsoft.com/office/officeart/2005/8/layout/process4"/>
    <dgm:cxn modelId="{C3492711-EB5A-4E25-AC74-722F3E87A73C}" type="presParOf" srcId="{392C743C-5D3C-4287-802A-30C69F8125A0}" destId="{6AE249CE-8DD3-4C45-AAE1-F26D6BE742FE}" srcOrd="2" destOrd="0" presId="urn:microsoft.com/office/officeart/2005/8/layout/process4"/>
    <dgm:cxn modelId="{AD80F4EE-6EF8-4D53-AE7B-0C44AEBE7604}" type="presParOf" srcId="{6AE249CE-8DD3-4C45-AAE1-F26D6BE742FE}" destId="{328A7BFD-89EC-47AF-BDD0-554EF5AEF8FC}" srcOrd="0" destOrd="0" presId="urn:microsoft.com/office/officeart/2005/8/layout/process4"/>
  </dgm:cxnLst>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DD459-FE00-43D0-B849-CC77AE6DD5D0}">
      <dsp:nvSpPr>
        <dsp:cNvPr id="0" name=""/>
        <dsp:cNvSpPr/>
      </dsp:nvSpPr>
      <dsp:spPr>
        <a:xfrm>
          <a:off x="2974947" y="985758"/>
          <a:ext cx="652986" cy="91440"/>
        </a:xfrm>
        <a:custGeom>
          <a:avLst/>
          <a:gdLst/>
          <a:ahLst/>
          <a:cxnLst/>
          <a:rect l="0" t="0" r="0" b="0"/>
          <a:pathLst>
            <a:path>
              <a:moveTo>
                <a:pt x="0" y="45720"/>
              </a:moveTo>
              <a:lnTo>
                <a:pt x="652986"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622300">
            <a:lnSpc>
              <a:spcPct val="90000"/>
            </a:lnSpc>
            <a:spcBef>
              <a:spcPct val="0"/>
            </a:spcBef>
            <a:spcAft>
              <a:spcPct val="35000"/>
            </a:spcAft>
          </a:pPr>
          <a:endParaRPr lang="en-US" sz="1400" kern="1200"/>
        </a:p>
      </dsp:txBody>
      <dsp:txXfrm>
        <a:off x="3284350" y="1028056"/>
        <a:ext cx="34179" cy="6842"/>
      </dsp:txXfrm>
    </dsp:sp>
    <dsp:sp modelId="{777BFEA1-6B95-4413-A82C-6D309021418C}">
      <dsp:nvSpPr>
        <dsp:cNvPr id="0" name=""/>
        <dsp:cNvSpPr/>
      </dsp:nvSpPr>
      <dsp:spPr>
        <a:xfrm>
          <a:off x="4632" y="328914"/>
          <a:ext cx="2972114" cy="1405126"/>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n-US" sz="1400" kern="1200" dirty="0" smtClean="0"/>
            <a:t>Chloride ion is actively transported </a:t>
          </a:r>
          <a:r>
            <a:rPr lang="en-US" sz="1400" b="0" kern="1200" dirty="0" smtClean="0">
              <a:solidFill>
                <a:srgbClr val="FF0000"/>
              </a:solidFill>
            </a:rPr>
            <a:t>from the cytoplasm </a:t>
          </a:r>
          <a:r>
            <a:rPr lang="en-US" sz="1400" kern="1200" dirty="0" smtClean="0"/>
            <a:t>of the parietal cell </a:t>
          </a:r>
          <a:r>
            <a:rPr lang="en-US" sz="1400" b="0" kern="1200" dirty="0" smtClean="0"/>
            <a:t>into</a:t>
          </a:r>
          <a:r>
            <a:rPr lang="en-US" sz="1400" b="1" kern="1200" dirty="0" smtClean="0"/>
            <a:t> </a:t>
          </a:r>
          <a:r>
            <a:rPr lang="en-US" sz="1400" b="0" kern="1200" dirty="0" smtClean="0"/>
            <a:t>the</a:t>
          </a:r>
          <a:r>
            <a:rPr lang="en-US" sz="1400" b="1" kern="1200" dirty="0" smtClean="0"/>
            <a:t> </a:t>
          </a:r>
          <a:r>
            <a:rPr lang="en-US" sz="1400" b="0" kern="1200" dirty="0" smtClean="0"/>
            <a:t>lumen</a:t>
          </a:r>
          <a:r>
            <a:rPr lang="en-US" sz="1400" b="1" kern="1200" dirty="0" smtClean="0"/>
            <a:t> </a:t>
          </a:r>
          <a:r>
            <a:rPr lang="en-US" sz="1400" kern="1200" dirty="0" smtClean="0"/>
            <a:t>of the canaliculus and sodium ions are actively transported </a:t>
          </a:r>
          <a:r>
            <a:rPr lang="en-US" sz="1400" b="0" kern="1200" dirty="0" smtClean="0"/>
            <a:t>out</a:t>
          </a:r>
          <a:r>
            <a:rPr lang="en-US" sz="1400" kern="1200" dirty="0" smtClean="0"/>
            <a:t> of the canaliculus </a:t>
          </a:r>
          <a:r>
            <a:rPr lang="en-US" sz="1400" b="0" kern="1200" dirty="0" smtClean="0">
              <a:solidFill>
                <a:srgbClr val="FF0000"/>
              </a:solidFill>
            </a:rPr>
            <a:t>into the cytoplasm </a:t>
          </a:r>
          <a:r>
            <a:rPr lang="en-US" sz="1400" kern="1200" dirty="0" smtClean="0"/>
            <a:t>of the parietal cell.</a:t>
          </a:r>
          <a:endParaRPr lang="en-US" sz="1400" kern="1200" dirty="0"/>
        </a:p>
      </dsp:txBody>
      <dsp:txXfrm>
        <a:off x="4632" y="328914"/>
        <a:ext cx="2972114" cy="1405126"/>
      </dsp:txXfrm>
    </dsp:sp>
    <dsp:sp modelId="{C93FD9F5-F24C-4508-9ACA-45511F686680}">
      <dsp:nvSpPr>
        <dsp:cNvPr id="0" name=""/>
        <dsp:cNvSpPr/>
      </dsp:nvSpPr>
      <dsp:spPr>
        <a:xfrm>
          <a:off x="1490690" y="1732241"/>
          <a:ext cx="3655700" cy="652986"/>
        </a:xfrm>
        <a:custGeom>
          <a:avLst/>
          <a:gdLst/>
          <a:ahLst/>
          <a:cxnLst/>
          <a:rect l="0" t="0" r="0" b="0"/>
          <a:pathLst>
            <a:path>
              <a:moveTo>
                <a:pt x="3655700" y="0"/>
              </a:moveTo>
              <a:lnTo>
                <a:pt x="3655700" y="343593"/>
              </a:lnTo>
              <a:lnTo>
                <a:pt x="0" y="343593"/>
              </a:lnTo>
              <a:lnTo>
                <a:pt x="0" y="652986"/>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622300">
            <a:lnSpc>
              <a:spcPct val="90000"/>
            </a:lnSpc>
            <a:spcBef>
              <a:spcPct val="0"/>
            </a:spcBef>
            <a:spcAft>
              <a:spcPct val="35000"/>
            </a:spcAft>
          </a:pPr>
          <a:endParaRPr lang="en-US" sz="1400" kern="1200"/>
        </a:p>
      </dsp:txBody>
      <dsp:txXfrm>
        <a:off x="3225563" y="2055313"/>
        <a:ext cx="185953" cy="6842"/>
      </dsp:txXfrm>
    </dsp:sp>
    <dsp:sp modelId="{F98393FF-F692-499C-82CE-26E2AE863BFD}">
      <dsp:nvSpPr>
        <dsp:cNvPr id="0" name=""/>
        <dsp:cNvSpPr/>
      </dsp:nvSpPr>
      <dsp:spPr>
        <a:xfrm>
          <a:off x="3660333" y="328914"/>
          <a:ext cx="2972114" cy="1405126"/>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n-US" sz="1400" i="0" kern="1200" dirty="0" smtClean="0"/>
            <a:t>Water becomes dissociated into hydrogen ions and hydroxyl ions in the cell cytoplasm.</a:t>
          </a:r>
        </a:p>
        <a:p>
          <a:pPr lvl="0" algn="l" defTabSz="622300">
            <a:lnSpc>
              <a:spcPct val="90000"/>
            </a:lnSpc>
            <a:spcBef>
              <a:spcPct val="0"/>
            </a:spcBef>
            <a:spcAft>
              <a:spcPct val="35000"/>
            </a:spcAft>
          </a:pPr>
          <a:r>
            <a:rPr lang="en-US" sz="1400" i="0" kern="1200" dirty="0" smtClean="0"/>
            <a:t>The hydrogen ions are then actively secreted </a:t>
          </a:r>
          <a:r>
            <a:rPr lang="en-US" sz="1400" b="0" i="0" kern="1200" dirty="0" smtClean="0">
              <a:solidFill>
                <a:srgbClr val="FF0000"/>
              </a:solidFill>
            </a:rPr>
            <a:t>into the canaliculus </a:t>
          </a:r>
          <a:r>
            <a:rPr lang="en-US" sz="1400" i="0" kern="1200" dirty="0" smtClean="0"/>
            <a:t>in exchange for potassium ions</a:t>
          </a:r>
          <a:endParaRPr lang="en-US" sz="1400" kern="1200" dirty="0"/>
        </a:p>
      </dsp:txBody>
      <dsp:txXfrm>
        <a:off x="3660333" y="328914"/>
        <a:ext cx="2972114" cy="1405126"/>
      </dsp:txXfrm>
    </dsp:sp>
    <dsp:sp modelId="{45F63DD3-5DB2-42B4-80D1-6E997C8833A7}">
      <dsp:nvSpPr>
        <dsp:cNvPr id="0" name=""/>
        <dsp:cNvSpPr/>
      </dsp:nvSpPr>
      <dsp:spPr>
        <a:xfrm>
          <a:off x="4632" y="2417627"/>
          <a:ext cx="2972114" cy="1627553"/>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l" defTabSz="577850">
            <a:lnSpc>
              <a:spcPct val="90000"/>
            </a:lnSpc>
            <a:spcBef>
              <a:spcPct val="0"/>
            </a:spcBef>
            <a:spcAft>
              <a:spcPct val="35000"/>
            </a:spcAft>
          </a:pPr>
          <a:r>
            <a:rPr lang="en-US" sz="1300" kern="1200" dirty="0" smtClean="0"/>
            <a:t>Carbon dioxide, either formed during metabolism in the cell or entering the cell from the blood, combines under the influence of carbonic anhydrase with the hydroxyl ions to form bicarbonate ions. These then diffuse out of the cell cytoplasm into the extracellular fluid in exchange for chloride ions that enter the cell</a:t>
          </a:r>
          <a:endParaRPr lang="en-US" sz="1300" kern="1200" dirty="0"/>
        </a:p>
      </dsp:txBody>
      <dsp:txXfrm>
        <a:off x="4632" y="2417627"/>
        <a:ext cx="2972114" cy="16275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4E2F7-4ACA-4E25-B103-56505AB455B7}">
      <dsp:nvSpPr>
        <dsp:cNvPr id="0" name=""/>
        <dsp:cNvSpPr/>
      </dsp:nvSpPr>
      <dsp:spPr>
        <a:xfrm>
          <a:off x="0" y="3533414"/>
          <a:ext cx="5340936" cy="1159745"/>
        </a:xfrm>
        <a:prstGeom prst="rect">
          <a:avLst/>
        </a:prstGeom>
        <a:solidFill>
          <a:schemeClr val="bg1"/>
        </a:solidFill>
        <a:ln w="1905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0" kern="1200" dirty="0" smtClean="0">
              <a:solidFill>
                <a:schemeClr val="tx1"/>
              </a:solidFill>
            </a:rPr>
            <a:t>Intestinal phase (</a:t>
          </a:r>
          <a:r>
            <a:rPr lang="en-US" sz="1400" b="0" kern="1200" dirty="0" smtClean="0">
              <a:solidFill>
                <a:schemeClr val="accent4">
                  <a:lumMod val="75000"/>
                </a:schemeClr>
              </a:solidFill>
            </a:rPr>
            <a:t>10%</a:t>
          </a:r>
          <a:r>
            <a:rPr lang="en-US" sz="1400" b="0" kern="1200" dirty="0" smtClean="0">
              <a:solidFill>
                <a:schemeClr val="tx1"/>
              </a:solidFill>
            </a:rPr>
            <a:t>):</a:t>
          </a:r>
        </a:p>
        <a:p>
          <a:pPr lvl="0" algn="ctr" defTabSz="622300">
            <a:lnSpc>
              <a:spcPct val="90000"/>
            </a:lnSpc>
            <a:spcBef>
              <a:spcPct val="0"/>
            </a:spcBef>
            <a:spcAft>
              <a:spcPct val="35000"/>
            </a:spcAft>
          </a:pPr>
          <a:r>
            <a:rPr lang="en-US" sz="1200" kern="1200" dirty="0" smtClean="0">
              <a:solidFill>
                <a:srgbClr val="00B050"/>
              </a:solidFill>
            </a:rPr>
            <a:t>By proteins and distention in releases </a:t>
          </a:r>
          <a:r>
            <a:rPr lang="en-US" sz="1200" kern="1200" dirty="0" err="1" smtClean="0">
              <a:solidFill>
                <a:srgbClr val="00B050"/>
              </a:solidFill>
            </a:rPr>
            <a:t>entero-oxyntin</a:t>
          </a:r>
          <a:r>
            <a:rPr lang="en-US" sz="1200" kern="1200" dirty="0" smtClean="0">
              <a:solidFill>
                <a:srgbClr val="00B050"/>
              </a:solidFill>
            </a:rPr>
            <a:t> hormone which increases </a:t>
          </a:r>
          <a:r>
            <a:rPr lang="en-US" sz="1200" kern="1200" dirty="0" err="1" smtClean="0">
              <a:solidFill>
                <a:srgbClr val="00B050"/>
              </a:solidFill>
            </a:rPr>
            <a:t>HCl</a:t>
          </a:r>
          <a:r>
            <a:rPr lang="en-US" sz="1200" kern="1200" dirty="0" smtClean="0">
              <a:solidFill>
                <a:srgbClr val="00B050"/>
              </a:solidFill>
            </a:rPr>
            <a:t>, its not mentioned in the schedule because it</a:t>
          </a:r>
          <a:r>
            <a:rPr lang="mr-IN" sz="1200" kern="1200" dirty="0" smtClean="0">
              <a:solidFill>
                <a:srgbClr val="00B050"/>
              </a:solidFill>
            </a:rPr>
            <a:t>’</a:t>
          </a:r>
          <a:r>
            <a:rPr lang="en-US" sz="1200" kern="1200" dirty="0" smtClean="0">
              <a:solidFill>
                <a:srgbClr val="00B050"/>
              </a:solidFill>
            </a:rPr>
            <a:t>s a local hormone.</a:t>
          </a:r>
          <a:endParaRPr lang="en-US" sz="1200" b="0" kern="1200" dirty="0">
            <a:solidFill>
              <a:srgbClr val="00B050"/>
            </a:solidFill>
          </a:endParaRPr>
        </a:p>
      </dsp:txBody>
      <dsp:txXfrm>
        <a:off x="0" y="3533414"/>
        <a:ext cx="5340936" cy="626262"/>
      </dsp:txXfrm>
    </dsp:sp>
    <dsp:sp modelId="{65C17700-ED3F-4D3E-966A-B6A07E667DBA}">
      <dsp:nvSpPr>
        <dsp:cNvPr id="0" name=""/>
        <dsp:cNvSpPr/>
      </dsp:nvSpPr>
      <dsp:spPr>
        <a:xfrm>
          <a:off x="0" y="4136482"/>
          <a:ext cx="5340936" cy="533482"/>
        </a:xfrm>
        <a:prstGeom prst="rect">
          <a:avLst/>
        </a:prstGeom>
        <a:solidFill>
          <a:schemeClr val="accent1">
            <a:alpha val="90000"/>
            <a:tint val="40000"/>
            <a:hueOff val="0"/>
            <a:satOff val="0"/>
            <a:lumOff val="0"/>
            <a:alphaOff val="0"/>
          </a:schemeClr>
        </a:solidFill>
        <a:ln w="1905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b="0" kern="1200" dirty="0" smtClean="0">
              <a:solidFill>
                <a:schemeClr val="tx1"/>
              </a:solidFill>
            </a:rPr>
            <a:t>digested proteins</a:t>
          </a:r>
          <a:endParaRPr lang="en-US" sz="1400" b="0" kern="1200" dirty="0">
            <a:solidFill>
              <a:schemeClr val="tx1"/>
            </a:solidFill>
          </a:endParaRPr>
        </a:p>
      </dsp:txBody>
      <dsp:txXfrm>
        <a:off x="0" y="4136482"/>
        <a:ext cx="5340936" cy="533482"/>
      </dsp:txXfrm>
    </dsp:sp>
    <dsp:sp modelId="{D940742A-0CA3-4219-88B9-67966CB5F02F}">
      <dsp:nvSpPr>
        <dsp:cNvPr id="0" name=""/>
        <dsp:cNvSpPr/>
      </dsp:nvSpPr>
      <dsp:spPr>
        <a:xfrm rot="10800000">
          <a:off x="0" y="1767122"/>
          <a:ext cx="5340936" cy="1783688"/>
        </a:xfrm>
        <a:prstGeom prst="upArrowCallout">
          <a:avLst/>
        </a:prstGeom>
        <a:solidFill>
          <a:schemeClr val="bg1"/>
        </a:solidFill>
        <a:ln w="1905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0" kern="1200" dirty="0" smtClean="0">
              <a:solidFill>
                <a:schemeClr val="tx1"/>
              </a:solidFill>
            </a:rPr>
            <a:t>Gastric phase (</a:t>
          </a:r>
          <a:r>
            <a:rPr lang="en-US" sz="1400" b="0" kern="1200" dirty="0" smtClean="0">
              <a:solidFill>
                <a:schemeClr val="accent4">
                  <a:lumMod val="75000"/>
                </a:schemeClr>
              </a:solidFill>
            </a:rPr>
            <a:t>60%</a:t>
          </a:r>
          <a:r>
            <a:rPr lang="en-US" sz="1400" b="0" kern="1200" dirty="0" smtClean="0">
              <a:solidFill>
                <a:schemeClr val="tx1"/>
              </a:solidFill>
            </a:rPr>
            <a:t>):</a:t>
          </a:r>
        </a:p>
        <a:p>
          <a:pPr lvl="0" algn="ctr" defTabSz="622300">
            <a:lnSpc>
              <a:spcPct val="90000"/>
            </a:lnSpc>
            <a:spcBef>
              <a:spcPct val="0"/>
            </a:spcBef>
            <a:spcAft>
              <a:spcPct val="35000"/>
            </a:spcAft>
          </a:pPr>
          <a:r>
            <a:rPr lang="en-US" sz="1400" kern="1200" dirty="0" smtClean="0">
              <a:solidFill>
                <a:srgbClr val="00B050"/>
              </a:solidFill>
            </a:rPr>
            <a:t>Firing of all the reflexes, mediators are: </a:t>
          </a:r>
          <a:r>
            <a:rPr lang="en-US" sz="1400" kern="1200" dirty="0" err="1" smtClean="0">
              <a:solidFill>
                <a:srgbClr val="00B050"/>
              </a:solidFill>
            </a:rPr>
            <a:t>vagus</a:t>
          </a:r>
          <a:r>
            <a:rPr lang="en-US" sz="1400" kern="1200" dirty="0" smtClean="0">
              <a:solidFill>
                <a:srgbClr val="00B050"/>
              </a:solidFill>
            </a:rPr>
            <a:t>, gastrin, histamine </a:t>
          </a:r>
          <a:endParaRPr lang="en-US" sz="1400" b="0" kern="1200" dirty="0" smtClean="0">
            <a:solidFill>
              <a:schemeClr val="tx1"/>
            </a:solidFill>
          </a:endParaRPr>
        </a:p>
      </dsp:txBody>
      <dsp:txXfrm rot="-10800000">
        <a:off x="0" y="1767122"/>
        <a:ext cx="5340936" cy="626074"/>
      </dsp:txXfrm>
    </dsp:sp>
    <dsp:sp modelId="{08A121E6-514E-4267-A5AA-F177FE0C9BCB}">
      <dsp:nvSpPr>
        <dsp:cNvPr id="0" name=""/>
        <dsp:cNvSpPr/>
      </dsp:nvSpPr>
      <dsp:spPr>
        <a:xfrm>
          <a:off x="0" y="2393196"/>
          <a:ext cx="2670468" cy="533322"/>
        </a:xfrm>
        <a:prstGeom prst="rect">
          <a:avLst/>
        </a:prstGeom>
        <a:solidFill>
          <a:schemeClr val="accent1">
            <a:alpha val="90000"/>
            <a:tint val="40000"/>
            <a:hueOff val="0"/>
            <a:satOff val="0"/>
            <a:lumOff val="0"/>
            <a:alphaOff val="0"/>
          </a:schemeClr>
        </a:solidFill>
        <a:ln w="1905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b="0" kern="1200" dirty="0" smtClean="0">
              <a:solidFill>
                <a:schemeClr val="tx1"/>
              </a:solidFill>
            </a:rPr>
            <a:t>gastric distention</a:t>
          </a:r>
        </a:p>
      </dsp:txBody>
      <dsp:txXfrm>
        <a:off x="0" y="2393196"/>
        <a:ext cx="2670468" cy="533322"/>
      </dsp:txXfrm>
    </dsp:sp>
    <dsp:sp modelId="{E0471E43-4E85-4F97-A8C3-7068A70BADA2}">
      <dsp:nvSpPr>
        <dsp:cNvPr id="0" name=""/>
        <dsp:cNvSpPr/>
      </dsp:nvSpPr>
      <dsp:spPr>
        <a:xfrm>
          <a:off x="2670468" y="2393196"/>
          <a:ext cx="2670468" cy="533322"/>
        </a:xfrm>
        <a:prstGeom prst="rect">
          <a:avLst/>
        </a:prstGeom>
        <a:solidFill>
          <a:schemeClr val="accent1">
            <a:alpha val="90000"/>
            <a:tint val="40000"/>
            <a:hueOff val="0"/>
            <a:satOff val="0"/>
            <a:lumOff val="0"/>
            <a:alphaOff val="0"/>
          </a:schemeClr>
        </a:solidFill>
        <a:ln w="1905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b="0" kern="1200" dirty="0" smtClean="0">
              <a:solidFill>
                <a:schemeClr val="tx1"/>
              </a:solidFill>
            </a:rPr>
            <a:t>proteins</a:t>
          </a:r>
        </a:p>
      </dsp:txBody>
      <dsp:txXfrm>
        <a:off x="2670468" y="2393196"/>
        <a:ext cx="2670468" cy="533322"/>
      </dsp:txXfrm>
    </dsp:sp>
    <dsp:sp modelId="{489F68CF-0B08-4780-A619-3AE353B4F691}">
      <dsp:nvSpPr>
        <dsp:cNvPr id="0" name=""/>
        <dsp:cNvSpPr/>
      </dsp:nvSpPr>
      <dsp:spPr>
        <a:xfrm rot="10800000">
          <a:off x="0" y="0"/>
          <a:ext cx="5340936" cy="1783688"/>
        </a:xfrm>
        <a:prstGeom prst="upArrowCallout">
          <a:avLst/>
        </a:prstGeom>
        <a:solidFill>
          <a:schemeClr val="bg1"/>
        </a:solidFill>
        <a:ln w="1905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0" kern="1200" dirty="0" smtClean="0">
              <a:solidFill>
                <a:schemeClr val="tx1"/>
              </a:solidFill>
            </a:rPr>
            <a:t>Cephalic phase (</a:t>
          </a:r>
          <a:r>
            <a:rPr lang="en-US" sz="1400" b="0" kern="1200" dirty="0" smtClean="0">
              <a:solidFill>
                <a:schemeClr val="accent4">
                  <a:lumMod val="75000"/>
                </a:schemeClr>
              </a:solidFill>
            </a:rPr>
            <a:t>30%</a:t>
          </a:r>
          <a:r>
            <a:rPr lang="en-US" sz="1400" b="0" kern="1200" dirty="0" smtClean="0">
              <a:solidFill>
                <a:schemeClr val="tx1"/>
              </a:solidFill>
            </a:rPr>
            <a:t>):</a:t>
          </a:r>
        </a:p>
        <a:p>
          <a:pPr lvl="0" algn="ctr" defTabSz="622300">
            <a:lnSpc>
              <a:spcPct val="90000"/>
            </a:lnSpc>
            <a:spcBef>
              <a:spcPct val="0"/>
            </a:spcBef>
            <a:spcAft>
              <a:spcPct val="35000"/>
            </a:spcAft>
          </a:pPr>
          <a:r>
            <a:rPr lang="en-US" sz="1400" kern="1200" dirty="0" smtClean="0">
              <a:solidFill>
                <a:srgbClr val="00B050"/>
              </a:solidFill>
            </a:rPr>
            <a:t>So chewing gum increases </a:t>
          </a:r>
          <a:r>
            <a:rPr lang="en-US" sz="1400" kern="1200" dirty="0" err="1" smtClean="0">
              <a:solidFill>
                <a:srgbClr val="00B050"/>
              </a:solidFill>
            </a:rPr>
            <a:t>HCl</a:t>
          </a:r>
          <a:r>
            <a:rPr lang="en-US" sz="1400" kern="1200" dirty="0" smtClean="0">
              <a:solidFill>
                <a:srgbClr val="00B050"/>
              </a:solidFill>
            </a:rPr>
            <a:t> </a:t>
          </a:r>
          <a:r>
            <a:rPr lang="en-US" sz="1400" kern="1200" dirty="0" smtClean="0">
              <a:solidFill>
                <a:srgbClr val="00B050"/>
              </a:solidFill>
            </a:rPr>
            <a:t>production, Because of  </a:t>
          </a:r>
          <a:r>
            <a:rPr lang="en-US" sz="1400" kern="1200" dirty="0" err="1" smtClean="0">
              <a:solidFill>
                <a:srgbClr val="00B050"/>
              </a:solidFill>
            </a:rPr>
            <a:t>Vagus</a:t>
          </a:r>
          <a:r>
            <a:rPr lang="en-US" sz="1400" kern="1200" dirty="0" smtClean="0">
              <a:solidFill>
                <a:srgbClr val="00B050"/>
              </a:solidFill>
            </a:rPr>
            <a:t> .  </a:t>
          </a:r>
          <a:endParaRPr lang="en-US" sz="1400" kern="1200" dirty="0">
            <a:solidFill>
              <a:srgbClr val="00B050"/>
            </a:solidFill>
          </a:endParaRPr>
        </a:p>
      </dsp:txBody>
      <dsp:txXfrm rot="-10800000">
        <a:off x="0" y="0"/>
        <a:ext cx="5340936" cy="626074"/>
      </dsp:txXfrm>
    </dsp:sp>
    <dsp:sp modelId="{328A7BFD-89EC-47AF-BDD0-554EF5AEF8FC}">
      <dsp:nvSpPr>
        <dsp:cNvPr id="0" name=""/>
        <dsp:cNvSpPr/>
      </dsp:nvSpPr>
      <dsp:spPr>
        <a:xfrm>
          <a:off x="0" y="626904"/>
          <a:ext cx="5340936" cy="533322"/>
        </a:xfrm>
        <a:prstGeom prst="rect">
          <a:avLst/>
        </a:prstGeom>
        <a:solidFill>
          <a:schemeClr val="bg1">
            <a:alpha val="90000"/>
          </a:schemeClr>
        </a:solidFill>
        <a:ln w="1905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b="0" kern="1200" dirty="0" smtClean="0">
              <a:solidFill>
                <a:schemeClr val="tx1"/>
              </a:solidFill>
            </a:rPr>
            <a:t>Smelling, Chewing and swallowing</a:t>
          </a:r>
          <a:br>
            <a:rPr lang="en-US" sz="1400" b="0" kern="1200" dirty="0" smtClean="0">
              <a:solidFill>
                <a:schemeClr val="tx1"/>
              </a:solidFill>
            </a:rPr>
          </a:br>
          <a:r>
            <a:rPr lang="en-US" sz="1400" b="0" kern="1200" dirty="0" smtClean="0">
              <a:solidFill>
                <a:schemeClr val="tx1"/>
              </a:solidFill>
            </a:rPr>
            <a:t>Stimulate 1-parietal, 2-G-Cells (via GRP)</a:t>
          </a:r>
        </a:p>
      </dsp:txBody>
      <dsp:txXfrm>
        <a:off x="0" y="626904"/>
        <a:ext cx="5340936" cy="533322"/>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12/2/2017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05093-C804-447C-A940-865EF0339665}" type="slidenum">
              <a:rPr lang="en-US" smtClean="0"/>
              <a:t>1</a:t>
            </a:fld>
            <a:endParaRPr lang="en-US" dirty="0"/>
          </a:p>
        </p:txBody>
      </p:sp>
    </p:spTree>
    <p:extLst>
      <p:ext uri="{BB962C8B-B14F-4D97-AF65-F5344CB8AC3E}">
        <p14:creationId xmlns:p14="http://schemas.microsoft.com/office/powerpoint/2010/main" val="2880604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458785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25377462-29DF-4DF7-9A87-A3B2331BF22E}" type="datetime1">
              <a:rPr lang="en-US" smtClean="0"/>
              <a:t>12/2/2017</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A8ADFE-DE17-4FB7-87B4-7EE3AFCF0ADE}" type="datetime1">
              <a:rPr lang="en-US" smtClean="0"/>
              <a:t>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4710EC-7F9A-4B9E-957B-CE4878AA0D23}" type="datetime1">
              <a:rPr lang="en-US" smtClean="0"/>
              <a:t>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41DE694-A001-456E-8D89-C5FF30063482}" type="datetime1">
              <a:rPr lang="en-US" smtClean="0"/>
              <a:t>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2AC42BDF-45E4-45D1-AC1B-B0D7EAFB28DA}" type="datetime1">
              <a:rPr lang="en-US" smtClean="0"/>
              <a:t>12/2/2017</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F069102-33A0-49ED-8A43-9F25AFF7CBAC}" type="datetime1">
              <a:rPr lang="en-US" smtClean="0"/>
              <a:t>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952F38D-77B9-4A13-B402-596108990702}" type="datetime1">
              <a:rPr lang="en-US" smtClean="0"/>
              <a:t>12/2/2017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517C583-C7CA-46EB-9433-76E3128A28D2}" type="datetime1">
              <a:rPr lang="en-US" smtClean="0"/>
              <a:t>12/2/2017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54F8B-541A-4291-A5F8-6DA28722854A}" type="datetime1">
              <a:rPr lang="en-US" smtClean="0"/>
              <a:t>12/2/2017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682AABB-FF5E-4A96-8D96-CD378F4FF3A0}" type="datetime1">
              <a:rPr lang="en-US" smtClean="0"/>
              <a:t>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10A1784-87A0-4E6F-923B-E12637B1DF1F}" type="datetime1">
              <a:rPr lang="en-US" smtClean="0"/>
              <a:t>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7AC1D868-7307-4A5E-BC59-8E455FBD5CAD}" type="datetime1">
              <a:rPr lang="en-US" smtClean="0"/>
              <a:t>12/2/2017</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tZG5lHL5kgA&amp;feature=youtu.be"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9.png"/><Relationship Id="rId3" Type="http://schemas.openxmlformats.org/officeDocument/2006/relationships/hyperlink" Target="mailto:physiology436@gmail.com" TargetMode="External"/><Relationship Id="rId7" Type="http://schemas.openxmlformats.org/officeDocument/2006/relationships/hyperlink" Target="https://drive.google.com/open?id=10DChL7-FX9meMaPu55vRBHSA5K39eDojw_yy2mMXzRE" TargetMode="External"/><Relationship Id="rId12" Type="http://schemas.openxmlformats.org/officeDocument/2006/relationships/hyperlink" Target="https://docs.google.com/forms/d/1u1JBrQF2OHrdd-GO9svz5ydywmjOUc5AXtFmphInV9c/prefil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38.png"/><Relationship Id="rId5" Type="http://schemas.openxmlformats.org/officeDocument/2006/relationships/hyperlink" Target="https://twitter.com/Physiology436" TargetMode="External"/><Relationship Id="rId10" Type="http://schemas.openxmlformats.org/officeDocument/2006/relationships/image" Target="../media/image37.png"/><Relationship Id="rId4" Type="http://schemas.openxmlformats.org/officeDocument/2006/relationships/image" Target="../media/image34.png"/><Relationship Id="rId9" Type="http://schemas.openxmlformats.org/officeDocument/2006/relationships/hyperlink" Target="https://drive.google.com/open?id=0B-7mWPKMvk76Z2traHhac3F1dF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user\AppData\Local\Microsoft\Windows\INetCache\IE\K75KFYI6\IMG_7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069" y="365237"/>
            <a:ext cx="1655322" cy="1655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9633398" y="497956"/>
            <a:ext cx="1940248" cy="1268420"/>
          </a:xfrm>
          <a:prstGeom prst="rect">
            <a:avLst/>
          </a:prstGeom>
        </p:spPr>
      </p:pic>
      <p:sp>
        <p:nvSpPr>
          <p:cNvPr id="12" name="Rectangle 11"/>
          <p:cNvSpPr/>
          <p:nvPr/>
        </p:nvSpPr>
        <p:spPr>
          <a:xfrm>
            <a:off x="-1"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3" name="Rectangle 12"/>
          <p:cNvSpPr/>
          <p:nvPr/>
        </p:nvSpPr>
        <p:spPr>
          <a:xfrm>
            <a:off x="12082932"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5" name="Rectangle 14"/>
          <p:cNvSpPr/>
          <p:nvPr/>
        </p:nvSpPr>
        <p:spPr>
          <a:xfrm>
            <a:off x="108829" y="6748278"/>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6" name="Rectangle 15"/>
          <p:cNvSpPr/>
          <p:nvPr/>
        </p:nvSpPr>
        <p:spPr>
          <a:xfrm>
            <a:off x="108829" y="893"/>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4" name="Slide Number Placeholder 3"/>
          <p:cNvSpPr>
            <a:spLocks noGrp="1"/>
          </p:cNvSpPr>
          <p:nvPr>
            <p:ph type="sldNum" sz="quarter" idx="12"/>
          </p:nvPr>
        </p:nvSpPr>
        <p:spPr/>
        <p:txBody>
          <a:bodyPr/>
          <a:lstStyle/>
          <a:p>
            <a:fld id="{4929A69E-7D8F-4515-9605-0315ABD4F316}" type="slidenum">
              <a:rPr lang="en-US" smtClean="0"/>
              <a:t>1</a:t>
            </a:fld>
            <a:endParaRPr lang="en-US" dirty="0"/>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0159" y="728984"/>
            <a:ext cx="5628252" cy="5600663"/>
          </a:xfrm>
          <a:prstGeom prst="rect">
            <a:avLst/>
          </a:prstGeom>
          <a:ln>
            <a:noFill/>
          </a:ln>
        </p:spPr>
      </p:pic>
      <p:sp>
        <p:nvSpPr>
          <p:cNvPr id="14" name="Flowchart: Process 13"/>
          <p:cNvSpPr/>
          <p:nvPr/>
        </p:nvSpPr>
        <p:spPr>
          <a:xfrm>
            <a:off x="8990666" y="5125462"/>
            <a:ext cx="779513" cy="598961"/>
          </a:xfrm>
          <a:prstGeom prst="flowChartProcess">
            <a:avLst/>
          </a:prstGeom>
          <a:solidFill>
            <a:schemeClr val="accent2">
              <a:lumMod val="20000"/>
              <a:lumOff val="8000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1200" b="1" dirty="0">
                <a:solidFill>
                  <a:schemeClr val="bg1">
                    <a:lumMod val="50000"/>
                  </a:schemeClr>
                </a:solidFill>
              </a:rPr>
              <a:t>Lecture </a:t>
            </a:r>
            <a:r>
              <a:rPr lang="en-US" sz="1200" b="1" dirty="0" smtClean="0">
                <a:solidFill>
                  <a:schemeClr val="bg1">
                    <a:lumMod val="50000"/>
                  </a:schemeClr>
                </a:solidFill>
              </a:rPr>
              <a:t>No.3</a:t>
            </a:r>
            <a:endParaRPr lang="en-US" sz="1200" b="1" dirty="0">
              <a:solidFill>
                <a:schemeClr val="bg1">
                  <a:lumMod val="50000"/>
                </a:schemeClr>
              </a:solidFill>
            </a:endParaRPr>
          </a:p>
        </p:txBody>
      </p:sp>
      <p:sp>
        <p:nvSpPr>
          <p:cNvPr id="19" name="مربع نص 1"/>
          <p:cNvSpPr txBox="1"/>
          <p:nvPr/>
        </p:nvSpPr>
        <p:spPr>
          <a:xfrm>
            <a:off x="8990666" y="5712970"/>
            <a:ext cx="2454899" cy="338554"/>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algn="ctr"/>
            <a:r>
              <a:rPr lang="ar-SA" sz="1600" b="1" dirty="0" smtClean="0">
                <a:solidFill>
                  <a:schemeClr val="bg2">
                    <a:lumMod val="75000"/>
                  </a:schemeClr>
                </a:solidFill>
                <a:latin typeface="Calibri" panose="020F0502020204030204" pitchFamily="34" charset="0"/>
                <a:cs typeface="Calibri" panose="020F0502020204030204" pitchFamily="34" charset="0"/>
              </a:rPr>
              <a:t>" وأن أُثابر في طلب العلم "</a:t>
            </a:r>
            <a:endParaRPr lang="en-US" sz="1600" b="1" dirty="0">
              <a:solidFill>
                <a:schemeClr val="bg2">
                  <a:lumMod val="75000"/>
                </a:schemeClr>
              </a:solidFill>
              <a:latin typeface="Calibri" panose="020F0502020204030204" pitchFamily="34" charset="0"/>
              <a:cs typeface="Calibri" panose="020F0502020204030204" pitchFamily="34" charset="0"/>
            </a:endParaRPr>
          </a:p>
        </p:txBody>
      </p:sp>
      <p:sp>
        <p:nvSpPr>
          <p:cNvPr id="20" name="مربع نص 1"/>
          <p:cNvSpPr txBox="1"/>
          <p:nvPr/>
        </p:nvSpPr>
        <p:spPr>
          <a:xfrm>
            <a:off x="614448" y="4661478"/>
            <a:ext cx="2088142" cy="1384995"/>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marL="171399" indent="-171399" defTabSz="914089">
              <a:buFont typeface="Wingdings" panose="05000000000000000000" pitchFamily="2" charset="2"/>
              <a:buChar char="§"/>
            </a:pPr>
            <a:r>
              <a:rPr lang="en-US" sz="1200" b="1" dirty="0" smtClean="0">
                <a:solidFill>
                  <a:srgbClr val="DDE9EC">
                    <a:lumMod val="50000"/>
                  </a:srgbClr>
                </a:solidFill>
              </a:rPr>
              <a:t>Te</a:t>
            </a:r>
            <a:r>
              <a:rPr lang="en-US" sz="1200" b="1" dirty="0" smtClean="0"/>
              <a:t>xt</a:t>
            </a:r>
          </a:p>
          <a:p>
            <a:pPr marL="171399" indent="-171399" defTabSz="914089">
              <a:buFont typeface="Wingdings" panose="05000000000000000000" pitchFamily="2" charset="2"/>
              <a:buChar char="§"/>
            </a:pPr>
            <a:r>
              <a:rPr lang="en-US" sz="1200" b="1" dirty="0">
                <a:solidFill>
                  <a:srgbClr val="FF66CC"/>
                </a:solidFill>
              </a:rPr>
              <a:t>Only in Females’ slide</a:t>
            </a:r>
          </a:p>
          <a:p>
            <a:pPr marL="171399" indent="-171399" defTabSz="914089">
              <a:buFont typeface="Wingdings" panose="05000000000000000000" pitchFamily="2" charset="2"/>
              <a:buChar char="§"/>
            </a:pPr>
            <a:r>
              <a:rPr lang="en-US" sz="1200" b="1" dirty="0">
                <a:solidFill>
                  <a:schemeClr val="accent5">
                    <a:lumMod val="75000"/>
                  </a:schemeClr>
                </a:solidFill>
              </a:rPr>
              <a:t>Only in Males’ </a:t>
            </a:r>
            <a:r>
              <a:rPr lang="en-US" sz="1200" b="1" dirty="0" smtClean="0">
                <a:solidFill>
                  <a:schemeClr val="accent5">
                    <a:lumMod val="75000"/>
                  </a:schemeClr>
                </a:solidFill>
              </a:rPr>
              <a:t>slides</a:t>
            </a:r>
            <a:endParaRPr lang="en-US" sz="1200" b="1" dirty="0" smtClean="0">
              <a:solidFill>
                <a:srgbClr val="FF0000"/>
              </a:solidFill>
            </a:endParaRPr>
          </a:p>
          <a:p>
            <a:pPr marL="171399" indent="-171399" defTabSz="914089">
              <a:buFont typeface="Wingdings" panose="05000000000000000000" pitchFamily="2" charset="2"/>
              <a:buChar char="§"/>
            </a:pPr>
            <a:r>
              <a:rPr lang="en-US" sz="1200" b="1" dirty="0" smtClean="0">
                <a:solidFill>
                  <a:srgbClr val="FF0000"/>
                </a:solidFill>
              </a:rPr>
              <a:t>Important</a:t>
            </a:r>
            <a:endParaRPr lang="en-US" sz="1200" b="1" dirty="0" smtClean="0">
              <a:solidFill>
                <a:srgbClr val="DDE9EC">
                  <a:lumMod val="50000"/>
                </a:srgbClr>
              </a:solidFill>
            </a:endParaRPr>
          </a:p>
          <a:p>
            <a:pPr marL="171399" indent="-171399" defTabSz="914089">
              <a:buFont typeface="Wingdings" panose="05000000000000000000" pitchFamily="2" charset="2"/>
              <a:buChar char="§"/>
            </a:pPr>
            <a:r>
              <a:rPr lang="en-US" sz="1200" b="1" dirty="0" smtClean="0">
                <a:solidFill>
                  <a:srgbClr val="FADA7A">
                    <a:lumMod val="75000"/>
                  </a:srgbClr>
                </a:solidFill>
              </a:rPr>
              <a:t>Numbers</a:t>
            </a:r>
          </a:p>
          <a:p>
            <a:pPr marL="171399" indent="-171399" defTabSz="914089">
              <a:buFont typeface="Wingdings" panose="05000000000000000000" pitchFamily="2" charset="2"/>
              <a:buChar char="§"/>
            </a:pPr>
            <a:r>
              <a:rPr lang="en-US" sz="1200" b="1" dirty="0" smtClean="0">
                <a:solidFill>
                  <a:srgbClr val="00B050"/>
                </a:solidFill>
              </a:rPr>
              <a:t>Doctor notes</a:t>
            </a:r>
          </a:p>
          <a:p>
            <a:pPr marL="171399" indent="-171399" defTabSz="914089">
              <a:buFont typeface="Wingdings" panose="05000000000000000000" pitchFamily="2" charset="2"/>
              <a:buChar char="§"/>
            </a:pPr>
            <a:r>
              <a:rPr lang="en-US" sz="1200" b="1" dirty="0" smtClean="0">
                <a:solidFill>
                  <a:schemeClr val="bg1">
                    <a:lumMod val="50000"/>
                  </a:schemeClr>
                </a:solidFill>
              </a:rPr>
              <a:t>Notes and explanation</a:t>
            </a:r>
          </a:p>
        </p:txBody>
      </p:sp>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115" y="1989179"/>
            <a:ext cx="1660276" cy="1367813"/>
          </a:xfrm>
          <a:prstGeom prst="rect">
            <a:avLst/>
          </a:prstGeom>
        </p:spPr>
      </p:pic>
    </p:spTree>
    <p:extLst>
      <p:ext uri="{BB962C8B-B14F-4D97-AF65-F5344CB8AC3E}">
        <p14:creationId xmlns:p14="http://schemas.microsoft.com/office/powerpoint/2010/main" val="233276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a:t>Summary </a:t>
            </a:r>
            <a:r>
              <a:rPr lang="en-US" sz="3200" dirty="0" smtClean="0"/>
              <a:t>of</a:t>
            </a:r>
            <a:r>
              <a:rPr lang="en-US" sz="3200" dirty="0"/>
              <a:t> </a:t>
            </a:r>
            <a:r>
              <a:rPr lang="en-US" sz="3200" dirty="0" smtClean="0"/>
              <a:t>Emptying </a:t>
            </a:r>
            <a:r>
              <a:rPr lang="en-US" sz="2400" dirty="0" smtClean="0">
                <a:solidFill>
                  <a:schemeClr val="bg1">
                    <a:lumMod val="50000"/>
                  </a:schemeClr>
                </a:solidFill>
              </a:rPr>
              <a:t>(from slides) </a:t>
            </a:r>
            <a:endParaRPr lang="ar-SA" sz="2400" dirty="0">
              <a:solidFill>
                <a:schemeClr val="bg1">
                  <a:lumMod val="50000"/>
                </a:schemeClr>
              </a:solidFill>
            </a:endParaRPr>
          </a:p>
        </p:txBody>
      </p:sp>
      <p:sp>
        <p:nvSpPr>
          <p:cNvPr id="3" name="عنصر نائب لرقم الشريحة 2"/>
          <p:cNvSpPr>
            <a:spLocks noGrp="1"/>
          </p:cNvSpPr>
          <p:nvPr>
            <p:ph type="sldNum" sz="quarter" idx="12"/>
          </p:nvPr>
        </p:nvSpPr>
        <p:spPr/>
        <p:txBody>
          <a:bodyPr/>
          <a:lstStyle/>
          <a:p>
            <a:pPr marL="0" marR="0" lvl="0" indent="0" algn="l" defTabSz="1015898" rtl="0" eaLnBrk="1" fontAlgn="auto" latinLnBrk="0" hangingPunct="1">
              <a:lnSpc>
                <a:spcPct val="100000"/>
              </a:lnSpc>
              <a:spcBef>
                <a:spcPts val="0"/>
              </a:spcBef>
              <a:spcAft>
                <a:spcPts val="0"/>
              </a:spcAft>
              <a:buClrTx/>
              <a:buSzTx/>
              <a:buFontTx/>
              <a:buNone/>
              <a:tabLst/>
              <a:defRPr/>
            </a:pPr>
            <a:fld id="{4929A69E-7D8F-4515-9605-0315ABD4F316}" type="slidenum">
              <a:rPr kumimoji="0" lang="en-US" sz="1600" b="0" i="0" u="none" strike="noStrike" kern="1200" cap="none" spc="0" normalizeH="0" baseline="0" noProof="0" smtClean="0">
                <a:ln>
                  <a:noFill/>
                </a:ln>
                <a:solidFill>
                  <a:srgbClr val="464653"/>
                </a:solidFill>
                <a:effectLst/>
                <a:uLnTx/>
                <a:uFillTx/>
                <a:latin typeface="Gill Sans MT"/>
                <a:ea typeface="+mn-ea"/>
                <a:cs typeface="+mn-cs"/>
              </a:rPr>
              <a:pPr marL="0" marR="0" lvl="0" indent="0" algn="l" defTabSz="1015898" rtl="0" eaLnBrk="1" fontAlgn="auto" latinLnBrk="0" hangingPunct="1">
                <a:lnSpc>
                  <a:spcPct val="100000"/>
                </a:lnSpc>
                <a:spcBef>
                  <a:spcPts val="0"/>
                </a:spcBef>
                <a:spcAft>
                  <a:spcPts val="0"/>
                </a:spcAft>
                <a:buClrTx/>
                <a:buSzTx/>
                <a:buFontTx/>
                <a:buNone/>
                <a:tabLst/>
                <a:defRPr/>
              </a:pPr>
              <a:t>10</a:t>
            </a:fld>
            <a:endParaRPr kumimoji="0" lang="en-US" sz="1600" b="0" i="0" u="none" strike="noStrike" kern="1200" cap="none" spc="0" normalizeH="0" baseline="0" noProof="0" dirty="0">
              <a:ln>
                <a:noFill/>
              </a:ln>
              <a:solidFill>
                <a:srgbClr val="464653"/>
              </a:solidFill>
              <a:effectLst/>
              <a:uLnTx/>
              <a:uFillTx/>
              <a:latin typeface="Gill Sans MT"/>
              <a:ea typeface="+mn-ea"/>
              <a:cs typeface="+mn-cs"/>
            </a:endParaRPr>
          </a:p>
        </p:txBody>
      </p:sp>
      <p:sp>
        <p:nvSpPr>
          <p:cNvPr id="6" name="Rectangle 5"/>
          <p:cNvSpPr/>
          <p:nvPr/>
        </p:nvSpPr>
        <p:spPr>
          <a:xfrm>
            <a:off x="3897981" y="1186823"/>
            <a:ext cx="2205981" cy="4046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graphicFrame>
        <p:nvGraphicFramePr>
          <p:cNvPr id="7" name="Table 6"/>
          <p:cNvGraphicFramePr>
            <a:graphicFrameLocks noGrp="1"/>
          </p:cNvGraphicFramePr>
          <p:nvPr>
            <p:extLst>
              <p:ext uri="{D42A27DB-BD31-4B8C-83A1-F6EECF244321}">
                <p14:modId xmlns:p14="http://schemas.microsoft.com/office/powerpoint/2010/main" val="2218713967"/>
              </p:ext>
            </p:extLst>
          </p:nvPr>
        </p:nvGraphicFramePr>
        <p:xfrm>
          <a:off x="609460" y="1591487"/>
          <a:ext cx="5350485" cy="3291840"/>
        </p:xfrm>
        <a:graphic>
          <a:graphicData uri="http://schemas.openxmlformats.org/drawingml/2006/table">
            <a:tbl>
              <a:tblPr firstRow="1" bandRow="1">
                <a:tableStyleId>{5DA37D80-6434-44D0-A028-1B22A696006F}</a:tableStyleId>
              </a:tblPr>
              <a:tblGrid>
                <a:gridCol w="1133950">
                  <a:extLst>
                    <a:ext uri="{9D8B030D-6E8A-4147-A177-3AD203B41FA5}">
                      <a16:colId xmlns:a16="http://schemas.microsoft.com/office/drawing/2014/main" val="2222353546"/>
                    </a:ext>
                  </a:extLst>
                </a:gridCol>
                <a:gridCol w="1051809">
                  <a:extLst>
                    <a:ext uri="{9D8B030D-6E8A-4147-A177-3AD203B41FA5}">
                      <a16:colId xmlns:a16="http://schemas.microsoft.com/office/drawing/2014/main" val="868826657"/>
                    </a:ext>
                  </a:extLst>
                </a:gridCol>
                <a:gridCol w="701206">
                  <a:extLst>
                    <a:ext uri="{9D8B030D-6E8A-4147-A177-3AD203B41FA5}">
                      <a16:colId xmlns:a16="http://schemas.microsoft.com/office/drawing/2014/main" val="797893802"/>
                    </a:ext>
                  </a:extLst>
                </a:gridCol>
                <a:gridCol w="1682894">
                  <a:extLst>
                    <a:ext uri="{9D8B030D-6E8A-4147-A177-3AD203B41FA5}">
                      <a16:colId xmlns:a16="http://schemas.microsoft.com/office/drawing/2014/main" val="481045903"/>
                    </a:ext>
                  </a:extLst>
                </a:gridCol>
                <a:gridCol w="780626">
                  <a:extLst>
                    <a:ext uri="{9D8B030D-6E8A-4147-A177-3AD203B41FA5}">
                      <a16:colId xmlns:a16="http://schemas.microsoft.com/office/drawing/2014/main" val="2387463"/>
                    </a:ext>
                  </a:extLst>
                </a:gridCol>
              </a:tblGrid>
              <a:tr h="256617">
                <a:tc gridSpan="5">
                  <a:txBody>
                    <a:bodyPr/>
                    <a:lstStyle/>
                    <a:p>
                      <a:pPr lvl="0" algn="ctr" rtl="1"/>
                      <a:r>
                        <a:rPr lang="en-US" sz="1200" b="0" dirty="0" smtClean="0">
                          <a:latin typeface="+mn-lt"/>
                        </a:rPr>
                        <a:t>Regulation of stomach emptying </a:t>
                      </a:r>
                      <a:endParaRPr lang="ar-SA" sz="1200" b="0" dirty="0">
                        <a:solidFill>
                          <a:schemeClr val="accent2">
                            <a:lumMod val="75000"/>
                          </a:schemeClr>
                        </a:solidFill>
                        <a:latin typeface="+mn-lt"/>
                      </a:endParaRPr>
                    </a:p>
                  </a:txBody>
                  <a:tcPr>
                    <a:solidFill>
                      <a:srgbClr val="D6EAF6"/>
                    </a:solidFill>
                  </a:tcPr>
                </a:tc>
                <a:tc hMerge="1">
                  <a:txBody>
                    <a:bodyPr/>
                    <a:lstStyle/>
                    <a:p>
                      <a:pPr lvl="0" algn="ctr" rtl="1"/>
                      <a:endParaRPr lang="ar-SA" sz="1400" b="0" dirty="0">
                        <a:solidFill>
                          <a:schemeClr val="accent2">
                            <a:lumMod val="75000"/>
                          </a:schemeClr>
                        </a:solidFill>
                      </a:endParaRPr>
                    </a:p>
                  </a:txBody>
                  <a:tcPr>
                    <a:solidFill>
                      <a:srgbClr val="D6EAF6"/>
                    </a:solidFill>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402202847"/>
                  </a:ext>
                </a:extLst>
              </a:tr>
              <a:tr h="427696">
                <a:tc gridSpan="2">
                  <a:txBody>
                    <a:bodyPr/>
                    <a:lstStyle/>
                    <a:p>
                      <a:pPr algn="ctr"/>
                      <a:r>
                        <a:rPr lang="en-US" sz="1200" b="0" i="0" u="none" dirty="0" smtClean="0">
                          <a:solidFill>
                            <a:schemeClr val="accent2">
                              <a:lumMod val="75000"/>
                            </a:schemeClr>
                          </a:solidFill>
                          <a:latin typeface="+mn-lt"/>
                        </a:rPr>
                        <a:t>Gastric factors that promote emptying</a:t>
                      </a:r>
                    </a:p>
                  </a:txBody>
                  <a:tcPr>
                    <a:solidFill>
                      <a:srgbClr val="FFCCCC"/>
                    </a:solidFill>
                  </a:tcPr>
                </a:tc>
                <a:tc hMerge="1">
                  <a:txBody>
                    <a:bodyPr/>
                    <a:lstStyle/>
                    <a:p>
                      <a:pPr algn="ctr"/>
                      <a:endParaRPr lang="en-US" sz="1300" b="0" i="0" u="none" dirty="0" smtClean="0">
                        <a:solidFill>
                          <a:schemeClr val="accent2">
                            <a:lumMod val="75000"/>
                          </a:schemeClr>
                        </a:solidFill>
                        <a:latin typeface="Gill Sans MT" panose="020B0502020104020203" pitchFamily="34" charset="0"/>
                      </a:endParaRPr>
                    </a:p>
                  </a:txBody>
                  <a:tcPr>
                    <a:solidFill>
                      <a:srgbClr val="FFCCCC"/>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kern="1200" dirty="0" smtClean="0">
                          <a:solidFill>
                            <a:schemeClr val="accent2">
                              <a:lumMod val="75000"/>
                            </a:schemeClr>
                          </a:solidFill>
                          <a:latin typeface="+mn-lt"/>
                          <a:ea typeface="+mn-ea"/>
                          <a:cs typeface="+mn-cs"/>
                        </a:rPr>
                        <a:t>Powerful duodenal factors that inhibit stomach emptying</a:t>
                      </a:r>
                    </a:p>
                  </a:txBody>
                  <a:tcPr>
                    <a:solidFill>
                      <a:srgbClr val="FFCCC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kern="1200" dirty="0" smtClean="0">
                        <a:solidFill>
                          <a:schemeClr val="accent2">
                            <a:lumMod val="75000"/>
                          </a:schemeClr>
                        </a:solidFill>
                        <a:latin typeface="Gill Sans MT" panose="020B0502020104020203" pitchFamily="34" charset="0"/>
                        <a:ea typeface="+mn-ea"/>
                        <a:cs typeface="+mn-cs"/>
                      </a:endParaRPr>
                    </a:p>
                  </a:txBody>
                  <a:tcPr>
                    <a:solidFill>
                      <a:srgbClr val="FFCCCC"/>
                    </a:solidFill>
                  </a:tcPr>
                </a:tc>
                <a:tc hMerge="1">
                  <a:txBody>
                    <a:bodyPr/>
                    <a:lstStyle/>
                    <a:p>
                      <a:pPr algn="ctr"/>
                      <a:endParaRPr lang="en-US" sz="1300" b="0" i="0" u="none" dirty="0" smtClean="0">
                        <a:solidFill>
                          <a:schemeClr val="accent2">
                            <a:lumMod val="75000"/>
                          </a:schemeClr>
                        </a:solidFill>
                        <a:latin typeface="Gill Sans MT" panose="020B0502020104020203" pitchFamily="34" charset="0"/>
                      </a:endParaRPr>
                    </a:p>
                  </a:txBody>
                  <a:tcPr>
                    <a:solidFill>
                      <a:srgbClr val="FFCCCC"/>
                    </a:solidFill>
                  </a:tcPr>
                </a:tc>
                <a:extLst>
                  <a:ext uri="{0D108BD9-81ED-4DB2-BD59-A6C34878D82A}">
                    <a16:rowId xmlns:a16="http://schemas.microsoft.com/office/drawing/2014/main" val="2238428804"/>
                  </a:ext>
                </a:extLst>
              </a:tr>
              <a:tr h="94093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kern="1200" dirty="0" smtClean="0">
                          <a:solidFill>
                            <a:schemeClr val="tx1"/>
                          </a:solidFill>
                          <a:latin typeface="+mn-lt"/>
                          <a:ea typeface="+mn-ea"/>
                          <a:cs typeface="+mn-cs"/>
                        </a:rPr>
                        <a:t>Food volume</a:t>
                      </a:r>
                      <a:endParaRPr kumimoji="0" lang="ar-SA" sz="1200" b="0" i="0" u="none" kern="1200" dirty="0" smtClean="0">
                        <a:solidFill>
                          <a:schemeClr val="tx1"/>
                        </a:solidFill>
                        <a:latin typeface="+mn-lt"/>
                        <a:ea typeface="+mn-ea"/>
                        <a:cs typeface="+mn-cs"/>
                      </a:endParaRPr>
                    </a:p>
                    <a:p>
                      <a:pPr lvl="0" algn="ctr"/>
                      <a:endParaRPr kumimoji="0" lang="en-US" sz="1200" b="0" i="0" u="none" kern="1200" dirty="0" smtClean="0">
                        <a:solidFill>
                          <a:schemeClr val="tx1"/>
                        </a:solidFill>
                        <a:latin typeface="+mn-lt"/>
                        <a:ea typeface="+mn-ea"/>
                        <a:cs typeface="+mn-cs"/>
                      </a:endParaRP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kern="1200" dirty="0" smtClean="0">
                          <a:solidFill>
                            <a:schemeClr val="tx1"/>
                          </a:solidFill>
                          <a:latin typeface="+mn-lt"/>
                          <a:ea typeface="+mn-ea"/>
                          <a:cs typeface="+mn-cs"/>
                        </a:rPr>
                        <a:t>Gastrin hormone</a:t>
                      </a:r>
                      <a:endParaRPr kumimoji="0" lang="ar-SA" sz="1200" b="0" i="0" u="none" kern="1200" dirty="0" smtClean="0">
                        <a:solidFill>
                          <a:schemeClr val="tx1"/>
                        </a:solidFill>
                        <a:latin typeface="+mn-lt"/>
                        <a:ea typeface="+mn-ea"/>
                        <a:cs typeface="+mn-cs"/>
                      </a:endParaRPr>
                    </a:p>
                  </a:txBody>
                  <a:tcPr>
                    <a:solidFill>
                      <a:schemeClr val="bg1">
                        <a:lumMod val="95000"/>
                      </a:schemeClr>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kern="1200" dirty="0" smtClean="0">
                          <a:solidFill>
                            <a:schemeClr val="tx1"/>
                          </a:solidFill>
                          <a:latin typeface="+mn-lt"/>
                          <a:ea typeface="+mn-ea"/>
                          <a:cs typeface="+mn-cs"/>
                        </a:rPr>
                        <a:t>At the presence of food in the duodenum, multiple nervous reflexes are initiated from the duodenal wall that pass back to the stomach to slow or even stop stomach emptying via </a:t>
                      </a:r>
                      <a:r>
                        <a:rPr kumimoji="0" lang="en-US" sz="1200" b="0" i="0" u="none" kern="1200" dirty="0" smtClean="0">
                          <a:solidFill>
                            <a:schemeClr val="accent4">
                              <a:lumMod val="75000"/>
                            </a:schemeClr>
                          </a:solidFill>
                          <a:latin typeface="+mn-lt"/>
                          <a:ea typeface="+mn-ea"/>
                          <a:cs typeface="+mn-cs"/>
                        </a:rPr>
                        <a:t>one</a:t>
                      </a:r>
                      <a:r>
                        <a:rPr kumimoji="0" lang="en-US" sz="1200" b="0" i="0" u="none" kern="1200" dirty="0" smtClean="0">
                          <a:solidFill>
                            <a:schemeClr val="tx1"/>
                          </a:solidFill>
                          <a:latin typeface="+mn-lt"/>
                          <a:ea typeface="+mn-ea"/>
                          <a:cs typeface="+mn-cs"/>
                        </a:rPr>
                        <a:t> of the following routes:</a:t>
                      </a:r>
                    </a:p>
                  </a:txBody>
                  <a:tcPr>
                    <a:solidFill>
                      <a:schemeClr val="bg1">
                        <a:lumMod val="95000"/>
                      </a:schemeClr>
                    </a:solidFill>
                  </a:tcPr>
                </a:tc>
                <a:tc hMerge="1">
                  <a:txBody>
                    <a:bodyPr/>
                    <a:lstStyle/>
                    <a:p>
                      <a:pPr marL="285750" indent="-285750">
                        <a:buFont typeface="Arial" panose="020B0604020202020204" pitchFamily="34" charset="0"/>
                        <a:buChar char="•"/>
                      </a:pPr>
                      <a:endParaRPr lang="en-US" altLang="en-US" sz="1300" dirty="0" smtClean="0">
                        <a:solidFill>
                          <a:srgbClr val="FADA7A">
                            <a:lumMod val="75000"/>
                          </a:srgbClr>
                        </a:solidFill>
                      </a:endParaRPr>
                    </a:p>
                  </a:txBody>
                  <a:tcPr/>
                </a:tc>
                <a:tc hMerge="1">
                  <a:txBody>
                    <a:bodyPr/>
                    <a:lstStyle/>
                    <a:p>
                      <a:pPr marL="0" lvl="0" indent="0">
                        <a:buFont typeface="Arial" panose="020B0604020202020204" pitchFamily="34" charset="0"/>
                        <a:buNone/>
                      </a:pPr>
                      <a:endParaRPr lang="en-US" sz="1300" b="0" i="0" u="none" kern="1200" dirty="0">
                        <a:solidFill>
                          <a:schemeClr val="tx1"/>
                        </a:solidFill>
                        <a:latin typeface="Gill Sans MT" panose="020B0502020104020203" pitchFamily="34" charset="0"/>
                        <a:ea typeface="+mn-ea"/>
                        <a:cs typeface="+mn-cs"/>
                      </a:endParaRPr>
                    </a:p>
                  </a:txBody>
                  <a:tcPr/>
                </a:tc>
                <a:extLst>
                  <a:ext uri="{0D108BD9-81ED-4DB2-BD59-A6C34878D82A}">
                    <a16:rowId xmlns:a16="http://schemas.microsoft.com/office/drawing/2014/main" val="2878319891"/>
                  </a:ext>
                </a:extLst>
              </a:tr>
              <a:tr h="1508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FF0000"/>
                          </a:solidFill>
                          <a:latin typeface="+mn-lt"/>
                        </a:rPr>
                        <a:t>Increased food volume </a:t>
                      </a:r>
                      <a:r>
                        <a:rPr lang="en-US" sz="1200" b="0" dirty="0" smtClean="0">
                          <a:latin typeface="+mn-lt"/>
                        </a:rPr>
                        <a:t>in the stomach </a:t>
                      </a:r>
                      <a:r>
                        <a:rPr lang="en-US" sz="1200" b="0" dirty="0" smtClean="0">
                          <a:solidFill>
                            <a:srgbClr val="FF0000"/>
                          </a:solidFill>
                          <a:latin typeface="+mn-lt"/>
                        </a:rPr>
                        <a:t>promotes emptying </a:t>
                      </a:r>
                      <a:r>
                        <a:rPr lang="en-US" sz="1200" b="0" dirty="0" smtClean="0">
                          <a:latin typeface="+mn-lt"/>
                        </a:rPr>
                        <a:t>from the stomach (inhibits the pylorus).</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smtClean="0">
                          <a:latin typeface="+mn-lt"/>
                        </a:rPr>
                        <a:t>Enhances the activity of the pyloric pump. Thus, it, too, probably </a:t>
                      </a:r>
                      <a:r>
                        <a:rPr lang="en-US" sz="1200" b="0" dirty="0" smtClean="0">
                          <a:solidFill>
                            <a:srgbClr val="FF0000"/>
                          </a:solidFill>
                          <a:latin typeface="+mn-lt"/>
                        </a:rPr>
                        <a:t>promotes stomach emptying</a:t>
                      </a:r>
                      <a:r>
                        <a:rPr lang="en-US" sz="1200" b="0" dirty="0" smtClean="0">
                          <a:latin typeface="+mn-lt"/>
                        </a:rPr>
                        <a:t>. </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kern="1200" dirty="0" smtClean="0">
                          <a:solidFill>
                            <a:schemeClr val="tx1"/>
                          </a:solidFill>
                          <a:latin typeface="+mn-lt"/>
                          <a:ea typeface="+mn-ea"/>
                          <a:cs typeface="+mn-cs"/>
                        </a:rPr>
                        <a:t>Directly through </a:t>
                      </a:r>
                      <a:r>
                        <a:rPr lang="en-US" sz="1200" b="0" dirty="0" smtClean="0">
                          <a:solidFill>
                            <a:srgbClr val="FF0000"/>
                          </a:solidFill>
                          <a:latin typeface="+mn-lt"/>
                        </a:rPr>
                        <a:t>ENS.</a:t>
                      </a:r>
                    </a:p>
                    <a:p>
                      <a:pPr marL="285750" indent="-285750">
                        <a:buFont typeface="Arial" panose="020B0604020202020204" pitchFamily="34" charset="0"/>
                        <a:buChar char="•"/>
                      </a:pPr>
                      <a:endParaRPr lang="en-US" altLang="en-US" sz="1200" b="0" dirty="0" smtClean="0">
                        <a:solidFill>
                          <a:srgbClr val="FADA7A">
                            <a:lumMod val="75000"/>
                          </a:srgbClr>
                        </a:solidFill>
                        <a:latin typeface="+mn-lt"/>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smtClean="0">
                          <a:latin typeface="+mn-lt"/>
                        </a:rPr>
                        <a:t>Through extrinsic nerves that go to the </a:t>
                      </a:r>
                      <a:r>
                        <a:rPr lang="en-US" sz="1200" b="0" dirty="0" smtClean="0">
                          <a:solidFill>
                            <a:srgbClr val="FF0000"/>
                          </a:solidFill>
                          <a:latin typeface="+mn-lt"/>
                        </a:rPr>
                        <a:t>prevertebral sympathetic ganglia</a:t>
                      </a:r>
                      <a:r>
                        <a:rPr lang="en-US" sz="1200" b="0" dirty="0" smtClean="0">
                          <a:latin typeface="+mn-lt"/>
                        </a:rPr>
                        <a:t> and then back through inhibitory sympathetic nerve fibers to the stomach.</a:t>
                      </a:r>
                      <a:endParaRPr lang="ar-SA" sz="1200" b="0" dirty="0" smtClean="0">
                        <a:solidFill>
                          <a:srgbClr val="CC0000"/>
                        </a:solidFill>
                        <a:latin typeface="+mn-lt"/>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smtClean="0">
                          <a:latin typeface="+mn-lt"/>
                        </a:rPr>
                        <a:t>Through the </a:t>
                      </a:r>
                      <a:r>
                        <a:rPr lang="en-US" sz="1200" b="0" dirty="0" err="1" smtClean="0">
                          <a:solidFill>
                            <a:srgbClr val="FF0000"/>
                          </a:solidFill>
                          <a:latin typeface="+mn-lt"/>
                        </a:rPr>
                        <a:t>vagus</a:t>
                      </a:r>
                      <a:r>
                        <a:rPr lang="en-US" sz="1200" b="0" dirty="0" smtClean="0">
                          <a:solidFill>
                            <a:srgbClr val="FF0000"/>
                          </a:solidFill>
                          <a:latin typeface="+mn-lt"/>
                        </a:rPr>
                        <a:t> nerves.</a:t>
                      </a:r>
                      <a:r>
                        <a:rPr lang="en-US" sz="1200" b="0" dirty="0" smtClean="0">
                          <a:latin typeface="+mn-lt"/>
                        </a:rPr>
                        <a:t> </a:t>
                      </a:r>
                      <a:endParaRPr lang="ar-SA" sz="1200" b="0" dirty="0" smtClean="0">
                        <a:solidFill>
                          <a:srgbClr val="CC0000"/>
                        </a:solidFill>
                        <a:latin typeface="+mn-lt"/>
                      </a:endParaRPr>
                    </a:p>
                    <a:p>
                      <a:pPr marL="0" lvl="0" indent="0">
                        <a:buFont typeface="Arial" panose="020B0604020202020204" pitchFamily="34" charset="0"/>
                        <a:buNone/>
                      </a:pPr>
                      <a:endParaRPr lang="en-US" sz="1200" b="0" i="0" u="none" kern="1200" dirty="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3338517513"/>
                  </a:ext>
                </a:extLst>
              </a:tr>
            </a:tbl>
          </a:graphicData>
        </a:graphic>
      </p:graphicFrame>
      <p:pic>
        <p:nvPicPr>
          <p:cNvPr id="8"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238428" y="1412776"/>
            <a:ext cx="5340975" cy="4830582"/>
          </a:xfrm>
          <a:prstGeom prst="rect">
            <a:avLst/>
          </a:prstGeom>
        </p:spPr>
      </p:pic>
      <p:sp>
        <p:nvSpPr>
          <p:cNvPr id="9" name="Rectangle 8"/>
          <p:cNvSpPr/>
          <p:nvPr/>
        </p:nvSpPr>
        <p:spPr>
          <a:xfrm>
            <a:off x="6094412" y="1165000"/>
            <a:ext cx="2205981" cy="384874"/>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Females’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cxnSp>
        <p:nvCxnSpPr>
          <p:cNvPr id="10" name="Straight Connector 9"/>
          <p:cNvCxnSpPr/>
          <p:nvPr/>
        </p:nvCxnSpPr>
        <p:spPr>
          <a:xfrm flipH="1">
            <a:off x="6094412" y="1143000"/>
            <a:ext cx="2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4246059747"/>
              </p:ext>
            </p:extLst>
          </p:nvPr>
        </p:nvGraphicFramePr>
        <p:xfrm>
          <a:off x="609441" y="4924940"/>
          <a:ext cx="5340976" cy="1371600"/>
        </p:xfrm>
        <a:graphic>
          <a:graphicData uri="http://schemas.openxmlformats.org/drawingml/2006/table">
            <a:tbl>
              <a:tblPr firstRow="1" bandRow="1">
                <a:tableStyleId>{5DA37D80-6434-44D0-A028-1B22A696006F}</a:tableStyleId>
              </a:tblPr>
              <a:tblGrid>
                <a:gridCol w="3468747">
                  <a:extLst>
                    <a:ext uri="{9D8B030D-6E8A-4147-A177-3AD203B41FA5}">
                      <a16:colId xmlns:a16="http://schemas.microsoft.com/office/drawing/2014/main" val="2222353546"/>
                    </a:ext>
                  </a:extLst>
                </a:gridCol>
                <a:gridCol w="1872229">
                  <a:extLst>
                    <a:ext uri="{9D8B030D-6E8A-4147-A177-3AD203B41FA5}">
                      <a16:colId xmlns:a16="http://schemas.microsoft.com/office/drawing/2014/main" val="797893802"/>
                    </a:ext>
                  </a:extLst>
                </a:gridCol>
              </a:tblGrid>
              <a:tr h="256617">
                <a:tc gridSpan="2">
                  <a:txBody>
                    <a:bodyPr/>
                    <a:lstStyle/>
                    <a:p>
                      <a:pPr lvl="0" algn="ctr" rtl="1"/>
                      <a:r>
                        <a:rPr lang="en-US" sz="1200" b="0" dirty="0" smtClean="0">
                          <a:latin typeface="+mn-lt"/>
                        </a:rPr>
                        <a:t>Constriction of Pyloric Sphincter </a:t>
                      </a:r>
                    </a:p>
                  </a:txBody>
                  <a:tcPr>
                    <a:solidFill>
                      <a:srgbClr val="D6EAF6"/>
                    </a:solidFill>
                  </a:tcPr>
                </a:tc>
                <a:tc hMerge="1">
                  <a:txBody>
                    <a:bodyPr/>
                    <a:lstStyle/>
                    <a:p>
                      <a:endParaRPr lang="en-US"/>
                    </a:p>
                  </a:txBody>
                  <a:tcPr/>
                </a:tc>
                <a:extLst>
                  <a:ext uri="{0D108BD9-81ED-4DB2-BD59-A6C34878D82A}">
                    <a16:rowId xmlns:a16="http://schemas.microsoft.com/office/drawing/2014/main" val="402202847"/>
                  </a:ext>
                </a:extLst>
              </a:tr>
              <a:tr h="258665">
                <a:tc>
                  <a:txBody>
                    <a:bodyPr/>
                    <a:lstStyle/>
                    <a:p>
                      <a:pPr algn="ctr"/>
                      <a:r>
                        <a:rPr lang="en-US" sz="1200" b="0" i="0" u="none" dirty="0" smtClean="0">
                          <a:solidFill>
                            <a:schemeClr val="accent2">
                              <a:lumMod val="75000"/>
                            </a:schemeClr>
                          </a:solidFill>
                          <a:latin typeface="+mn-lt"/>
                        </a:rPr>
                        <a:t>Hormones promote constriction </a:t>
                      </a:r>
                    </a:p>
                  </a:txBody>
                  <a:tcP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kern="1200" dirty="0" smtClean="0">
                          <a:solidFill>
                            <a:schemeClr val="accent2">
                              <a:lumMod val="75000"/>
                            </a:schemeClr>
                          </a:solidFill>
                          <a:latin typeface="+mn-lt"/>
                          <a:ea typeface="+mn-ea"/>
                          <a:cs typeface="+mn-cs"/>
                        </a:rPr>
                        <a:t>Sympathetic innervation </a:t>
                      </a:r>
                    </a:p>
                  </a:txBody>
                  <a:tcPr>
                    <a:solidFill>
                      <a:srgbClr val="FFCCCC"/>
                    </a:solidFill>
                  </a:tcPr>
                </a:tc>
                <a:extLst>
                  <a:ext uri="{0D108BD9-81ED-4DB2-BD59-A6C34878D82A}">
                    <a16:rowId xmlns:a16="http://schemas.microsoft.com/office/drawing/2014/main" val="2238428804"/>
                  </a:ext>
                </a:extLst>
              </a:tr>
              <a:tr h="2586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1. Cholecystokinin (</a:t>
                      </a:r>
                      <a:r>
                        <a:rPr lang="en-US" sz="1200" dirty="0" smtClean="0">
                          <a:solidFill>
                            <a:srgbClr val="FF0000"/>
                          </a:solidFill>
                        </a:rPr>
                        <a:t>CCK</a:t>
                      </a:r>
                      <a:r>
                        <a:rPr lang="en-US" sz="1200" dirty="0" smtClean="0">
                          <a:solidFill>
                            <a:schemeClr val="tx1"/>
                          </a:solidFill>
                        </a:rPr>
                        <a:t>)</a:t>
                      </a:r>
                    </a:p>
                  </a:txBody>
                  <a:tcPr>
                    <a:solidFill>
                      <a:schemeClr val="bg1"/>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kern="1200" dirty="0" smtClean="0">
                        <a:solidFill>
                          <a:schemeClr val="accent2">
                            <a:lumMod val="75000"/>
                          </a:schemeClr>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kern="1200" dirty="0" smtClean="0">
                        <a:solidFill>
                          <a:schemeClr val="accent2">
                            <a:lumMod val="75000"/>
                          </a:schemeClr>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kern="1200" dirty="0" smtClean="0">
                          <a:solidFill>
                            <a:schemeClr val="accent2">
                              <a:lumMod val="75000"/>
                            </a:schemeClr>
                          </a:solidFill>
                          <a:latin typeface="+mn-lt"/>
                          <a:ea typeface="+mn-ea"/>
                          <a:cs typeface="+mn-cs"/>
                        </a:rPr>
                        <a:t>-</a:t>
                      </a:r>
                    </a:p>
                  </a:txBody>
                  <a:tcPr>
                    <a:solidFill>
                      <a:schemeClr val="bg1"/>
                    </a:solidFill>
                  </a:tcPr>
                </a:tc>
                <a:extLst>
                  <a:ext uri="{0D108BD9-81ED-4DB2-BD59-A6C34878D82A}">
                    <a16:rowId xmlns:a16="http://schemas.microsoft.com/office/drawing/2014/main" val="2516496367"/>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2.</a:t>
                      </a:r>
                      <a:r>
                        <a:rPr lang="en-US" sz="1200" baseline="0" dirty="0" smtClean="0">
                          <a:solidFill>
                            <a:schemeClr val="tx1"/>
                          </a:solidFill>
                        </a:rPr>
                        <a:t> </a:t>
                      </a:r>
                      <a:r>
                        <a:rPr lang="en-US" sz="1200" dirty="0" smtClean="0">
                          <a:solidFill>
                            <a:schemeClr val="tx1"/>
                          </a:solidFill>
                        </a:rPr>
                        <a:t> </a:t>
                      </a:r>
                      <a:r>
                        <a:rPr lang="en-US" sz="1200" dirty="0" smtClean="0">
                          <a:solidFill>
                            <a:srgbClr val="FF0000"/>
                          </a:solidFill>
                        </a:rPr>
                        <a:t>Secretin</a:t>
                      </a:r>
                    </a:p>
                  </a:txBody>
                  <a:tcPr>
                    <a:solidFill>
                      <a:schemeClr val="bg1"/>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kern="1200" dirty="0" smtClean="0">
                        <a:solidFill>
                          <a:schemeClr val="accent2">
                            <a:lumMod val="75000"/>
                          </a:schemeClr>
                        </a:solidFill>
                        <a:latin typeface="+mn-lt"/>
                        <a:ea typeface="+mn-ea"/>
                        <a:cs typeface="+mn-cs"/>
                      </a:endParaRPr>
                    </a:p>
                  </a:txBody>
                  <a:tcPr>
                    <a:solidFill>
                      <a:schemeClr val="bg1"/>
                    </a:solidFill>
                  </a:tcPr>
                </a:tc>
                <a:extLst>
                  <a:ext uri="{0D108BD9-81ED-4DB2-BD59-A6C34878D82A}">
                    <a16:rowId xmlns:a16="http://schemas.microsoft.com/office/drawing/2014/main" val="3414092493"/>
                  </a:ext>
                </a:extLst>
              </a:tr>
              <a:tr h="2586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3. Glucose-dependent </a:t>
                      </a:r>
                      <a:r>
                        <a:rPr lang="en-US" sz="1200" dirty="0" err="1" smtClean="0">
                          <a:solidFill>
                            <a:schemeClr val="tx1"/>
                          </a:solidFill>
                        </a:rPr>
                        <a:t>insulinotropic</a:t>
                      </a:r>
                      <a:r>
                        <a:rPr lang="en-US" sz="1200" dirty="0" smtClean="0">
                          <a:solidFill>
                            <a:schemeClr val="tx1"/>
                          </a:solidFill>
                        </a:rPr>
                        <a:t> peptide (</a:t>
                      </a:r>
                      <a:r>
                        <a:rPr lang="en-US" sz="1200" dirty="0" smtClean="0">
                          <a:solidFill>
                            <a:srgbClr val="FF0000"/>
                          </a:solidFill>
                        </a:rPr>
                        <a:t>GIP</a:t>
                      </a:r>
                      <a:r>
                        <a:rPr lang="en-US" sz="1200" dirty="0" smtClean="0">
                          <a:solidFill>
                            <a:schemeClr val="tx1"/>
                          </a:solidFill>
                        </a:rPr>
                        <a:t>)</a:t>
                      </a:r>
                    </a:p>
                  </a:txBody>
                  <a:tcPr>
                    <a:solidFill>
                      <a:schemeClr val="bg1"/>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kern="1200" dirty="0" smtClean="0">
                        <a:solidFill>
                          <a:schemeClr val="accent2">
                            <a:lumMod val="75000"/>
                          </a:schemeClr>
                        </a:solidFill>
                        <a:latin typeface="+mn-lt"/>
                        <a:ea typeface="+mn-ea"/>
                        <a:cs typeface="+mn-cs"/>
                      </a:endParaRPr>
                    </a:p>
                  </a:txBody>
                  <a:tcPr>
                    <a:solidFill>
                      <a:schemeClr val="bg1"/>
                    </a:solidFill>
                  </a:tcPr>
                </a:tc>
                <a:extLst>
                  <a:ext uri="{0D108BD9-81ED-4DB2-BD59-A6C34878D82A}">
                    <a16:rowId xmlns:a16="http://schemas.microsoft.com/office/drawing/2014/main" val="879013843"/>
                  </a:ext>
                </a:extLst>
              </a:tr>
            </a:tbl>
          </a:graphicData>
        </a:graphic>
      </p:graphicFrame>
    </p:spTree>
    <p:extLst>
      <p:ext uri="{BB962C8B-B14F-4D97-AF65-F5344CB8AC3E}">
        <p14:creationId xmlns:p14="http://schemas.microsoft.com/office/powerpoint/2010/main" val="3469563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77788" y="152400"/>
            <a:ext cx="11593288" cy="990600"/>
          </a:xfrm>
        </p:spPr>
        <p:txBody>
          <a:bodyPr>
            <a:normAutofit/>
          </a:bodyPr>
          <a:lstStyle/>
          <a:p>
            <a:r>
              <a:rPr lang="en-US" sz="3200" dirty="0" smtClean="0"/>
              <a:t>Cont. </a:t>
            </a:r>
            <a:r>
              <a:rPr lang="en-US" altLang="en-US" sz="3200" dirty="0"/>
              <a:t>Digestion </a:t>
            </a:r>
            <a:endParaRPr lang="ar-SA" sz="3200" dirty="0"/>
          </a:p>
        </p:txBody>
      </p:sp>
      <p:sp>
        <p:nvSpPr>
          <p:cNvPr id="3" name="عنصر نائب لرقم الشريحة 2"/>
          <p:cNvSpPr>
            <a:spLocks noGrp="1"/>
          </p:cNvSpPr>
          <p:nvPr>
            <p:ph type="sldNum" sz="quarter" idx="12"/>
          </p:nvPr>
        </p:nvSpPr>
        <p:spPr/>
        <p:txBody>
          <a:bodyPr/>
          <a:lstStyle/>
          <a:p>
            <a:pPr lvl="0"/>
            <a:fld id="{4929A69E-7D8F-4515-9605-0315ABD4F316}" type="slidenum">
              <a:rPr lang="en-US" noProof="0" smtClean="0"/>
              <a:pPr lvl="0"/>
              <a:t>11</a:t>
            </a:fld>
            <a:endParaRPr lang="en-US" noProof="0" dirty="0"/>
          </a:p>
        </p:txBody>
      </p:sp>
      <p:sp>
        <p:nvSpPr>
          <p:cNvPr id="6" name="Content Placeholder 5"/>
          <p:cNvSpPr>
            <a:spLocks noGrp="1"/>
          </p:cNvSpPr>
          <p:nvPr>
            <p:ph sz="quarter" idx="1"/>
          </p:nvPr>
        </p:nvSpPr>
        <p:spPr>
          <a:xfrm>
            <a:off x="609460" y="1371560"/>
            <a:ext cx="9733424" cy="4937760"/>
          </a:xfrm>
        </p:spPr>
        <p:txBody>
          <a:bodyPr>
            <a:normAutofit/>
          </a:bodyPr>
          <a:lstStyle/>
          <a:p>
            <a:pPr marL="366713" lvl="1" indent="0">
              <a:buFont typeface="Wingdings 2" panose="05020102010507070707" pitchFamily="18" charset="2"/>
              <a:buNone/>
              <a:defRPr/>
            </a:pPr>
            <a:endParaRPr lang="en-US" dirty="0">
              <a:solidFill>
                <a:schemeClr val="tx1"/>
              </a:solidFill>
            </a:endParaRPr>
          </a:p>
          <a:p>
            <a:pPr lvl="1">
              <a:defRPr/>
            </a:pPr>
            <a:endParaRPr lang="en-US" dirty="0">
              <a:solidFill>
                <a:schemeClr val="tx1"/>
              </a:solidFill>
            </a:endParaRPr>
          </a:p>
          <a:p>
            <a:pPr marL="366713" lvl="1" indent="0">
              <a:buFont typeface="Wingdings 2" panose="05020102010507070707" pitchFamily="18" charset="2"/>
              <a:buNone/>
              <a:defRPr/>
            </a:pPr>
            <a:r>
              <a:rPr lang="en-US" dirty="0" smtClean="0">
                <a:solidFill>
                  <a:schemeClr val="tx1"/>
                </a:solidFill>
              </a:rPr>
              <a:t> </a:t>
            </a:r>
            <a:r>
              <a:rPr lang="en-US" sz="2000" dirty="0" smtClean="0">
                <a:solidFill>
                  <a:schemeClr val="tx1"/>
                </a:solidFill>
              </a:rPr>
              <a:t> </a:t>
            </a:r>
            <a:endParaRPr lang="en-US" sz="2000" dirty="0">
              <a:solidFill>
                <a:schemeClr val="tx1"/>
              </a:solidFill>
            </a:endParaRPr>
          </a:p>
        </p:txBody>
      </p:sp>
      <p:sp>
        <p:nvSpPr>
          <p:cNvPr id="4" name="TextBox 3"/>
          <p:cNvSpPr txBox="1"/>
          <p:nvPr/>
        </p:nvSpPr>
        <p:spPr>
          <a:xfrm>
            <a:off x="2926060" y="5472210"/>
            <a:ext cx="6120680" cy="830997"/>
          </a:xfrm>
          <a:prstGeom prst="rect">
            <a:avLst/>
          </a:prstGeom>
          <a:noFill/>
        </p:spPr>
        <p:txBody>
          <a:bodyPr wrap="square" rtlCol="0">
            <a:spAutoFit/>
          </a:bodyPr>
          <a:lstStyle/>
          <a:p>
            <a:pPr algn="ctr" rtl="1"/>
            <a:r>
              <a:rPr lang="ar-SA" sz="1600" dirty="0" smtClean="0">
                <a:latin typeface="Calibri" panose="020F0502020204030204" pitchFamily="34" charset="0"/>
                <a:cs typeface="Calibri" panose="020F0502020204030204" pitchFamily="34" charset="0"/>
              </a:rPr>
              <a:t>وبكذا نكون خلصنا من</a:t>
            </a:r>
          </a:p>
          <a:p>
            <a:pPr algn="ctr" rtl="1"/>
            <a:r>
              <a:rPr lang="en-US" sz="1600" dirty="0"/>
              <a:t>Motor Functions of the </a:t>
            </a:r>
            <a:r>
              <a:rPr lang="en-US" sz="1600" dirty="0" smtClean="0"/>
              <a:t>Stomach</a:t>
            </a:r>
            <a:endParaRPr lang="ar-SA" sz="1600" dirty="0" smtClean="0"/>
          </a:p>
          <a:p>
            <a:pPr algn="ctr" rtl="1"/>
            <a:r>
              <a:rPr lang="ar-SA" sz="1600" dirty="0" smtClean="0">
                <a:latin typeface="Calibri" panose="020F0502020204030204" pitchFamily="34" charset="0"/>
                <a:cs typeface="Calibri" panose="020F0502020204030204" pitchFamily="34" charset="0"/>
              </a:rPr>
              <a:t>وأخيراً </a:t>
            </a:r>
            <a:r>
              <a:rPr lang="ar-SA" sz="1600" dirty="0" smtClean="0">
                <a:latin typeface="Calibri" panose="020F0502020204030204" pitchFamily="34" charset="0"/>
                <a:cs typeface="Calibri" panose="020F0502020204030204" pitchFamily="34" charset="0"/>
                <a:sym typeface="Wingdings" panose="05000000000000000000" pitchFamily="2" charset="2"/>
              </a:rPr>
              <a:t></a:t>
            </a:r>
            <a:endParaRPr lang="ar-SA" sz="1600" dirty="0" smtClean="0">
              <a:latin typeface="Calibri" panose="020F0502020204030204" pitchFamily="34" charset="0"/>
              <a:cs typeface="Calibri" panose="020F0502020204030204" pitchFamily="34" charset="0"/>
            </a:endParaRPr>
          </a:p>
        </p:txBody>
      </p:sp>
      <p:sp>
        <p:nvSpPr>
          <p:cNvPr id="8" name="Rectangle 7"/>
          <p:cNvSpPr/>
          <p:nvPr/>
        </p:nvSpPr>
        <p:spPr>
          <a:xfrm>
            <a:off x="9982844" y="0"/>
            <a:ext cx="2205981" cy="404664"/>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Females’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graphicFrame>
        <p:nvGraphicFramePr>
          <p:cNvPr id="11" name="Table 10"/>
          <p:cNvGraphicFramePr>
            <a:graphicFrameLocks noGrp="1"/>
          </p:cNvGraphicFramePr>
          <p:nvPr>
            <p:extLst>
              <p:ext uri="{D42A27DB-BD31-4B8C-83A1-F6EECF244321}">
                <p14:modId xmlns:p14="http://schemas.microsoft.com/office/powerpoint/2010/main" val="2520310777"/>
              </p:ext>
            </p:extLst>
          </p:nvPr>
        </p:nvGraphicFramePr>
        <p:xfrm>
          <a:off x="609461" y="1341887"/>
          <a:ext cx="10957560" cy="3756936"/>
        </p:xfrm>
        <a:graphic>
          <a:graphicData uri="http://schemas.openxmlformats.org/drawingml/2006/table">
            <a:tbl>
              <a:tblPr firstRow="1" bandRow="1">
                <a:tableStyleId>{5DA37D80-6434-44D0-A028-1B22A696006F}</a:tableStyleId>
              </a:tblPr>
              <a:tblGrid>
                <a:gridCol w="4472487">
                  <a:extLst>
                    <a:ext uri="{9D8B030D-6E8A-4147-A177-3AD203B41FA5}">
                      <a16:colId xmlns:a16="http://schemas.microsoft.com/office/drawing/2014/main" val="868826657"/>
                    </a:ext>
                  </a:extLst>
                </a:gridCol>
                <a:gridCol w="3401453">
                  <a:extLst>
                    <a:ext uri="{9D8B030D-6E8A-4147-A177-3AD203B41FA5}">
                      <a16:colId xmlns:a16="http://schemas.microsoft.com/office/drawing/2014/main" val="1455877838"/>
                    </a:ext>
                  </a:extLst>
                </a:gridCol>
                <a:gridCol w="3083620">
                  <a:extLst>
                    <a:ext uri="{9D8B030D-6E8A-4147-A177-3AD203B41FA5}">
                      <a16:colId xmlns:a16="http://schemas.microsoft.com/office/drawing/2014/main" val="88544522"/>
                    </a:ext>
                  </a:extLst>
                </a:gridCol>
              </a:tblGrid>
              <a:tr h="363000">
                <a:tc gridSpan="3">
                  <a:txBody>
                    <a:bodyPr/>
                    <a:lstStyle/>
                    <a:p>
                      <a:pPr lvl="0" algn="ctr"/>
                      <a:r>
                        <a:rPr lang="en-US" altLang="en-US" sz="1600" b="0" dirty="0" smtClean="0"/>
                        <a:t>Digestion</a:t>
                      </a:r>
                      <a:endParaRPr lang="en-US" sz="1600" b="0" dirty="0"/>
                    </a:p>
                  </a:txBody>
                  <a:tcPr>
                    <a:solidFill>
                      <a:srgbClr val="D6EAF6"/>
                    </a:solidFill>
                  </a:tcPr>
                </a:tc>
                <a:tc hMerge="1">
                  <a:txBody>
                    <a:bodyPr/>
                    <a:lstStyle/>
                    <a:p>
                      <a:endParaRPr lang="en-US"/>
                    </a:p>
                  </a:txBody>
                  <a:tcPr/>
                </a:tc>
                <a:tc hMerge="1">
                  <a:txBody>
                    <a:bodyPr/>
                    <a:lstStyle/>
                    <a:p>
                      <a:pPr lvl="0" algn="ctr"/>
                      <a:endParaRPr lang="en-US" sz="1600" b="0" dirty="0"/>
                    </a:p>
                  </a:txBody>
                  <a:tcPr>
                    <a:solidFill>
                      <a:srgbClr val="D6EAF6"/>
                    </a:solidFill>
                  </a:tcPr>
                </a:tc>
                <a:extLst>
                  <a:ext uri="{0D108BD9-81ED-4DB2-BD59-A6C34878D82A}">
                    <a16:rowId xmlns:a16="http://schemas.microsoft.com/office/drawing/2014/main" val="402202847"/>
                  </a:ext>
                </a:extLst>
              </a:tr>
              <a:tr h="331526">
                <a:tc>
                  <a:txBody>
                    <a:bodyPr/>
                    <a:lstStyle/>
                    <a:p>
                      <a:pPr algn="ctr"/>
                      <a:r>
                        <a:rPr lang="en-US" sz="1600" b="0" i="0" u="none" dirty="0" smtClean="0">
                          <a:solidFill>
                            <a:schemeClr val="accent2">
                              <a:lumMod val="75000"/>
                            </a:schemeClr>
                          </a:solidFill>
                          <a:latin typeface="Gill Sans MT" panose="020B0502020104020203" pitchFamily="34" charset="0"/>
                        </a:rPr>
                        <a:t>Digestion of carbohydrate in mouth &amp; stomach</a:t>
                      </a:r>
                    </a:p>
                  </a:txBody>
                  <a:tcPr>
                    <a:solidFill>
                      <a:srgbClr val="FFCCCC"/>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kern="1200" dirty="0" smtClean="0">
                          <a:solidFill>
                            <a:schemeClr val="accent2">
                              <a:lumMod val="75000"/>
                            </a:schemeClr>
                          </a:solidFill>
                          <a:latin typeface="Gill Sans MT" panose="020B0502020104020203" pitchFamily="34" charset="0"/>
                          <a:ea typeface="+mn-ea"/>
                          <a:cs typeface="+mn-cs"/>
                        </a:rPr>
                        <a:t>Digestion of proteins in the stomach</a:t>
                      </a:r>
                    </a:p>
                  </a:txBody>
                  <a:tcPr>
                    <a:solidFill>
                      <a:srgbClr val="FFCCC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kern="1200" dirty="0" smtClean="0">
                        <a:solidFill>
                          <a:schemeClr val="accent2">
                            <a:lumMod val="75000"/>
                          </a:schemeClr>
                        </a:solidFill>
                        <a:latin typeface="Gill Sans MT" panose="020B0502020104020203" pitchFamily="34" charset="0"/>
                        <a:ea typeface="+mn-ea"/>
                        <a:cs typeface="+mn-cs"/>
                      </a:endParaRPr>
                    </a:p>
                  </a:txBody>
                  <a:tcPr>
                    <a:solidFill>
                      <a:srgbClr val="FFCCCC"/>
                    </a:solidFill>
                  </a:tcPr>
                </a:tc>
                <a:extLst>
                  <a:ext uri="{0D108BD9-81ED-4DB2-BD59-A6C34878D82A}">
                    <a16:rowId xmlns:a16="http://schemas.microsoft.com/office/drawing/2014/main" val="2238428804"/>
                  </a:ext>
                </a:extLst>
              </a:tr>
              <a:tr h="528816">
                <a:tc>
                  <a:txBody>
                    <a:bodyPr/>
                    <a:lstStyle/>
                    <a:p>
                      <a:pPr lvl="0" algn="ctr">
                        <a:lnSpc>
                          <a:spcPct val="150000"/>
                        </a:lnSpc>
                        <a:defRPr/>
                      </a:pPr>
                      <a:r>
                        <a:rPr lang="en-US" sz="1600" kern="1200" dirty="0" smtClean="0">
                          <a:solidFill>
                            <a:schemeClr val="tx1"/>
                          </a:solidFill>
                        </a:rPr>
                        <a:t>-</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Pepsin</a:t>
                      </a:r>
                      <a:endParaRPr kumimoji="0" lang="en-US" sz="1600" b="0" i="0" u="none" kern="1200" dirty="0" smtClean="0">
                        <a:solidFill>
                          <a:schemeClr val="accent2">
                            <a:lumMod val="75000"/>
                          </a:schemeClr>
                        </a:solidFill>
                        <a:latin typeface="Gill Sans MT" panose="020B0502020104020203" pitchFamily="34" charset="0"/>
                        <a:ea typeface="+mn-ea"/>
                        <a:cs typeface="+mn-cs"/>
                      </a:endParaRP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Hydrochloric acid</a:t>
                      </a:r>
                    </a:p>
                  </a:txBody>
                  <a:tcPr>
                    <a:solidFill>
                      <a:schemeClr val="bg1">
                        <a:lumMod val="95000"/>
                      </a:schemeClr>
                    </a:solidFill>
                  </a:tcPr>
                </a:tc>
                <a:extLst>
                  <a:ext uri="{0D108BD9-81ED-4DB2-BD59-A6C34878D82A}">
                    <a16:rowId xmlns:a16="http://schemas.microsoft.com/office/drawing/2014/main" val="487921457"/>
                  </a:ext>
                </a:extLst>
              </a:tr>
              <a:tr h="331526">
                <a:tc>
                  <a:txBody>
                    <a:bodyPr/>
                    <a:lstStyle/>
                    <a:p>
                      <a:pPr lvl="0" algn="l">
                        <a:lnSpc>
                          <a:spcPct val="150000"/>
                        </a:lnSpc>
                        <a:defRPr/>
                      </a:pPr>
                      <a:r>
                        <a:rPr lang="en-US" sz="1600" kern="1200" dirty="0" smtClean="0">
                          <a:solidFill>
                            <a:schemeClr val="tx1"/>
                          </a:solidFill>
                        </a:rPr>
                        <a:t>- Food mixed with </a:t>
                      </a:r>
                      <a:r>
                        <a:rPr lang="en-US" sz="1600" kern="1200" dirty="0" smtClean="0">
                          <a:solidFill>
                            <a:srgbClr val="FF0000"/>
                          </a:solidFill>
                        </a:rPr>
                        <a:t>saliva</a:t>
                      </a:r>
                      <a:r>
                        <a:rPr lang="en-US" sz="1600" kern="1200" dirty="0" smtClean="0">
                          <a:solidFill>
                            <a:schemeClr val="tx1"/>
                          </a:solidFill>
                        </a:rPr>
                        <a:t> that contain ptyalin (an </a:t>
                      </a:r>
                      <a:r>
                        <a:rPr lang="el-GR" sz="1600" kern="1200" dirty="0" smtClean="0">
                          <a:solidFill>
                            <a:srgbClr val="FF0000"/>
                          </a:solidFill>
                        </a:rPr>
                        <a:t>α</a:t>
                      </a:r>
                      <a:r>
                        <a:rPr lang="en-US" sz="1600" kern="1200" dirty="0" smtClean="0">
                          <a:solidFill>
                            <a:srgbClr val="FF0000"/>
                          </a:solidFill>
                        </a:rPr>
                        <a:t> amylase</a:t>
                      </a:r>
                      <a:r>
                        <a:rPr lang="en-US" sz="1600" kern="1200" dirty="0" smtClean="0">
                          <a:solidFill>
                            <a:schemeClr val="tx1"/>
                          </a:solidFill>
                        </a:rPr>
                        <a:t>) secreted by parotid gland.</a:t>
                      </a:r>
                    </a:p>
                    <a:p>
                      <a:pPr lvl="0" algn="l">
                        <a:lnSpc>
                          <a:spcPct val="150000"/>
                        </a:lnSpc>
                        <a:defRPr/>
                      </a:pPr>
                      <a:r>
                        <a:rPr lang="en-US" sz="1600" kern="1200" dirty="0" smtClean="0">
                          <a:solidFill>
                            <a:schemeClr val="tx1"/>
                          </a:solidFill>
                        </a:rPr>
                        <a:t>- It hydrolysis starch to maltose.</a:t>
                      </a:r>
                    </a:p>
                    <a:p>
                      <a:pPr lvl="0" algn="l">
                        <a:lnSpc>
                          <a:spcPct val="150000"/>
                        </a:lnSpc>
                        <a:defRPr/>
                      </a:pPr>
                      <a:r>
                        <a:rPr lang="en-US" sz="1600" kern="1200" dirty="0" smtClean="0">
                          <a:solidFill>
                            <a:schemeClr val="tx1"/>
                          </a:solidFill>
                        </a:rPr>
                        <a:t>- It continues in stomach for </a:t>
                      </a:r>
                      <a:r>
                        <a:rPr kumimoji="0" lang="en-US" sz="1600" kern="1200" dirty="0" smtClean="0">
                          <a:solidFill>
                            <a:srgbClr val="FADA7A">
                              <a:lumMod val="75000"/>
                            </a:srgbClr>
                          </a:solidFill>
                          <a:latin typeface="+mn-lt"/>
                          <a:ea typeface="+mn-ea"/>
                          <a:cs typeface="+mn-cs"/>
                        </a:rPr>
                        <a:t>1 horse</a:t>
                      </a:r>
                    </a:p>
                    <a:p>
                      <a:pPr lvl="0" algn="l">
                        <a:lnSpc>
                          <a:spcPct val="150000"/>
                        </a:lnSpc>
                        <a:defRPr/>
                      </a:pPr>
                      <a:r>
                        <a:rPr lang="en-US" sz="1600" kern="1200" dirty="0" smtClean="0">
                          <a:solidFill>
                            <a:schemeClr val="tx1"/>
                          </a:solidFill>
                        </a:rPr>
                        <a:t>- Gastric acid deactivate it.</a:t>
                      </a:r>
                    </a:p>
                    <a:p>
                      <a:pPr lvl="0" algn="l">
                        <a:lnSpc>
                          <a:spcPct val="150000"/>
                        </a:lnSpc>
                        <a:defRPr/>
                      </a:pPr>
                      <a:endParaRPr lang="en-US" sz="1600" kern="1200" dirty="0" smtClean="0">
                        <a:solidFill>
                          <a:schemeClr val="tx1"/>
                        </a:solidFill>
                      </a:endParaRPr>
                    </a:p>
                  </a:txBody>
                  <a:tcPr>
                    <a:solidFill>
                      <a:schemeClr val="bg1"/>
                    </a:solidFill>
                  </a:tcPr>
                </a:tc>
                <a:tc>
                  <a:txBody>
                    <a:bodyPr/>
                    <a:lstStyle/>
                    <a:p>
                      <a:pPr lvl="0" algn="l">
                        <a:lnSpc>
                          <a:spcPct val="150000"/>
                        </a:lnSpc>
                        <a:defRPr/>
                      </a:pPr>
                      <a:r>
                        <a:rPr lang="en-US" sz="1600" kern="1200" dirty="0" smtClean="0"/>
                        <a:t>- secreted by </a:t>
                      </a:r>
                      <a:r>
                        <a:rPr lang="en-US" sz="1600" kern="1200" dirty="0" smtClean="0">
                          <a:solidFill>
                            <a:srgbClr val="FF0000"/>
                          </a:solidFill>
                        </a:rPr>
                        <a:t>chief</a:t>
                      </a:r>
                      <a:r>
                        <a:rPr lang="en-US" sz="1600" kern="1200" dirty="0" smtClean="0"/>
                        <a:t> (peptic) cells.</a:t>
                      </a:r>
                    </a:p>
                    <a:p>
                      <a:pPr lvl="0" algn="l">
                        <a:lnSpc>
                          <a:spcPct val="150000"/>
                        </a:lnSpc>
                        <a:defRPr/>
                      </a:pPr>
                      <a:r>
                        <a:rPr lang="en-US" sz="1600" kern="1200" dirty="0" smtClean="0"/>
                        <a:t>- It is active at pH </a:t>
                      </a:r>
                      <a:r>
                        <a:rPr kumimoji="0" lang="en-US" sz="1600" kern="1200" dirty="0" smtClean="0">
                          <a:solidFill>
                            <a:srgbClr val="FADA7A">
                              <a:lumMod val="75000"/>
                            </a:srgbClr>
                          </a:solidFill>
                          <a:latin typeface="+mn-lt"/>
                          <a:ea typeface="+mn-ea"/>
                          <a:cs typeface="+mn-cs"/>
                        </a:rPr>
                        <a:t>2-3</a:t>
                      </a:r>
                      <a:r>
                        <a:rPr lang="en-US" sz="1600" kern="1200" dirty="0" smtClean="0"/>
                        <a:t> and inactive at pH </a:t>
                      </a:r>
                      <a:r>
                        <a:rPr kumimoji="0" lang="en-US" sz="1600" kern="1200" dirty="0" smtClean="0">
                          <a:solidFill>
                            <a:srgbClr val="FADA7A">
                              <a:lumMod val="75000"/>
                            </a:srgbClr>
                          </a:solidFill>
                          <a:latin typeface="+mn-lt"/>
                          <a:ea typeface="+mn-ea"/>
                          <a:cs typeface="+mn-cs"/>
                        </a:rPr>
                        <a:t>5.</a:t>
                      </a:r>
                    </a:p>
                    <a:p>
                      <a:pPr lvl="0" algn="l">
                        <a:lnSpc>
                          <a:spcPct val="150000"/>
                        </a:lnSpc>
                        <a:defRPr/>
                      </a:pPr>
                      <a:r>
                        <a:rPr lang="en-US" sz="1600" kern="1200" dirty="0" smtClean="0"/>
                        <a:t>- Initiate protein digestion </a:t>
                      </a:r>
                      <a:r>
                        <a:rPr kumimoji="0" lang="en-US" sz="1600" kern="1200" dirty="0" smtClean="0">
                          <a:solidFill>
                            <a:srgbClr val="FADA7A">
                              <a:lumMod val="75000"/>
                            </a:srgbClr>
                          </a:solidFill>
                          <a:latin typeface="+mn-lt"/>
                          <a:ea typeface="+mn-ea"/>
                          <a:cs typeface="+mn-cs"/>
                        </a:rPr>
                        <a:t>(10-20%</a:t>
                      </a:r>
                      <a:r>
                        <a:rPr lang="en-US" sz="1600" kern="1200" dirty="0" smtClean="0"/>
                        <a:t> of protein digestion).</a:t>
                      </a:r>
                    </a:p>
                    <a:p>
                      <a:pPr lvl="0" algn="l">
                        <a:lnSpc>
                          <a:spcPct val="150000"/>
                        </a:lnSpc>
                        <a:defRPr/>
                      </a:pPr>
                      <a:r>
                        <a:rPr lang="en-US" sz="1600" kern="1200" dirty="0" smtClean="0"/>
                        <a:t>- Can digest collagen.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kern="1200" dirty="0" smtClean="0">
                        <a:solidFill>
                          <a:schemeClr val="accent2">
                            <a:lumMod val="75000"/>
                          </a:schemeClr>
                        </a:solidFill>
                        <a:latin typeface="Gill Sans MT" panose="020B0502020104020203" pitchFamily="34" charset="0"/>
                        <a:ea typeface="+mn-ea"/>
                        <a:cs typeface="+mn-cs"/>
                      </a:endParaRP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secreted by </a:t>
                      </a:r>
                      <a:r>
                        <a:rPr lang="en-US" sz="1600" dirty="0" err="1" smtClean="0">
                          <a:solidFill>
                            <a:srgbClr val="FF0000"/>
                          </a:solidFill>
                        </a:rPr>
                        <a:t>parital</a:t>
                      </a:r>
                      <a:r>
                        <a:rPr lang="en-US" sz="1600" dirty="0" smtClean="0">
                          <a:solidFill>
                            <a:srgbClr val="FF0000"/>
                          </a:solidFill>
                        </a:rPr>
                        <a:t> </a:t>
                      </a:r>
                      <a:r>
                        <a:rPr lang="en-US" sz="1600" dirty="0" smtClean="0"/>
                        <a:t>(oxyntic) cells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kern="1200" dirty="0" smtClean="0">
                        <a:solidFill>
                          <a:schemeClr val="accent2">
                            <a:lumMod val="75000"/>
                          </a:schemeClr>
                        </a:solidFill>
                        <a:latin typeface="Gill Sans MT" panose="020B0502020104020203" pitchFamily="34" charset="0"/>
                        <a:ea typeface="+mn-ea"/>
                        <a:cs typeface="+mn-cs"/>
                      </a:endParaRPr>
                    </a:p>
                  </a:txBody>
                  <a:tcPr>
                    <a:solidFill>
                      <a:schemeClr val="bg1"/>
                    </a:solidFill>
                  </a:tcPr>
                </a:tc>
                <a:extLst>
                  <a:ext uri="{0D108BD9-81ED-4DB2-BD59-A6C34878D82A}">
                    <a16:rowId xmlns:a16="http://schemas.microsoft.com/office/drawing/2014/main" val="2495078443"/>
                  </a:ext>
                </a:extLst>
              </a:tr>
            </a:tbl>
          </a:graphicData>
        </a:graphic>
      </p:graphicFrame>
    </p:spTree>
    <p:extLst>
      <p:ext uri="{BB962C8B-B14F-4D97-AF65-F5344CB8AC3E}">
        <p14:creationId xmlns:p14="http://schemas.microsoft.com/office/powerpoint/2010/main" val="118329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29A69E-7D8F-4515-9605-0315ABD4F316}" type="slidenum">
              <a:rPr lang="en-US" smtClean="0"/>
              <a:t>12</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830741300"/>
              </p:ext>
            </p:extLst>
          </p:nvPr>
        </p:nvGraphicFramePr>
        <p:xfrm>
          <a:off x="-1" y="-30344"/>
          <a:ext cx="12188826" cy="6405150"/>
        </p:xfrm>
        <a:graphic>
          <a:graphicData uri="http://schemas.openxmlformats.org/drawingml/2006/table">
            <a:tbl>
              <a:tblPr firstRow="1" bandRow="1">
                <a:tableStyleId>{5DA37D80-6434-44D0-A028-1B22A696006F}</a:tableStyleId>
              </a:tblPr>
              <a:tblGrid>
                <a:gridCol w="3142086">
                  <a:extLst>
                    <a:ext uri="{9D8B030D-6E8A-4147-A177-3AD203B41FA5}">
                      <a16:colId xmlns:a16="http://schemas.microsoft.com/office/drawing/2014/main" val="868826657"/>
                    </a:ext>
                  </a:extLst>
                </a:gridCol>
                <a:gridCol w="6984775">
                  <a:extLst>
                    <a:ext uri="{9D8B030D-6E8A-4147-A177-3AD203B41FA5}">
                      <a16:colId xmlns:a16="http://schemas.microsoft.com/office/drawing/2014/main" val="1455877838"/>
                    </a:ext>
                  </a:extLst>
                </a:gridCol>
                <a:gridCol w="2061965">
                  <a:extLst>
                    <a:ext uri="{9D8B030D-6E8A-4147-A177-3AD203B41FA5}">
                      <a16:colId xmlns:a16="http://schemas.microsoft.com/office/drawing/2014/main" val="3687207917"/>
                    </a:ext>
                  </a:extLst>
                </a:gridCol>
              </a:tblGrid>
              <a:tr h="575918">
                <a:tc gridSpan="3">
                  <a:txBody>
                    <a:bodyPr/>
                    <a:lstStyle/>
                    <a:p>
                      <a:pPr algn="ctr"/>
                      <a:r>
                        <a:rPr lang="en-US" sz="1600" b="0" i="0" u="none" dirty="0" smtClean="0">
                          <a:latin typeface="Gill Sans MT" panose="020B0502020104020203" pitchFamily="34" charset="0"/>
                          <a:cs typeface="Times New Roman" panose="02020603050405020304" pitchFamily="18" charset="0"/>
                        </a:rPr>
                        <a:t>Relaxation Reflexes in Gastric Reservoir Part</a:t>
                      </a:r>
                    </a:p>
                    <a:p>
                      <a:pPr algn="ctr"/>
                      <a:r>
                        <a:rPr lang="en-US" sz="1600" b="0" i="0" u="none" dirty="0" smtClean="0">
                          <a:solidFill>
                            <a:schemeClr val="accent4">
                              <a:lumMod val="75000"/>
                            </a:schemeClr>
                          </a:solidFill>
                          <a:latin typeface="Gill Sans MT" panose="020B0502020104020203" pitchFamily="34" charset="0"/>
                          <a:cs typeface="Times New Roman" panose="02020603050405020304" pitchFamily="18" charset="0"/>
                        </a:rPr>
                        <a:t>Three</a:t>
                      </a:r>
                      <a:r>
                        <a:rPr lang="en-US" sz="1600" b="0" i="0" u="none" dirty="0" smtClean="0">
                          <a:solidFill>
                            <a:schemeClr val="bg1"/>
                          </a:solidFill>
                          <a:latin typeface="Gill Sans MT" panose="020B0502020104020203" pitchFamily="34" charset="0"/>
                          <a:cs typeface="Times New Roman" panose="02020603050405020304" pitchFamily="18" charset="0"/>
                        </a:rPr>
                        <a:t> </a:t>
                      </a:r>
                      <a:r>
                        <a:rPr lang="en-US" sz="1600" b="0" i="0" u="none" dirty="0" smtClean="0">
                          <a:solidFill>
                            <a:schemeClr val="tx2"/>
                          </a:solidFill>
                          <a:latin typeface="Gill Sans MT" panose="020B0502020104020203" pitchFamily="34" charset="0"/>
                          <a:cs typeface="Times New Roman" panose="02020603050405020304" pitchFamily="18" charset="0"/>
                        </a:rPr>
                        <a:t>Kinds of Relaxation Occur in the Gastric Reservoir </a:t>
                      </a:r>
                    </a:p>
                  </a:txBody>
                  <a:tcPr>
                    <a:solidFill>
                      <a:srgbClr val="D6EAF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2202847"/>
                  </a:ext>
                </a:extLst>
              </a:tr>
              <a:tr h="326184">
                <a:tc>
                  <a:txBody>
                    <a:bodyPr/>
                    <a:lstStyle/>
                    <a:p>
                      <a:pPr algn="ctr"/>
                      <a:r>
                        <a:rPr lang="en-US" sz="1300" b="0" i="0" u="none" dirty="0" smtClean="0">
                          <a:solidFill>
                            <a:schemeClr val="accent2">
                              <a:lumMod val="75000"/>
                            </a:schemeClr>
                          </a:solidFill>
                          <a:latin typeface="Gill Sans MT" panose="020B0502020104020203" pitchFamily="34" charset="0"/>
                        </a:rPr>
                        <a:t>Receptive Relaxation Reflex</a:t>
                      </a:r>
                    </a:p>
                  </a:txBody>
                  <a:tcP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kern="1200" dirty="0" smtClean="0">
                          <a:solidFill>
                            <a:schemeClr val="accent2">
                              <a:lumMod val="75000"/>
                            </a:schemeClr>
                          </a:solidFill>
                          <a:latin typeface="Gill Sans MT" panose="020B0502020104020203" pitchFamily="34" charset="0"/>
                          <a:ea typeface="+mn-ea"/>
                          <a:cs typeface="+mn-cs"/>
                        </a:rPr>
                        <a:t>Adaptive relaxation</a:t>
                      </a:r>
                    </a:p>
                  </a:txBody>
                  <a:tcP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kern="1200" dirty="0" smtClean="0">
                          <a:solidFill>
                            <a:schemeClr val="accent2">
                              <a:lumMod val="75000"/>
                            </a:schemeClr>
                          </a:solidFill>
                          <a:latin typeface="Gill Sans MT" panose="020B0502020104020203" pitchFamily="34" charset="0"/>
                          <a:ea typeface="+mn-ea"/>
                          <a:cs typeface="+mn-cs"/>
                        </a:rPr>
                        <a:t>Feedback Relaxation</a:t>
                      </a:r>
                    </a:p>
                  </a:txBody>
                  <a:tcPr>
                    <a:solidFill>
                      <a:srgbClr val="FFCCCC"/>
                    </a:solidFill>
                  </a:tcPr>
                </a:tc>
                <a:extLst>
                  <a:ext uri="{0D108BD9-81ED-4DB2-BD59-A6C34878D82A}">
                    <a16:rowId xmlns:a16="http://schemas.microsoft.com/office/drawing/2014/main" val="2238428804"/>
                  </a:ext>
                </a:extLst>
              </a:tr>
              <a:tr h="2743186">
                <a:tc>
                  <a:txBody>
                    <a:bodyPr/>
                    <a:lstStyle/>
                    <a:p>
                      <a:pPr marL="285750" indent="-285750">
                        <a:buFont typeface="Arial" panose="020B0604020202020204" pitchFamily="34" charset="0"/>
                        <a:buChar char="•"/>
                      </a:pPr>
                      <a:r>
                        <a:rPr lang="en-US" sz="1300" dirty="0" smtClean="0">
                          <a:solidFill>
                            <a:srgbClr val="FF0000"/>
                          </a:solidFill>
                        </a:rPr>
                        <a:t>Triggered by swallowing reflex. </a:t>
                      </a:r>
                    </a:p>
                    <a:p>
                      <a:pPr marL="285750" indent="-285750">
                        <a:buFont typeface="Arial" panose="020B0604020202020204" pitchFamily="34" charset="0"/>
                        <a:buChar char="•"/>
                      </a:pPr>
                      <a:r>
                        <a:rPr lang="en-US" sz="1300" dirty="0" smtClean="0"/>
                        <a:t>When the </a:t>
                      </a:r>
                      <a:r>
                        <a:rPr lang="en-US" sz="1300" dirty="0" smtClean="0">
                          <a:solidFill>
                            <a:srgbClr val="FF0000"/>
                          </a:solidFill>
                        </a:rPr>
                        <a:t>esophageal</a:t>
                      </a:r>
                      <a:r>
                        <a:rPr lang="en-US" sz="1300" dirty="0" smtClean="0"/>
                        <a:t> peristaltic waves reach the stomach, the stomach relaxes through inhibition of </a:t>
                      </a:r>
                      <a:r>
                        <a:rPr lang="en-US" sz="1300" u="sng" dirty="0" smtClean="0"/>
                        <a:t>myenteric</a:t>
                      </a:r>
                      <a:r>
                        <a:rPr lang="en-US" sz="1300" dirty="0" smtClean="0"/>
                        <a:t> neurons which prepares the stomach to receive the food that is propelled into the esophagus during swallowing. </a:t>
                      </a:r>
                    </a:p>
                    <a:p>
                      <a:pPr marL="285750" indent="-285750">
                        <a:buFont typeface="Arial" panose="020B0604020202020204" pitchFamily="34" charset="0"/>
                        <a:buChar char="•"/>
                      </a:pPr>
                      <a:r>
                        <a:rPr lang="en-US" sz="1200" dirty="0" smtClean="0">
                          <a:solidFill>
                            <a:srgbClr val="00B050"/>
                          </a:solidFill>
                        </a:rPr>
                        <a:t>It relieves the tonic contractions.</a:t>
                      </a:r>
                    </a:p>
                    <a:p>
                      <a:pPr marL="285750" indent="-285750">
                        <a:buFont typeface="Arial" panose="020B0604020202020204" pitchFamily="34" charset="0"/>
                        <a:buChar char="•"/>
                      </a:pPr>
                      <a:r>
                        <a:rPr lang="en-US" sz="1200" dirty="0" smtClean="0">
                          <a:solidFill>
                            <a:srgbClr val="00B050"/>
                          </a:solidFill>
                        </a:rPr>
                        <a:t>Pushes </a:t>
                      </a:r>
                      <a:r>
                        <a:rPr kumimoji="0" lang="en-US" sz="1200" kern="1200" dirty="0" smtClean="0">
                          <a:solidFill>
                            <a:srgbClr val="00B050"/>
                          </a:solidFill>
                          <a:latin typeface="+mn-lt"/>
                          <a:ea typeface="+mn-ea"/>
                          <a:cs typeface="+mn-cs"/>
                        </a:rPr>
                        <a:t>the</a:t>
                      </a:r>
                      <a:r>
                        <a:rPr lang="en-US" sz="1200" dirty="0" smtClean="0">
                          <a:solidFill>
                            <a:srgbClr val="00B050"/>
                          </a:solidFill>
                        </a:rPr>
                        <a:t> </a:t>
                      </a:r>
                      <a:r>
                        <a:rPr kumimoji="0" lang="en-US" sz="1200" kern="1200" dirty="0" smtClean="0">
                          <a:solidFill>
                            <a:srgbClr val="00B050"/>
                          </a:solidFill>
                          <a:latin typeface="+mn-lt"/>
                          <a:ea typeface="+mn-ea"/>
                          <a:cs typeface="+mn-cs"/>
                        </a:rPr>
                        <a:t>food</a:t>
                      </a:r>
                      <a:r>
                        <a:rPr lang="en-US" sz="1200" dirty="0" smtClean="0">
                          <a:solidFill>
                            <a:srgbClr val="00B050"/>
                          </a:solidFill>
                        </a:rPr>
                        <a:t> to the stomach by: relaxing the sphincter and relaxing the reservoir part</a:t>
                      </a:r>
                      <a:r>
                        <a:rPr lang="en-US" sz="1200" dirty="0" smtClean="0">
                          <a:solidFill>
                            <a:srgbClr val="00B050"/>
                          </a:solidFill>
                        </a:rPr>
                        <a:t>.</a:t>
                      </a:r>
                      <a:endParaRPr lang="en-US" sz="1200" dirty="0">
                        <a:solidFill>
                          <a:schemeClr val="tx1"/>
                        </a:solidFill>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kern="1200" dirty="0" smtClean="0">
                          <a:solidFill>
                            <a:srgbClr val="00B050"/>
                          </a:solidFill>
                          <a:latin typeface="+mn-lt"/>
                          <a:ea typeface="+mn-ea"/>
                          <a:cs typeface="+mn-cs"/>
                        </a:rPr>
                        <a:t>the receptive relaxation reflex is not enough to store food, that’s why there is other reflex  witch is adaptive reflex. </a:t>
                      </a:r>
                    </a:p>
                  </a:txBody>
                  <a:tcPr/>
                </a:tc>
                <a:tc>
                  <a:txBody>
                    <a:bodyPr/>
                    <a:lstStyle/>
                    <a:p>
                      <a:pPr marL="285750" indent="-285750">
                        <a:buFont typeface="Arial" panose="020B0604020202020204" pitchFamily="34" charset="0"/>
                        <a:buChar char="•"/>
                      </a:pPr>
                      <a:r>
                        <a:rPr lang="en-US" sz="1300" b="0" dirty="0" smtClean="0"/>
                        <a:t>Triggered by stretch receptors </a:t>
                      </a:r>
                      <a:r>
                        <a:rPr lang="en-US" sz="1300" b="0" dirty="0" smtClean="0">
                          <a:solidFill>
                            <a:srgbClr val="FF0000"/>
                          </a:solidFill>
                        </a:rPr>
                        <a:t>(</a:t>
                      </a:r>
                      <a:r>
                        <a:rPr lang="en-US" sz="1300" b="0" dirty="0" err="1" smtClean="0">
                          <a:solidFill>
                            <a:srgbClr val="FF0000"/>
                          </a:solidFill>
                        </a:rPr>
                        <a:t>vago</a:t>
                      </a:r>
                      <a:r>
                        <a:rPr lang="en-US" sz="1300" b="0" dirty="0" smtClean="0">
                          <a:solidFill>
                            <a:srgbClr val="FF0000"/>
                          </a:solidFill>
                        </a:rPr>
                        <a:t>-vagal reflex).</a:t>
                      </a:r>
                    </a:p>
                    <a:p>
                      <a:pPr marL="285750" indent="-285750">
                        <a:buFont typeface="Arial" panose="020B0604020202020204" pitchFamily="34" charset="0"/>
                        <a:buChar char="•"/>
                      </a:pPr>
                      <a:r>
                        <a:rPr lang="en-US" sz="1300" b="0" dirty="0" smtClean="0"/>
                        <a:t> Normally, when food stretches the stomach, a “</a:t>
                      </a:r>
                      <a:r>
                        <a:rPr lang="en-US" sz="1300" b="0" dirty="0" err="1" smtClean="0"/>
                        <a:t>vagovagal</a:t>
                      </a:r>
                      <a:r>
                        <a:rPr lang="en-US" sz="1300" b="0" dirty="0" smtClean="0"/>
                        <a:t> reflex” from the stomach to the brain stem and then back to the stomach reduces the tone in the muscular wall of the body of the stomach so that the wall bulges progressively outward.</a:t>
                      </a:r>
                    </a:p>
                    <a:p>
                      <a:pPr marL="285750" indent="-285750">
                        <a:buFont typeface="Arial" panose="020B0604020202020204" pitchFamily="34" charset="0"/>
                        <a:buChar char="•"/>
                      </a:pPr>
                      <a:r>
                        <a:rPr lang="en-US" sz="1300" b="0" dirty="0" smtClean="0"/>
                        <a:t>Adaptive relaxation is lost in patients who have undergone a </a:t>
                      </a:r>
                      <a:r>
                        <a:rPr lang="en-US" sz="1300" b="0" dirty="0" err="1" smtClean="0"/>
                        <a:t>vagotomy</a:t>
                      </a:r>
                      <a:r>
                        <a:rPr lang="en-US" sz="1300" b="0" dirty="0" smtClean="0"/>
                        <a:t>. </a:t>
                      </a:r>
                    </a:p>
                    <a:p>
                      <a:pPr marL="285750" indent="-285750">
                        <a:buFont typeface="Arial" panose="020B0604020202020204" pitchFamily="34" charset="0"/>
                        <a:buChar char="•"/>
                      </a:pPr>
                      <a:r>
                        <a:rPr lang="en-US" sz="1300" b="0" dirty="0" smtClean="0"/>
                        <a:t>Following a </a:t>
                      </a:r>
                      <a:r>
                        <a:rPr lang="en-US" sz="1300" b="0" dirty="0" err="1" smtClean="0"/>
                        <a:t>vagotomy</a:t>
                      </a:r>
                      <a:r>
                        <a:rPr lang="en-US" sz="1300" b="0" dirty="0" smtClean="0"/>
                        <a:t>, increased tone in the musculature of the reservoir decreases the wall compliance, which in turn affects the responses of gastric stretch receptors to distention of the reservoir. </a:t>
                      </a:r>
                    </a:p>
                    <a:p>
                      <a:pPr marL="285750" indent="-285750">
                        <a:buFont typeface="Arial" panose="020B0604020202020204" pitchFamily="34" charset="0"/>
                        <a:buChar char="•"/>
                      </a:pPr>
                      <a:r>
                        <a:rPr lang="en-US" sz="1300" b="0" dirty="0" smtClean="0"/>
                        <a:t>Pressure–volume curves obtained before and after </a:t>
                      </a:r>
                      <a:r>
                        <a:rPr lang="en-US" sz="1300" b="0" dirty="0" err="1" smtClean="0"/>
                        <a:t>vagotomy</a:t>
                      </a:r>
                      <a:r>
                        <a:rPr lang="en-US" sz="1300" b="0" dirty="0" smtClean="0"/>
                        <a:t> reflect the decrease in compliance of the gastric wall. </a:t>
                      </a:r>
                    </a:p>
                    <a:p>
                      <a:pPr marL="285750" indent="-285750">
                        <a:buFont typeface="Arial" panose="020B0604020202020204" pitchFamily="34" charset="0"/>
                        <a:buChar char="•"/>
                      </a:pPr>
                      <a:r>
                        <a:rPr lang="en-US" sz="1300" b="0" dirty="0" smtClean="0"/>
                        <a:t>The loss of adaptive relaxation after a </a:t>
                      </a:r>
                      <a:r>
                        <a:rPr lang="en-US" sz="1300" b="0" dirty="0" err="1" smtClean="0"/>
                        <a:t>vagotomy</a:t>
                      </a:r>
                      <a:r>
                        <a:rPr lang="en-US" sz="1300" b="0" dirty="0" smtClean="0"/>
                        <a:t> is associated with a lowered threshold for sensations of fullness and pain.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rgbClr val="00B050"/>
                          </a:solidFill>
                        </a:rPr>
                        <a:t>This mechanism is more important for adaptation and accommodation.</a:t>
                      </a:r>
                    </a:p>
                  </a:txBody>
                  <a:tcPr/>
                </a:tc>
                <a:tc rowSpan="2">
                  <a:txBody>
                    <a:bodyPr/>
                    <a:lstStyle/>
                    <a:p>
                      <a:pPr marL="285750" indent="-285750">
                        <a:buFont typeface="Arial" panose="020B0604020202020204" pitchFamily="34" charset="0"/>
                        <a:buChar char="•"/>
                      </a:pPr>
                      <a:r>
                        <a:rPr lang="en-US" sz="1200" dirty="0" smtClean="0"/>
                        <a:t>The presence of nutrients in the </a:t>
                      </a:r>
                      <a:r>
                        <a:rPr lang="en-US" sz="1200" dirty="0" smtClean="0">
                          <a:solidFill>
                            <a:srgbClr val="FF0000"/>
                          </a:solidFill>
                        </a:rPr>
                        <a:t>small intestine </a:t>
                      </a:r>
                      <a:r>
                        <a:rPr lang="en-US" sz="1200" dirty="0" smtClean="0"/>
                        <a:t>triggers feedback relaxation. </a:t>
                      </a:r>
                    </a:p>
                    <a:p>
                      <a:pPr marL="285750" indent="-285750">
                        <a:buFont typeface="Arial" panose="020B0604020202020204" pitchFamily="34" charset="0"/>
                        <a:buChar char="•"/>
                      </a:pPr>
                      <a:endParaRPr lang="en-US" sz="1200" dirty="0" smtClean="0"/>
                    </a:p>
                    <a:p>
                      <a:pPr marL="285750" indent="-285750">
                        <a:buFont typeface="Arial" panose="020B0604020202020204" pitchFamily="34" charset="0"/>
                        <a:buChar char="•"/>
                      </a:pPr>
                      <a:r>
                        <a:rPr lang="en-US" sz="1200" dirty="0" smtClean="0"/>
                        <a:t>It can involve both </a:t>
                      </a:r>
                      <a:r>
                        <a:rPr lang="en-US" sz="1200" u="sng" dirty="0" smtClean="0"/>
                        <a:t>local reflex </a:t>
                      </a:r>
                      <a:r>
                        <a:rPr lang="en-US" sz="1200" dirty="0" smtClean="0"/>
                        <a:t>connections between receptors in the small intestine and the gastric ENS or </a:t>
                      </a:r>
                      <a:r>
                        <a:rPr lang="en-US" sz="1200" u="none" dirty="0" smtClean="0">
                          <a:solidFill>
                            <a:srgbClr val="FF0000"/>
                          </a:solidFill>
                        </a:rPr>
                        <a:t>hormones</a:t>
                      </a:r>
                      <a:r>
                        <a:rPr lang="en-US" sz="1200" dirty="0" smtClean="0"/>
                        <a:t> that are released from endocrine cells in the small intestinal mucosa and transported by the blood to signal the gastric ENS and stimulate firing in vagal afferent terminals in the stomach.</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rgbClr val="00B050"/>
                          </a:solidFill>
                        </a:rPr>
                        <a:t>The main goal of this is to inhibit the emptying but by doing so it causes it relax so it can adapt the amount of </a:t>
                      </a:r>
                      <a:r>
                        <a:rPr kumimoji="0" lang="en-US" sz="1200" kern="1200" dirty="0" smtClean="0">
                          <a:solidFill>
                            <a:srgbClr val="00B050"/>
                          </a:solidFill>
                          <a:latin typeface="+mn-lt"/>
                          <a:ea typeface="+mn-ea"/>
                          <a:cs typeface="+mn-cs"/>
                        </a:rPr>
                        <a:t>food and keep it. </a:t>
                      </a:r>
                      <a:endParaRPr kumimoji="0" lang="en-US" sz="1200" kern="1200" dirty="0" smtClean="0">
                        <a:solidFill>
                          <a:srgbClr val="00B050"/>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kern="1200" dirty="0" err="1" smtClean="0">
                          <a:solidFill>
                            <a:srgbClr val="00B050"/>
                          </a:solidFill>
                          <a:latin typeface="+mn-lt"/>
                          <a:ea typeface="+mn-ea"/>
                          <a:cs typeface="+mn-cs"/>
                        </a:rPr>
                        <a:t>Enterogastric</a:t>
                      </a:r>
                      <a:r>
                        <a:rPr kumimoji="0" lang="en-US" sz="1200" kern="1200" dirty="0" smtClean="0">
                          <a:solidFill>
                            <a:srgbClr val="00B050"/>
                          </a:solidFill>
                          <a:latin typeface="+mn-lt"/>
                          <a:ea typeface="+mn-ea"/>
                          <a:cs typeface="+mn-cs"/>
                        </a:rPr>
                        <a:t> reflex is example of Feedback Relaxation.</a:t>
                      </a:r>
                    </a:p>
                  </a:txBody>
                  <a:tcPr/>
                </a:tc>
                <a:extLst>
                  <a:ext uri="{0D108BD9-81ED-4DB2-BD59-A6C34878D82A}">
                    <a16:rowId xmlns:a16="http://schemas.microsoft.com/office/drawing/2014/main" val="2878319891"/>
                  </a:ext>
                </a:extLst>
              </a:tr>
              <a:tr h="2741406">
                <a:tc>
                  <a:txBody>
                    <a:bodyPr/>
                    <a:lstStyle/>
                    <a:p>
                      <a:pPr marL="0" indent="0">
                        <a:buFont typeface="Arial" panose="020B0604020202020204" pitchFamily="34" charset="0"/>
                        <a:buNone/>
                      </a:pPr>
                      <a:endParaRPr lang="en-US" sz="1400" dirty="0"/>
                    </a:p>
                  </a:txBody>
                  <a:tcPr>
                    <a:solidFill>
                      <a:schemeClr val="bg1">
                        <a:alpha val="2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300" b="0" i="0" u="none" dirty="0" smtClean="0">
                        <a:latin typeface="Gill Sans MT" panose="020B0502020104020203" pitchFamily="34" charset="0"/>
                      </a:endParaRPr>
                    </a:p>
                  </a:txBody>
                  <a:tcPr>
                    <a:solidFill>
                      <a:schemeClr val="bg1">
                        <a:alpha val="20000"/>
                      </a:schemeClr>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300" b="0" i="0" u="none" dirty="0" smtClean="0">
                        <a:latin typeface="Gill Sans MT" panose="020B0502020104020203" pitchFamily="34" charset="0"/>
                      </a:endParaRPr>
                    </a:p>
                  </a:txBody>
                  <a:tcPr>
                    <a:solidFill>
                      <a:schemeClr val="bg1">
                        <a:alpha val="20000"/>
                      </a:schemeClr>
                    </a:solidFill>
                  </a:tcPr>
                </a:tc>
                <a:extLst>
                  <a:ext uri="{0D108BD9-81ED-4DB2-BD59-A6C34878D82A}">
                    <a16:rowId xmlns:a16="http://schemas.microsoft.com/office/drawing/2014/main" val="2605088324"/>
                  </a:ext>
                </a:extLst>
              </a:tr>
            </a:tbl>
          </a:graphicData>
        </a:graphic>
      </p:graphicFrame>
      <p:pic>
        <p:nvPicPr>
          <p:cNvPr id="4" name="Picture 3" descr="DA7C25FF29.png"/>
          <p:cNvPicPr>
            <a:picLocks noChangeAspect="1"/>
          </p:cNvPicPr>
          <p:nvPr/>
        </p:nvPicPr>
        <p:blipFill>
          <a:blip r:embed="rId2" cstate="print"/>
          <a:stretch>
            <a:fillRect/>
          </a:stretch>
        </p:blipFill>
        <p:spPr>
          <a:xfrm>
            <a:off x="3595409" y="3720211"/>
            <a:ext cx="5904655" cy="2595346"/>
          </a:xfrm>
          <a:prstGeom prst="rect">
            <a:avLst/>
          </a:prstGeom>
        </p:spPr>
      </p:pic>
      <p:pic>
        <p:nvPicPr>
          <p:cNvPr id="5" name="Picture 4" descr="DA7C25FF28.png"/>
          <p:cNvPicPr>
            <a:picLocks noChangeAspect="1"/>
          </p:cNvPicPr>
          <p:nvPr/>
        </p:nvPicPr>
        <p:blipFill>
          <a:blip r:embed="rId3" cstate="print"/>
          <a:stretch>
            <a:fillRect/>
          </a:stretch>
        </p:blipFill>
        <p:spPr>
          <a:xfrm>
            <a:off x="185561" y="3861048"/>
            <a:ext cx="2880320" cy="2232248"/>
          </a:xfrm>
          <a:prstGeom prst="rect">
            <a:avLst/>
          </a:prstGeom>
        </p:spPr>
      </p:pic>
      <p:sp>
        <p:nvSpPr>
          <p:cNvPr id="6" name="Rectangle 5"/>
          <p:cNvSpPr/>
          <p:nvPr/>
        </p:nvSpPr>
        <p:spPr>
          <a:xfrm>
            <a:off x="9982844" y="-8137"/>
            <a:ext cx="2205981" cy="538788"/>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sp>
        <p:nvSpPr>
          <p:cNvPr id="9" name="Rectangle 8"/>
          <p:cNvSpPr/>
          <p:nvPr/>
        </p:nvSpPr>
        <p:spPr>
          <a:xfrm>
            <a:off x="1197868" y="6445111"/>
            <a:ext cx="6912768" cy="276999"/>
          </a:xfrm>
          <a:prstGeom prst="rect">
            <a:avLst/>
          </a:prstGeom>
          <a:ln>
            <a:solidFill>
              <a:srgbClr val="00B050"/>
            </a:solidFill>
            <a:prstDash val="dashDot"/>
          </a:ln>
        </p:spPr>
        <p:txBody>
          <a:bodyPr wrap="square">
            <a:spAutoFit/>
          </a:bodyPr>
          <a:lstStyle/>
          <a:p>
            <a:r>
              <a:rPr lang="en-US" sz="1200" dirty="0" smtClean="0">
                <a:solidFill>
                  <a:srgbClr val="00B050"/>
                </a:solidFill>
              </a:rPr>
              <a:t>The reservoir part undergo tonic contraction similar to lower esophageal sphincter but differ in the severity</a:t>
            </a:r>
            <a:endParaRPr lang="en-US" sz="1200" dirty="0">
              <a:solidFill>
                <a:srgbClr val="00B050"/>
              </a:solidFill>
            </a:endParaRPr>
          </a:p>
        </p:txBody>
      </p:sp>
      <p:sp>
        <p:nvSpPr>
          <p:cNvPr id="7" name="Rectangle 6"/>
          <p:cNvSpPr/>
          <p:nvPr/>
        </p:nvSpPr>
        <p:spPr>
          <a:xfrm>
            <a:off x="3251443" y="5559848"/>
            <a:ext cx="3456384" cy="738664"/>
          </a:xfrm>
          <a:prstGeom prst="rect">
            <a:avLst/>
          </a:prstGeom>
          <a:ln>
            <a:solidFill>
              <a:srgbClr val="00B050"/>
            </a:solidFill>
            <a:prstDash val="dashDot"/>
          </a:ln>
        </p:spPr>
        <p:txBody>
          <a:bodyPr wrap="square">
            <a:spAutoFit/>
          </a:bodyPr>
          <a:lstStyle/>
          <a:p>
            <a:pPr marL="171450" indent="-171450">
              <a:buFont typeface="Arial" panose="020B0604020202020204" pitchFamily="34" charset="0"/>
              <a:buChar char="•"/>
            </a:pPr>
            <a:r>
              <a:rPr lang="en-US" sz="1400" dirty="0">
                <a:solidFill>
                  <a:srgbClr val="00B050"/>
                </a:solidFill>
              </a:rPr>
              <a:t>if someone eat too much food, stomach wall distention will happen, then he will feel pain and discomfort.</a:t>
            </a:r>
            <a:endParaRPr lang="en-US" sz="1400" dirty="0">
              <a:solidFill>
                <a:srgbClr val="00B050"/>
              </a:solidFill>
            </a:endParaRPr>
          </a:p>
        </p:txBody>
      </p:sp>
      <p:sp>
        <p:nvSpPr>
          <p:cNvPr id="10" name="Rectangle 9"/>
          <p:cNvSpPr/>
          <p:nvPr/>
        </p:nvSpPr>
        <p:spPr>
          <a:xfrm>
            <a:off x="7030516" y="3649907"/>
            <a:ext cx="3058993" cy="323165"/>
          </a:xfrm>
          <a:prstGeom prst="rect">
            <a:avLst/>
          </a:prstGeom>
          <a:ln>
            <a:solidFill>
              <a:srgbClr val="FF0000"/>
            </a:solidFill>
            <a:prstDash val="dashDot"/>
          </a:ln>
        </p:spPr>
        <p:txBody>
          <a:bodyPr wrap="square">
            <a:spAutoFit/>
          </a:bodyPr>
          <a:lstStyle/>
          <a:p>
            <a:pPr algn="ctr"/>
            <a:r>
              <a:rPr lang="ar-SA" sz="1500" dirty="0" smtClean="0">
                <a:solidFill>
                  <a:srgbClr val="FF0000"/>
                </a:solidFill>
                <a:latin typeface="Calibri" panose="020F0502020204030204" pitchFamily="34" charset="0"/>
                <a:cs typeface="Calibri" panose="020F0502020204030204" pitchFamily="34" charset="0"/>
              </a:rPr>
              <a:t>شرح هذا النوع والرسمة في </a:t>
            </a:r>
            <a:r>
              <a:rPr lang="ar-SA" sz="1500" dirty="0" err="1" smtClean="0">
                <a:solidFill>
                  <a:srgbClr val="FF0000"/>
                </a:solidFill>
                <a:latin typeface="Calibri" panose="020F0502020204030204" pitchFamily="34" charset="0"/>
                <a:cs typeface="Calibri" panose="020F0502020204030204" pitchFamily="34" charset="0"/>
              </a:rPr>
              <a:t>السلايد</a:t>
            </a:r>
            <a:r>
              <a:rPr lang="ar-SA" sz="1500" dirty="0" smtClean="0">
                <a:solidFill>
                  <a:srgbClr val="FF0000"/>
                </a:solidFill>
                <a:latin typeface="Calibri" panose="020F0502020204030204" pitchFamily="34" charset="0"/>
                <a:cs typeface="Calibri" panose="020F0502020204030204" pitchFamily="34" charset="0"/>
              </a:rPr>
              <a:t> </a:t>
            </a:r>
            <a:r>
              <a:rPr lang="ar-SA" sz="1500" dirty="0" err="1" smtClean="0">
                <a:solidFill>
                  <a:srgbClr val="FF0000"/>
                </a:solidFill>
                <a:latin typeface="Calibri" panose="020F0502020204030204" pitchFamily="34" charset="0"/>
                <a:cs typeface="Calibri" panose="020F0502020204030204" pitchFamily="34" charset="0"/>
              </a:rPr>
              <a:t>الجاي</a:t>
            </a:r>
            <a:r>
              <a:rPr lang="ar-SA" sz="1500" dirty="0" smtClean="0">
                <a:solidFill>
                  <a:srgbClr val="FF0000"/>
                </a:solidFill>
                <a:latin typeface="Calibri" panose="020F0502020204030204" pitchFamily="34" charset="0"/>
                <a:cs typeface="Calibri" panose="020F0502020204030204" pitchFamily="34" charset="0"/>
              </a:rPr>
              <a:t> </a:t>
            </a:r>
            <a:r>
              <a:rPr lang="ar-SA" sz="1500" dirty="0" smtClean="0">
                <a:solidFill>
                  <a:srgbClr val="FF0000"/>
                </a:solidFill>
                <a:latin typeface="Calibri" panose="020F0502020204030204" pitchFamily="34" charset="0"/>
                <a:cs typeface="Calibri" panose="020F0502020204030204" pitchFamily="34" charset="0"/>
                <a:sym typeface="Wingdings" panose="05000000000000000000" pitchFamily="2" charset="2"/>
              </a:rPr>
              <a:t></a:t>
            </a:r>
            <a:endParaRPr lang="en-US" sz="15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83970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200" dirty="0">
                <a:solidFill>
                  <a:srgbClr val="00B050"/>
                </a:solidFill>
              </a:rPr>
              <a:t>Doctor </a:t>
            </a:r>
            <a:r>
              <a:rPr lang="en-US" sz="3200" dirty="0" smtClean="0">
                <a:solidFill>
                  <a:srgbClr val="00B050"/>
                </a:solidFill>
              </a:rPr>
              <a:t>explanation </a:t>
            </a:r>
            <a:r>
              <a:rPr lang="en-US" sz="3200" dirty="0">
                <a:solidFill>
                  <a:srgbClr val="00B050"/>
                </a:solidFill>
              </a:rPr>
              <a:t>(</a:t>
            </a:r>
            <a:r>
              <a:rPr lang="en-US" sz="3200" dirty="0">
                <a:solidFill>
                  <a:srgbClr val="00B050"/>
                </a:solidFill>
              </a:rPr>
              <a:t>Adaptive </a:t>
            </a:r>
            <a:r>
              <a:rPr lang="en-US" sz="3200" dirty="0">
                <a:solidFill>
                  <a:srgbClr val="00B050"/>
                </a:solidFill>
              </a:rPr>
              <a:t>relaxation)</a:t>
            </a:r>
            <a:endParaRPr lang="en-US" sz="3200" dirty="0">
              <a:solidFill>
                <a:srgbClr val="00B050"/>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13</a:t>
            </a:fld>
            <a:endParaRPr lang="en-US" dirty="0"/>
          </a:p>
        </p:txBody>
      </p:sp>
      <p:sp>
        <p:nvSpPr>
          <p:cNvPr id="4" name="Content Placeholder 3"/>
          <p:cNvSpPr>
            <a:spLocks noGrp="1"/>
          </p:cNvSpPr>
          <p:nvPr>
            <p:ph sz="quarter" idx="1"/>
          </p:nvPr>
        </p:nvSpPr>
        <p:spPr>
          <a:xfrm>
            <a:off x="623547" y="1219563"/>
            <a:ext cx="4246729" cy="2741766"/>
          </a:xfrm>
          <a:ln>
            <a:solidFill>
              <a:srgbClr val="00B050"/>
            </a:solidFill>
            <a:prstDash val="dashDot"/>
          </a:ln>
        </p:spPr>
        <p:txBody>
          <a:bodyPr wrap="square">
            <a:spAutoFit/>
          </a:bodyPr>
          <a:lstStyle/>
          <a:p>
            <a:pPr defTabSz="1015898"/>
            <a:r>
              <a:rPr lang="en-US" sz="1400" dirty="0">
                <a:solidFill>
                  <a:srgbClr val="00B050"/>
                </a:solidFill>
              </a:rPr>
              <a:t>350ml of food is adaptable, which means the stomach is able to accommodate certain amount/size of food without generating pressure. How does the adaptation reflex do that? Via certain threshold.</a:t>
            </a:r>
          </a:p>
          <a:p>
            <a:pPr defTabSz="1015898"/>
            <a:r>
              <a:rPr lang="en-US" sz="1400" dirty="0">
                <a:solidFill>
                  <a:srgbClr val="00B050"/>
                </a:solidFill>
              </a:rPr>
              <a:t>350 ml&gt; normal&gt;threshold of fullness&gt; activates the adaptive relaxation reflex&gt;sends info to the medulla “I’m full stop eating”. </a:t>
            </a:r>
          </a:p>
          <a:p>
            <a:pPr defTabSz="1015898"/>
            <a:r>
              <a:rPr lang="en-US" sz="1400" dirty="0">
                <a:solidFill>
                  <a:srgbClr val="00B050"/>
                </a:solidFill>
              </a:rPr>
              <a:t>That’s why its important.</a:t>
            </a:r>
          </a:p>
          <a:p>
            <a:pPr defTabSz="1015898"/>
            <a:r>
              <a:rPr lang="en-US" sz="1400" dirty="0">
                <a:solidFill>
                  <a:srgbClr val="00B050"/>
                </a:solidFill>
              </a:rPr>
              <a:t>500ml&gt; threshold of discomfort/pain&gt; vomits the extra volume or the all of it</a:t>
            </a:r>
            <a:r>
              <a:rPr lang="en-US" sz="1400" dirty="0" smtClean="0">
                <a:solidFill>
                  <a:srgbClr val="00B050"/>
                </a:solidFill>
              </a:rPr>
              <a:t>.</a:t>
            </a:r>
            <a:endParaRPr lang="en-US" sz="1400" dirty="0">
              <a:solidFill>
                <a:srgbClr val="00B050"/>
              </a:solidFill>
            </a:endParaRPr>
          </a:p>
        </p:txBody>
      </p:sp>
      <p:pic>
        <p:nvPicPr>
          <p:cNvPr id="7" name="Picture 6" descr="26-29.jpg"/>
          <p:cNvPicPr>
            <a:picLocks noChangeAspect="1"/>
          </p:cNvPicPr>
          <p:nvPr/>
        </p:nvPicPr>
        <p:blipFill>
          <a:blip r:embed="rId2" cstate="print"/>
          <a:srcRect/>
          <a:stretch>
            <a:fillRect/>
          </a:stretch>
        </p:blipFill>
        <p:spPr bwMode="auto">
          <a:xfrm>
            <a:off x="4995616" y="1344498"/>
            <a:ext cx="6584460" cy="4608512"/>
          </a:xfrm>
          <a:prstGeom prst="rect">
            <a:avLst/>
          </a:prstGeom>
          <a:noFill/>
          <a:ln w="9525">
            <a:noFill/>
            <a:miter lim="800000"/>
            <a:headEnd/>
            <a:tailEnd/>
          </a:ln>
        </p:spPr>
      </p:pic>
      <p:sp>
        <p:nvSpPr>
          <p:cNvPr id="8" name="Rectangle 7"/>
          <p:cNvSpPr/>
          <p:nvPr/>
        </p:nvSpPr>
        <p:spPr>
          <a:xfrm>
            <a:off x="6454452" y="1484784"/>
            <a:ext cx="1978873" cy="830997"/>
          </a:xfrm>
          <a:prstGeom prst="rect">
            <a:avLst/>
          </a:prstGeom>
          <a:ln>
            <a:solidFill>
              <a:srgbClr val="00B050"/>
            </a:solidFill>
            <a:prstDash val="dashDot"/>
          </a:ln>
        </p:spPr>
        <p:txBody>
          <a:bodyPr wrap="square">
            <a:spAutoFit/>
          </a:bodyPr>
          <a:lstStyle/>
          <a:p>
            <a:pPr marL="171450" indent="-171450">
              <a:buFont typeface="Arial" panose="020B0604020202020204" pitchFamily="34" charset="0"/>
              <a:buChar char="•"/>
            </a:pPr>
            <a:r>
              <a:rPr lang="en-US" sz="1200" dirty="0">
                <a:solidFill>
                  <a:srgbClr val="00B050"/>
                </a:solidFill>
              </a:rPr>
              <a:t>Threshold</a:t>
            </a:r>
            <a:r>
              <a:rPr lang="en-US" sz="1200" dirty="0">
                <a:solidFill>
                  <a:srgbClr val="00B050"/>
                </a:solidFill>
              </a:rPr>
              <a:t> of fullness = 350ml  </a:t>
            </a:r>
          </a:p>
          <a:p>
            <a:pPr marL="171450" indent="-171450">
              <a:buFont typeface="Arial" panose="020B0604020202020204" pitchFamily="34" charset="0"/>
              <a:buChar char="•"/>
            </a:pPr>
            <a:r>
              <a:rPr lang="en-US" sz="1200" dirty="0">
                <a:solidFill>
                  <a:srgbClr val="00B050"/>
                </a:solidFill>
              </a:rPr>
              <a:t>Threshold of </a:t>
            </a:r>
            <a:r>
              <a:rPr lang="en-US" sz="1200" dirty="0">
                <a:solidFill>
                  <a:srgbClr val="00B050"/>
                </a:solidFill>
              </a:rPr>
              <a:t>discomfort</a:t>
            </a:r>
            <a:r>
              <a:rPr lang="en-US" sz="1200" dirty="0">
                <a:solidFill>
                  <a:srgbClr val="00B050"/>
                </a:solidFill>
              </a:rPr>
              <a:t> = 500ml </a:t>
            </a:r>
            <a:endParaRPr lang="en-US" sz="1200" dirty="0">
              <a:solidFill>
                <a:srgbClr val="00B050"/>
              </a:solidFill>
            </a:endParaRPr>
          </a:p>
        </p:txBody>
      </p:sp>
      <p:sp>
        <p:nvSpPr>
          <p:cNvPr id="9" name="Rectangle 8"/>
          <p:cNvSpPr/>
          <p:nvPr/>
        </p:nvSpPr>
        <p:spPr>
          <a:xfrm>
            <a:off x="628499" y="4228816"/>
            <a:ext cx="4241777" cy="1808177"/>
          </a:xfrm>
          <a:prstGeom prst="rect">
            <a:avLst/>
          </a:prstGeom>
          <a:ln>
            <a:solidFill>
              <a:srgbClr val="00B050"/>
            </a:solidFill>
            <a:prstDash val="dashDot"/>
          </a:ln>
        </p:spPr>
        <p:txBody>
          <a:bodyPr vert="horz" wrap="square" lIns="101590" tIns="50795" rIns="101590" bIns="50795">
            <a:spAutoFit/>
          </a:bodyPr>
          <a:lstStyle/>
          <a:p>
            <a:pPr algn="ctr" rtl="1">
              <a:spcBef>
                <a:spcPts val="667"/>
              </a:spcBef>
              <a:buClr>
                <a:schemeClr val="accent1"/>
              </a:buClr>
              <a:buSzPct val="76000"/>
            </a:pPr>
            <a:r>
              <a:rPr lang="ar-SA" sz="1500" dirty="0">
                <a:solidFill>
                  <a:srgbClr val="00B050"/>
                </a:solidFill>
                <a:latin typeface="Calibri" panose="020F0502020204030204" pitchFamily="34" charset="0"/>
                <a:cs typeface="Calibri" panose="020F0502020204030204" pitchFamily="34" charset="0"/>
              </a:rPr>
              <a:t>الأشخاص المصابين بالسمنة يقدرون </a:t>
            </a:r>
            <a:r>
              <a:rPr lang="ar-SA" sz="1500" dirty="0" err="1">
                <a:solidFill>
                  <a:srgbClr val="00B050"/>
                </a:solidFill>
                <a:latin typeface="Calibri" panose="020F0502020204030204" pitchFamily="34" charset="0"/>
                <a:cs typeface="Calibri" panose="020F0502020204030204" pitchFamily="34" charset="0"/>
              </a:rPr>
              <a:t>ياكلون</a:t>
            </a:r>
            <a:r>
              <a:rPr lang="ar-SA" sz="1500" dirty="0">
                <a:solidFill>
                  <a:srgbClr val="00B050"/>
                </a:solidFill>
                <a:latin typeface="Calibri" panose="020F0502020204030204" pitchFamily="34" charset="0"/>
                <a:cs typeface="Calibri" panose="020F0502020204030204" pitchFamily="34" charset="0"/>
              </a:rPr>
              <a:t> كمية كبيرة من الأكل من غير ما يحسون بعدم الراحة عكس الأشخاص </a:t>
            </a:r>
            <a:r>
              <a:rPr lang="ar-SA" sz="1500" dirty="0" smtClean="0">
                <a:solidFill>
                  <a:srgbClr val="00B050"/>
                </a:solidFill>
                <a:latin typeface="Calibri" panose="020F0502020204030204" pitchFamily="34" charset="0"/>
                <a:cs typeface="Calibri" panose="020F0502020204030204" pitchFamily="34" charset="0"/>
              </a:rPr>
              <a:t>النحيفين، </a:t>
            </a:r>
            <a:r>
              <a:rPr lang="ar-SA" sz="1500" dirty="0">
                <a:solidFill>
                  <a:srgbClr val="00B050"/>
                </a:solidFill>
                <a:latin typeface="Calibri" panose="020F0502020204030204" pitchFamily="34" charset="0"/>
                <a:cs typeface="Calibri" panose="020F0502020204030204" pitchFamily="34" charset="0"/>
              </a:rPr>
              <a:t>و هذا بسبب </a:t>
            </a:r>
            <a:r>
              <a:rPr lang="ar-SA" sz="1500" dirty="0" smtClean="0">
                <a:solidFill>
                  <a:srgbClr val="00B050"/>
                </a:solidFill>
                <a:latin typeface="Calibri" panose="020F0502020204030204" pitchFamily="34" charset="0"/>
                <a:cs typeface="Calibri" panose="020F0502020204030204" pitchFamily="34" charset="0"/>
              </a:rPr>
              <a:t>أن المصابين بالسمنة تعودوا </a:t>
            </a:r>
            <a:r>
              <a:rPr lang="ar-SA" sz="1500" dirty="0">
                <a:solidFill>
                  <a:srgbClr val="00B050"/>
                </a:solidFill>
                <a:latin typeface="Calibri" panose="020F0502020204030204" pitchFamily="34" charset="0"/>
                <a:cs typeface="Calibri" panose="020F0502020204030204" pitchFamily="34" charset="0"/>
              </a:rPr>
              <a:t>لمدة طويلة جدا أنهم </a:t>
            </a:r>
            <a:r>
              <a:rPr lang="ar-SA" sz="1500" dirty="0" err="1">
                <a:solidFill>
                  <a:srgbClr val="00B050"/>
                </a:solidFill>
                <a:latin typeface="Calibri" panose="020F0502020204030204" pitchFamily="34" charset="0"/>
                <a:cs typeface="Calibri" panose="020F0502020204030204" pitchFamily="34" charset="0"/>
              </a:rPr>
              <a:t>ياكلون</a:t>
            </a:r>
            <a:r>
              <a:rPr lang="ar-SA" sz="1500" dirty="0">
                <a:solidFill>
                  <a:srgbClr val="00B050"/>
                </a:solidFill>
                <a:latin typeface="Calibri" panose="020F0502020204030204" pitchFamily="34" charset="0"/>
                <a:cs typeface="Calibri" panose="020F0502020204030204" pitchFamily="34" charset="0"/>
              </a:rPr>
              <a:t> كمية كبيرة من الأكل فبالتالي مدى </a:t>
            </a:r>
            <a:r>
              <a:rPr lang="ar-SA" sz="1500" dirty="0" smtClean="0">
                <a:solidFill>
                  <a:srgbClr val="00B050"/>
                </a:solidFill>
                <a:latin typeface="Calibri" panose="020F0502020204030204" pitchFamily="34" charset="0"/>
                <a:cs typeface="Calibri" panose="020F0502020204030204" pitchFamily="34" charset="0"/>
              </a:rPr>
              <a:t>الـ</a:t>
            </a:r>
            <a:r>
              <a:rPr lang="en-US" sz="1500" dirty="0" smtClean="0">
                <a:solidFill>
                  <a:srgbClr val="00B050"/>
                </a:solidFill>
                <a:latin typeface="Calibri" panose="020F0502020204030204" pitchFamily="34" charset="0"/>
                <a:cs typeface="Calibri" panose="020F0502020204030204" pitchFamily="34" charset="0"/>
              </a:rPr>
              <a:t>Adaptive </a:t>
            </a:r>
            <a:r>
              <a:rPr lang="en-US" sz="1500" dirty="0">
                <a:solidFill>
                  <a:srgbClr val="00B050"/>
                </a:solidFill>
                <a:latin typeface="Calibri" panose="020F0502020204030204" pitchFamily="34" charset="0"/>
                <a:cs typeface="Calibri" panose="020F0502020204030204" pitchFamily="34" charset="0"/>
              </a:rPr>
              <a:t>reflex </a:t>
            </a:r>
            <a:r>
              <a:rPr lang="ar-SA" sz="1500" dirty="0">
                <a:solidFill>
                  <a:srgbClr val="00B050"/>
                </a:solidFill>
                <a:latin typeface="Calibri" panose="020F0502020204030204" pitchFamily="34" charset="0"/>
                <a:cs typeface="Calibri" panose="020F0502020204030204" pitchFamily="34" charset="0"/>
              </a:rPr>
              <a:t> مرتفع مقارنة بالناس </a:t>
            </a:r>
            <a:r>
              <a:rPr lang="ar-SA" sz="1500" dirty="0" smtClean="0">
                <a:solidFill>
                  <a:srgbClr val="00B050"/>
                </a:solidFill>
                <a:latin typeface="Calibri" panose="020F0502020204030204" pitchFamily="34" charset="0"/>
                <a:cs typeface="Calibri" panose="020F0502020204030204" pitchFamily="34" charset="0"/>
              </a:rPr>
              <a:t>النحيفين. </a:t>
            </a:r>
          </a:p>
          <a:p>
            <a:pPr algn="ctr" rtl="1">
              <a:spcBef>
                <a:spcPts val="667"/>
              </a:spcBef>
              <a:buClr>
                <a:schemeClr val="accent1"/>
              </a:buClr>
              <a:buSzPct val="76000"/>
            </a:pPr>
            <a:r>
              <a:rPr lang="ar-SA" sz="1500" dirty="0" smtClean="0">
                <a:solidFill>
                  <a:srgbClr val="00B050"/>
                </a:solidFill>
                <a:latin typeface="Calibri" panose="020F0502020204030204" pitchFamily="34" charset="0"/>
                <a:cs typeface="Calibri" panose="020F0502020204030204" pitchFamily="34" charset="0"/>
              </a:rPr>
              <a:t>إذاً الـ </a:t>
            </a:r>
            <a:r>
              <a:rPr lang="en-US" sz="1500" dirty="0">
                <a:solidFill>
                  <a:srgbClr val="00B050"/>
                </a:solidFill>
                <a:latin typeface="Calibri" panose="020F0502020204030204" pitchFamily="34" charset="0"/>
                <a:cs typeface="Calibri" panose="020F0502020204030204" pitchFamily="34" charset="0"/>
              </a:rPr>
              <a:t>adaptive reflex </a:t>
            </a:r>
            <a:r>
              <a:rPr lang="ar-SA" sz="1500" dirty="0">
                <a:solidFill>
                  <a:srgbClr val="00B050"/>
                </a:solidFill>
                <a:latin typeface="Calibri" panose="020F0502020204030204" pitchFamily="34" charset="0"/>
                <a:cs typeface="Calibri" panose="020F0502020204030204" pitchFamily="34" charset="0"/>
              </a:rPr>
              <a:t> تلعب دور مهم في تعود الشخص لكمية أكله.</a:t>
            </a:r>
            <a:endParaRPr lang="en-US" sz="1500" dirty="0">
              <a:solidFill>
                <a:srgbClr val="00B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9738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Gastric Action Potential</a:t>
            </a:r>
            <a:endParaRPr lang="ar-SA" dirty="0"/>
          </a:p>
        </p:txBody>
      </p:sp>
      <p:sp>
        <p:nvSpPr>
          <p:cNvPr id="3" name="عنصر نائب لرقم الشريحة 2"/>
          <p:cNvSpPr>
            <a:spLocks noGrp="1"/>
          </p:cNvSpPr>
          <p:nvPr>
            <p:ph type="sldNum" sz="quarter" idx="12"/>
          </p:nvPr>
        </p:nvSpPr>
        <p:spPr/>
        <p:txBody>
          <a:bodyPr/>
          <a:lstStyle/>
          <a:p>
            <a:pPr lvl="0"/>
            <a:fld id="{4929A69E-7D8F-4515-9605-0315ABD4F316}" type="slidenum">
              <a:rPr lang="en-US" noProof="0" smtClean="0"/>
              <a:pPr lvl="0"/>
              <a:t>14</a:t>
            </a:fld>
            <a:endParaRPr lang="en-US" noProof="0" dirty="0"/>
          </a:p>
        </p:txBody>
      </p:sp>
      <p:sp>
        <p:nvSpPr>
          <p:cNvPr id="6" name="Content Placeholder 5"/>
          <p:cNvSpPr>
            <a:spLocks noGrp="1"/>
          </p:cNvSpPr>
          <p:nvPr>
            <p:ph sz="quarter" idx="1"/>
          </p:nvPr>
        </p:nvSpPr>
        <p:spPr>
          <a:xfrm>
            <a:off x="609460" y="1208481"/>
            <a:ext cx="10969943" cy="2724269"/>
          </a:xfrm>
        </p:spPr>
        <p:txBody>
          <a:bodyPr>
            <a:normAutofit/>
          </a:bodyPr>
          <a:lstStyle/>
          <a:p>
            <a:r>
              <a:rPr lang="en-US" sz="1400" dirty="0"/>
              <a:t>Motor Behavior of the Antral Pump Is Initiated by a Dominant Pacemaker (Motility in the Antrum</a:t>
            </a:r>
            <a:r>
              <a:rPr lang="en-US" sz="1400" dirty="0" smtClean="0"/>
              <a:t>).</a:t>
            </a:r>
          </a:p>
          <a:p>
            <a:r>
              <a:rPr lang="en-US" sz="1400" dirty="0" smtClean="0">
                <a:solidFill>
                  <a:srgbClr val="FF0000"/>
                </a:solidFill>
              </a:rPr>
              <a:t>Gastric </a:t>
            </a:r>
            <a:r>
              <a:rPr lang="en-US" sz="1400" dirty="0">
                <a:solidFill>
                  <a:srgbClr val="FF0000"/>
                </a:solidFill>
              </a:rPr>
              <a:t>action potentials </a:t>
            </a:r>
            <a:r>
              <a:rPr lang="en-US" sz="1400" dirty="0"/>
              <a:t>determine the </a:t>
            </a:r>
            <a:r>
              <a:rPr lang="en-US" sz="1400" u="sng" dirty="0"/>
              <a:t>duration</a:t>
            </a:r>
            <a:r>
              <a:rPr lang="en-US" sz="1400" dirty="0"/>
              <a:t> and </a:t>
            </a:r>
            <a:r>
              <a:rPr lang="en-US" sz="1400" u="sng" dirty="0"/>
              <a:t>strength</a:t>
            </a:r>
            <a:r>
              <a:rPr lang="en-US" sz="1400" dirty="0"/>
              <a:t> of the phasic contractions of the </a:t>
            </a:r>
            <a:r>
              <a:rPr lang="en-US" sz="1400" dirty="0" err="1"/>
              <a:t>antral</a:t>
            </a:r>
            <a:r>
              <a:rPr lang="en-US" sz="1400" dirty="0"/>
              <a:t> pump. </a:t>
            </a:r>
            <a:endParaRPr lang="en-US" sz="1400" dirty="0" smtClean="0"/>
          </a:p>
          <a:p>
            <a:r>
              <a:rPr lang="en-US" sz="1400" dirty="0" smtClean="0"/>
              <a:t>They </a:t>
            </a:r>
            <a:r>
              <a:rPr lang="en-US" sz="1400" dirty="0"/>
              <a:t>are initiated by a dominant </a:t>
            </a:r>
            <a:r>
              <a:rPr lang="en-US" sz="1400" dirty="0" smtClean="0"/>
              <a:t>pacemaker </a:t>
            </a:r>
            <a:r>
              <a:rPr lang="en-US" sz="1400" dirty="0" smtClean="0">
                <a:solidFill>
                  <a:srgbClr val="FF0000"/>
                </a:solidFill>
              </a:rPr>
              <a:t>ICC</a:t>
            </a:r>
            <a:r>
              <a:rPr lang="en-US" sz="1400" dirty="0"/>
              <a:t> </a:t>
            </a:r>
            <a:r>
              <a:rPr lang="en-US" sz="1400" dirty="0" smtClean="0">
                <a:solidFill>
                  <a:schemeClr val="bg1">
                    <a:lumMod val="50000"/>
                  </a:schemeClr>
                </a:solidFill>
              </a:rPr>
              <a:t>(interstitial cells of </a:t>
            </a:r>
            <a:r>
              <a:rPr lang="en-US" sz="1400" dirty="0" err="1" smtClean="0">
                <a:solidFill>
                  <a:schemeClr val="bg1">
                    <a:lumMod val="50000"/>
                  </a:schemeClr>
                </a:solidFill>
              </a:rPr>
              <a:t>cajal</a:t>
            </a:r>
            <a:r>
              <a:rPr lang="en-US" sz="1400" dirty="0" smtClean="0">
                <a:solidFill>
                  <a:schemeClr val="bg1">
                    <a:lumMod val="50000"/>
                  </a:schemeClr>
                </a:solidFill>
              </a:rPr>
              <a:t>).</a:t>
            </a:r>
          </a:p>
          <a:p>
            <a:r>
              <a:rPr lang="en-US" sz="1400" dirty="0" smtClean="0"/>
              <a:t>The </a:t>
            </a:r>
            <a:r>
              <a:rPr lang="en-US" sz="1400" dirty="0"/>
              <a:t>action potentials propagate rapidly around the gastric circumference and trigger a </a:t>
            </a:r>
            <a:r>
              <a:rPr lang="en-US" sz="1400" dirty="0">
                <a:solidFill>
                  <a:srgbClr val="FF0000"/>
                </a:solidFill>
              </a:rPr>
              <a:t>ring-like contraction</a:t>
            </a:r>
            <a:r>
              <a:rPr lang="en-US" sz="1400" dirty="0"/>
              <a:t>. </a:t>
            </a:r>
            <a:endParaRPr lang="en-US" sz="1400" dirty="0" smtClean="0"/>
          </a:p>
          <a:p>
            <a:r>
              <a:rPr lang="en-US" sz="1400" dirty="0" smtClean="0"/>
              <a:t>The </a:t>
            </a:r>
            <a:r>
              <a:rPr lang="en-US" sz="1400" dirty="0"/>
              <a:t>action potentials and associated ring-like contraction then travel more slowly </a:t>
            </a:r>
            <a:r>
              <a:rPr lang="en-US" sz="1400" u="sng" dirty="0"/>
              <a:t>toward</a:t>
            </a:r>
            <a:r>
              <a:rPr lang="en-US" sz="1400" dirty="0"/>
              <a:t> the </a:t>
            </a:r>
            <a:r>
              <a:rPr lang="en-US" sz="1400" dirty="0" err="1">
                <a:solidFill>
                  <a:srgbClr val="FF0000"/>
                </a:solidFill>
              </a:rPr>
              <a:t>gastroduodenal</a:t>
            </a:r>
            <a:r>
              <a:rPr lang="en-US" sz="1400" dirty="0">
                <a:solidFill>
                  <a:srgbClr val="FF0000"/>
                </a:solidFill>
              </a:rPr>
              <a:t> junction.</a:t>
            </a:r>
          </a:p>
          <a:p>
            <a:r>
              <a:rPr lang="en-US" sz="1400" dirty="0"/>
              <a:t>Electrical syncytial properties of the gastric musculature account for propagation of the action potentials from the pacemaker site to the </a:t>
            </a:r>
            <a:r>
              <a:rPr lang="en-US" sz="1400" dirty="0" err="1"/>
              <a:t>gastroduodenal</a:t>
            </a:r>
            <a:r>
              <a:rPr lang="en-US" sz="1400" dirty="0"/>
              <a:t> junction. </a:t>
            </a:r>
            <a:endParaRPr lang="en-US" sz="1400" dirty="0" smtClean="0"/>
          </a:p>
          <a:p>
            <a:r>
              <a:rPr lang="en-US" sz="1400" dirty="0" smtClean="0"/>
              <a:t>The </a:t>
            </a:r>
            <a:r>
              <a:rPr lang="en-US" sz="1400" dirty="0"/>
              <a:t>pacemaker region in humans generates action potentials and associated </a:t>
            </a:r>
            <a:r>
              <a:rPr lang="en-US" sz="1400" dirty="0" err="1"/>
              <a:t>antral</a:t>
            </a:r>
            <a:r>
              <a:rPr lang="en-US" sz="1400" dirty="0"/>
              <a:t> contractions at a frequency </a:t>
            </a:r>
            <a:r>
              <a:rPr lang="en-US" sz="1400" dirty="0" smtClean="0"/>
              <a:t>of </a:t>
            </a:r>
            <a:r>
              <a:rPr lang="en-US" sz="1400" dirty="0">
                <a:solidFill>
                  <a:srgbClr val="FADA7A">
                    <a:lumMod val="75000"/>
                  </a:srgbClr>
                </a:solidFill>
              </a:rPr>
              <a:t>3</a:t>
            </a:r>
            <a:r>
              <a:rPr lang="ar-SA" sz="1400" dirty="0">
                <a:solidFill>
                  <a:srgbClr val="FADA7A">
                    <a:lumMod val="75000"/>
                  </a:srgbClr>
                </a:solidFill>
              </a:rPr>
              <a:t>/</a:t>
            </a:r>
            <a:r>
              <a:rPr lang="en-US" sz="1400" dirty="0">
                <a:solidFill>
                  <a:srgbClr val="FADA7A">
                    <a:lumMod val="75000"/>
                  </a:srgbClr>
                </a:solidFill>
              </a:rPr>
              <a:t>min</a:t>
            </a:r>
            <a:r>
              <a:rPr lang="en-US" sz="1400" dirty="0" smtClean="0">
                <a:solidFill>
                  <a:srgbClr val="FADA7A">
                    <a:lumMod val="75000"/>
                  </a:srgbClr>
                </a:solidFill>
              </a:rPr>
              <a:t>.</a:t>
            </a:r>
          </a:p>
          <a:p>
            <a:r>
              <a:rPr lang="en-US" sz="1400" dirty="0"/>
              <a:t>The gastric action potential lasts about </a:t>
            </a:r>
            <a:r>
              <a:rPr lang="en-US" sz="1400" dirty="0">
                <a:solidFill>
                  <a:srgbClr val="FADA7A">
                    <a:lumMod val="75000"/>
                  </a:srgbClr>
                </a:solidFill>
              </a:rPr>
              <a:t>5 seconds </a:t>
            </a:r>
            <a:r>
              <a:rPr lang="en-US" sz="1400" dirty="0"/>
              <a:t>and has a rising phase (depolarization), a plateau phase, and a falling phase (repolarization</a:t>
            </a:r>
            <a:r>
              <a:rPr lang="en-US" sz="1400" dirty="0" smtClean="0"/>
              <a:t>).</a:t>
            </a:r>
            <a:endParaRPr lang="en-US" sz="1400" dirty="0"/>
          </a:p>
          <a:p>
            <a:endParaRPr lang="en-US" sz="1400" dirty="0">
              <a:solidFill>
                <a:srgbClr val="FADA7A">
                  <a:lumMod val="75000"/>
                </a:srgbClr>
              </a:solidFill>
            </a:endParaRPr>
          </a:p>
        </p:txBody>
      </p:sp>
      <p:sp>
        <p:nvSpPr>
          <p:cNvPr id="7" name="Rectangle 6"/>
          <p:cNvSpPr/>
          <p:nvPr/>
        </p:nvSpPr>
        <p:spPr>
          <a:xfrm>
            <a:off x="9982844" y="9892"/>
            <a:ext cx="2205981" cy="4046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graphicFrame>
        <p:nvGraphicFramePr>
          <p:cNvPr id="8" name="Table 7"/>
          <p:cNvGraphicFramePr>
            <a:graphicFrameLocks noGrp="1"/>
          </p:cNvGraphicFramePr>
          <p:nvPr>
            <p:extLst>
              <p:ext uri="{D42A27DB-BD31-4B8C-83A1-F6EECF244321}">
                <p14:modId xmlns:p14="http://schemas.microsoft.com/office/powerpoint/2010/main" val="1379801250"/>
              </p:ext>
            </p:extLst>
          </p:nvPr>
        </p:nvGraphicFramePr>
        <p:xfrm>
          <a:off x="609460" y="3900379"/>
          <a:ext cx="7585527" cy="2392680"/>
        </p:xfrm>
        <a:graphic>
          <a:graphicData uri="http://schemas.openxmlformats.org/drawingml/2006/table">
            <a:tbl>
              <a:tblPr firstRow="1" bandRow="1">
                <a:tableStyleId>{5DA37D80-6434-44D0-A028-1B22A696006F}</a:tableStyleId>
              </a:tblPr>
              <a:tblGrid>
                <a:gridCol w="1668528">
                  <a:extLst>
                    <a:ext uri="{9D8B030D-6E8A-4147-A177-3AD203B41FA5}">
                      <a16:colId xmlns:a16="http://schemas.microsoft.com/office/drawing/2014/main" val="868826657"/>
                    </a:ext>
                  </a:extLst>
                </a:gridCol>
                <a:gridCol w="2088232">
                  <a:extLst>
                    <a:ext uri="{9D8B030D-6E8A-4147-A177-3AD203B41FA5}">
                      <a16:colId xmlns:a16="http://schemas.microsoft.com/office/drawing/2014/main" val="1455877838"/>
                    </a:ext>
                  </a:extLst>
                </a:gridCol>
                <a:gridCol w="1656184">
                  <a:extLst>
                    <a:ext uri="{9D8B030D-6E8A-4147-A177-3AD203B41FA5}">
                      <a16:colId xmlns:a16="http://schemas.microsoft.com/office/drawing/2014/main" val="3687207917"/>
                    </a:ext>
                  </a:extLst>
                </a:gridCol>
                <a:gridCol w="2172583">
                  <a:extLst>
                    <a:ext uri="{9D8B030D-6E8A-4147-A177-3AD203B41FA5}">
                      <a16:colId xmlns:a16="http://schemas.microsoft.com/office/drawing/2014/main" val="405716986"/>
                    </a:ext>
                  </a:extLst>
                </a:gridCol>
              </a:tblGrid>
              <a:tr h="294173">
                <a:tc gridSpan="4">
                  <a:txBody>
                    <a:bodyPr/>
                    <a:lstStyle/>
                    <a:p>
                      <a:pPr algn="ctr"/>
                      <a:r>
                        <a:rPr lang="en-US" sz="1400" b="0" dirty="0" smtClean="0"/>
                        <a:t>Electrical action potentials in gastrointestinal muscles occur in </a:t>
                      </a:r>
                      <a:r>
                        <a:rPr lang="en-US" sz="1400" b="0" dirty="0" smtClean="0">
                          <a:solidFill>
                            <a:srgbClr val="FADA7A">
                              <a:lumMod val="75000"/>
                            </a:srgbClr>
                          </a:solidFill>
                        </a:rPr>
                        <a:t>four phases</a:t>
                      </a:r>
                      <a:r>
                        <a:rPr lang="en-US" sz="1400" b="0" dirty="0" smtClean="0"/>
                        <a:t>, determined by specific ionic mechanisms</a:t>
                      </a:r>
                      <a:endParaRPr lang="ar-SA" sz="1400" b="0" dirty="0"/>
                    </a:p>
                  </a:txBody>
                  <a:tcPr>
                    <a:solidFill>
                      <a:srgbClr val="D6EAF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2202847"/>
                  </a:ext>
                </a:extLst>
              </a:tr>
              <a:tr h="244476">
                <a:tc>
                  <a:txBody>
                    <a:bodyPr/>
                    <a:lstStyle/>
                    <a:p>
                      <a:pPr lvl="0" algn="ctr"/>
                      <a:r>
                        <a:rPr kumimoji="0" lang="en-US" sz="1300" b="0" i="0" u="none" kern="1200" dirty="0" smtClean="0">
                          <a:solidFill>
                            <a:schemeClr val="accent2">
                              <a:lumMod val="75000"/>
                            </a:schemeClr>
                          </a:solidFill>
                          <a:latin typeface="Gill Sans MT" panose="020B0502020104020203" pitchFamily="34" charset="0"/>
                          <a:ea typeface="+mn-ea"/>
                          <a:cs typeface="+mn-cs"/>
                        </a:rPr>
                        <a:t>Phase 0</a:t>
                      </a:r>
                      <a:endParaRPr kumimoji="0" lang="en-US" sz="1300" b="0" i="0" u="none" kern="1200" dirty="0">
                        <a:solidFill>
                          <a:schemeClr val="accent2">
                            <a:lumMod val="75000"/>
                          </a:schemeClr>
                        </a:solidFill>
                        <a:latin typeface="Gill Sans MT" panose="020B0502020104020203" pitchFamily="34" charset="0"/>
                        <a:ea typeface="+mn-ea"/>
                        <a:cs typeface="+mn-cs"/>
                      </a:endParaRPr>
                    </a:p>
                  </a:txBody>
                  <a:tcPr>
                    <a:solidFill>
                      <a:srgbClr val="FFCCCC"/>
                    </a:solidFill>
                  </a:tcPr>
                </a:tc>
                <a:tc>
                  <a:txBody>
                    <a:bodyPr/>
                    <a:lstStyle/>
                    <a:p>
                      <a:pPr lvl="0" algn="ctr"/>
                      <a:r>
                        <a:rPr kumimoji="0" lang="en-US" sz="1300" b="0" i="0" u="none" kern="1200" dirty="0" smtClean="0">
                          <a:solidFill>
                            <a:schemeClr val="accent2">
                              <a:lumMod val="75000"/>
                            </a:schemeClr>
                          </a:solidFill>
                          <a:latin typeface="Gill Sans MT" panose="020B0502020104020203" pitchFamily="34" charset="0"/>
                          <a:ea typeface="+mn-ea"/>
                          <a:cs typeface="+mn-cs"/>
                        </a:rPr>
                        <a:t>Phase 1</a:t>
                      </a:r>
                      <a:endParaRPr kumimoji="0" lang="en-US" sz="1300" b="0" i="0" u="none" kern="1200" dirty="0">
                        <a:solidFill>
                          <a:schemeClr val="accent2">
                            <a:lumMod val="75000"/>
                          </a:schemeClr>
                        </a:solidFill>
                        <a:latin typeface="Gill Sans MT" panose="020B0502020104020203" pitchFamily="34" charset="0"/>
                        <a:ea typeface="+mn-ea"/>
                        <a:cs typeface="+mn-cs"/>
                      </a:endParaRPr>
                    </a:p>
                  </a:txBody>
                  <a:tcPr>
                    <a:solidFill>
                      <a:srgbClr val="FFCCCC"/>
                    </a:solidFill>
                  </a:tcPr>
                </a:tc>
                <a:tc>
                  <a:txBody>
                    <a:bodyPr/>
                    <a:lstStyle/>
                    <a:p>
                      <a:pPr lvl="0" algn="ctr"/>
                      <a:r>
                        <a:rPr kumimoji="0" lang="en-US" sz="1300" b="0" i="0" u="none" kern="1200" dirty="0" smtClean="0">
                          <a:solidFill>
                            <a:schemeClr val="accent2">
                              <a:lumMod val="75000"/>
                            </a:schemeClr>
                          </a:solidFill>
                          <a:latin typeface="Gill Sans MT" panose="020B0502020104020203" pitchFamily="34" charset="0"/>
                          <a:ea typeface="+mn-ea"/>
                          <a:cs typeface="+mn-cs"/>
                        </a:rPr>
                        <a:t>Phase 3</a:t>
                      </a:r>
                      <a:endParaRPr kumimoji="0" lang="en-US" sz="1300" b="0" i="0" u="none" kern="1200" dirty="0">
                        <a:solidFill>
                          <a:schemeClr val="accent2">
                            <a:lumMod val="75000"/>
                          </a:schemeClr>
                        </a:solidFill>
                        <a:latin typeface="Gill Sans MT" panose="020B0502020104020203" pitchFamily="34" charset="0"/>
                        <a:ea typeface="+mn-ea"/>
                        <a:cs typeface="+mn-cs"/>
                      </a:endParaRPr>
                    </a:p>
                  </a:txBody>
                  <a:tcPr>
                    <a:solidFill>
                      <a:srgbClr val="FFCCCC"/>
                    </a:solidFill>
                  </a:tcPr>
                </a:tc>
                <a:tc>
                  <a:txBody>
                    <a:bodyPr/>
                    <a:lstStyle/>
                    <a:p>
                      <a:pPr lvl="0" algn="ctr"/>
                      <a:r>
                        <a:rPr kumimoji="0" lang="en-US" sz="1300" b="0" i="0" u="none" kern="1200" dirty="0" smtClean="0">
                          <a:solidFill>
                            <a:schemeClr val="accent2">
                              <a:lumMod val="75000"/>
                            </a:schemeClr>
                          </a:solidFill>
                          <a:latin typeface="Gill Sans MT" panose="020B0502020104020203" pitchFamily="34" charset="0"/>
                          <a:ea typeface="+mn-ea"/>
                          <a:cs typeface="+mn-cs"/>
                        </a:rPr>
                        <a:t>Phase 4</a:t>
                      </a:r>
                    </a:p>
                  </a:txBody>
                  <a:tcPr>
                    <a:solidFill>
                      <a:srgbClr val="FFCCCC"/>
                    </a:solidFill>
                  </a:tcPr>
                </a:tc>
                <a:extLst>
                  <a:ext uri="{0D108BD9-81ED-4DB2-BD59-A6C34878D82A}">
                    <a16:rowId xmlns:a16="http://schemas.microsoft.com/office/drawing/2014/main" val="2238428804"/>
                  </a:ext>
                </a:extLst>
              </a:tr>
              <a:tr h="1126557">
                <a:tc>
                  <a:txBody>
                    <a:bodyPr/>
                    <a:lstStyle/>
                    <a:p>
                      <a:pPr marL="285750" lvl="0" indent="-285750">
                        <a:buFontTx/>
                        <a:buChar char="-"/>
                      </a:pPr>
                      <a:r>
                        <a:rPr lang="en-US" sz="1400" dirty="0" smtClean="0"/>
                        <a:t>Resting membrane potential.</a:t>
                      </a:r>
                    </a:p>
                    <a:p>
                      <a:pPr marL="285750" lvl="0" indent="-285750">
                        <a:buFontTx/>
                        <a:buChar char="-"/>
                      </a:pPr>
                      <a:endParaRPr lang="en-US" sz="1400" dirty="0" smtClean="0"/>
                    </a:p>
                    <a:p>
                      <a:pPr marL="285750" lvl="0" indent="-285750">
                        <a:buFontTx/>
                        <a:buChar char="-"/>
                      </a:pPr>
                      <a:r>
                        <a:rPr lang="en-US" sz="1400" dirty="0" smtClean="0"/>
                        <a:t>outward potassium current</a:t>
                      </a:r>
                      <a:endParaRPr lang="en-US" sz="1400" dirty="0"/>
                    </a:p>
                  </a:txBody>
                  <a:tcPr/>
                </a:tc>
                <a:tc>
                  <a:txBody>
                    <a:bodyPr/>
                    <a:lstStyle/>
                    <a:p>
                      <a:pPr marL="285750" lvl="0" indent="-285750">
                        <a:buFontTx/>
                        <a:buChar char="-"/>
                      </a:pPr>
                      <a:r>
                        <a:rPr lang="en-US" sz="1400" dirty="0" smtClean="0">
                          <a:solidFill>
                            <a:srgbClr val="FF0000"/>
                          </a:solidFill>
                        </a:rPr>
                        <a:t>Rising</a:t>
                      </a:r>
                      <a:r>
                        <a:rPr lang="en-US" sz="1400" dirty="0" smtClean="0"/>
                        <a:t> phase (upstroke depolarization).</a:t>
                      </a:r>
                      <a:endParaRPr lang="en-US" sz="1400" baseline="0" dirty="0" smtClean="0"/>
                    </a:p>
                    <a:p>
                      <a:pPr marL="285750" lvl="0" indent="-285750">
                        <a:buFontTx/>
                        <a:buChar char="-"/>
                      </a:pPr>
                      <a:r>
                        <a:rPr lang="en-US" sz="1400" dirty="0" smtClean="0"/>
                        <a:t>activation of voltage-gated calcium channels and voltage-gated potassium channels.</a:t>
                      </a:r>
                      <a:endParaRPr lang="en-US" sz="1400" dirty="0"/>
                    </a:p>
                  </a:txBody>
                  <a:tcPr/>
                </a:tc>
                <a:tc>
                  <a:txBody>
                    <a:bodyPr/>
                    <a:lstStyle/>
                    <a:p>
                      <a:pPr marL="285750" lvl="0" indent="-285750">
                        <a:buFontTx/>
                        <a:buChar char="-"/>
                      </a:pPr>
                      <a:r>
                        <a:rPr lang="en-US" sz="1400" dirty="0" smtClean="0">
                          <a:solidFill>
                            <a:srgbClr val="FF0000"/>
                          </a:solidFill>
                        </a:rPr>
                        <a:t>Plateau</a:t>
                      </a:r>
                      <a:r>
                        <a:rPr lang="en-US" sz="1400" dirty="0" smtClean="0"/>
                        <a:t> phase.</a:t>
                      </a:r>
                    </a:p>
                    <a:p>
                      <a:pPr marL="285750" lvl="0" indent="-285750">
                        <a:buFontTx/>
                        <a:buChar char="-"/>
                      </a:pPr>
                      <a:r>
                        <a:rPr lang="en-US" sz="1400" dirty="0" smtClean="0"/>
                        <a:t>balance of </a:t>
                      </a:r>
                      <a:r>
                        <a:rPr lang="en-US" sz="1400" u="sng" dirty="0" smtClean="0"/>
                        <a:t>inward calcium</a:t>
                      </a:r>
                      <a:r>
                        <a:rPr lang="en-US" sz="1400" dirty="0" smtClean="0"/>
                        <a:t> current and </a:t>
                      </a:r>
                      <a:r>
                        <a:rPr lang="en-US" sz="1400" u="sng" dirty="0" smtClean="0"/>
                        <a:t>outward potassium </a:t>
                      </a:r>
                      <a:r>
                        <a:rPr lang="en-US" sz="1400" dirty="0" smtClean="0"/>
                        <a:t>current</a:t>
                      </a:r>
                    </a:p>
                  </a:txBody>
                  <a:tcPr/>
                </a:tc>
                <a:tc>
                  <a:txBody>
                    <a:bodyPr/>
                    <a:lstStyle/>
                    <a:p>
                      <a:pPr marL="285750" lvl="0" indent="-285750">
                        <a:buFontTx/>
                        <a:buChar char="-"/>
                      </a:pPr>
                      <a:r>
                        <a:rPr lang="en-US" sz="1400" dirty="0" smtClean="0">
                          <a:solidFill>
                            <a:srgbClr val="FF0000"/>
                          </a:solidFill>
                        </a:rPr>
                        <a:t>Falling</a:t>
                      </a:r>
                      <a:r>
                        <a:rPr lang="en-US" sz="1400" dirty="0" smtClean="0"/>
                        <a:t> phase (repolarization).</a:t>
                      </a:r>
                    </a:p>
                    <a:p>
                      <a:pPr marL="285750" lvl="0" indent="-285750">
                        <a:buFontTx/>
                        <a:buChar char="-"/>
                      </a:pPr>
                      <a:r>
                        <a:rPr lang="en-US" sz="1400" dirty="0" smtClean="0"/>
                        <a:t>inactivation of voltage-gated calcium channels and activation of calcium-gated potassium channels.</a:t>
                      </a:r>
                    </a:p>
                  </a:txBody>
                  <a:tcPr/>
                </a:tc>
                <a:extLst>
                  <a:ext uri="{0D108BD9-81ED-4DB2-BD59-A6C34878D82A}">
                    <a16:rowId xmlns:a16="http://schemas.microsoft.com/office/drawing/2014/main" val="2878319891"/>
                  </a:ext>
                </a:extLst>
              </a:tr>
            </a:tbl>
          </a:graphicData>
        </a:graphic>
      </p:graphicFrame>
      <p:pic>
        <p:nvPicPr>
          <p:cNvPr id="9" name="Content Placeholder 3" descr="DA7C25FF2.png"/>
          <p:cNvPicPr>
            <a:picLocks noChangeAspect="1"/>
          </p:cNvPicPr>
          <p:nvPr/>
        </p:nvPicPr>
        <p:blipFill rotWithShape="1">
          <a:blip r:embed="rId2" cstate="print"/>
          <a:srcRect r="13648"/>
          <a:stretch/>
        </p:blipFill>
        <p:spPr>
          <a:xfrm>
            <a:off x="8339043" y="3933056"/>
            <a:ext cx="3240360" cy="2278263"/>
          </a:xfrm>
          <a:prstGeom prst="rect">
            <a:avLst/>
          </a:prstGeom>
        </p:spPr>
      </p:pic>
      <p:sp>
        <p:nvSpPr>
          <p:cNvPr id="4" name="Rectangle 3"/>
          <p:cNvSpPr/>
          <p:nvPr/>
        </p:nvSpPr>
        <p:spPr>
          <a:xfrm>
            <a:off x="7927826" y="1855780"/>
            <a:ext cx="3651577" cy="318026"/>
          </a:xfrm>
          <a:prstGeom prst="rect">
            <a:avLst/>
          </a:prstGeom>
          <a:ln>
            <a:solidFill>
              <a:srgbClr val="00B050"/>
            </a:solidFill>
            <a:prstDash val="dashDot"/>
          </a:ln>
        </p:spPr>
        <p:txBody>
          <a:bodyPr vert="horz" wrap="square" lIns="101590" tIns="50795" rIns="101590" bIns="50795">
            <a:spAutoFit/>
          </a:bodyPr>
          <a:lstStyle/>
          <a:p>
            <a:pPr>
              <a:spcBef>
                <a:spcPts val="667"/>
              </a:spcBef>
              <a:buClr>
                <a:schemeClr val="accent1"/>
              </a:buClr>
              <a:buSzPct val="76000"/>
            </a:pPr>
            <a:r>
              <a:rPr lang="en-US" sz="1400" dirty="0">
                <a:solidFill>
                  <a:srgbClr val="00B050"/>
                </a:solidFill>
              </a:rPr>
              <a:t>Each Action  Potential gives  2 </a:t>
            </a:r>
            <a:r>
              <a:rPr lang="en-US" sz="1400" dirty="0" smtClean="0">
                <a:solidFill>
                  <a:srgbClr val="00B050"/>
                </a:solidFill>
              </a:rPr>
              <a:t>contraction</a:t>
            </a:r>
            <a:endParaRPr lang="en-US" sz="1400" dirty="0">
              <a:solidFill>
                <a:srgbClr val="00B050"/>
              </a:solidFill>
            </a:endParaRPr>
          </a:p>
        </p:txBody>
      </p:sp>
    </p:spTree>
    <p:extLst>
      <p:ext uri="{BB962C8B-B14F-4D97-AF65-F5344CB8AC3E}">
        <p14:creationId xmlns:p14="http://schemas.microsoft.com/office/powerpoint/2010/main" val="3656761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B050"/>
                </a:solidFill>
              </a:rPr>
              <a:t>Doctor </a:t>
            </a:r>
            <a:r>
              <a:rPr lang="en-US" sz="3200" dirty="0" smtClean="0">
                <a:solidFill>
                  <a:srgbClr val="00B050"/>
                </a:solidFill>
              </a:rPr>
              <a:t>Explanation</a:t>
            </a:r>
            <a:endParaRPr lang="en-US" sz="3200" dirty="0">
              <a:solidFill>
                <a:srgbClr val="00B050"/>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15</a:t>
            </a:fld>
            <a:endParaRPr lang="en-US" dirty="0"/>
          </a:p>
        </p:txBody>
      </p:sp>
      <p:sp>
        <p:nvSpPr>
          <p:cNvPr id="4" name="Content Placeholder 3"/>
          <p:cNvSpPr>
            <a:spLocks noGrp="1"/>
          </p:cNvSpPr>
          <p:nvPr>
            <p:ph sz="quarter" idx="1"/>
          </p:nvPr>
        </p:nvSpPr>
        <p:spPr>
          <a:xfrm>
            <a:off x="609461" y="1219200"/>
            <a:ext cx="4591442" cy="3046978"/>
          </a:xfrm>
          <a:ln>
            <a:solidFill>
              <a:srgbClr val="00B050"/>
            </a:solidFill>
            <a:prstDash val="dashDot"/>
          </a:ln>
        </p:spPr>
        <p:txBody>
          <a:bodyPr wrap="square">
            <a:spAutoFit/>
          </a:bodyPr>
          <a:lstStyle/>
          <a:p>
            <a:pPr defTabSz="1015898"/>
            <a:r>
              <a:rPr lang="en-US" sz="1400" dirty="0">
                <a:solidFill>
                  <a:srgbClr val="00B050"/>
                </a:solidFill>
              </a:rPr>
              <a:t>In the antrum pump region: </a:t>
            </a:r>
          </a:p>
          <a:p>
            <a:pPr defTabSz="1015898"/>
            <a:r>
              <a:rPr lang="en-US" sz="1400" dirty="0">
                <a:solidFill>
                  <a:srgbClr val="00B050"/>
                </a:solidFill>
              </a:rPr>
              <a:t>In addition to the weak peristatic wave of contraction that</a:t>
            </a:r>
            <a:r>
              <a:rPr lang="mr-IN" sz="1400" dirty="0">
                <a:solidFill>
                  <a:srgbClr val="00B050"/>
                </a:solidFill>
              </a:rPr>
              <a:t>’</a:t>
            </a:r>
            <a:r>
              <a:rPr lang="en-US" sz="1400" dirty="0">
                <a:solidFill>
                  <a:srgbClr val="00B050"/>
                </a:solidFill>
              </a:rPr>
              <a:t>s usually generated by a slow wave, we have very severe contraction. </a:t>
            </a:r>
          </a:p>
          <a:p>
            <a:pPr defTabSz="1015898"/>
            <a:r>
              <a:rPr lang="en-US" sz="1400" dirty="0">
                <a:solidFill>
                  <a:srgbClr val="00B050"/>
                </a:solidFill>
              </a:rPr>
              <a:t>Slow waves are 3/sec they all will succeed, each will give 10 spikes and each will last </a:t>
            </a:r>
            <a:r>
              <a:rPr lang="en-US" sz="1400" dirty="0" smtClean="0">
                <a:solidFill>
                  <a:srgbClr val="00B050"/>
                </a:solidFill>
              </a:rPr>
              <a:t>1—20ms, </a:t>
            </a:r>
            <a:r>
              <a:rPr lang="en-US" sz="1400" dirty="0">
                <a:solidFill>
                  <a:srgbClr val="00B050"/>
                </a:solidFill>
              </a:rPr>
              <a:t>so it</a:t>
            </a:r>
            <a:r>
              <a:rPr lang="mr-IN" sz="1400" dirty="0">
                <a:solidFill>
                  <a:srgbClr val="00B050"/>
                </a:solidFill>
              </a:rPr>
              <a:t>’</a:t>
            </a:r>
            <a:r>
              <a:rPr lang="en-US" sz="1400" dirty="0">
                <a:solidFill>
                  <a:srgbClr val="00B050"/>
                </a:solidFill>
              </a:rPr>
              <a:t>s a very long action potential, 40 times the duration in large nerves- normal nerve is </a:t>
            </a:r>
            <a:r>
              <a:rPr lang="en-US" sz="1400" dirty="0" smtClean="0">
                <a:solidFill>
                  <a:srgbClr val="00B050"/>
                </a:solidFill>
              </a:rPr>
              <a:t>0.1ms. </a:t>
            </a:r>
            <a:endParaRPr lang="en-US" sz="1400" dirty="0">
              <a:solidFill>
                <a:srgbClr val="00B050"/>
              </a:solidFill>
            </a:endParaRPr>
          </a:p>
          <a:p>
            <a:pPr defTabSz="1015898"/>
            <a:r>
              <a:rPr lang="en-US" sz="1400" dirty="0">
                <a:solidFill>
                  <a:srgbClr val="00B050"/>
                </a:solidFill>
              </a:rPr>
              <a:t>So 1 slow </a:t>
            </a:r>
            <a:r>
              <a:rPr lang="en-US" sz="1400" dirty="0" smtClean="0">
                <a:solidFill>
                  <a:srgbClr val="00B050"/>
                </a:solidFill>
              </a:rPr>
              <a:t>wave &gt; </a:t>
            </a:r>
            <a:r>
              <a:rPr lang="en-US" sz="1400" dirty="0">
                <a:solidFill>
                  <a:srgbClr val="00B050"/>
                </a:solidFill>
              </a:rPr>
              <a:t>1-10 </a:t>
            </a:r>
            <a:r>
              <a:rPr lang="en-US" sz="1400" dirty="0" smtClean="0">
                <a:solidFill>
                  <a:srgbClr val="00B050"/>
                </a:solidFill>
              </a:rPr>
              <a:t>spikes &gt;</a:t>
            </a:r>
            <a:r>
              <a:rPr lang="en-US" sz="1400" dirty="0">
                <a:solidFill>
                  <a:srgbClr val="00B050"/>
                </a:solidFill>
              </a:rPr>
              <a:t>1-10 action </a:t>
            </a:r>
            <a:r>
              <a:rPr lang="en-US" sz="1400" dirty="0" smtClean="0">
                <a:solidFill>
                  <a:srgbClr val="00B050"/>
                </a:solidFill>
              </a:rPr>
              <a:t>potentials &gt; each </a:t>
            </a:r>
            <a:r>
              <a:rPr lang="en-US" sz="1400" dirty="0">
                <a:solidFill>
                  <a:srgbClr val="00B050"/>
                </a:solidFill>
              </a:rPr>
              <a:t>lasts 10-20ms </a:t>
            </a:r>
          </a:p>
          <a:p>
            <a:pPr defTabSz="1015898"/>
            <a:r>
              <a:rPr lang="en-US" sz="1400" dirty="0">
                <a:solidFill>
                  <a:srgbClr val="FF0000"/>
                </a:solidFill>
              </a:rPr>
              <a:t>The doctor: I don</a:t>
            </a:r>
            <a:r>
              <a:rPr lang="mr-IN" sz="1400" dirty="0">
                <a:solidFill>
                  <a:srgbClr val="FF0000"/>
                </a:solidFill>
              </a:rPr>
              <a:t>’</a:t>
            </a:r>
            <a:r>
              <a:rPr lang="en-US" sz="1400" dirty="0">
                <a:solidFill>
                  <a:srgbClr val="FF0000"/>
                </a:solidFill>
              </a:rPr>
              <a:t>t like asking about numbers but I just want you to know its long</a:t>
            </a:r>
            <a:r>
              <a:rPr lang="en-US" sz="1400" dirty="0" smtClean="0">
                <a:solidFill>
                  <a:srgbClr val="FF0000"/>
                </a:solidFill>
              </a:rPr>
              <a:t>.</a:t>
            </a:r>
            <a:endParaRPr lang="en-US" sz="1400" dirty="0">
              <a:solidFill>
                <a:srgbClr val="FF0000"/>
              </a:solidFill>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0726"/>
          <a:stretch/>
        </p:blipFill>
        <p:spPr>
          <a:xfrm>
            <a:off x="5200903" y="1249575"/>
            <a:ext cx="6391898" cy="3016603"/>
          </a:xfrm>
          <a:prstGeom prst="rect">
            <a:avLst/>
          </a:prstGeom>
        </p:spPr>
      </p:pic>
      <p:sp>
        <p:nvSpPr>
          <p:cNvPr id="7" name="Content Placeholder 3"/>
          <p:cNvSpPr txBox="1">
            <a:spLocks/>
          </p:cNvSpPr>
          <p:nvPr/>
        </p:nvSpPr>
        <p:spPr>
          <a:xfrm>
            <a:off x="609460" y="4342378"/>
            <a:ext cx="10969942" cy="2062093"/>
          </a:xfrm>
          <a:prstGeom prst="rect">
            <a:avLst/>
          </a:prstGeom>
          <a:ln>
            <a:solidFill>
              <a:srgbClr val="00B050"/>
            </a:solidFill>
            <a:prstDash val="dashDot"/>
          </a:ln>
        </p:spPr>
        <p:txBody>
          <a:bodyPr vert="horz" wrap="square" lIns="101590" tIns="50795" rIns="101590" bIns="50795">
            <a:sp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r>
              <a:rPr lang="en-US" sz="1300" dirty="0">
                <a:solidFill>
                  <a:srgbClr val="00B050"/>
                </a:solidFill>
              </a:rPr>
              <a:t>Because we have a long action potential and two phases of Ca influx, we will get two types of contractions: leading and trailing (more severe</a:t>
            </a:r>
            <a:r>
              <a:rPr lang="en-US" sz="1300" dirty="0" smtClean="0">
                <a:solidFill>
                  <a:srgbClr val="00B050"/>
                </a:solidFill>
              </a:rPr>
              <a:t>).</a:t>
            </a:r>
            <a:endParaRPr lang="en-US" sz="1300" dirty="0">
              <a:solidFill>
                <a:srgbClr val="00B050"/>
              </a:solidFill>
            </a:endParaRPr>
          </a:p>
          <a:p>
            <a:r>
              <a:rPr lang="en-US" sz="1300" dirty="0">
                <a:solidFill>
                  <a:srgbClr val="00B050"/>
                </a:solidFill>
              </a:rPr>
              <a:t>All contractions will succeed why? 1.the region is well stretched. 2.well supplied by parasympathetic acetylcholine so the firing is excellent. </a:t>
            </a:r>
          </a:p>
          <a:p>
            <a:r>
              <a:rPr lang="en-US" sz="1300" dirty="0">
                <a:solidFill>
                  <a:srgbClr val="00B050"/>
                </a:solidFill>
              </a:rPr>
              <a:t>These contractions will keep going through the stomach till they reach the pyloric sphincter, if the food particle is still larger than 7mm2 it will go back for further digestion, if it does go back we call it </a:t>
            </a:r>
            <a:r>
              <a:rPr lang="en-US" sz="1300" dirty="0" err="1">
                <a:solidFill>
                  <a:srgbClr val="00B050"/>
                </a:solidFill>
              </a:rPr>
              <a:t>retropulsion</a:t>
            </a:r>
            <a:r>
              <a:rPr lang="en-US" sz="1300" dirty="0">
                <a:solidFill>
                  <a:srgbClr val="00B050"/>
                </a:solidFill>
              </a:rPr>
              <a:t>.</a:t>
            </a:r>
          </a:p>
          <a:p>
            <a:r>
              <a:rPr lang="en-US" sz="1300" dirty="0">
                <a:solidFill>
                  <a:srgbClr val="00B050"/>
                </a:solidFill>
              </a:rPr>
              <a:t>How will it happen? The intestines has somatosensory receptors and proprioceptors which will sense the size of the </a:t>
            </a:r>
            <a:r>
              <a:rPr lang="en-US" sz="1300" dirty="0" err="1">
                <a:solidFill>
                  <a:srgbClr val="00B050"/>
                </a:solidFill>
              </a:rPr>
              <a:t>chyme</a:t>
            </a:r>
            <a:r>
              <a:rPr lang="en-US" sz="1300" dirty="0">
                <a:solidFill>
                  <a:srgbClr val="00B050"/>
                </a:solidFill>
              </a:rPr>
              <a:t> so it will close the sphincter more and the leading contraction will help it to close even more. </a:t>
            </a:r>
          </a:p>
          <a:p>
            <a:r>
              <a:rPr lang="en-US" sz="1300" dirty="0">
                <a:solidFill>
                  <a:srgbClr val="00B050"/>
                </a:solidFill>
              </a:rPr>
              <a:t>The trailing contraction will squeeze the region and return the food for digestion. So the contraction that responses to </a:t>
            </a:r>
            <a:r>
              <a:rPr lang="en-US" sz="1300" dirty="0" err="1">
                <a:solidFill>
                  <a:srgbClr val="00B050"/>
                </a:solidFill>
              </a:rPr>
              <a:t>retropulsion</a:t>
            </a:r>
            <a:r>
              <a:rPr lang="en-US" sz="1300" dirty="0">
                <a:solidFill>
                  <a:srgbClr val="00B050"/>
                </a:solidFill>
              </a:rPr>
              <a:t> is the trailing contraction. </a:t>
            </a:r>
          </a:p>
        </p:txBody>
      </p:sp>
    </p:spTree>
    <p:extLst>
      <p:ext uri="{BB962C8B-B14F-4D97-AF65-F5344CB8AC3E}">
        <p14:creationId xmlns:p14="http://schemas.microsoft.com/office/powerpoint/2010/main" val="1878243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Cont.</a:t>
            </a:r>
            <a:endParaRPr lang="ar-SA" dirty="0"/>
          </a:p>
        </p:txBody>
      </p:sp>
      <p:sp>
        <p:nvSpPr>
          <p:cNvPr id="3" name="عنصر نائب لرقم الشريحة 2"/>
          <p:cNvSpPr>
            <a:spLocks noGrp="1"/>
          </p:cNvSpPr>
          <p:nvPr>
            <p:ph type="sldNum" sz="quarter" idx="12"/>
          </p:nvPr>
        </p:nvSpPr>
        <p:spPr/>
        <p:txBody>
          <a:bodyPr/>
          <a:lstStyle/>
          <a:p>
            <a:pPr lvl="0"/>
            <a:fld id="{4929A69E-7D8F-4515-9605-0315ABD4F316}" type="slidenum">
              <a:rPr lang="en-US" noProof="0" smtClean="0"/>
              <a:pPr lvl="0"/>
              <a:t>16</a:t>
            </a:fld>
            <a:endParaRPr lang="en-US" noProof="0" dirty="0"/>
          </a:p>
        </p:txBody>
      </p:sp>
      <p:sp>
        <p:nvSpPr>
          <p:cNvPr id="7" name="Rectangle 6"/>
          <p:cNvSpPr/>
          <p:nvPr/>
        </p:nvSpPr>
        <p:spPr>
          <a:xfrm>
            <a:off x="9982844" y="9892"/>
            <a:ext cx="2205981" cy="4046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graphicFrame>
        <p:nvGraphicFramePr>
          <p:cNvPr id="8" name="Table 7"/>
          <p:cNvGraphicFramePr>
            <a:graphicFrameLocks noGrp="1"/>
          </p:cNvGraphicFramePr>
          <p:nvPr>
            <p:extLst>
              <p:ext uri="{D42A27DB-BD31-4B8C-83A1-F6EECF244321}">
                <p14:modId xmlns:p14="http://schemas.microsoft.com/office/powerpoint/2010/main" val="1746888880"/>
              </p:ext>
            </p:extLst>
          </p:nvPr>
        </p:nvGraphicFramePr>
        <p:xfrm>
          <a:off x="609460" y="1562772"/>
          <a:ext cx="7497499" cy="4358640"/>
        </p:xfrm>
        <a:graphic>
          <a:graphicData uri="http://schemas.openxmlformats.org/drawingml/2006/table">
            <a:tbl>
              <a:tblPr firstRow="1" bandRow="1">
                <a:tableStyleId>{5DA37D80-6434-44D0-A028-1B22A696006F}</a:tableStyleId>
              </a:tblPr>
              <a:tblGrid>
                <a:gridCol w="1649165">
                  <a:extLst>
                    <a:ext uri="{9D8B030D-6E8A-4147-A177-3AD203B41FA5}">
                      <a16:colId xmlns:a16="http://schemas.microsoft.com/office/drawing/2014/main" val="868826657"/>
                    </a:ext>
                  </a:extLst>
                </a:gridCol>
                <a:gridCol w="2063999">
                  <a:extLst>
                    <a:ext uri="{9D8B030D-6E8A-4147-A177-3AD203B41FA5}">
                      <a16:colId xmlns:a16="http://schemas.microsoft.com/office/drawing/2014/main" val="1455877838"/>
                    </a:ext>
                  </a:extLst>
                </a:gridCol>
                <a:gridCol w="1636964">
                  <a:extLst>
                    <a:ext uri="{9D8B030D-6E8A-4147-A177-3AD203B41FA5}">
                      <a16:colId xmlns:a16="http://schemas.microsoft.com/office/drawing/2014/main" val="3687207917"/>
                    </a:ext>
                  </a:extLst>
                </a:gridCol>
                <a:gridCol w="2147371">
                  <a:extLst>
                    <a:ext uri="{9D8B030D-6E8A-4147-A177-3AD203B41FA5}">
                      <a16:colId xmlns:a16="http://schemas.microsoft.com/office/drawing/2014/main" val="405716986"/>
                    </a:ext>
                  </a:extLst>
                </a:gridCol>
              </a:tblGrid>
              <a:tr h="294173">
                <a:tc gridSpan="4">
                  <a:txBody>
                    <a:bodyPr/>
                    <a:lstStyle/>
                    <a:p>
                      <a:pPr algn="ctr"/>
                      <a:r>
                        <a:rPr lang="en-US" sz="1600" b="0" dirty="0" smtClean="0"/>
                        <a:t>The gastric action potential triggers </a:t>
                      </a:r>
                      <a:r>
                        <a:rPr lang="en-US" sz="1600" b="0" dirty="0" smtClean="0">
                          <a:solidFill>
                            <a:schemeClr val="accent4">
                              <a:lumMod val="75000"/>
                            </a:schemeClr>
                          </a:solidFill>
                        </a:rPr>
                        <a:t>two</a:t>
                      </a:r>
                      <a:r>
                        <a:rPr lang="en-US" sz="1600" b="0" dirty="0" smtClean="0"/>
                        <a:t> kinds of contractions:</a:t>
                      </a:r>
                    </a:p>
                  </a:txBody>
                  <a:tcPr>
                    <a:solidFill>
                      <a:srgbClr val="D6EAF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2202847"/>
                  </a:ext>
                </a:extLst>
              </a:tr>
              <a:tr h="244476">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The gastric action potential is responsible for two components of the propulsive contractile behavior in the antral pump. </a:t>
                      </a:r>
                    </a:p>
                  </a:txBody>
                  <a:tcPr>
                    <a:solidFill>
                      <a:schemeClr val="bg1">
                        <a:lumMod val="95000"/>
                      </a:schemeClr>
                    </a:solidFill>
                  </a:tcPr>
                </a:tc>
                <a:tc hMerge="1">
                  <a:txBody>
                    <a:bodyPr/>
                    <a:lstStyle/>
                    <a:p>
                      <a:pPr lvl="0" algn="ctr"/>
                      <a:endParaRPr kumimoji="0" lang="en-US" sz="1300" b="0" i="0" u="none" kern="1200" dirty="0">
                        <a:solidFill>
                          <a:schemeClr val="accent2">
                            <a:lumMod val="75000"/>
                          </a:schemeClr>
                        </a:solidFill>
                        <a:latin typeface="Gill Sans MT" panose="020B0502020104020203" pitchFamily="34" charset="0"/>
                        <a:ea typeface="+mn-ea"/>
                        <a:cs typeface="+mn-cs"/>
                      </a:endParaRPr>
                    </a:p>
                  </a:txBody>
                  <a:tcPr>
                    <a:solidFill>
                      <a:srgbClr val="FFCCCC"/>
                    </a:solidFill>
                  </a:tcPr>
                </a:tc>
                <a:tc hMerge="1">
                  <a:txBody>
                    <a:bodyPr/>
                    <a:lstStyle/>
                    <a:p>
                      <a:pPr lvl="0" algn="ctr"/>
                      <a:endParaRPr kumimoji="0" lang="en-US" sz="1300" b="0" i="0" u="none" kern="1200" dirty="0">
                        <a:solidFill>
                          <a:schemeClr val="accent2">
                            <a:lumMod val="75000"/>
                          </a:schemeClr>
                        </a:solidFill>
                        <a:latin typeface="Gill Sans MT" panose="020B0502020104020203" pitchFamily="34" charset="0"/>
                        <a:ea typeface="+mn-ea"/>
                        <a:cs typeface="+mn-cs"/>
                      </a:endParaRPr>
                    </a:p>
                  </a:txBody>
                  <a:tcPr>
                    <a:solidFill>
                      <a:srgbClr val="FFCCCC"/>
                    </a:solidFill>
                  </a:tcPr>
                </a:tc>
                <a:tc hMerge="1">
                  <a:txBody>
                    <a:bodyPr/>
                    <a:lstStyle/>
                    <a:p>
                      <a:pPr lvl="0" algn="ctr"/>
                      <a:endParaRPr kumimoji="0" lang="en-US" sz="1300" b="0" i="0" u="none" kern="1200" dirty="0" smtClean="0">
                        <a:solidFill>
                          <a:schemeClr val="accent2">
                            <a:lumMod val="75000"/>
                          </a:schemeClr>
                        </a:solidFill>
                        <a:latin typeface="Gill Sans MT" panose="020B0502020104020203" pitchFamily="34" charset="0"/>
                        <a:ea typeface="+mn-ea"/>
                        <a:cs typeface="+mn-cs"/>
                      </a:endParaRPr>
                    </a:p>
                  </a:txBody>
                  <a:tcPr>
                    <a:solidFill>
                      <a:srgbClr val="FFCCCC"/>
                    </a:solidFill>
                  </a:tcPr>
                </a:tc>
                <a:extLst>
                  <a:ext uri="{0D108BD9-81ED-4DB2-BD59-A6C34878D82A}">
                    <a16:rowId xmlns:a16="http://schemas.microsoft.com/office/drawing/2014/main" val="2238428804"/>
                  </a:ext>
                </a:extLst>
              </a:tr>
              <a:tr h="37338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A trailing contraction</a:t>
                      </a:r>
                    </a:p>
                    <a:p>
                      <a:pPr marL="0" lvl="0" indent="0" algn="ctr">
                        <a:buFontTx/>
                        <a:buNone/>
                      </a:pPr>
                      <a:endParaRPr lang="en-US" sz="1600" dirty="0"/>
                    </a:p>
                  </a:txBody>
                  <a:tcPr>
                    <a:solidFill>
                      <a:srgbClr val="FFCCCC"/>
                    </a:solidFill>
                  </a:tcPr>
                </a:tc>
                <a:tc hMerge="1">
                  <a:txBody>
                    <a:bodyPr/>
                    <a:lstStyle/>
                    <a:p>
                      <a:pPr marL="285750" lvl="0" indent="-285750">
                        <a:buFontTx/>
                        <a:buChar char="-"/>
                      </a:pPr>
                      <a:endParaRPr lang="en-US" sz="1400" dirty="0"/>
                    </a:p>
                  </a:txBody>
                  <a:tcPr>
                    <a:solidFill>
                      <a:schemeClr val="bg1">
                        <a:lumMod val="95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A leading contraction</a:t>
                      </a:r>
                    </a:p>
                    <a:p>
                      <a:pPr marL="285750" lvl="0" indent="-285750" algn="ctr">
                        <a:buFontTx/>
                        <a:buChar char="-"/>
                      </a:pPr>
                      <a:endParaRPr lang="en-US" sz="1600" dirty="0" smtClean="0"/>
                    </a:p>
                  </a:txBody>
                  <a:tcPr>
                    <a:solidFill>
                      <a:srgbClr val="FFCCCC"/>
                    </a:solidFill>
                  </a:tcPr>
                </a:tc>
                <a:tc hMerge="1">
                  <a:txBody>
                    <a:bodyPr/>
                    <a:lstStyle/>
                    <a:p>
                      <a:pPr marL="285750" lvl="0" indent="-285750">
                        <a:buFontTx/>
                        <a:buChar char="-"/>
                      </a:pPr>
                      <a:endParaRPr lang="en-US" sz="1400" dirty="0" smtClean="0"/>
                    </a:p>
                  </a:txBody>
                  <a:tcPr>
                    <a:solidFill>
                      <a:schemeClr val="bg1">
                        <a:lumMod val="95000"/>
                      </a:schemeClr>
                    </a:solidFill>
                  </a:tcPr>
                </a:tc>
                <a:extLst>
                  <a:ext uri="{0D108BD9-81ED-4DB2-BD59-A6C34878D82A}">
                    <a16:rowId xmlns:a16="http://schemas.microsoft.com/office/drawing/2014/main" val="2878319891"/>
                  </a:ext>
                </a:extLst>
              </a:tr>
              <a:tr h="11265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Is associated with the </a:t>
                      </a:r>
                      <a:r>
                        <a:rPr lang="en-US" sz="1600" dirty="0" smtClean="0">
                          <a:solidFill>
                            <a:srgbClr val="FF0000"/>
                          </a:solidFill>
                        </a:rPr>
                        <a:t>plateau</a:t>
                      </a:r>
                      <a:r>
                        <a:rPr lang="en-US" sz="1600" dirty="0" smtClean="0"/>
                        <a:t> phase. </a:t>
                      </a:r>
                    </a:p>
                    <a:p>
                      <a:pPr marL="285750" lvl="0" indent="-285750">
                        <a:buFontTx/>
                        <a:buChar char="-"/>
                      </a:pPr>
                      <a:endParaRPr lang="en-US" sz="1600"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Of </a:t>
                      </a:r>
                      <a:r>
                        <a:rPr kumimoji="0" lang="en-US" sz="1600" kern="1200" dirty="0" smtClean="0">
                          <a:solidFill>
                            <a:srgbClr val="FF0000"/>
                          </a:solidFill>
                          <a:latin typeface="+mn-lt"/>
                          <a:ea typeface="+mn-ea"/>
                          <a:cs typeface="+mn-cs"/>
                        </a:rPr>
                        <a:t>variable </a:t>
                      </a:r>
                      <a:r>
                        <a:rPr lang="en-US" sz="1600" dirty="0" smtClean="0"/>
                        <a:t>amplitude</a:t>
                      </a:r>
                    </a:p>
                    <a:p>
                      <a:pPr marL="285750" lvl="0" indent="-285750">
                        <a:buFontTx/>
                        <a:buChar char="-"/>
                      </a:pPr>
                      <a:endParaRPr lang="en-US" sz="1600"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Is associated with the </a:t>
                      </a:r>
                      <a:r>
                        <a:rPr lang="en-US" sz="1600" dirty="0" smtClean="0">
                          <a:solidFill>
                            <a:srgbClr val="FF0000"/>
                          </a:solidFill>
                        </a:rPr>
                        <a:t>rising</a:t>
                      </a:r>
                      <a:r>
                        <a:rPr lang="en-US" sz="1600" dirty="0" smtClean="0"/>
                        <a:t> phase of the action potential.</a:t>
                      </a:r>
                    </a:p>
                    <a:p>
                      <a:pPr marL="285750" lvl="0" indent="-285750">
                        <a:buFontTx/>
                        <a:buChar char="-"/>
                      </a:pPr>
                      <a:endParaRPr lang="en-US" sz="1600" dirty="0" smtClean="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Which has relatively </a:t>
                      </a:r>
                      <a:r>
                        <a:rPr lang="en-US" sz="1600" b="0" u="none" dirty="0" smtClean="0">
                          <a:solidFill>
                            <a:srgbClr val="FF0000"/>
                          </a:solidFill>
                        </a:rPr>
                        <a:t>constant</a:t>
                      </a:r>
                      <a:r>
                        <a:rPr lang="en-US" sz="1600" dirty="0" smtClean="0"/>
                        <a:t> amplitude.</a:t>
                      </a:r>
                    </a:p>
                    <a:p>
                      <a:pPr marL="285750" lvl="0" indent="-285750">
                        <a:buFontTx/>
                        <a:buChar char="-"/>
                      </a:pPr>
                      <a:endParaRPr lang="en-US" sz="1600" dirty="0" smtClean="0"/>
                    </a:p>
                  </a:txBody>
                  <a:tcPr>
                    <a:solidFill>
                      <a:schemeClr val="bg1"/>
                    </a:solidFill>
                  </a:tcPr>
                </a:tc>
                <a:extLst>
                  <a:ext uri="{0D108BD9-81ED-4DB2-BD59-A6C34878D82A}">
                    <a16:rowId xmlns:a16="http://schemas.microsoft.com/office/drawing/2014/main" val="3852811738"/>
                  </a:ext>
                </a:extLst>
              </a:tr>
              <a:tr h="112655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The trailing contraction follows the leading contraction by a few seconds. </a:t>
                      </a:r>
                    </a:p>
                    <a:p>
                      <a:pPr marL="285750" lvl="0" indent="-285750" algn="ctr">
                        <a:buFontTx/>
                        <a:buChar char="-"/>
                      </a:pPr>
                      <a:endParaRPr lang="en-US" sz="1600" dirty="0"/>
                    </a:p>
                  </a:txBody>
                  <a:tcPr>
                    <a:solidFill>
                      <a:srgbClr val="D3FDF1"/>
                    </a:solidFill>
                  </a:tcPr>
                </a:tc>
                <a:tc hMerge="1">
                  <a:txBody>
                    <a:bodyPr/>
                    <a:lstStyle/>
                    <a:p>
                      <a:pPr marL="285750" lvl="0" indent="-285750">
                        <a:buFontTx/>
                        <a:buChar char="-"/>
                      </a:pPr>
                      <a:endParaRPr lang="en-US" sz="1400" dirty="0"/>
                    </a:p>
                  </a:txBody>
                  <a:tcPr>
                    <a:solidFill>
                      <a:schemeClr val="bg1"/>
                    </a:solidFill>
                  </a:tcPr>
                </a:tc>
                <a:tc gridSpan="2">
                  <a:txBody>
                    <a:bodyPr/>
                    <a:lstStyle/>
                    <a:p>
                      <a:pPr marL="0" lvl="0" indent="0" algn="ctr">
                        <a:buFontTx/>
                        <a:buNone/>
                      </a:pPr>
                      <a:r>
                        <a:rPr lang="en-US" sz="1600" dirty="0" smtClean="0">
                          <a:solidFill>
                            <a:schemeClr val="tx1"/>
                          </a:solidFill>
                        </a:rPr>
                        <a:t>Have negligible amplitude as they propagate to the pylorus. As the rising phase reaches the terminal antrum and spreads into the pylorus, contraction of the pyloric muscle closes the orifice between the stomach and duodenum.</a:t>
                      </a:r>
                      <a:endParaRPr lang="en-US" sz="1600" dirty="0" smtClean="0"/>
                    </a:p>
                  </a:txBody>
                  <a:tcPr>
                    <a:solidFill>
                      <a:srgbClr val="D3FDF1"/>
                    </a:solidFill>
                  </a:tcPr>
                </a:tc>
                <a:tc hMerge="1">
                  <a:txBody>
                    <a:bodyPr/>
                    <a:lstStyle/>
                    <a:p>
                      <a:pPr marL="285750" lvl="0" indent="-285750">
                        <a:buFontTx/>
                        <a:buChar char="-"/>
                      </a:pPr>
                      <a:endParaRPr lang="en-US" sz="1400" dirty="0" smtClean="0"/>
                    </a:p>
                  </a:txBody>
                  <a:tcPr>
                    <a:solidFill>
                      <a:schemeClr val="bg1"/>
                    </a:solidFill>
                  </a:tcPr>
                </a:tc>
                <a:extLst>
                  <a:ext uri="{0D108BD9-81ED-4DB2-BD59-A6C34878D82A}">
                    <a16:rowId xmlns:a16="http://schemas.microsoft.com/office/drawing/2014/main" val="2700422891"/>
                  </a:ext>
                </a:extLst>
              </a:tr>
            </a:tbl>
          </a:graphicData>
        </a:graphic>
      </p:graphicFrame>
      <p:pic>
        <p:nvPicPr>
          <p:cNvPr id="10" name="Picture 3" descr="26-25"/>
          <p:cNvPicPr>
            <a:picLocks noGrp="1" noChangeAspect="1" noChangeArrowheads="1"/>
          </p:cNvPicPr>
          <p:nvPr>
            <p:ph sz="half" idx="4294967295"/>
          </p:nvPr>
        </p:nvPicPr>
        <p:blipFill>
          <a:blip r:embed="rId2" cstate="print"/>
          <a:srcRect/>
          <a:stretch>
            <a:fillRect/>
          </a:stretch>
        </p:blipFill>
        <p:spPr bwMode="auto">
          <a:xfrm>
            <a:off x="8182644" y="1285508"/>
            <a:ext cx="3363084" cy="4951804"/>
          </a:xfrm>
          <a:prstGeom prst="rect">
            <a:avLst/>
          </a:prstGeom>
          <a:noFill/>
          <a:ln w="9525">
            <a:noFill/>
            <a:miter lim="800000"/>
            <a:headEnd/>
            <a:tailEnd/>
          </a:ln>
        </p:spPr>
      </p:pic>
    </p:spTree>
    <p:extLst>
      <p:ext uri="{BB962C8B-B14F-4D97-AF65-F5344CB8AC3E}">
        <p14:creationId xmlns:p14="http://schemas.microsoft.com/office/powerpoint/2010/main" val="33775915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Gastric Secretion</a:t>
            </a:r>
          </a:p>
        </p:txBody>
      </p:sp>
      <p:sp>
        <p:nvSpPr>
          <p:cNvPr id="3" name="Slide Number Placeholder 2"/>
          <p:cNvSpPr>
            <a:spLocks noGrp="1"/>
          </p:cNvSpPr>
          <p:nvPr>
            <p:ph type="sldNum" sz="quarter" idx="12"/>
          </p:nvPr>
        </p:nvSpPr>
        <p:spPr/>
        <p:txBody>
          <a:bodyPr/>
          <a:lstStyle/>
          <a:p>
            <a:fld id="{4929A69E-7D8F-4515-9605-0315ABD4F316}" type="slidenum">
              <a:rPr lang="en-US" smtClean="0"/>
              <a:t>17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94151370"/>
              </p:ext>
            </p:extLst>
          </p:nvPr>
        </p:nvGraphicFramePr>
        <p:xfrm>
          <a:off x="609460" y="1348474"/>
          <a:ext cx="10969941" cy="3996772"/>
        </p:xfrm>
        <a:graphic>
          <a:graphicData uri="http://schemas.openxmlformats.org/drawingml/2006/table">
            <a:tbl>
              <a:tblPr firstRow="1" bandRow="1">
                <a:tableStyleId>{5DA37D80-6434-44D0-A028-1B22A696006F}</a:tableStyleId>
              </a:tblPr>
              <a:tblGrid>
                <a:gridCol w="1740536">
                  <a:extLst>
                    <a:ext uri="{9D8B030D-6E8A-4147-A177-3AD203B41FA5}">
                      <a16:colId xmlns:a16="http://schemas.microsoft.com/office/drawing/2014/main" val="868826657"/>
                    </a:ext>
                  </a:extLst>
                </a:gridCol>
                <a:gridCol w="2448272">
                  <a:extLst>
                    <a:ext uri="{9D8B030D-6E8A-4147-A177-3AD203B41FA5}">
                      <a16:colId xmlns:a16="http://schemas.microsoft.com/office/drawing/2014/main" val="3687207917"/>
                    </a:ext>
                  </a:extLst>
                </a:gridCol>
                <a:gridCol w="2088232">
                  <a:extLst>
                    <a:ext uri="{9D8B030D-6E8A-4147-A177-3AD203B41FA5}">
                      <a16:colId xmlns:a16="http://schemas.microsoft.com/office/drawing/2014/main" val="2962379041"/>
                    </a:ext>
                  </a:extLst>
                </a:gridCol>
                <a:gridCol w="2376264">
                  <a:extLst>
                    <a:ext uri="{9D8B030D-6E8A-4147-A177-3AD203B41FA5}">
                      <a16:colId xmlns:a16="http://schemas.microsoft.com/office/drawing/2014/main" val="2445274396"/>
                    </a:ext>
                  </a:extLst>
                </a:gridCol>
                <a:gridCol w="2316637">
                  <a:extLst>
                    <a:ext uri="{9D8B030D-6E8A-4147-A177-3AD203B41FA5}">
                      <a16:colId xmlns:a16="http://schemas.microsoft.com/office/drawing/2014/main" val="2570086758"/>
                    </a:ext>
                  </a:extLst>
                </a:gridCol>
              </a:tblGrid>
              <a:tr h="294173">
                <a:tc gridSpan="5">
                  <a:txBody>
                    <a:bodyPr/>
                    <a:lstStyle/>
                    <a:p>
                      <a:pPr algn="ctr"/>
                      <a:r>
                        <a:rPr lang="en-US" sz="1600" b="0" dirty="0" smtClean="0">
                          <a:latin typeface="+mn-lt"/>
                        </a:rPr>
                        <a:t>The stomach's mucosal lining, the glandular gastric mucosa, contains </a:t>
                      </a:r>
                      <a:r>
                        <a:rPr lang="en-US" sz="1600" b="0" dirty="0" smtClean="0">
                          <a:solidFill>
                            <a:schemeClr val="accent4">
                              <a:lumMod val="75000"/>
                            </a:schemeClr>
                          </a:solidFill>
                          <a:latin typeface="+mn-lt"/>
                        </a:rPr>
                        <a:t>three</a:t>
                      </a:r>
                      <a:r>
                        <a:rPr lang="en-US" sz="1600" b="0" dirty="0" smtClean="0">
                          <a:latin typeface="+mn-lt"/>
                        </a:rPr>
                        <a:t> main types of glands:</a:t>
                      </a:r>
                    </a:p>
                  </a:txBody>
                  <a:tcPr>
                    <a:solidFill>
                      <a:srgbClr val="D6EAF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b="0" dirty="0" smtClean="0"/>
                    </a:p>
                  </a:txBody>
                  <a:tcPr>
                    <a:solidFill>
                      <a:srgbClr val="D6EAF6"/>
                    </a:solidFill>
                  </a:tcPr>
                </a:tc>
                <a:extLst>
                  <a:ext uri="{0D108BD9-81ED-4DB2-BD59-A6C34878D82A}">
                    <a16:rowId xmlns:a16="http://schemas.microsoft.com/office/drawing/2014/main" val="402202847"/>
                  </a:ext>
                </a:extLst>
              </a:tr>
              <a:tr h="306812">
                <a:tc>
                  <a:txBody>
                    <a:bodyPr/>
                    <a:lstStyle/>
                    <a:p>
                      <a:pPr algn="ctr"/>
                      <a:r>
                        <a:rPr lang="en-US" sz="1600" dirty="0" smtClean="0">
                          <a:solidFill>
                            <a:schemeClr val="tx1"/>
                          </a:solidFill>
                          <a:latin typeface="+mn-lt"/>
                        </a:rPr>
                        <a:t>1. </a:t>
                      </a:r>
                      <a:r>
                        <a:rPr lang="en-US" sz="1600" b="1" dirty="0" smtClean="0">
                          <a:solidFill>
                            <a:schemeClr val="tx1"/>
                          </a:solidFill>
                          <a:latin typeface="+mn-lt"/>
                        </a:rPr>
                        <a:t>Cardiac</a:t>
                      </a:r>
                      <a:r>
                        <a:rPr lang="en-US" sz="1600" dirty="0" smtClean="0">
                          <a:solidFill>
                            <a:schemeClr val="tx1"/>
                          </a:solidFill>
                          <a:latin typeface="+mn-lt"/>
                        </a:rPr>
                        <a:t> glands</a:t>
                      </a:r>
                    </a:p>
                  </a:txBody>
                  <a:tcPr>
                    <a:solidFill>
                      <a:srgbClr val="FFCCCC"/>
                    </a:solidFill>
                  </a:tcPr>
                </a:tc>
                <a:tc gridSpan="2">
                  <a:txBody>
                    <a:bodyPr/>
                    <a:lstStyle/>
                    <a:p>
                      <a:pPr algn="ctr"/>
                      <a:r>
                        <a:rPr lang="en-US" sz="1600" dirty="0" smtClean="0">
                          <a:solidFill>
                            <a:schemeClr val="tx1"/>
                          </a:solidFill>
                          <a:latin typeface="+mn-lt"/>
                        </a:rPr>
                        <a:t>2.</a:t>
                      </a:r>
                      <a:r>
                        <a:rPr lang="en-US" sz="1600" baseline="0" dirty="0" smtClean="0">
                          <a:solidFill>
                            <a:schemeClr val="tx1"/>
                          </a:solidFill>
                          <a:latin typeface="+mn-lt"/>
                        </a:rPr>
                        <a:t> </a:t>
                      </a:r>
                      <a:r>
                        <a:rPr lang="en-US" sz="1600" b="1" dirty="0" smtClean="0">
                          <a:solidFill>
                            <a:schemeClr val="tx1"/>
                          </a:solidFill>
                          <a:latin typeface="+mn-lt"/>
                        </a:rPr>
                        <a:t>Oxyntic</a:t>
                      </a:r>
                      <a:r>
                        <a:rPr lang="en-US" sz="1600" dirty="0" smtClean="0">
                          <a:solidFill>
                            <a:schemeClr val="tx1"/>
                          </a:solidFill>
                          <a:latin typeface="+mn-lt"/>
                        </a:rPr>
                        <a:t> glands. </a:t>
                      </a:r>
                      <a:endParaRPr lang="en-US" sz="1600" dirty="0" smtClean="0">
                        <a:latin typeface="+mn-lt"/>
                      </a:endParaRPr>
                    </a:p>
                  </a:txBody>
                  <a:tcPr>
                    <a:solidFill>
                      <a:srgbClr val="FFCCCC"/>
                    </a:solidFill>
                  </a:tcPr>
                </a:tc>
                <a:tc hMerge="1">
                  <a:txBody>
                    <a:bodyPr/>
                    <a:lstStyle/>
                    <a:p>
                      <a:pPr algn="ctr"/>
                      <a:endParaRPr lang="en-US" sz="1600" dirty="0" smtClean="0"/>
                    </a:p>
                  </a:txBody>
                  <a:tcPr>
                    <a:solidFill>
                      <a:srgbClr val="FFCCCC"/>
                    </a:solidFill>
                  </a:tcPr>
                </a:tc>
                <a:tc gridSpan="2">
                  <a:txBody>
                    <a:bodyPr/>
                    <a:lstStyle/>
                    <a:p>
                      <a:pPr marL="0" lvl="0" indent="0" algn="ctr">
                        <a:buFontTx/>
                        <a:buNone/>
                      </a:pPr>
                      <a:r>
                        <a:rPr lang="en-US" sz="1600" dirty="0" smtClean="0">
                          <a:latin typeface="+mn-lt"/>
                        </a:rPr>
                        <a:t>3.</a:t>
                      </a:r>
                      <a:r>
                        <a:rPr lang="en-US" sz="1600" baseline="0" dirty="0" smtClean="0">
                          <a:latin typeface="+mn-lt"/>
                        </a:rPr>
                        <a:t> </a:t>
                      </a:r>
                      <a:r>
                        <a:rPr lang="en-US" sz="1600" b="1" dirty="0" smtClean="0">
                          <a:solidFill>
                            <a:schemeClr val="tx1"/>
                          </a:solidFill>
                          <a:latin typeface="+mn-lt"/>
                        </a:rPr>
                        <a:t>Pyloric</a:t>
                      </a:r>
                      <a:r>
                        <a:rPr lang="en-US" sz="1600" dirty="0" smtClean="0">
                          <a:solidFill>
                            <a:schemeClr val="tx1"/>
                          </a:solidFill>
                          <a:latin typeface="+mn-lt"/>
                        </a:rPr>
                        <a:t> glands </a:t>
                      </a:r>
                      <a:endParaRPr lang="en-US" sz="1600" dirty="0" smtClean="0">
                        <a:latin typeface="+mn-lt"/>
                      </a:endParaRPr>
                    </a:p>
                  </a:txBody>
                  <a:tcPr>
                    <a:solidFill>
                      <a:srgbClr val="FFCCCC"/>
                    </a:solidFill>
                  </a:tcPr>
                </a:tc>
                <a:tc hMerge="1">
                  <a:txBody>
                    <a:bodyPr/>
                    <a:lstStyle/>
                    <a:p>
                      <a:pPr marL="0" lvl="0" indent="0" algn="ctr">
                        <a:buFontTx/>
                        <a:buNone/>
                      </a:pPr>
                      <a:endParaRPr lang="en-US" sz="1600" dirty="0" smtClean="0"/>
                    </a:p>
                  </a:txBody>
                  <a:tcPr>
                    <a:solidFill>
                      <a:srgbClr val="FFCCCC"/>
                    </a:solidFill>
                  </a:tcPr>
                </a:tc>
                <a:extLst>
                  <a:ext uri="{0D108BD9-81ED-4DB2-BD59-A6C34878D82A}">
                    <a16:rowId xmlns:a16="http://schemas.microsoft.com/office/drawing/2014/main" val="2878319891"/>
                  </a:ext>
                </a:extLst>
              </a:tr>
              <a:tr h="306812">
                <a:tc rowSpan="4">
                  <a:txBody>
                    <a:bodyPr/>
                    <a:lstStyle/>
                    <a:p>
                      <a:pPr algn="ctr"/>
                      <a:endParaRPr lang="en-US" sz="1600" dirty="0" smtClean="0">
                        <a:solidFill>
                          <a:srgbClr val="FF99CC"/>
                        </a:solidFill>
                        <a:latin typeface="+mn-lt"/>
                      </a:endParaRPr>
                    </a:p>
                    <a:p>
                      <a:pPr algn="ctr"/>
                      <a:endParaRPr lang="en-US" sz="1600" dirty="0" smtClean="0">
                        <a:solidFill>
                          <a:srgbClr val="FF99CC"/>
                        </a:solidFill>
                        <a:latin typeface="+mn-lt"/>
                      </a:endParaRPr>
                    </a:p>
                    <a:p>
                      <a:pPr algn="ctr"/>
                      <a:endParaRPr lang="en-US" sz="1600" dirty="0" smtClean="0">
                        <a:solidFill>
                          <a:srgbClr val="FF99CC"/>
                        </a:solidFill>
                        <a:latin typeface="+mn-lt"/>
                      </a:endParaRPr>
                    </a:p>
                    <a:p>
                      <a:pPr algn="ctr"/>
                      <a:endParaRPr lang="en-US" sz="1600" dirty="0" smtClean="0">
                        <a:solidFill>
                          <a:srgbClr val="FF99CC"/>
                        </a:solidFill>
                        <a:latin typeface="+mn-lt"/>
                      </a:endParaRPr>
                    </a:p>
                    <a:p>
                      <a:pPr algn="ctr"/>
                      <a:endParaRPr lang="en-US" sz="1600" dirty="0" smtClean="0">
                        <a:solidFill>
                          <a:srgbClr val="FF99CC"/>
                        </a:solidFill>
                        <a:latin typeface="+mn-lt"/>
                      </a:endParaRPr>
                    </a:p>
                    <a:p>
                      <a:pPr algn="ctr"/>
                      <a:r>
                        <a:rPr lang="en-US" sz="1600" dirty="0" smtClean="0">
                          <a:solidFill>
                            <a:srgbClr val="FF99CC"/>
                          </a:solidFill>
                          <a:latin typeface="+mn-lt"/>
                        </a:rPr>
                        <a:t>-</a:t>
                      </a:r>
                    </a:p>
                  </a:txBody>
                  <a:tcPr>
                    <a:solidFill>
                      <a:schemeClr val="bg1"/>
                    </a:solidFill>
                  </a:tcPr>
                </a:tc>
                <a:tc gridSpan="4">
                  <a:txBody>
                    <a:bodyPr/>
                    <a:lstStyle/>
                    <a:p>
                      <a:pPr algn="ctr"/>
                      <a:r>
                        <a:rPr lang="en-US" sz="1600" dirty="0" smtClean="0">
                          <a:solidFill>
                            <a:srgbClr val="FF66CC"/>
                          </a:solidFill>
                          <a:latin typeface="+mn-lt"/>
                        </a:rPr>
                        <a:t>They are tubular gland</a:t>
                      </a:r>
                    </a:p>
                  </a:txBody>
                  <a:tcP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19635767"/>
                  </a:ext>
                </a:extLst>
              </a:tr>
              <a:tr h="306812">
                <a:tc vMerge="1">
                  <a:txBody>
                    <a:bodyPr/>
                    <a:lstStyle/>
                    <a:p>
                      <a:pPr algn="ctr"/>
                      <a:endParaRPr lang="en-US" sz="1600" dirty="0" smtClean="0">
                        <a:solidFill>
                          <a:schemeClr val="tx1"/>
                        </a:solidFill>
                        <a:latin typeface="+mn-lt"/>
                      </a:endParaRPr>
                    </a:p>
                  </a:txBody>
                  <a:tcPr>
                    <a:solidFill>
                      <a:schemeClr val="bg1"/>
                    </a:solidFill>
                  </a:tcPr>
                </a:tc>
                <a:tc gridSpan="2">
                  <a:txBody>
                    <a:bodyPr/>
                    <a:lstStyle/>
                    <a:p>
                      <a:pPr marL="285750" indent="-285750">
                        <a:buFont typeface="Arial" panose="020B0604020202020204" pitchFamily="34" charset="0"/>
                        <a:buChar char="•"/>
                      </a:pPr>
                      <a:r>
                        <a:rPr lang="en-US" sz="1600" dirty="0" smtClean="0">
                          <a:solidFill>
                            <a:schemeClr val="accent5">
                              <a:lumMod val="75000"/>
                            </a:schemeClr>
                          </a:solidFill>
                          <a:latin typeface="+mn-lt"/>
                        </a:rPr>
                        <a:t>They are composed of three types of cells: mucus neck cells, peptic (chief) cells, and parietal cells (oxyntic cells). </a:t>
                      </a:r>
                    </a:p>
                    <a:p>
                      <a:pPr marL="285750" indent="-285750">
                        <a:buFont typeface="Arial" panose="020B0604020202020204" pitchFamily="34" charset="0"/>
                        <a:buChar char="•"/>
                      </a:pPr>
                      <a:r>
                        <a:rPr lang="en-US" sz="1600" dirty="0" smtClean="0">
                          <a:solidFill>
                            <a:schemeClr val="accent5">
                              <a:lumMod val="75000"/>
                            </a:schemeClr>
                          </a:solidFill>
                          <a:latin typeface="+mn-lt"/>
                        </a:rPr>
                        <a:t>These glands are the most abundant gastric glands, found in fundus and corpus.</a:t>
                      </a:r>
                    </a:p>
                  </a:txBody>
                  <a:tcPr>
                    <a:solidFill>
                      <a:schemeClr val="bg1"/>
                    </a:solidFill>
                  </a:tcPr>
                </a:tc>
                <a:tc hMerge="1">
                  <a:txBody>
                    <a:bodyPr/>
                    <a:lstStyle/>
                    <a:p>
                      <a:endParaRPr lang="en-US" sz="1600" dirty="0" smtClean="0">
                        <a:solidFill>
                          <a:schemeClr val="accent5">
                            <a:lumMod val="75000"/>
                          </a:schemeClr>
                        </a:solidFill>
                      </a:endParaRPr>
                    </a:p>
                  </a:txBody>
                  <a:tcPr>
                    <a:solidFill>
                      <a:schemeClr val="bg1">
                        <a:lumMod val="95000"/>
                      </a:schemeClr>
                    </a:solidFill>
                  </a:tcPr>
                </a:tc>
                <a:tc gridSpan="2">
                  <a:txBody>
                    <a:bodyPr/>
                    <a:lstStyle/>
                    <a:p>
                      <a:pPr marL="0" lvl="0" indent="0" algn="ctr">
                        <a:buFont typeface="Arial" panose="020B0604020202020204" pitchFamily="34" charset="0"/>
                        <a:buNone/>
                      </a:pPr>
                      <a:endParaRPr kumimoji="0" lang="en-US" sz="1600" kern="1200" dirty="0" smtClean="0">
                        <a:solidFill>
                          <a:schemeClr val="accent5">
                            <a:lumMod val="75000"/>
                          </a:schemeClr>
                        </a:solidFill>
                        <a:latin typeface="+mn-lt"/>
                        <a:ea typeface="+mn-ea"/>
                        <a:cs typeface="+mn-cs"/>
                      </a:endParaRPr>
                    </a:p>
                    <a:p>
                      <a:pPr marL="0" lvl="0" indent="0" algn="ctr">
                        <a:buFont typeface="Arial" panose="020B0604020202020204" pitchFamily="34" charset="0"/>
                        <a:buNone/>
                      </a:pPr>
                      <a:endParaRPr kumimoji="0" lang="en-US" sz="1600" kern="1200" dirty="0" smtClean="0">
                        <a:solidFill>
                          <a:schemeClr val="accent5">
                            <a:lumMod val="75000"/>
                          </a:schemeClr>
                        </a:solidFill>
                        <a:latin typeface="+mn-lt"/>
                        <a:ea typeface="+mn-ea"/>
                        <a:cs typeface="+mn-cs"/>
                      </a:endParaRPr>
                    </a:p>
                    <a:p>
                      <a:pPr marL="0" lvl="0" indent="0" algn="ctr">
                        <a:buFont typeface="Arial" panose="020B0604020202020204" pitchFamily="34" charset="0"/>
                        <a:buNone/>
                      </a:pPr>
                      <a:r>
                        <a:rPr kumimoji="0" lang="en-US" sz="1600" kern="1200" dirty="0" smtClean="0">
                          <a:solidFill>
                            <a:schemeClr val="accent5">
                              <a:lumMod val="75000"/>
                            </a:schemeClr>
                          </a:solidFill>
                          <a:latin typeface="+mn-lt"/>
                          <a:ea typeface="+mn-ea"/>
                          <a:cs typeface="+mn-cs"/>
                        </a:rPr>
                        <a:t>Many G cells</a:t>
                      </a:r>
                    </a:p>
                  </a:txBody>
                  <a:tcPr>
                    <a:solidFill>
                      <a:schemeClr val="bg1"/>
                    </a:solidFill>
                  </a:tcPr>
                </a:tc>
                <a:tc hMerge="1">
                  <a:txBody>
                    <a:bodyPr/>
                    <a:lstStyle/>
                    <a:p>
                      <a:pPr marL="0" lvl="0" indent="0" algn="l">
                        <a:buFont typeface="Arial" panose="020B0604020202020204" pitchFamily="34" charset="0"/>
                        <a:buNone/>
                      </a:pPr>
                      <a:endParaRPr kumimoji="0" lang="en-US" sz="1600" kern="1200" dirty="0" smtClean="0">
                        <a:solidFill>
                          <a:schemeClr val="accent5">
                            <a:lumMod val="75000"/>
                          </a:schemeClr>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45515182"/>
                  </a:ext>
                </a:extLst>
              </a:tr>
              <a:tr h="369652">
                <a:tc vMerge="1">
                  <a:txBody>
                    <a:bodyPr/>
                    <a:lstStyle/>
                    <a:p>
                      <a:pPr marL="285750" lvl="0" indent="-285750">
                        <a:buFontTx/>
                        <a:buChar char="-"/>
                      </a:pPr>
                      <a:endParaRPr lang="en-US" sz="1600" dirty="0">
                        <a:latin typeface="+mn-lt"/>
                      </a:endParaRP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600" dirty="0" smtClean="0">
                          <a:solidFill>
                            <a:srgbClr val="FF66CC"/>
                          </a:solidFill>
                          <a:latin typeface="+mn-lt"/>
                        </a:rPr>
                        <a:t>Secrete</a:t>
                      </a:r>
                      <a:endParaRPr lang="en-US" sz="1600" dirty="0" smtClean="0">
                        <a:solidFill>
                          <a:srgbClr val="FF66CC"/>
                        </a:solidFill>
                        <a:latin typeface="+mn-lt"/>
                      </a:endParaRPr>
                    </a:p>
                  </a:txBody>
                  <a:tcPr>
                    <a:solidFill>
                      <a:srgbClr val="D3FDF1"/>
                    </a:solidFill>
                  </a:tcPr>
                </a:tc>
                <a:tc>
                  <a:txBody>
                    <a:bodyPr/>
                    <a:lstStyle/>
                    <a:p>
                      <a:pPr marL="0" lvl="0" indent="0" algn="ctr">
                        <a:buFontTx/>
                        <a:buNone/>
                      </a:pPr>
                      <a:r>
                        <a:rPr lang="en-US" sz="1600" dirty="0" smtClean="0">
                          <a:solidFill>
                            <a:srgbClr val="FF66CC"/>
                          </a:solidFill>
                          <a:latin typeface="+mn-lt"/>
                        </a:rPr>
                        <a:t>Location</a:t>
                      </a:r>
                    </a:p>
                  </a:txBody>
                  <a:tcPr>
                    <a:solidFill>
                      <a:srgbClr val="D3FDF1"/>
                    </a:solidFill>
                  </a:tcPr>
                </a:tc>
                <a:tc>
                  <a:txBody>
                    <a:bodyPr/>
                    <a:lstStyle/>
                    <a:p>
                      <a:pPr marL="0" lvl="0" indent="0" algn="ctr">
                        <a:buFontTx/>
                        <a:buNone/>
                      </a:pPr>
                      <a:r>
                        <a:rPr lang="en-US" sz="1600" dirty="0" smtClean="0">
                          <a:solidFill>
                            <a:srgbClr val="FF66CC"/>
                          </a:solidFill>
                          <a:latin typeface="+mn-lt"/>
                        </a:rPr>
                        <a:t>Secrete</a:t>
                      </a:r>
                    </a:p>
                  </a:txBody>
                  <a:tcPr>
                    <a:solidFill>
                      <a:srgbClr val="D3FDF1"/>
                    </a:solidFill>
                  </a:tcPr>
                </a:tc>
                <a:tc>
                  <a:txBody>
                    <a:bodyPr/>
                    <a:lstStyle/>
                    <a:p>
                      <a:pPr marL="0" lvl="0" indent="0" algn="ctr">
                        <a:buFontTx/>
                        <a:buNone/>
                      </a:pPr>
                      <a:r>
                        <a:rPr lang="en-US" sz="1600" dirty="0" smtClean="0">
                          <a:solidFill>
                            <a:srgbClr val="FF66CC"/>
                          </a:solidFill>
                          <a:latin typeface="+mn-lt"/>
                        </a:rPr>
                        <a:t>Location</a:t>
                      </a:r>
                    </a:p>
                  </a:txBody>
                  <a:tcPr>
                    <a:solidFill>
                      <a:srgbClr val="D3FDF1"/>
                    </a:solidFill>
                  </a:tcPr>
                </a:tc>
                <a:extLst>
                  <a:ext uri="{0D108BD9-81ED-4DB2-BD59-A6C34878D82A}">
                    <a16:rowId xmlns:a16="http://schemas.microsoft.com/office/drawing/2014/main" val="3852811738"/>
                  </a:ext>
                </a:extLst>
              </a:tr>
              <a:tr h="1126557">
                <a:tc vMerge="1">
                  <a:txBody>
                    <a:bodyPr/>
                    <a:lstStyle/>
                    <a:p>
                      <a:pPr marL="285750" lvl="0" indent="-285750" algn="ctr">
                        <a:buFontTx/>
                        <a:buChar char="-"/>
                      </a:pPr>
                      <a:endParaRPr lang="en-US" sz="1600" dirty="0">
                        <a:latin typeface="+mn-lt"/>
                      </a:endParaRPr>
                    </a:p>
                  </a:txBody>
                  <a:tcPr>
                    <a:solidFill>
                      <a:srgbClr val="D3FDF1"/>
                    </a:solidFill>
                  </a:tcPr>
                </a:tc>
                <a:tc>
                  <a:txBody>
                    <a:bodyPr/>
                    <a:lstStyle/>
                    <a:p>
                      <a:pPr lvl="0" algn="l"/>
                      <a:r>
                        <a:rPr lang="en-US" altLang="en-US" sz="1600" dirty="0" smtClean="0">
                          <a:latin typeface="+mn-lt"/>
                        </a:rPr>
                        <a:t>-    Hydrochloric acid</a:t>
                      </a:r>
                    </a:p>
                    <a:p>
                      <a:pPr marL="285750" lvl="0" indent="-285750" algn="l">
                        <a:buFontTx/>
                        <a:buChar char="-"/>
                      </a:pPr>
                      <a:r>
                        <a:rPr lang="en-US" altLang="en-US" sz="1600" dirty="0" smtClean="0">
                          <a:latin typeface="+mn-lt"/>
                        </a:rPr>
                        <a:t>Pepsinogen </a:t>
                      </a:r>
                    </a:p>
                    <a:p>
                      <a:pPr marL="285750" lvl="0" indent="-285750" algn="l">
                        <a:buFontTx/>
                        <a:buChar char="-"/>
                      </a:pPr>
                      <a:r>
                        <a:rPr lang="en-US" altLang="en-US" sz="1600" dirty="0" smtClean="0">
                          <a:latin typeface="+mn-lt"/>
                        </a:rPr>
                        <a:t>Intrinsic factor</a:t>
                      </a:r>
                    </a:p>
                    <a:p>
                      <a:pPr marL="285750" lvl="0" indent="-285750" algn="l">
                        <a:buFontTx/>
                        <a:buChar char="-"/>
                      </a:pPr>
                      <a:r>
                        <a:rPr lang="en-US" altLang="en-US" sz="1600" dirty="0" smtClean="0">
                          <a:latin typeface="+mn-lt"/>
                        </a:rPr>
                        <a:t>Mucus</a:t>
                      </a:r>
                      <a:endParaRPr lang="ar-SA" sz="1600" dirty="0" smtClean="0">
                        <a:solidFill>
                          <a:srgbClr val="CC0000"/>
                        </a:solidFill>
                        <a:latin typeface="+mn-lt"/>
                      </a:endParaRPr>
                    </a:p>
                    <a:p>
                      <a:pPr marL="0" lvl="0" indent="0" algn="ctr">
                        <a:buFontTx/>
                        <a:buNone/>
                      </a:pPr>
                      <a:endParaRPr lang="en-US" sz="1600" dirty="0" smtClean="0">
                        <a:latin typeface="+mn-lt"/>
                      </a:endParaRPr>
                    </a:p>
                  </a:txBody>
                  <a:tcPr>
                    <a:solidFill>
                      <a:srgbClr val="D3FDF1"/>
                    </a:solidFill>
                  </a:tcPr>
                </a:tc>
                <a:tc>
                  <a:txBody>
                    <a:bodyPr/>
                    <a:lstStyle/>
                    <a:p>
                      <a:pPr lvl="0"/>
                      <a:r>
                        <a:rPr lang="en-US" altLang="en-US" sz="1600" kern="1200" dirty="0" smtClean="0">
                          <a:latin typeface="+mn-lt"/>
                        </a:rPr>
                        <a:t>Located in body &amp; fundus</a:t>
                      </a:r>
                    </a:p>
                    <a:p>
                      <a:pPr lvl="0"/>
                      <a:r>
                        <a:rPr lang="en-US" altLang="en-US" sz="1600" kern="1200" dirty="0" smtClean="0">
                          <a:latin typeface="+mn-lt"/>
                        </a:rPr>
                        <a:t>(In proximal </a:t>
                      </a:r>
                      <a:r>
                        <a:rPr kumimoji="0" lang="en-US" altLang="en-US" sz="1600" kern="1200" dirty="0" smtClean="0">
                          <a:solidFill>
                            <a:srgbClr val="FADA7A">
                              <a:lumMod val="75000"/>
                            </a:srgbClr>
                          </a:solidFill>
                          <a:latin typeface="+mn-lt"/>
                          <a:ea typeface="+mn-ea"/>
                          <a:cs typeface="+mn-cs"/>
                        </a:rPr>
                        <a:t>80%</a:t>
                      </a:r>
                      <a:r>
                        <a:rPr lang="en-US" altLang="en-US" sz="1600" kern="1200" dirty="0" smtClean="0">
                          <a:latin typeface="+mn-lt"/>
                        </a:rPr>
                        <a:t>of stomach)</a:t>
                      </a:r>
                      <a:endParaRPr lang="ar-SA" sz="1600" kern="1200" dirty="0" smtClean="0">
                        <a:solidFill>
                          <a:srgbClr val="CC0000"/>
                        </a:solidFill>
                        <a:latin typeface="+mn-lt"/>
                      </a:endParaRPr>
                    </a:p>
                    <a:p>
                      <a:pPr marL="0" lvl="0" indent="0" algn="ctr">
                        <a:buFontTx/>
                        <a:buNone/>
                      </a:pPr>
                      <a:endParaRPr lang="en-US" sz="1600" dirty="0" smtClean="0">
                        <a:latin typeface="+mn-lt"/>
                      </a:endParaRPr>
                    </a:p>
                  </a:txBody>
                  <a:tcPr>
                    <a:solidFill>
                      <a:srgbClr val="D3FDF1"/>
                    </a:solidFill>
                  </a:tcPr>
                </a:tc>
                <a:tc>
                  <a:txBody>
                    <a:bodyPr/>
                    <a:lstStyle/>
                    <a:p>
                      <a:pPr lvl="0" algn="l"/>
                      <a:r>
                        <a:rPr lang="en-US" altLang="en-US" sz="1600" baseline="0" dirty="0" smtClean="0">
                          <a:latin typeface="+mn-lt"/>
                        </a:rPr>
                        <a:t>-    </a:t>
                      </a:r>
                      <a:r>
                        <a:rPr lang="en-US" altLang="en-US" sz="1600" dirty="0" smtClean="0">
                          <a:latin typeface="+mn-lt"/>
                        </a:rPr>
                        <a:t>Mucus</a:t>
                      </a:r>
                    </a:p>
                    <a:p>
                      <a:pPr marL="285750" lvl="0" indent="-285750" algn="l">
                        <a:buFontTx/>
                        <a:buChar char="-"/>
                      </a:pPr>
                      <a:r>
                        <a:rPr lang="en-US" altLang="en-US" sz="1600" dirty="0" smtClean="0">
                          <a:latin typeface="+mn-lt"/>
                        </a:rPr>
                        <a:t>Protection</a:t>
                      </a:r>
                    </a:p>
                    <a:p>
                      <a:pPr marL="285750" lvl="0" indent="-285750" algn="l">
                        <a:buFontTx/>
                        <a:buChar char="-"/>
                      </a:pPr>
                      <a:r>
                        <a:rPr lang="en-US" altLang="en-US" sz="1600" dirty="0" smtClean="0">
                          <a:latin typeface="+mn-lt"/>
                        </a:rPr>
                        <a:t>Gastrin</a:t>
                      </a:r>
                    </a:p>
                    <a:p>
                      <a:pPr marL="285750" lvl="0" indent="-285750" algn="l">
                        <a:buFontTx/>
                        <a:buChar char="-"/>
                      </a:pPr>
                      <a:r>
                        <a:rPr lang="en-US" altLang="en-US" sz="1600" dirty="0" smtClean="0">
                          <a:latin typeface="+mn-lt"/>
                        </a:rPr>
                        <a:t>Pepsinogen </a:t>
                      </a:r>
                      <a:endParaRPr lang="ar-SA" sz="1600" dirty="0" smtClean="0">
                        <a:solidFill>
                          <a:schemeClr val="tx1"/>
                        </a:solidFill>
                        <a:latin typeface="+mn-lt"/>
                      </a:endParaRPr>
                    </a:p>
                    <a:p>
                      <a:pPr marL="0" lvl="0" indent="0" algn="ctr">
                        <a:buFontTx/>
                        <a:buNone/>
                      </a:pPr>
                      <a:endParaRPr lang="en-US" sz="1600" dirty="0" smtClean="0">
                        <a:latin typeface="+mn-lt"/>
                      </a:endParaRPr>
                    </a:p>
                  </a:txBody>
                  <a:tcPr>
                    <a:solidFill>
                      <a:srgbClr val="D3FDF1"/>
                    </a:solidFill>
                  </a:tcPr>
                </a:tc>
                <a:tc>
                  <a:txBody>
                    <a:bodyPr/>
                    <a:lstStyle/>
                    <a:p>
                      <a:pPr lvl="0"/>
                      <a:r>
                        <a:rPr lang="en-US" altLang="en-US" sz="1600" kern="1200" dirty="0" smtClean="0">
                          <a:latin typeface="+mn-lt"/>
                        </a:rPr>
                        <a:t>Located in the antrum</a:t>
                      </a:r>
                    </a:p>
                    <a:p>
                      <a:pPr lvl="0"/>
                      <a:r>
                        <a:rPr lang="en-US" altLang="en-US" sz="1600" kern="1200" dirty="0" smtClean="0">
                          <a:latin typeface="+mn-lt"/>
                        </a:rPr>
                        <a:t>(In the distal </a:t>
                      </a:r>
                      <a:r>
                        <a:rPr kumimoji="0" lang="en-US" altLang="en-US" sz="1600" kern="1200" dirty="0" smtClean="0">
                          <a:solidFill>
                            <a:srgbClr val="FADA7A">
                              <a:lumMod val="75000"/>
                            </a:srgbClr>
                          </a:solidFill>
                          <a:latin typeface="+mn-lt"/>
                          <a:ea typeface="+mn-ea"/>
                          <a:cs typeface="+mn-cs"/>
                        </a:rPr>
                        <a:t>20%</a:t>
                      </a:r>
                      <a:r>
                        <a:rPr lang="en-US" altLang="en-US" sz="1600" kern="1200" dirty="0" smtClean="0">
                          <a:latin typeface="+mn-lt"/>
                        </a:rPr>
                        <a:t> of stomach)</a:t>
                      </a:r>
                      <a:endParaRPr lang="ar-SA" sz="1600" kern="1200" dirty="0" smtClean="0">
                        <a:solidFill>
                          <a:schemeClr val="tx1"/>
                        </a:solidFill>
                        <a:latin typeface="+mn-lt"/>
                      </a:endParaRPr>
                    </a:p>
                  </a:txBody>
                  <a:tcPr>
                    <a:solidFill>
                      <a:srgbClr val="D3FDF1"/>
                    </a:solidFill>
                  </a:tcPr>
                </a:tc>
                <a:extLst>
                  <a:ext uri="{0D108BD9-81ED-4DB2-BD59-A6C34878D82A}">
                    <a16:rowId xmlns:a16="http://schemas.microsoft.com/office/drawing/2014/main" val="2700422891"/>
                  </a:ext>
                </a:extLst>
              </a:tr>
            </a:tbl>
          </a:graphicData>
        </a:graphic>
      </p:graphicFrame>
      <p:sp>
        <p:nvSpPr>
          <p:cNvPr id="10" name="Oval 9"/>
          <p:cNvSpPr/>
          <p:nvPr/>
        </p:nvSpPr>
        <p:spPr>
          <a:xfrm>
            <a:off x="816669" y="5632833"/>
            <a:ext cx="523462" cy="523462"/>
          </a:xfrm>
          <a:prstGeom prst="ellipse">
            <a:avLst/>
          </a:prstGeom>
          <a:blipFill>
            <a:blip r:embed="rId2" cstate="print">
              <a:extLst>
                <a:ext uri="{28A0092B-C50C-407E-A947-70E740481C1C}">
                  <a14:useLocalDpi xmlns:a14="http://schemas.microsoft.com/office/drawing/2010/main" val="0"/>
                </a:ext>
              </a:extLst>
            </a:blip>
            <a:srcRect/>
            <a:stretch>
              <a:fillRect l="-17000" r="-17000"/>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11" name="TextBox 10">
            <a:hlinkClick r:id="rId3"/>
          </p:cNvPr>
          <p:cNvSpPr txBox="1"/>
          <p:nvPr/>
        </p:nvSpPr>
        <p:spPr>
          <a:xfrm>
            <a:off x="981844" y="5648464"/>
            <a:ext cx="4259223" cy="707886"/>
          </a:xfrm>
          <a:prstGeom prst="rect">
            <a:avLst/>
          </a:prstGeom>
          <a:noFill/>
        </p:spPr>
        <p:txBody>
          <a:bodyPr wrap="square" rtlCol="0">
            <a:spAutoFit/>
          </a:bodyPr>
          <a:lstStyle/>
          <a:p>
            <a:pPr algn="ctr"/>
            <a:r>
              <a:rPr lang="en-US" b="1" dirty="0">
                <a:solidFill>
                  <a:schemeClr val="tx2"/>
                </a:solidFill>
                <a:latin typeface="Arabic Typesetting" panose="03020402040406030203" pitchFamily="66" charset="-78"/>
                <a:cs typeface="Arabic Typesetting" panose="03020402040406030203" pitchFamily="66" charset="-78"/>
              </a:rPr>
              <a:t>Secretion of Bicarbonate from Pancreatic </a:t>
            </a:r>
            <a:r>
              <a:rPr lang="en-US" b="1" dirty="0" smtClean="0">
                <a:solidFill>
                  <a:schemeClr val="tx2"/>
                </a:solidFill>
                <a:latin typeface="Arabic Typesetting" panose="03020402040406030203" pitchFamily="66" charset="-78"/>
                <a:cs typeface="Arabic Typesetting" panose="03020402040406030203" pitchFamily="66" charset="-78"/>
              </a:rPr>
              <a:t>Cells</a:t>
            </a:r>
          </a:p>
          <a:p>
            <a:pPr algn="ctr"/>
            <a:r>
              <a:rPr lang="en-US" b="1" dirty="0" smtClean="0">
                <a:solidFill>
                  <a:schemeClr val="tx2"/>
                </a:solidFill>
                <a:latin typeface="Arabic Typesetting" panose="03020402040406030203" pitchFamily="66" charset="-78"/>
                <a:cs typeface="Arabic Typesetting" panose="03020402040406030203" pitchFamily="66" charset="-78"/>
              </a:rPr>
              <a:t>0:35</a:t>
            </a:r>
            <a:endParaRPr lang="en-US" b="1" dirty="0">
              <a:solidFill>
                <a:schemeClr val="tx2"/>
              </a:solidFill>
              <a:latin typeface="Arabic Typesetting" panose="03020402040406030203" pitchFamily="66" charset="-78"/>
              <a:cs typeface="Arabic Typesetting" panose="03020402040406030203" pitchFamily="66" charset="-78"/>
            </a:endParaRPr>
          </a:p>
        </p:txBody>
      </p:sp>
      <p:sp>
        <p:nvSpPr>
          <p:cNvPr id="12" name="Rectangle 11"/>
          <p:cNvSpPr/>
          <p:nvPr/>
        </p:nvSpPr>
        <p:spPr>
          <a:xfrm>
            <a:off x="5086300" y="5415753"/>
            <a:ext cx="3414767" cy="434160"/>
          </a:xfrm>
          <a:prstGeom prst="rect">
            <a:avLst/>
          </a:prstGeom>
          <a:noFill/>
          <a:ln>
            <a:solidFill>
              <a:schemeClr val="bg2">
                <a:lumMod val="9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Arabic Typesetting" panose="03020402040406030203" pitchFamily="66" charset="-78"/>
                <a:cs typeface="Arabic Typesetting" panose="03020402040406030203" pitchFamily="66" charset="-78"/>
              </a:rPr>
              <a:t>This Video was </a:t>
            </a:r>
            <a:r>
              <a:rPr lang="en-US" sz="2400" b="1" dirty="0">
                <a:solidFill>
                  <a:srgbClr val="FF0000"/>
                </a:solidFill>
                <a:latin typeface="Arabic Typesetting" panose="03020402040406030203" pitchFamily="66" charset="-78"/>
                <a:cs typeface="Arabic Typesetting" panose="03020402040406030203" pitchFamily="66" charset="-78"/>
              </a:rPr>
              <a:t>included in the slides</a:t>
            </a:r>
          </a:p>
        </p:txBody>
      </p:sp>
      <p:sp>
        <p:nvSpPr>
          <p:cNvPr id="13" name="Rectangle 12"/>
          <p:cNvSpPr/>
          <p:nvPr/>
        </p:nvSpPr>
        <p:spPr>
          <a:xfrm>
            <a:off x="9046740" y="81893"/>
            <a:ext cx="3142085" cy="404664"/>
          </a:xfrm>
          <a:prstGeom prst="rect">
            <a:avLst/>
          </a:prstGeom>
          <a:noFill/>
          <a:ln>
            <a:solidFill>
              <a:schemeClr val="bg2">
                <a:lumMod val="9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Arabic Typesetting" panose="03020402040406030203" pitchFamily="66" charset="-78"/>
                <a:cs typeface="Arabic Typesetting" panose="03020402040406030203" pitchFamily="66" charset="-78"/>
              </a:rPr>
              <a:t>The </a:t>
            </a:r>
            <a:r>
              <a:rPr lang="en-US" sz="2400" b="1" dirty="0" smtClean="0">
                <a:solidFill>
                  <a:srgbClr val="FF0000"/>
                </a:solidFill>
                <a:latin typeface="Arabic Typesetting" panose="03020402040406030203" pitchFamily="66" charset="-78"/>
                <a:cs typeface="Arabic Typesetting" panose="03020402040406030203" pitchFamily="66" charset="-78"/>
              </a:rPr>
              <a:t>Video </a:t>
            </a:r>
            <a:r>
              <a:rPr lang="en-US" sz="2400" b="1" dirty="0">
                <a:solidFill>
                  <a:srgbClr val="FF0000"/>
                </a:solidFill>
                <a:latin typeface="Arabic Typesetting" panose="03020402040406030203" pitchFamily="66" charset="-78"/>
                <a:cs typeface="Arabic Typesetting" panose="03020402040406030203" pitchFamily="66" charset="-78"/>
              </a:rPr>
              <a:t>here </a:t>
            </a:r>
            <a:r>
              <a:rPr lang="en-US" sz="2400" b="1" dirty="0" smtClean="0">
                <a:solidFill>
                  <a:srgbClr val="FF0000"/>
                </a:solidFill>
                <a:latin typeface="Arabic Typesetting" panose="03020402040406030203" pitchFamily="66" charset="-78"/>
                <a:cs typeface="Arabic Typesetting" panose="03020402040406030203" pitchFamily="66" charset="-78"/>
              </a:rPr>
              <a:t>is very Important</a:t>
            </a:r>
            <a:endParaRPr lang="en-US" sz="2400" b="1"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780047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smtClean="0"/>
              <a:t>Gastric </a:t>
            </a:r>
            <a:r>
              <a:rPr lang="en-US" sz="3200" dirty="0"/>
              <a:t>Cells</a:t>
            </a:r>
            <a:endParaRPr lang="ar-SA" sz="3200" dirty="0"/>
          </a:p>
        </p:txBody>
      </p:sp>
      <p:sp>
        <p:nvSpPr>
          <p:cNvPr id="3" name="عنصر نائب لرقم الشريحة 2"/>
          <p:cNvSpPr>
            <a:spLocks noGrp="1"/>
          </p:cNvSpPr>
          <p:nvPr>
            <p:ph type="sldNum" sz="quarter" idx="12"/>
          </p:nvPr>
        </p:nvSpPr>
        <p:spPr/>
        <p:txBody>
          <a:bodyPr/>
          <a:lstStyle/>
          <a:p>
            <a:pPr lvl="0"/>
            <a:fld id="{4929A69E-7D8F-4515-9605-0315ABD4F316}" type="slidenum">
              <a:rPr lang="en-US" noProof="0" smtClean="0"/>
              <a:pPr lvl="0"/>
              <a:t>18</a:t>
            </a:fld>
            <a:endParaRPr lang="en-US" noProof="0" dirty="0"/>
          </a:p>
        </p:txBody>
      </p:sp>
      <p:sp>
        <p:nvSpPr>
          <p:cNvPr id="6" name="Content Placeholder 5"/>
          <p:cNvSpPr>
            <a:spLocks noGrp="1"/>
          </p:cNvSpPr>
          <p:nvPr>
            <p:ph sz="quarter" idx="1"/>
          </p:nvPr>
        </p:nvSpPr>
        <p:spPr>
          <a:xfrm>
            <a:off x="609460" y="1200462"/>
            <a:ext cx="6781097" cy="5090120"/>
          </a:xfrm>
        </p:spPr>
        <p:txBody>
          <a:bodyPr>
            <a:noAutofit/>
          </a:bodyPr>
          <a:lstStyle/>
          <a:p>
            <a:pPr>
              <a:lnSpc>
                <a:spcPct val="90000"/>
              </a:lnSpc>
            </a:pPr>
            <a:r>
              <a:rPr lang="en-US" altLang="en-US" sz="1400" dirty="0" smtClean="0">
                <a:solidFill>
                  <a:schemeClr val="accent2">
                    <a:lumMod val="75000"/>
                  </a:schemeClr>
                </a:solidFill>
              </a:rPr>
              <a:t>Functionally different cell types compose glands:</a:t>
            </a:r>
          </a:p>
          <a:p>
            <a:pPr marL="0" indent="0">
              <a:buClr>
                <a:srgbClr val="FF0000"/>
              </a:buClr>
              <a:buSzPct val="90000"/>
              <a:buNone/>
            </a:pPr>
            <a:r>
              <a:rPr lang="en-US" sz="1400" dirty="0" smtClean="0">
                <a:solidFill>
                  <a:srgbClr val="FF0000"/>
                </a:solidFill>
              </a:rPr>
              <a:t>1. Parietal </a:t>
            </a:r>
            <a:r>
              <a:rPr lang="en-US" sz="1400" dirty="0" smtClean="0">
                <a:solidFill>
                  <a:srgbClr val="FF0000"/>
                </a:solidFill>
              </a:rPr>
              <a:t>cells</a:t>
            </a:r>
            <a:r>
              <a:rPr lang="en-US" sz="1400" dirty="0" smtClean="0"/>
              <a:t> (oxyntic cells) -most distinctive cells in stomach (</a:t>
            </a:r>
            <a:r>
              <a:rPr lang="en-US" sz="1400" dirty="0" err="1" smtClean="0">
                <a:solidFill>
                  <a:srgbClr val="FF0000"/>
                </a:solidFill>
              </a:rPr>
              <a:t>HCl</a:t>
            </a:r>
            <a:r>
              <a:rPr lang="en-US" sz="1400" dirty="0" smtClean="0">
                <a:solidFill>
                  <a:srgbClr val="FF0000"/>
                </a:solidFill>
              </a:rPr>
              <a:t> </a:t>
            </a:r>
            <a:r>
              <a:rPr lang="en-US" sz="1400" dirty="0" smtClean="0"/>
              <a:t>&amp; intrinsic </a:t>
            </a:r>
            <a:r>
              <a:rPr lang="en-US" sz="1400" dirty="0" smtClean="0"/>
              <a:t>factor) </a:t>
            </a:r>
            <a:r>
              <a:rPr lang="en-US" sz="1300" dirty="0">
                <a:solidFill>
                  <a:srgbClr val="00B050"/>
                </a:solidFill>
              </a:rPr>
              <a:t>(</a:t>
            </a:r>
            <a:r>
              <a:rPr lang="en-US" sz="1300" dirty="0">
                <a:solidFill>
                  <a:srgbClr val="00B050"/>
                </a:solidFill>
              </a:rPr>
              <a:t>That’s why gastrectomy will  cause Intrinsic factor deficiency then </a:t>
            </a:r>
            <a:r>
              <a:rPr lang="en-US" sz="1300" dirty="0" err="1">
                <a:solidFill>
                  <a:srgbClr val="00B050"/>
                </a:solidFill>
              </a:rPr>
              <a:t>vit</a:t>
            </a:r>
            <a:r>
              <a:rPr lang="en-US" sz="1300" dirty="0">
                <a:solidFill>
                  <a:srgbClr val="00B050"/>
                </a:solidFill>
              </a:rPr>
              <a:t> </a:t>
            </a:r>
            <a:r>
              <a:rPr lang="en-US" sz="1300" dirty="0">
                <a:solidFill>
                  <a:srgbClr val="00B050"/>
                </a:solidFill>
              </a:rPr>
              <a:t>B-12  deficiency and  </a:t>
            </a:r>
            <a:r>
              <a:rPr lang="en-US" sz="1300" dirty="0">
                <a:solidFill>
                  <a:srgbClr val="00B050"/>
                </a:solidFill>
              </a:rPr>
              <a:t>therefore Anemia).The </a:t>
            </a:r>
            <a:r>
              <a:rPr lang="en-US" sz="1300" dirty="0">
                <a:solidFill>
                  <a:srgbClr val="00B050"/>
                </a:solidFill>
              </a:rPr>
              <a:t>Parietal cells of stomach is the only source in GIT to pepsinogen and </a:t>
            </a:r>
            <a:r>
              <a:rPr lang="en-US" sz="1300" dirty="0">
                <a:solidFill>
                  <a:srgbClr val="00B050"/>
                </a:solidFill>
              </a:rPr>
              <a:t>HCL</a:t>
            </a:r>
          </a:p>
          <a:p>
            <a:pPr marL="0" indent="0">
              <a:buClr>
                <a:srgbClr val="FF0000"/>
              </a:buClr>
              <a:buSzPct val="90000"/>
              <a:buNone/>
            </a:pPr>
            <a:endParaRPr lang="en-US" sz="100" dirty="0" smtClean="0"/>
          </a:p>
          <a:p>
            <a:pPr marL="0" indent="0">
              <a:buClr>
                <a:srgbClr val="FF0000"/>
              </a:buClr>
              <a:buSzPct val="90000"/>
              <a:buNone/>
            </a:pPr>
            <a:r>
              <a:rPr lang="en-US" sz="1400" dirty="0" smtClean="0"/>
              <a:t>2. </a:t>
            </a:r>
            <a:r>
              <a:rPr lang="en-US" sz="1400" dirty="0" smtClean="0">
                <a:solidFill>
                  <a:srgbClr val="FF0000"/>
                </a:solidFill>
              </a:rPr>
              <a:t>Chief cells </a:t>
            </a:r>
            <a:r>
              <a:rPr lang="en-US" sz="1400" dirty="0" smtClean="0"/>
              <a:t>(peptic cells), they are available in oxyntic glands &amp; few in pyloric glands, </a:t>
            </a:r>
            <a:r>
              <a:rPr lang="en-US" sz="1400" dirty="0" smtClean="0">
                <a:solidFill>
                  <a:srgbClr val="FF0000"/>
                </a:solidFill>
              </a:rPr>
              <a:t>pepsinogen.</a:t>
            </a:r>
          </a:p>
          <a:p>
            <a:pPr marL="0" indent="0">
              <a:buClr>
                <a:srgbClr val="FF0000"/>
              </a:buClr>
              <a:buSzPct val="90000"/>
              <a:buNone/>
            </a:pPr>
            <a:endParaRPr lang="en-US" sz="100" dirty="0" smtClean="0">
              <a:solidFill>
                <a:srgbClr val="FF0000"/>
              </a:solidFill>
            </a:endParaRPr>
          </a:p>
          <a:p>
            <a:pPr marL="0" indent="0">
              <a:buClr>
                <a:srgbClr val="FF0000"/>
              </a:buClr>
              <a:buSzPct val="90000"/>
              <a:buNone/>
            </a:pPr>
            <a:r>
              <a:rPr lang="en-US" sz="1400" dirty="0" smtClean="0"/>
              <a:t>3. Mucus neck cells: </a:t>
            </a:r>
          </a:p>
          <a:p>
            <a:pPr>
              <a:buClr>
                <a:srgbClr val="FF0000"/>
              </a:buClr>
              <a:buSzPct val="90000"/>
              <a:buFont typeface="Arial" panose="020B0604020202020204" pitchFamily="34" charset="0"/>
              <a:buChar char="•"/>
            </a:pPr>
            <a:r>
              <a:rPr lang="en-US" sz="1400" dirty="0" smtClean="0"/>
              <a:t>HCO</a:t>
            </a:r>
            <a:r>
              <a:rPr lang="en-US" sz="1400" baseline="-25000" dirty="0" smtClean="0"/>
              <a:t>3</a:t>
            </a:r>
            <a:r>
              <a:rPr lang="en-US" sz="1400" baseline="30000" dirty="0" smtClean="0"/>
              <a:t>-</a:t>
            </a:r>
            <a:r>
              <a:rPr lang="en-US" sz="1400" dirty="0" smtClean="0"/>
              <a:t> </a:t>
            </a:r>
          </a:p>
          <a:p>
            <a:pPr>
              <a:buClr>
                <a:srgbClr val="FF0000"/>
              </a:buClr>
              <a:buSzPct val="90000"/>
              <a:buFont typeface="Arial" panose="020B0604020202020204" pitchFamily="34" charset="0"/>
              <a:buChar char="•"/>
            </a:pPr>
            <a:r>
              <a:rPr lang="en-US" sz="1400" dirty="0" smtClean="0"/>
              <a:t>Mucus</a:t>
            </a:r>
          </a:p>
          <a:p>
            <a:pPr>
              <a:buClr>
                <a:srgbClr val="FF0000"/>
              </a:buClr>
              <a:buSzPct val="90000"/>
              <a:buFont typeface="Arial" panose="020B0604020202020204" pitchFamily="34" charset="0"/>
              <a:buChar char="•"/>
            </a:pPr>
            <a:endParaRPr lang="en-US" sz="100" dirty="0" smtClean="0"/>
          </a:p>
          <a:p>
            <a:pPr marL="0" indent="0">
              <a:buClr>
                <a:srgbClr val="FF0000"/>
              </a:buClr>
              <a:buSzPct val="90000"/>
              <a:buNone/>
            </a:pPr>
            <a:r>
              <a:rPr lang="en-US" sz="1400" dirty="0" smtClean="0"/>
              <a:t>4. </a:t>
            </a:r>
            <a:r>
              <a:rPr lang="en-US" sz="1400" dirty="0" smtClean="0">
                <a:solidFill>
                  <a:srgbClr val="FF0000"/>
                </a:solidFill>
              </a:rPr>
              <a:t>G cells</a:t>
            </a:r>
            <a:r>
              <a:rPr lang="en-US" sz="1400" dirty="0" smtClean="0"/>
              <a:t>:  </a:t>
            </a:r>
            <a:r>
              <a:rPr lang="en-US" sz="1400" dirty="0" smtClean="0">
                <a:solidFill>
                  <a:srgbClr val="FF0000"/>
                </a:solidFill>
              </a:rPr>
              <a:t>gastrin</a:t>
            </a:r>
            <a:r>
              <a:rPr lang="en-US" sz="1400" dirty="0" smtClean="0"/>
              <a:t> (hormone) </a:t>
            </a:r>
            <a:r>
              <a:rPr lang="en-US" sz="1400" dirty="0" smtClean="0">
                <a:latin typeface="Times New Roman" panose="02020603050405020304" pitchFamily="18" charset="0"/>
                <a:cs typeface="Times New Roman" panose="02020603050405020304" pitchFamily="18" charset="0"/>
              </a:rPr>
              <a:t>→</a:t>
            </a:r>
            <a:r>
              <a:rPr lang="en-US" sz="1400" dirty="0" smtClean="0"/>
              <a:t> increases </a:t>
            </a:r>
            <a:r>
              <a:rPr lang="en-US" sz="1400" dirty="0" err="1" smtClean="0"/>
              <a:t>HCl</a:t>
            </a:r>
            <a:r>
              <a:rPr lang="en-US" sz="1400" dirty="0" smtClean="0"/>
              <a:t> secretion.</a:t>
            </a:r>
          </a:p>
          <a:p>
            <a:pPr marL="0" indent="0">
              <a:buClr>
                <a:srgbClr val="FF0000"/>
              </a:buClr>
              <a:buSzPct val="90000"/>
              <a:buNone/>
            </a:pPr>
            <a:endParaRPr lang="en-US" sz="100" dirty="0" smtClean="0"/>
          </a:p>
          <a:p>
            <a:pPr marL="0" indent="0">
              <a:buClr>
                <a:srgbClr val="FF0000"/>
              </a:buClr>
              <a:buSzPct val="90000"/>
              <a:buNone/>
            </a:pPr>
            <a:r>
              <a:rPr lang="en-US" sz="1400" dirty="0" smtClean="0"/>
              <a:t>5. D cells: somatostatin (antrum) </a:t>
            </a:r>
            <a:r>
              <a:rPr lang="en-US" sz="1400" dirty="0" smtClean="0">
                <a:latin typeface="Times New Roman" panose="02020603050405020304" pitchFamily="18" charset="0"/>
                <a:cs typeface="Times New Roman" panose="02020603050405020304" pitchFamily="18" charset="0"/>
              </a:rPr>
              <a:t>→</a:t>
            </a:r>
            <a:r>
              <a:rPr lang="en-US" sz="1400" dirty="0" smtClean="0"/>
              <a:t> decreases </a:t>
            </a:r>
            <a:r>
              <a:rPr lang="en-US" sz="1400" dirty="0" err="1" smtClean="0"/>
              <a:t>HCl</a:t>
            </a:r>
            <a:r>
              <a:rPr lang="en-US" sz="1400" dirty="0" smtClean="0"/>
              <a:t> secretion.</a:t>
            </a:r>
          </a:p>
          <a:p>
            <a:pPr marL="0" indent="0">
              <a:buClr>
                <a:srgbClr val="FF0000"/>
              </a:buClr>
              <a:buSzPct val="90000"/>
              <a:buNone/>
            </a:pPr>
            <a:endParaRPr lang="en-US" sz="100" dirty="0" smtClean="0"/>
          </a:p>
          <a:p>
            <a:pPr marL="0" indent="0">
              <a:buClr>
                <a:srgbClr val="FF0000"/>
              </a:buClr>
              <a:buSzPct val="90000"/>
              <a:buNone/>
            </a:pPr>
            <a:r>
              <a:rPr lang="en-US" sz="1400" dirty="0" smtClean="0"/>
              <a:t>6. </a:t>
            </a:r>
            <a:r>
              <a:rPr lang="en-US" sz="1400" dirty="0" err="1" smtClean="0"/>
              <a:t>enterochromaffin</a:t>
            </a:r>
            <a:r>
              <a:rPr lang="en-US" sz="1400" dirty="0" smtClean="0"/>
              <a:t>-like cell: </a:t>
            </a:r>
            <a:r>
              <a:rPr lang="en-US" sz="1400" dirty="0" smtClean="0">
                <a:solidFill>
                  <a:srgbClr val="FF0000"/>
                </a:solidFill>
              </a:rPr>
              <a:t>histamine.</a:t>
            </a:r>
          </a:p>
          <a:p>
            <a:pPr marL="0" indent="0">
              <a:buClr>
                <a:srgbClr val="FF0000"/>
              </a:buClr>
              <a:buSzPct val="90000"/>
              <a:buNone/>
            </a:pPr>
            <a:endParaRPr lang="en-US" sz="100" dirty="0" smtClean="0">
              <a:solidFill>
                <a:srgbClr val="FF0000"/>
              </a:solidFill>
            </a:endParaRPr>
          </a:p>
          <a:p>
            <a:pPr marL="0" lvl="1" indent="0">
              <a:spcBef>
                <a:spcPts val="667"/>
              </a:spcBef>
              <a:buClr>
                <a:srgbClr val="FF0000"/>
              </a:buClr>
              <a:buSzPct val="90000"/>
              <a:buNone/>
            </a:pPr>
            <a:r>
              <a:rPr lang="en-US" altLang="en-US" sz="1400" dirty="0" smtClean="0">
                <a:solidFill>
                  <a:schemeClr val="tx1"/>
                </a:solidFill>
              </a:rPr>
              <a:t>7. </a:t>
            </a:r>
            <a:r>
              <a:rPr lang="en-US" altLang="en-US" sz="1400" dirty="0" err="1" smtClean="0">
                <a:solidFill>
                  <a:schemeClr val="tx1"/>
                </a:solidFill>
              </a:rPr>
              <a:t>enteroendocrine</a:t>
            </a:r>
            <a:r>
              <a:rPr lang="en-US" altLang="en-US" sz="1400" dirty="0" smtClean="0">
                <a:solidFill>
                  <a:schemeClr val="tx1"/>
                </a:solidFill>
              </a:rPr>
              <a:t> cells.</a:t>
            </a:r>
          </a:p>
          <a:p>
            <a:pPr marL="0" lvl="1" indent="0">
              <a:spcBef>
                <a:spcPts val="667"/>
              </a:spcBef>
              <a:buClr>
                <a:srgbClr val="FF0000"/>
              </a:buClr>
              <a:buSzPct val="90000"/>
              <a:buNone/>
            </a:pPr>
            <a:endParaRPr lang="en-US" sz="100" dirty="0" smtClean="0">
              <a:solidFill>
                <a:schemeClr val="tx1"/>
              </a:solidFill>
            </a:endParaRPr>
          </a:p>
          <a:p>
            <a:pPr>
              <a:lnSpc>
                <a:spcPct val="90000"/>
              </a:lnSpc>
            </a:pPr>
            <a:r>
              <a:rPr lang="en-US" altLang="en-US" sz="1400" dirty="0" smtClean="0">
                <a:solidFill>
                  <a:srgbClr val="FF66CC"/>
                </a:solidFill>
              </a:rPr>
              <a:t>Gastric mucosa has numerous openings called </a:t>
            </a:r>
            <a:r>
              <a:rPr lang="en-US" altLang="en-US" sz="1400" dirty="0" smtClean="0">
                <a:solidFill>
                  <a:srgbClr val="FF0000"/>
                </a:solidFill>
              </a:rPr>
              <a:t>gastric pits.</a:t>
            </a:r>
            <a:endParaRPr lang="en-US" altLang="en-US" sz="1400" dirty="0">
              <a:solidFill>
                <a:srgbClr val="FF0000"/>
              </a:solidFill>
            </a:endParaRPr>
          </a:p>
          <a:p>
            <a:pPr>
              <a:lnSpc>
                <a:spcPct val="90000"/>
              </a:lnSpc>
            </a:pPr>
            <a:r>
              <a:rPr lang="en-US" altLang="en-US" sz="1400" dirty="0" smtClean="0">
                <a:solidFill>
                  <a:srgbClr val="FF66CC"/>
                </a:solidFill>
              </a:rPr>
              <a:t>Gastric glands empty into bottom of pits.</a:t>
            </a:r>
            <a:endParaRPr lang="en-US" altLang="en-US" sz="1400" dirty="0">
              <a:solidFill>
                <a:srgbClr val="FF66CC"/>
              </a:solidFill>
            </a:endParaRPr>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rcRect l="31464" t="13264" r="5411" b="4807"/>
          <a:stretch>
            <a:fillRect/>
          </a:stretch>
        </p:blipFill>
        <p:spPr>
          <a:xfrm>
            <a:off x="7390557" y="1487465"/>
            <a:ext cx="4188846" cy="4553590"/>
          </a:xfrm>
          <a:prstGeom prst="rect">
            <a:avLst/>
          </a:prstGeom>
        </p:spPr>
      </p:pic>
      <p:sp>
        <p:nvSpPr>
          <p:cNvPr id="4" name="Rectangle 3"/>
          <p:cNvSpPr/>
          <p:nvPr/>
        </p:nvSpPr>
        <p:spPr>
          <a:xfrm>
            <a:off x="2137125" y="3261568"/>
            <a:ext cx="4752528" cy="502692"/>
          </a:xfrm>
          <a:prstGeom prst="rect">
            <a:avLst/>
          </a:prstGeom>
          <a:ln>
            <a:solidFill>
              <a:srgbClr val="00B050"/>
            </a:solidFill>
            <a:prstDash val="dashDot"/>
          </a:ln>
        </p:spPr>
        <p:txBody>
          <a:bodyPr vert="horz" wrap="square" lIns="101590" tIns="50795" rIns="101590" bIns="50795">
            <a:spAutoFit/>
          </a:bodyPr>
          <a:lstStyle/>
          <a:p>
            <a:pPr algn="ctr">
              <a:spcBef>
                <a:spcPts val="667"/>
              </a:spcBef>
              <a:buClr>
                <a:schemeClr val="accent1"/>
              </a:buClr>
              <a:buSzPct val="76000"/>
            </a:pPr>
            <a:r>
              <a:rPr lang="en-US" sz="1300" dirty="0">
                <a:solidFill>
                  <a:srgbClr val="00B050"/>
                </a:solidFill>
              </a:rPr>
              <a:t>The secreted pepsinogen is not active, that’s why it doesn’t destroy the  gland itself.</a:t>
            </a:r>
          </a:p>
        </p:txBody>
      </p:sp>
    </p:spTree>
    <p:extLst>
      <p:ext uri="{BB962C8B-B14F-4D97-AF65-F5344CB8AC3E}">
        <p14:creationId xmlns:p14="http://schemas.microsoft.com/office/powerpoint/2010/main" val="1692593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19</a:t>
            </a:fld>
            <a:endParaRPr lang="en-US" dirty="0"/>
          </a:p>
        </p:txBody>
      </p:sp>
      <p:pic>
        <p:nvPicPr>
          <p:cNvPr id="5" name="Picture 3" descr="41_11_StomachSecretions-L.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1318" y="1507268"/>
            <a:ext cx="4608512"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9982844" y="0"/>
            <a:ext cx="2205981" cy="404664"/>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Females’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pic>
        <p:nvPicPr>
          <p:cNvPr id="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66420" y="1295400"/>
            <a:ext cx="5399563" cy="489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flipH="1">
            <a:off x="6069867" y="1143000"/>
            <a:ext cx="2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4" name="Rectangle 3"/>
          <p:cNvSpPr/>
          <p:nvPr/>
        </p:nvSpPr>
        <p:spPr>
          <a:xfrm>
            <a:off x="68148" y="1295400"/>
            <a:ext cx="1433644" cy="1169551"/>
          </a:xfrm>
          <a:prstGeom prst="rect">
            <a:avLst/>
          </a:prstGeom>
          <a:ln>
            <a:solidFill>
              <a:srgbClr val="00B050"/>
            </a:solidFill>
            <a:prstDash val="dashDot"/>
          </a:ln>
        </p:spPr>
        <p:txBody>
          <a:bodyPr wrap="square">
            <a:spAutoFit/>
          </a:bodyPr>
          <a:lstStyle/>
          <a:p>
            <a:pPr algn="ctr"/>
            <a:r>
              <a:rPr lang="ar-SA" sz="1400" dirty="0">
                <a:solidFill>
                  <a:srgbClr val="00B050"/>
                </a:solidFill>
                <a:latin typeface="Calibri" panose="020F0502020204030204" pitchFamily="34" charset="0"/>
                <a:cs typeface="Calibri" panose="020F0502020204030204" pitchFamily="34" charset="0"/>
              </a:rPr>
              <a:t>تخيلوا </a:t>
            </a:r>
            <a:r>
              <a:rPr lang="ar-SA" sz="1400" dirty="0" err="1">
                <a:solidFill>
                  <a:srgbClr val="00B050"/>
                </a:solidFill>
                <a:latin typeface="Calibri" panose="020F0502020204030204" pitchFamily="34" charset="0"/>
                <a:cs typeface="Calibri" panose="020F0502020204030204" pitchFamily="34" charset="0"/>
              </a:rPr>
              <a:t>القاستريك</a:t>
            </a:r>
            <a:r>
              <a:rPr lang="ar-SA" sz="1400" dirty="0">
                <a:solidFill>
                  <a:srgbClr val="00B050"/>
                </a:solidFill>
                <a:latin typeface="Calibri" panose="020F0502020204030204" pitchFamily="34" charset="0"/>
                <a:cs typeface="Calibri" panose="020F0502020204030204" pitchFamily="34" charset="0"/>
              </a:rPr>
              <a:t> </a:t>
            </a:r>
            <a:r>
              <a:rPr lang="ar-SA" sz="1400" dirty="0" err="1">
                <a:solidFill>
                  <a:srgbClr val="00B050"/>
                </a:solidFill>
                <a:latin typeface="Calibri" panose="020F0502020204030204" pitchFamily="34" charset="0"/>
                <a:cs typeface="Calibri" panose="020F0502020204030204" pitchFamily="34" charset="0"/>
              </a:rPr>
              <a:t>بتز</a:t>
            </a:r>
            <a:r>
              <a:rPr lang="ar-SA" sz="1400" dirty="0">
                <a:solidFill>
                  <a:srgbClr val="00B050"/>
                </a:solidFill>
                <a:latin typeface="Calibri" panose="020F0502020204030204" pitchFamily="34" charset="0"/>
                <a:cs typeface="Calibri" panose="020F0502020204030204" pitchFamily="34" charset="0"/>
              </a:rPr>
              <a:t> مثل فتحة البير صغيرة من برا ومن جوا هيوج كيفيتي وتطلع </a:t>
            </a:r>
            <a:r>
              <a:rPr lang="ar-SA" sz="1400" dirty="0" err="1">
                <a:solidFill>
                  <a:srgbClr val="00B050"/>
                </a:solidFill>
                <a:latin typeface="Calibri" panose="020F0502020204030204" pitchFamily="34" charset="0"/>
                <a:cs typeface="Calibri" panose="020F0502020204030204" pitchFamily="34" charset="0"/>
              </a:rPr>
              <a:t>السيكريشنز</a:t>
            </a:r>
            <a:r>
              <a:rPr lang="ar-SA" sz="1400" dirty="0">
                <a:solidFill>
                  <a:srgbClr val="00B050"/>
                </a:solidFill>
                <a:latin typeface="Calibri" panose="020F0502020204030204" pitchFamily="34" charset="0"/>
                <a:cs typeface="Calibri" panose="020F0502020204030204" pitchFamily="34" charset="0"/>
              </a:rPr>
              <a:t> منها </a:t>
            </a:r>
            <a:endParaRPr lang="en-US" sz="1400" dirty="0">
              <a:solidFill>
                <a:srgbClr val="00B050"/>
              </a:solidFill>
              <a:latin typeface="Calibri" panose="020F0502020204030204" pitchFamily="34" charset="0"/>
              <a:cs typeface="Calibri" panose="020F0502020204030204" pitchFamily="34" charset="0"/>
            </a:endParaRPr>
          </a:p>
        </p:txBody>
      </p:sp>
      <p:cxnSp>
        <p:nvCxnSpPr>
          <p:cNvPr id="10" name="Elbow Connector 9"/>
          <p:cNvCxnSpPr>
            <a:stCxn id="4" idx="2"/>
          </p:cNvCxnSpPr>
          <p:nvPr/>
        </p:nvCxnSpPr>
        <p:spPr>
          <a:xfrm rot="16200000" flipH="1">
            <a:off x="1121463" y="2128458"/>
            <a:ext cx="820033" cy="1493018"/>
          </a:xfrm>
          <a:prstGeom prst="bentConnector2">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507713" y="3356992"/>
            <a:ext cx="1535106" cy="1492716"/>
          </a:xfrm>
          <a:prstGeom prst="rect">
            <a:avLst/>
          </a:prstGeom>
          <a:ln>
            <a:solidFill>
              <a:srgbClr val="00B050"/>
            </a:solidFill>
            <a:prstDash val="dashDot"/>
          </a:ln>
        </p:spPr>
        <p:txBody>
          <a:bodyPr wrap="square">
            <a:spAutoFit/>
          </a:bodyPr>
          <a:lstStyle/>
          <a:p>
            <a:pPr algn="ctr"/>
            <a:r>
              <a:rPr lang="ar-SA" sz="1300" dirty="0" err="1">
                <a:solidFill>
                  <a:srgbClr val="00B050"/>
                </a:solidFill>
                <a:latin typeface="Calibri" panose="020F0502020204030204" pitchFamily="34" charset="0"/>
                <a:cs typeface="Calibri" panose="020F0502020204030204" pitchFamily="34" charset="0"/>
              </a:rPr>
              <a:t>الببسينوجين</a:t>
            </a:r>
            <a:r>
              <a:rPr lang="ar-SA" sz="1300" dirty="0">
                <a:solidFill>
                  <a:srgbClr val="00B050"/>
                </a:solidFill>
                <a:latin typeface="Calibri" panose="020F0502020204030204" pitchFamily="34" charset="0"/>
                <a:cs typeface="Calibri" panose="020F0502020204030204" pitchFamily="34" charset="0"/>
              </a:rPr>
              <a:t> ما يقدر يشتغل من نفسه ، يحتاج ان </a:t>
            </a:r>
            <a:r>
              <a:rPr lang="ar-SA" sz="1300" dirty="0" err="1">
                <a:solidFill>
                  <a:srgbClr val="00B050"/>
                </a:solidFill>
                <a:latin typeface="Calibri" panose="020F0502020204030204" pitchFamily="34" charset="0"/>
                <a:cs typeface="Calibri" panose="020F0502020204030204" pitchFamily="34" charset="0"/>
              </a:rPr>
              <a:t>الاتش</a:t>
            </a:r>
            <a:r>
              <a:rPr lang="ar-SA" sz="1300" dirty="0">
                <a:solidFill>
                  <a:srgbClr val="00B050"/>
                </a:solidFill>
                <a:latin typeface="Calibri" panose="020F0502020204030204" pitchFamily="34" charset="0"/>
                <a:cs typeface="Calibri" panose="020F0502020204030204" pitchFamily="34" charset="0"/>
              </a:rPr>
              <a:t> سي ال يكسره الى ببسين اللي هو عبارة عن </a:t>
            </a:r>
            <a:r>
              <a:rPr lang="ar-SA" sz="1300" dirty="0" err="1">
                <a:solidFill>
                  <a:srgbClr val="00B050"/>
                </a:solidFill>
                <a:latin typeface="Calibri" panose="020F0502020204030204" pitchFamily="34" charset="0"/>
                <a:cs typeface="Calibri" panose="020F0502020204030204" pitchFamily="34" charset="0"/>
              </a:rPr>
              <a:t>انزايم</a:t>
            </a:r>
            <a:r>
              <a:rPr lang="ar-SA" sz="1300" dirty="0">
                <a:solidFill>
                  <a:srgbClr val="00B050"/>
                </a:solidFill>
                <a:latin typeface="Calibri" panose="020F0502020204030204" pitchFamily="34" charset="0"/>
                <a:cs typeface="Calibri" panose="020F0502020204030204" pitchFamily="34" charset="0"/>
              </a:rPr>
              <a:t> قوي فيقدر يرجع يسوي </a:t>
            </a:r>
            <a:r>
              <a:rPr lang="ar-SA" sz="1300" dirty="0" err="1">
                <a:solidFill>
                  <a:srgbClr val="00B050"/>
                </a:solidFill>
                <a:latin typeface="Calibri" panose="020F0502020204030204" pitchFamily="34" charset="0"/>
                <a:cs typeface="Calibri" panose="020F0502020204030204" pitchFamily="34" charset="0"/>
              </a:rPr>
              <a:t>اكتيفيشن</a:t>
            </a:r>
            <a:r>
              <a:rPr lang="ar-SA" sz="1300" dirty="0">
                <a:solidFill>
                  <a:srgbClr val="00B050"/>
                </a:solidFill>
                <a:latin typeface="Calibri" panose="020F0502020204030204" pitchFamily="34" charset="0"/>
                <a:cs typeface="Calibri" panose="020F0502020204030204" pitchFamily="34" charset="0"/>
              </a:rPr>
              <a:t> لنفسه !</a:t>
            </a:r>
            <a:endParaRPr lang="en-US" sz="1300" dirty="0">
              <a:solidFill>
                <a:srgbClr val="00B050"/>
              </a:solidFill>
              <a:latin typeface="Calibri" panose="020F0502020204030204" pitchFamily="34" charset="0"/>
              <a:cs typeface="Calibri" panose="020F0502020204030204" pitchFamily="34" charset="0"/>
            </a:endParaRPr>
          </a:p>
        </p:txBody>
      </p:sp>
      <p:cxnSp>
        <p:nvCxnSpPr>
          <p:cNvPr id="13" name="Elbow Connector 12"/>
          <p:cNvCxnSpPr>
            <a:stCxn id="11" idx="1"/>
          </p:cNvCxnSpPr>
          <p:nvPr/>
        </p:nvCxnSpPr>
        <p:spPr>
          <a:xfrm rot="10800000">
            <a:off x="4078189" y="4005064"/>
            <a:ext cx="429525" cy="98286"/>
          </a:xfrm>
          <a:prstGeom prst="bentConnector3">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336112" y="3283705"/>
            <a:ext cx="1806004" cy="492443"/>
          </a:xfrm>
          <a:prstGeom prst="rect">
            <a:avLst/>
          </a:prstGeom>
          <a:ln>
            <a:solidFill>
              <a:srgbClr val="00B050"/>
            </a:solidFill>
            <a:prstDash val="dashDot"/>
          </a:ln>
        </p:spPr>
        <p:txBody>
          <a:bodyPr wrap="square">
            <a:spAutoFit/>
          </a:bodyPr>
          <a:lstStyle/>
          <a:p>
            <a:pPr algn="ctr" rtl="1"/>
            <a:r>
              <a:rPr lang="ar-SA" sz="1300" dirty="0">
                <a:solidFill>
                  <a:srgbClr val="00B050"/>
                </a:solidFill>
                <a:latin typeface="Calibri" panose="020F0502020204030204" pitchFamily="34" charset="0"/>
                <a:cs typeface="Calibri" panose="020F0502020204030204" pitchFamily="34" charset="0"/>
              </a:rPr>
              <a:t>احفظوا شكلها وان فيها </a:t>
            </a:r>
            <a:r>
              <a:rPr lang="en-US" sz="1300" dirty="0">
                <a:solidFill>
                  <a:srgbClr val="00B050"/>
                </a:solidFill>
                <a:latin typeface="Calibri" panose="020F0502020204030204" pitchFamily="34" charset="0"/>
                <a:cs typeface="Calibri" panose="020F0502020204030204" pitchFamily="34" charset="0"/>
              </a:rPr>
              <a:t> canaliculi </a:t>
            </a:r>
            <a:r>
              <a:rPr lang="ar-SA" sz="1300" dirty="0">
                <a:solidFill>
                  <a:srgbClr val="00B050"/>
                </a:solidFill>
                <a:latin typeface="Calibri" panose="020F0502020204030204" pitchFamily="34" charset="0"/>
                <a:cs typeface="Calibri" panose="020F0502020204030204" pitchFamily="34" charset="0"/>
              </a:rPr>
              <a:t> </a:t>
            </a:r>
            <a:endParaRPr lang="en-US" sz="1300" dirty="0">
              <a:solidFill>
                <a:srgbClr val="00B050"/>
              </a:solidFill>
              <a:latin typeface="Calibri" panose="020F0502020204030204" pitchFamily="34" charset="0"/>
              <a:cs typeface="Calibri" panose="020F0502020204030204" pitchFamily="34" charset="0"/>
            </a:endParaRPr>
          </a:p>
        </p:txBody>
      </p:sp>
      <p:cxnSp>
        <p:nvCxnSpPr>
          <p:cNvPr id="16" name="Elbow Connector 15"/>
          <p:cNvCxnSpPr/>
          <p:nvPr/>
        </p:nvCxnSpPr>
        <p:spPr>
          <a:xfrm flipV="1">
            <a:off x="8142115" y="3284984"/>
            <a:ext cx="2468779" cy="216024"/>
          </a:xfrm>
          <a:prstGeom prst="bentConnector3">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3617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2318054" y="512388"/>
            <a:ext cx="7443889" cy="900388"/>
          </a:xfrm>
          <a:prstGeom prst="foldedCorner">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00" b="1" dirty="0" smtClean="0">
              <a:solidFill>
                <a:srgbClr val="9FB8CD">
                  <a:lumMod val="75000"/>
                </a:srgbClr>
              </a:solidFill>
              <a:latin typeface="Arial Black" panose="020B0A04020102020204" pitchFamily="34" charset="0"/>
            </a:endParaRPr>
          </a:p>
          <a:p>
            <a:pPr algn="ctr"/>
            <a:endParaRPr lang="en-US" sz="100" b="1" dirty="0">
              <a:solidFill>
                <a:srgbClr val="9FB8CD">
                  <a:lumMod val="75000"/>
                </a:srgbClr>
              </a:solidFill>
              <a:latin typeface="Arial Black" panose="020B0A04020102020204" pitchFamily="34" charset="0"/>
            </a:endParaRPr>
          </a:p>
          <a:p>
            <a:pPr algn="ctr"/>
            <a:endParaRPr lang="en-US" sz="100" b="1" dirty="0" smtClean="0">
              <a:solidFill>
                <a:srgbClr val="9FB8CD">
                  <a:lumMod val="75000"/>
                </a:srgbClr>
              </a:solidFill>
              <a:latin typeface="Arial Black" panose="020B0A04020102020204" pitchFamily="34" charset="0"/>
            </a:endParaRPr>
          </a:p>
          <a:p>
            <a:pPr algn="ctr"/>
            <a:endParaRPr lang="en-US" sz="100" b="1" dirty="0">
              <a:solidFill>
                <a:srgbClr val="9FB8CD">
                  <a:lumMod val="75000"/>
                </a:srgbClr>
              </a:solidFill>
              <a:latin typeface="Arial Black" panose="020B0A04020102020204" pitchFamily="34" charset="0"/>
            </a:endParaRPr>
          </a:p>
          <a:p>
            <a:pPr algn="ctr"/>
            <a:endParaRPr lang="en-US" sz="100" b="1" dirty="0" smtClean="0">
              <a:solidFill>
                <a:srgbClr val="9FB8CD">
                  <a:lumMod val="75000"/>
                </a:srgbClr>
              </a:solidFill>
              <a:latin typeface="Arial Black" panose="020B0A04020102020204" pitchFamily="34" charset="0"/>
            </a:endParaRPr>
          </a:p>
          <a:p>
            <a:pPr algn="ctr"/>
            <a:r>
              <a:rPr lang="en-US" sz="2800" b="1" dirty="0" smtClean="0">
                <a:solidFill>
                  <a:srgbClr val="9FB8CD">
                    <a:lumMod val="75000"/>
                  </a:srgbClr>
                </a:solidFill>
                <a:latin typeface="Arial Black" panose="020B0A04020102020204" pitchFamily="34" charset="0"/>
              </a:rPr>
              <a:t>Physiology </a:t>
            </a:r>
            <a:r>
              <a:rPr lang="en-US" sz="2800" b="1" dirty="0">
                <a:solidFill>
                  <a:srgbClr val="9FB8CD">
                    <a:lumMod val="75000"/>
                  </a:srgbClr>
                </a:solidFill>
                <a:latin typeface="Arial Black" panose="020B0A04020102020204" pitchFamily="34" charset="0"/>
              </a:rPr>
              <a:t>of the stomach and regulation of gastric secretions</a:t>
            </a:r>
            <a:endParaRPr lang="en-US" sz="1400" dirty="0"/>
          </a:p>
        </p:txBody>
      </p:sp>
      <p:sp>
        <p:nvSpPr>
          <p:cNvPr id="4" name="Flowchart: Process 3"/>
          <p:cNvSpPr/>
          <p:nvPr/>
        </p:nvSpPr>
        <p:spPr>
          <a:xfrm>
            <a:off x="837828" y="1698622"/>
            <a:ext cx="10289916" cy="4250658"/>
          </a:xfrm>
          <a:prstGeom prst="flowChartProcess">
            <a:avLst/>
          </a:prstGeom>
          <a:solidFill>
            <a:schemeClr val="accent2">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nSpc>
                <a:spcPct val="150000"/>
              </a:lnSpc>
            </a:pPr>
            <a:r>
              <a:rPr lang="en-US" b="1" dirty="0">
                <a:solidFill>
                  <a:schemeClr val="accent1">
                    <a:lumMod val="75000"/>
                  </a:schemeClr>
                </a:solidFill>
                <a:cs typeface="Akhbar MT" pitchFamily="2" charset="-78"/>
              </a:rPr>
              <a:t>Objective:</a:t>
            </a:r>
          </a:p>
          <a:p>
            <a:pPr marL="457200" indent="-457200">
              <a:lnSpc>
                <a:spcPct val="150000"/>
              </a:lnSpc>
              <a:buFont typeface="+mj-lt"/>
              <a:buAutoNum type="arabicPeriod"/>
            </a:pPr>
            <a:r>
              <a:rPr lang="en-US" dirty="0" smtClean="0">
                <a:solidFill>
                  <a:schemeClr val="tx2"/>
                </a:solidFill>
              </a:rPr>
              <a:t>Functions </a:t>
            </a:r>
            <a:r>
              <a:rPr lang="en-US" dirty="0">
                <a:solidFill>
                  <a:schemeClr val="tx2"/>
                </a:solidFill>
              </a:rPr>
              <a:t>of </a:t>
            </a:r>
            <a:r>
              <a:rPr lang="en-US" dirty="0" smtClean="0">
                <a:solidFill>
                  <a:schemeClr val="tx2"/>
                </a:solidFill>
              </a:rPr>
              <a:t>stomach.</a:t>
            </a:r>
            <a:endParaRPr lang="en-US" dirty="0">
              <a:solidFill>
                <a:schemeClr val="tx2"/>
              </a:solidFill>
            </a:endParaRPr>
          </a:p>
          <a:p>
            <a:pPr marL="457200" indent="-457200">
              <a:lnSpc>
                <a:spcPct val="150000"/>
              </a:lnSpc>
              <a:buFont typeface="+mj-lt"/>
              <a:buAutoNum type="arabicPeriod"/>
            </a:pPr>
            <a:r>
              <a:rPr lang="en-US" dirty="0" smtClean="0">
                <a:solidFill>
                  <a:schemeClr val="tx2"/>
                </a:solidFill>
              </a:rPr>
              <a:t>Gastric secretion.</a:t>
            </a:r>
            <a:endParaRPr lang="en-US" dirty="0">
              <a:solidFill>
                <a:schemeClr val="tx2"/>
              </a:solidFill>
            </a:endParaRPr>
          </a:p>
          <a:p>
            <a:pPr marL="457200" indent="-457200">
              <a:lnSpc>
                <a:spcPct val="150000"/>
              </a:lnSpc>
              <a:buFont typeface="+mj-lt"/>
              <a:buAutoNum type="arabicPeriod"/>
            </a:pPr>
            <a:r>
              <a:rPr lang="en-US" dirty="0" smtClean="0">
                <a:solidFill>
                  <a:schemeClr val="tx2"/>
                </a:solidFill>
              </a:rPr>
              <a:t>Mechanism </a:t>
            </a:r>
            <a:r>
              <a:rPr lang="en-US" dirty="0">
                <a:solidFill>
                  <a:schemeClr val="tx2"/>
                </a:solidFill>
              </a:rPr>
              <a:t>of </a:t>
            </a:r>
            <a:r>
              <a:rPr lang="en-US" dirty="0" err="1">
                <a:solidFill>
                  <a:schemeClr val="tx2"/>
                </a:solidFill>
              </a:rPr>
              <a:t>HCl</a:t>
            </a:r>
            <a:r>
              <a:rPr lang="en-US" dirty="0">
                <a:solidFill>
                  <a:schemeClr val="tx2"/>
                </a:solidFill>
              </a:rPr>
              <a:t> </a:t>
            </a:r>
            <a:r>
              <a:rPr lang="en-US" dirty="0" smtClean="0">
                <a:solidFill>
                  <a:schemeClr val="tx2"/>
                </a:solidFill>
              </a:rPr>
              <a:t>formation.</a:t>
            </a:r>
            <a:endParaRPr lang="en-US" dirty="0">
              <a:solidFill>
                <a:schemeClr val="tx2"/>
              </a:solidFill>
            </a:endParaRPr>
          </a:p>
          <a:p>
            <a:pPr marL="457200" indent="-457200">
              <a:lnSpc>
                <a:spcPct val="150000"/>
              </a:lnSpc>
              <a:buFont typeface="+mj-lt"/>
              <a:buAutoNum type="arabicPeriod"/>
            </a:pPr>
            <a:r>
              <a:rPr lang="en-US" dirty="0" smtClean="0">
                <a:solidFill>
                  <a:schemeClr val="tx2"/>
                </a:solidFill>
              </a:rPr>
              <a:t>Gastric </a:t>
            </a:r>
            <a:r>
              <a:rPr lang="en-US" dirty="0">
                <a:solidFill>
                  <a:schemeClr val="tx2"/>
                </a:solidFill>
              </a:rPr>
              <a:t>digestive </a:t>
            </a:r>
            <a:r>
              <a:rPr lang="en-US" dirty="0" smtClean="0">
                <a:solidFill>
                  <a:schemeClr val="tx2"/>
                </a:solidFill>
              </a:rPr>
              <a:t>enzymes.</a:t>
            </a:r>
            <a:endParaRPr lang="en-US" dirty="0">
              <a:solidFill>
                <a:schemeClr val="tx2"/>
              </a:solidFill>
            </a:endParaRPr>
          </a:p>
          <a:p>
            <a:pPr marL="457200" indent="-457200">
              <a:lnSpc>
                <a:spcPct val="150000"/>
              </a:lnSpc>
              <a:buFont typeface="+mj-lt"/>
              <a:buAutoNum type="arabicPeriod"/>
            </a:pPr>
            <a:r>
              <a:rPr lang="en-US" dirty="0" smtClean="0">
                <a:solidFill>
                  <a:schemeClr val="tx2"/>
                </a:solidFill>
              </a:rPr>
              <a:t>Neural </a:t>
            </a:r>
            <a:r>
              <a:rPr lang="en-US" dirty="0">
                <a:solidFill>
                  <a:schemeClr val="tx2"/>
                </a:solidFill>
              </a:rPr>
              <a:t>&amp; hormonal control of gastric </a:t>
            </a:r>
            <a:r>
              <a:rPr lang="en-US" dirty="0" smtClean="0">
                <a:solidFill>
                  <a:schemeClr val="tx2"/>
                </a:solidFill>
              </a:rPr>
              <a:t>secretion. </a:t>
            </a:r>
            <a:endParaRPr lang="en-US" dirty="0">
              <a:solidFill>
                <a:schemeClr val="tx2"/>
              </a:solidFill>
            </a:endParaRPr>
          </a:p>
          <a:p>
            <a:pPr marL="457200" indent="-457200">
              <a:lnSpc>
                <a:spcPct val="150000"/>
              </a:lnSpc>
              <a:buFont typeface="+mj-lt"/>
              <a:buAutoNum type="arabicPeriod"/>
            </a:pPr>
            <a:r>
              <a:rPr lang="en-US" dirty="0" smtClean="0">
                <a:solidFill>
                  <a:schemeClr val="tx2"/>
                </a:solidFill>
              </a:rPr>
              <a:t>Phases </a:t>
            </a:r>
            <a:r>
              <a:rPr lang="en-US" dirty="0">
                <a:solidFill>
                  <a:schemeClr val="tx2"/>
                </a:solidFill>
              </a:rPr>
              <a:t>of gastric </a:t>
            </a:r>
            <a:r>
              <a:rPr lang="en-US" dirty="0" smtClean="0">
                <a:solidFill>
                  <a:schemeClr val="tx2"/>
                </a:solidFill>
              </a:rPr>
              <a:t>secretion.</a:t>
            </a:r>
            <a:endParaRPr lang="en-US" dirty="0">
              <a:solidFill>
                <a:schemeClr val="tx2"/>
              </a:solidFill>
            </a:endParaRPr>
          </a:p>
          <a:p>
            <a:pPr marL="457200" indent="-457200">
              <a:lnSpc>
                <a:spcPct val="150000"/>
              </a:lnSpc>
              <a:buFont typeface="+mj-lt"/>
              <a:buAutoNum type="arabicPeriod"/>
            </a:pPr>
            <a:r>
              <a:rPr lang="en-US" dirty="0" smtClean="0">
                <a:solidFill>
                  <a:schemeClr val="tx2"/>
                </a:solidFill>
              </a:rPr>
              <a:t>Motor </a:t>
            </a:r>
            <a:r>
              <a:rPr lang="en-US" dirty="0">
                <a:solidFill>
                  <a:schemeClr val="tx2"/>
                </a:solidFill>
              </a:rPr>
              <a:t>functions of the </a:t>
            </a:r>
            <a:r>
              <a:rPr lang="en-US" dirty="0" smtClean="0">
                <a:solidFill>
                  <a:schemeClr val="tx2"/>
                </a:solidFill>
              </a:rPr>
              <a:t>stomach.</a:t>
            </a:r>
            <a:endParaRPr lang="en-US" dirty="0">
              <a:solidFill>
                <a:schemeClr val="tx2"/>
              </a:solidFill>
            </a:endParaRPr>
          </a:p>
          <a:p>
            <a:pPr marL="457200" indent="-457200">
              <a:lnSpc>
                <a:spcPct val="150000"/>
              </a:lnSpc>
              <a:buFont typeface="+mj-lt"/>
              <a:buAutoNum type="arabicPeriod"/>
            </a:pPr>
            <a:r>
              <a:rPr lang="en-US" dirty="0" smtClean="0">
                <a:solidFill>
                  <a:schemeClr val="tx2"/>
                </a:solidFill>
              </a:rPr>
              <a:t>Stomach Emptying.</a:t>
            </a:r>
            <a:endParaRPr lang="en-US" sz="1999" dirty="0">
              <a:solidFill>
                <a:schemeClr val="tx2"/>
              </a:solidFill>
              <a:latin typeface="Gill Sans MT"/>
            </a:endParaRPr>
          </a:p>
        </p:txBody>
      </p:sp>
      <p:sp>
        <p:nvSpPr>
          <p:cNvPr id="10" name="Rectangle 9"/>
          <p:cNvSpPr/>
          <p:nvPr/>
        </p:nvSpPr>
        <p:spPr>
          <a:xfrm>
            <a:off x="-1"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1" name="Rectangle 10"/>
          <p:cNvSpPr/>
          <p:nvPr/>
        </p:nvSpPr>
        <p:spPr>
          <a:xfrm>
            <a:off x="12082932"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2" name="Rectangle 11"/>
          <p:cNvSpPr/>
          <p:nvPr/>
        </p:nvSpPr>
        <p:spPr>
          <a:xfrm>
            <a:off x="108829" y="6748278"/>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3" name="Rectangle 12"/>
          <p:cNvSpPr/>
          <p:nvPr/>
        </p:nvSpPr>
        <p:spPr>
          <a:xfrm>
            <a:off x="108829" y="893"/>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2" name="Slide Number Placeholder 1"/>
          <p:cNvSpPr>
            <a:spLocks noGrp="1"/>
          </p:cNvSpPr>
          <p:nvPr>
            <p:ph type="sldNum" sz="quarter" idx="12"/>
          </p:nvPr>
        </p:nvSpPr>
        <p:spPr/>
        <p:txBody>
          <a:bodyPr/>
          <a:lstStyle/>
          <a:p>
            <a:fld id="{4929A69E-7D8F-4515-9605-0315ABD4F316}" type="slidenum">
              <a:rPr lang="en-US" smtClean="0"/>
              <a:t>2</a:t>
            </a:fld>
            <a:endParaRPr lang="en-US" dirty="0"/>
          </a:p>
        </p:txBody>
      </p:sp>
    </p:spTree>
    <p:extLst>
      <p:ext uri="{BB962C8B-B14F-4D97-AF65-F5344CB8AC3E}">
        <p14:creationId xmlns:p14="http://schemas.microsoft.com/office/powerpoint/2010/main" val="1805047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smtClean="0"/>
              <a:t>Oxyntic Gland </a:t>
            </a:r>
            <a:endParaRPr lang="ar-SA" sz="3200" dirty="0"/>
          </a:p>
        </p:txBody>
      </p:sp>
      <p:sp>
        <p:nvSpPr>
          <p:cNvPr id="3" name="عنصر نائب لرقم الشريحة 2"/>
          <p:cNvSpPr>
            <a:spLocks noGrp="1"/>
          </p:cNvSpPr>
          <p:nvPr>
            <p:ph type="sldNum" sz="quarter" idx="12"/>
          </p:nvPr>
        </p:nvSpPr>
        <p:spPr/>
        <p:txBody>
          <a:bodyPr/>
          <a:lstStyle/>
          <a:p>
            <a:pPr lvl="0"/>
            <a:fld id="{4929A69E-7D8F-4515-9605-0315ABD4F316}" type="slidenum">
              <a:rPr lang="en-US" noProof="0" smtClean="0"/>
              <a:pPr lvl="0"/>
              <a:t>20</a:t>
            </a:fld>
            <a:endParaRPr lang="en-US" noProof="0" dirty="0"/>
          </a:p>
        </p:txBody>
      </p:sp>
      <p:sp>
        <p:nvSpPr>
          <p:cNvPr id="6" name="Content Placeholder 5"/>
          <p:cNvSpPr>
            <a:spLocks noGrp="1"/>
          </p:cNvSpPr>
          <p:nvPr>
            <p:ph sz="quarter" idx="1"/>
          </p:nvPr>
        </p:nvSpPr>
        <p:spPr>
          <a:xfrm>
            <a:off x="609460" y="1219200"/>
            <a:ext cx="7285151" cy="4937760"/>
          </a:xfrm>
        </p:spPr>
        <p:txBody>
          <a:bodyPr>
            <a:normAutofit/>
          </a:bodyPr>
          <a:lstStyle/>
          <a:p>
            <a:r>
              <a:rPr lang="en-US" sz="1600" dirty="0">
                <a:solidFill>
                  <a:schemeClr val="accent2">
                    <a:lumMod val="75000"/>
                  </a:schemeClr>
                </a:solidFill>
              </a:rPr>
              <a:t>Structure of a Gastric Oxyntic </a:t>
            </a:r>
            <a:r>
              <a:rPr lang="en-US" sz="1600" dirty="0" smtClean="0">
                <a:solidFill>
                  <a:schemeClr val="accent2">
                    <a:lumMod val="75000"/>
                  </a:schemeClr>
                </a:solidFill>
              </a:rPr>
              <a:t>Gland:</a:t>
            </a:r>
          </a:p>
          <a:p>
            <a:endParaRPr lang="ar-SA" sz="100" dirty="0">
              <a:solidFill>
                <a:schemeClr val="accent2">
                  <a:lumMod val="75000"/>
                </a:schemeClr>
              </a:solidFill>
            </a:endParaRPr>
          </a:p>
          <a:p>
            <a:pPr lvl="1"/>
            <a:r>
              <a:rPr lang="en-US" sz="1600" dirty="0">
                <a:solidFill>
                  <a:srgbClr val="FF0000"/>
                </a:solidFill>
              </a:rPr>
              <a:t>Parietal cells </a:t>
            </a:r>
            <a:r>
              <a:rPr lang="en-US" sz="1600" dirty="0">
                <a:solidFill>
                  <a:srgbClr val="00B050"/>
                </a:solidFill>
              </a:rPr>
              <a:t>are the most distinctive cells in the stomach. Their structure is </a:t>
            </a:r>
            <a:r>
              <a:rPr lang="en-US" sz="1600" u="sng" dirty="0">
                <a:solidFill>
                  <a:srgbClr val="00B050"/>
                </a:solidFill>
              </a:rPr>
              <a:t>unique</a:t>
            </a:r>
            <a:r>
              <a:rPr lang="en-US" sz="1600" dirty="0">
                <a:solidFill>
                  <a:srgbClr val="00B050"/>
                </a:solidFill>
              </a:rPr>
              <a:t> in that they have </a:t>
            </a:r>
            <a:r>
              <a:rPr lang="en-US" sz="1600" dirty="0">
                <a:solidFill>
                  <a:srgbClr val="FF0000"/>
                </a:solidFill>
              </a:rPr>
              <a:t>intracellular canaliculi </a:t>
            </a:r>
            <a:r>
              <a:rPr lang="en-US" sz="1600" dirty="0">
                <a:solidFill>
                  <a:srgbClr val="00B050"/>
                </a:solidFill>
              </a:rPr>
              <a:t>as well as an abundance of mitochondria and ER. </a:t>
            </a:r>
            <a:endParaRPr lang="en-US" sz="1600" dirty="0" smtClean="0">
              <a:solidFill>
                <a:srgbClr val="00B050"/>
              </a:solidFill>
            </a:endParaRPr>
          </a:p>
          <a:p>
            <a:pPr lvl="1"/>
            <a:endParaRPr lang="en-US" sz="100" dirty="0" smtClean="0">
              <a:solidFill>
                <a:schemeClr val="tx1"/>
              </a:solidFill>
            </a:endParaRPr>
          </a:p>
          <a:p>
            <a:pPr lvl="1"/>
            <a:r>
              <a:rPr lang="en-US" sz="1600" dirty="0" smtClean="0">
                <a:solidFill>
                  <a:schemeClr val="bg1">
                    <a:lumMod val="50000"/>
                  </a:schemeClr>
                </a:solidFill>
              </a:rPr>
              <a:t>This </a:t>
            </a:r>
            <a:r>
              <a:rPr lang="en-US" sz="1600" dirty="0">
                <a:solidFill>
                  <a:schemeClr val="bg1">
                    <a:lumMod val="50000"/>
                  </a:schemeClr>
                </a:solidFill>
              </a:rPr>
              <a:t>network consists of clefts and canals that are continuous with the lumen of the oxyntic gland. </a:t>
            </a:r>
            <a:endParaRPr lang="en-US" sz="1600" dirty="0" smtClean="0">
              <a:solidFill>
                <a:schemeClr val="bg1">
                  <a:lumMod val="50000"/>
                </a:schemeClr>
              </a:solidFill>
            </a:endParaRPr>
          </a:p>
          <a:p>
            <a:pPr lvl="1"/>
            <a:endParaRPr lang="en-US" sz="100" dirty="0">
              <a:solidFill>
                <a:schemeClr val="tx1"/>
              </a:solidFill>
            </a:endParaRPr>
          </a:p>
          <a:p>
            <a:pPr lvl="1"/>
            <a:r>
              <a:rPr lang="en-US" sz="1600" dirty="0" err="1">
                <a:solidFill>
                  <a:schemeClr val="tx1"/>
                </a:solidFill>
              </a:rPr>
              <a:t>HCl</a:t>
            </a:r>
            <a:r>
              <a:rPr lang="en-US" sz="1600" dirty="0">
                <a:solidFill>
                  <a:schemeClr val="tx1"/>
                </a:solidFill>
              </a:rPr>
              <a:t> is secreted across the parietal cell </a:t>
            </a:r>
            <a:r>
              <a:rPr lang="en-US" sz="1600" dirty="0" err="1">
                <a:solidFill>
                  <a:schemeClr val="tx1"/>
                </a:solidFill>
              </a:rPr>
              <a:t>microvillar</a:t>
            </a:r>
            <a:r>
              <a:rPr lang="en-US" sz="1600" dirty="0">
                <a:solidFill>
                  <a:schemeClr val="tx1"/>
                </a:solidFill>
              </a:rPr>
              <a:t> membrane and flows out of the intracellular canaliculi into the oxyntic gland lumen. </a:t>
            </a:r>
            <a:endParaRPr lang="en-US" sz="1600" dirty="0" smtClean="0">
              <a:solidFill>
                <a:schemeClr val="tx1"/>
              </a:solidFill>
            </a:endParaRPr>
          </a:p>
          <a:p>
            <a:pPr lvl="1"/>
            <a:endParaRPr lang="en-US" sz="100" dirty="0">
              <a:solidFill>
                <a:schemeClr val="tx1"/>
              </a:solidFill>
            </a:endParaRPr>
          </a:p>
          <a:p>
            <a:pPr lvl="1"/>
            <a:r>
              <a:rPr lang="en-US" sz="1600" dirty="0">
                <a:solidFill>
                  <a:schemeClr val="tx1"/>
                </a:solidFill>
              </a:rPr>
              <a:t>The surface </a:t>
            </a:r>
            <a:r>
              <a:rPr lang="en-US" sz="1600" dirty="0">
                <a:solidFill>
                  <a:srgbClr val="FF0000"/>
                </a:solidFill>
              </a:rPr>
              <a:t>mucous cells </a:t>
            </a:r>
            <a:r>
              <a:rPr lang="en-US" sz="1600" dirty="0">
                <a:solidFill>
                  <a:schemeClr val="tx1"/>
                </a:solidFill>
              </a:rPr>
              <a:t>line the entire surface of the gastric mucosa and the openings of the cardiac, pyloric, and oxyntic glands</a:t>
            </a:r>
            <a:r>
              <a:rPr lang="en-US" sz="1600" dirty="0" smtClean="0">
                <a:solidFill>
                  <a:schemeClr val="tx1"/>
                </a:solidFill>
              </a:rPr>
              <a:t>.</a:t>
            </a:r>
          </a:p>
          <a:p>
            <a:pPr lvl="1"/>
            <a:endParaRPr lang="en-US" sz="100" dirty="0" smtClean="0">
              <a:solidFill>
                <a:schemeClr val="tx1"/>
              </a:solidFill>
            </a:endParaRPr>
          </a:p>
          <a:p>
            <a:pPr lvl="1"/>
            <a:r>
              <a:rPr lang="en-US" sz="1600" dirty="0" smtClean="0">
                <a:solidFill>
                  <a:schemeClr val="tx1"/>
                </a:solidFill>
              </a:rPr>
              <a:t>These </a:t>
            </a:r>
            <a:r>
              <a:rPr lang="en-US" sz="1600" dirty="0">
                <a:solidFill>
                  <a:schemeClr val="tx1"/>
                </a:solidFill>
              </a:rPr>
              <a:t>cells secrete mucus and HCO</a:t>
            </a:r>
            <a:r>
              <a:rPr lang="en-US" sz="1600" baseline="-25000" dirty="0">
                <a:solidFill>
                  <a:schemeClr val="tx1"/>
                </a:solidFill>
              </a:rPr>
              <a:t>3</a:t>
            </a:r>
            <a:r>
              <a:rPr lang="en-US" sz="1600" baseline="30000" dirty="0">
                <a:solidFill>
                  <a:schemeClr val="tx1"/>
                </a:solidFill>
              </a:rPr>
              <a:t>-</a:t>
            </a:r>
            <a:r>
              <a:rPr lang="en-US" sz="1600" dirty="0">
                <a:solidFill>
                  <a:schemeClr val="tx1"/>
                </a:solidFill>
              </a:rPr>
              <a:t> to </a:t>
            </a:r>
            <a:r>
              <a:rPr lang="en-US" sz="1600" dirty="0">
                <a:solidFill>
                  <a:srgbClr val="FF0000"/>
                </a:solidFill>
              </a:rPr>
              <a:t>protect</a:t>
            </a:r>
            <a:r>
              <a:rPr lang="en-US" sz="1600" dirty="0"/>
              <a:t> </a:t>
            </a:r>
            <a:r>
              <a:rPr lang="en-US" sz="1600" dirty="0">
                <a:solidFill>
                  <a:schemeClr val="tx1"/>
                </a:solidFill>
              </a:rPr>
              <a:t>the gastric surface from the acidic environment of the stomach. </a:t>
            </a:r>
            <a:endParaRPr lang="en-US" sz="1600" dirty="0" smtClean="0">
              <a:solidFill>
                <a:schemeClr val="tx1"/>
              </a:solidFill>
            </a:endParaRPr>
          </a:p>
          <a:p>
            <a:pPr lvl="1"/>
            <a:endParaRPr lang="en-US" sz="100" dirty="0" smtClean="0">
              <a:solidFill>
                <a:schemeClr val="tx1"/>
              </a:solidFill>
            </a:endParaRPr>
          </a:p>
          <a:p>
            <a:pPr lvl="1"/>
            <a:r>
              <a:rPr lang="en-US" sz="1600" dirty="0" smtClean="0">
                <a:solidFill>
                  <a:schemeClr val="tx1"/>
                </a:solidFill>
              </a:rPr>
              <a:t>The </a:t>
            </a:r>
            <a:r>
              <a:rPr lang="en-US" sz="1600" dirty="0">
                <a:solidFill>
                  <a:schemeClr val="tx1"/>
                </a:solidFill>
              </a:rPr>
              <a:t>distinguishing characteristic of a surface mucous cell is the presence of numerous mucus granules at its apex. </a:t>
            </a:r>
          </a:p>
        </p:txBody>
      </p:sp>
      <p:pic>
        <p:nvPicPr>
          <p:cNvPr id="7" name="Content Placeholder 5" descr="DA7C26FF4.png"/>
          <p:cNvPicPr>
            <a:picLocks noChangeAspect="1"/>
          </p:cNvPicPr>
          <p:nvPr/>
        </p:nvPicPr>
        <p:blipFill>
          <a:blip r:embed="rId2" cstate="print"/>
          <a:stretch>
            <a:fillRect/>
          </a:stretch>
        </p:blipFill>
        <p:spPr>
          <a:xfrm>
            <a:off x="7894612" y="1423771"/>
            <a:ext cx="3684791" cy="4725485"/>
          </a:xfrm>
          <a:prstGeom prst="rect">
            <a:avLst/>
          </a:prstGeom>
        </p:spPr>
      </p:pic>
      <p:sp>
        <p:nvSpPr>
          <p:cNvPr id="9" name="Rectangle 8"/>
          <p:cNvSpPr/>
          <p:nvPr/>
        </p:nvSpPr>
        <p:spPr>
          <a:xfrm>
            <a:off x="9982844" y="9892"/>
            <a:ext cx="2205981" cy="4046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0188397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200" dirty="0" smtClean="0"/>
              <a:t>Gastric </a:t>
            </a:r>
            <a:r>
              <a:rPr lang="en-US" sz="3200" dirty="0"/>
              <a:t>Cells &amp; Gastric </a:t>
            </a:r>
            <a:r>
              <a:rPr lang="en-US" sz="3200" dirty="0" smtClean="0"/>
              <a:t>juice</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21</a:t>
            </a:fld>
            <a:endParaRPr lang="en-US" dirty="0"/>
          </a:p>
        </p:txBody>
      </p:sp>
      <p:sp>
        <p:nvSpPr>
          <p:cNvPr id="4" name="Content Placeholder 3"/>
          <p:cNvSpPr>
            <a:spLocks noGrp="1"/>
          </p:cNvSpPr>
          <p:nvPr>
            <p:ph sz="quarter" idx="1"/>
          </p:nvPr>
        </p:nvSpPr>
        <p:spPr>
          <a:xfrm>
            <a:off x="609461" y="1196752"/>
            <a:ext cx="4476840" cy="426106"/>
          </a:xfrm>
        </p:spPr>
        <p:txBody>
          <a:bodyPr>
            <a:normAutofit/>
          </a:bodyPr>
          <a:lstStyle/>
          <a:p>
            <a:r>
              <a:rPr lang="en-US" sz="1800" dirty="0">
                <a:solidFill>
                  <a:schemeClr val="accent2">
                    <a:lumMod val="75000"/>
                  </a:schemeClr>
                </a:solidFill>
              </a:rPr>
              <a:t>The Normal Locations of Gastric </a:t>
            </a:r>
            <a:r>
              <a:rPr lang="en-US" sz="1800" dirty="0" smtClean="0">
                <a:solidFill>
                  <a:schemeClr val="accent2">
                    <a:lumMod val="75000"/>
                  </a:schemeClr>
                </a:solidFill>
              </a:rPr>
              <a:t>Cells:</a:t>
            </a:r>
            <a:endParaRPr lang="en-US" sz="1800" dirty="0">
              <a:solidFill>
                <a:schemeClr val="accent2">
                  <a:lumMod val="75000"/>
                </a:schemeClr>
              </a:solidFill>
            </a:endParaRPr>
          </a:p>
        </p:txBody>
      </p:sp>
      <p:pic>
        <p:nvPicPr>
          <p:cNvPr id="7" name="Picture 3" descr="http://www.studentconsult.com/common/showimage.cfm?mediaISBN=9781416023203&amp;FigFile=S23203-008-f015.jpg&amp;size=fullsize"/>
          <p:cNvPicPr>
            <a:picLocks noChangeAspect="1" noChangeArrowheads="1"/>
          </p:cNvPicPr>
          <p:nvPr/>
        </p:nvPicPr>
        <p:blipFill rotWithShape="1">
          <a:blip r:embed="rId2">
            <a:extLst>
              <a:ext uri="{28A0092B-C50C-407E-A947-70E740481C1C}">
                <a14:useLocalDpi xmlns:a14="http://schemas.microsoft.com/office/drawing/2010/main" val="0"/>
              </a:ext>
            </a:extLst>
          </a:blip>
          <a:srcRect b="5486"/>
          <a:stretch/>
        </p:blipFill>
        <p:spPr bwMode="auto">
          <a:xfrm>
            <a:off x="609440" y="1862389"/>
            <a:ext cx="5340955" cy="420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6094412" y="1164305"/>
            <a:ext cx="2205981" cy="4046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cxnSp>
        <p:nvCxnSpPr>
          <p:cNvPr id="12" name="Straight Connector 11"/>
          <p:cNvCxnSpPr/>
          <p:nvPr/>
        </p:nvCxnSpPr>
        <p:spPr>
          <a:xfrm flipH="1">
            <a:off x="6094412" y="1143000"/>
            <a:ext cx="2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grpSp>
        <p:nvGrpSpPr>
          <p:cNvPr id="13" name="Group 12"/>
          <p:cNvGrpSpPr/>
          <p:nvPr/>
        </p:nvGrpSpPr>
        <p:grpSpPr>
          <a:xfrm>
            <a:off x="6526478" y="1862389"/>
            <a:ext cx="4620878" cy="4207395"/>
            <a:chOff x="4288128" y="610200"/>
            <a:chExt cx="3612566" cy="4391287"/>
          </a:xfrm>
        </p:grpSpPr>
        <p:sp>
          <p:nvSpPr>
            <p:cNvPr id="14" name="Freeform 13"/>
            <p:cNvSpPr/>
            <p:nvPr/>
          </p:nvSpPr>
          <p:spPr>
            <a:xfrm>
              <a:off x="5020010" y="2805844"/>
              <a:ext cx="480114" cy="1829702"/>
            </a:xfrm>
            <a:custGeom>
              <a:avLst/>
              <a:gdLst>
                <a:gd name="connsiteX0" fmla="*/ 0 w 480114"/>
                <a:gd name="connsiteY0" fmla="*/ 0 h 1829702"/>
                <a:gd name="connsiteX1" fmla="*/ 240057 w 480114"/>
                <a:gd name="connsiteY1" fmla="*/ 0 h 1829702"/>
                <a:gd name="connsiteX2" fmla="*/ 240057 w 480114"/>
                <a:gd name="connsiteY2" fmla="*/ 1829702 h 1829702"/>
                <a:gd name="connsiteX3" fmla="*/ 480114 w 480114"/>
                <a:gd name="connsiteY3" fmla="*/ 1829702 h 1829702"/>
              </a:gdLst>
              <a:ahLst/>
              <a:cxnLst>
                <a:cxn ang="0">
                  <a:pos x="connsiteX0" y="connsiteY0"/>
                </a:cxn>
                <a:cxn ang="0">
                  <a:pos x="connsiteX1" y="connsiteY1"/>
                </a:cxn>
                <a:cxn ang="0">
                  <a:pos x="connsiteX2" y="connsiteY2"/>
                </a:cxn>
                <a:cxn ang="0">
                  <a:pos x="connsiteX3" y="connsiteY3"/>
                </a:cxn>
              </a:cxnLst>
              <a:rect l="l" t="t" r="r" b="b"/>
              <a:pathLst>
                <a:path w="480114" h="1829702">
                  <a:moveTo>
                    <a:pt x="0" y="0"/>
                  </a:moveTo>
                  <a:lnTo>
                    <a:pt x="240057" y="0"/>
                  </a:lnTo>
                  <a:lnTo>
                    <a:pt x="240057" y="1829702"/>
                  </a:lnTo>
                  <a:lnTo>
                    <a:pt x="480114" y="1829702"/>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205466" tIns="867560" rIns="205466" bIns="867560" numCol="1" spcCol="1270" anchor="ctr" anchorCtr="0">
              <a:noAutofit/>
            </a:bodyPr>
            <a:lstStyle/>
            <a:p>
              <a:pPr lvl="0" algn="ctr" defTabSz="800100">
                <a:lnSpc>
                  <a:spcPct val="90000"/>
                </a:lnSpc>
                <a:spcBef>
                  <a:spcPct val="0"/>
                </a:spcBef>
                <a:spcAft>
                  <a:spcPct val="35000"/>
                </a:spcAft>
              </a:pPr>
              <a:endParaRPr lang="en-US" sz="1800" kern="1200"/>
            </a:p>
          </p:txBody>
        </p:sp>
        <p:sp>
          <p:nvSpPr>
            <p:cNvPr id="15" name="Freeform 14"/>
            <p:cNvSpPr/>
            <p:nvPr/>
          </p:nvSpPr>
          <p:spPr>
            <a:xfrm>
              <a:off x="5020010" y="2805844"/>
              <a:ext cx="480114" cy="914851"/>
            </a:xfrm>
            <a:custGeom>
              <a:avLst/>
              <a:gdLst>
                <a:gd name="connsiteX0" fmla="*/ 0 w 480114"/>
                <a:gd name="connsiteY0" fmla="*/ 0 h 914851"/>
                <a:gd name="connsiteX1" fmla="*/ 240057 w 480114"/>
                <a:gd name="connsiteY1" fmla="*/ 0 h 914851"/>
                <a:gd name="connsiteX2" fmla="*/ 240057 w 480114"/>
                <a:gd name="connsiteY2" fmla="*/ 914851 h 914851"/>
                <a:gd name="connsiteX3" fmla="*/ 480114 w 480114"/>
                <a:gd name="connsiteY3" fmla="*/ 914851 h 914851"/>
              </a:gdLst>
              <a:ahLst/>
              <a:cxnLst>
                <a:cxn ang="0">
                  <a:pos x="connsiteX0" y="connsiteY0"/>
                </a:cxn>
                <a:cxn ang="0">
                  <a:pos x="connsiteX1" y="connsiteY1"/>
                </a:cxn>
                <a:cxn ang="0">
                  <a:pos x="connsiteX2" y="connsiteY2"/>
                </a:cxn>
                <a:cxn ang="0">
                  <a:pos x="connsiteX3" y="connsiteY3"/>
                </a:cxn>
              </a:cxnLst>
              <a:rect l="l" t="t" r="r" b="b"/>
              <a:pathLst>
                <a:path w="480114" h="914851">
                  <a:moveTo>
                    <a:pt x="0" y="0"/>
                  </a:moveTo>
                  <a:lnTo>
                    <a:pt x="240057" y="0"/>
                  </a:lnTo>
                  <a:lnTo>
                    <a:pt x="240057" y="914851"/>
                  </a:lnTo>
                  <a:lnTo>
                    <a:pt x="480114" y="914851"/>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226927" tIns="431596" rIns="226928" bIns="431596" numCol="1" spcCol="1270" anchor="ctr" anchorCtr="0">
              <a:noAutofit/>
            </a:bodyPr>
            <a:lstStyle/>
            <a:p>
              <a:pPr lvl="0" algn="ctr" defTabSz="800100">
                <a:lnSpc>
                  <a:spcPct val="90000"/>
                </a:lnSpc>
                <a:spcBef>
                  <a:spcPct val="0"/>
                </a:spcBef>
                <a:spcAft>
                  <a:spcPct val="35000"/>
                </a:spcAft>
              </a:pPr>
              <a:endParaRPr lang="en-US" sz="1800" kern="1200"/>
            </a:p>
          </p:txBody>
        </p:sp>
        <p:sp>
          <p:nvSpPr>
            <p:cNvPr id="16" name="Freeform 15"/>
            <p:cNvSpPr/>
            <p:nvPr/>
          </p:nvSpPr>
          <p:spPr>
            <a:xfrm>
              <a:off x="5020010" y="2760123"/>
              <a:ext cx="480114" cy="91440"/>
            </a:xfrm>
            <a:custGeom>
              <a:avLst/>
              <a:gdLst>
                <a:gd name="connsiteX0" fmla="*/ 0 w 480114"/>
                <a:gd name="connsiteY0" fmla="*/ 45720 h 91440"/>
                <a:gd name="connsiteX1" fmla="*/ 480114 w 480114"/>
                <a:gd name="connsiteY1" fmla="*/ 45720 h 91440"/>
              </a:gdLst>
              <a:ahLst/>
              <a:cxnLst>
                <a:cxn ang="0">
                  <a:pos x="connsiteX0" y="connsiteY0"/>
                </a:cxn>
                <a:cxn ang="0">
                  <a:pos x="connsiteX1" y="connsiteY1"/>
                </a:cxn>
              </a:cxnLst>
              <a:rect l="l" t="t" r="r" b="b"/>
              <a:pathLst>
                <a:path w="480114" h="91440">
                  <a:moveTo>
                    <a:pt x="0" y="45720"/>
                  </a:moveTo>
                  <a:lnTo>
                    <a:pt x="480114" y="45720"/>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240754" tIns="33718" rIns="240755" bIns="33717" numCol="1" spcCol="1270" anchor="ctr" anchorCtr="0">
              <a:noAutofit/>
            </a:bodyPr>
            <a:lstStyle/>
            <a:p>
              <a:pPr lvl="0" algn="ctr" defTabSz="800100">
                <a:lnSpc>
                  <a:spcPct val="90000"/>
                </a:lnSpc>
                <a:spcBef>
                  <a:spcPct val="0"/>
                </a:spcBef>
                <a:spcAft>
                  <a:spcPct val="35000"/>
                </a:spcAft>
              </a:pPr>
              <a:endParaRPr lang="en-US" sz="1800" kern="1200"/>
            </a:p>
          </p:txBody>
        </p:sp>
        <p:sp>
          <p:nvSpPr>
            <p:cNvPr id="17" name="Freeform 16"/>
            <p:cNvSpPr/>
            <p:nvPr/>
          </p:nvSpPr>
          <p:spPr>
            <a:xfrm>
              <a:off x="5020010" y="1890992"/>
              <a:ext cx="480114" cy="914851"/>
            </a:xfrm>
            <a:custGeom>
              <a:avLst/>
              <a:gdLst>
                <a:gd name="connsiteX0" fmla="*/ 0 w 480114"/>
                <a:gd name="connsiteY0" fmla="*/ 914851 h 914851"/>
                <a:gd name="connsiteX1" fmla="*/ 240057 w 480114"/>
                <a:gd name="connsiteY1" fmla="*/ 914851 h 914851"/>
                <a:gd name="connsiteX2" fmla="*/ 240057 w 480114"/>
                <a:gd name="connsiteY2" fmla="*/ 0 h 914851"/>
                <a:gd name="connsiteX3" fmla="*/ 480114 w 480114"/>
                <a:gd name="connsiteY3" fmla="*/ 0 h 914851"/>
              </a:gdLst>
              <a:ahLst/>
              <a:cxnLst>
                <a:cxn ang="0">
                  <a:pos x="connsiteX0" y="connsiteY0"/>
                </a:cxn>
                <a:cxn ang="0">
                  <a:pos x="connsiteX1" y="connsiteY1"/>
                </a:cxn>
                <a:cxn ang="0">
                  <a:pos x="connsiteX2" y="connsiteY2"/>
                </a:cxn>
                <a:cxn ang="0">
                  <a:pos x="connsiteX3" y="connsiteY3"/>
                </a:cxn>
              </a:cxnLst>
              <a:rect l="l" t="t" r="r" b="b"/>
              <a:pathLst>
                <a:path w="480114" h="914851">
                  <a:moveTo>
                    <a:pt x="0" y="914851"/>
                  </a:moveTo>
                  <a:lnTo>
                    <a:pt x="240057" y="914851"/>
                  </a:lnTo>
                  <a:lnTo>
                    <a:pt x="240057" y="0"/>
                  </a:lnTo>
                  <a:lnTo>
                    <a:pt x="480114" y="0"/>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226927" tIns="431596" rIns="226928" bIns="431596" numCol="1" spcCol="1270" anchor="ctr" anchorCtr="0">
              <a:noAutofit/>
            </a:bodyPr>
            <a:lstStyle/>
            <a:p>
              <a:pPr lvl="0" algn="ctr" defTabSz="800100">
                <a:lnSpc>
                  <a:spcPct val="90000"/>
                </a:lnSpc>
                <a:spcBef>
                  <a:spcPct val="0"/>
                </a:spcBef>
                <a:spcAft>
                  <a:spcPct val="35000"/>
                </a:spcAft>
              </a:pPr>
              <a:endParaRPr lang="en-US" sz="1800" kern="1200"/>
            </a:p>
          </p:txBody>
        </p:sp>
        <p:sp>
          <p:nvSpPr>
            <p:cNvPr id="18" name="Freeform 17"/>
            <p:cNvSpPr/>
            <p:nvPr/>
          </p:nvSpPr>
          <p:spPr>
            <a:xfrm>
              <a:off x="5020010" y="976141"/>
              <a:ext cx="480114" cy="1829702"/>
            </a:xfrm>
            <a:custGeom>
              <a:avLst/>
              <a:gdLst>
                <a:gd name="connsiteX0" fmla="*/ 0 w 480114"/>
                <a:gd name="connsiteY0" fmla="*/ 1829702 h 1829702"/>
                <a:gd name="connsiteX1" fmla="*/ 240057 w 480114"/>
                <a:gd name="connsiteY1" fmla="*/ 1829702 h 1829702"/>
                <a:gd name="connsiteX2" fmla="*/ 240057 w 480114"/>
                <a:gd name="connsiteY2" fmla="*/ 0 h 1829702"/>
                <a:gd name="connsiteX3" fmla="*/ 480114 w 480114"/>
                <a:gd name="connsiteY3" fmla="*/ 0 h 1829702"/>
              </a:gdLst>
              <a:ahLst/>
              <a:cxnLst>
                <a:cxn ang="0">
                  <a:pos x="connsiteX0" y="connsiteY0"/>
                </a:cxn>
                <a:cxn ang="0">
                  <a:pos x="connsiteX1" y="connsiteY1"/>
                </a:cxn>
                <a:cxn ang="0">
                  <a:pos x="connsiteX2" y="connsiteY2"/>
                </a:cxn>
                <a:cxn ang="0">
                  <a:pos x="connsiteX3" y="connsiteY3"/>
                </a:cxn>
              </a:cxnLst>
              <a:rect l="l" t="t" r="r" b="b"/>
              <a:pathLst>
                <a:path w="480114" h="1829702">
                  <a:moveTo>
                    <a:pt x="0" y="1829702"/>
                  </a:moveTo>
                  <a:lnTo>
                    <a:pt x="240057" y="1829702"/>
                  </a:lnTo>
                  <a:lnTo>
                    <a:pt x="240057" y="0"/>
                  </a:lnTo>
                  <a:lnTo>
                    <a:pt x="480114" y="0"/>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205466" tIns="867560" rIns="205466" bIns="867560" numCol="1" spcCol="1270" anchor="ctr" anchorCtr="0">
              <a:noAutofit/>
            </a:bodyPr>
            <a:lstStyle/>
            <a:p>
              <a:pPr lvl="0" algn="ctr" defTabSz="800100">
                <a:lnSpc>
                  <a:spcPct val="90000"/>
                </a:lnSpc>
                <a:spcBef>
                  <a:spcPct val="0"/>
                </a:spcBef>
                <a:spcAft>
                  <a:spcPct val="35000"/>
                </a:spcAft>
              </a:pPr>
              <a:endParaRPr lang="en-US" sz="1800" kern="1200"/>
            </a:p>
          </p:txBody>
        </p:sp>
        <p:sp>
          <p:nvSpPr>
            <p:cNvPr id="19" name="Freeform 18"/>
            <p:cNvSpPr/>
            <p:nvPr/>
          </p:nvSpPr>
          <p:spPr>
            <a:xfrm rot="16200000">
              <a:off x="2728066" y="2439903"/>
              <a:ext cx="3852006" cy="731881"/>
            </a:xfrm>
            <a:custGeom>
              <a:avLst/>
              <a:gdLst>
                <a:gd name="connsiteX0" fmla="*/ 0 w 3852006"/>
                <a:gd name="connsiteY0" fmla="*/ 0 h 731881"/>
                <a:gd name="connsiteX1" fmla="*/ 3852006 w 3852006"/>
                <a:gd name="connsiteY1" fmla="*/ 0 h 731881"/>
                <a:gd name="connsiteX2" fmla="*/ 3852006 w 3852006"/>
                <a:gd name="connsiteY2" fmla="*/ 731881 h 731881"/>
                <a:gd name="connsiteX3" fmla="*/ 0 w 3852006"/>
                <a:gd name="connsiteY3" fmla="*/ 731881 h 731881"/>
                <a:gd name="connsiteX4" fmla="*/ 0 w 3852006"/>
                <a:gd name="connsiteY4" fmla="*/ 0 h 731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006" h="731881">
                  <a:moveTo>
                    <a:pt x="0" y="0"/>
                  </a:moveTo>
                  <a:lnTo>
                    <a:pt x="3852006" y="0"/>
                  </a:lnTo>
                  <a:lnTo>
                    <a:pt x="3852006" y="731881"/>
                  </a:lnTo>
                  <a:lnTo>
                    <a:pt x="0" y="731881"/>
                  </a:lnTo>
                  <a:lnTo>
                    <a:pt x="0" y="0"/>
                  </a:lnTo>
                  <a:close/>
                </a:path>
              </a:pathLst>
            </a:custGeom>
            <a:solidFill>
              <a:schemeClr val="accent2">
                <a:lumMod val="40000"/>
                <a:lumOff val="60000"/>
              </a:schemeClr>
            </a:solidFill>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699" tIns="12699" rIns="12700" bIns="1270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bg1"/>
                  </a:solidFill>
                </a:rPr>
                <a:t>Gastric juice</a:t>
              </a:r>
              <a:endParaRPr lang="en-US" sz="2000" b="0" kern="1200" dirty="0">
                <a:solidFill>
                  <a:schemeClr val="bg1"/>
                </a:solidFill>
                <a:latin typeface="+mj-lt"/>
                <a:ea typeface="+mj-ea"/>
                <a:cs typeface="+mj-cs"/>
              </a:endParaRPr>
            </a:p>
          </p:txBody>
        </p:sp>
        <p:sp>
          <p:nvSpPr>
            <p:cNvPr id="20" name="Freeform 19"/>
            <p:cNvSpPr/>
            <p:nvPr/>
          </p:nvSpPr>
          <p:spPr>
            <a:xfrm>
              <a:off x="5500124" y="610200"/>
              <a:ext cx="2400570" cy="731881"/>
            </a:xfrm>
            <a:custGeom>
              <a:avLst/>
              <a:gdLst>
                <a:gd name="connsiteX0" fmla="*/ 0 w 2400570"/>
                <a:gd name="connsiteY0" fmla="*/ 0 h 731881"/>
                <a:gd name="connsiteX1" fmla="*/ 2400570 w 2400570"/>
                <a:gd name="connsiteY1" fmla="*/ 0 h 731881"/>
                <a:gd name="connsiteX2" fmla="*/ 2400570 w 2400570"/>
                <a:gd name="connsiteY2" fmla="*/ 731881 h 731881"/>
                <a:gd name="connsiteX3" fmla="*/ 0 w 2400570"/>
                <a:gd name="connsiteY3" fmla="*/ 731881 h 731881"/>
                <a:gd name="connsiteX4" fmla="*/ 0 w 2400570"/>
                <a:gd name="connsiteY4" fmla="*/ 0 h 731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570" h="731881">
                  <a:moveTo>
                    <a:pt x="0" y="0"/>
                  </a:moveTo>
                  <a:lnTo>
                    <a:pt x="2400570" y="0"/>
                  </a:lnTo>
                  <a:lnTo>
                    <a:pt x="2400570" y="731881"/>
                  </a:lnTo>
                  <a:lnTo>
                    <a:pt x="0" y="731881"/>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smtClean="0">
                  <a:solidFill>
                    <a:srgbClr val="FF0000"/>
                  </a:solidFill>
                </a:rPr>
                <a:t>HCL</a:t>
              </a:r>
            </a:p>
            <a:p>
              <a:pPr algn="ctr" defTabSz="800100">
                <a:lnSpc>
                  <a:spcPct val="90000"/>
                </a:lnSpc>
                <a:spcBef>
                  <a:spcPct val="0"/>
                </a:spcBef>
                <a:spcAft>
                  <a:spcPct val="35000"/>
                </a:spcAft>
              </a:pPr>
              <a:r>
                <a:rPr lang="en-US" sz="1400" dirty="0">
                  <a:solidFill>
                    <a:srgbClr val="00B050"/>
                  </a:solidFill>
                </a:rPr>
                <a:t>The most important. The only source for it in the body is parietal cells. </a:t>
              </a:r>
            </a:p>
          </p:txBody>
        </p:sp>
        <p:sp>
          <p:nvSpPr>
            <p:cNvPr id="21" name="Freeform 20"/>
            <p:cNvSpPr/>
            <p:nvPr/>
          </p:nvSpPr>
          <p:spPr>
            <a:xfrm>
              <a:off x="5500124" y="1525051"/>
              <a:ext cx="2400570" cy="731881"/>
            </a:xfrm>
            <a:custGeom>
              <a:avLst/>
              <a:gdLst>
                <a:gd name="connsiteX0" fmla="*/ 0 w 2400570"/>
                <a:gd name="connsiteY0" fmla="*/ 0 h 731881"/>
                <a:gd name="connsiteX1" fmla="*/ 2400570 w 2400570"/>
                <a:gd name="connsiteY1" fmla="*/ 0 h 731881"/>
                <a:gd name="connsiteX2" fmla="*/ 2400570 w 2400570"/>
                <a:gd name="connsiteY2" fmla="*/ 731881 h 731881"/>
                <a:gd name="connsiteX3" fmla="*/ 0 w 2400570"/>
                <a:gd name="connsiteY3" fmla="*/ 731881 h 731881"/>
                <a:gd name="connsiteX4" fmla="*/ 0 w 2400570"/>
                <a:gd name="connsiteY4" fmla="*/ 0 h 731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570" h="731881">
                  <a:moveTo>
                    <a:pt x="0" y="0"/>
                  </a:moveTo>
                  <a:lnTo>
                    <a:pt x="2400570" y="0"/>
                  </a:lnTo>
                  <a:lnTo>
                    <a:pt x="2400570" y="731881"/>
                  </a:lnTo>
                  <a:lnTo>
                    <a:pt x="0" y="731881"/>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smtClean="0"/>
                <a:t>Pepsinogen</a:t>
              </a:r>
              <a:endParaRPr lang="en-US" sz="1800" b="0" kern="1200" dirty="0">
                <a:solidFill>
                  <a:schemeClr val="tx1"/>
                </a:solidFill>
                <a:latin typeface="+mn-lt"/>
                <a:ea typeface="+mn-ea"/>
                <a:cs typeface="+mn-cs"/>
              </a:endParaRPr>
            </a:p>
          </p:txBody>
        </p:sp>
        <p:sp>
          <p:nvSpPr>
            <p:cNvPr id="22" name="Freeform 21"/>
            <p:cNvSpPr/>
            <p:nvPr/>
          </p:nvSpPr>
          <p:spPr>
            <a:xfrm>
              <a:off x="5500124" y="2439903"/>
              <a:ext cx="2400570" cy="731881"/>
            </a:xfrm>
            <a:custGeom>
              <a:avLst/>
              <a:gdLst>
                <a:gd name="connsiteX0" fmla="*/ 0 w 2400570"/>
                <a:gd name="connsiteY0" fmla="*/ 0 h 731881"/>
                <a:gd name="connsiteX1" fmla="*/ 2400570 w 2400570"/>
                <a:gd name="connsiteY1" fmla="*/ 0 h 731881"/>
                <a:gd name="connsiteX2" fmla="*/ 2400570 w 2400570"/>
                <a:gd name="connsiteY2" fmla="*/ 731881 h 731881"/>
                <a:gd name="connsiteX3" fmla="*/ 0 w 2400570"/>
                <a:gd name="connsiteY3" fmla="*/ 731881 h 731881"/>
                <a:gd name="connsiteX4" fmla="*/ 0 w 2400570"/>
                <a:gd name="connsiteY4" fmla="*/ 0 h 731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570" h="731881">
                  <a:moveTo>
                    <a:pt x="0" y="0"/>
                  </a:moveTo>
                  <a:lnTo>
                    <a:pt x="2400570" y="0"/>
                  </a:lnTo>
                  <a:lnTo>
                    <a:pt x="2400570" y="731881"/>
                  </a:lnTo>
                  <a:lnTo>
                    <a:pt x="0" y="731881"/>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smtClean="0"/>
                <a:t>Electrolytes </a:t>
              </a:r>
              <a:endParaRPr lang="en-US" sz="1800" b="0" kern="1200" dirty="0">
                <a:solidFill>
                  <a:schemeClr val="tx1"/>
                </a:solidFill>
                <a:latin typeface="+mn-lt"/>
                <a:ea typeface="+mn-ea"/>
                <a:cs typeface="+mn-cs"/>
              </a:endParaRPr>
            </a:p>
          </p:txBody>
        </p:sp>
        <p:sp>
          <p:nvSpPr>
            <p:cNvPr id="23" name="Freeform 22"/>
            <p:cNvSpPr/>
            <p:nvPr/>
          </p:nvSpPr>
          <p:spPr>
            <a:xfrm>
              <a:off x="5500124" y="3354754"/>
              <a:ext cx="2400570" cy="731881"/>
            </a:xfrm>
            <a:custGeom>
              <a:avLst/>
              <a:gdLst>
                <a:gd name="connsiteX0" fmla="*/ 0 w 2400570"/>
                <a:gd name="connsiteY0" fmla="*/ 0 h 731881"/>
                <a:gd name="connsiteX1" fmla="*/ 2400570 w 2400570"/>
                <a:gd name="connsiteY1" fmla="*/ 0 h 731881"/>
                <a:gd name="connsiteX2" fmla="*/ 2400570 w 2400570"/>
                <a:gd name="connsiteY2" fmla="*/ 731881 h 731881"/>
                <a:gd name="connsiteX3" fmla="*/ 0 w 2400570"/>
                <a:gd name="connsiteY3" fmla="*/ 731881 h 731881"/>
                <a:gd name="connsiteX4" fmla="*/ 0 w 2400570"/>
                <a:gd name="connsiteY4" fmla="*/ 0 h 731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570" h="731881">
                  <a:moveTo>
                    <a:pt x="0" y="0"/>
                  </a:moveTo>
                  <a:lnTo>
                    <a:pt x="2400570" y="0"/>
                  </a:lnTo>
                  <a:lnTo>
                    <a:pt x="2400570" y="731881"/>
                  </a:lnTo>
                  <a:lnTo>
                    <a:pt x="0" y="731881"/>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smtClean="0">
                  <a:solidFill>
                    <a:srgbClr val="FF0000"/>
                  </a:solidFill>
                </a:rPr>
                <a:t>Intrinsic factor</a:t>
              </a:r>
              <a:endParaRPr lang="en-US" sz="1800" b="0" kern="1200" dirty="0">
                <a:solidFill>
                  <a:srgbClr val="FF0000"/>
                </a:solidFill>
              </a:endParaRPr>
            </a:p>
          </p:txBody>
        </p:sp>
        <p:sp>
          <p:nvSpPr>
            <p:cNvPr id="24" name="Freeform 23"/>
            <p:cNvSpPr/>
            <p:nvPr/>
          </p:nvSpPr>
          <p:spPr>
            <a:xfrm>
              <a:off x="5500124" y="4269606"/>
              <a:ext cx="2400570" cy="731881"/>
            </a:xfrm>
            <a:custGeom>
              <a:avLst/>
              <a:gdLst>
                <a:gd name="connsiteX0" fmla="*/ 0 w 2400570"/>
                <a:gd name="connsiteY0" fmla="*/ 0 h 731881"/>
                <a:gd name="connsiteX1" fmla="*/ 2400570 w 2400570"/>
                <a:gd name="connsiteY1" fmla="*/ 0 h 731881"/>
                <a:gd name="connsiteX2" fmla="*/ 2400570 w 2400570"/>
                <a:gd name="connsiteY2" fmla="*/ 731881 h 731881"/>
                <a:gd name="connsiteX3" fmla="*/ 0 w 2400570"/>
                <a:gd name="connsiteY3" fmla="*/ 731881 h 731881"/>
                <a:gd name="connsiteX4" fmla="*/ 0 w 2400570"/>
                <a:gd name="connsiteY4" fmla="*/ 0 h 731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570" h="731881">
                  <a:moveTo>
                    <a:pt x="0" y="0"/>
                  </a:moveTo>
                  <a:lnTo>
                    <a:pt x="2400570" y="0"/>
                  </a:lnTo>
                  <a:lnTo>
                    <a:pt x="2400570" y="731881"/>
                  </a:lnTo>
                  <a:lnTo>
                    <a:pt x="0" y="731881"/>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smtClean="0"/>
                <a:t>Mucus (mucus gel layer)</a:t>
              </a:r>
              <a:endParaRPr lang="en-US" sz="1800" b="0" kern="1200" dirty="0">
                <a:solidFill>
                  <a:schemeClr val="tx1"/>
                </a:solidFill>
                <a:latin typeface="+mn-lt"/>
                <a:ea typeface="+mn-ea"/>
                <a:cs typeface="+mn-cs"/>
              </a:endParaRPr>
            </a:p>
          </p:txBody>
        </p:sp>
      </p:grpSp>
    </p:spTree>
    <p:extLst>
      <p:ext uri="{BB962C8B-B14F-4D97-AF65-F5344CB8AC3E}">
        <p14:creationId xmlns:p14="http://schemas.microsoft.com/office/powerpoint/2010/main" val="3673831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Hydrochloric acid secretion </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22</a:t>
            </a:fld>
            <a:endParaRPr lang="en-US" dirty="0"/>
          </a:p>
        </p:txBody>
      </p:sp>
      <p:sp>
        <p:nvSpPr>
          <p:cNvPr id="4" name="Content Placeholder 3"/>
          <p:cNvSpPr>
            <a:spLocks noGrp="1"/>
          </p:cNvSpPr>
          <p:nvPr>
            <p:ph sz="quarter" idx="1"/>
          </p:nvPr>
        </p:nvSpPr>
        <p:spPr>
          <a:xfrm>
            <a:off x="609461" y="1219200"/>
            <a:ext cx="6637080" cy="407033"/>
          </a:xfrm>
        </p:spPr>
        <p:txBody>
          <a:bodyPr>
            <a:normAutofit/>
          </a:bodyPr>
          <a:lstStyle/>
          <a:p>
            <a:r>
              <a:rPr lang="en-US" sz="1800" dirty="0">
                <a:solidFill>
                  <a:schemeClr val="accent2">
                    <a:lumMod val="75000"/>
                  </a:schemeClr>
                </a:solidFill>
              </a:rPr>
              <a:t>Mechanism for secretion of hydrochloric </a:t>
            </a:r>
            <a:r>
              <a:rPr lang="en-US" sz="1800" dirty="0" smtClean="0">
                <a:solidFill>
                  <a:schemeClr val="accent2">
                    <a:lumMod val="75000"/>
                  </a:schemeClr>
                </a:solidFill>
              </a:rPr>
              <a:t>acid:</a:t>
            </a:r>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6889" y="1325397"/>
            <a:ext cx="3073087" cy="375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 5"/>
          <p:cNvGraphicFramePr/>
          <p:nvPr>
            <p:extLst>
              <p:ext uri="{D42A27DB-BD31-4B8C-83A1-F6EECF244321}">
                <p14:modId xmlns:p14="http://schemas.microsoft.com/office/powerpoint/2010/main" val="2919131472"/>
              </p:ext>
            </p:extLst>
          </p:nvPr>
        </p:nvGraphicFramePr>
        <p:xfrm>
          <a:off x="605456" y="1334438"/>
          <a:ext cx="6637081" cy="437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9982844" y="9892"/>
            <a:ext cx="2205981" cy="4046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sp>
        <p:nvSpPr>
          <p:cNvPr id="9" name="Rectangle 8"/>
          <p:cNvSpPr/>
          <p:nvPr/>
        </p:nvSpPr>
        <p:spPr>
          <a:xfrm>
            <a:off x="3610155" y="3499168"/>
            <a:ext cx="4968552" cy="2857182"/>
          </a:xfrm>
          <a:prstGeom prst="rect">
            <a:avLst/>
          </a:prstGeom>
          <a:ln>
            <a:solidFill>
              <a:srgbClr val="00B050"/>
            </a:solidFill>
            <a:prstDash val="dashDot"/>
          </a:ln>
        </p:spPr>
        <p:txBody>
          <a:bodyPr vert="horz" wrap="square" lIns="101590" tIns="50795" rIns="101590" bIns="50795">
            <a:spAutoFit/>
          </a:bodyPr>
          <a:lstStyle/>
          <a:p>
            <a:pPr marL="304770" indent="-304770">
              <a:spcBef>
                <a:spcPts val="667"/>
              </a:spcBef>
              <a:buClr>
                <a:schemeClr val="accent1"/>
              </a:buClr>
              <a:buSzPct val="76000"/>
              <a:buFont typeface="Wingdings 3"/>
              <a:buChar char=""/>
            </a:pPr>
            <a:r>
              <a:rPr lang="en-US" sz="1200" dirty="0">
                <a:solidFill>
                  <a:srgbClr val="00B050"/>
                </a:solidFill>
              </a:rPr>
              <a:t>CO2 + H2O in the presence of carbonic anhydrase give&gt; </a:t>
            </a:r>
            <a:r>
              <a:rPr lang="en-US" sz="1200" dirty="0" smtClean="0">
                <a:solidFill>
                  <a:srgbClr val="00B050"/>
                </a:solidFill>
              </a:rPr>
              <a:t>H2CO3-.</a:t>
            </a:r>
            <a:endParaRPr lang="en-US" sz="1200" dirty="0">
              <a:solidFill>
                <a:srgbClr val="00B050"/>
              </a:solidFill>
            </a:endParaRPr>
          </a:p>
          <a:p>
            <a:pPr marL="304770" indent="-304770">
              <a:spcBef>
                <a:spcPts val="667"/>
              </a:spcBef>
              <a:buClr>
                <a:schemeClr val="accent1"/>
              </a:buClr>
              <a:buSzPct val="76000"/>
              <a:buFont typeface="Wingdings 3"/>
              <a:buChar char=""/>
            </a:pPr>
            <a:r>
              <a:rPr lang="en-US" sz="1200" dirty="0">
                <a:solidFill>
                  <a:srgbClr val="00B050"/>
                </a:solidFill>
              </a:rPr>
              <a:t>H2CO3-  will break down to&gt; HCO2 + H</a:t>
            </a:r>
            <a:r>
              <a:rPr lang="en-US" sz="1200" dirty="0" smtClean="0">
                <a:solidFill>
                  <a:srgbClr val="00B050"/>
                </a:solidFill>
              </a:rPr>
              <a:t>+.</a:t>
            </a:r>
            <a:endParaRPr lang="en-US" sz="1200" dirty="0">
              <a:solidFill>
                <a:srgbClr val="00B050"/>
              </a:solidFill>
            </a:endParaRPr>
          </a:p>
          <a:p>
            <a:pPr marL="304770" indent="-304770">
              <a:spcBef>
                <a:spcPts val="667"/>
              </a:spcBef>
              <a:buClr>
                <a:schemeClr val="accent1"/>
              </a:buClr>
              <a:buSzPct val="76000"/>
              <a:buFont typeface="Wingdings 3"/>
              <a:buChar char=""/>
            </a:pPr>
            <a:r>
              <a:rPr lang="en-US" sz="1200" dirty="0">
                <a:solidFill>
                  <a:srgbClr val="00B050"/>
                </a:solidFill>
              </a:rPr>
              <a:t>HCO2&gt; will be excreted into the blood in exchange with Cl, so the blood pH around the stomach will increase (alkaline tide).</a:t>
            </a:r>
          </a:p>
          <a:p>
            <a:pPr marL="304770" indent="-304770">
              <a:spcBef>
                <a:spcPts val="667"/>
              </a:spcBef>
              <a:buClr>
                <a:schemeClr val="accent1"/>
              </a:buClr>
              <a:buSzPct val="76000"/>
              <a:buFont typeface="Wingdings 3"/>
              <a:buChar char=""/>
            </a:pPr>
            <a:r>
              <a:rPr lang="en-US" sz="1200" dirty="0">
                <a:solidFill>
                  <a:srgbClr val="00B050"/>
                </a:solidFill>
              </a:rPr>
              <a:t>H+&gt; will be secreted towards the lumen via K and H+ pump (exchanger) , which depends on ATP and the concentration of K in the lumen. </a:t>
            </a:r>
          </a:p>
          <a:p>
            <a:pPr marL="304770" indent="-304770">
              <a:spcBef>
                <a:spcPts val="667"/>
              </a:spcBef>
              <a:buClr>
                <a:schemeClr val="accent1"/>
              </a:buClr>
              <a:buSzPct val="76000"/>
              <a:buFont typeface="Wingdings 3"/>
              <a:buChar char=""/>
            </a:pPr>
            <a:r>
              <a:rPr lang="en-US" sz="1200" dirty="0">
                <a:solidFill>
                  <a:srgbClr val="FF0000"/>
                </a:solidFill>
              </a:rPr>
              <a:t>How do we get K? by 1.Na and K pump 2.K has the ability to leave the cell into the lumen </a:t>
            </a:r>
            <a:r>
              <a:rPr lang="en-US" sz="1200" dirty="0" smtClean="0">
                <a:solidFill>
                  <a:srgbClr val="FF0000"/>
                </a:solidFill>
              </a:rPr>
              <a:t>actively, Cl </a:t>
            </a:r>
            <a:r>
              <a:rPr lang="en-US" sz="1200" dirty="0">
                <a:solidFill>
                  <a:srgbClr val="FF0000"/>
                </a:solidFill>
              </a:rPr>
              <a:t>also has the ability to leave the cell into the lumen actively. </a:t>
            </a:r>
          </a:p>
          <a:p>
            <a:pPr marL="304770" indent="-304770">
              <a:spcBef>
                <a:spcPts val="667"/>
              </a:spcBef>
              <a:buClr>
                <a:schemeClr val="accent1"/>
              </a:buClr>
              <a:buSzPct val="76000"/>
              <a:buFont typeface="Wingdings 3"/>
              <a:buChar char=""/>
            </a:pPr>
            <a:r>
              <a:rPr lang="en-US" sz="1200" dirty="0">
                <a:solidFill>
                  <a:srgbClr val="00B050"/>
                </a:solidFill>
              </a:rPr>
              <a:t>To maintain the </a:t>
            </a:r>
            <a:r>
              <a:rPr lang="en-US" sz="1200" dirty="0" err="1">
                <a:solidFill>
                  <a:srgbClr val="00B050"/>
                </a:solidFill>
              </a:rPr>
              <a:t>osmolarity</a:t>
            </a:r>
            <a:r>
              <a:rPr lang="en-US" sz="1200" dirty="0">
                <a:solidFill>
                  <a:srgbClr val="00B050"/>
                </a:solidFill>
              </a:rPr>
              <a:t> water will follow to the lumen.  </a:t>
            </a:r>
          </a:p>
          <a:p>
            <a:pPr marL="304770" indent="-304770">
              <a:spcBef>
                <a:spcPts val="667"/>
              </a:spcBef>
              <a:buClr>
                <a:schemeClr val="accent1"/>
              </a:buClr>
              <a:buSzPct val="76000"/>
              <a:buFont typeface="Wingdings 3"/>
              <a:buChar char=""/>
            </a:pPr>
            <a:r>
              <a:rPr lang="en-US" sz="1200" dirty="0">
                <a:solidFill>
                  <a:srgbClr val="00B050"/>
                </a:solidFill>
              </a:rPr>
              <a:t>End results: H+ and Cl will be secreted into the lumen of the stomach.  </a:t>
            </a:r>
          </a:p>
        </p:txBody>
      </p:sp>
      <p:sp>
        <p:nvSpPr>
          <p:cNvPr id="10" name="Rectangle 9"/>
          <p:cNvSpPr/>
          <p:nvPr/>
        </p:nvSpPr>
        <p:spPr>
          <a:xfrm>
            <a:off x="9046740" y="491122"/>
            <a:ext cx="3142085" cy="404664"/>
          </a:xfrm>
          <a:prstGeom prst="rect">
            <a:avLst/>
          </a:prstGeom>
          <a:noFill/>
          <a:ln>
            <a:solidFill>
              <a:schemeClr val="bg2">
                <a:lumMod val="9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Arabic Typesetting" panose="03020402040406030203" pitchFamily="66" charset="-78"/>
                <a:cs typeface="Arabic Typesetting" panose="03020402040406030203" pitchFamily="66" charset="-78"/>
              </a:rPr>
              <a:t>The </a:t>
            </a:r>
            <a:r>
              <a:rPr lang="en-US" sz="2400" b="1" dirty="0" smtClean="0">
                <a:solidFill>
                  <a:srgbClr val="00B050"/>
                </a:solidFill>
                <a:latin typeface="Arabic Typesetting" panose="03020402040406030203" pitchFamily="66" charset="-78"/>
                <a:cs typeface="Arabic Typesetting" panose="03020402040406030203" pitchFamily="66" charset="-78"/>
              </a:rPr>
              <a:t>Notes</a:t>
            </a:r>
            <a:r>
              <a:rPr lang="en-US" sz="2400" b="1" dirty="0" smtClean="0">
                <a:solidFill>
                  <a:srgbClr val="FF0000"/>
                </a:solidFill>
                <a:latin typeface="Arabic Typesetting" panose="03020402040406030203" pitchFamily="66" charset="-78"/>
                <a:cs typeface="Arabic Typesetting" panose="03020402040406030203" pitchFamily="66" charset="-78"/>
              </a:rPr>
              <a:t> here is very Important</a:t>
            </a:r>
            <a:endParaRPr lang="en-US" sz="2400" b="1"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6545173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a:t>
            </a:r>
            <a:endParaRPr lang="en-US" sz="2800" dirty="0"/>
          </a:p>
        </p:txBody>
      </p:sp>
      <p:sp>
        <p:nvSpPr>
          <p:cNvPr id="3" name="Slide Number Placeholder 2"/>
          <p:cNvSpPr>
            <a:spLocks noGrp="1"/>
          </p:cNvSpPr>
          <p:nvPr>
            <p:ph type="sldNum" sz="quarter" idx="12"/>
          </p:nvPr>
        </p:nvSpPr>
        <p:spPr/>
        <p:txBody>
          <a:bodyPr/>
          <a:lstStyle/>
          <a:p>
            <a:fld id="{4929A69E-7D8F-4515-9605-0315ABD4F316}" type="slidenum">
              <a:rPr lang="en-US" smtClean="0"/>
              <a:t>23</a:t>
            </a:fld>
            <a:endParaRPr lang="en-US" dirty="0"/>
          </a:p>
        </p:txBody>
      </p:sp>
      <p:sp>
        <p:nvSpPr>
          <p:cNvPr id="4" name="Content Placeholder 3"/>
          <p:cNvSpPr>
            <a:spLocks noGrp="1"/>
          </p:cNvSpPr>
          <p:nvPr>
            <p:ph sz="quarter" idx="1"/>
          </p:nvPr>
        </p:nvSpPr>
        <p:spPr>
          <a:xfrm>
            <a:off x="609460" y="1219791"/>
            <a:ext cx="3288521" cy="413239"/>
          </a:xfrm>
        </p:spPr>
        <p:txBody>
          <a:bodyPr>
            <a:normAutofit fontScale="92500"/>
          </a:bodyPr>
          <a:lstStyle/>
          <a:p>
            <a:r>
              <a:rPr lang="en-US" sz="1800" dirty="0">
                <a:solidFill>
                  <a:schemeClr val="accent2">
                    <a:lumMod val="75000"/>
                  </a:schemeClr>
                </a:solidFill>
              </a:rPr>
              <a:t>Mechanism of </a:t>
            </a:r>
            <a:r>
              <a:rPr lang="en-US" sz="1800" dirty="0" err="1">
                <a:solidFill>
                  <a:schemeClr val="accent2">
                    <a:lumMod val="75000"/>
                  </a:schemeClr>
                </a:solidFill>
              </a:rPr>
              <a:t>HCl</a:t>
            </a:r>
            <a:r>
              <a:rPr lang="en-US" sz="1800" dirty="0">
                <a:solidFill>
                  <a:schemeClr val="accent2">
                    <a:lumMod val="75000"/>
                  </a:schemeClr>
                </a:solidFill>
              </a:rPr>
              <a:t> production</a:t>
            </a:r>
            <a:r>
              <a:rPr lang="en-US" sz="2000" dirty="0">
                <a:solidFill>
                  <a:schemeClr val="accent2">
                    <a:lumMod val="75000"/>
                  </a:schemeClr>
                </a:solidFill>
              </a:rPr>
              <a:t>:</a:t>
            </a:r>
          </a:p>
          <a:p>
            <a:endParaRPr lang="en-US" sz="1800" dirty="0"/>
          </a:p>
        </p:txBody>
      </p:sp>
      <p:grpSp>
        <p:nvGrpSpPr>
          <p:cNvPr id="10" name="Group 9"/>
          <p:cNvGrpSpPr/>
          <p:nvPr/>
        </p:nvGrpSpPr>
        <p:grpSpPr>
          <a:xfrm>
            <a:off x="765820" y="1750913"/>
            <a:ext cx="4983397" cy="4373187"/>
            <a:chOff x="1465495" y="1816251"/>
            <a:chExt cx="4198469" cy="4254951"/>
          </a:xfrm>
        </p:grpSpPr>
        <p:sp>
          <p:nvSpPr>
            <p:cNvPr id="11" name="Freeform 10"/>
            <p:cNvSpPr/>
            <p:nvPr/>
          </p:nvSpPr>
          <p:spPr>
            <a:xfrm>
              <a:off x="3346417" y="2335347"/>
              <a:ext cx="402426" cy="91440"/>
            </a:xfrm>
            <a:custGeom>
              <a:avLst/>
              <a:gdLst>
                <a:gd name="connsiteX0" fmla="*/ 0 w 402426"/>
                <a:gd name="connsiteY0" fmla="*/ 45720 h 91440"/>
                <a:gd name="connsiteX1" fmla="*/ 402426 w 402426"/>
                <a:gd name="connsiteY1" fmla="*/ 45720 h 91440"/>
              </a:gdLst>
              <a:ahLst/>
              <a:cxnLst>
                <a:cxn ang="0">
                  <a:pos x="connsiteX0" y="connsiteY0"/>
                </a:cxn>
                <a:cxn ang="0">
                  <a:pos x="connsiteX1" y="connsiteY1"/>
                </a:cxn>
              </a:cxnLst>
              <a:rect l="l" t="t" r="r" b="b"/>
              <a:pathLst>
                <a:path w="402426" h="91440">
                  <a:moveTo>
                    <a:pt x="0" y="45720"/>
                  </a:moveTo>
                  <a:lnTo>
                    <a:pt x="402426" y="45720"/>
                  </a:lnTo>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203087" tIns="43553" rIns="203088" bIns="43553" numCol="1" spcCol="1270" anchor="ctr" anchorCtr="0">
              <a:noAutofit/>
            </a:bodyPr>
            <a:lstStyle/>
            <a:p>
              <a:pPr lvl="0" algn="ctr" defTabSz="711200">
                <a:lnSpc>
                  <a:spcPct val="90000"/>
                </a:lnSpc>
                <a:spcBef>
                  <a:spcPct val="0"/>
                </a:spcBef>
                <a:spcAft>
                  <a:spcPct val="35000"/>
                </a:spcAft>
              </a:pPr>
              <a:endParaRPr lang="en-US" sz="1600" b="0" kern="1200"/>
            </a:p>
          </p:txBody>
        </p:sp>
        <p:sp>
          <p:nvSpPr>
            <p:cNvPr id="12" name="Freeform 11"/>
            <p:cNvSpPr/>
            <p:nvPr/>
          </p:nvSpPr>
          <p:spPr>
            <a:xfrm>
              <a:off x="1465495" y="1816251"/>
              <a:ext cx="1882721" cy="1129633"/>
            </a:xfrm>
            <a:custGeom>
              <a:avLst/>
              <a:gdLst>
                <a:gd name="connsiteX0" fmla="*/ 0 w 1882721"/>
                <a:gd name="connsiteY0" fmla="*/ 0 h 1129633"/>
                <a:gd name="connsiteX1" fmla="*/ 1882721 w 1882721"/>
                <a:gd name="connsiteY1" fmla="*/ 0 h 1129633"/>
                <a:gd name="connsiteX2" fmla="*/ 1882721 w 1882721"/>
                <a:gd name="connsiteY2" fmla="*/ 1129633 h 1129633"/>
                <a:gd name="connsiteX3" fmla="*/ 0 w 1882721"/>
                <a:gd name="connsiteY3" fmla="*/ 1129633 h 1129633"/>
                <a:gd name="connsiteX4" fmla="*/ 0 w 1882721"/>
                <a:gd name="connsiteY4" fmla="*/ 0 h 1129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721" h="1129633">
                  <a:moveTo>
                    <a:pt x="0" y="0"/>
                  </a:moveTo>
                  <a:lnTo>
                    <a:pt x="1882721" y="0"/>
                  </a:lnTo>
                  <a:lnTo>
                    <a:pt x="1882721" y="1129633"/>
                  </a:lnTo>
                  <a:lnTo>
                    <a:pt x="0" y="1129633"/>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3792" tIns="113792" rIns="113792" bIns="11379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b="0" kern="1200" dirty="0" smtClean="0"/>
                <a:t>Depends on </a:t>
              </a:r>
              <a:r>
                <a:rPr lang="en-US" sz="1600" b="0" kern="1200" dirty="0" smtClean="0">
                  <a:solidFill>
                    <a:srgbClr val="FF0000"/>
                  </a:solidFill>
                </a:rPr>
                <a:t>H/K ATPase </a:t>
              </a:r>
            </a:p>
          </p:txBody>
        </p:sp>
        <p:sp>
          <p:nvSpPr>
            <p:cNvPr id="13" name="Freeform 12"/>
            <p:cNvSpPr/>
            <p:nvPr/>
          </p:nvSpPr>
          <p:spPr>
            <a:xfrm>
              <a:off x="2406856" y="2944084"/>
              <a:ext cx="2315747" cy="402426"/>
            </a:xfrm>
            <a:custGeom>
              <a:avLst/>
              <a:gdLst>
                <a:gd name="connsiteX0" fmla="*/ 2315747 w 2315747"/>
                <a:gd name="connsiteY0" fmla="*/ 0 h 402426"/>
                <a:gd name="connsiteX1" fmla="*/ 2315747 w 2315747"/>
                <a:gd name="connsiteY1" fmla="*/ 218313 h 402426"/>
                <a:gd name="connsiteX2" fmla="*/ 0 w 2315747"/>
                <a:gd name="connsiteY2" fmla="*/ 218313 h 402426"/>
                <a:gd name="connsiteX3" fmla="*/ 0 w 2315747"/>
                <a:gd name="connsiteY3" fmla="*/ 402426 h 402426"/>
              </a:gdLst>
              <a:ahLst/>
              <a:cxnLst>
                <a:cxn ang="0">
                  <a:pos x="connsiteX0" y="connsiteY0"/>
                </a:cxn>
                <a:cxn ang="0">
                  <a:pos x="connsiteX1" y="connsiteY1"/>
                </a:cxn>
                <a:cxn ang="0">
                  <a:pos x="connsiteX2" y="connsiteY2"/>
                </a:cxn>
                <a:cxn ang="0">
                  <a:pos x="connsiteX3" y="connsiteY3"/>
                </a:cxn>
              </a:cxnLst>
              <a:rect l="l" t="t" r="r" b="b"/>
              <a:pathLst>
                <a:path w="2315747" h="402426">
                  <a:moveTo>
                    <a:pt x="2315747" y="0"/>
                  </a:moveTo>
                  <a:lnTo>
                    <a:pt x="2315747" y="218313"/>
                  </a:lnTo>
                  <a:lnTo>
                    <a:pt x="0" y="218313"/>
                  </a:lnTo>
                  <a:lnTo>
                    <a:pt x="0" y="402426"/>
                  </a:lnTo>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111677" tIns="199046" rIns="1111676" bIns="199046" numCol="1" spcCol="1270" anchor="ctr" anchorCtr="0">
              <a:noAutofit/>
            </a:bodyPr>
            <a:lstStyle/>
            <a:p>
              <a:pPr lvl="0" algn="ctr" defTabSz="711200">
                <a:lnSpc>
                  <a:spcPct val="90000"/>
                </a:lnSpc>
                <a:spcBef>
                  <a:spcPct val="0"/>
                </a:spcBef>
                <a:spcAft>
                  <a:spcPct val="35000"/>
                </a:spcAft>
              </a:pPr>
              <a:endParaRPr lang="en-US" sz="1600" b="0" kern="1200"/>
            </a:p>
          </p:txBody>
        </p:sp>
        <p:sp>
          <p:nvSpPr>
            <p:cNvPr id="14" name="Freeform 13"/>
            <p:cNvSpPr/>
            <p:nvPr/>
          </p:nvSpPr>
          <p:spPr>
            <a:xfrm>
              <a:off x="3781243" y="1816251"/>
              <a:ext cx="1882721" cy="1129633"/>
            </a:xfrm>
            <a:custGeom>
              <a:avLst/>
              <a:gdLst>
                <a:gd name="connsiteX0" fmla="*/ 0 w 1882721"/>
                <a:gd name="connsiteY0" fmla="*/ 0 h 1129633"/>
                <a:gd name="connsiteX1" fmla="*/ 1882721 w 1882721"/>
                <a:gd name="connsiteY1" fmla="*/ 0 h 1129633"/>
                <a:gd name="connsiteX2" fmla="*/ 1882721 w 1882721"/>
                <a:gd name="connsiteY2" fmla="*/ 1129633 h 1129633"/>
                <a:gd name="connsiteX3" fmla="*/ 0 w 1882721"/>
                <a:gd name="connsiteY3" fmla="*/ 1129633 h 1129633"/>
                <a:gd name="connsiteX4" fmla="*/ 0 w 1882721"/>
                <a:gd name="connsiteY4" fmla="*/ 0 h 1129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721" h="1129633">
                  <a:moveTo>
                    <a:pt x="0" y="0"/>
                  </a:moveTo>
                  <a:lnTo>
                    <a:pt x="1882721" y="0"/>
                  </a:lnTo>
                  <a:lnTo>
                    <a:pt x="1882721" y="1129633"/>
                  </a:lnTo>
                  <a:lnTo>
                    <a:pt x="0" y="1129633"/>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3792" tIns="113792" rIns="113792" bIns="11379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b="0" kern="1200" dirty="0" smtClean="0"/>
                <a:t>Inhibited by: </a:t>
              </a:r>
              <a:r>
                <a:rPr lang="en-US" sz="1600" b="1" kern="1200" dirty="0" smtClean="0"/>
                <a:t>omeprazole</a:t>
              </a:r>
            </a:p>
          </p:txBody>
        </p:sp>
        <p:sp>
          <p:nvSpPr>
            <p:cNvPr id="15" name="Freeform 14"/>
            <p:cNvSpPr/>
            <p:nvPr/>
          </p:nvSpPr>
          <p:spPr>
            <a:xfrm>
              <a:off x="3346417" y="3898007"/>
              <a:ext cx="402426" cy="91440"/>
            </a:xfrm>
            <a:custGeom>
              <a:avLst/>
              <a:gdLst>
                <a:gd name="connsiteX0" fmla="*/ 0 w 402426"/>
                <a:gd name="connsiteY0" fmla="*/ 45720 h 91440"/>
                <a:gd name="connsiteX1" fmla="*/ 402426 w 402426"/>
                <a:gd name="connsiteY1" fmla="*/ 45720 h 91440"/>
              </a:gdLst>
              <a:ahLst/>
              <a:cxnLst>
                <a:cxn ang="0">
                  <a:pos x="connsiteX0" y="connsiteY0"/>
                </a:cxn>
                <a:cxn ang="0">
                  <a:pos x="connsiteX1" y="connsiteY1"/>
                </a:cxn>
              </a:cxnLst>
              <a:rect l="l" t="t" r="r" b="b"/>
              <a:pathLst>
                <a:path w="402426" h="91440">
                  <a:moveTo>
                    <a:pt x="0" y="45720"/>
                  </a:moveTo>
                  <a:lnTo>
                    <a:pt x="402426" y="45720"/>
                  </a:lnTo>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203087" tIns="43552" rIns="203088" bIns="43554" numCol="1" spcCol="1270" anchor="ctr" anchorCtr="0">
              <a:noAutofit/>
            </a:bodyPr>
            <a:lstStyle/>
            <a:p>
              <a:pPr lvl="0" algn="ctr" defTabSz="711200">
                <a:lnSpc>
                  <a:spcPct val="90000"/>
                </a:lnSpc>
                <a:spcBef>
                  <a:spcPct val="0"/>
                </a:spcBef>
                <a:spcAft>
                  <a:spcPct val="35000"/>
                </a:spcAft>
              </a:pPr>
              <a:endParaRPr lang="en-US" sz="1600" b="0" kern="1200"/>
            </a:p>
          </p:txBody>
        </p:sp>
        <p:sp>
          <p:nvSpPr>
            <p:cNvPr id="16" name="Freeform 15"/>
            <p:cNvSpPr/>
            <p:nvPr/>
          </p:nvSpPr>
          <p:spPr>
            <a:xfrm>
              <a:off x="1465495" y="3378910"/>
              <a:ext cx="1882721" cy="1129633"/>
            </a:xfrm>
            <a:custGeom>
              <a:avLst/>
              <a:gdLst>
                <a:gd name="connsiteX0" fmla="*/ 0 w 1882721"/>
                <a:gd name="connsiteY0" fmla="*/ 0 h 1129633"/>
                <a:gd name="connsiteX1" fmla="*/ 1882721 w 1882721"/>
                <a:gd name="connsiteY1" fmla="*/ 0 h 1129633"/>
                <a:gd name="connsiteX2" fmla="*/ 1882721 w 1882721"/>
                <a:gd name="connsiteY2" fmla="*/ 1129633 h 1129633"/>
                <a:gd name="connsiteX3" fmla="*/ 0 w 1882721"/>
                <a:gd name="connsiteY3" fmla="*/ 1129633 h 1129633"/>
                <a:gd name="connsiteX4" fmla="*/ 0 w 1882721"/>
                <a:gd name="connsiteY4" fmla="*/ 0 h 1129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721" h="1129633">
                  <a:moveTo>
                    <a:pt x="0" y="0"/>
                  </a:moveTo>
                  <a:lnTo>
                    <a:pt x="1882721" y="0"/>
                  </a:lnTo>
                  <a:lnTo>
                    <a:pt x="1882721" y="1129633"/>
                  </a:lnTo>
                  <a:lnTo>
                    <a:pt x="0" y="1129633"/>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3792" tIns="113792" rIns="113792" bIns="11379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b="0" kern="1200" dirty="0" smtClean="0"/>
                <a:t>H/K pump depends on [K]</a:t>
              </a:r>
              <a:r>
                <a:rPr lang="en-US" sz="1600" b="0" kern="1200" baseline="-25000" dirty="0" smtClean="0"/>
                <a:t>out</a:t>
              </a:r>
            </a:p>
          </p:txBody>
        </p:sp>
        <p:sp>
          <p:nvSpPr>
            <p:cNvPr id="17" name="Freeform 16"/>
            <p:cNvSpPr/>
            <p:nvPr/>
          </p:nvSpPr>
          <p:spPr>
            <a:xfrm>
              <a:off x="2406856" y="4506743"/>
              <a:ext cx="2315747" cy="402426"/>
            </a:xfrm>
            <a:custGeom>
              <a:avLst/>
              <a:gdLst>
                <a:gd name="connsiteX0" fmla="*/ 2315747 w 2315747"/>
                <a:gd name="connsiteY0" fmla="*/ 0 h 402426"/>
                <a:gd name="connsiteX1" fmla="*/ 2315747 w 2315747"/>
                <a:gd name="connsiteY1" fmla="*/ 218313 h 402426"/>
                <a:gd name="connsiteX2" fmla="*/ 0 w 2315747"/>
                <a:gd name="connsiteY2" fmla="*/ 218313 h 402426"/>
                <a:gd name="connsiteX3" fmla="*/ 0 w 2315747"/>
                <a:gd name="connsiteY3" fmla="*/ 402426 h 402426"/>
              </a:gdLst>
              <a:ahLst/>
              <a:cxnLst>
                <a:cxn ang="0">
                  <a:pos x="connsiteX0" y="connsiteY0"/>
                </a:cxn>
                <a:cxn ang="0">
                  <a:pos x="connsiteX1" y="connsiteY1"/>
                </a:cxn>
                <a:cxn ang="0">
                  <a:pos x="connsiteX2" y="connsiteY2"/>
                </a:cxn>
                <a:cxn ang="0">
                  <a:pos x="connsiteX3" y="connsiteY3"/>
                </a:cxn>
              </a:cxnLst>
              <a:rect l="l" t="t" r="r" b="b"/>
              <a:pathLst>
                <a:path w="2315747" h="402426">
                  <a:moveTo>
                    <a:pt x="2315747" y="0"/>
                  </a:moveTo>
                  <a:lnTo>
                    <a:pt x="2315747" y="218313"/>
                  </a:lnTo>
                  <a:lnTo>
                    <a:pt x="0" y="218313"/>
                  </a:lnTo>
                  <a:lnTo>
                    <a:pt x="0" y="402426"/>
                  </a:lnTo>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111677" tIns="199046" rIns="1111676" bIns="199046" numCol="1" spcCol="1270" anchor="ctr" anchorCtr="0">
              <a:noAutofit/>
            </a:bodyPr>
            <a:lstStyle/>
            <a:p>
              <a:pPr lvl="0" algn="ctr" defTabSz="711200">
                <a:lnSpc>
                  <a:spcPct val="90000"/>
                </a:lnSpc>
                <a:spcBef>
                  <a:spcPct val="0"/>
                </a:spcBef>
                <a:spcAft>
                  <a:spcPct val="35000"/>
                </a:spcAft>
              </a:pPr>
              <a:endParaRPr lang="en-US" sz="1600" b="0" kern="1200"/>
            </a:p>
          </p:txBody>
        </p:sp>
        <p:sp>
          <p:nvSpPr>
            <p:cNvPr id="18" name="Freeform 17"/>
            <p:cNvSpPr/>
            <p:nvPr/>
          </p:nvSpPr>
          <p:spPr>
            <a:xfrm>
              <a:off x="3781243" y="3378910"/>
              <a:ext cx="1882721" cy="1129633"/>
            </a:xfrm>
            <a:custGeom>
              <a:avLst/>
              <a:gdLst>
                <a:gd name="connsiteX0" fmla="*/ 0 w 1882721"/>
                <a:gd name="connsiteY0" fmla="*/ 0 h 1129633"/>
                <a:gd name="connsiteX1" fmla="*/ 1882721 w 1882721"/>
                <a:gd name="connsiteY1" fmla="*/ 0 h 1129633"/>
                <a:gd name="connsiteX2" fmla="*/ 1882721 w 1882721"/>
                <a:gd name="connsiteY2" fmla="*/ 1129633 h 1129633"/>
                <a:gd name="connsiteX3" fmla="*/ 0 w 1882721"/>
                <a:gd name="connsiteY3" fmla="*/ 1129633 h 1129633"/>
                <a:gd name="connsiteX4" fmla="*/ 0 w 1882721"/>
                <a:gd name="connsiteY4" fmla="*/ 0 h 1129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721" h="1129633">
                  <a:moveTo>
                    <a:pt x="0" y="0"/>
                  </a:moveTo>
                  <a:lnTo>
                    <a:pt x="1882721" y="0"/>
                  </a:lnTo>
                  <a:lnTo>
                    <a:pt x="1882721" y="1129633"/>
                  </a:lnTo>
                  <a:lnTo>
                    <a:pt x="0" y="1129633"/>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3792" tIns="113792" rIns="113792" bIns="11379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b="0" kern="1200" dirty="0" smtClean="0"/>
                <a:t>[</a:t>
              </a:r>
              <a:r>
                <a:rPr lang="en-US" sz="1600" b="0" kern="1200" dirty="0" err="1" smtClean="0"/>
                <a:t>HCl</a:t>
              </a:r>
              <a:r>
                <a:rPr lang="en-US" sz="1600" b="0" kern="1200" dirty="0" smtClean="0"/>
                <a:t>] drives water into gastric content to maintain osmolality</a:t>
              </a:r>
            </a:p>
          </p:txBody>
        </p:sp>
        <p:sp>
          <p:nvSpPr>
            <p:cNvPr id="19" name="Freeform 18"/>
            <p:cNvSpPr/>
            <p:nvPr/>
          </p:nvSpPr>
          <p:spPr>
            <a:xfrm>
              <a:off x="3346417" y="5460666"/>
              <a:ext cx="402426" cy="91440"/>
            </a:xfrm>
            <a:custGeom>
              <a:avLst/>
              <a:gdLst>
                <a:gd name="connsiteX0" fmla="*/ 0 w 402426"/>
                <a:gd name="connsiteY0" fmla="*/ 45720 h 91440"/>
                <a:gd name="connsiteX1" fmla="*/ 402426 w 402426"/>
                <a:gd name="connsiteY1" fmla="*/ 45720 h 91440"/>
              </a:gdLst>
              <a:ahLst/>
              <a:cxnLst>
                <a:cxn ang="0">
                  <a:pos x="connsiteX0" y="connsiteY0"/>
                </a:cxn>
                <a:cxn ang="0">
                  <a:pos x="connsiteX1" y="connsiteY1"/>
                </a:cxn>
              </a:cxnLst>
              <a:rect l="l" t="t" r="r" b="b"/>
              <a:pathLst>
                <a:path w="402426" h="91440">
                  <a:moveTo>
                    <a:pt x="0" y="45720"/>
                  </a:moveTo>
                  <a:lnTo>
                    <a:pt x="402426" y="45720"/>
                  </a:lnTo>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203087" tIns="43552" rIns="203088" bIns="43554" numCol="1" spcCol="1270" anchor="ctr" anchorCtr="0">
              <a:noAutofit/>
            </a:bodyPr>
            <a:lstStyle/>
            <a:p>
              <a:pPr lvl="0" algn="ctr" defTabSz="711200">
                <a:lnSpc>
                  <a:spcPct val="90000"/>
                </a:lnSpc>
                <a:spcBef>
                  <a:spcPct val="0"/>
                </a:spcBef>
                <a:spcAft>
                  <a:spcPct val="35000"/>
                </a:spcAft>
              </a:pPr>
              <a:endParaRPr lang="en-US" sz="1600" b="0" kern="1200"/>
            </a:p>
          </p:txBody>
        </p:sp>
        <p:sp>
          <p:nvSpPr>
            <p:cNvPr id="20" name="Freeform 19"/>
            <p:cNvSpPr/>
            <p:nvPr/>
          </p:nvSpPr>
          <p:spPr>
            <a:xfrm>
              <a:off x="1465495" y="4941569"/>
              <a:ext cx="1882721" cy="1129633"/>
            </a:xfrm>
            <a:custGeom>
              <a:avLst/>
              <a:gdLst>
                <a:gd name="connsiteX0" fmla="*/ 0 w 1882721"/>
                <a:gd name="connsiteY0" fmla="*/ 0 h 1129633"/>
                <a:gd name="connsiteX1" fmla="*/ 1882721 w 1882721"/>
                <a:gd name="connsiteY1" fmla="*/ 0 h 1129633"/>
                <a:gd name="connsiteX2" fmla="*/ 1882721 w 1882721"/>
                <a:gd name="connsiteY2" fmla="*/ 1129633 h 1129633"/>
                <a:gd name="connsiteX3" fmla="*/ 0 w 1882721"/>
                <a:gd name="connsiteY3" fmla="*/ 1129633 h 1129633"/>
                <a:gd name="connsiteX4" fmla="*/ 0 w 1882721"/>
                <a:gd name="connsiteY4" fmla="*/ 0 h 1129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721" h="1129633">
                  <a:moveTo>
                    <a:pt x="0" y="0"/>
                  </a:moveTo>
                  <a:lnTo>
                    <a:pt x="1882721" y="0"/>
                  </a:lnTo>
                  <a:lnTo>
                    <a:pt x="1882721" y="1129633"/>
                  </a:lnTo>
                  <a:lnTo>
                    <a:pt x="0" y="1129633"/>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3792" tIns="113792" rIns="113792" bIns="11379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b="0" kern="1200" dirty="0" smtClean="0"/>
                <a:t>During gastric acid secretion: amount of HCO</a:t>
              </a:r>
              <a:r>
                <a:rPr lang="en-US" sz="1600" b="0" kern="1200" baseline="-25000" dirty="0" smtClean="0"/>
                <a:t>3</a:t>
              </a:r>
              <a:r>
                <a:rPr lang="en-US" sz="1600" b="0" kern="1200" baseline="30000" dirty="0" smtClean="0"/>
                <a:t>-</a:t>
              </a:r>
              <a:r>
                <a:rPr lang="en-US" sz="1600" b="0" kern="1200" dirty="0" smtClean="0"/>
                <a:t> in blood = amount of </a:t>
              </a:r>
              <a:r>
                <a:rPr lang="en-US" sz="1600" b="0" kern="1200" dirty="0" err="1" smtClean="0"/>
                <a:t>HCl</a:t>
              </a:r>
              <a:r>
                <a:rPr lang="en-US" sz="1600" b="0" kern="1200" dirty="0" smtClean="0"/>
                <a:t> being secreted</a:t>
              </a:r>
            </a:p>
          </p:txBody>
        </p:sp>
        <p:sp>
          <p:nvSpPr>
            <p:cNvPr id="21" name="Freeform 20"/>
            <p:cNvSpPr/>
            <p:nvPr/>
          </p:nvSpPr>
          <p:spPr>
            <a:xfrm>
              <a:off x="3781243" y="4941569"/>
              <a:ext cx="1882721" cy="1129633"/>
            </a:xfrm>
            <a:custGeom>
              <a:avLst/>
              <a:gdLst>
                <a:gd name="connsiteX0" fmla="*/ 0 w 1882721"/>
                <a:gd name="connsiteY0" fmla="*/ 0 h 1129633"/>
                <a:gd name="connsiteX1" fmla="*/ 1882721 w 1882721"/>
                <a:gd name="connsiteY1" fmla="*/ 0 h 1129633"/>
                <a:gd name="connsiteX2" fmla="*/ 1882721 w 1882721"/>
                <a:gd name="connsiteY2" fmla="*/ 1129633 h 1129633"/>
                <a:gd name="connsiteX3" fmla="*/ 0 w 1882721"/>
                <a:gd name="connsiteY3" fmla="*/ 1129633 h 1129633"/>
                <a:gd name="connsiteX4" fmla="*/ 0 w 1882721"/>
                <a:gd name="connsiteY4" fmla="*/ 0 h 1129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721" h="1129633">
                  <a:moveTo>
                    <a:pt x="0" y="0"/>
                  </a:moveTo>
                  <a:lnTo>
                    <a:pt x="1882721" y="0"/>
                  </a:lnTo>
                  <a:lnTo>
                    <a:pt x="1882721" y="1129633"/>
                  </a:lnTo>
                  <a:lnTo>
                    <a:pt x="0" y="1129633"/>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3792" tIns="113792" rIns="113792" bIns="11379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b="0" kern="1200" dirty="0" smtClean="0">
                  <a:solidFill>
                    <a:schemeClr val="tx1"/>
                  </a:solidFill>
                </a:rPr>
                <a:t>Alkaline </a:t>
              </a:r>
              <a:r>
                <a:rPr lang="en-US" sz="1600" b="0" kern="1200" dirty="0" smtClean="0">
                  <a:solidFill>
                    <a:schemeClr val="tx1"/>
                  </a:solidFill>
                </a:rPr>
                <a:t>tide</a:t>
              </a:r>
            </a:p>
            <a:p>
              <a:pPr algn="ctr" defTabSz="914400">
                <a:spcBef>
                  <a:spcPct val="0"/>
                </a:spcBef>
                <a:defRPr/>
              </a:pPr>
              <a:r>
                <a:rPr lang="en-US" sz="1400" dirty="0">
                  <a:solidFill>
                    <a:srgbClr val="00B050"/>
                  </a:solidFill>
                  <a:latin typeface="Calibri" panose="020F0502020204030204" pitchFamily="34" charset="0"/>
                  <a:cs typeface="Calibri" panose="020F0502020204030204" pitchFamily="34" charset="0"/>
                </a:rPr>
                <a:t>It means that the blood near parietal cells become </a:t>
              </a:r>
              <a:r>
                <a:rPr lang="en-US" sz="1400" dirty="0" smtClean="0">
                  <a:solidFill>
                    <a:srgbClr val="00B050"/>
                  </a:solidFill>
                  <a:latin typeface="Calibri" panose="020F0502020204030204" pitchFamily="34" charset="0"/>
                  <a:cs typeface="Calibri" panose="020F0502020204030204" pitchFamily="34" charset="0"/>
                </a:rPr>
                <a:t>alkaline</a:t>
              </a:r>
              <a:endParaRPr lang="en-US" sz="1400" dirty="0">
                <a:solidFill>
                  <a:srgbClr val="00B050"/>
                </a:solidFill>
                <a:latin typeface="Calibri" panose="020F0502020204030204" pitchFamily="34" charset="0"/>
                <a:cs typeface="Calibri" panose="020F0502020204030204" pitchFamily="34" charset="0"/>
              </a:endParaRPr>
            </a:p>
          </p:txBody>
        </p:sp>
      </p:grpSp>
      <p:sp>
        <p:nvSpPr>
          <p:cNvPr id="22" name="Rectangle 21"/>
          <p:cNvSpPr/>
          <p:nvPr/>
        </p:nvSpPr>
        <p:spPr>
          <a:xfrm>
            <a:off x="3897981" y="1186823"/>
            <a:ext cx="2205981" cy="4046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sp>
        <p:nvSpPr>
          <p:cNvPr id="23" name="Rectangle 22"/>
          <p:cNvSpPr/>
          <p:nvPr/>
        </p:nvSpPr>
        <p:spPr>
          <a:xfrm>
            <a:off x="6094412" y="1165000"/>
            <a:ext cx="2205981" cy="384874"/>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Females’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cxnSp>
        <p:nvCxnSpPr>
          <p:cNvPr id="24" name="Straight Connector 23"/>
          <p:cNvCxnSpPr/>
          <p:nvPr/>
        </p:nvCxnSpPr>
        <p:spPr>
          <a:xfrm flipH="1">
            <a:off x="6094412" y="1143000"/>
            <a:ext cx="2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26" name="Content Placeholder 3"/>
          <p:cNvSpPr txBox="1">
            <a:spLocks/>
          </p:cNvSpPr>
          <p:nvPr/>
        </p:nvSpPr>
        <p:spPr>
          <a:xfrm>
            <a:off x="6130552" y="1518165"/>
            <a:ext cx="5448851" cy="1118747"/>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r>
              <a:rPr lang="en-US" sz="1600" dirty="0"/>
              <a:t>Postulated mechanism for secretion of hydrochloric acid</a:t>
            </a:r>
            <a:r>
              <a:rPr lang="en-US" sz="1600" dirty="0" smtClean="0"/>
              <a:t>.</a:t>
            </a:r>
          </a:p>
          <a:p>
            <a:pPr defTabSz="914400"/>
            <a:r>
              <a:rPr lang="en-US" sz="1600" dirty="0" smtClean="0"/>
              <a:t>The </a:t>
            </a:r>
            <a:r>
              <a:rPr lang="en-US" sz="1600" dirty="0"/>
              <a:t>points labeled "P" indicate active pumps, and the dashed lines represent free diffusion and </a:t>
            </a:r>
            <a:r>
              <a:rPr lang="en-US" sz="1600" dirty="0" smtClean="0"/>
              <a:t>osmosis.</a:t>
            </a:r>
            <a:endParaRPr lang="en-US" sz="1600" dirty="0"/>
          </a:p>
          <a:p>
            <a:pPr defTabSz="914400"/>
            <a:endParaRPr lang="en-US" sz="1600" dirty="0"/>
          </a:p>
        </p:txBody>
      </p:sp>
      <p:pic>
        <p:nvPicPr>
          <p:cNvPr id="27" name="Picture 1" descr="http://www.studentconsult.com/common/showimage.cfm?mediaISBN=9781416045748&amp;FigFile=S9781416045748-064-f006.jpg&amp;size=full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3200" y="2564904"/>
            <a:ext cx="5316184"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9177237" y="1183491"/>
            <a:ext cx="2376264" cy="319936"/>
          </a:xfrm>
          <a:prstGeom prst="rect">
            <a:avLst/>
          </a:prstGeom>
          <a:ln>
            <a:solidFill>
              <a:srgbClr val="FF0000"/>
            </a:solidFill>
            <a:prstDash val="dashDot"/>
          </a:ln>
        </p:spPr>
        <p:txBody>
          <a:bodyPr vert="horz" wrap="square" lIns="101590" tIns="50795" rIns="101590" bIns="50795">
            <a:spAutoFit/>
          </a:bodyPr>
          <a:lstStyle/>
          <a:p>
            <a:pPr algn="ctr">
              <a:spcBef>
                <a:spcPts val="667"/>
              </a:spcBef>
              <a:buClr>
                <a:schemeClr val="accent1"/>
              </a:buClr>
              <a:buSzPct val="76000"/>
            </a:pPr>
            <a:r>
              <a:rPr lang="ar-SA" sz="1400" dirty="0" smtClean="0">
                <a:solidFill>
                  <a:srgbClr val="FF0000"/>
                </a:solidFill>
                <a:latin typeface="Calibri" panose="020F0502020204030204" pitchFamily="34" charset="0"/>
                <a:cs typeface="Calibri" panose="020F0502020204030204" pitchFamily="34" charset="0"/>
              </a:rPr>
              <a:t>شرح الصورة في </a:t>
            </a:r>
            <a:r>
              <a:rPr lang="ar-SA" sz="1400" dirty="0" err="1" smtClean="0">
                <a:solidFill>
                  <a:srgbClr val="FF0000"/>
                </a:solidFill>
                <a:latin typeface="Calibri" panose="020F0502020204030204" pitchFamily="34" charset="0"/>
                <a:cs typeface="Calibri" panose="020F0502020204030204" pitchFamily="34" charset="0"/>
              </a:rPr>
              <a:t>السلايد</a:t>
            </a:r>
            <a:r>
              <a:rPr lang="ar-SA" sz="1400" dirty="0" smtClean="0">
                <a:solidFill>
                  <a:srgbClr val="FF0000"/>
                </a:solidFill>
                <a:latin typeface="Calibri" panose="020F0502020204030204" pitchFamily="34" charset="0"/>
                <a:cs typeface="Calibri" panose="020F0502020204030204" pitchFamily="34" charset="0"/>
              </a:rPr>
              <a:t> </a:t>
            </a:r>
            <a:r>
              <a:rPr lang="ar-SA" sz="1400" dirty="0" err="1" smtClean="0">
                <a:solidFill>
                  <a:srgbClr val="FF0000"/>
                </a:solidFill>
                <a:latin typeface="Calibri" panose="020F0502020204030204" pitchFamily="34" charset="0"/>
                <a:cs typeface="Calibri" panose="020F0502020204030204" pitchFamily="34" charset="0"/>
              </a:rPr>
              <a:t>الجاي</a:t>
            </a:r>
            <a:endParaRPr lang="en-US" sz="14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3033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50000"/>
                  </a:schemeClr>
                </a:solidFill>
              </a:rPr>
              <a:t>Explanation  </a:t>
            </a:r>
            <a:endParaRPr lang="en-US"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24</a:t>
            </a:fld>
            <a:endParaRPr lang="en-US" dirty="0"/>
          </a:p>
        </p:txBody>
      </p:sp>
      <p:sp>
        <p:nvSpPr>
          <p:cNvPr id="4" name="Content Placeholder 3"/>
          <p:cNvSpPr>
            <a:spLocks noGrp="1"/>
          </p:cNvSpPr>
          <p:nvPr>
            <p:ph sz="quarter" idx="1"/>
          </p:nvPr>
        </p:nvSpPr>
        <p:spPr>
          <a:xfrm>
            <a:off x="549796" y="1147649"/>
            <a:ext cx="7200800" cy="4937760"/>
          </a:xfrm>
        </p:spPr>
        <p:txBody>
          <a:bodyPr>
            <a:noAutofit/>
          </a:bodyPr>
          <a:lstStyle/>
          <a:p>
            <a:pPr marL="0" indent="0" algn="ctr" rtl="1">
              <a:buNone/>
            </a:pPr>
            <a:r>
              <a:rPr lang="ar-SA" sz="1400" dirty="0" smtClean="0">
                <a:solidFill>
                  <a:schemeClr val="bg1">
                    <a:lumMod val="50000"/>
                  </a:schemeClr>
                </a:solidFill>
                <a:latin typeface="Calibri" panose="020F0502020204030204" pitchFamily="34" charset="0"/>
                <a:cs typeface="Calibri" panose="020F0502020204030204" pitchFamily="34" charset="0"/>
              </a:rPr>
              <a:t>بسم الله نبدأ </a:t>
            </a:r>
            <a:r>
              <a:rPr lang="ar-SA" sz="1400" dirty="0" smtClean="0">
                <a:solidFill>
                  <a:schemeClr val="bg1">
                    <a:lumMod val="50000"/>
                  </a:schemeClr>
                </a:solidFill>
                <a:latin typeface="Calibri" panose="020F0502020204030204" pitchFamily="34" charset="0"/>
                <a:cs typeface="Calibri" panose="020F0502020204030204" pitchFamily="34" charset="0"/>
                <a:sym typeface="Wingdings" panose="05000000000000000000" pitchFamily="2" charset="2"/>
              </a:rPr>
              <a:t></a:t>
            </a:r>
            <a:endParaRPr lang="ar-SA" sz="1400" dirty="0" smtClean="0">
              <a:solidFill>
                <a:schemeClr val="bg1">
                  <a:lumMod val="50000"/>
                </a:schemeClr>
              </a:solidFill>
              <a:latin typeface="Calibri" panose="020F0502020204030204" pitchFamily="34" charset="0"/>
              <a:cs typeface="Calibri" panose="020F0502020204030204" pitchFamily="34" charset="0"/>
            </a:endParaRPr>
          </a:p>
          <a:p>
            <a:pPr marL="0" indent="0" algn="r" rtl="1">
              <a:buNone/>
            </a:pPr>
            <a:r>
              <a:rPr lang="en-US" sz="1400" dirty="0" smtClean="0">
                <a:solidFill>
                  <a:schemeClr val="bg1">
                    <a:lumMod val="50000"/>
                  </a:schemeClr>
                </a:solidFill>
                <a:latin typeface="Calibri" panose="020F0502020204030204" pitchFamily="34" charset="0"/>
                <a:cs typeface="Calibri" panose="020F0502020204030204" pitchFamily="34" charset="0"/>
              </a:rPr>
              <a:t> </a:t>
            </a:r>
            <a:r>
              <a:rPr lang="ar-SA" sz="1400" dirty="0" smtClean="0">
                <a:solidFill>
                  <a:schemeClr val="bg1">
                    <a:lumMod val="50000"/>
                  </a:schemeClr>
                </a:solidFill>
                <a:latin typeface="Calibri" panose="020F0502020204030204" pitchFamily="34" charset="0"/>
                <a:cs typeface="Calibri" panose="020F0502020204030204" pitchFamily="34" charset="0"/>
              </a:rPr>
              <a:t>اول </a:t>
            </a:r>
            <a:r>
              <a:rPr lang="ar-SA" sz="1400" dirty="0">
                <a:solidFill>
                  <a:schemeClr val="bg1">
                    <a:lumMod val="50000"/>
                  </a:schemeClr>
                </a:solidFill>
                <a:latin typeface="Calibri" panose="020F0502020204030204" pitchFamily="34" charset="0"/>
                <a:cs typeface="Calibri" panose="020F0502020204030204" pitchFamily="34" charset="0"/>
              </a:rPr>
              <a:t>شيء يدخل ثاني أكسيد الكربون للخلية عن طريق </a:t>
            </a:r>
            <a:r>
              <a:rPr lang="ar-SA" sz="1400" dirty="0" err="1">
                <a:solidFill>
                  <a:schemeClr val="bg1">
                    <a:lumMod val="50000"/>
                  </a:schemeClr>
                </a:solidFill>
                <a:latin typeface="Calibri" panose="020F0502020204030204" pitchFamily="34" charset="0"/>
                <a:cs typeface="Calibri" panose="020F0502020204030204" pitchFamily="34" charset="0"/>
              </a:rPr>
              <a:t>الديفيوجن</a:t>
            </a:r>
            <a:r>
              <a:rPr lang="ar-SA" sz="1400" dirty="0">
                <a:solidFill>
                  <a:schemeClr val="bg1">
                    <a:lumMod val="50000"/>
                  </a:schemeClr>
                </a:solidFill>
                <a:latin typeface="Calibri" panose="020F0502020204030204" pitchFamily="34" charset="0"/>
                <a:cs typeface="Calibri" panose="020F0502020204030204" pitchFamily="34" charset="0"/>
              </a:rPr>
              <a:t> (السهم اللي طالع برا الخلية هذا ثاني أكسيد الكربون الطالع نتيجة </a:t>
            </a:r>
            <a:r>
              <a:rPr lang="ar-SA" sz="1400" dirty="0" err="1">
                <a:solidFill>
                  <a:schemeClr val="bg1">
                    <a:lumMod val="50000"/>
                  </a:schemeClr>
                </a:solidFill>
                <a:latin typeface="Calibri" panose="020F0502020204030204" pitchFamily="34" charset="0"/>
                <a:cs typeface="Calibri" panose="020F0502020204030204" pitchFamily="34" charset="0"/>
              </a:rPr>
              <a:t>الميتابوليزم</a:t>
            </a:r>
            <a:r>
              <a:rPr lang="ar-SA" sz="1400" dirty="0">
                <a:solidFill>
                  <a:schemeClr val="bg1">
                    <a:lumMod val="50000"/>
                  </a:schemeClr>
                </a:solidFill>
                <a:latin typeface="Calibri" panose="020F0502020204030204" pitchFamily="34" charset="0"/>
                <a:cs typeface="Calibri" panose="020F0502020204030204" pitchFamily="34" charset="0"/>
              </a:rPr>
              <a:t> جوا الخلية</a:t>
            </a:r>
            <a:r>
              <a:rPr lang="ar-SA" sz="1400" dirty="0" smtClean="0">
                <a:solidFill>
                  <a:schemeClr val="bg1">
                    <a:lumMod val="50000"/>
                  </a:schemeClr>
                </a:solidFill>
                <a:latin typeface="Calibri" panose="020F0502020204030204" pitchFamily="34" charset="0"/>
                <a:cs typeface="Calibri" panose="020F0502020204030204" pitchFamily="34" charset="0"/>
              </a:rPr>
              <a:t>).</a:t>
            </a:r>
            <a:endParaRPr lang="ar-SA" sz="1400" dirty="0">
              <a:solidFill>
                <a:schemeClr val="bg1">
                  <a:lumMod val="50000"/>
                </a:schemeClr>
              </a:solidFill>
              <a:latin typeface="Calibri" panose="020F0502020204030204" pitchFamily="34" charset="0"/>
              <a:cs typeface="Calibri" panose="020F0502020204030204" pitchFamily="34" charset="0"/>
            </a:endParaRPr>
          </a:p>
          <a:p>
            <a:pPr marL="0" indent="0" algn="r" rtl="1">
              <a:buNone/>
            </a:pPr>
            <a:r>
              <a:rPr lang="ar-SA" sz="1400" dirty="0">
                <a:solidFill>
                  <a:schemeClr val="bg1">
                    <a:lumMod val="50000"/>
                  </a:schemeClr>
                </a:solidFill>
                <a:latin typeface="Calibri" panose="020F0502020204030204" pitchFamily="34" charset="0"/>
                <a:cs typeface="Calibri" panose="020F0502020204030204" pitchFamily="34" charset="0"/>
              </a:rPr>
              <a:t>- داخل الخلية : ثاني أكسيد الكربون راح يتحد مع الماء (عن طريق </a:t>
            </a:r>
            <a:r>
              <a:rPr lang="ar-SA" sz="1400" dirty="0" err="1">
                <a:solidFill>
                  <a:schemeClr val="bg1">
                    <a:lumMod val="50000"/>
                  </a:schemeClr>
                </a:solidFill>
                <a:latin typeface="Calibri" panose="020F0502020204030204" pitchFamily="34" charset="0"/>
                <a:cs typeface="Calibri" panose="020F0502020204030204" pitchFamily="34" charset="0"/>
              </a:rPr>
              <a:t>الكاربونيك</a:t>
            </a:r>
            <a:r>
              <a:rPr lang="ar-SA" sz="1400" dirty="0">
                <a:solidFill>
                  <a:schemeClr val="bg1">
                    <a:lumMod val="50000"/>
                  </a:schemeClr>
                </a:solidFill>
                <a:latin typeface="Calibri" panose="020F0502020204030204" pitchFamily="34" charset="0"/>
                <a:cs typeface="Calibri" panose="020F0502020204030204" pitchFamily="34" charset="0"/>
              </a:rPr>
              <a:t> </a:t>
            </a:r>
            <a:r>
              <a:rPr lang="ar-SA" sz="1400" dirty="0" err="1">
                <a:solidFill>
                  <a:schemeClr val="bg1">
                    <a:lumMod val="50000"/>
                  </a:schemeClr>
                </a:solidFill>
                <a:latin typeface="Calibri" panose="020F0502020204030204" pitchFamily="34" charset="0"/>
                <a:cs typeface="Calibri" panose="020F0502020204030204" pitchFamily="34" charset="0"/>
              </a:rPr>
              <a:t>انهايدريز</a:t>
            </a:r>
            <a:r>
              <a:rPr lang="ar-SA" sz="1400" dirty="0">
                <a:solidFill>
                  <a:schemeClr val="bg1">
                    <a:lumMod val="50000"/>
                  </a:schemeClr>
                </a:solidFill>
                <a:latin typeface="Calibri" panose="020F0502020204030204" pitchFamily="34" charset="0"/>
                <a:cs typeface="Calibri" panose="020F0502020204030204" pitchFamily="34" charset="0"/>
              </a:rPr>
              <a:t>)عشان يعطيني </a:t>
            </a:r>
            <a:r>
              <a:rPr lang="ar-SA" sz="1400" dirty="0" err="1">
                <a:solidFill>
                  <a:schemeClr val="bg1">
                    <a:lumMod val="50000"/>
                  </a:schemeClr>
                </a:solidFill>
                <a:latin typeface="Calibri" panose="020F0502020204030204" pitchFamily="34" charset="0"/>
                <a:cs typeface="Calibri" panose="020F0502020204030204" pitchFamily="34" charset="0"/>
              </a:rPr>
              <a:t>بيكاربونيت</a:t>
            </a:r>
            <a:r>
              <a:rPr lang="ar-SA" sz="1400" dirty="0">
                <a:solidFill>
                  <a:schemeClr val="bg1">
                    <a:lumMod val="50000"/>
                  </a:schemeClr>
                </a:solidFill>
                <a:latin typeface="Calibri" panose="020F0502020204030204" pitchFamily="34" charset="0"/>
                <a:cs typeface="Calibri" panose="020F0502020204030204" pitchFamily="34" charset="0"/>
              </a:rPr>
              <a:t> + هيدروجين </a:t>
            </a:r>
            <a:r>
              <a:rPr lang="ar-SA" sz="1400" dirty="0" smtClean="0">
                <a:solidFill>
                  <a:schemeClr val="bg1">
                    <a:lumMod val="50000"/>
                  </a:schemeClr>
                </a:solidFill>
                <a:latin typeface="Calibri" panose="020F0502020204030204" pitchFamily="34" charset="0"/>
                <a:cs typeface="Calibri" panose="020F0502020204030204" pitchFamily="34" charset="0"/>
              </a:rPr>
              <a:t>ايون.</a:t>
            </a:r>
            <a:endParaRPr lang="ar-SA" sz="1400" dirty="0">
              <a:solidFill>
                <a:schemeClr val="bg1">
                  <a:lumMod val="50000"/>
                </a:schemeClr>
              </a:solidFill>
              <a:latin typeface="Calibri" panose="020F0502020204030204" pitchFamily="34" charset="0"/>
              <a:cs typeface="Calibri" panose="020F0502020204030204" pitchFamily="34" charset="0"/>
            </a:endParaRPr>
          </a:p>
          <a:p>
            <a:pPr marL="0" indent="0" algn="r" rtl="1">
              <a:buNone/>
            </a:pPr>
            <a:r>
              <a:rPr lang="ar-SA" sz="1400" dirty="0">
                <a:solidFill>
                  <a:schemeClr val="bg1">
                    <a:lumMod val="50000"/>
                  </a:schemeClr>
                </a:solidFill>
                <a:latin typeface="Calibri" panose="020F0502020204030204" pitchFamily="34" charset="0"/>
                <a:cs typeface="Calibri" panose="020F0502020204030204" pitchFamily="34" charset="0"/>
              </a:rPr>
              <a:t>- تركيز </a:t>
            </a:r>
            <a:r>
              <a:rPr lang="ar-SA" sz="1400" dirty="0" err="1">
                <a:solidFill>
                  <a:schemeClr val="bg1">
                    <a:lumMod val="50000"/>
                  </a:schemeClr>
                </a:solidFill>
                <a:latin typeface="Calibri" panose="020F0502020204030204" pitchFamily="34" charset="0"/>
                <a:cs typeface="Calibri" panose="020F0502020204030204" pitchFamily="34" charset="0"/>
              </a:rPr>
              <a:t>البيكاربونيت</a:t>
            </a:r>
            <a:r>
              <a:rPr lang="ar-SA" sz="1400" dirty="0">
                <a:solidFill>
                  <a:schemeClr val="bg1">
                    <a:lumMod val="50000"/>
                  </a:schemeClr>
                </a:solidFill>
                <a:latin typeface="Calibri" panose="020F0502020204030204" pitchFamily="34" charset="0"/>
                <a:cs typeface="Calibri" panose="020F0502020204030204" pitchFamily="34" charset="0"/>
              </a:rPr>
              <a:t> جوا الخلية راح يكون عالي فيطلع برا الخلية جهة </a:t>
            </a:r>
            <a:r>
              <a:rPr lang="ar-SA" sz="1400" dirty="0" err="1">
                <a:solidFill>
                  <a:schemeClr val="bg1">
                    <a:lumMod val="50000"/>
                  </a:schemeClr>
                </a:solidFill>
                <a:latin typeface="Calibri" panose="020F0502020204030204" pitchFamily="34" charset="0"/>
                <a:cs typeface="Calibri" panose="020F0502020204030204" pitchFamily="34" charset="0"/>
              </a:rPr>
              <a:t>الاكستراسيليولار</a:t>
            </a:r>
            <a:r>
              <a:rPr lang="ar-SA" sz="1400" dirty="0">
                <a:solidFill>
                  <a:schemeClr val="bg1">
                    <a:lumMod val="50000"/>
                  </a:schemeClr>
                </a:solidFill>
                <a:latin typeface="Calibri" panose="020F0502020204030204" pitchFamily="34" charset="0"/>
                <a:cs typeface="Calibri" panose="020F0502020204030204" pitchFamily="34" charset="0"/>
              </a:rPr>
              <a:t> </a:t>
            </a:r>
            <a:r>
              <a:rPr lang="ar-SA" sz="1400" dirty="0" err="1">
                <a:solidFill>
                  <a:schemeClr val="bg1">
                    <a:lumMod val="50000"/>
                  </a:schemeClr>
                </a:solidFill>
                <a:latin typeface="Calibri" panose="020F0502020204030204" pitchFamily="34" charset="0"/>
                <a:cs typeface="Calibri" panose="020F0502020204030204" pitchFamily="34" charset="0"/>
              </a:rPr>
              <a:t>فلويد</a:t>
            </a:r>
            <a:r>
              <a:rPr lang="ar-SA" sz="1400" dirty="0">
                <a:solidFill>
                  <a:schemeClr val="bg1">
                    <a:lumMod val="50000"/>
                  </a:schemeClr>
                </a:solidFill>
                <a:latin typeface="Calibri" panose="020F0502020204030204" pitchFamily="34" charset="0"/>
                <a:cs typeface="Calibri" panose="020F0502020204030204" pitchFamily="34" charset="0"/>
              </a:rPr>
              <a:t> طبيعيا بالتبادل مع </a:t>
            </a:r>
            <a:r>
              <a:rPr lang="ar-SA" sz="1400" dirty="0" err="1" smtClean="0">
                <a:solidFill>
                  <a:schemeClr val="bg1">
                    <a:lumMod val="50000"/>
                  </a:schemeClr>
                </a:solidFill>
                <a:latin typeface="Calibri" panose="020F0502020204030204" pitchFamily="34" charset="0"/>
                <a:cs typeface="Calibri" panose="020F0502020204030204" pitchFamily="34" charset="0"/>
              </a:rPr>
              <a:t>الكلورايد</a:t>
            </a:r>
            <a:r>
              <a:rPr lang="ar-SA" sz="1400" dirty="0" smtClean="0">
                <a:solidFill>
                  <a:schemeClr val="bg1">
                    <a:lumMod val="50000"/>
                  </a:schemeClr>
                </a:solidFill>
                <a:latin typeface="Calibri" panose="020F0502020204030204" pitchFamily="34" charset="0"/>
                <a:cs typeface="Calibri" panose="020F0502020204030204" pitchFamily="34" charset="0"/>
              </a:rPr>
              <a:t>.</a:t>
            </a:r>
            <a:endParaRPr lang="ar-SA" sz="1400" dirty="0">
              <a:solidFill>
                <a:schemeClr val="bg1">
                  <a:lumMod val="50000"/>
                </a:schemeClr>
              </a:solidFill>
              <a:latin typeface="Calibri" panose="020F0502020204030204" pitchFamily="34" charset="0"/>
              <a:cs typeface="Calibri" panose="020F0502020204030204" pitchFamily="34" charset="0"/>
            </a:endParaRPr>
          </a:p>
          <a:p>
            <a:pPr marL="0" indent="0" algn="r" rtl="1">
              <a:buNone/>
            </a:pPr>
            <a:r>
              <a:rPr lang="ar-SA" sz="1400" dirty="0">
                <a:solidFill>
                  <a:schemeClr val="bg1">
                    <a:lumMod val="50000"/>
                  </a:schemeClr>
                </a:solidFill>
                <a:latin typeface="Calibri" panose="020F0502020204030204" pitchFamily="34" charset="0"/>
                <a:cs typeface="Calibri" panose="020F0502020204030204" pitchFamily="34" charset="0"/>
              </a:rPr>
              <a:t>- تذكرون الهيدروجين اللي تكون ؟ راح يطلع الحين برا الخلية </a:t>
            </a:r>
            <a:r>
              <a:rPr lang="ar-SA" sz="1400" dirty="0" err="1">
                <a:solidFill>
                  <a:schemeClr val="bg1">
                    <a:lumMod val="50000"/>
                  </a:schemeClr>
                </a:solidFill>
                <a:latin typeface="Calibri" panose="020F0502020204030204" pitchFamily="34" charset="0"/>
                <a:cs typeface="Calibri" panose="020F0502020204030204" pitchFamily="34" charset="0"/>
              </a:rPr>
              <a:t>للكاناليكيولاي</a:t>
            </a:r>
            <a:r>
              <a:rPr lang="ar-SA" sz="1400" dirty="0">
                <a:solidFill>
                  <a:schemeClr val="bg1">
                    <a:lumMod val="50000"/>
                  </a:schemeClr>
                </a:solidFill>
                <a:latin typeface="Calibri" panose="020F0502020204030204" pitchFamily="34" charset="0"/>
                <a:cs typeface="Calibri" panose="020F0502020204030204" pitchFamily="34" charset="0"/>
              </a:rPr>
              <a:t> عشان يبدا يكون </a:t>
            </a:r>
            <a:r>
              <a:rPr lang="ar-SA" sz="1400" dirty="0" err="1">
                <a:solidFill>
                  <a:schemeClr val="bg1">
                    <a:lumMod val="50000"/>
                  </a:schemeClr>
                </a:solidFill>
                <a:latin typeface="Calibri" panose="020F0502020204030204" pitchFamily="34" charset="0"/>
                <a:cs typeface="Calibri" panose="020F0502020204030204" pitchFamily="34" charset="0"/>
              </a:rPr>
              <a:t>الاتش</a:t>
            </a:r>
            <a:r>
              <a:rPr lang="ar-SA" sz="1400" dirty="0">
                <a:solidFill>
                  <a:schemeClr val="bg1">
                    <a:lumMod val="50000"/>
                  </a:schemeClr>
                </a:solidFill>
                <a:latin typeface="Calibri" panose="020F0502020204030204" pitchFamily="34" charset="0"/>
                <a:cs typeface="Calibri" panose="020F0502020204030204" pitchFamily="34" charset="0"/>
              </a:rPr>
              <a:t> سي ال ، لكن تركيز الهيدروجين في </a:t>
            </a:r>
            <a:r>
              <a:rPr lang="ar-SA" sz="1400" dirty="0" err="1">
                <a:solidFill>
                  <a:schemeClr val="bg1">
                    <a:lumMod val="50000"/>
                  </a:schemeClr>
                </a:solidFill>
                <a:latin typeface="Calibri" panose="020F0502020204030204" pitchFamily="34" charset="0"/>
                <a:cs typeface="Calibri" panose="020F0502020204030204" pitchFamily="34" charset="0"/>
              </a:rPr>
              <a:t>الكاناليكيولاي</a:t>
            </a:r>
            <a:r>
              <a:rPr lang="ar-SA" sz="1400" dirty="0">
                <a:solidFill>
                  <a:schemeClr val="bg1">
                    <a:lumMod val="50000"/>
                  </a:schemeClr>
                </a:solidFill>
                <a:latin typeface="Calibri" panose="020F0502020204030204" pitchFamily="34" charset="0"/>
                <a:cs typeface="Calibri" panose="020F0502020204030204" pitchFamily="34" charset="0"/>
              </a:rPr>
              <a:t> عالي جداً وما يقدر يستقبل زيادة هيدروجين فنحتاج اكتف </a:t>
            </a:r>
            <a:r>
              <a:rPr lang="ar-SA" sz="1400" dirty="0" err="1">
                <a:solidFill>
                  <a:schemeClr val="bg1">
                    <a:lumMod val="50000"/>
                  </a:schemeClr>
                </a:solidFill>
                <a:latin typeface="Calibri" panose="020F0502020204030204" pitchFamily="34" charset="0"/>
                <a:cs typeface="Calibri" panose="020F0502020204030204" pitchFamily="34" charset="0"/>
              </a:rPr>
              <a:t>بمب</a:t>
            </a:r>
            <a:r>
              <a:rPr lang="ar-SA" sz="1400" dirty="0">
                <a:solidFill>
                  <a:schemeClr val="bg1">
                    <a:lumMod val="50000"/>
                  </a:schemeClr>
                </a:solidFill>
                <a:latin typeface="Calibri" panose="020F0502020204030204" pitchFamily="34" charset="0"/>
                <a:cs typeface="Calibri" panose="020F0502020204030204" pitchFamily="34" charset="0"/>
              </a:rPr>
              <a:t> عشان نوصله هناك (هيدروجين/بوتاسيوم </a:t>
            </a:r>
            <a:r>
              <a:rPr lang="ar-SA" sz="1400" dirty="0" err="1">
                <a:solidFill>
                  <a:schemeClr val="bg1">
                    <a:lumMod val="50000"/>
                  </a:schemeClr>
                </a:solidFill>
                <a:latin typeface="Calibri" panose="020F0502020204030204" pitchFamily="34" charset="0"/>
                <a:cs typeface="Calibri" panose="020F0502020204030204" pitchFamily="34" charset="0"/>
              </a:rPr>
              <a:t>بمب</a:t>
            </a:r>
            <a:r>
              <a:rPr lang="ar-SA" sz="1400" dirty="0" smtClean="0">
                <a:solidFill>
                  <a:schemeClr val="bg1">
                    <a:lumMod val="50000"/>
                  </a:schemeClr>
                </a:solidFill>
                <a:latin typeface="Calibri" panose="020F0502020204030204" pitchFamily="34" charset="0"/>
                <a:cs typeface="Calibri" panose="020F0502020204030204" pitchFamily="34" charset="0"/>
              </a:rPr>
              <a:t>).</a:t>
            </a:r>
            <a:endParaRPr lang="ar-SA" sz="1400" dirty="0">
              <a:solidFill>
                <a:schemeClr val="bg1">
                  <a:lumMod val="50000"/>
                </a:schemeClr>
              </a:solidFill>
              <a:latin typeface="Calibri" panose="020F0502020204030204" pitchFamily="34" charset="0"/>
              <a:cs typeface="Calibri" panose="020F0502020204030204" pitchFamily="34" charset="0"/>
            </a:endParaRPr>
          </a:p>
          <a:p>
            <a:pPr marL="0" indent="0" algn="r" rtl="1">
              <a:buNone/>
            </a:pPr>
            <a:r>
              <a:rPr lang="ar-SA" sz="1400" dirty="0">
                <a:solidFill>
                  <a:schemeClr val="bg1">
                    <a:lumMod val="50000"/>
                  </a:schemeClr>
                </a:solidFill>
                <a:latin typeface="Calibri" panose="020F0502020204030204" pitchFamily="34" charset="0"/>
                <a:cs typeface="Calibri" panose="020F0502020204030204" pitchFamily="34" charset="0"/>
              </a:rPr>
              <a:t>- راح يطلع الهيدروجين ويدخل البوتاسيوم ، لاحظوا ان البوتاسيوم جالس يدخل للخلية من جهتين من </a:t>
            </a:r>
            <a:r>
              <a:rPr lang="ar-SA" sz="1400" dirty="0" err="1">
                <a:solidFill>
                  <a:schemeClr val="bg1">
                    <a:lumMod val="50000"/>
                  </a:schemeClr>
                </a:solidFill>
                <a:latin typeface="Calibri" panose="020F0502020204030204" pitchFamily="34" charset="0"/>
                <a:cs typeface="Calibri" panose="020F0502020204030204" pitchFamily="34" charset="0"/>
              </a:rPr>
              <a:t>الكاناليكيولاي</a:t>
            </a:r>
            <a:r>
              <a:rPr lang="ar-SA" sz="1400" dirty="0">
                <a:solidFill>
                  <a:schemeClr val="bg1">
                    <a:lumMod val="50000"/>
                  </a:schemeClr>
                </a:solidFill>
                <a:latin typeface="Calibri" panose="020F0502020204030204" pitchFamily="34" charset="0"/>
                <a:cs typeface="Calibri" panose="020F0502020204030204" pitchFamily="34" charset="0"/>
              </a:rPr>
              <a:t> ومن </a:t>
            </a:r>
            <a:r>
              <a:rPr lang="ar-SA" sz="1400" dirty="0" err="1">
                <a:solidFill>
                  <a:schemeClr val="bg1">
                    <a:lumMod val="50000"/>
                  </a:schemeClr>
                </a:solidFill>
                <a:latin typeface="Calibri" panose="020F0502020204030204" pitchFamily="34" charset="0"/>
                <a:cs typeface="Calibri" panose="020F0502020204030204" pitchFamily="34" charset="0"/>
              </a:rPr>
              <a:t>الاكستراسيلولار</a:t>
            </a:r>
            <a:r>
              <a:rPr lang="ar-SA" sz="1400" dirty="0">
                <a:solidFill>
                  <a:schemeClr val="bg1">
                    <a:lumMod val="50000"/>
                  </a:schemeClr>
                </a:solidFill>
                <a:latin typeface="Calibri" panose="020F0502020204030204" pitchFamily="34" charset="0"/>
                <a:cs typeface="Calibri" panose="020F0502020204030204" pitchFamily="34" charset="0"/>
              </a:rPr>
              <a:t> </a:t>
            </a:r>
            <a:r>
              <a:rPr lang="ar-SA" sz="1400" dirty="0" err="1">
                <a:solidFill>
                  <a:schemeClr val="bg1">
                    <a:lumMod val="50000"/>
                  </a:schemeClr>
                </a:solidFill>
                <a:latin typeface="Calibri" panose="020F0502020204030204" pitchFamily="34" charset="0"/>
                <a:cs typeface="Calibri" panose="020F0502020204030204" pitchFamily="34" charset="0"/>
              </a:rPr>
              <a:t>فلويد</a:t>
            </a:r>
            <a:r>
              <a:rPr lang="ar-SA" sz="1400" dirty="0">
                <a:solidFill>
                  <a:schemeClr val="bg1">
                    <a:lumMod val="50000"/>
                  </a:schemeClr>
                </a:solidFill>
                <a:latin typeface="Calibri" panose="020F0502020204030204" pitchFamily="34" charset="0"/>
                <a:cs typeface="Calibri" panose="020F0502020204030204" pitchFamily="34" charset="0"/>
              </a:rPr>
              <a:t> وكلهم بطريقة اكتف (لأن تركيز البوتاسيوم بالخلية </a:t>
            </a:r>
            <a:r>
              <a:rPr lang="ar-SA" sz="1400" dirty="0" err="1">
                <a:solidFill>
                  <a:schemeClr val="bg1">
                    <a:lumMod val="50000"/>
                  </a:schemeClr>
                </a:solidFill>
                <a:latin typeface="Calibri" panose="020F0502020204030204" pitchFamily="34" charset="0"/>
                <a:cs typeface="Calibri" panose="020F0502020204030204" pitchFamily="34" charset="0"/>
              </a:rPr>
              <a:t>حيكون</a:t>
            </a:r>
            <a:r>
              <a:rPr lang="ar-SA" sz="1400" dirty="0">
                <a:solidFill>
                  <a:schemeClr val="bg1">
                    <a:lumMod val="50000"/>
                  </a:schemeClr>
                </a:solidFill>
                <a:latin typeface="Calibri" panose="020F0502020204030204" pitchFamily="34" charset="0"/>
                <a:cs typeface="Calibri" panose="020F0502020204030204" pitchFamily="34" charset="0"/>
              </a:rPr>
              <a:t> عالي جدا فلازم يكون اكتف</a:t>
            </a:r>
            <a:r>
              <a:rPr lang="ar-SA" sz="1400" dirty="0" smtClean="0">
                <a:solidFill>
                  <a:schemeClr val="bg1">
                    <a:lumMod val="50000"/>
                  </a:schemeClr>
                </a:solidFill>
                <a:latin typeface="Calibri" panose="020F0502020204030204" pitchFamily="34" charset="0"/>
                <a:cs typeface="Calibri" panose="020F0502020204030204" pitchFamily="34" charset="0"/>
              </a:rPr>
              <a:t>).</a:t>
            </a:r>
            <a:endParaRPr lang="ar-SA" sz="1400" dirty="0">
              <a:solidFill>
                <a:schemeClr val="bg1">
                  <a:lumMod val="50000"/>
                </a:schemeClr>
              </a:solidFill>
              <a:latin typeface="Calibri" panose="020F0502020204030204" pitchFamily="34" charset="0"/>
              <a:cs typeface="Calibri" panose="020F0502020204030204" pitchFamily="34" charset="0"/>
            </a:endParaRPr>
          </a:p>
          <a:p>
            <a:pPr marL="0" indent="0" algn="r" rtl="1">
              <a:buNone/>
            </a:pPr>
            <a:r>
              <a:rPr lang="ar-SA" sz="1400" dirty="0">
                <a:solidFill>
                  <a:schemeClr val="bg1">
                    <a:lumMod val="50000"/>
                  </a:schemeClr>
                </a:solidFill>
                <a:latin typeface="Calibri" panose="020F0502020204030204" pitchFamily="34" charset="0"/>
                <a:cs typeface="Calibri" panose="020F0502020204030204" pitchFamily="34" charset="0"/>
              </a:rPr>
              <a:t>- الحين البوتاسيوم انحبس جوا الخلية ومن الجهتين مسكر عليه ، وزيادة على كذا انه كل شوي يزيد فما يلاقي حل غير انه يحاول يتخبى جنب الاكتف </a:t>
            </a:r>
            <a:r>
              <a:rPr lang="ar-SA" sz="1400" dirty="0" err="1">
                <a:solidFill>
                  <a:schemeClr val="bg1">
                    <a:lumMod val="50000"/>
                  </a:schemeClr>
                </a:solidFill>
                <a:latin typeface="Calibri" panose="020F0502020204030204" pitchFamily="34" charset="0"/>
                <a:cs typeface="Calibri" panose="020F0502020204030204" pitchFamily="34" charset="0"/>
              </a:rPr>
              <a:t>بمب</a:t>
            </a:r>
            <a:r>
              <a:rPr lang="ar-SA" sz="1400" dirty="0">
                <a:solidFill>
                  <a:schemeClr val="bg1">
                    <a:lumMod val="50000"/>
                  </a:schemeClr>
                </a:solidFill>
                <a:latin typeface="Calibri" panose="020F0502020204030204" pitchFamily="34" charset="0"/>
                <a:cs typeface="Calibri" panose="020F0502020204030204" pitchFamily="34" charset="0"/>
              </a:rPr>
              <a:t> حقت الهيدروجين ويحاول يطلع </a:t>
            </a:r>
            <a:r>
              <a:rPr lang="ar-SA" sz="1400" dirty="0" err="1">
                <a:solidFill>
                  <a:schemeClr val="bg1">
                    <a:lumMod val="50000"/>
                  </a:schemeClr>
                </a:solidFill>
                <a:latin typeface="Calibri" panose="020F0502020204030204" pitchFamily="34" charset="0"/>
                <a:cs typeface="Calibri" panose="020F0502020204030204" pitchFamily="34" charset="0"/>
              </a:rPr>
              <a:t>للكاناليكيولاي</a:t>
            </a:r>
            <a:r>
              <a:rPr lang="ar-SA" sz="1400" dirty="0">
                <a:solidFill>
                  <a:schemeClr val="bg1">
                    <a:lumMod val="50000"/>
                  </a:schemeClr>
                </a:solidFill>
                <a:latin typeface="Calibri" panose="020F0502020204030204" pitchFamily="34" charset="0"/>
                <a:cs typeface="Calibri" panose="020F0502020204030204" pitchFamily="34" charset="0"/>
              </a:rPr>
              <a:t> (احفظوها ان الهيدروجين طيب وحبوب </a:t>
            </a:r>
            <a:r>
              <a:rPr lang="ar-SA" sz="1400" dirty="0" err="1">
                <a:solidFill>
                  <a:schemeClr val="bg1">
                    <a:lumMod val="50000"/>
                  </a:schemeClr>
                </a:solidFill>
                <a:latin typeface="Calibri" panose="020F0502020204030204" pitchFamily="34" charset="0"/>
                <a:cs typeface="Calibri" panose="020F0502020204030204" pitchFamily="34" charset="0"/>
              </a:rPr>
              <a:t>ومو</a:t>
            </a:r>
            <a:r>
              <a:rPr lang="ar-SA" sz="1400" dirty="0">
                <a:solidFill>
                  <a:schemeClr val="bg1">
                    <a:lumMod val="50000"/>
                  </a:schemeClr>
                </a:solidFill>
                <a:latin typeface="Calibri" panose="020F0502020204030204" pitchFamily="34" charset="0"/>
                <a:cs typeface="Calibri" panose="020F0502020204030204" pitchFamily="34" charset="0"/>
              </a:rPr>
              <a:t> بصرامة الصوديوم فيحاول يخليه يمشيها </a:t>
            </a:r>
            <a:r>
              <a:rPr lang="ar-SA" sz="1400" dirty="0" err="1">
                <a:solidFill>
                  <a:schemeClr val="bg1">
                    <a:lumMod val="50000"/>
                  </a:schemeClr>
                </a:solidFill>
                <a:latin typeface="Calibri" panose="020F0502020204030204" pitchFamily="34" charset="0"/>
                <a:cs typeface="Calibri" panose="020F0502020204030204" pitchFamily="34" charset="0"/>
              </a:rPr>
              <a:t>هالمرة</a:t>
            </a:r>
            <a:r>
              <a:rPr lang="ar-SA" sz="1400" dirty="0">
                <a:solidFill>
                  <a:schemeClr val="bg1">
                    <a:lumMod val="50000"/>
                  </a:schemeClr>
                </a:solidFill>
                <a:latin typeface="Calibri" panose="020F0502020204030204" pitchFamily="34" charset="0"/>
                <a:cs typeface="Calibri" panose="020F0502020204030204" pitchFamily="34" charset="0"/>
              </a:rPr>
              <a:t> </a:t>
            </a:r>
            <a:r>
              <a:rPr lang="ar-SA" sz="1400" dirty="0">
                <a:solidFill>
                  <a:schemeClr val="bg1">
                    <a:lumMod val="50000"/>
                  </a:schemeClr>
                </a:solidFill>
                <a:latin typeface="Calibri" panose="020F0502020204030204" pitchFamily="34" charset="0"/>
                <a:cs typeface="Calibri" panose="020F0502020204030204" pitchFamily="34" charset="0"/>
                <a:sym typeface="Wingdings" panose="05000000000000000000" pitchFamily="2" charset="2"/>
              </a:rPr>
              <a:t></a:t>
            </a:r>
            <a:r>
              <a:rPr lang="ar-SA" sz="1400" dirty="0" smtClean="0">
                <a:solidFill>
                  <a:schemeClr val="bg1">
                    <a:lumMod val="50000"/>
                  </a:schemeClr>
                </a:solidFill>
                <a:latin typeface="Calibri" panose="020F0502020204030204" pitchFamily="34" charset="0"/>
                <a:cs typeface="Calibri" panose="020F0502020204030204" pitchFamily="34" charset="0"/>
                <a:sym typeface="Wingdings" panose="05000000000000000000" pitchFamily="2" charset="2"/>
              </a:rPr>
              <a:t>).</a:t>
            </a:r>
            <a:endParaRPr lang="ar-SA" sz="1400" dirty="0">
              <a:solidFill>
                <a:schemeClr val="bg1">
                  <a:lumMod val="50000"/>
                </a:schemeClr>
              </a:solidFill>
              <a:latin typeface="Calibri" panose="020F0502020204030204" pitchFamily="34" charset="0"/>
              <a:cs typeface="Calibri" panose="020F0502020204030204" pitchFamily="34" charset="0"/>
              <a:sym typeface="Wingdings" panose="05000000000000000000" pitchFamily="2" charset="2"/>
            </a:endParaRPr>
          </a:p>
          <a:p>
            <a:pPr marL="0" indent="0" algn="r" rtl="1">
              <a:buNone/>
            </a:pPr>
            <a:r>
              <a:rPr lang="ar-SA" sz="1400" dirty="0">
                <a:solidFill>
                  <a:schemeClr val="bg1">
                    <a:lumMod val="50000"/>
                  </a:schemeClr>
                </a:solidFill>
                <a:latin typeface="Calibri" panose="020F0502020204030204" pitchFamily="34" charset="0"/>
                <a:cs typeface="Calibri" panose="020F0502020204030204" pitchFamily="34" charset="0"/>
                <a:sym typeface="Wingdings" panose="05000000000000000000" pitchFamily="2" charset="2"/>
              </a:rPr>
              <a:t>- البوتاسيوم للأسف ما يمديه يطلع </a:t>
            </a:r>
            <a:r>
              <a:rPr lang="ar-SA" sz="1400" dirty="0" err="1">
                <a:solidFill>
                  <a:schemeClr val="bg1">
                    <a:lumMod val="50000"/>
                  </a:schemeClr>
                </a:solidFill>
                <a:latin typeface="Calibri" panose="020F0502020204030204" pitchFamily="34" charset="0"/>
                <a:cs typeface="Calibri" panose="020F0502020204030204" pitchFamily="34" charset="0"/>
                <a:sym typeface="Wingdings" panose="05000000000000000000" pitchFamily="2" charset="2"/>
              </a:rPr>
              <a:t>للكاناليكيولاي</a:t>
            </a:r>
            <a:r>
              <a:rPr lang="ar-SA" sz="1400" dirty="0">
                <a:solidFill>
                  <a:schemeClr val="bg1">
                    <a:lumMod val="50000"/>
                  </a:schemeClr>
                </a:solidFill>
                <a:latin typeface="Calibri" panose="020F0502020204030204" pitchFamily="34" charset="0"/>
                <a:cs typeface="Calibri" panose="020F0502020204030204" pitchFamily="34" charset="0"/>
                <a:sym typeface="Wingdings" panose="05000000000000000000" pitchFamily="2" charset="2"/>
              </a:rPr>
              <a:t> ، الا تمسكه </a:t>
            </a:r>
            <a:r>
              <a:rPr lang="ar-SA" sz="1400" dirty="0" err="1">
                <a:solidFill>
                  <a:schemeClr val="bg1">
                    <a:lumMod val="50000"/>
                  </a:schemeClr>
                </a:solidFill>
                <a:latin typeface="Calibri" panose="020F0502020204030204" pitchFamily="34" charset="0"/>
                <a:cs typeface="Calibri" panose="020F0502020204030204" pitchFamily="34" charset="0"/>
                <a:sym typeface="Wingdings" panose="05000000000000000000" pitchFamily="2" charset="2"/>
              </a:rPr>
              <a:t>البمب</a:t>
            </a:r>
            <a:r>
              <a:rPr lang="ar-SA" sz="1400" dirty="0">
                <a:solidFill>
                  <a:schemeClr val="bg1">
                    <a:lumMod val="50000"/>
                  </a:schemeClr>
                </a:solidFill>
                <a:latin typeface="Calibri" panose="020F0502020204030204" pitchFamily="34" charset="0"/>
                <a:cs typeface="Calibri" panose="020F0502020204030204" pitchFamily="34" charset="0"/>
                <a:sym typeface="Wingdings" panose="05000000000000000000" pitchFamily="2" charset="2"/>
              </a:rPr>
              <a:t> و تدخله ثاني جوا و تطلع الهيدروجين برا ، و تستمر الدورة الى مالا نهاية  (الهيدروجين يبغى يطلع من </a:t>
            </a:r>
            <a:r>
              <a:rPr lang="ar-SA" sz="1400" dirty="0" err="1">
                <a:solidFill>
                  <a:schemeClr val="bg1">
                    <a:lumMod val="50000"/>
                  </a:schemeClr>
                </a:solidFill>
                <a:latin typeface="Calibri" panose="020F0502020204030204" pitchFamily="34" charset="0"/>
                <a:cs typeface="Calibri" panose="020F0502020204030204" pitchFamily="34" charset="0"/>
                <a:sym typeface="Wingdings" panose="05000000000000000000" pitchFamily="2" charset="2"/>
              </a:rPr>
              <a:t>الكاناليكيولاي</a:t>
            </a:r>
            <a:r>
              <a:rPr lang="ar-SA" sz="1400" dirty="0">
                <a:solidFill>
                  <a:schemeClr val="bg1">
                    <a:lumMod val="50000"/>
                  </a:schemeClr>
                </a:solidFill>
                <a:latin typeface="Calibri" panose="020F0502020204030204" pitchFamily="34" charset="0"/>
                <a:cs typeface="Calibri" panose="020F0502020204030204" pitchFamily="34" charset="0"/>
                <a:sym typeface="Wingdings" panose="05000000000000000000" pitchFamily="2" charset="2"/>
              </a:rPr>
              <a:t> و البوتاسيوم يتمنى يدخلها</a:t>
            </a:r>
            <a:r>
              <a:rPr lang="ar-SA" sz="1400" dirty="0" smtClean="0">
                <a:solidFill>
                  <a:schemeClr val="bg1">
                    <a:lumMod val="50000"/>
                  </a:schemeClr>
                </a:solidFill>
                <a:latin typeface="Calibri" panose="020F0502020204030204" pitchFamily="34" charset="0"/>
                <a:cs typeface="Calibri" panose="020F0502020204030204" pitchFamily="34" charset="0"/>
                <a:sym typeface="Wingdings" panose="05000000000000000000" pitchFamily="2" charset="2"/>
              </a:rPr>
              <a:t>).</a:t>
            </a:r>
            <a:endParaRPr lang="ar-SA" sz="1400" dirty="0">
              <a:solidFill>
                <a:schemeClr val="bg1">
                  <a:lumMod val="50000"/>
                </a:schemeClr>
              </a:solidFill>
              <a:latin typeface="Calibri" panose="020F0502020204030204" pitchFamily="34" charset="0"/>
              <a:cs typeface="Calibri" panose="020F0502020204030204" pitchFamily="34" charset="0"/>
              <a:sym typeface="Wingdings" panose="05000000000000000000" pitchFamily="2" charset="2"/>
            </a:endParaRPr>
          </a:p>
          <a:p>
            <a:pPr marL="0" indent="0" algn="r" rtl="1">
              <a:buNone/>
            </a:pPr>
            <a:r>
              <a:rPr lang="ar-SA" sz="1400" dirty="0">
                <a:solidFill>
                  <a:schemeClr val="bg1">
                    <a:lumMod val="50000"/>
                  </a:schemeClr>
                </a:solidFill>
                <a:latin typeface="Calibri" panose="020F0502020204030204" pitchFamily="34" charset="0"/>
                <a:cs typeface="Calibri" panose="020F0502020204030204" pitchFamily="34" charset="0"/>
                <a:sym typeface="Wingdings" panose="05000000000000000000" pitchFamily="2" charset="2"/>
              </a:rPr>
              <a:t>- </a:t>
            </a:r>
            <a:r>
              <a:rPr lang="ar-SA" sz="1400" dirty="0" err="1">
                <a:solidFill>
                  <a:schemeClr val="bg1">
                    <a:lumMod val="50000"/>
                  </a:schemeClr>
                </a:solidFill>
                <a:latin typeface="Calibri" panose="020F0502020204030204" pitchFamily="34" charset="0"/>
                <a:cs typeface="Calibri" panose="020F0502020204030204" pitchFamily="34" charset="0"/>
                <a:sym typeface="Wingdings" panose="05000000000000000000" pitchFamily="2" charset="2"/>
              </a:rPr>
              <a:t>الكلورايد</a:t>
            </a:r>
            <a:r>
              <a:rPr lang="ar-SA" sz="1400" dirty="0">
                <a:solidFill>
                  <a:schemeClr val="bg1">
                    <a:lumMod val="50000"/>
                  </a:schemeClr>
                </a:solidFill>
                <a:latin typeface="Calibri" panose="020F0502020204030204" pitchFamily="34" charset="0"/>
                <a:cs typeface="Calibri" panose="020F0502020204030204" pitchFamily="34" charset="0"/>
                <a:sym typeface="Wingdings" panose="05000000000000000000" pitchFamily="2" charset="2"/>
              </a:rPr>
              <a:t> اموره </a:t>
            </a:r>
            <a:r>
              <a:rPr lang="ar-SA" sz="1400" dirty="0" err="1">
                <a:solidFill>
                  <a:schemeClr val="bg1">
                    <a:lumMod val="50000"/>
                  </a:schemeClr>
                </a:solidFill>
                <a:latin typeface="Calibri" panose="020F0502020204030204" pitchFamily="34" charset="0"/>
                <a:cs typeface="Calibri" panose="020F0502020204030204" pitchFamily="34" charset="0"/>
                <a:sym typeface="Wingdings" panose="05000000000000000000" pitchFamily="2" charset="2"/>
              </a:rPr>
              <a:t>سهالات</a:t>
            </a:r>
            <a:r>
              <a:rPr lang="ar-SA" sz="1400" dirty="0">
                <a:solidFill>
                  <a:schemeClr val="bg1">
                    <a:lumMod val="50000"/>
                  </a:schemeClr>
                </a:solidFill>
                <a:latin typeface="Calibri" panose="020F0502020204030204" pitchFamily="34" charset="0"/>
                <a:cs typeface="Calibri" panose="020F0502020204030204" pitchFamily="34" charset="0"/>
                <a:sym typeface="Wingdings" panose="05000000000000000000" pitchFamily="2" charset="2"/>
              </a:rPr>
              <a:t> فيمر على كل </a:t>
            </a:r>
            <a:r>
              <a:rPr lang="ar-SA" sz="1400" dirty="0" err="1">
                <a:solidFill>
                  <a:schemeClr val="bg1">
                    <a:lumMod val="50000"/>
                  </a:schemeClr>
                </a:solidFill>
                <a:latin typeface="Calibri" panose="020F0502020204030204" pitchFamily="34" charset="0"/>
                <a:cs typeface="Calibri" panose="020F0502020204030204" pitchFamily="34" charset="0"/>
                <a:sym typeface="Wingdings" panose="05000000000000000000" pitchFamily="2" charset="2"/>
              </a:rPr>
              <a:t>الحوسة</a:t>
            </a:r>
            <a:r>
              <a:rPr lang="ar-SA" sz="1400" dirty="0">
                <a:solidFill>
                  <a:schemeClr val="bg1">
                    <a:lumMod val="50000"/>
                  </a:schemeClr>
                </a:solidFill>
                <a:latin typeface="Calibri" panose="020F0502020204030204" pitchFamily="34" charset="0"/>
                <a:cs typeface="Calibri" panose="020F0502020204030204" pitchFamily="34" charset="0"/>
                <a:sym typeface="Wingdings" panose="05000000000000000000" pitchFamily="2" charset="2"/>
              </a:rPr>
              <a:t> هذي و يطلع مثل ما </a:t>
            </a:r>
            <a:r>
              <a:rPr lang="ar-SA" sz="1400" dirty="0" smtClean="0">
                <a:solidFill>
                  <a:schemeClr val="bg1">
                    <a:lumMod val="50000"/>
                  </a:schemeClr>
                </a:solidFill>
                <a:latin typeface="Calibri" panose="020F0502020204030204" pitchFamily="34" charset="0"/>
                <a:cs typeface="Calibri" panose="020F0502020204030204" pitchFamily="34" charset="0"/>
                <a:sym typeface="Wingdings" panose="05000000000000000000" pitchFamily="2" charset="2"/>
              </a:rPr>
              <a:t>دخل.</a:t>
            </a:r>
            <a:endParaRPr lang="ar-SA" sz="1400" dirty="0">
              <a:solidFill>
                <a:schemeClr val="bg1">
                  <a:lumMod val="50000"/>
                </a:schemeClr>
              </a:solidFill>
              <a:latin typeface="Calibri" panose="020F0502020204030204" pitchFamily="34" charset="0"/>
              <a:cs typeface="Calibri" panose="020F0502020204030204" pitchFamily="34" charset="0"/>
              <a:sym typeface="Wingdings" panose="05000000000000000000" pitchFamily="2" charset="2"/>
            </a:endParaRPr>
          </a:p>
          <a:p>
            <a:pPr marL="0" indent="0" algn="r" rtl="1">
              <a:buNone/>
            </a:pPr>
            <a:r>
              <a:rPr lang="ar-SA" sz="1400" dirty="0">
                <a:solidFill>
                  <a:schemeClr val="bg1">
                    <a:lumMod val="50000"/>
                  </a:schemeClr>
                </a:solidFill>
                <a:latin typeface="Calibri" panose="020F0502020204030204" pitchFamily="34" charset="0"/>
                <a:cs typeface="Calibri" panose="020F0502020204030204" pitchFamily="34" charset="0"/>
                <a:sym typeface="Wingdings" panose="05000000000000000000" pitchFamily="2" charset="2"/>
              </a:rPr>
              <a:t>ا</a:t>
            </a:r>
            <a:r>
              <a:rPr lang="ar-SA" sz="1400" dirty="0" smtClean="0">
                <a:solidFill>
                  <a:schemeClr val="bg1">
                    <a:lumMod val="50000"/>
                  </a:schemeClr>
                </a:solidFill>
                <a:latin typeface="Calibri" panose="020F0502020204030204" pitchFamily="34" charset="0"/>
                <a:cs typeface="Calibri" panose="020F0502020204030204" pitchFamily="34" charset="0"/>
                <a:sym typeface="Wingdings" panose="05000000000000000000" pitchFamily="2" charset="2"/>
              </a:rPr>
              <a:t>لماء </a:t>
            </a:r>
            <a:r>
              <a:rPr lang="ar-SA" sz="1400" dirty="0">
                <a:solidFill>
                  <a:schemeClr val="bg1">
                    <a:lumMod val="50000"/>
                  </a:schemeClr>
                </a:solidFill>
                <a:latin typeface="Calibri" panose="020F0502020204030204" pitchFamily="34" charset="0"/>
                <a:cs typeface="Calibri" panose="020F0502020204030204" pitchFamily="34" charset="0"/>
                <a:sym typeface="Wingdings" panose="05000000000000000000" pitchFamily="2" charset="2"/>
              </a:rPr>
              <a:t>راح يطلع من الخلية بسبب كثرة الاملاح جواها عن طريق </a:t>
            </a:r>
            <a:r>
              <a:rPr lang="ar-SA" sz="1400" dirty="0" err="1">
                <a:solidFill>
                  <a:schemeClr val="bg1">
                    <a:lumMod val="50000"/>
                  </a:schemeClr>
                </a:solidFill>
                <a:latin typeface="Calibri" panose="020F0502020204030204" pitchFamily="34" charset="0"/>
                <a:cs typeface="Calibri" panose="020F0502020204030204" pitchFamily="34" charset="0"/>
                <a:sym typeface="Wingdings" panose="05000000000000000000" pitchFamily="2" charset="2"/>
              </a:rPr>
              <a:t>الاوزموزيز</a:t>
            </a:r>
            <a:r>
              <a:rPr lang="ar-SA" sz="1400" dirty="0">
                <a:solidFill>
                  <a:schemeClr val="bg1">
                    <a:lumMod val="50000"/>
                  </a:schemeClr>
                </a:solidFill>
                <a:latin typeface="Calibri" panose="020F0502020204030204" pitchFamily="34" charset="0"/>
                <a:cs typeface="Calibri" panose="020F0502020204030204" pitchFamily="34" charset="0"/>
                <a:sym typeface="Wingdings" panose="05000000000000000000" pitchFamily="2" charset="2"/>
              </a:rPr>
              <a:t> و يروح </a:t>
            </a:r>
            <a:r>
              <a:rPr lang="ar-SA" sz="1400" dirty="0" err="1">
                <a:solidFill>
                  <a:schemeClr val="bg1">
                    <a:lumMod val="50000"/>
                  </a:schemeClr>
                </a:solidFill>
                <a:latin typeface="Calibri" panose="020F0502020204030204" pitchFamily="34" charset="0"/>
                <a:cs typeface="Calibri" panose="020F0502020204030204" pitchFamily="34" charset="0"/>
                <a:sym typeface="Wingdings" panose="05000000000000000000" pitchFamily="2" charset="2"/>
              </a:rPr>
              <a:t>للكاناليكيولاي</a:t>
            </a:r>
            <a:r>
              <a:rPr lang="ar-SA" sz="1400" dirty="0">
                <a:solidFill>
                  <a:schemeClr val="bg1">
                    <a:lumMod val="50000"/>
                  </a:schemeClr>
                </a:solidFill>
                <a:latin typeface="Calibri" panose="020F0502020204030204" pitchFamily="34" charset="0"/>
                <a:cs typeface="Calibri" panose="020F0502020204030204" pitchFamily="34" charset="0"/>
                <a:sym typeface="Wingdings" panose="05000000000000000000" pitchFamily="2" charset="2"/>
              </a:rPr>
              <a:t> ، وبكذا تكمل مكونات </a:t>
            </a:r>
            <a:r>
              <a:rPr lang="ar-SA" sz="1400" dirty="0" err="1">
                <a:solidFill>
                  <a:schemeClr val="bg1">
                    <a:lumMod val="50000"/>
                  </a:schemeClr>
                </a:solidFill>
                <a:latin typeface="Calibri" panose="020F0502020204030204" pitchFamily="34" charset="0"/>
                <a:cs typeface="Calibri" panose="020F0502020204030204" pitchFamily="34" charset="0"/>
                <a:sym typeface="Wingdings" panose="05000000000000000000" pitchFamily="2" charset="2"/>
              </a:rPr>
              <a:t>الاتش</a:t>
            </a:r>
            <a:r>
              <a:rPr lang="ar-SA" sz="1400" dirty="0">
                <a:solidFill>
                  <a:schemeClr val="bg1">
                    <a:lumMod val="50000"/>
                  </a:schemeClr>
                </a:solidFill>
                <a:latin typeface="Calibri" panose="020F0502020204030204" pitchFamily="34" charset="0"/>
                <a:cs typeface="Calibri" panose="020F0502020204030204" pitchFamily="34" charset="0"/>
                <a:sym typeface="Wingdings" panose="05000000000000000000" pitchFamily="2" charset="2"/>
              </a:rPr>
              <a:t> سي </a:t>
            </a:r>
            <a:r>
              <a:rPr lang="ar-SA" sz="1400" dirty="0" smtClean="0">
                <a:solidFill>
                  <a:schemeClr val="bg1">
                    <a:lumMod val="50000"/>
                  </a:schemeClr>
                </a:solidFill>
                <a:latin typeface="Calibri" panose="020F0502020204030204" pitchFamily="34" charset="0"/>
                <a:cs typeface="Calibri" panose="020F0502020204030204" pitchFamily="34" charset="0"/>
                <a:sym typeface="Wingdings" panose="05000000000000000000" pitchFamily="2" charset="2"/>
              </a:rPr>
              <a:t>ال.</a:t>
            </a:r>
          </a:p>
          <a:p>
            <a:pPr marL="0" indent="0" algn="ctr" rtl="1">
              <a:buNone/>
            </a:pPr>
            <a:r>
              <a:rPr lang="ar-SA" sz="1400" dirty="0" err="1" smtClean="0">
                <a:solidFill>
                  <a:schemeClr val="bg1">
                    <a:lumMod val="50000"/>
                  </a:schemeClr>
                </a:solidFill>
                <a:latin typeface="Calibri" panose="020F0502020204030204" pitchFamily="34" charset="0"/>
                <a:cs typeface="Calibri" panose="020F0502020204030204" pitchFamily="34" charset="0"/>
                <a:sym typeface="Wingdings" panose="05000000000000000000" pitchFamily="2" charset="2"/>
              </a:rPr>
              <a:t>الحمدلله</a:t>
            </a:r>
            <a:r>
              <a:rPr lang="ar-SA" sz="1400" dirty="0" smtClean="0">
                <a:solidFill>
                  <a:schemeClr val="bg1">
                    <a:lumMod val="50000"/>
                  </a:schemeClr>
                </a:solidFill>
                <a:latin typeface="Calibri" panose="020F0502020204030204" pitchFamily="34" charset="0"/>
                <a:cs typeface="Calibri" panose="020F0502020204030204" pitchFamily="34" charset="0"/>
                <a:sym typeface="Wingdings" panose="05000000000000000000" pitchFamily="2" charset="2"/>
              </a:rPr>
              <a:t> خلصنا </a:t>
            </a:r>
            <a:endParaRPr lang="en-US" sz="1400" dirty="0">
              <a:solidFill>
                <a:schemeClr val="bg1">
                  <a:lumMod val="50000"/>
                </a:schemeClr>
              </a:solidFill>
              <a:latin typeface="Calibri" panose="020F0502020204030204" pitchFamily="34" charset="0"/>
              <a:cs typeface="Calibri" panose="020F0502020204030204" pitchFamily="34" charset="0"/>
            </a:endParaRPr>
          </a:p>
          <a:p>
            <a:pPr marL="0" indent="0" algn="r" rtl="1">
              <a:buNone/>
            </a:pPr>
            <a:endParaRPr lang="en-US" sz="1400" dirty="0">
              <a:solidFill>
                <a:schemeClr val="bg1">
                  <a:lumMod val="50000"/>
                </a:schemeClr>
              </a:solidFill>
              <a:latin typeface="Calibri" panose="020F0502020204030204" pitchFamily="34" charset="0"/>
              <a:cs typeface="Calibri" panose="020F0502020204030204" pitchFamily="34" charset="0"/>
            </a:endParaRPr>
          </a:p>
        </p:txBody>
      </p:sp>
      <p:pic>
        <p:nvPicPr>
          <p:cNvPr id="5" name="Picture 1" descr="http://www.studentconsult.com/common/showimage.cfm?mediaISBN=9781416045748&amp;FigFile=S9781416045748-064-f006.jpg&amp;size=full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0596" y="1599848"/>
            <a:ext cx="3828806"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6738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Neural </a:t>
            </a:r>
            <a:r>
              <a:rPr lang="en-US" sz="3200" dirty="0"/>
              <a:t>and Hormonal Control</a:t>
            </a:r>
          </a:p>
        </p:txBody>
      </p:sp>
      <p:sp>
        <p:nvSpPr>
          <p:cNvPr id="3" name="Slide Number Placeholder 2"/>
          <p:cNvSpPr>
            <a:spLocks noGrp="1"/>
          </p:cNvSpPr>
          <p:nvPr>
            <p:ph type="sldNum" sz="quarter" idx="12"/>
          </p:nvPr>
        </p:nvSpPr>
        <p:spPr/>
        <p:txBody>
          <a:bodyPr/>
          <a:lstStyle/>
          <a:p>
            <a:fld id="{4929A69E-7D8F-4515-9605-0315ABD4F316}" type="slidenum">
              <a:rPr lang="en-US" smtClean="0"/>
              <a:t>25</a:t>
            </a:fld>
            <a:endParaRPr lang="en-US" dirty="0"/>
          </a:p>
        </p:txBody>
      </p:sp>
      <p:sp>
        <p:nvSpPr>
          <p:cNvPr id="4" name="Content Placeholder 3"/>
          <p:cNvSpPr>
            <a:spLocks noGrp="1"/>
          </p:cNvSpPr>
          <p:nvPr>
            <p:ph sz="quarter" idx="1"/>
          </p:nvPr>
        </p:nvSpPr>
        <p:spPr/>
        <p:txBody>
          <a:bodyPr>
            <a:normAutofit/>
          </a:bodyPr>
          <a:lstStyle/>
          <a:p>
            <a:r>
              <a:rPr lang="en-US" sz="1600" dirty="0" smtClean="0"/>
              <a:t>Gastric secretion is under </a:t>
            </a:r>
            <a:r>
              <a:rPr lang="en-US" sz="1600" b="1" dirty="0" smtClean="0"/>
              <a:t>neural</a:t>
            </a:r>
            <a:r>
              <a:rPr lang="en-US" sz="1600" dirty="0" smtClean="0"/>
              <a:t> and </a:t>
            </a:r>
            <a:r>
              <a:rPr lang="en-US" sz="1600" b="1" dirty="0" smtClean="0"/>
              <a:t>hormonal</a:t>
            </a:r>
            <a:r>
              <a:rPr lang="en-US" sz="1600" dirty="0" smtClean="0"/>
              <a:t> control.</a:t>
            </a:r>
          </a:p>
          <a:p>
            <a:endParaRPr lang="en-US" sz="100" dirty="0" smtClean="0"/>
          </a:p>
          <a:p>
            <a:r>
              <a:rPr lang="en-US" sz="1600" dirty="0" smtClean="0"/>
              <a:t>Gastric acid secretion is mediated through neural and hormonal pathways</a:t>
            </a:r>
            <a:r>
              <a:rPr lang="en-US" sz="1600" dirty="0" smtClean="0">
                <a:solidFill>
                  <a:srgbClr val="FF0000"/>
                </a:solidFill>
              </a:rPr>
              <a:t>.</a:t>
            </a:r>
          </a:p>
          <a:p>
            <a:pPr marL="647669" lvl="1" indent="-342900">
              <a:buFont typeface="+mj-lt"/>
              <a:buAutoNum type="arabicPeriod"/>
            </a:pPr>
            <a:r>
              <a:rPr lang="en-US" sz="1600" dirty="0" err="1" smtClean="0">
                <a:solidFill>
                  <a:schemeClr val="tx1"/>
                </a:solidFill>
              </a:rPr>
              <a:t>Vagus</a:t>
            </a:r>
            <a:r>
              <a:rPr lang="en-US" sz="1600" dirty="0" smtClean="0">
                <a:solidFill>
                  <a:schemeClr val="tx1"/>
                </a:solidFill>
              </a:rPr>
              <a:t> nerve stimulation is the </a:t>
            </a:r>
            <a:r>
              <a:rPr lang="en-US" sz="1600" dirty="0" smtClean="0">
                <a:solidFill>
                  <a:schemeClr val="tx1"/>
                </a:solidFill>
                <a:latin typeface="Times New Roman" panose="02020603050405020304" pitchFamily="18" charset="0"/>
                <a:cs typeface="Times New Roman" panose="02020603050405020304" pitchFamily="18" charset="0"/>
              </a:rPr>
              <a:t>→</a:t>
            </a:r>
            <a:r>
              <a:rPr lang="en-US" sz="1600" dirty="0" smtClean="0">
                <a:solidFill>
                  <a:schemeClr val="tx1"/>
                </a:solidFill>
              </a:rPr>
              <a:t> neural effector.</a:t>
            </a:r>
          </a:p>
          <a:p>
            <a:pPr marL="647669" lvl="1" indent="-342900">
              <a:buFont typeface="+mj-lt"/>
              <a:buAutoNum type="arabicPeriod"/>
            </a:pPr>
            <a:r>
              <a:rPr lang="en-US" sz="1600" dirty="0" smtClean="0">
                <a:solidFill>
                  <a:schemeClr val="tx1"/>
                </a:solidFill>
              </a:rPr>
              <a:t>Histamine </a:t>
            </a:r>
            <a:r>
              <a:rPr lang="en-US" sz="1600" dirty="0" smtClean="0">
                <a:solidFill>
                  <a:schemeClr val="tx1"/>
                </a:solidFill>
              </a:rPr>
              <a:t>and </a:t>
            </a:r>
            <a:r>
              <a:rPr lang="en-US" sz="1600" dirty="0" smtClean="0">
                <a:solidFill>
                  <a:schemeClr val="tx1"/>
                </a:solidFill>
              </a:rPr>
              <a:t>gastrin are the </a:t>
            </a:r>
            <a:r>
              <a:rPr lang="en-US" sz="1600" dirty="0" smtClean="0">
                <a:solidFill>
                  <a:schemeClr val="tx1"/>
                </a:solidFill>
                <a:latin typeface="Times New Roman" panose="02020603050405020304" pitchFamily="18" charset="0"/>
                <a:cs typeface="Times New Roman" panose="02020603050405020304" pitchFamily="18" charset="0"/>
              </a:rPr>
              <a:t>→</a:t>
            </a:r>
            <a:r>
              <a:rPr lang="en-US" sz="1600" dirty="0" smtClean="0">
                <a:solidFill>
                  <a:schemeClr val="tx1"/>
                </a:solidFill>
              </a:rPr>
              <a:t> hormonal effectors.</a:t>
            </a:r>
          </a:p>
          <a:p>
            <a:pPr marL="304769" lvl="1" indent="0">
              <a:buNone/>
            </a:pPr>
            <a:endParaRPr lang="en-US" sz="500" dirty="0" smtClean="0"/>
          </a:p>
          <a:p>
            <a:r>
              <a:rPr lang="en-US" sz="1600" dirty="0" smtClean="0"/>
              <a:t>Parietal cells possess special histamine receptors, h</a:t>
            </a:r>
            <a:r>
              <a:rPr lang="en-US" sz="1600" baseline="-25000" dirty="0" smtClean="0"/>
              <a:t>2</a:t>
            </a:r>
            <a:r>
              <a:rPr lang="en-US" sz="1600" dirty="0" smtClean="0"/>
              <a:t> receptors, whose stimulation results in </a:t>
            </a:r>
            <a:r>
              <a:rPr lang="en-US" sz="1600" dirty="0" smtClean="0">
                <a:solidFill>
                  <a:srgbClr val="FF0000"/>
                </a:solidFill>
              </a:rPr>
              <a:t>increased acid secretion</a:t>
            </a:r>
            <a:r>
              <a:rPr lang="en-US" sz="1600" dirty="0" smtClean="0"/>
              <a:t>. </a:t>
            </a:r>
          </a:p>
          <a:p>
            <a:endParaRPr lang="en-US" sz="100" dirty="0" smtClean="0"/>
          </a:p>
          <a:p>
            <a:r>
              <a:rPr lang="en-US" sz="1600" dirty="0" smtClean="0"/>
              <a:t>Special neuroendocrine cells of the stomach, known as </a:t>
            </a:r>
            <a:r>
              <a:rPr lang="en-US" sz="1600" dirty="0" err="1" smtClean="0">
                <a:solidFill>
                  <a:srgbClr val="FF0000"/>
                </a:solidFill>
              </a:rPr>
              <a:t>enterochromaffinlike</a:t>
            </a:r>
            <a:r>
              <a:rPr lang="en-US" sz="1600" dirty="0" smtClean="0">
                <a:solidFill>
                  <a:srgbClr val="FF0000"/>
                </a:solidFill>
              </a:rPr>
              <a:t> </a:t>
            </a:r>
            <a:r>
              <a:rPr lang="en-US" sz="1600" dirty="0" smtClean="0"/>
              <a:t>(</a:t>
            </a:r>
            <a:r>
              <a:rPr lang="en-US" sz="1600" dirty="0" smtClean="0"/>
              <a:t>ECL</a:t>
            </a:r>
            <a:r>
              <a:rPr lang="en-US" sz="1600" dirty="0" smtClean="0"/>
              <a:t>) </a:t>
            </a:r>
            <a:r>
              <a:rPr lang="en-US" sz="1600" dirty="0" smtClean="0"/>
              <a:t>cells, are believed to be the source of this histamine. </a:t>
            </a:r>
          </a:p>
          <a:p>
            <a:endParaRPr lang="en-US" sz="500" dirty="0" smtClean="0"/>
          </a:p>
          <a:p>
            <a:r>
              <a:rPr lang="en-US" sz="1600" dirty="0" smtClean="0"/>
              <a:t>They are located mostly in the acid-secreting regions of the stomach. </a:t>
            </a:r>
          </a:p>
          <a:p>
            <a:endParaRPr lang="en-US" sz="100" dirty="0" smtClean="0"/>
          </a:p>
          <a:p>
            <a:r>
              <a:rPr lang="en-US" sz="1600" dirty="0" smtClean="0"/>
              <a:t>The mechanisms that stimulate the </a:t>
            </a:r>
            <a:r>
              <a:rPr lang="en-US" sz="1600" dirty="0" err="1" smtClean="0"/>
              <a:t>ecl</a:t>
            </a:r>
            <a:r>
              <a:rPr lang="en-US" sz="1600" dirty="0" smtClean="0"/>
              <a:t> cells to release histamine are poorly understood. </a:t>
            </a:r>
          </a:p>
          <a:p>
            <a:endParaRPr lang="en-US" sz="100" dirty="0" smtClean="0"/>
          </a:p>
          <a:p>
            <a:r>
              <a:rPr lang="en-US" sz="1600" dirty="0" smtClean="0"/>
              <a:t>The effectiveness of </a:t>
            </a:r>
            <a:r>
              <a:rPr lang="en-US" sz="1600" dirty="0" smtClean="0">
                <a:solidFill>
                  <a:srgbClr val="FF0000"/>
                </a:solidFill>
              </a:rPr>
              <a:t>cimetidine</a:t>
            </a:r>
            <a:r>
              <a:rPr lang="en-US" sz="1600" dirty="0" smtClean="0"/>
              <a:t>, (a h</a:t>
            </a:r>
            <a:r>
              <a:rPr lang="en-US" sz="1600" baseline="-25000" dirty="0" smtClean="0"/>
              <a:t>2</a:t>
            </a:r>
            <a:r>
              <a:rPr lang="en-US" sz="1600" dirty="0" smtClean="0"/>
              <a:t> blocker) in reducing acid secretion has indirectly demonstrated the importance of histamine as an effector of gastric acid secretion. </a:t>
            </a:r>
          </a:p>
          <a:p>
            <a:endParaRPr lang="en-US" sz="100" dirty="0" smtClean="0"/>
          </a:p>
          <a:p>
            <a:r>
              <a:rPr lang="en-US" sz="1600" dirty="0" smtClean="0"/>
              <a:t>H</a:t>
            </a:r>
            <a:r>
              <a:rPr lang="en-US" sz="1600" baseline="-25000" dirty="0" smtClean="0"/>
              <a:t>2</a:t>
            </a:r>
            <a:r>
              <a:rPr lang="en-US" sz="1600" dirty="0" smtClean="0"/>
              <a:t> blockers are commonly used for the treatment of peptic ulcer disease or gastroesophageal reflux disease.</a:t>
            </a:r>
          </a:p>
        </p:txBody>
      </p:sp>
      <p:sp>
        <p:nvSpPr>
          <p:cNvPr id="7" name="Rectangle 6"/>
          <p:cNvSpPr/>
          <p:nvPr/>
        </p:nvSpPr>
        <p:spPr>
          <a:xfrm>
            <a:off x="9982844" y="9892"/>
            <a:ext cx="2205981" cy="4046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8353490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26</a:t>
            </a:fld>
            <a:endParaRPr lang="en-US" dirty="0"/>
          </a:p>
        </p:txBody>
      </p:sp>
      <p:sp>
        <p:nvSpPr>
          <p:cNvPr id="4" name="Content Placeholder 3"/>
          <p:cNvSpPr>
            <a:spLocks noGrp="1"/>
          </p:cNvSpPr>
          <p:nvPr>
            <p:ph sz="quarter" idx="1"/>
          </p:nvPr>
        </p:nvSpPr>
        <p:spPr>
          <a:xfrm>
            <a:off x="609461" y="1268760"/>
            <a:ext cx="5484951" cy="5112568"/>
          </a:xfrm>
        </p:spPr>
        <p:txBody>
          <a:bodyPr>
            <a:normAutofit/>
          </a:bodyPr>
          <a:lstStyle/>
          <a:p>
            <a:pPr lvl="0"/>
            <a:r>
              <a:rPr lang="en-US" sz="1300" dirty="0" err="1" smtClean="0">
                <a:solidFill>
                  <a:schemeClr val="accent2">
                    <a:lumMod val="75000"/>
                  </a:schemeClr>
                </a:solidFill>
              </a:rPr>
              <a:t>Vagus</a:t>
            </a:r>
            <a:r>
              <a:rPr lang="en-US" sz="1300" dirty="0" smtClean="0">
                <a:solidFill>
                  <a:schemeClr val="accent2">
                    <a:lumMod val="75000"/>
                  </a:schemeClr>
                </a:solidFill>
              </a:rPr>
              <a:t> nerve (neural effector) either by: </a:t>
            </a:r>
          </a:p>
          <a:p>
            <a:pPr marL="647669" lvl="1" indent="-342900">
              <a:buFont typeface="+mj-lt"/>
              <a:buAutoNum type="arabicPeriod"/>
            </a:pPr>
            <a:r>
              <a:rPr lang="en-US" sz="1300" dirty="0" smtClean="0">
                <a:solidFill>
                  <a:schemeClr val="tx1"/>
                </a:solidFill>
              </a:rPr>
              <a:t>Releasing</a:t>
            </a:r>
            <a:r>
              <a:rPr lang="en-US" sz="1300" dirty="0" smtClean="0"/>
              <a:t> </a:t>
            </a:r>
            <a:r>
              <a:rPr lang="en-US" sz="1300" dirty="0" smtClean="0">
                <a:solidFill>
                  <a:srgbClr val="FF0000"/>
                </a:solidFill>
              </a:rPr>
              <a:t>ach</a:t>
            </a:r>
            <a:r>
              <a:rPr lang="en-US" sz="1300" dirty="0" smtClean="0"/>
              <a:t> </a:t>
            </a:r>
            <a:r>
              <a:rPr lang="en-US" sz="1300" dirty="0" smtClean="0">
                <a:solidFill>
                  <a:schemeClr val="tx1"/>
                </a:solidFill>
              </a:rPr>
              <a:t>(</a:t>
            </a:r>
            <a:r>
              <a:rPr lang="en-US" sz="1300" b="1" dirty="0" smtClean="0">
                <a:solidFill>
                  <a:schemeClr val="tx1"/>
                </a:solidFill>
              </a:rPr>
              <a:t>direct</a:t>
            </a:r>
            <a:r>
              <a:rPr lang="en-US" sz="1300" dirty="0" smtClean="0">
                <a:solidFill>
                  <a:schemeClr val="tx1"/>
                </a:solidFill>
              </a:rPr>
              <a:t> activation of parietal cells).</a:t>
            </a:r>
          </a:p>
          <a:p>
            <a:pPr marL="647669" lvl="1" indent="-342900">
              <a:buFont typeface="+mj-lt"/>
              <a:buAutoNum type="arabicPeriod"/>
            </a:pPr>
            <a:r>
              <a:rPr lang="en-US" sz="1300" dirty="0" smtClean="0">
                <a:solidFill>
                  <a:schemeClr val="tx1"/>
                </a:solidFill>
              </a:rPr>
              <a:t>By releasing </a:t>
            </a:r>
            <a:r>
              <a:rPr lang="en-US" sz="1300" dirty="0" smtClean="0">
                <a:solidFill>
                  <a:srgbClr val="FF0000"/>
                </a:solidFill>
              </a:rPr>
              <a:t>gastrin releasing peptide</a:t>
            </a:r>
            <a:r>
              <a:rPr lang="en-US" sz="1300" dirty="0" smtClean="0"/>
              <a:t>, </a:t>
            </a:r>
            <a:r>
              <a:rPr lang="en-US" sz="1300" dirty="0" smtClean="0">
                <a:solidFill>
                  <a:schemeClr val="tx1"/>
                </a:solidFill>
              </a:rPr>
              <a:t>GRP </a:t>
            </a:r>
          </a:p>
          <a:p>
            <a:pPr marL="304769" lvl="1" indent="0">
              <a:buNone/>
            </a:pPr>
            <a:r>
              <a:rPr lang="en-US" sz="1300" dirty="0">
                <a:solidFill>
                  <a:schemeClr val="tx1"/>
                </a:solidFill>
              </a:rPr>
              <a:t> </a:t>
            </a:r>
            <a:r>
              <a:rPr lang="en-US" sz="1300" dirty="0" smtClean="0">
                <a:solidFill>
                  <a:schemeClr val="tx1"/>
                </a:solidFill>
              </a:rPr>
              <a:t>      </a:t>
            </a:r>
            <a:r>
              <a:rPr lang="en-US" sz="1300" dirty="0" smtClean="0">
                <a:solidFill>
                  <a:schemeClr val="tx1"/>
                </a:solidFill>
              </a:rPr>
              <a:t>(</a:t>
            </a:r>
            <a:r>
              <a:rPr lang="en-US" sz="1300" b="1" dirty="0" smtClean="0">
                <a:solidFill>
                  <a:schemeClr val="tx1"/>
                </a:solidFill>
              </a:rPr>
              <a:t>indirect</a:t>
            </a:r>
            <a:r>
              <a:rPr lang="en-US" sz="1300" dirty="0" smtClean="0">
                <a:solidFill>
                  <a:schemeClr val="tx1"/>
                </a:solidFill>
              </a:rPr>
              <a:t> activation).</a:t>
            </a:r>
          </a:p>
          <a:p>
            <a:pPr marL="647669" lvl="1" indent="-342900">
              <a:buFont typeface="+mj-lt"/>
              <a:buAutoNum type="arabicPeriod"/>
            </a:pPr>
            <a:endParaRPr lang="en-US" sz="100" dirty="0" smtClean="0">
              <a:solidFill>
                <a:schemeClr val="tx1"/>
              </a:solidFill>
            </a:endParaRPr>
          </a:p>
          <a:p>
            <a:pPr lvl="0"/>
            <a:r>
              <a:rPr lang="en-US" sz="1300" dirty="0" smtClean="0"/>
              <a:t>Gastrin (hormonal effector).</a:t>
            </a:r>
          </a:p>
          <a:p>
            <a:pPr lvl="0"/>
            <a:endParaRPr lang="en-US" sz="100" dirty="0" smtClean="0"/>
          </a:p>
          <a:p>
            <a:pPr lvl="0"/>
            <a:r>
              <a:rPr lang="en-US" sz="1300" dirty="0" err="1" smtClean="0"/>
              <a:t>Enterochromaffin</a:t>
            </a:r>
            <a:r>
              <a:rPr lang="en-US" sz="1300" dirty="0" smtClean="0"/>
              <a:t> like </a:t>
            </a:r>
            <a:r>
              <a:rPr lang="en-US" sz="1300" dirty="0" smtClean="0"/>
              <a:t>cells release </a:t>
            </a:r>
            <a:r>
              <a:rPr lang="en-US" sz="1300" dirty="0" smtClean="0">
                <a:solidFill>
                  <a:srgbClr val="FF0000"/>
                </a:solidFill>
              </a:rPr>
              <a:t>histamine.</a:t>
            </a:r>
          </a:p>
          <a:p>
            <a:pPr lvl="0">
              <a:buFont typeface="Wingdings" panose="05000000000000000000" pitchFamily="2" charset="2"/>
              <a:buChar char="à"/>
            </a:pPr>
            <a:r>
              <a:rPr lang="en-US" sz="1300" dirty="0" smtClean="0">
                <a:sym typeface="Wingdings" pitchFamily="2" charset="2"/>
              </a:rPr>
              <a:t>Activates h</a:t>
            </a:r>
            <a:r>
              <a:rPr lang="en-US" sz="1300" baseline="-25000" dirty="0" smtClean="0">
                <a:sym typeface="Wingdings" pitchFamily="2" charset="2"/>
              </a:rPr>
              <a:t>2</a:t>
            </a:r>
            <a:r>
              <a:rPr lang="en-US" sz="1300" dirty="0" smtClean="0">
                <a:sym typeface="Wingdings" pitchFamily="2" charset="2"/>
              </a:rPr>
              <a:t> receptor </a:t>
            </a:r>
            <a:r>
              <a:rPr lang="en-US" sz="1300" dirty="0" smtClean="0">
                <a:sym typeface="Wingdings" pitchFamily="2" charset="2"/>
              </a:rPr>
              <a:t>(</a:t>
            </a:r>
            <a:r>
              <a:rPr lang="en-US" sz="1300" dirty="0" smtClean="0">
                <a:sym typeface="Wingdings" pitchFamily="2" charset="2"/>
              </a:rPr>
              <a:t>parietal cells)</a:t>
            </a:r>
            <a:r>
              <a:rPr lang="en-US" sz="1300" dirty="0" smtClean="0"/>
              <a:t> </a:t>
            </a:r>
          </a:p>
          <a:p>
            <a:pPr lvl="0">
              <a:buFont typeface="Wingdings" panose="05000000000000000000" pitchFamily="2" charset="2"/>
              <a:buChar char="à"/>
            </a:pPr>
            <a:r>
              <a:rPr lang="en-US" sz="1300" dirty="0" smtClean="0">
                <a:sym typeface="Wingdings" pitchFamily="2" charset="2"/>
              </a:rPr>
              <a:t>Increases </a:t>
            </a:r>
            <a:r>
              <a:rPr lang="en-US" sz="1300" dirty="0" smtClean="0"/>
              <a:t>acid secretion.</a:t>
            </a:r>
          </a:p>
          <a:p>
            <a:endParaRPr lang="en-US" sz="1300" dirty="0" smtClean="0"/>
          </a:p>
          <a:p>
            <a:endParaRPr lang="en-US" sz="1300" dirty="0"/>
          </a:p>
        </p:txBody>
      </p:sp>
      <p:pic>
        <p:nvPicPr>
          <p:cNvPr id="5" name="Picture 4" descr="showimage.jpg"/>
          <p:cNvPicPr>
            <a:picLocks noChangeAspect="1"/>
          </p:cNvPicPr>
          <p:nvPr/>
        </p:nvPicPr>
        <p:blipFill rotWithShape="1">
          <a:blip r:embed="rId2" cstate="print"/>
          <a:srcRect t="4887" b="4273"/>
          <a:stretch/>
        </p:blipFill>
        <p:spPr>
          <a:xfrm>
            <a:off x="816669" y="3740830"/>
            <a:ext cx="4122364" cy="2569716"/>
          </a:xfrm>
          <a:prstGeom prst="rect">
            <a:avLst/>
          </a:prstGeom>
        </p:spPr>
      </p:pic>
      <p:cxnSp>
        <p:nvCxnSpPr>
          <p:cNvPr id="6" name="Straight Connector 5"/>
          <p:cNvCxnSpPr/>
          <p:nvPr/>
        </p:nvCxnSpPr>
        <p:spPr>
          <a:xfrm flipH="1">
            <a:off x="5019266" y="1167978"/>
            <a:ext cx="2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7" name="Content Placeholder 3"/>
          <p:cNvSpPr txBox="1">
            <a:spLocks/>
          </p:cNvSpPr>
          <p:nvPr/>
        </p:nvSpPr>
        <p:spPr>
          <a:xfrm>
            <a:off x="5046027" y="1185958"/>
            <a:ext cx="5973560" cy="337592"/>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r>
              <a:rPr lang="en-US" sz="1300" dirty="0" smtClean="0"/>
              <a:t>Agents that stimulate and inhibit </a:t>
            </a:r>
            <a:r>
              <a:rPr lang="en-US" sz="1300" dirty="0" smtClean="0">
                <a:solidFill>
                  <a:srgbClr val="FF0000"/>
                </a:solidFill>
              </a:rPr>
              <a:t>H</a:t>
            </a:r>
            <a:r>
              <a:rPr lang="en-US" sz="1300" baseline="30000" dirty="0" smtClean="0">
                <a:solidFill>
                  <a:srgbClr val="FF0000"/>
                </a:solidFill>
              </a:rPr>
              <a:t>+</a:t>
            </a:r>
            <a:r>
              <a:rPr lang="en-US" sz="1300" dirty="0" smtClean="0">
                <a:solidFill>
                  <a:srgbClr val="FF0000"/>
                </a:solidFill>
              </a:rPr>
              <a:t> secretion </a:t>
            </a:r>
            <a:r>
              <a:rPr lang="en-US" sz="1300" dirty="0" smtClean="0"/>
              <a:t>by gastric parietal cells.</a:t>
            </a:r>
            <a:endParaRPr lang="en-US" sz="1300" dirty="0"/>
          </a:p>
        </p:txBody>
      </p:sp>
      <p:pic>
        <p:nvPicPr>
          <p:cNvPr id="8" name="Picture 3" descr="showimage.jpg"/>
          <p:cNvPicPr>
            <a:picLocks noChangeAspect="1"/>
          </p:cNvPicPr>
          <p:nvPr/>
        </p:nvPicPr>
        <p:blipFill rotWithShape="1">
          <a:blip r:embed="rId3" cstate="print"/>
          <a:srcRect l="4278" t="2189" r="4043" b="6001"/>
          <a:stretch/>
        </p:blipFill>
        <p:spPr bwMode="auto">
          <a:xfrm>
            <a:off x="5186180" y="1523550"/>
            <a:ext cx="4668135" cy="2489147"/>
          </a:xfrm>
          <a:prstGeom prst="rect">
            <a:avLst/>
          </a:prstGeom>
          <a:noFill/>
          <a:ln w="9525">
            <a:noFill/>
            <a:miter lim="800000"/>
            <a:headEnd/>
            <a:tailEnd/>
          </a:ln>
        </p:spPr>
      </p:pic>
      <p:sp>
        <p:nvSpPr>
          <p:cNvPr id="9" name="Rectangle 8"/>
          <p:cNvSpPr/>
          <p:nvPr/>
        </p:nvSpPr>
        <p:spPr>
          <a:xfrm>
            <a:off x="9854315" y="1500924"/>
            <a:ext cx="2144753" cy="2462213"/>
          </a:xfrm>
          <a:prstGeom prst="rect">
            <a:avLst/>
          </a:prstGeom>
          <a:ln>
            <a:solidFill>
              <a:srgbClr val="00B050"/>
            </a:solidFill>
            <a:prstDash val="dashDot"/>
          </a:ln>
        </p:spPr>
        <p:txBody>
          <a:bodyPr wrap="square">
            <a:spAutoFit/>
          </a:bodyPr>
          <a:lstStyle/>
          <a:p>
            <a:pPr marL="285750" indent="-285750">
              <a:buFont typeface="Arial" panose="020B0604020202020204" pitchFamily="34" charset="0"/>
              <a:buChar char="•"/>
            </a:pPr>
            <a:r>
              <a:rPr lang="en-US" sz="1100" dirty="0">
                <a:solidFill>
                  <a:srgbClr val="00B050"/>
                </a:solidFill>
              </a:rPr>
              <a:t>Neural activation (direct</a:t>
            </a:r>
            <a:r>
              <a:rPr lang="en-US" sz="1100" dirty="0" smtClean="0">
                <a:solidFill>
                  <a:srgbClr val="00B050"/>
                </a:solidFill>
              </a:rPr>
              <a:t>).</a:t>
            </a:r>
            <a:endParaRPr lang="en-US" sz="1100" dirty="0">
              <a:solidFill>
                <a:srgbClr val="00B050"/>
              </a:solidFill>
            </a:endParaRPr>
          </a:p>
          <a:p>
            <a:pPr marL="285750" indent="-285750">
              <a:buFont typeface="Arial" panose="020B0604020202020204" pitchFamily="34" charset="0"/>
              <a:buChar char="•"/>
            </a:pPr>
            <a:r>
              <a:rPr lang="en-US" sz="1100" dirty="0">
                <a:solidFill>
                  <a:srgbClr val="00B050"/>
                </a:solidFill>
              </a:rPr>
              <a:t>Hormonal activation (indirect), gastrin works on CCKB receptor because </a:t>
            </a:r>
            <a:r>
              <a:rPr lang="en-US" sz="1100" dirty="0" smtClean="0">
                <a:solidFill>
                  <a:srgbClr val="00B050"/>
                </a:solidFill>
              </a:rPr>
              <a:t>they are </a:t>
            </a:r>
            <a:r>
              <a:rPr lang="en-US" sz="1100" dirty="0">
                <a:solidFill>
                  <a:srgbClr val="00B050"/>
                </a:solidFill>
              </a:rPr>
              <a:t>from the </a:t>
            </a:r>
            <a:r>
              <a:rPr lang="en-US" sz="1100" dirty="0" err="1">
                <a:solidFill>
                  <a:srgbClr val="00B050"/>
                </a:solidFill>
              </a:rPr>
              <a:t>the</a:t>
            </a:r>
            <a:r>
              <a:rPr lang="en-US" sz="1100" dirty="0">
                <a:solidFill>
                  <a:srgbClr val="00B050"/>
                </a:solidFill>
              </a:rPr>
              <a:t> same family ”</a:t>
            </a:r>
            <a:r>
              <a:rPr lang="en-US" sz="1100" dirty="0">
                <a:solidFill>
                  <a:srgbClr val="FF0000"/>
                </a:solidFill>
              </a:rPr>
              <a:t>you have to know this its even important for the SMLE”.</a:t>
            </a:r>
            <a:r>
              <a:rPr lang="en-US" sz="1100" dirty="0">
                <a:solidFill>
                  <a:srgbClr val="00B050"/>
                </a:solidFill>
              </a:rPr>
              <a:t> Gastrin releasing peptide is a neurotransmitter which is released in the presence of proteins or distention of the stomach. </a:t>
            </a:r>
          </a:p>
          <a:p>
            <a:pPr marL="285750" indent="-285750">
              <a:buFont typeface="Arial" panose="020B0604020202020204" pitchFamily="34" charset="0"/>
              <a:buChar char="•"/>
            </a:pPr>
            <a:r>
              <a:rPr lang="en-US" sz="1100" dirty="0">
                <a:solidFill>
                  <a:srgbClr val="00B050"/>
                </a:solidFill>
              </a:rPr>
              <a:t>Histamine you have to know its H2 </a:t>
            </a:r>
            <a:r>
              <a:rPr lang="en-US" sz="1100" dirty="0" smtClean="0">
                <a:solidFill>
                  <a:srgbClr val="00B050"/>
                </a:solidFill>
              </a:rPr>
              <a:t>receptor</a:t>
            </a:r>
            <a:r>
              <a:rPr lang="en-US" sz="1100" dirty="0">
                <a:solidFill>
                  <a:srgbClr val="00B050"/>
                </a:solidFill>
              </a:rPr>
              <a:t>.</a:t>
            </a:r>
          </a:p>
        </p:txBody>
      </p:sp>
      <p:sp>
        <p:nvSpPr>
          <p:cNvPr id="10" name="Rectangle 9"/>
          <p:cNvSpPr/>
          <p:nvPr/>
        </p:nvSpPr>
        <p:spPr>
          <a:xfrm>
            <a:off x="9046740" y="26640"/>
            <a:ext cx="3142085" cy="404664"/>
          </a:xfrm>
          <a:prstGeom prst="rect">
            <a:avLst/>
          </a:prstGeom>
          <a:noFill/>
          <a:ln>
            <a:solidFill>
              <a:schemeClr val="bg2">
                <a:lumMod val="9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Arabic Typesetting" panose="03020402040406030203" pitchFamily="66" charset="-78"/>
                <a:cs typeface="Arabic Typesetting" panose="03020402040406030203" pitchFamily="66" charset="-78"/>
              </a:rPr>
              <a:t>The </a:t>
            </a:r>
            <a:r>
              <a:rPr lang="en-US" sz="2400" b="1" dirty="0" smtClean="0">
                <a:solidFill>
                  <a:srgbClr val="00B050"/>
                </a:solidFill>
                <a:latin typeface="Arabic Typesetting" panose="03020402040406030203" pitchFamily="66" charset="-78"/>
                <a:cs typeface="Arabic Typesetting" panose="03020402040406030203" pitchFamily="66" charset="-78"/>
              </a:rPr>
              <a:t>Notes</a:t>
            </a:r>
            <a:r>
              <a:rPr lang="en-US" sz="2400" b="1" dirty="0" smtClean="0">
                <a:solidFill>
                  <a:srgbClr val="FF0000"/>
                </a:solidFill>
                <a:latin typeface="Arabic Typesetting" panose="03020402040406030203" pitchFamily="66" charset="-78"/>
                <a:cs typeface="Arabic Typesetting" panose="03020402040406030203" pitchFamily="66" charset="-78"/>
              </a:rPr>
              <a:t> here is very Important</a:t>
            </a:r>
            <a:endParaRPr lang="en-US" sz="2400" b="1" dirty="0">
              <a:solidFill>
                <a:srgbClr val="FF0000"/>
              </a:solidFill>
              <a:latin typeface="Arabic Typesetting" panose="03020402040406030203" pitchFamily="66" charset="-78"/>
              <a:cs typeface="Arabic Typesetting" panose="03020402040406030203" pitchFamily="66" charset="-78"/>
            </a:endParaRPr>
          </a:p>
        </p:txBody>
      </p:sp>
      <p:sp>
        <p:nvSpPr>
          <p:cNvPr id="11" name="Rectangle 10"/>
          <p:cNvSpPr/>
          <p:nvPr/>
        </p:nvSpPr>
        <p:spPr>
          <a:xfrm>
            <a:off x="5099560" y="4024902"/>
            <a:ext cx="6899508" cy="2344221"/>
          </a:xfrm>
          <a:prstGeom prst="rect">
            <a:avLst/>
          </a:prstGeom>
          <a:ln>
            <a:solidFill>
              <a:srgbClr val="00B050"/>
            </a:solidFill>
            <a:prstDash val="dashDot"/>
          </a:ln>
        </p:spPr>
        <p:txBody>
          <a:bodyPr vert="horz" wrap="square" lIns="101590" tIns="50795" rIns="101590" bIns="50795">
            <a:spAutoFit/>
          </a:bodyPr>
          <a:lstStyle/>
          <a:p>
            <a:pPr>
              <a:spcBef>
                <a:spcPts val="667"/>
              </a:spcBef>
              <a:buClr>
                <a:schemeClr val="accent1"/>
              </a:buClr>
              <a:buSzPct val="76000"/>
            </a:pPr>
            <a:r>
              <a:rPr lang="en-US" sz="1100" dirty="0">
                <a:solidFill>
                  <a:srgbClr val="00B050"/>
                </a:solidFill>
              </a:rPr>
              <a:t>There are different stimuli that activate parietal cells witch are: </a:t>
            </a:r>
          </a:p>
          <a:p>
            <a:pPr marL="171450" indent="-171450">
              <a:spcBef>
                <a:spcPts val="667"/>
              </a:spcBef>
              <a:buClr>
                <a:schemeClr val="accent1"/>
              </a:buClr>
              <a:buSzPct val="76000"/>
              <a:buFont typeface="Arial" panose="020B0604020202020204" pitchFamily="34" charset="0"/>
              <a:buChar char="•"/>
            </a:pPr>
            <a:r>
              <a:rPr lang="en-US" sz="1100" dirty="0">
                <a:solidFill>
                  <a:srgbClr val="00B050"/>
                </a:solidFill>
              </a:rPr>
              <a:t>Ach from </a:t>
            </a:r>
            <a:r>
              <a:rPr lang="en-US" sz="1100" dirty="0" err="1">
                <a:solidFill>
                  <a:srgbClr val="00B050"/>
                </a:solidFill>
              </a:rPr>
              <a:t>vagus</a:t>
            </a:r>
            <a:r>
              <a:rPr lang="en-US" sz="1100" dirty="0">
                <a:solidFill>
                  <a:srgbClr val="00B050"/>
                </a:solidFill>
              </a:rPr>
              <a:t> activates M3 receptor.</a:t>
            </a:r>
          </a:p>
          <a:p>
            <a:pPr marL="171450" indent="-171450">
              <a:spcBef>
                <a:spcPts val="667"/>
              </a:spcBef>
              <a:buClr>
                <a:schemeClr val="accent1"/>
              </a:buClr>
              <a:buSzPct val="76000"/>
              <a:buFont typeface="Arial" panose="020B0604020202020204" pitchFamily="34" charset="0"/>
              <a:buChar char="•"/>
            </a:pPr>
            <a:r>
              <a:rPr lang="en-US" sz="1100" dirty="0">
                <a:solidFill>
                  <a:srgbClr val="00B050"/>
                </a:solidFill>
              </a:rPr>
              <a:t>Gastrin  from G cells activates CCKB receptor .</a:t>
            </a:r>
          </a:p>
          <a:p>
            <a:pPr marL="171450" indent="-171450">
              <a:spcBef>
                <a:spcPts val="667"/>
              </a:spcBef>
              <a:buClr>
                <a:schemeClr val="accent1"/>
              </a:buClr>
              <a:buSzPct val="76000"/>
              <a:buFont typeface="Arial" panose="020B0604020202020204" pitchFamily="34" charset="0"/>
              <a:buChar char="•"/>
            </a:pPr>
            <a:r>
              <a:rPr lang="en-US" sz="1100" dirty="0">
                <a:solidFill>
                  <a:srgbClr val="00B050"/>
                </a:solidFill>
              </a:rPr>
              <a:t>Histamine from ECL cells activates H2 receptor.</a:t>
            </a:r>
          </a:p>
          <a:p>
            <a:pPr>
              <a:spcBef>
                <a:spcPts val="667"/>
              </a:spcBef>
              <a:buClr>
                <a:schemeClr val="accent1"/>
              </a:buClr>
              <a:buSzPct val="76000"/>
            </a:pPr>
            <a:r>
              <a:rPr lang="en-US" sz="1100" dirty="0">
                <a:solidFill>
                  <a:srgbClr val="00B050"/>
                </a:solidFill>
              </a:rPr>
              <a:t>These activators will stimulate H/K Pump and </a:t>
            </a:r>
            <a:r>
              <a:rPr lang="en-US" sz="1100" dirty="0" smtClean="0">
                <a:solidFill>
                  <a:srgbClr val="00B050"/>
                </a:solidFill>
              </a:rPr>
              <a:t>therefore, increased </a:t>
            </a:r>
            <a:r>
              <a:rPr lang="en-US" sz="1100" dirty="0">
                <a:solidFill>
                  <a:srgbClr val="00B050"/>
                </a:solidFill>
              </a:rPr>
              <a:t>acid secretion</a:t>
            </a:r>
            <a:r>
              <a:rPr lang="en-US" sz="1100" dirty="0" smtClean="0">
                <a:solidFill>
                  <a:srgbClr val="00B050"/>
                </a:solidFill>
              </a:rPr>
              <a:t>.</a:t>
            </a:r>
            <a:endParaRPr lang="en-US" sz="1100" dirty="0">
              <a:solidFill>
                <a:srgbClr val="00B050"/>
              </a:solidFill>
            </a:endParaRPr>
          </a:p>
          <a:p>
            <a:pPr>
              <a:spcBef>
                <a:spcPts val="667"/>
              </a:spcBef>
              <a:buClr>
                <a:schemeClr val="accent1"/>
              </a:buClr>
              <a:buSzPct val="76000"/>
            </a:pPr>
            <a:r>
              <a:rPr lang="en-US" sz="1100" dirty="0">
                <a:solidFill>
                  <a:srgbClr val="00B050"/>
                </a:solidFill>
              </a:rPr>
              <a:t>On the other hand, there are stimuli that inhibit parietal cells witch </a:t>
            </a:r>
            <a:r>
              <a:rPr lang="en-US" sz="1100" dirty="0" smtClean="0">
                <a:solidFill>
                  <a:srgbClr val="00B050"/>
                </a:solidFill>
              </a:rPr>
              <a:t>are: </a:t>
            </a:r>
            <a:endParaRPr lang="en-US" sz="1100" dirty="0">
              <a:solidFill>
                <a:srgbClr val="00B050"/>
              </a:solidFill>
            </a:endParaRPr>
          </a:p>
          <a:p>
            <a:pPr marL="171450" indent="-171450">
              <a:spcBef>
                <a:spcPts val="667"/>
              </a:spcBef>
              <a:buClr>
                <a:schemeClr val="accent1"/>
              </a:buClr>
              <a:buSzPct val="76000"/>
              <a:buFont typeface="Arial" panose="020B0604020202020204" pitchFamily="34" charset="0"/>
              <a:buChar char="•"/>
            </a:pPr>
            <a:r>
              <a:rPr lang="en-US" sz="1100" dirty="0">
                <a:solidFill>
                  <a:srgbClr val="00B050"/>
                </a:solidFill>
              </a:rPr>
              <a:t>Somatostatin from D </a:t>
            </a:r>
            <a:r>
              <a:rPr lang="en-US" sz="1100" dirty="0" smtClean="0">
                <a:solidFill>
                  <a:srgbClr val="00B050"/>
                </a:solidFill>
              </a:rPr>
              <a:t>cells.</a:t>
            </a:r>
            <a:endParaRPr lang="en-US" sz="1100" dirty="0">
              <a:solidFill>
                <a:srgbClr val="00B050"/>
              </a:solidFill>
            </a:endParaRPr>
          </a:p>
          <a:p>
            <a:pPr marL="171450" indent="-171450">
              <a:spcBef>
                <a:spcPts val="667"/>
              </a:spcBef>
              <a:buClr>
                <a:schemeClr val="accent1"/>
              </a:buClr>
              <a:buSzPct val="76000"/>
              <a:buFont typeface="Arial" panose="020B0604020202020204" pitchFamily="34" charset="0"/>
              <a:buChar char="•"/>
            </a:pPr>
            <a:r>
              <a:rPr lang="en-US" sz="1100" dirty="0">
                <a:solidFill>
                  <a:srgbClr val="00B050"/>
                </a:solidFill>
              </a:rPr>
              <a:t>Prostaglandins from arachidonic acid metabolism.</a:t>
            </a:r>
          </a:p>
          <a:p>
            <a:pPr>
              <a:spcBef>
                <a:spcPts val="667"/>
              </a:spcBef>
              <a:buClr>
                <a:schemeClr val="accent1"/>
              </a:buClr>
              <a:buSzPct val="76000"/>
            </a:pPr>
            <a:r>
              <a:rPr lang="en-US" sz="1100" dirty="0">
                <a:solidFill>
                  <a:srgbClr val="00B050"/>
                </a:solidFill>
              </a:rPr>
              <a:t>These inhibitors will reduce </a:t>
            </a:r>
            <a:r>
              <a:rPr lang="en-US" sz="1100" dirty="0" err="1">
                <a:solidFill>
                  <a:srgbClr val="00B050"/>
                </a:solidFill>
              </a:rPr>
              <a:t>cAMP</a:t>
            </a:r>
            <a:r>
              <a:rPr lang="en-US" sz="1100" dirty="0">
                <a:solidFill>
                  <a:srgbClr val="00B050"/>
                </a:solidFill>
              </a:rPr>
              <a:t> witch will inhibit H/K Pump and </a:t>
            </a:r>
            <a:r>
              <a:rPr lang="en-US" sz="1100" dirty="0" smtClean="0">
                <a:solidFill>
                  <a:srgbClr val="00B050"/>
                </a:solidFill>
              </a:rPr>
              <a:t>therefore, decreased </a:t>
            </a:r>
            <a:r>
              <a:rPr lang="en-US" sz="1100" dirty="0">
                <a:solidFill>
                  <a:srgbClr val="00B050"/>
                </a:solidFill>
              </a:rPr>
              <a:t>acid secretion.</a:t>
            </a:r>
          </a:p>
        </p:txBody>
      </p:sp>
    </p:spTree>
    <p:extLst>
      <p:ext uri="{BB962C8B-B14F-4D97-AF65-F5344CB8AC3E}">
        <p14:creationId xmlns:p14="http://schemas.microsoft.com/office/powerpoint/2010/main" val="10710121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Rate </a:t>
            </a:r>
            <a:r>
              <a:rPr lang="en-US" sz="3200" dirty="0"/>
              <a:t>of Secretion</a:t>
            </a:r>
          </a:p>
        </p:txBody>
      </p:sp>
      <p:sp>
        <p:nvSpPr>
          <p:cNvPr id="3" name="Slide Number Placeholder 2"/>
          <p:cNvSpPr>
            <a:spLocks noGrp="1"/>
          </p:cNvSpPr>
          <p:nvPr>
            <p:ph type="sldNum" sz="quarter" idx="12"/>
          </p:nvPr>
        </p:nvSpPr>
        <p:spPr/>
        <p:txBody>
          <a:bodyPr/>
          <a:lstStyle/>
          <a:p>
            <a:fld id="{4929A69E-7D8F-4515-9605-0315ABD4F316}" type="slidenum">
              <a:rPr lang="en-US" smtClean="0"/>
              <a:t>27</a:t>
            </a:fld>
            <a:endParaRPr lang="en-US" dirty="0"/>
          </a:p>
        </p:txBody>
      </p:sp>
      <p:sp>
        <p:nvSpPr>
          <p:cNvPr id="4" name="Content Placeholder 3"/>
          <p:cNvSpPr>
            <a:spLocks noGrp="1"/>
          </p:cNvSpPr>
          <p:nvPr>
            <p:ph sz="quarter" idx="1"/>
          </p:nvPr>
        </p:nvSpPr>
        <p:spPr>
          <a:xfrm>
            <a:off x="609460" y="1052736"/>
            <a:ext cx="8115890" cy="4824536"/>
          </a:xfrm>
        </p:spPr>
        <p:txBody>
          <a:bodyPr>
            <a:noAutofit/>
          </a:bodyPr>
          <a:lstStyle/>
          <a:p>
            <a:pPr>
              <a:lnSpc>
                <a:spcPct val="150000"/>
              </a:lnSpc>
            </a:pPr>
            <a:r>
              <a:rPr lang="en-US" sz="1400" dirty="0">
                <a:solidFill>
                  <a:schemeClr val="accent2">
                    <a:lumMod val="75000"/>
                  </a:schemeClr>
                </a:solidFill>
              </a:rPr>
              <a:t>At a </a:t>
            </a:r>
            <a:r>
              <a:rPr lang="en-US" sz="1400" dirty="0" smtClean="0">
                <a:solidFill>
                  <a:srgbClr val="FF0000"/>
                </a:solidFill>
              </a:rPr>
              <a:t>low</a:t>
            </a:r>
            <a:r>
              <a:rPr lang="en-US" sz="1400" dirty="0" smtClean="0">
                <a:solidFill>
                  <a:schemeClr val="accent2">
                    <a:lumMod val="75000"/>
                  </a:schemeClr>
                </a:solidFill>
              </a:rPr>
              <a:t> secretion rate, </a:t>
            </a:r>
            <a:r>
              <a:rPr lang="en-US" sz="1400" dirty="0">
                <a:solidFill>
                  <a:schemeClr val="accent2">
                    <a:lumMod val="75000"/>
                  </a:schemeClr>
                </a:solidFill>
              </a:rPr>
              <a:t>gastric juice </a:t>
            </a:r>
            <a:r>
              <a:rPr lang="en-US" sz="1400" dirty="0" smtClean="0">
                <a:solidFill>
                  <a:schemeClr val="accent2">
                    <a:lumMod val="75000"/>
                  </a:schemeClr>
                </a:solidFill>
              </a:rPr>
              <a:t>contains:</a:t>
            </a:r>
          </a:p>
          <a:p>
            <a:pPr lvl="1">
              <a:lnSpc>
                <a:spcPct val="150000"/>
              </a:lnSpc>
            </a:pPr>
            <a:r>
              <a:rPr lang="en-US" sz="1400" dirty="0" smtClean="0">
                <a:solidFill>
                  <a:schemeClr val="tx1"/>
                </a:solidFill>
              </a:rPr>
              <a:t>high concentrations </a:t>
            </a:r>
            <a:r>
              <a:rPr lang="en-US" sz="1400" dirty="0">
                <a:solidFill>
                  <a:schemeClr val="tx1"/>
                </a:solidFill>
              </a:rPr>
              <a:t>of </a:t>
            </a:r>
            <a:r>
              <a:rPr lang="en-US" sz="1400" dirty="0">
                <a:solidFill>
                  <a:srgbClr val="FF0000"/>
                </a:solidFill>
              </a:rPr>
              <a:t>Na</a:t>
            </a:r>
            <a:r>
              <a:rPr lang="en-US" sz="1400" baseline="30000" dirty="0"/>
              <a:t>+</a:t>
            </a:r>
            <a:r>
              <a:rPr lang="en-US" sz="1400" dirty="0"/>
              <a:t> and </a:t>
            </a:r>
            <a:r>
              <a:rPr lang="en-US" sz="1400" dirty="0">
                <a:solidFill>
                  <a:srgbClr val="FF0000"/>
                </a:solidFill>
              </a:rPr>
              <a:t>Cl</a:t>
            </a:r>
            <a:r>
              <a:rPr lang="en-US" sz="1400" baseline="30000" dirty="0">
                <a:solidFill>
                  <a:srgbClr val="FF0000"/>
                </a:solidFill>
              </a:rPr>
              <a:t>-</a:t>
            </a:r>
            <a:r>
              <a:rPr lang="en-US" sz="1400" dirty="0">
                <a:solidFill>
                  <a:srgbClr val="FF0000"/>
                </a:solidFill>
              </a:rPr>
              <a:t> </a:t>
            </a:r>
            <a:endParaRPr lang="en-US" sz="1400" dirty="0" smtClean="0">
              <a:solidFill>
                <a:srgbClr val="FF0000"/>
              </a:solidFill>
            </a:endParaRPr>
          </a:p>
          <a:p>
            <a:pPr lvl="1">
              <a:lnSpc>
                <a:spcPct val="150000"/>
              </a:lnSpc>
            </a:pPr>
            <a:r>
              <a:rPr lang="en-US" sz="1400" dirty="0" smtClean="0">
                <a:solidFill>
                  <a:schemeClr val="tx1"/>
                </a:solidFill>
              </a:rPr>
              <a:t>low </a:t>
            </a:r>
            <a:r>
              <a:rPr lang="en-US" sz="1400" dirty="0">
                <a:solidFill>
                  <a:schemeClr val="tx1"/>
                </a:solidFill>
              </a:rPr>
              <a:t>concentrations of </a:t>
            </a:r>
            <a:r>
              <a:rPr lang="en-US" sz="1400" dirty="0">
                <a:solidFill>
                  <a:srgbClr val="FF0000"/>
                </a:solidFill>
              </a:rPr>
              <a:t>K</a:t>
            </a:r>
            <a:r>
              <a:rPr lang="en-US" sz="1400" baseline="30000" dirty="0">
                <a:solidFill>
                  <a:srgbClr val="FF0000"/>
                </a:solidFill>
              </a:rPr>
              <a:t>+</a:t>
            </a:r>
            <a:r>
              <a:rPr lang="en-US" sz="1400" dirty="0">
                <a:solidFill>
                  <a:srgbClr val="FF0000"/>
                </a:solidFill>
              </a:rPr>
              <a:t> </a:t>
            </a:r>
            <a:r>
              <a:rPr lang="en-US" sz="1400" dirty="0"/>
              <a:t>and </a:t>
            </a:r>
            <a:r>
              <a:rPr lang="en-US" sz="1400" dirty="0">
                <a:solidFill>
                  <a:srgbClr val="FF0000"/>
                </a:solidFill>
              </a:rPr>
              <a:t>H</a:t>
            </a:r>
            <a:r>
              <a:rPr lang="en-US" sz="1400" baseline="30000" dirty="0"/>
              <a:t>+</a:t>
            </a:r>
            <a:r>
              <a:rPr lang="en-US" sz="1400" dirty="0"/>
              <a:t>. </a:t>
            </a:r>
            <a:endParaRPr lang="en-US" sz="1400" dirty="0" smtClean="0"/>
          </a:p>
          <a:p>
            <a:pPr lvl="1">
              <a:lnSpc>
                <a:spcPct val="150000"/>
              </a:lnSpc>
            </a:pPr>
            <a:endParaRPr lang="en-US" sz="200" dirty="0" smtClean="0"/>
          </a:p>
          <a:p>
            <a:pPr>
              <a:lnSpc>
                <a:spcPct val="150000"/>
              </a:lnSpc>
            </a:pPr>
            <a:r>
              <a:rPr lang="en-US" sz="1400" dirty="0">
                <a:solidFill>
                  <a:schemeClr val="accent2">
                    <a:lumMod val="75000"/>
                  </a:schemeClr>
                </a:solidFill>
              </a:rPr>
              <a:t>When the rate of secretion </a:t>
            </a:r>
            <a:r>
              <a:rPr lang="en-US" sz="1400" dirty="0">
                <a:solidFill>
                  <a:srgbClr val="FF0000"/>
                </a:solidFill>
              </a:rPr>
              <a:t>increases</a:t>
            </a:r>
            <a:r>
              <a:rPr lang="en-US" sz="1400" dirty="0">
                <a:solidFill>
                  <a:schemeClr val="accent2">
                    <a:lumMod val="75000"/>
                  </a:schemeClr>
                </a:solidFill>
              </a:rPr>
              <a:t>: </a:t>
            </a:r>
            <a:endParaRPr lang="en-US" sz="1400" dirty="0" smtClean="0">
              <a:solidFill>
                <a:schemeClr val="accent2">
                  <a:lumMod val="75000"/>
                </a:schemeClr>
              </a:solidFill>
            </a:endParaRPr>
          </a:p>
          <a:p>
            <a:pPr lvl="1">
              <a:lnSpc>
                <a:spcPct val="150000"/>
              </a:lnSpc>
            </a:pPr>
            <a:r>
              <a:rPr lang="en-US" sz="1400" dirty="0" smtClean="0"/>
              <a:t>the </a:t>
            </a:r>
            <a:r>
              <a:rPr lang="en-US" sz="1400" dirty="0"/>
              <a:t>concentration of </a:t>
            </a:r>
            <a:r>
              <a:rPr lang="en-US" sz="1400" dirty="0">
                <a:solidFill>
                  <a:srgbClr val="FF0000"/>
                </a:solidFill>
              </a:rPr>
              <a:t>Na</a:t>
            </a:r>
            <a:r>
              <a:rPr lang="en-US" sz="1400" baseline="30000" dirty="0"/>
              <a:t>+</a:t>
            </a:r>
            <a:r>
              <a:rPr lang="en-US" sz="1400" dirty="0"/>
              <a:t> </a:t>
            </a:r>
            <a:r>
              <a:rPr lang="en-US" sz="1400" dirty="0">
                <a:solidFill>
                  <a:schemeClr val="tx1"/>
                </a:solidFill>
              </a:rPr>
              <a:t>decreases </a:t>
            </a:r>
          </a:p>
          <a:p>
            <a:pPr lvl="1">
              <a:lnSpc>
                <a:spcPct val="150000"/>
              </a:lnSpc>
            </a:pPr>
            <a:r>
              <a:rPr lang="en-US" sz="1400" dirty="0" smtClean="0">
                <a:solidFill>
                  <a:schemeClr val="tx1"/>
                </a:solidFill>
              </a:rPr>
              <a:t>whereas </a:t>
            </a:r>
            <a:r>
              <a:rPr lang="en-US" sz="1400" dirty="0">
                <a:solidFill>
                  <a:schemeClr val="tx1"/>
                </a:solidFill>
              </a:rPr>
              <a:t>that of </a:t>
            </a:r>
            <a:r>
              <a:rPr lang="en-US" sz="1400" dirty="0">
                <a:solidFill>
                  <a:srgbClr val="FF0000"/>
                </a:solidFill>
              </a:rPr>
              <a:t>H</a:t>
            </a:r>
            <a:r>
              <a:rPr lang="en-US" sz="1400" baseline="30000" dirty="0"/>
              <a:t>+</a:t>
            </a:r>
            <a:r>
              <a:rPr lang="en-US" sz="1400" dirty="0"/>
              <a:t> </a:t>
            </a:r>
            <a:r>
              <a:rPr lang="en-US" sz="1400" dirty="0">
                <a:solidFill>
                  <a:schemeClr val="tx1"/>
                </a:solidFill>
              </a:rPr>
              <a:t>increases significantly. </a:t>
            </a:r>
          </a:p>
          <a:p>
            <a:pPr lvl="1">
              <a:lnSpc>
                <a:spcPct val="150000"/>
              </a:lnSpc>
            </a:pPr>
            <a:r>
              <a:rPr lang="en-US" sz="1400" dirty="0" smtClean="0">
                <a:solidFill>
                  <a:schemeClr val="tx1"/>
                </a:solidFill>
              </a:rPr>
              <a:t>Also </a:t>
            </a:r>
            <a:r>
              <a:rPr lang="en-US" sz="1400" dirty="0">
                <a:solidFill>
                  <a:schemeClr val="tx1"/>
                </a:solidFill>
              </a:rPr>
              <a:t>coupled with this increase in gastric secretion is an increase in </a:t>
            </a:r>
            <a:r>
              <a:rPr lang="en-US" sz="1400" dirty="0">
                <a:solidFill>
                  <a:srgbClr val="FF0000"/>
                </a:solidFill>
              </a:rPr>
              <a:t>Cl</a:t>
            </a:r>
            <a:r>
              <a:rPr lang="en-US" sz="1400" baseline="30000" dirty="0">
                <a:solidFill>
                  <a:srgbClr val="FF0000"/>
                </a:solidFill>
              </a:rPr>
              <a:t>-</a:t>
            </a:r>
            <a:r>
              <a:rPr lang="en-US" sz="1400" dirty="0"/>
              <a:t> </a:t>
            </a:r>
            <a:r>
              <a:rPr lang="en-US" sz="1400" dirty="0">
                <a:solidFill>
                  <a:schemeClr val="tx1"/>
                </a:solidFill>
              </a:rPr>
              <a:t>concentration. </a:t>
            </a:r>
            <a:endParaRPr lang="en-US" sz="1400" dirty="0" smtClean="0">
              <a:solidFill>
                <a:schemeClr val="tx1"/>
              </a:solidFill>
            </a:endParaRPr>
          </a:p>
          <a:p>
            <a:pPr lvl="1">
              <a:lnSpc>
                <a:spcPct val="150000"/>
              </a:lnSpc>
            </a:pPr>
            <a:endParaRPr lang="en-US" sz="100" dirty="0" smtClean="0">
              <a:solidFill>
                <a:schemeClr val="tx1"/>
              </a:solidFill>
            </a:endParaRPr>
          </a:p>
          <a:p>
            <a:pPr>
              <a:lnSpc>
                <a:spcPct val="150000"/>
              </a:lnSpc>
            </a:pPr>
            <a:r>
              <a:rPr lang="en-US" sz="1400" dirty="0" smtClean="0"/>
              <a:t>To </a:t>
            </a:r>
            <a:r>
              <a:rPr lang="en-US" sz="1400" dirty="0"/>
              <a:t>understand the changes in electrolyte composition of gastric juice at different secretion rates, </a:t>
            </a:r>
            <a:r>
              <a:rPr lang="en-US" sz="1400" dirty="0" smtClean="0"/>
              <a:t>remember that </a:t>
            </a:r>
            <a:r>
              <a:rPr lang="en-US" sz="1400" dirty="0"/>
              <a:t>gastric juice is derived from the secretions of two major sources:  </a:t>
            </a:r>
            <a:r>
              <a:rPr lang="en-US" sz="1400" dirty="0" smtClean="0"/>
              <a:t>  </a:t>
            </a:r>
          </a:p>
          <a:p>
            <a:pPr marL="647669" lvl="1" indent="-342900">
              <a:lnSpc>
                <a:spcPct val="150000"/>
              </a:lnSpc>
              <a:buFont typeface="+mj-lt"/>
              <a:buAutoNum type="arabicPeriod"/>
            </a:pPr>
            <a:r>
              <a:rPr lang="en-US" sz="1400" dirty="0" smtClean="0">
                <a:solidFill>
                  <a:schemeClr val="tx1"/>
                </a:solidFill>
              </a:rPr>
              <a:t>parietal cells.</a:t>
            </a:r>
          </a:p>
          <a:p>
            <a:pPr marL="647669" lvl="1" indent="-342900">
              <a:lnSpc>
                <a:spcPct val="150000"/>
              </a:lnSpc>
              <a:buFont typeface="+mj-lt"/>
              <a:buAutoNum type="arabicPeriod"/>
            </a:pPr>
            <a:r>
              <a:rPr lang="en-US" sz="1400" dirty="0" err="1" smtClean="0">
                <a:solidFill>
                  <a:schemeClr val="tx1"/>
                </a:solidFill>
              </a:rPr>
              <a:t>nonparietal</a:t>
            </a:r>
            <a:r>
              <a:rPr lang="en-US" sz="1400" dirty="0" smtClean="0">
                <a:solidFill>
                  <a:schemeClr val="tx1"/>
                </a:solidFill>
              </a:rPr>
              <a:t> </a:t>
            </a:r>
            <a:r>
              <a:rPr lang="en-US" sz="1400" dirty="0">
                <a:solidFill>
                  <a:schemeClr val="tx1"/>
                </a:solidFill>
              </a:rPr>
              <a:t>cells. </a:t>
            </a:r>
            <a:endParaRPr lang="en-US" sz="1400" dirty="0" smtClean="0">
              <a:solidFill>
                <a:schemeClr val="tx1"/>
              </a:solidFill>
            </a:endParaRPr>
          </a:p>
          <a:p>
            <a:pPr marL="647669" lvl="1" indent="-342900">
              <a:lnSpc>
                <a:spcPct val="150000"/>
              </a:lnSpc>
              <a:buFont typeface="+mj-lt"/>
              <a:buAutoNum type="arabicPeriod"/>
            </a:pPr>
            <a:endParaRPr lang="en-US" sz="100" dirty="0" smtClean="0">
              <a:solidFill>
                <a:schemeClr val="tx1"/>
              </a:solidFill>
            </a:endParaRPr>
          </a:p>
          <a:p>
            <a:pPr>
              <a:lnSpc>
                <a:spcPct val="150000"/>
              </a:lnSpc>
            </a:pPr>
            <a:r>
              <a:rPr lang="en-US" sz="1400" dirty="0" smtClean="0"/>
              <a:t>Secretion </a:t>
            </a:r>
            <a:r>
              <a:rPr lang="en-US" sz="1400" dirty="0"/>
              <a:t>from </a:t>
            </a:r>
            <a:r>
              <a:rPr lang="en-US" sz="1400" dirty="0" err="1">
                <a:solidFill>
                  <a:srgbClr val="FF0000"/>
                </a:solidFill>
              </a:rPr>
              <a:t>nonparietal</a:t>
            </a:r>
            <a:r>
              <a:rPr lang="en-US" sz="1400" dirty="0">
                <a:solidFill>
                  <a:srgbClr val="FF0000"/>
                </a:solidFill>
              </a:rPr>
              <a:t> cells is probably constant</a:t>
            </a:r>
            <a:r>
              <a:rPr lang="en-US" sz="1400" dirty="0"/>
              <a:t>; therefore, it is parietal secretion (</a:t>
            </a:r>
            <a:r>
              <a:rPr lang="en-US" sz="1400" dirty="0" err="1"/>
              <a:t>HCl</a:t>
            </a:r>
            <a:r>
              <a:rPr lang="en-US" sz="1400" dirty="0"/>
              <a:t> secretion) that contributes mainly to the changes in electrolyte composition with higher secretion rates</a:t>
            </a:r>
            <a:r>
              <a:rPr lang="en-US" sz="1400" dirty="0" smtClean="0"/>
              <a:t>.</a:t>
            </a:r>
          </a:p>
        </p:txBody>
      </p:sp>
      <p:pic>
        <p:nvPicPr>
          <p:cNvPr id="5" name="Picture 4" descr="DA7C26FF7.png"/>
          <p:cNvPicPr>
            <a:picLocks noChangeAspect="1"/>
          </p:cNvPicPr>
          <p:nvPr/>
        </p:nvPicPr>
        <p:blipFill>
          <a:blip r:embed="rId2" cstate="print"/>
          <a:stretch>
            <a:fillRect/>
          </a:stretch>
        </p:blipFill>
        <p:spPr>
          <a:xfrm>
            <a:off x="8038628" y="1340768"/>
            <a:ext cx="3540775" cy="3143217"/>
          </a:xfrm>
          <a:prstGeom prst="rect">
            <a:avLst/>
          </a:prstGeom>
        </p:spPr>
      </p:pic>
      <p:sp>
        <p:nvSpPr>
          <p:cNvPr id="6" name="Rectangle 5"/>
          <p:cNvSpPr/>
          <p:nvPr/>
        </p:nvSpPr>
        <p:spPr>
          <a:xfrm>
            <a:off x="8673854" y="4681753"/>
            <a:ext cx="2991374" cy="1729704"/>
          </a:xfrm>
          <a:prstGeom prst="rect">
            <a:avLst/>
          </a:prstGeom>
        </p:spPr>
        <p:txBody>
          <a:bodyPr wrap="square">
            <a:spAutoFit/>
          </a:bodyPr>
          <a:lstStyle/>
          <a:p>
            <a:pPr>
              <a:lnSpc>
                <a:spcPct val="90000"/>
              </a:lnSpc>
              <a:spcBef>
                <a:spcPct val="10000"/>
              </a:spcBef>
              <a:buSzPct val="125000"/>
            </a:pPr>
            <a:r>
              <a:rPr lang="en-US" altLang="en-US" sz="1400" dirty="0"/>
              <a:t>-Low secretion rate (between meals) - high </a:t>
            </a:r>
            <a:r>
              <a:rPr lang="en-US" altLang="en-US" sz="1400" dirty="0" err="1" smtClean="0"/>
              <a:t>NaCl</a:t>
            </a:r>
            <a:r>
              <a:rPr lang="en-US" altLang="en-US" sz="1400" dirty="0" smtClean="0"/>
              <a:t>.</a:t>
            </a:r>
            <a:endParaRPr lang="en-US" altLang="en-US" sz="1400" dirty="0"/>
          </a:p>
          <a:p>
            <a:pPr>
              <a:lnSpc>
                <a:spcPct val="90000"/>
              </a:lnSpc>
              <a:spcBef>
                <a:spcPct val="10000"/>
              </a:spcBef>
              <a:buSzPct val="125000"/>
            </a:pPr>
            <a:r>
              <a:rPr lang="en-US" altLang="en-US" sz="1400" dirty="0"/>
              <a:t>-High secretion rate (after a meal)- high </a:t>
            </a:r>
            <a:r>
              <a:rPr lang="en-US" altLang="en-US" sz="1400" dirty="0" err="1" smtClean="0"/>
              <a:t>HCl</a:t>
            </a:r>
            <a:r>
              <a:rPr lang="en-US" altLang="en-US" sz="1400" dirty="0" smtClean="0"/>
              <a:t>.</a:t>
            </a:r>
            <a:endParaRPr lang="en-US" altLang="en-US" sz="1400" dirty="0"/>
          </a:p>
          <a:p>
            <a:pPr>
              <a:lnSpc>
                <a:spcPct val="90000"/>
              </a:lnSpc>
              <a:spcBef>
                <a:spcPct val="10000"/>
              </a:spcBef>
              <a:buSzPct val="125000"/>
            </a:pPr>
            <a:r>
              <a:rPr lang="en-US" altLang="en-US" sz="1400" dirty="0"/>
              <a:t>-Always </a:t>
            </a:r>
            <a:r>
              <a:rPr lang="en-US" altLang="en-US" sz="1400" dirty="0" smtClean="0"/>
              <a:t>isotonic</a:t>
            </a:r>
            <a:r>
              <a:rPr lang="en-US" altLang="en-US" sz="1400" dirty="0" smtClean="0"/>
              <a:t>.</a:t>
            </a:r>
          </a:p>
          <a:p>
            <a:pPr>
              <a:lnSpc>
                <a:spcPct val="90000"/>
              </a:lnSpc>
              <a:spcBef>
                <a:spcPct val="10000"/>
              </a:spcBef>
              <a:buSzPct val="125000"/>
            </a:pPr>
            <a:r>
              <a:rPr lang="en-US" sz="1400" dirty="0" smtClean="0">
                <a:solidFill>
                  <a:srgbClr val="00B050"/>
                </a:solidFill>
                <a:cs typeface="Calibri" panose="020F0502020204030204" pitchFamily="34" charset="0"/>
              </a:rPr>
              <a:t>Because of water secretion , Gastric secretion is always isotonic.</a:t>
            </a:r>
            <a:endParaRPr lang="en-US" altLang="en-US" sz="1400" dirty="0" smtClean="0">
              <a:solidFill>
                <a:srgbClr val="00B050"/>
              </a:solidFill>
            </a:endParaRPr>
          </a:p>
          <a:p>
            <a:endParaRPr lang="en-US" sz="1400" dirty="0"/>
          </a:p>
        </p:txBody>
      </p:sp>
      <p:sp>
        <p:nvSpPr>
          <p:cNvPr id="8" name="Rectangle 7"/>
          <p:cNvSpPr/>
          <p:nvPr/>
        </p:nvSpPr>
        <p:spPr>
          <a:xfrm>
            <a:off x="9982844" y="9892"/>
            <a:ext cx="2205981" cy="4046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sp>
        <p:nvSpPr>
          <p:cNvPr id="7" name="Rectangle 6"/>
          <p:cNvSpPr/>
          <p:nvPr/>
        </p:nvSpPr>
        <p:spPr>
          <a:xfrm>
            <a:off x="4078188" y="1628800"/>
            <a:ext cx="3788569" cy="646331"/>
          </a:xfrm>
          <a:prstGeom prst="rect">
            <a:avLst/>
          </a:prstGeom>
          <a:ln>
            <a:solidFill>
              <a:srgbClr val="00B050"/>
            </a:solidFill>
            <a:prstDash val="dashDot"/>
          </a:ln>
        </p:spPr>
        <p:txBody>
          <a:bodyPr wrap="square">
            <a:spAutoFit/>
          </a:bodyPr>
          <a:lstStyle/>
          <a:p>
            <a:r>
              <a:rPr lang="en-US" sz="1200" dirty="0">
                <a:solidFill>
                  <a:srgbClr val="00B050"/>
                </a:solidFill>
              </a:rPr>
              <a:t>In gastric secretion, increased rate of secretion is better for digestion. </a:t>
            </a:r>
            <a:r>
              <a:rPr lang="en-US" sz="1200" dirty="0">
                <a:solidFill>
                  <a:srgbClr val="00B050"/>
                </a:solidFill>
              </a:rPr>
              <a:t>Opposite to slivery glands , increased rate of </a:t>
            </a:r>
            <a:r>
              <a:rPr lang="en-US" sz="1200" dirty="0" smtClean="0">
                <a:solidFill>
                  <a:srgbClr val="00B050"/>
                </a:solidFill>
              </a:rPr>
              <a:t>secretion isn’t </a:t>
            </a:r>
            <a:r>
              <a:rPr lang="en-US" sz="1200" dirty="0">
                <a:solidFill>
                  <a:srgbClr val="00B050"/>
                </a:solidFill>
              </a:rPr>
              <a:t>beneficial for digestion </a:t>
            </a:r>
          </a:p>
        </p:txBody>
      </p:sp>
    </p:spTree>
    <p:extLst>
      <p:ext uri="{BB962C8B-B14F-4D97-AF65-F5344CB8AC3E}">
        <p14:creationId xmlns:p14="http://schemas.microsoft.com/office/powerpoint/2010/main" val="14610876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29A69E-7D8F-4515-9605-0315ABD4F316}" type="slidenum">
              <a:rPr lang="en-US" smtClean="0"/>
              <a:t>28</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056770340"/>
              </p:ext>
            </p:extLst>
          </p:nvPr>
        </p:nvGraphicFramePr>
        <p:xfrm>
          <a:off x="0" y="0"/>
          <a:ext cx="12188823" cy="5085184"/>
        </p:xfrm>
        <a:graphic>
          <a:graphicData uri="http://schemas.openxmlformats.org/drawingml/2006/table">
            <a:tbl>
              <a:tblPr firstRow="1" bandRow="1">
                <a:tableStyleId>{5DA37D80-6434-44D0-A028-1B22A696006F}</a:tableStyleId>
              </a:tblPr>
              <a:tblGrid>
                <a:gridCol w="333772">
                  <a:extLst>
                    <a:ext uri="{9D8B030D-6E8A-4147-A177-3AD203B41FA5}">
                      <a16:colId xmlns:a16="http://schemas.microsoft.com/office/drawing/2014/main" val="2197636681"/>
                    </a:ext>
                  </a:extLst>
                </a:gridCol>
                <a:gridCol w="3528392">
                  <a:extLst>
                    <a:ext uri="{9D8B030D-6E8A-4147-A177-3AD203B41FA5}">
                      <a16:colId xmlns:a16="http://schemas.microsoft.com/office/drawing/2014/main" val="868826657"/>
                    </a:ext>
                  </a:extLst>
                </a:gridCol>
                <a:gridCol w="4968552">
                  <a:extLst>
                    <a:ext uri="{9D8B030D-6E8A-4147-A177-3AD203B41FA5}">
                      <a16:colId xmlns:a16="http://schemas.microsoft.com/office/drawing/2014/main" val="1455877838"/>
                    </a:ext>
                  </a:extLst>
                </a:gridCol>
                <a:gridCol w="3358107">
                  <a:extLst>
                    <a:ext uri="{9D8B030D-6E8A-4147-A177-3AD203B41FA5}">
                      <a16:colId xmlns:a16="http://schemas.microsoft.com/office/drawing/2014/main" val="3687207917"/>
                    </a:ext>
                  </a:extLst>
                </a:gridCol>
              </a:tblGrid>
              <a:tr h="271323">
                <a:tc gridSpan="4">
                  <a:txBody>
                    <a:bodyPr/>
                    <a:lstStyle/>
                    <a:p>
                      <a:pPr algn="ctr"/>
                      <a:r>
                        <a:rPr lang="en-US" sz="1400" b="0" u="none" dirty="0" smtClean="0"/>
                        <a:t>The stimulation of acid secretion resulting from the ingestion of food can be divided into three phases: the cephalic phase, the gastric phase, and the intestinal phase</a:t>
                      </a:r>
                    </a:p>
                  </a:txBody>
                  <a:tcPr>
                    <a:solidFill>
                      <a:srgbClr val="D6EAF6"/>
                    </a:solidFill>
                  </a:tcPr>
                </a:tc>
                <a:tc hMerge="1">
                  <a:txBody>
                    <a:bodyPr/>
                    <a:lstStyle/>
                    <a:p>
                      <a:pPr algn="ctr"/>
                      <a:endParaRPr lang="en-US" sz="1400" b="0" u="none" dirty="0" smtClean="0"/>
                    </a:p>
                  </a:txBody>
                  <a:tcPr>
                    <a:solidFill>
                      <a:srgbClr val="D6EAF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2202847"/>
                  </a:ext>
                </a:extLst>
              </a:tr>
              <a:tr h="271323">
                <a:tc gridSpan="2">
                  <a:txBody>
                    <a:bodyPr/>
                    <a:lstStyle/>
                    <a:p>
                      <a:pPr lvl="0" algn="ctr"/>
                      <a:r>
                        <a:rPr kumimoji="0" lang="en-US" sz="1400" b="0" i="0" u="none" kern="1200" dirty="0" smtClean="0">
                          <a:solidFill>
                            <a:schemeClr val="accent2">
                              <a:lumMod val="75000"/>
                            </a:schemeClr>
                          </a:solidFill>
                          <a:latin typeface="Gill Sans MT" panose="020B0502020104020203" pitchFamily="34" charset="0"/>
                          <a:ea typeface="+mn-ea"/>
                          <a:cs typeface="+mn-cs"/>
                        </a:rPr>
                        <a:t>1. The cephalic phase </a:t>
                      </a:r>
                      <a:r>
                        <a:rPr kumimoji="0" lang="ar-SA" sz="1400" b="0" i="0" u="none" kern="1200" dirty="0" smtClean="0">
                          <a:solidFill>
                            <a:srgbClr val="00B050"/>
                          </a:solidFill>
                          <a:latin typeface="Calibri" panose="020F0502020204030204" pitchFamily="34" charset="0"/>
                          <a:ea typeface="+mn-ea"/>
                          <a:cs typeface="Calibri" panose="020F0502020204030204" pitchFamily="34" charset="0"/>
                        </a:rPr>
                        <a:t>(الرئيسية أو المركزية)</a:t>
                      </a:r>
                      <a:endParaRPr kumimoji="0" lang="en-US" sz="1400" b="0" i="0" u="none" kern="1200" dirty="0" smtClean="0">
                        <a:solidFill>
                          <a:srgbClr val="00B050"/>
                        </a:solidFill>
                        <a:latin typeface="Calibri" panose="020F0502020204030204" pitchFamily="34" charset="0"/>
                        <a:ea typeface="+mn-ea"/>
                        <a:cs typeface="Calibri" panose="020F0502020204030204" pitchFamily="34" charset="0"/>
                      </a:endParaRPr>
                    </a:p>
                  </a:txBody>
                  <a:tcPr>
                    <a:solidFill>
                      <a:srgbClr val="FFCCCC"/>
                    </a:solidFill>
                  </a:tcPr>
                </a:tc>
                <a:tc hMerge="1">
                  <a:txBody>
                    <a:bodyPr/>
                    <a:lstStyle/>
                    <a:p>
                      <a:pPr lvl="0" algn="ctr"/>
                      <a:endParaRPr kumimoji="0" lang="en-US" sz="1400" b="0" i="0" u="none" kern="1200" dirty="0" smtClean="0">
                        <a:solidFill>
                          <a:schemeClr val="accent2">
                            <a:lumMod val="75000"/>
                          </a:schemeClr>
                        </a:solidFill>
                        <a:latin typeface="Gill Sans MT" panose="020B0502020104020203" pitchFamily="34" charset="0"/>
                        <a:ea typeface="+mn-ea"/>
                        <a:cs typeface="+mn-cs"/>
                      </a:endParaRPr>
                    </a:p>
                  </a:txBody>
                  <a:tcPr>
                    <a:solidFill>
                      <a:srgbClr val="FFCCCC"/>
                    </a:solidFill>
                  </a:tcPr>
                </a:tc>
                <a:tc>
                  <a:txBody>
                    <a:bodyPr/>
                    <a:lstStyle/>
                    <a:p>
                      <a:pPr algn="ctr"/>
                      <a:r>
                        <a:rPr kumimoji="0" lang="en-US" sz="1400" b="0" i="0" u="none" kern="1200" dirty="0" smtClean="0">
                          <a:solidFill>
                            <a:schemeClr val="accent2">
                              <a:lumMod val="75000"/>
                            </a:schemeClr>
                          </a:solidFill>
                          <a:latin typeface="Gill Sans MT" panose="020B0502020104020203" pitchFamily="34" charset="0"/>
                          <a:ea typeface="+mn-ea"/>
                          <a:cs typeface="+mn-cs"/>
                        </a:rPr>
                        <a:t>2. The gastric phase </a:t>
                      </a:r>
                      <a:r>
                        <a:rPr kumimoji="0" lang="en-US" sz="1400" b="0" i="0" u="none" kern="1200" dirty="0" smtClean="0">
                          <a:solidFill>
                            <a:srgbClr val="00B050"/>
                          </a:solidFill>
                          <a:latin typeface="Gill Sans MT" panose="020B0502020104020203" pitchFamily="34" charset="0"/>
                          <a:ea typeface="+mn-ea"/>
                          <a:cs typeface="+mn-cs"/>
                        </a:rPr>
                        <a:t>(</a:t>
                      </a:r>
                      <a:r>
                        <a:rPr lang="en-US" sz="1400" dirty="0" smtClean="0">
                          <a:solidFill>
                            <a:srgbClr val="00B050"/>
                          </a:solidFill>
                        </a:rPr>
                        <a:t>The most important phase)</a:t>
                      </a:r>
                    </a:p>
                  </a:txBody>
                  <a:tcPr>
                    <a:solidFill>
                      <a:srgbClr val="FFCCCC"/>
                    </a:solidFill>
                  </a:tcPr>
                </a:tc>
                <a:tc>
                  <a:txBody>
                    <a:bodyPr/>
                    <a:lstStyle/>
                    <a:p>
                      <a:pPr lvl="0" algn="ctr"/>
                      <a:r>
                        <a:rPr kumimoji="0" lang="en-US" sz="1400" b="0" i="0" u="none" kern="1200" dirty="0" smtClean="0">
                          <a:solidFill>
                            <a:schemeClr val="accent2">
                              <a:lumMod val="75000"/>
                            </a:schemeClr>
                          </a:solidFill>
                          <a:latin typeface="Gill Sans MT" panose="020B0502020104020203" pitchFamily="34" charset="0"/>
                          <a:ea typeface="+mn-ea"/>
                          <a:cs typeface="+mn-cs"/>
                        </a:rPr>
                        <a:t>3. During the intestinal phase</a:t>
                      </a:r>
                    </a:p>
                  </a:txBody>
                  <a:tcPr>
                    <a:solidFill>
                      <a:srgbClr val="FFCCCC"/>
                    </a:solidFill>
                  </a:tcPr>
                </a:tc>
                <a:extLst>
                  <a:ext uri="{0D108BD9-81ED-4DB2-BD59-A6C34878D82A}">
                    <a16:rowId xmlns:a16="http://schemas.microsoft.com/office/drawing/2014/main" val="2238428804"/>
                  </a:ext>
                </a:extLst>
              </a:tr>
              <a:tr h="1709331">
                <a:tc>
                  <a:txBody>
                    <a:bodyPr/>
                    <a:lstStyle/>
                    <a:p>
                      <a:pPr marL="0" marR="0" indent="0" algn="ctr" defTabSz="914400" rtl="0" eaLnBrk="1" fontAlgn="auto" latinLnBrk="0" hangingPunct="1">
                        <a:lnSpc>
                          <a:spcPct val="100000"/>
                        </a:lnSpc>
                        <a:spcBef>
                          <a:spcPts val="0"/>
                        </a:spcBef>
                        <a:spcAft>
                          <a:spcPts val="0"/>
                        </a:spcAft>
                        <a:buClr>
                          <a:srgbClr val="FF0000"/>
                        </a:buClr>
                        <a:buSzPct val="90000"/>
                        <a:buFontTx/>
                        <a:buNone/>
                        <a:tabLst/>
                        <a:defRPr/>
                      </a:pPr>
                      <a:r>
                        <a:rPr lang="en-US" sz="1600" b="0" dirty="0" smtClean="0">
                          <a:solidFill>
                            <a:schemeClr val="tx2"/>
                          </a:solidFill>
                          <a:latin typeface="+mn-lt"/>
                          <a:cs typeface="Arabic Typesetting" panose="03020402040406030203" pitchFamily="66" charset="-78"/>
                        </a:rPr>
                        <a:t>Only in Males’ Slides</a:t>
                      </a:r>
                    </a:p>
                    <a:p>
                      <a:pPr marL="0" indent="0">
                        <a:buClr>
                          <a:srgbClr val="FF0000"/>
                        </a:buClr>
                        <a:buSzPct val="90000"/>
                        <a:buNone/>
                      </a:pPr>
                      <a:endParaRPr lang="en-US" sz="1200" u="none" dirty="0" smtClean="0"/>
                    </a:p>
                  </a:txBody>
                  <a:tcPr vert="vert270">
                    <a:solidFill>
                      <a:schemeClr val="accent2">
                        <a:lumMod val="20000"/>
                        <a:lumOff val="80000"/>
                      </a:schemeClr>
                    </a:solidFill>
                  </a:tcPr>
                </a:tc>
                <a:tc>
                  <a:txBody>
                    <a:bodyPr/>
                    <a:lstStyle/>
                    <a:p>
                      <a:pPr marL="0" indent="0">
                        <a:buClr>
                          <a:srgbClr val="FF0000"/>
                        </a:buClr>
                        <a:buSzPct val="90000"/>
                        <a:buNone/>
                      </a:pPr>
                      <a:r>
                        <a:rPr lang="en-US" sz="1200" u="none" dirty="0" smtClean="0"/>
                        <a:t>-involves the central nervous system. </a:t>
                      </a:r>
                    </a:p>
                    <a:p>
                      <a:pPr marL="0" indent="0">
                        <a:buClr>
                          <a:srgbClr val="FF0000"/>
                        </a:buClr>
                        <a:buSzPct val="90000"/>
                        <a:buNone/>
                      </a:pPr>
                      <a:r>
                        <a:rPr lang="en-US" sz="1200" u="none" dirty="0" smtClean="0"/>
                        <a:t>-Smelling, chewing, and swallowing food send impulses via the </a:t>
                      </a:r>
                      <a:r>
                        <a:rPr lang="en-US" sz="1200" b="1" u="none" dirty="0" err="1" smtClean="0"/>
                        <a:t>vagus</a:t>
                      </a:r>
                      <a:r>
                        <a:rPr lang="en-US" sz="1200" u="none" dirty="0" smtClean="0"/>
                        <a:t> nerves to </a:t>
                      </a:r>
                      <a:r>
                        <a:rPr lang="en-US" sz="1200" u="none" dirty="0" smtClean="0">
                          <a:solidFill>
                            <a:srgbClr val="FF0000"/>
                          </a:solidFill>
                        </a:rPr>
                        <a:t>the parietal and G cells </a:t>
                      </a:r>
                      <a:r>
                        <a:rPr lang="en-US" sz="1200" u="none" dirty="0" smtClean="0"/>
                        <a:t>in the stomach:</a:t>
                      </a:r>
                    </a:p>
                    <a:p>
                      <a:pPr marL="0" indent="0">
                        <a:buClr>
                          <a:srgbClr val="FF0000"/>
                        </a:buClr>
                        <a:buSzPct val="90000"/>
                        <a:buNone/>
                      </a:pPr>
                      <a:r>
                        <a:rPr lang="en-US" sz="1200" u="none" dirty="0" smtClean="0"/>
                        <a:t>1-The nerve endings release </a:t>
                      </a:r>
                      <a:r>
                        <a:rPr lang="en-US" sz="1200" u="none" dirty="0" smtClean="0">
                          <a:solidFill>
                            <a:srgbClr val="FF0000"/>
                          </a:solidFill>
                        </a:rPr>
                        <a:t>Ach</a:t>
                      </a:r>
                      <a:r>
                        <a:rPr lang="en-US" sz="1200" u="none" dirty="0" smtClean="0"/>
                        <a:t>, which directly stimulates acid secretion from parietal cells. </a:t>
                      </a:r>
                    </a:p>
                    <a:p>
                      <a:pPr marL="0" indent="0">
                        <a:buClr>
                          <a:srgbClr val="FF0000"/>
                        </a:buClr>
                        <a:buSzPct val="90000"/>
                        <a:buNone/>
                      </a:pPr>
                      <a:r>
                        <a:rPr lang="en-US" sz="1200" u="none" dirty="0" smtClean="0"/>
                        <a:t>2-The nerves also release gastrin-releasing peptide (</a:t>
                      </a:r>
                      <a:r>
                        <a:rPr lang="en-US" sz="1200" u="none" dirty="0" smtClean="0">
                          <a:solidFill>
                            <a:srgbClr val="FF0000"/>
                          </a:solidFill>
                        </a:rPr>
                        <a:t>GRP</a:t>
                      </a:r>
                      <a:r>
                        <a:rPr lang="en-US" sz="1200" u="none" dirty="0" smtClean="0"/>
                        <a:t>), </a:t>
                      </a:r>
                      <a:r>
                        <a:rPr lang="en-US" sz="1200" u="none" dirty="0" smtClean="0">
                          <a:latin typeface="Times New Roman" panose="02020603050405020304" pitchFamily="18" charset="0"/>
                          <a:cs typeface="Times New Roman" panose="02020603050405020304" pitchFamily="18" charset="0"/>
                        </a:rPr>
                        <a:t>→ </a:t>
                      </a:r>
                      <a:r>
                        <a:rPr lang="en-US" sz="1200" u="none" dirty="0" smtClean="0"/>
                        <a:t>which stimulates G cells to release gastrin, </a:t>
                      </a:r>
                      <a:r>
                        <a:rPr lang="en-US" sz="1200" u="none" dirty="0" smtClean="0">
                          <a:latin typeface="Times New Roman" panose="02020603050405020304" pitchFamily="18" charset="0"/>
                          <a:cs typeface="Times New Roman" panose="02020603050405020304" pitchFamily="18" charset="0"/>
                        </a:rPr>
                        <a:t>→ </a:t>
                      </a:r>
                      <a:r>
                        <a:rPr lang="en-US" sz="1200" u="none" dirty="0" smtClean="0"/>
                        <a:t>indirectly stimulating parietal cell acid secretion. </a:t>
                      </a:r>
                    </a:p>
                  </a:txBody>
                  <a:tcPr/>
                </a:tc>
                <a:tc>
                  <a:txBody>
                    <a:bodyPr/>
                    <a:lstStyle/>
                    <a:p>
                      <a:pPr marL="0" indent="0">
                        <a:buNone/>
                      </a:pPr>
                      <a:r>
                        <a:rPr lang="en-US" sz="1200" u="none" dirty="0" smtClean="0"/>
                        <a:t>-is mainly a result of gastric </a:t>
                      </a:r>
                      <a:r>
                        <a:rPr lang="en-US" sz="1200" u="none" dirty="0" smtClean="0">
                          <a:solidFill>
                            <a:srgbClr val="FF0000"/>
                          </a:solidFill>
                        </a:rPr>
                        <a:t>distention</a:t>
                      </a:r>
                      <a:r>
                        <a:rPr lang="en-US" sz="1200" u="none" dirty="0" smtClean="0"/>
                        <a:t> and chemical agents such as digested proteins. </a:t>
                      </a:r>
                    </a:p>
                    <a:p>
                      <a:pPr marL="0" indent="0">
                        <a:buNone/>
                      </a:pPr>
                      <a:r>
                        <a:rPr lang="en-US" sz="1200" u="none" dirty="0" smtClean="0"/>
                        <a:t>1-Distention of the stomach stimulates mechanoreceptors, which stimulate the </a:t>
                      </a:r>
                      <a:r>
                        <a:rPr lang="en-US" sz="1200" u="none" dirty="0" smtClean="0">
                          <a:solidFill>
                            <a:srgbClr val="FF0000"/>
                          </a:solidFill>
                        </a:rPr>
                        <a:t>parietal cells </a:t>
                      </a:r>
                      <a:r>
                        <a:rPr lang="en-US" sz="1200" u="none" dirty="0" smtClean="0"/>
                        <a:t>directly through:</a:t>
                      </a:r>
                    </a:p>
                    <a:p>
                      <a:pPr marL="0" indent="0">
                        <a:buNone/>
                      </a:pPr>
                      <a:r>
                        <a:rPr lang="en-US" sz="1200" u="none" dirty="0" smtClean="0"/>
                        <a:t>A- short local (enteric) reflexes.</a:t>
                      </a:r>
                    </a:p>
                    <a:p>
                      <a:pPr marL="0" indent="0">
                        <a:buNone/>
                      </a:pPr>
                      <a:r>
                        <a:rPr lang="en-US" sz="1200" u="none" dirty="0" smtClean="0"/>
                        <a:t>B- long </a:t>
                      </a:r>
                      <a:r>
                        <a:rPr lang="en-US" sz="1200" u="none" dirty="0" err="1" smtClean="0"/>
                        <a:t>vago</a:t>
                      </a:r>
                      <a:r>
                        <a:rPr lang="en-US" sz="1200" u="none" dirty="0" smtClean="0"/>
                        <a:t>-vagal reflexes. </a:t>
                      </a:r>
                    </a:p>
                    <a:p>
                      <a:pPr marL="0" indent="0">
                        <a:buNone/>
                      </a:pPr>
                      <a:r>
                        <a:rPr lang="en-US" sz="1200" u="none" dirty="0" smtClean="0"/>
                        <a:t>2-Digested </a:t>
                      </a:r>
                      <a:r>
                        <a:rPr lang="en-US" sz="1200" u="none" dirty="0" smtClean="0">
                          <a:solidFill>
                            <a:srgbClr val="FF0000"/>
                          </a:solidFill>
                        </a:rPr>
                        <a:t>proteins</a:t>
                      </a:r>
                      <a:r>
                        <a:rPr lang="en-US" sz="1200" u="none" dirty="0" smtClean="0"/>
                        <a:t> in the stomach are also potent simulators of gastric acid secretion, an effect mediated through </a:t>
                      </a:r>
                      <a:r>
                        <a:rPr lang="en-US" sz="1200" u="none" dirty="0" smtClean="0">
                          <a:solidFill>
                            <a:srgbClr val="FF0000"/>
                          </a:solidFill>
                        </a:rPr>
                        <a:t>gastrin release</a:t>
                      </a:r>
                      <a:r>
                        <a:rPr lang="en-US" sz="1200" u="none" dirty="0" smtClean="0"/>
                        <a:t>. </a:t>
                      </a:r>
                    </a:p>
                    <a:p>
                      <a:pPr marL="0" indent="0">
                        <a:buNone/>
                      </a:pPr>
                      <a:r>
                        <a:rPr lang="en-US" sz="1200" u="none" dirty="0" smtClean="0"/>
                        <a:t>-Several other chemicals, such as alcohol and caffeine, stimulate gastric acid secretion through mechanisms that are not well understood. </a:t>
                      </a:r>
                      <a:endParaRPr lang="en-US" sz="1200" u="none" dirty="0"/>
                    </a:p>
                  </a:txBody>
                  <a:tcPr/>
                </a:tc>
                <a:tc>
                  <a:txBody>
                    <a:bodyPr/>
                    <a:lstStyle/>
                    <a:p>
                      <a:pPr marL="0" indent="0">
                        <a:buNone/>
                      </a:pPr>
                      <a:r>
                        <a:rPr lang="en-US" sz="1200" u="none" dirty="0" smtClean="0"/>
                        <a:t>-</a:t>
                      </a:r>
                      <a:r>
                        <a:rPr lang="en-US" sz="1200" b="1" u="none" dirty="0" smtClean="0"/>
                        <a:t>protein</a:t>
                      </a:r>
                      <a:r>
                        <a:rPr lang="en-US" sz="1200" u="none" dirty="0" smtClean="0"/>
                        <a:t> digestion products in the duodenum stimulate gastric acid secretion through the action of the </a:t>
                      </a:r>
                      <a:r>
                        <a:rPr lang="en-US" sz="1200" u="none" dirty="0" smtClean="0">
                          <a:solidFill>
                            <a:srgbClr val="FF0000"/>
                          </a:solidFill>
                        </a:rPr>
                        <a:t>circulating amino acids on the parietal cells</a:t>
                      </a:r>
                      <a:r>
                        <a:rPr lang="en-US" sz="1200" u="none" dirty="0" smtClean="0"/>
                        <a:t>. </a:t>
                      </a:r>
                    </a:p>
                    <a:p>
                      <a:pPr marL="0" indent="0">
                        <a:buNone/>
                      </a:pPr>
                      <a:r>
                        <a:rPr lang="en-US" sz="1200" u="none" dirty="0" smtClean="0"/>
                        <a:t>-</a:t>
                      </a:r>
                      <a:r>
                        <a:rPr lang="en-US" sz="1200" b="1" u="none" dirty="0" smtClean="0"/>
                        <a:t>Distention</a:t>
                      </a:r>
                      <a:r>
                        <a:rPr lang="en-US" sz="1200" u="none" dirty="0" smtClean="0"/>
                        <a:t> of the small intestine, probably via the release of the hormone </a:t>
                      </a:r>
                      <a:r>
                        <a:rPr lang="en-US" sz="1200" u="none" dirty="0" err="1" smtClean="0"/>
                        <a:t>entero-oxyntin</a:t>
                      </a:r>
                      <a:r>
                        <a:rPr lang="en-US" sz="1200" u="none" dirty="0" smtClean="0"/>
                        <a:t> from intestinal endocrine cells, stimulates acid secretion.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B050"/>
                          </a:solidFill>
                        </a:rPr>
                        <a:t>When there are proteins or distention within the intestines </a:t>
                      </a:r>
                    </a:p>
                    <a:p>
                      <a:pPr marL="0" indent="0">
                        <a:buNone/>
                      </a:pPr>
                      <a:endParaRPr lang="en-US" sz="1200" u="none" dirty="0"/>
                    </a:p>
                  </a:txBody>
                  <a:tcPr/>
                </a:tc>
                <a:extLst>
                  <a:ext uri="{0D108BD9-81ED-4DB2-BD59-A6C34878D82A}">
                    <a16:rowId xmlns:a16="http://schemas.microsoft.com/office/drawing/2014/main" val="2878319891"/>
                  </a:ext>
                </a:extLst>
              </a:tr>
              <a:tr h="2555344">
                <a:tc>
                  <a:txBody>
                    <a:bodyPr/>
                    <a:lstStyle/>
                    <a:p>
                      <a:pPr marL="0" marR="0" indent="0" algn="ctr" defTabSz="914400" rtl="0" eaLnBrk="1" fontAlgn="auto" latinLnBrk="0" hangingPunct="1">
                        <a:lnSpc>
                          <a:spcPct val="100000"/>
                        </a:lnSpc>
                        <a:spcBef>
                          <a:spcPts val="0"/>
                        </a:spcBef>
                        <a:spcAft>
                          <a:spcPts val="0"/>
                        </a:spcAft>
                        <a:buClr>
                          <a:srgbClr val="FF0000"/>
                        </a:buClr>
                        <a:buSzPct val="90000"/>
                        <a:buFontTx/>
                        <a:buNone/>
                        <a:tabLst/>
                        <a:defRPr/>
                      </a:pPr>
                      <a:r>
                        <a:rPr kumimoji="0" lang="en-US" sz="1600" b="0" kern="1200" dirty="0" smtClean="0">
                          <a:solidFill>
                            <a:schemeClr val="tx2"/>
                          </a:solidFill>
                          <a:latin typeface="+mn-lt"/>
                          <a:ea typeface="+mn-ea"/>
                          <a:cs typeface="Arabic Typesetting" panose="03020402040406030203" pitchFamily="66" charset="-78"/>
                        </a:rPr>
                        <a:t>Only in females’ Slides</a:t>
                      </a:r>
                    </a:p>
                    <a:p>
                      <a:pPr marL="0" indent="0">
                        <a:buClr>
                          <a:srgbClr val="FF0000"/>
                        </a:buClr>
                        <a:buSzPct val="90000"/>
                        <a:buNone/>
                      </a:pPr>
                      <a:endParaRPr lang="en-US" sz="1200" u="none" dirty="0" smtClean="0"/>
                    </a:p>
                  </a:txBody>
                  <a:tcPr vert="vert270">
                    <a:solidFill>
                      <a:srgbClr val="E6ACFA">
                        <a:alpha val="20000"/>
                      </a:srgbClr>
                    </a:solidFill>
                  </a:tcPr>
                </a:tc>
                <a:tc>
                  <a:txBody>
                    <a:bodyPr/>
                    <a:lstStyle/>
                    <a:p>
                      <a:pPr marL="0" indent="0">
                        <a:buClr>
                          <a:srgbClr val="FF0000"/>
                        </a:buClr>
                        <a:buSzPct val="90000"/>
                        <a:buNone/>
                      </a:pPr>
                      <a:endParaRPr lang="en-US" sz="1200" u="none" dirty="0" smtClean="0"/>
                    </a:p>
                    <a:p>
                      <a:pPr marL="0" indent="0">
                        <a:buClr>
                          <a:srgbClr val="FF0000"/>
                        </a:buClr>
                        <a:buSzPct val="90000"/>
                        <a:buNone/>
                      </a:pPr>
                      <a:endParaRPr lang="en-US" sz="1200" u="none" dirty="0" smtClean="0"/>
                    </a:p>
                    <a:p>
                      <a:pPr marL="0" indent="0">
                        <a:buClr>
                          <a:srgbClr val="FF0000"/>
                        </a:buClr>
                        <a:buSzPct val="90000"/>
                        <a:buNone/>
                      </a:pPr>
                      <a:endParaRPr lang="en-US" sz="1200" u="none" dirty="0" smtClean="0"/>
                    </a:p>
                    <a:p>
                      <a:pPr marL="0" indent="0">
                        <a:buClr>
                          <a:srgbClr val="FF0000"/>
                        </a:buClr>
                        <a:buSzPct val="90000"/>
                        <a:buNone/>
                      </a:pPr>
                      <a:endParaRPr lang="en-US" sz="1200" u="none" dirty="0" smtClean="0"/>
                    </a:p>
                    <a:p>
                      <a:pPr marL="0" indent="0">
                        <a:buClr>
                          <a:srgbClr val="FF0000"/>
                        </a:buClr>
                        <a:buSzPct val="90000"/>
                        <a:buNone/>
                      </a:pPr>
                      <a:endParaRPr lang="en-US" sz="1200" u="none" dirty="0" smtClean="0"/>
                    </a:p>
                    <a:p>
                      <a:pPr marL="0" indent="0">
                        <a:buClr>
                          <a:srgbClr val="FF0000"/>
                        </a:buClr>
                        <a:buSzPct val="90000"/>
                        <a:buNone/>
                      </a:pPr>
                      <a:endParaRPr lang="en-US" sz="1200" u="none" dirty="0" smtClean="0"/>
                    </a:p>
                    <a:p>
                      <a:pPr marL="0" indent="0">
                        <a:buClr>
                          <a:srgbClr val="FF0000"/>
                        </a:buClr>
                        <a:buSzPct val="90000"/>
                        <a:buNone/>
                      </a:pPr>
                      <a:endParaRPr lang="en-US" sz="1200" u="none" dirty="0" smtClean="0"/>
                    </a:p>
                    <a:p>
                      <a:pPr marL="0" indent="0">
                        <a:buClr>
                          <a:srgbClr val="FF0000"/>
                        </a:buClr>
                        <a:buSzPct val="90000"/>
                        <a:buNone/>
                      </a:pPr>
                      <a:endParaRPr lang="en-US" sz="1200" u="none" dirty="0" smtClean="0"/>
                    </a:p>
                    <a:p>
                      <a:pPr marL="0" indent="0">
                        <a:buClr>
                          <a:srgbClr val="FF0000"/>
                        </a:buClr>
                        <a:buSzPct val="90000"/>
                        <a:buNone/>
                      </a:pPr>
                      <a:endParaRPr lang="en-US" sz="1200" u="none" dirty="0" smtClean="0"/>
                    </a:p>
                    <a:p>
                      <a:pPr marL="0" indent="0">
                        <a:buClr>
                          <a:srgbClr val="FF0000"/>
                        </a:buClr>
                        <a:buSzPct val="90000"/>
                        <a:buNone/>
                      </a:pPr>
                      <a:endParaRPr lang="en-US" sz="1200" u="none" dirty="0" smtClean="0"/>
                    </a:p>
                    <a:p>
                      <a:pPr marL="0" indent="0">
                        <a:buClr>
                          <a:srgbClr val="FF0000"/>
                        </a:buClr>
                        <a:buSzPct val="90000"/>
                        <a:buNone/>
                      </a:pPr>
                      <a:endParaRPr lang="en-US" sz="1200" u="none" dirty="0" smtClean="0"/>
                    </a:p>
                    <a:p>
                      <a:pPr marL="0" indent="0">
                        <a:buClr>
                          <a:srgbClr val="FF0000"/>
                        </a:buClr>
                        <a:buSzPct val="90000"/>
                        <a:buNone/>
                      </a:pPr>
                      <a:endParaRPr lang="en-US" sz="1200" u="none" dirty="0" smtClean="0"/>
                    </a:p>
                  </a:txBody>
                  <a:tcPr>
                    <a:solidFill>
                      <a:schemeClr val="bg1">
                        <a:alpha val="20000"/>
                      </a:schemeClr>
                    </a:solidFill>
                  </a:tcPr>
                </a:tc>
                <a:tc>
                  <a:txBody>
                    <a:bodyPr/>
                    <a:lstStyle/>
                    <a:p>
                      <a:pPr marL="0" indent="0">
                        <a:buNone/>
                      </a:pPr>
                      <a:endParaRPr lang="en-US" sz="1200" u="none" dirty="0"/>
                    </a:p>
                  </a:txBody>
                  <a:tcPr>
                    <a:solidFill>
                      <a:schemeClr val="bg1">
                        <a:alpha val="20000"/>
                      </a:schemeClr>
                    </a:solidFill>
                  </a:tcPr>
                </a:tc>
                <a:tc>
                  <a:txBody>
                    <a:bodyPr/>
                    <a:lstStyle/>
                    <a:p>
                      <a:pPr marL="0" indent="0">
                        <a:buNone/>
                      </a:pPr>
                      <a:endParaRPr lang="en-US" sz="1200" u="none" dirty="0"/>
                    </a:p>
                  </a:txBody>
                  <a:tcPr>
                    <a:solidFill>
                      <a:schemeClr val="bg1">
                        <a:alpha val="20000"/>
                      </a:schemeClr>
                    </a:solidFill>
                  </a:tcPr>
                </a:tc>
                <a:extLst>
                  <a:ext uri="{0D108BD9-81ED-4DB2-BD59-A6C34878D82A}">
                    <a16:rowId xmlns:a16="http://schemas.microsoft.com/office/drawing/2014/main" val="3933533211"/>
                  </a:ext>
                </a:extLst>
              </a:tr>
            </a:tbl>
          </a:graphicData>
        </a:graphic>
      </p:graphicFrame>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400" t="4739" r="8651" b="7144"/>
          <a:stretch/>
        </p:blipFill>
        <p:spPr bwMode="auto">
          <a:xfrm>
            <a:off x="405780" y="2636911"/>
            <a:ext cx="3353208" cy="2394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4944" t="8716" r="5857" b="10286"/>
          <a:stretch/>
        </p:blipFill>
        <p:spPr>
          <a:xfrm>
            <a:off x="4016826" y="2636911"/>
            <a:ext cx="4680520" cy="2448273"/>
          </a:xfrm>
          <a:prstGeom prst="rect">
            <a:avLst/>
          </a:prstGeom>
        </p:spPr>
      </p:pic>
      <p:pic>
        <p:nvPicPr>
          <p:cNvPr id="7" name="Content Placeholder 3"/>
          <p:cNvPicPr>
            <a:picLocks noChangeAspect="1"/>
          </p:cNvPicPr>
          <p:nvPr/>
        </p:nvPicPr>
        <p:blipFill rotWithShape="1">
          <a:blip r:embed="rId4">
            <a:extLst>
              <a:ext uri="{28A0092B-C50C-407E-A947-70E740481C1C}">
                <a14:useLocalDpi xmlns:a14="http://schemas.microsoft.com/office/drawing/2010/main" val="0"/>
              </a:ext>
            </a:extLst>
          </a:blip>
          <a:srcRect l="6093" t="6521" r="6190" b="7735"/>
          <a:stretch/>
        </p:blipFill>
        <p:spPr>
          <a:xfrm>
            <a:off x="8852008" y="2636913"/>
            <a:ext cx="3243514" cy="2394909"/>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090278030"/>
              </p:ext>
            </p:extLst>
          </p:nvPr>
        </p:nvGraphicFramePr>
        <p:xfrm>
          <a:off x="609440" y="5171129"/>
          <a:ext cx="10969942" cy="1127760"/>
        </p:xfrm>
        <a:graphic>
          <a:graphicData uri="http://schemas.openxmlformats.org/drawingml/2006/table">
            <a:tbl>
              <a:tblPr firstRow="1" bandRow="1">
                <a:tableStyleId>{5DA37D80-6434-44D0-A028-1B22A696006F}</a:tableStyleId>
              </a:tblPr>
              <a:tblGrid>
                <a:gridCol w="3381460">
                  <a:extLst>
                    <a:ext uri="{9D8B030D-6E8A-4147-A177-3AD203B41FA5}">
                      <a16:colId xmlns:a16="http://schemas.microsoft.com/office/drawing/2014/main" val="868826657"/>
                    </a:ext>
                  </a:extLst>
                </a:gridCol>
                <a:gridCol w="4232038">
                  <a:extLst>
                    <a:ext uri="{9D8B030D-6E8A-4147-A177-3AD203B41FA5}">
                      <a16:colId xmlns:a16="http://schemas.microsoft.com/office/drawing/2014/main" val="1455877838"/>
                    </a:ext>
                  </a:extLst>
                </a:gridCol>
                <a:gridCol w="3356444">
                  <a:extLst>
                    <a:ext uri="{9D8B030D-6E8A-4147-A177-3AD203B41FA5}">
                      <a16:colId xmlns:a16="http://schemas.microsoft.com/office/drawing/2014/main" val="3687207917"/>
                    </a:ext>
                  </a:extLst>
                </a:gridCol>
              </a:tblGrid>
              <a:tr h="146414">
                <a:tc gridSpan="3">
                  <a:txBody>
                    <a:bodyPr/>
                    <a:lstStyle/>
                    <a:p>
                      <a:pPr algn="ctr"/>
                      <a:r>
                        <a:rPr lang="en-US" sz="1400" b="0" dirty="0" smtClean="0"/>
                        <a:t>Inhibition of Acid Secretion</a:t>
                      </a:r>
                      <a:endParaRPr lang="ar-SA" sz="1400" b="0" dirty="0"/>
                    </a:p>
                  </a:txBody>
                  <a:tcPr>
                    <a:solidFill>
                      <a:srgbClr val="D6EAF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79270409"/>
                  </a:ext>
                </a:extLst>
              </a:tr>
              <a:tr h="294173">
                <a:tc gridSpan="3">
                  <a:txBody>
                    <a:bodyPr/>
                    <a:lstStyle/>
                    <a:p>
                      <a:pPr algn="ctr"/>
                      <a:r>
                        <a:rPr lang="en-US" sz="1400" b="0" dirty="0" smtClean="0">
                          <a:solidFill>
                            <a:schemeClr val="tx1"/>
                          </a:solidFill>
                        </a:rPr>
                        <a:t>Inhibitory</a:t>
                      </a:r>
                      <a:r>
                        <a:rPr lang="en-US" sz="1400" b="0" dirty="0" smtClean="0"/>
                        <a:t> </a:t>
                      </a:r>
                      <a:r>
                        <a:rPr lang="en-US" sz="1400" b="0" dirty="0" smtClean="0">
                          <a:solidFill>
                            <a:schemeClr val="tx1"/>
                          </a:solidFill>
                        </a:rPr>
                        <a:t>hormones</a:t>
                      </a:r>
                      <a:r>
                        <a:rPr lang="en-US" sz="1400" b="0" dirty="0" smtClean="0"/>
                        <a:t> (</a:t>
                      </a:r>
                      <a:r>
                        <a:rPr lang="en-US" sz="1400" b="0" dirty="0" smtClean="0">
                          <a:solidFill>
                            <a:srgbClr val="FF0000"/>
                          </a:solidFill>
                        </a:rPr>
                        <a:t>Enterogastrones</a:t>
                      </a:r>
                      <a:r>
                        <a:rPr lang="en-US" sz="1400" b="0" dirty="0" smtClean="0"/>
                        <a:t>)</a:t>
                      </a:r>
                      <a:endParaRPr lang="ar-SA" sz="1400" b="0" dirty="0"/>
                    </a:p>
                  </a:txBody>
                  <a:tcPr>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2202847"/>
                  </a:ext>
                </a:extLst>
              </a:tr>
              <a:tr h="244476">
                <a:tc>
                  <a:txBody>
                    <a:bodyPr/>
                    <a:lstStyle/>
                    <a:p>
                      <a:pPr lvl="0" algn="ctr"/>
                      <a:r>
                        <a:rPr kumimoji="0" lang="en-US" sz="1400" b="0" i="0" u="none" kern="1200" dirty="0" smtClean="0">
                          <a:solidFill>
                            <a:schemeClr val="tx1"/>
                          </a:solidFill>
                          <a:latin typeface="Gill Sans MT" panose="020B0502020104020203" pitchFamily="34" charset="0"/>
                          <a:ea typeface="+mn-ea"/>
                          <a:cs typeface="+mn-cs"/>
                        </a:rPr>
                        <a:t>Somatostatin (D-cells) in antrum</a:t>
                      </a:r>
                    </a:p>
                  </a:txBody>
                  <a:tcPr>
                    <a:solidFill>
                      <a:schemeClr val="bg1"/>
                    </a:solidFill>
                  </a:tcPr>
                </a:tc>
                <a:tc>
                  <a:txBody>
                    <a:bodyPr/>
                    <a:lstStyle/>
                    <a:p>
                      <a:pPr lvl="0" algn="ctr"/>
                      <a:r>
                        <a:rPr kumimoji="0" lang="en-US" sz="1400" b="0" i="0" u="none" kern="1200" dirty="0" smtClean="0">
                          <a:solidFill>
                            <a:schemeClr val="tx1"/>
                          </a:solidFill>
                          <a:latin typeface="Gill Sans MT" panose="020B0502020104020203" pitchFamily="34" charset="0"/>
                          <a:ea typeface="+mn-ea"/>
                          <a:cs typeface="+mn-cs"/>
                        </a:rPr>
                        <a:t>Secretin (S-cells) in duodenum</a:t>
                      </a:r>
                    </a:p>
                  </a:txBody>
                  <a:tcPr>
                    <a:solidFill>
                      <a:schemeClr val="bg1"/>
                    </a:solidFill>
                  </a:tcPr>
                </a:tc>
                <a:tc>
                  <a:txBody>
                    <a:bodyPr/>
                    <a:lstStyle/>
                    <a:p>
                      <a:pPr algn="ctr"/>
                      <a:r>
                        <a:rPr lang="en-US" sz="1400" b="0" dirty="0" smtClean="0">
                          <a:solidFill>
                            <a:schemeClr val="tx1"/>
                          </a:solidFill>
                        </a:rPr>
                        <a:t>Glucose-dependent </a:t>
                      </a:r>
                      <a:r>
                        <a:rPr lang="en-US" sz="1400" b="0" dirty="0" err="1" smtClean="0">
                          <a:solidFill>
                            <a:schemeClr val="tx1"/>
                          </a:solidFill>
                        </a:rPr>
                        <a:t>insulinotropic</a:t>
                      </a:r>
                      <a:r>
                        <a:rPr lang="en-US" sz="1400" b="0" dirty="0" smtClean="0">
                          <a:solidFill>
                            <a:schemeClr val="tx1"/>
                          </a:solidFill>
                        </a:rPr>
                        <a:t> peptide (GIP) in </a:t>
                      </a:r>
                      <a:r>
                        <a:rPr lang="en-US" sz="1400" b="0" u="sng" dirty="0" smtClean="0">
                          <a:solidFill>
                            <a:schemeClr val="tx1"/>
                          </a:solidFill>
                        </a:rPr>
                        <a:t>duodenum </a:t>
                      </a:r>
                      <a:endParaRPr lang="en-US" sz="1400" b="0" u="sng" dirty="0">
                        <a:solidFill>
                          <a:schemeClr val="tx1"/>
                        </a:solidFill>
                      </a:endParaRPr>
                    </a:p>
                  </a:txBody>
                  <a:tcPr>
                    <a:solidFill>
                      <a:schemeClr val="bg1"/>
                    </a:solidFill>
                  </a:tcPr>
                </a:tc>
                <a:extLst>
                  <a:ext uri="{0D108BD9-81ED-4DB2-BD59-A6C34878D82A}">
                    <a16:rowId xmlns:a16="http://schemas.microsoft.com/office/drawing/2014/main" val="2238428804"/>
                  </a:ext>
                </a:extLst>
              </a:tr>
            </a:tbl>
          </a:graphicData>
        </a:graphic>
      </p:graphicFrame>
    </p:spTree>
    <p:extLst>
      <p:ext uri="{BB962C8B-B14F-4D97-AF65-F5344CB8AC3E}">
        <p14:creationId xmlns:p14="http://schemas.microsoft.com/office/powerpoint/2010/main" val="237797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Summary of the Phases </a:t>
            </a:r>
            <a:r>
              <a:rPr lang="en-US" sz="3200" dirty="0">
                <a:solidFill>
                  <a:schemeClr val="bg1">
                    <a:lumMod val="50000"/>
                  </a:schemeClr>
                </a:solidFill>
              </a:rPr>
              <a:t>(from slides)</a:t>
            </a:r>
            <a:r>
              <a:rPr lang="en-US" sz="3200" dirty="0"/>
              <a:t> </a:t>
            </a:r>
          </a:p>
        </p:txBody>
      </p:sp>
      <p:sp>
        <p:nvSpPr>
          <p:cNvPr id="3" name="Slide Number Placeholder 2"/>
          <p:cNvSpPr>
            <a:spLocks noGrp="1"/>
          </p:cNvSpPr>
          <p:nvPr>
            <p:ph type="sldNum" sz="quarter" idx="12"/>
          </p:nvPr>
        </p:nvSpPr>
        <p:spPr/>
        <p:txBody>
          <a:bodyPr/>
          <a:lstStyle/>
          <a:p>
            <a:fld id="{4929A69E-7D8F-4515-9605-0315ABD4F316}" type="slidenum">
              <a:rPr lang="en-US" smtClean="0"/>
              <a:t>29</a:t>
            </a:fld>
            <a:endParaRPr lang="en-US" dirty="0"/>
          </a:p>
        </p:txBody>
      </p:sp>
      <p:graphicFrame>
        <p:nvGraphicFramePr>
          <p:cNvPr id="6" name="Diagram 5"/>
          <p:cNvGraphicFramePr/>
          <p:nvPr>
            <p:extLst>
              <p:ext uri="{D42A27DB-BD31-4B8C-83A1-F6EECF244321}">
                <p14:modId xmlns:p14="http://schemas.microsoft.com/office/powerpoint/2010/main" val="1132381483"/>
              </p:ext>
            </p:extLst>
          </p:nvPr>
        </p:nvGraphicFramePr>
        <p:xfrm>
          <a:off x="609460" y="1408802"/>
          <a:ext cx="5340936" cy="4693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9982844" y="9892"/>
            <a:ext cx="2205981" cy="4046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pic>
        <p:nvPicPr>
          <p:cNvPr id="9" name="Picture 2"/>
          <p:cNvPicPr>
            <a:picLocks noGrp="1" noChangeAspect="1"/>
          </p:cNvPicPr>
          <p:nvPr>
            <p:ph sz="quarter" idx="1"/>
          </p:nvPr>
        </p:nvPicPr>
        <p:blipFill>
          <a:blip r:embed="rId7">
            <a:extLst>
              <a:ext uri="{28A0092B-C50C-407E-A947-70E740481C1C}">
                <a14:useLocalDpi xmlns:a14="http://schemas.microsoft.com/office/drawing/2010/main" val="0"/>
              </a:ext>
            </a:extLst>
          </a:blip>
          <a:srcRect/>
          <a:stretch>
            <a:fillRect/>
          </a:stretch>
        </p:blipFill>
        <p:spPr bwMode="auto">
          <a:xfrm>
            <a:off x="5950396" y="1285508"/>
            <a:ext cx="5620523" cy="4817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8614692" y="528275"/>
            <a:ext cx="3574133" cy="404664"/>
          </a:xfrm>
          <a:prstGeom prst="rect">
            <a:avLst/>
          </a:prstGeom>
          <a:noFill/>
          <a:ln>
            <a:solidFill>
              <a:schemeClr val="bg2">
                <a:lumMod val="9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Arabic Typesetting" panose="03020402040406030203" pitchFamily="66" charset="-78"/>
                <a:cs typeface="Arabic Typesetting" panose="03020402040406030203" pitchFamily="66" charset="-78"/>
              </a:rPr>
              <a:t>The percentage here is very Important</a:t>
            </a:r>
            <a:endParaRPr lang="en-US" sz="2400" b="1"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663229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3</a:t>
            </a:fld>
            <a:endParaRPr lang="en-US" dirty="0"/>
          </a:p>
        </p:txBody>
      </p:sp>
      <p:pic>
        <p:nvPicPr>
          <p:cNvPr id="5" name="Picture 3" descr="41_09_DigestiveSystem-L.jpg"/>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594994" y="1219200"/>
            <a:ext cx="6998836"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9982844" y="0"/>
            <a:ext cx="2205981" cy="404664"/>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Females’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sp>
        <p:nvSpPr>
          <p:cNvPr id="8" name="Rectangle 7"/>
          <p:cNvSpPr/>
          <p:nvPr/>
        </p:nvSpPr>
        <p:spPr>
          <a:xfrm>
            <a:off x="9982843" y="532919"/>
            <a:ext cx="2205981" cy="404664"/>
          </a:xfrm>
          <a:prstGeom prst="rect">
            <a:avLst/>
          </a:prstGeom>
          <a:noFill/>
          <a:ln>
            <a:solidFill>
              <a:schemeClr val="bg2">
                <a:lumMod val="9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Arabic Typesetting" panose="03020402040406030203" pitchFamily="66" charset="-78"/>
                <a:cs typeface="Arabic Typesetting" panose="03020402040406030203" pitchFamily="66" charset="-78"/>
              </a:rPr>
              <a:t>Just read it</a:t>
            </a:r>
            <a:endParaRPr lang="en-US" sz="2400" b="1"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9045768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Hormonal Control of Gastrointestinal </a:t>
            </a:r>
            <a:r>
              <a:rPr lang="en-US" sz="3200" dirty="0" smtClean="0"/>
              <a:t>Motility </a:t>
            </a:r>
            <a:br>
              <a:rPr lang="en-US" sz="3200" dirty="0" smtClean="0"/>
            </a:br>
            <a:r>
              <a:rPr lang="en-US" sz="3200" dirty="0" smtClean="0">
                <a:solidFill>
                  <a:srgbClr val="00B050"/>
                </a:solidFill>
              </a:rPr>
              <a:t>(GI Peptides)</a:t>
            </a:r>
            <a:endParaRPr lang="en-US" sz="3200" dirty="0">
              <a:solidFill>
                <a:srgbClr val="00B050"/>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30</a:t>
            </a:fld>
            <a:endParaRPr lang="en-US" dirty="0"/>
          </a:p>
        </p:txBody>
      </p:sp>
      <p:graphicFrame>
        <p:nvGraphicFramePr>
          <p:cNvPr id="7" name="Table 6"/>
          <p:cNvGraphicFramePr>
            <a:graphicFrameLocks noGrp="1"/>
          </p:cNvGraphicFramePr>
          <p:nvPr>
            <p:extLst/>
          </p:nvPr>
        </p:nvGraphicFramePr>
        <p:xfrm>
          <a:off x="621804" y="1429317"/>
          <a:ext cx="10957599" cy="4640715"/>
        </p:xfrm>
        <a:graphic>
          <a:graphicData uri="http://schemas.openxmlformats.org/drawingml/2006/table">
            <a:tbl>
              <a:tblPr>
                <a:tableStyleId>{5DA37D80-6434-44D0-A028-1B22A696006F}</a:tableStyleId>
              </a:tblPr>
              <a:tblGrid>
                <a:gridCol w="1872207">
                  <a:extLst>
                    <a:ext uri="{9D8B030D-6E8A-4147-A177-3AD203B41FA5}">
                      <a16:colId xmlns:a16="http://schemas.microsoft.com/office/drawing/2014/main" val="20000"/>
                    </a:ext>
                  </a:extLst>
                </a:gridCol>
                <a:gridCol w="1800201">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5052943">
                  <a:extLst>
                    <a:ext uri="{9D8B030D-6E8A-4147-A177-3AD203B41FA5}">
                      <a16:colId xmlns:a16="http://schemas.microsoft.com/office/drawing/2014/main" val="20003"/>
                    </a:ext>
                  </a:extLst>
                </a:gridCol>
              </a:tblGrid>
              <a:tr h="216024">
                <a:tc>
                  <a:txBody>
                    <a:bodyPr/>
                    <a:lstStyle/>
                    <a:p>
                      <a:pPr algn="ctr" rtl="0">
                        <a:lnSpc>
                          <a:spcPct val="115000"/>
                        </a:lnSpc>
                        <a:spcAft>
                          <a:spcPts val="0"/>
                        </a:spcAft>
                      </a:pPr>
                      <a:r>
                        <a:rPr lang="en-US" sz="1400" dirty="0" smtClean="0">
                          <a:latin typeface="+mn-lt"/>
                        </a:rPr>
                        <a:t>Hormone</a:t>
                      </a:r>
                      <a:endParaRPr lang="en-US" sz="1400" dirty="0">
                        <a:latin typeface="+mn-lt"/>
                        <a:ea typeface="Calibri"/>
                        <a:cs typeface="Arial"/>
                      </a:endParaRPr>
                    </a:p>
                  </a:txBody>
                  <a:tcPr marL="7565" marR="7565" marT="7565" marB="7565" anchor="b">
                    <a:solidFill>
                      <a:schemeClr val="accent2">
                        <a:lumMod val="60000"/>
                        <a:lumOff val="40000"/>
                      </a:schemeClr>
                    </a:solidFill>
                  </a:tcPr>
                </a:tc>
                <a:tc>
                  <a:txBody>
                    <a:bodyPr/>
                    <a:lstStyle/>
                    <a:p>
                      <a:pPr algn="ctr" rtl="0">
                        <a:lnSpc>
                          <a:spcPct val="115000"/>
                        </a:lnSpc>
                        <a:spcAft>
                          <a:spcPts val="0"/>
                        </a:spcAft>
                      </a:pPr>
                      <a:r>
                        <a:rPr lang="en-US" sz="1400" dirty="0" smtClean="0">
                          <a:latin typeface="+mn-lt"/>
                        </a:rPr>
                        <a:t>Site of secretion</a:t>
                      </a:r>
                      <a:endParaRPr lang="en-US" sz="1400" dirty="0">
                        <a:latin typeface="+mn-lt"/>
                        <a:ea typeface="Calibri"/>
                        <a:cs typeface="Arial"/>
                      </a:endParaRPr>
                    </a:p>
                  </a:txBody>
                  <a:tcPr marL="7565" marR="7565" marT="7565" marB="7565" anchor="b">
                    <a:solidFill>
                      <a:schemeClr val="accent2">
                        <a:lumMod val="60000"/>
                        <a:lumOff val="40000"/>
                      </a:schemeClr>
                    </a:solidFill>
                  </a:tcPr>
                </a:tc>
                <a:tc>
                  <a:txBody>
                    <a:bodyPr/>
                    <a:lstStyle/>
                    <a:p>
                      <a:pPr algn="ctr" rtl="0">
                        <a:lnSpc>
                          <a:spcPct val="115000"/>
                        </a:lnSpc>
                        <a:spcAft>
                          <a:spcPts val="0"/>
                        </a:spcAft>
                      </a:pPr>
                      <a:r>
                        <a:rPr lang="en-US" sz="1400" dirty="0" smtClean="0">
                          <a:latin typeface="+mn-lt"/>
                        </a:rPr>
                        <a:t>Stimuli for secretion</a:t>
                      </a:r>
                      <a:endParaRPr lang="en-US" sz="1400" dirty="0">
                        <a:latin typeface="+mn-lt"/>
                        <a:ea typeface="Calibri"/>
                        <a:cs typeface="Arial"/>
                      </a:endParaRPr>
                    </a:p>
                  </a:txBody>
                  <a:tcPr marL="7565" marR="7565" marT="7565" marB="7565" anchor="b">
                    <a:solidFill>
                      <a:schemeClr val="accent2">
                        <a:lumMod val="60000"/>
                        <a:lumOff val="40000"/>
                      </a:schemeClr>
                    </a:solidFill>
                  </a:tcPr>
                </a:tc>
                <a:tc>
                  <a:txBody>
                    <a:bodyPr/>
                    <a:lstStyle/>
                    <a:p>
                      <a:pPr algn="ctr" rtl="0">
                        <a:lnSpc>
                          <a:spcPct val="115000"/>
                        </a:lnSpc>
                        <a:spcAft>
                          <a:spcPts val="0"/>
                        </a:spcAft>
                      </a:pPr>
                      <a:r>
                        <a:rPr lang="en-US" sz="1400" dirty="0" smtClean="0">
                          <a:latin typeface="+mn-lt"/>
                        </a:rPr>
                        <a:t>Actions</a:t>
                      </a:r>
                      <a:endParaRPr lang="en-US" sz="1400" dirty="0">
                        <a:latin typeface="+mn-lt"/>
                        <a:ea typeface="Calibri"/>
                        <a:cs typeface="Arial"/>
                      </a:endParaRPr>
                    </a:p>
                  </a:txBody>
                  <a:tcPr marL="7565" marR="7565" marT="7565" marB="7565" anchor="b">
                    <a:solidFill>
                      <a:schemeClr val="accent2">
                        <a:lumMod val="60000"/>
                        <a:lumOff val="40000"/>
                      </a:schemeClr>
                    </a:solidFill>
                  </a:tcPr>
                </a:tc>
                <a:extLst>
                  <a:ext uri="{0D108BD9-81ED-4DB2-BD59-A6C34878D82A}">
                    <a16:rowId xmlns:a16="http://schemas.microsoft.com/office/drawing/2014/main" val="10000"/>
                  </a:ext>
                </a:extLst>
              </a:tr>
              <a:tr h="1022878">
                <a:tc>
                  <a:txBody>
                    <a:bodyPr/>
                    <a:lstStyle/>
                    <a:p>
                      <a:pPr algn="ctr" rtl="0">
                        <a:lnSpc>
                          <a:spcPct val="115000"/>
                        </a:lnSpc>
                        <a:spcAft>
                          <a:spcPts val="0"/>
                        </a:spcAft>
                      </a:pPr>
                      <a:endParaRPr lang="en-US" sz="1400" b="1" u="sng" dirty="0" smtClean="0">
                        <a:solidFill>
                          <a:srgbClr val="FF0000"/>
                        </a:solidFill>
                        <a:latin typeface="+mn-lt"/>
                      </a:endParaRPr>
                    </a:p>
                    <a:p>
                      <a:pPr algn="ctr" rtl="0">
                        <a:lnSpc>
                          <a:spcPct val="115000"/>
                        </a:lnSpc>
                        <a:spcAft>
                          <a:spcPts val="0"/>
                        </a:spcAft>
                      </a:pPr>
                      <a:endParaRPr lang="en-US" sz="800" b="1" u="sng" dirty="0" smtClean="0">
                        <a:solidFill>
                          <a:srgbClr val="FF0000"/>
                        </a:solidFill>
                        <a:latin typeface="+mn-lt"/>
                      </a:endParaRPr>
                    </a:p>
                    <a:p>
                      <a:pPr algn="ctr" rtl="0">
                        <a:lnSpc>
                          <a:spcPct val="115000"/>
                        </a:lnSpc>
                        <a:spcAft>
                          <a:spcPts val="0"/>
                        </a:spcAft>
                      </a:pPr>
                      <a:r>
                        <a:rPr lang="en-US" sz="1400" b="1" u="sng" dirty="0" smtClean="0">
                          <a:solidFill>
                            <a:srgbClr val="FF0000"/>
                          </a:solidFill>
                          <a:latin typeface="+mn-lt"/>
                        </a:rPr>
                        <a:t>G</a:t>
                      </a:r>
                      <a:r>
                        <a:rPr lang="en-US" sz="1400" dirty="0" smtClean="0">
                          <a:solidFill>
                            <a:schemeClr val="accent2">
                              <a:lumMod val="75000"/>
                            </a:schemeClr>
                          </a:solidFill>
                          <a:latin typeface="+mn-lt"/>
                        </a:rPr>
                        <a:t>astrin</a:t>
                      </a:r>
                      <a:endParaRPr lang="en-US" sz="1400" dirty="0">
                        <a:solidFill>
                          <a:schemeClr val="accent2">
                            <a:lumMod val="75000"/>
                          </a:schemeClr>
                        </a:solidFill>
                        <a:latin typeface="+mn-lt"/>
                        <a:ea typeface="Calibri"/>
                        <a:cs typeface="Arial"/>
                      </a:endParaRPr>
                    </a:p>
                  </a:txBody>
                  <a:tcPr marL="15130" marR="15130" marT="15130" marB="1513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400" b="1" u="sng" kern="1200" dirty="0" smtClean="0">
                          <a:solidFill>
                            <a:srgbClr val="FF0000"/>
                          </a:solidFill>
                          <a:latin typeface="+mn-lt"/>
                          <a:ea typeface="+mn-ea"/>
                          <a:cs typeface="+mn-cs"/>
                        </a:rPr>
                        <a:t>G cells </a:t>
                      </a:r>
                      <a:r>
                        <a:rPr lang="en-US" sz="1400" dirty="0" smtClean="0">
                          <a:latin typeface="+mn-lt"/>
                        </a:rPr>
                        <a:t>of the antrum,</a:t>
                      </a:r>
                      <a:r>
                        <a:rPr lang="en-US" sz="1400" baseline="0" dirty="0" smtClean="0">
                          <a:latin typeface="+mn-lt"/>
                        </a:rPr>
                        <a:t> </a:t>
                      </a:r>
                      <a:r>
                        <a:rPr lang="en-US" sz="1400" dirty="0" smtClean="0">
                          <a:latin typeface="+mn-lt"/>
                        </a:rPr>
                        <a:t>duodenum and jejunum.</a:t>
                      </a:r>
                    </a:p>
                    <a:p>
                      <a:pPr algn="l" rtl="0">
                        <a:lnSpc>
                          <a:spcPct val="115000"/>
                        </a:lnSpc>
                        <a:spcAft>
                          <a:spcPts val="0"/>
                        </a:spcAft>
                      </a:pPr>
                      <a:endParaRPr lang="en-US" sz="1400" dirty="0">
                        <a:latin typeface="+mn-lt"/>
                        <a:ea typeface="Calibri"/>
                        <a:cs typeface="Arial"/>
                      </a:endParaRPr>
                    </a:p>
                  </a:txBody>
                  <a:tcPr marL="15130" marR="15130" marT="15130" marB="15130"/>
                </a:tc>
                <a:tc>
                  <a:txBody>
                    <a:bodyPr/>
                    <a:lstStyle/>
                    <a:p>
                      <a:pPr marL="285750" indent="-285750" algn="l" rtl="0">
                        <a:lnSpc>
                          <a:spcPct val="115000"/>
                        </a:lnSpc>
                        <a:spcAft>
                          <a:spcPts val="0"/>
                        </a:spcAft>
                        <a:buFont typeface="Arial" panose="020B0604020202020204" pitchFamily="34" charset="0"/>
                        <a:buChar char="•"/>
                      </a:pPr>
                      <a:r>
                        <a:rPr lang="en-US" sz="1400" dirty="0" smtClean="0">
                          <a:latin typeface="+mn-lt"/>
                        </a:rPr>
                        <a:t>Protein</a:t>
                      </a:r>
                    </a:p>
                    <a:p>
                      <a:pPr marL="285750" indent="-285750" algn="l" rtl="0">
                        <a:lnSpc>
                          <a:spcPct val="115000"/>
                        </a:lnSpc>
                        <a:spcAft>
                          <a:spcPts val="0"/>
                        </a:spcAft>
                        <a:buFont typeface="Arial" panose="020B0604020202020204" pitchFamily="34" charset="0"/>
                        <a:buChar char="•"/>
                      </a:pPr>
                      <a:r>
                        <a:rPr lang="en-US" sz="1400" dirty="0" smtClean="0">
                          <a:latin typeface="+mn-lt"/>
                        </a:rPr>
                        <a:t>Distention of the stomach</a:t>
                      </a:r>
                    </a:p>
                    <a:p>
                      <a:pPr marL="285750" indent="-285750" algn="l" rtl="0">
                        <a:lnSpc>
                          <a:spcPct val="115000"/>
                        </a:lnSpc>
                        <a:spcAft>
                          <a:spcPts val="0"/>
                        </a:spcAft>
                        <a:buFont typeface="Arial" panose="020B0604020202020204" pitchFamily="34" charset="0"/>
                        <a:buChar char="•"/>
                      </a:pPr>
                      <a:r>
                        <a:rPr lang="en-US" sz="1400" dirty="0" smtClean="0">
                          <a:latin typeface="+mn-lt"/>
                        </a:rPr>
                        <a:t>Vagal stimulation (GRP)</a:t>
                      </a:r>
                    </a:p>
                    <a:p>
                      <a:pPr marL="285750" indent="-285750" algn="l" rtl="0">
                        <a:lnSpc>
                          <a:spcPct val="115000"/>
                        </a:lnSpc>
                        <a:spcAft>
                          <a:spcPts val="0"/>
                        </a:spcAft>
                        <a:buFont typeface="Arial" panose="020B0604020202020204" pitchFamily="34" charset="0"/>
                        <a:buChar char="•"/>
                      </a:pPr>
                      <a:r>
                        <a:rPr lang="en-US" sz="1400" dirty="0" smtClean="0">
                          <a:latin typeface="+mn-lt"/>
                        </a:rPr>
                        <a:t>Acid inhibits release</a:t>
                      </a:r>
                      <a:endParaRPr lang="en-US" sz="1400" dirty="0">
                        <a:latin typeface="+mn-lt"/>
                        <a:ea typeface="Calibri"/>
                        <a:cs typeface="Arial"/>
                      </a:endParaRPr>
                    </a:p>
                  </a:txBody>
                  <a:tcPr marL="15130" marR="15130" marT="15130" marB="15130"/>
                </a:tc>
                <a:tc>
                  <a:txBody>
                    <a:bodyPr/>
                    <a:lstStyle/>
                    <a:p>
                      <a:pPr algn="l" rtl="0">
                        <a:lnSpc>
                          <a:spcPct val="115000"/>
                        </a:lnSpc>
                        <a:spcAft>
                          <a:spcPts val="0"/>
                        </a:spcAft>
                      </a:pPr>
                      <a:r>
                        <a:rPr lang="en-US" sz="1400" u="none" dirty="0" smtClean="0">
                          <a:solidFill>
                            <a:schemeClr val="bg2">
                              <a:lumMod val="75000"/>
                            </a:schemeClr>
                          </a:solidFill>
                          <a:latin typeface="+mn-lt"/>
                        </a:rPr>
                        <a:t>Stimulates:</a:t>
                      </a:r>
                      <a:r>
                        <a:rPr lang="en-US" sz="1400" u="none" baseline="0" dirty="0" smtClean="0">
                          <a:solidFill>
                            <a:schemeClr val="bg2">
                              <a:lumMod val="75000"/>
                            </a:schemeClr>
                          </a:solidFill>
                          <a:latin typeface="+mn-lt"/>
                        </a:rPr>
                        <a:t> </a:t>
                      </a:r>
                      <a:r>
                        <a:rPr lang="en-US" sz="1400" dirty="0" smtClean="0">
                          <a:latin typeface="+mn-lt"/>
                        </a:rPr>
                        <a:t>gastric H</a:t>
                      </a:r>
                      <a:r>
                        <a:rPr lang="en-US" sz="1400" baseline="30000" dirty="0" smtClean="0">
                          <a:latin typeface="+mn-lt"/>
                        </a:rPr>
                        <a:t>+</a:t>
                      </a:r>
                      <a:r>
                        <a:rPr lang="en-US" sz="1400" dirty="0" smtClean="0">
                          <a:latin typeface="+mn-lt"/>
                        </a:rPr>
                        <a:t> secretion</a:t>
                      </a:r>
                      <a:br>
                        <a:rPr lang="en-US" sz="1400" dirty="0" smtClean="0">
                          <a:latin typeface="+mn-lt"/>
                        </a:rPr>
                      </a:br>
                      <a:r>
                        <a:rPr lang="en-US" sz="1400" dirty="0" smtClean="0">
                          <a:latin typeface="+mn-lt"/>
                        </a:rPr>
                        <a:t>and growth of gastric mucosa.</a:t>
                      </a:r>
                      <a:endParaRPr lang="en-US" sz="1400" dirty="0">
                        <a:latin typeface="+mn-lt"/>
                        <a:ea typeface="Calibri"/>
                        <a:cs typeface="Arial"/>
                      </a:endParaRPr>
                    </a:p>
                  </a:txBody>
                  <a:tcPr marL="15130" marR="15130" marT="15130" marB="15130"/>
                </a:tc>
                <a:extLst>
                  <a:ext uri="{0D108BD9-81ED-4DB2-BD59-A6C34878D82A}">
                    <a16:rowId xmlns:a16="http://schemas.microsoft.com/office/drawing/2014/main" val="10001"/>
                  </a:ext>
                </a:extLst>
              </a:tr>
              <a:tr h="1019508">
                <a:tc>
                  <a:txBody>
                    <a:bodyPr/>
                    <a:lstStyle/>
                    <a:p>
                      <a:pPr algn="ctr" rtl="0">
                        <a:lnSpc>
                          <a:spcPct val="115000"/>
                        </a:lnSpc>
                        <a:spcAft>
                          <a:spcPts val="0"/>
                        </a:spcAft>
                      </a:pPr>
                      <a:endParaRPr lang="en-US" sz="1400" dirty="0" smtClean="0">
                        <a:solidFill>
                          <a:schemeClr val="accent2">
                            <a:lumMod val="75000"/>
                          </a:schemeClr>
                        </a:solidFill>
                        <a:latin typeface="+mn-lt"/>
                      </a:endParaRPr>
                    </a:p>
                    <a:p>
                      <a:pPr algn="ctr" rtl="0">
                        <a:lnSpc>
                          <a:spcPct val="115000"/>
                        </a:lnSpc>
                        <a:spcAft>
                          <a:spcPts val="0"/>
                        </a:spcAft>
                      </a:pPr>
                      <a:endParaRPr lang="en-US" sz="100" dirty="0" smtClean="0">
                        <a:solidFill>
                          <a:schemeClr val="accent2">
                            <a:lumMod val="75000"/>
                          </a:schemeClr>
                        </a:solidFill>
                        <a:latin typeface="+mn-lt"/>
                      </a:endParaRPr>
                    </a:p>
                    <a:p>
                      <a:pPr algn="ctr" rtl="0">
                        <a:lnSpc>
                          <a:spcPct val="115000"/>
                        </a:lnSpc>
                        <a:spcAft>
                          <a:spcPts val="0"/>
                        </a:spcAft>
                      </a:pPr>
                      <a:endParaRPr lang="en-US" sz="100" dirty="0" smtClean="0">
                        <a:solidFill>
                          <a:schemeClr val="accent2">
                            <a:lumMod val="75000"/>
                          </a:schemeClr>
                        </a:solidFill>
                        <a:latin typeface="+mn-lt"/>
                      </a:endParaRPr>
                    </a:p>
                    <a:p>
                      <a:pPr algn="ctr" rtl="0">
                        <a:lnSpc>
                          <a:spcPct val="115000"/>
                        </a:lnSpc>
                        <a:spcAft>
                          <a:spcPts val="0"/>
                        </a:spcAft>
                      </a:pPr>
                      <a:endParaRPr lang="en-US" sz="100" dirty="0" smtClean="0">
                        <a:solidFill>
                          <a:schemeClr val="accent2">
                            <a:lumMod val="75000"/>
                          </a:schemeClr>
                        </a:solidFill>
                        <a:latin typeface="+mn-lt"/>
                      </a:endParaRPr>
                    </a:p>
                    <a:p>
                      <a:pPr algn="ctr" rtl="0">
                        <a:lnSpc>
                          <a:spcPct val="115000"/>
                        </a:lnSpc>
                        <a:spcAft>
                          <a:spcPts val="0"/>
                        </a:spcAft>
                      </a:pPr>
                      <a:endParaRPr lang="en-US" sz="100" dirty="0" smtClean="0">
                        <a:solidFill>
                          <a:schemeClr val="accent2">
                            <a:lumMod val="75000"/>
                          </a:schemeClr>
                        </a:solidFill>
                        <a:latin typeface="+mn-lt"/>
                      </a:endParaRPr>
                    </a:p>
                    <a:p>
                      <a:pPr algn="ctr" rtl="0">
                        <a:lnSpc>
                          <a:spcPct val="115000"/>
                        </a:lnSpc>
                        <a:spcAft>
                          <a:spcPts val="0"/>
                        </a:spcAft>
                      </a:pPr>
                      <a:endParaRPr lang="en-US" sz="100" dirty="0" smtClean="0">
                        <a:solidFill>
                          <a:schemeClr val="accent2">
                            <a:lumMod val="75000"/>
                          </a:schemeClr>
                        </a:solidFill>
                        <a:latin typeface="+mn-lt"/>
                      </a:endParaRPr>
                    </a:p>
                    <a:p>
                      <a:pPr algn="ctr" rtl="0">
                        <a:lnSpc>
                          <a:spcPct val="115000"/>
                        </a:lnSpc>
                        <a:spcAft>
                          <a:spcPts val="0"/>
                        </a:spcAft>
                      </a:pPr>
                      <a:r>
                        <a:rPr lang="en-US" sz="1400" dirty="0" smtClean="0">
                          <a:solidFill>
                            <a:schemeClr val="accent2">
                              <a:lumMod val="75000"/>
                            </a:schemeClr>
                          </a:solidFill>
                          <a:latin typeface="+mn-lt"/>
                        </a:rPr>
                        <a:t>Cholecystokinin (CCK)</a:t>
                      </a:r>
                      <a:endParaRPr lang="en-US" sz="1400" dirty="0">
                        <a:solidFill>
                          <a:schemeClr val="accent2">
                            <a:lumMod val="75000"/>
                          </a:schemeClr>
                        </a:solidFill>
                        <a:latin typeface="+mn-lt"/>
                        <a:ea typeface="Calibri"/>
                        <a:cs typeface="Arial"/>
                      </a:endParaRPr>
                    </a:p>
                  </a:txBody>
                  <a:tcPr marL="15130" marR="15130" marT="15130" marB="15130"/>
                </a:tc>
                <a:tc>
                  <a:txBody>
                    <a:bodyPr/>
                    <a:lstStyle/>
                    <a:p>
                      <a:pPr algn="l" rtl="0">
                        <a:lnSpc>
                          <a:spcPct val="115000"/>
                        </a:lnSpc>
                        <a:spcAft>
                          <a:spcPts val="0"/>
                        </a:spcAft>
                      </a:pPr>
                      <a:r>
                        <a:rPr lang="en-US" sz="1400" dirty="0" smtClean="0">
                          <a:latin typeface="+mn-lt"/>
                        </a:rPr>
                        <a:t>I cells of the duodenum, jejunum, and ileum.</a:t>
                      </a:r>
                      <a:endParaRPr lang="en-US" sz="1400" dirty="0">
                        <a:latin typeface="+mn-lt"/>
                        <a:ea typeface="Calibri"/>
                        <a:cs typeface="Arial"/>
                      </a:endParaRPr>
                    </a:p>
                  </a:txBody>
                  <a:tcPr marL="15130" marR="15130" marT="15130" marB="15130"/>
                </a:tc>
                <a:tc>
                  <a:txBody>
                    <a:bodyPr/>
                    <a:lstStyle/>
                    <a:p>
                      <a:pPr marL="285750" indent="-285750" algn="l" rtl="0">
                        <a:lnSpc>
                          <a:spcPct val="115000"/>
                        </a:lnSpc>
                        <a:spcAft>
                          <a:spcPts val="0"/>
                        </a:spcAft>
                        <a:buFont typeface="Arial" panose="020B0604020202020204" pitchFamily="34" charset="0"/>
                        <a:buChar char="•"/>
                      </a:pPr>
                      <a:r>
                        <a:rPr lang="en-US" sz="1400" u="none" strike="noStrike" dirty="0" smtClean="0">
                          <a:latin typeface="+mn-lt"/>
                        </a:rPr>
                        <a:t>Protein </a:t>
                      </a:r>
                    </a:p>
                    <a:p>
                      <a:pPr marL="285750" indent="-285750" algn="l" rtl="0">
                        <a:lnSpc>
                          <a:spcPct val="115000"/>
                        </a:lnSpc>
                        <a:spcAft>
                          <a:spcPts val="0"/>
                        </a:spcAft>
                        <a:buFont typeface="Arial" panose="020B0604020202020204" pitchFamily="34" charset="0"/>
                        <a:buChar char="•"/>
                      </a:pPr>
                      <a:r>
                        <a:rPr lang="en-US" sz="1400" dirty="0" smtClean="0">
                          <a:latin typeface="+mn-lt"/>
                        </a:rPr>
                        <a:t>Fatty acids</a:t>
                      </a:r>
                    </a:p>
                    <a:p>
                      <a:pPr marL="285750" indent="-285750" algn="l" rtl="0">
                        <a:lnSpc>
                          <a:spcPct val="115000"/>
                        </a:lnSpc>
                        <a:spcAft>
                          <a:spcPts val="0"/>
                        </a:spcAft>
                        <a:buFont typeface="Arial" panose="020B0604020202020204" pitchFamily="34" charset="0"/>
                        <a:buChar char="•"/>
                      </a:pPr>
                      <a:r>
                        <a:rPr lang="en-US" sz="1400" dirty="0" smtClean="0">
                          <a:latin typeface="+mn-lt"/>
                        </a:rPr>
                        <a:t>Acids </a:t>
                      </a:r>
                      <a:endParaRPr lang="en-US" sz="1400" dirty="0">
                        <a:latin typeface="+mn-lt"/>
                        <a:ea typeface="Calibri"/>
                        <a:cs typeface="Arial"/>
                      </a:endParaRPr>
                    </a:p>
                  </a:txBody>
                  <a:tcPr marL="15130" marR="15130" marT="15130" marB="15130"/>
                </a:tc>
                <a:tc>
                  <a:txBody>
                    <a:bodyPr/>
                    <a:lstStyle/>
                    <a:p>
                      <a:pPr algn="l" rtl="0">
                        <a:lnSpc>
                          <a:spcPct val="115000"/>
                        </a:lnSpc>
                        <a:spcAft>
                          <a:spcPts val="0"/>
                        </a:spcAft>
                      </a:pPr>
                      <a:r>
                        <a:rPr kumimoji="0" lang="en-US" sz="1400" u="none" kern="1200" dirty="0" smtClean="0">
                          <a:solidFill>
                            <a:schemeClr val="bg2">
                              <a:lumMod val="75000"/>
                            </a:schemeClr>
                          </a:solidFill>
                          <a:latin typeface="+mn-lt"/>
                          <a:ea typeface="+mn-ea"/>
                          <a:cs typeface="+mn-cs"/>
                        </a:rPr>
                        <a:t>Stimulates: </a:t>
                      </a:r>
                      <a:r>
                        <a:rPr kumimoji="0" lang="en-US" sz="1400" u="none" kern="1200" dirty="0" smtClean="0">
                          <a:solidFill>
                            <a:schemeClr val="tx1"/>
                          </a:solidFill>
                          <a:latin typeface="+mn-lt"/>
                          <a:ea typeface="+mn-ea"/>
                          <a:cs typeface="+mn-cs"/>
                        </a:rPr>
                        <a:t>pancreatic </a:t>
                      </a:r>
                      <a:r>
                        <a:rPr lang="en-US" sz="1400" dirty="0" smtClean="0">
                          <a:solidFill>
                            <a:schemeClr val="tx1"/>
                          </a:solidFill>
                          <a:latin typeface="+mn-lt"/>
                        </a:rPr>
                        <a:t>enzyme </a:t>
                      </a:r>
                      <a:r>
                        <a:rPr lang="en-US" sz="1400" dirty="0" smtClean="0">
                          <a:latin typeface="+mn-lt"/>
                        </a:rPr>
                        <a:t>secretion,</a:t>
                      </a:r>
                      <a:r>
                        <a:rPr lang="en-US" sz="1400" baseline="0" dirty="0" smtClean="0">
                          <a:latin typeface="+mn-lt"/>
                        </a:rPr>
                        <a:t> </a:t>
                      </a:r>
                      <a:r>
                        <a:rPr lang="en-US" sz="1400" dirty="0" smtClean="0">
                          <a:latin typeface="+mn-lt"/>
                        </a:rPr>
                        <a:t>pancreatic HCO</a:t>
                      </a:r>
                      <a:r>
                        <a:rPr lang="en-US" sz="1400" baseline="-25000" dirty="0" smtClean="0">
                          <a:latin typeface="+mn-lt"/>
                        </a:rPr>
                        <a:t>3</a:t>
                      </a:r>
                      <a:r>
                        <a:rPr lang="en-US" sz="1400" baseline="30000" dirty="0" smtClean="0">
                          <a:latin typeface="+mn-lt"/>
                        </a:rPr>
                        <a:t>-</a:t>
                      </a:r>
                      <a:r>
                        <a:rPr lang="en-US" sz="1400" dirty="0" smtClean="0">
                          <a:latin typeface="+mn-lt"/>
                        </a:rPr>
                        <a:t> secretion, gallbladder contraction, growth of the exocrine pancreas,</a:t>
                      </a:r>
                      <a:r>
                        <a:rPr lang="en-US" sz="1400" baseline="0" dirty="0" smtClean="0">
                          <a:latin typeface="+mn-lt"/>
                        </a:rPr>
                        <a:t> and</a:t>
                      </a:r>
                      <a:r>
                        <a:rPr lang="en-US" sz="1400" dirty="0" smtClean="0">
                          <a:latin typeface="+mn-lt"/>
                        </a:rPr>
                        <a:t> relaxation of the sphincter of </a:t>
                      </a:r>
                      <a:r>
                        <a:rPr lang="en-US" sz="1400" dirty="0" err="1" smtClean="0">
                          <a:latin typeface="+mn-lt"/>
                        </a:rPr>
                        <a:t>oddi</a:t>
                      </a:r>
                      <a:r>
                        <a:rPr lang="en-US" sz="1400" dirty="0" smtClean="0">
                          <a:latin typeface="+mn-lt"/>
                        </a:rPr>
                        <a:t>.</a:t>
                      </a:r>
                      <a:br>
                        <a:rPr lang="en-US" sz="1400" dirty="0" smtClean="0">
                          <a:latin typeface="+mn-lt"/>
                        </a:rPr>
                      </a:br>
                      <a:r>
                        <a:rPr kumimoji="0" lang="en-US" sz="1400" u="none" kern="1200" dirty="0" smtClean="0">
                          <a:solidFill>
                            <a:schemeClr val="bg2">
                              <a:lumMod val="75000"/>
                            </a:schemeClr>
                          </a:solidFill>
                          <a:latin typeface="+mn-lt"/>
                          <a:ea typeface="+mn-ea"/>
                          <a:cs typeface="+mn-cs"/>
                        </a:rPr>
                        <a:t>Inhibits: </a:t>
                      </a:r>
                      <a:r>
                        <a:rPr lang="en-US" sz="1400" dirty="0" smtClean="0">
                          <a:latin typeface="+mn-lt"/>
                        </a:rPr>
                        <a:t>gastric emptying.</a:t>
                      </a:r>
                      <a:endParaRPr lang="en-US" sz="1400" dirty="0">
                        <a:latin typeface="+mn-lt"/>
                        <a:ea typeface="Calibri"/>
                        <a:cs typeface="Arial"/>
                      </a:endParaRPr>
                    </a:p>
                  </a:txBody>
                  <a:tcPr marL="15130" marR="15130" marT="15130" marB="15130"/>
                </a:tc>
                <a:extLst>
                  <a:ext uri="{0D108BD9-81ED-4DB2-BD59-A6C34878D82A}">
                    <a16:rowId xmlns:a16="http://schemas.microsoft.com/office/drawing/2014/main" val="10002"/>
                  </a:ext>
                </a:extLst>
              </a:tr>
              <a:tr h="805131">
                <a:tc>
                  <a:txBody>
                    <a:bodyPr/>
                    <a:lstStyle/>
                    <a:p>
                      <a:pPr algn="ctr" rtl="0">
                        <a:lnSpc>
                          <a:spcPct val="115000"/>
                        </a:lnSpc>
                        <a:spcAft>
                          <a:spcPts val="0"/>
                        </a:spcAft>
                      </a:pPr>
                      <a:endParaRPr kumimoji="0" lang="en-US" sz="100" b="1" u="sng" kern="1200" dirty="0" smtClean="0">
                        <a:solidFill>
                          <a:srgbClr val="FF0000"/>
                        </a:solidFill>
                        <a:latin typeface="+mn-lt"/>
                        <a:ea typeface="+mn-ea"/>
                        <a:cs typeface="+mn-cs"/>
                      </a:endParaRPr>
                    </a:p>
                    <a:p>
                      <a:pPr algn="ctr" rtl="0">
                        <a:lnSpc>
                          <a:spcPct val="115000"/>
                        </a:lnSpc>
                        <a:spcAft>
                          <a:spcPts val="0"/>
                        </a:spcAft>
                      </a:pPr>
                      <a:endParaRPr kumimoji="0" lang="en-US" sz="100" b="1" u="sng" kern="1200" dirty="0" smtClean="0">
                        <a:solidFill>
                          <a:srgbClr val="FF0000"/>
                        </a:solidFill>
                        <a:latin typeface="+mn-lt"/>
                        <a:ea typeface="+mn-ea"/>
                        <a:cs typeface="+mn-cs"/>
                      </a:endParaRPr>
                    </a:p>
                    <a:p>
                      <a:pPr algn="ctr" rtl="0">
                        <a:lnSpc>
                          <a:spcPct val="115000"/>
                        </a:lnSpc>
                        <a:spcAft>
                          <a:spcPts val="0"/>
                        </a:spcAft>
                      </a:pPr>
                      <a:endParaRPr kumimoji="0" lang="en-US" sz="100" b="1" u="sng" kern="1200" dirty="0" smtClean="0">
                        <a:solidFill>
                          <a:srgbClr val="FF0000"/>
                        </a:solidFill>
                        <a:latin typeface="+mn-lt"/>
                        <a:ea typeface="+mn-ea"/>
                        <a:cs typeface="+mn-cs"/>
                      </a:endParaRPr>
                    </a:p>
                    <a:p>
                      <a:pPr algn="ctr" rtl="0">
                        <a:lnSpc>
                          <a:spcPct val="115000"/>
                        </a:lnSpc>
                        <a:spcAft>
                          <a:spcPts val="0"/>
                        </a:spcAft>
                      </a:pPr>
                      <a:endParaRPr kumimoji="0" lang="en-US" sz="100" b="1" u="sng" kern="1200" dirty="0" smtClean="0">
                        <a:solidFill>
                          <a:srgbClr val="FF0000"/>
                        </a:solidFill>
                        <a:latin typeface="+mn-lt"/>
                        <a:ea typeface="+mn-ea"/>
                        <a:cs typeface="+mn-cs"/>
                      </a:endParaRPr>
                    </a:p>
                    <a:p>
                      <a:pPr algn="ctr" rtl="0">
                        <a:lnSpc>
                          <a:spcPct val="115000"/>
                        </a:lnSpc>
                        <a:spcAft>
                          <a:spcPts val="0"/>
                        </a:spcAft>
                      </a:pPr>
                      <a:endParaRPr kumimoji="0" lang="en-US" sz="100" b="1" u="sng" kern="1200" dirty="0" smtClean="0">
                        <a:solidFill>
                          <a:srgbClr val="FF0000"/>
                        </a:solidFill>
                        <a:latin typeface="+mn-lt"/>
                        <a:ea typeface="+mn-ea"/>
                        <a:cs typeface="+mn-cs"/>
                      </a:endParaRPr>
                    </a:p>
                    <a:p>
                      <a:pPr algn="ctr" rtl="0">
                        <a:lnSpc>
                          <a:spcPct val="115000"/>
                        </a:lnSpc>
                        <a:spcAft>
                          <a:spcPts val="0"/>
                        </a:spcAft>
                      </a:pPr>
                      <a:endParaRPr kumimoji="0" lang="en-US" sz="100" b="1" u="sng" kern="1200" dirty="0" smtClean="0">
                        <a:solidFill>
                          <a:srgbClr val="FF0000"/>
                        </a:solidFill>
                        <a:latin typeface="+mn-lt"/>
                        <a:ea typeface="+mn-ea"/>
                        <a:cs typeface="+mn-cs"/>
                      </a:endParaRPr>
                    </a:p>
                    <a:p>
                      <a:pPr algn="ctr" rtl="0">
                        <a:lnSpc>
                          <a:spcPct val="115000"/>
                        </a:lnSpc>
                        <a:spcAft>
                          <a:spcPts val="0"/>
                        </a:spcAft>
                      </a:pPr>
                      <a:endParaRPr kumimoji="0" lang="en-US" sz="100" b="1" u="sng" kern="1200" dirty="0" smtClean="0">
                        <a:solidFill>
                          <a:srgbClr val="FF0000"/>
                        </a:solidFill>
                        <a:latin typeface="+mn-lt"/>
                        <a:ea typeface="+mn-ea"/>
                        <a:cs typeface="+mn-cs"/>
                      </a:endParaRPr>
                    </a:p>
                    <a:p>
                      <a:pPr algn="ctr" rtl="0">
                        <a:lnSpc>
                          <a:spcPct val="115000"/>
                        </a:lnSpc>
                        <a:spcAft>
                          <a:spcPts val="0"/>
                        </a:spcAft>
                      </a:pPr>
                      <a:endParaRPr kumimoji="0" lang="en-US" sz="100" b="1" u="sng" kern="1200" dirty="0" smtClean="0">
                        <a:solidFill>
                          <a:srgbClr val="FF0000"/>
                        </a:solidFill>
                        <a:latin typeface="+mn-lt"/>
                        <a:ea typeface="+mn-ea"/>
                        <a:cs typeface="+mn-cs"/>
                      </a:endParaRPr>
                    </a:p>
                    <a:p>
                      <a:pPr algn="ctr" rtl="0">
                        <a:lnSpc>
                          <a:spcPct val="115000"/>
                        </a:lnSpc>
                        <a:spcAft>
                          <a:spcPts val="0"/>
                        </a:spcAft>
                      </a:pPr>
                      <a:endParaRPr kumimoji="0" lang="en-US" sz="100" b="1" u="sng" kern="1200" dirty="0" smtClean="0">
                        <a:solidFill>
                          <a:srgbClr val="FF0000"/>
                        </a:solidFill>
                        <a:latin typeface="+mn-lt"/>
                        <a:ea typeface="+mn-ea"/>
                        <a:cs typeface="+mn-cs"/>
                      </a:endParaRPr>
                    </a:p>
                    <a:p>
                      <a:pPr algn="ctr" rtl="0">
                        <a:lnSpc>
                          <a:spcPct val="115000"/>
                        </a:lnSpc>
                        <a:spcAft>
                          <a:spcPts val="0"/>
                        </a:spcAft>
                      </a:pPr>
                      <a:endParaRPr kumimoji="0" lang="en-US" sz="100" b="1" u="sng" kern="1200" dirty="0" smtClean="0">
                        <a:solidFill>
                          <a:srgbClr val="FF0000"/>
                        </a:solidFill>
                        <a:latin typeface="+mn-lt"/>
                        <a:ea typeface="+mn-ea"/>
                        <a:cs typeface="+mn-cs"/>
                      </a:endParaRPr>
                    </a:p>
                    <a:p>
                      <a:pPr algn="ctr" rtl="0">
                        <a:lnSpc>
                          <a:spcPct val="115000"/>
                        </a:lnSpc>
                        <a:spcAft>
                          <a:spcPts val="0"/>
                        </a:spcAft>
                      </a:pPr>
                      <a:endParaRPr kumimoji="0" lang="en-US" sz="100" b="1" u="sng" kern="1200" dirty="0" smtClean="0">
                        <a:solidFill>
                          <a:srgbClr val="FF0000"/>
                        </a:solidFill>
                        <a:latin typeface="+mn-lt"/>
                        <a:ea typeface="+mn-ea"/>
                        <a:cs typeface="+mn-cs"/>
                      </a:endParaRPr>
                    </a:p>
                    <a:p>
                      <a:pPr algn="ctr" rtl="0">
                        <a:lnSpc>
                          <a:spcPct val="115000"/>
                        </a:lnSpc>
                        <a:spcAft>
                          <a:spcPts val="0"/>
                        </a:spcAft>
                      </a:pPr>
                      <a:endParaRPr kumimoji="0" lang="en-US" sz="100" b="1" u="sng" kern="1200" dirty="0" smtClean="0">
                        <a:solidFill>
                          <a:srgbClr val="FF0000"/>
                        </a:solidFill>
                        <a:latin typeface="+mn-lt"/>
                        <a:ea typeface="+mn-ea"/>
                        <a:cs typeface="+mn-cs"/>
                      </a:endParaRPr>
                    </a:p>
                    <a:p>
                      <a:pPr algn="ctr" rtl="0">
                        <a:lnSpc>
                          <a:spcPct val="115000"/>
                        </a:lnSpc>
                        <a:spcAft>
                          <a:spcPts val="0"/>
                        </a:spcAft>
                      </a:pPr>
                      <a:endParaRPr kumimoji="0" lang="en-US" sz="100" b="1" u="sng" kern="1200" dirty="0" smtClean="0">
                        <a:solidFill>
                          <a:srgbClr val="FF0000"/>
                        </a:solidFill>
                        <a:latin typeface="+mn-lt"/>
                        <a:ea typeface="+mn-ea"/>
                        <a:cs typeface="+mn-cs"/>
                      </a:endParaRPr>
                    </a:p>
                    <a:p>
                      <a:pPr algn="ctr" rtl="0">
                        <a:lnSpc>
                          <a:spcPct val="115000"/>
                        </a:lnSpc>
                        <a:spcAft>
                          <a:spcPts val="0"/>
                        </a:spcAft>
                      </a:pPr>
                      <a:r>
                        <a:rPr kumimoji="0" lang="en-US" sz="1400" b="1" u="sng" kern="1200" dirty="0" smtClean="0">
                          <a:solidFill>
                            <a:srgbClr val="FF0000"/>
                          </a:solidFill>
                          <a:latin typeface="+mn-lt"/>
                          <a:ea typeface="+mn-ea"/>
                          <a:cs typeface="+mn-cs"/>
                        </a:rPr>
                        <a:t>S</a:t>
                      </a:r>
                      <a:r>
                        <a:rPr lang="en-US" sz="1400" u="none" strike="noStrike" dirty="0" smtClean="0">
                          <a:solidFill>
                            <a:schemeClr val="accent2">
                              <a:lumMod val="75000"/>
                            </a:schemeClr>
                          </a:solidFill>
                          <a:latin typeface="+mn-lt"/>
                        </a:rPr>
                        <a:t>ecretin </a:t>
                      </a:r>
                      <a:endParaRPr lang="en-US" sz="1400" dirty="0">
                        <a:solidFill>
                          <a:schemeClr val="accent2">
                            <a:lumMod val="75000"/>
                          </a:schemeClr>
                        </a:solidFill>
                        <a:latin typeface="+mn-lt"/>
                        <a:ea typeface="Calibri"/>
                        <a:cs typeface="Arial"/>
                      </a:endParaRPr>
                    </a:p>
                  </a:txBody>
                  <a:tcPr marL="15130" marR="15130" marT="15130" marB="1513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400" b="1" u="sng" kern="1200" dirty="0" smtClean="0">
                          <a:solidFill>
                            <a:srgbClr val="FF0000"/>
                          </a:solidFill>
                          <a:latin typeface="+mn-lt"/>
                          <a:ea typeface="+mn-ea"/>
                          <a:cs typeface="+mn-cs"/>
                        </a:rPr>
                        <a:t>S cells </a:t>
                      </a:r>
                      <a:r>
                        <a:rPr lang="en-US" sz="1400" dirty="0" smtClean="0">
                          <a:latin typeface="+mn-lt"/>
                        </a:rPr>
                        <a:t>of the duodenum, jejunum, and ileum</a:t>
                      </a:r>
                    </a:p>
                  </a:txBody>
                  <a:tcPr marL="15130" marR="15130" marT="15130" marB="15130"/>
                </a:tc>
                <a:tc>
                  <a:txBody>
                    <a:bodyPr/>
                    <a:lstStyle/>
                    <a:p>
                      <a:pPr marL="285750" indent="-285750" algn="l" rtl="0">
                        <a:lnSpc>
                          <a:spcPct val="115000"/>
                        </a:lnSpc>
                        <a:spcAft>
                          <a:spcPts val="0"/>
                        </a:spcAft>
                        <a:buFont typeface="Arial" panose="020B0604020202020204" pitchFamily="34" charset="0"/>
                        <a:buChar char="•"/>
                      </a:pPr>
                      <a:r>
                        <a:rPr lang="en-US" sz="1400" dirty="0" smtClean="0">
                          <a:latin typeface="+mn-lt"/>
                        </a:rPr>
                        <a:t>Acids</a:t>
                      </a:r>
                      <a:r>
                        <a:rPr lang="en-US" sz="1400" baseline="0" dirty="0" smtClean="0">
                          <a:latin typeface="+mn-lt"/>
                        </a:rPr>
                        <a:t> and fat</a:t>
                      </a:r>
                      <a:r>
                        <a:rPr lang="en-US" sz="1400" dirty="0" smtClean="0">
                          <a:latin typeface="+mn-lt"/>
                        </a:rPr>
                        <a:t> in the duodenum.</a:t>
                      </a:r>
                      <a:endParaRPr lang="en-US" sz="1400" dirty="0">
                        <a:latin typeface="+mn-lt"/>
                        <a:ea typeface="Calibri"/>
                        <a:cs typeface="Arial"/>
                      </a:endParaRPr>
                    </a:p>
                  </a:txBody>
                  <a:tcPr marL="15130" marR="15130" marT="15130" marB="15130"/>
                </a:tc>
                <a:tc>
                  <a:txBody>
                    <a:bodyPr/>
                    <a:lstStyle/>
                    <a:p>
                      <a:pPr algn="l" rtl="0">
                        <a:lnSpc>
                          <a:spcPct val="115000"/>
                        </a:lnSpc>
                        <a:spcAft>
                          <a:spcPts val="0"/>
                        </a:spcAft>
                      </a:pPr>
                      <a:r>
                        <a:rPr kumimoji="0" lang="en-US" sz="1400" u="none" kern="1200" dirty="0" smtClean="0">
                          <a:solidFill>
                            <a:schemeClr val="bg2">
                              <a:lumMod val="75000"/>
                            </a:schemeClr>
                          </a:solidFill>
                          <a:latin typeface="+mn-lt"/>
                          <a:ea typeface="+mn-ea"/>
                          <a:cs typeface="+mn-cs"/>
                        </a:rPr>
                        <a:t>Stimulates: </a:t>
                      </a:r>
                      <a:r>
                        <a:rPr lang="en-US" sz="1400" u="none" baseline="0" dirty="0" smtClean="0">
                          <a:latin typeface="+mn-lt"/>
                        </a:rPr>
                        <a:t>pepsin secretion, </a:t>
                      </a:r>
                      <a:r>
                        <a:rPr lang="en-US" sz="1400" dirty="0" smtClean="0">
                          <a:latin typeface="+mn-lt"/>
                        </a:rPr>
                        <a:t>pancreatic HCO</a:t>
                      </a:r>
                      <a:r>
                        <a:rPr lang="en-US" sz="1400" baseline="-25000" dirty="0" smtClean="0">
                          <a:latin typeface="+mn-lt"/>
                        </a:rPr>
                        <a:t>3</a:t>
                      </a:r>
                      <a:r>
                        <a:rPr lang="en-US" sz="1400" baseline="30000" dirty="0" smtClean="0">
                          <a:latin typeface="+mn-lt"/>
                        </a:rPr>
                        <a:t>-</a:t>
                      </a:r>
                      <a:r>
                        <a:rPr lang="en-US" sz="1400" dirty="0" smtClean="0">
                          <a:latin typeface="+mn-lt"/>
                        </a:rPr>
                        <a:t> </a:t>
                      </a:r>
                      <a:r>
                        <a:rPr lang="en-US" sz="1400" dirty="0" err="1" smtClean="0">
                          <a:latin typeface="+mn-lt"/>
                        </a:rPr>
                        <a:t>secretion,biliary</a:t>
                      </a:r>
                      <a:r>
                        <a:rPr lang="en-US" sz="1400" dirty="0" smtClean="0">
                          <a:latin typeface="+mn-lt"/>
                        </a:rPr>
                        <a:t> HCO</a:t>
                      </a:r>
                      <a:r>
                        <a:rPr lang="en-US" sz="1400" baseline="-25000" dirty="0" smtClean="0">
                          <a:latin typeface="+mn-lt"/>
                        </a:rPr>
                        <a:t>3</a:t>
                      </a:r>
                      <a:r>
                        <a:rPr lang="en-US" sz="1400" baseline="30000" dirty="0" smtClean="0">
                          <a:latin typeface="+mn-lt"/>
                        </a:rPr>
                        <a:t>-</a:t>
                      </a:r>
                      <a:r>
                        <a:rPr lang="en-US" sz="1400" dirty="0" smtClean="0">
                          <a:latin typeface="+mn-lt"/>
                        </a:rPr>
                        <a:t> secretion, and growth of the exocrine pancreas.</a:t>
                      </a:r>
                      <a:br>
                        <a:rPr lang="en-US" sz="1400" dirty="0" smtClean="0">
                          <a:latin typeface="+mn-lt"/>
                        </a:rPr>
                      </a:br>
                      <a:r>
                        <a:rPr kumimoji="0" lang="en-US" sz="1400" u="none" kern="1200" dirty="0" smtClean="0">
                          <a:solidFill>
                            <a:schemeClr val="bg2">
                              <a:lumMod val="75000"/>
                            </a:schemeClr>
                          </a:solidFill>
                          <a:latin typeface="+mn-lt"/>
                          <a:ea typeface="+mn-ea"/>
                          <a:cs typeface="+mn-cs"/>
                        </a:rPr>
                        <a:t>Inhibits: </a:t>
                      </a:r>
                      <a:r>
                        <a:rPr lang="en-US" sz="1400" dirty="0" smtClean="0">
                          <a:latin typeface="+mn-lt"/>
                        </a:rPr>
                        <a:t>gastric H</a:t>
                      </a:r>
                      <a:r>
                        <a:rPr lang="en-US" sz="1400" baseline="30000" dirty="0" smtClean="0">
                          <a:latin typeface="+mn-lt"/>
                        </a:rPr>
                        <a:t>+</a:t>
                      </a:r>
                      <a:r>
                        <a:rPr lang="en-US" sz="1400" dirty="0" smtClean="0">
                          <a:latin typeface="+mn-lt"/>
                        </a:rPr>
                        <a:t> secretion.</a:t>
                      </a:r>
                      <a:endParaRPr lang="en-US" sz="1400" dirty="0">
                        <a:latin typeface="+mn-lt"/>
                        <a:ea typeface="Calibri"/>
                        <a:cs typeface="Arial"/>
                      </a:endParaRPr>
                    </a:p>
                  </a:txBody>
                  <a:tcPr marL="15130" marR="15130" marT="15130" marB="15130"/>
                </a:tc>
                <a:extLst>
                  <a:ext uri="{0D108BD9-81ED-4DB2-BD59-A6C34878D82A}">
                    <a16:rowId xmlns:a16="http://schemas.microsoft.com/office/drawing/2014/main" val="10003"/>
                  </a:ext>
                </a:extLst>
              </a:tr>
              <a:tr h="656729">
                <a:tc>
                  <a:txBody>
                    <a:bodyPr/>
                    <a:lstStyle/>
                    <a:p>
                      <a:pPr algn="ctr" rtl="0">
                        <a:lnSpc>
                          <a:spcPct val="115000"/>
                        </a:lnSpc>
                        <a:spcAft>
                          <a:spcPts val="0"/>
                        </a:spcAft>
                      </a:pPr>
                      <a:r>
                        <a:rPr lang="en-US" sz="1400" dirty="0" smtClean="0">
                          <a:solidFill>
                            <a:schemeClr val="accent2">
                              <a:lumMod val="75000"/>
                            </a:schemeClr>
                          </a:solidFill>
                          <a:latin typeface="+mn-lt"/>
                        </a:rPr>
                        <a:t>Glucose-dependent </a:t>
                      </a:r>
                      <a:r>
                        <a:rPr lang="en-US" sz="1400" dirty="0" err="1" smtClean="0">
                          <a:solidFill>
                            <a:schemeClr val="accent2">
                              <a:lumMod val="75000"/>
                            </a:schemeClr>
                          </a:solidFill>
                          <a:latin typeface="+mn-lt"/>
                        </a:rPr>
                        <a:t>insulinotropic</a:t>
                      </a:r>
                      <a:r>
                        <a:rPr lang="en-US" sz="1400" dirty="0" smtClean="0">
                          <a:solidFill>
                            <a:schemeClr val="accent2">
                              <a:lumMod val="75000"/>
                            </a:schemeClr>
                          </a:solidFill>
                          <a:latin typeface="+mn-lt"/>
                        </a:rPr>
                        <a:t> peptide (GIP)</a:t>
                      </a:r>
                      <a:endParaRPr lang="en-US" sz="1400" dirty="0">
                        <a:solidFill>
                          <a:schemeClr val="accent2">
                            <a:lumMod val="75000"/>
                          </a:schemeClr>
                        </a:solidFill>
                        <a:latin typeface="+mn-lt"/>
                        <a:ea typeface="Calibri"/>
                        <a:cs typeface="Arial"/>
                      </a:endParaRPr>
                    </a:p>
                  </a:txBody>
                  <a:tcPr marL="15130" marR="15130" marT="15130" marB="15130"/>
                </a:tc>
                <a:tc>
                  <a:txBody>
                    <a:bodyPr/>
                    <a:lstStyle/>
                    <a:p>
                      <a:pPr algn="l" rtl="0">
                        <a:lnSpc>
                          <a:spcPct val="115000"/>
                        </a:lnSpc>
                        <a:spcAft>
                          <a:spcPts val="0"/>
                        </a:spcAft>
                      </a:pPr>
                      <a:r>
                        <a:rPr lang="en-US" sz="1400" dirty="0" smtClean="0">
                          <a:latin typeface="+mn-lt"/>
                        </a:rPr>
                        <a:t>K cells</a:t>
                      </a:r>
                      <a:r>
                        <a:rPr lang="en-US" sz="1400" baseline="0" dirty="0" smtClean="0">
                          <a:latin typeface="+mn-lt"/>
                        </a:rPr>
                        <a:t> of the </a:t>
                      </a:r>
                      <a:r>
                        <a:rPr lang="en-US" sz="1400" dirty="0" smtClean="0">
                          <a:latin typeface="+mn-lt"/>
                        </a:rPr>
                        <a:t>duodenum and jejunum.</a:t>
                      </a:r>
                      <a:endParaRPr lang="en-US" sz="1400" dirty="0">
                        <a:latin typeface="+mn-lt"/>
                        <a:ea typeface="Calibri"/>
                        <a:cs typeface="Arial"/>
                      </a:endParaRPr>
                    </a:p>
                  </a:txBody>
                  <a:tcPr marL="15130" marR="15130" marT="15130" marB="15130"/>
                </a:tc>
                <a:tc>
                  <a:txBody>
                    <a:bodyPr/>
                    <a:lstStyle/>
                    <a:p>
                      <a:pPr marL="285750" indent="-285750" algn="l" rtl="0">
                        <a:lnSpc>
                          <a:spcPct val="115000"/>
                        </a:lnSpc>
                        <a:spcAft>
                          <a:spcPts val="0"/>
                        </a:spcAft>
                        <a:buFont typeface="Arial" panose="020B0604020202020204" pitchFamily="34" charset="0"/>
                        <a:buChar char="•"/>
                      </a:pPr>
                      <a:r>
                        <a:rPr lang="en-US" sz="1400" dirty="0" smtClean="0">
                          <a:latin typeface="+mn-lt"/>
                        </a:rPr>
                        <a:t>Protein</a:t>
                      </a:r>
                    </a:p>
                    <a:p>
                      <a:pPr marL="285750" indent="-285750" algn="l" rtl="0">
                        <a:lnSpc>
                          <a:spcPct val="115000"/>
                        </a:lnSpc>
                        <a:spcAft>
                          <a:spcPts val="0"/>
                        </a:spcAft>
                        <a:buFont typeface="Arial" panose="020B0604020202020204" pitchFamily="34" charset="0"/>
                        <a:buChar char="•"/>
                      </a:pPr>
                      <a:r>
                        <a:rPr lang="en-US" sz="1400" dirty="0" smtClean="0">
                          <a:latin typeface="+mn-lt"/>
                        </a:rPr>
                        <a:t>Fatty acids</a:t>
                      </a:r>
                    </a:p>
                    <a:p>
                      <a:pPr marL="285750" indent="-285750" algn="l" rtl="0">
                        <a:lnSpc>
                          <a:spcPct val="115000"/>
                        </a:lnSpc>
                        <a:spcAft>
                          <a:spcPts val="0"/>
                        </a:spcAft>
                        <a:buFont typeface="Arial" panose="020B0604020202020204" pitchFamily="34" charset="0"/>
                        <a:buChar char="•"/>
                      </a:pPr>
                      <a:r>
                        <a:rPr lang="en-US" sz="1400" dirty="0" smtClean="0">
                          <a:latin typeface="+mn-lt"/>
                        </a:rPr>
                        <a:t>Oral </a:t>
                      </a:r>
                      <a:r>
                        <a:rPr lang="en-US" sz="1400" u="none" strike="noStrike" dirty="0" smtClean="0">
                          <a:latin typeface="+mn-lt"/>
                        </a:rPr>
                        <a:t>glucose </a:t>
                      </a:r>
                      <a:endParaRPr lang="en-US" sz="1400" dirty="0">
                        <a:latin typeface="+mn-lt"/>
                        <a:ea typeface="Calibri"/>
                        <a:cs typeface="Arial"/>
                      </a:endParaRPr>
                    </a:p>
                  </a:txBody>
                  <a:tcPr marL="15130" marR="15130" marT="15130" marB="15130"/>
                </a:tc>
                <a:tc>
                  <a:txBody>
                    <a:bodyPr/>
                    <a:lstStyle/>
                    <a:p>
                      <a:pPr algn="l" rtl="0">
                        <a:lnSpc>
                          <a:spcPct val="115000"/>
                        </a:lnSpc>
                        <a:spcAft>
                          <a:spcPts val="0"/>
                        </a:spcAft>
                      </a:pPr>
                      <a:r>
                        <a:rPr kumimoji="0" lang="en-US" sz="1400" u="none" kern="1200" dirty="0" smtClean="0">
                          <a:solidFill>
                            <a:schemeClr val="bg2">
                              <a:lumMod val="75000"/>
                            </a:schemeClr>
                          </a:solidFill>
                          <a:latin typeface="+mn-lt"/>
                          <a:ea typeface="+mn-ea"/>
                          <a:cs typeface="+mn-cs"/>
                        </a:rPr>
                        <a:t>Stimulates: </a:t>
                      </a:r>
                      <a:r>
                        <a:rPr lang="en-US" sz="1400" u="none" dirty="0" smtClean="0">
                          <a:latin typeface="+mn-lt"/>
                        </a:rPr>
                        <a:t>insulin</a:t>
                      </a:r>
                      <a:r>
                        <a:rPr lang="en-US" sz="1400" dirty="0" smtClean="0">
                          <a:latin typeface="+mn-lt"/>
                        </a:rPr>
                        <a:t> secretion from pancreatic β cells.</a:t>
                      </a:r>
                      <a:br>
                        <a:rPr lang="en-US" sz="1400" dirty="0" smtClean="0">
                          <a:latin typeface="+mn-lt"/>
                        </a:rPr>
                      </a:br>
                      <a:r>
                        <a:rPr kumimoji="0" lang="en-US" sz="1400" u="none" kern="1200" dirty="0" smtClean="0">
                          <a:solidFill>
                            <a:schemeClr val="bg2">
                              <a:lumMod val="75000"/>
                            </a:schemeClr>
                          </a:solidFill>
                          <a:latin typeface="+mn-lt"/>
                          <a:ea typeface="+mn-ea"/>
                          <a:cs typeface="+mn-cs"/>
                        </a:rPr>
                        <a:t>Inhibits: </a:t>
                      </a:r>
                      <a:r>
                        <a:rPr lang="en-US" sz="1400" u="none" dirty="0" smtClean="0">
                          <a:latin typeface="+mn-lt"/>
                        </a:rPr>
                        <a:t>gastric</a:t>
                      </a:r>
                      <a:r>
                        <a:rPr lang="en-US" sz="1400" dirty="0" smtClean="0">
                          <a:latin typeface="+mn-lt"/>
                        </a:rPr>
                        <a:t> H</a:t>
                      </a:r>
                      <a:r>
                        <a:rPr lang="en-US" sz="1400" baseline="30000" dirty="0" smtClean="0">
                          <a:latin typeface="+mn-lt"/>
                        </a:rPr>
                        <a:t>+</a:t>
                      </a:r>
                      <a:r>
                        <a:rPr lang="en-US" sz="1400" dirty="0" smtClean="0">
                          <a:latin typeface="+mn-lt"/>
                        </a:rPr>
                        <a:t> secretion.</a:t>
                      </a:r>
                      <a:endParaRPr lang="en-US" sz="1400" dirty="0">
                        <a:latin typeface="+mn-lt"/>
                        <a:ea typeface="Calibri"/>
                        <a:cs typeface="Arial"/>
                      </a:endParaRPr>
                    </a:p>
                  </a:txBody>
                  <a:tcPr marL="15130" marR="15130" marT="15130" marB="15130"/>
                </a:tc>
                <a:extLst>
                  <a:ext uri="{0D108BD9-81ED-4DB2-BD59-A6C34878D82A}">
                    <a16:rowId xmlns:a16="http://schemas.microsoft.com/office/drawing/2014/main" val="10004"/>
                  </a:ext>
                </a:extLst>
              </a:tr>
              <a:tr h="657183">
                <a:tc>
                  <a:txBody>
                    <a:bodyPr/>
                    <a:lstStyle/>
                    <a:p>
                      <a:pPr algn="ctr" rtl="0">
                        <a:lnSpc>
                          <a:spcPct val="115000"/>
                        </a:lnSpc>
                        <a:spcAft>
                          <a:spcPts val="0"/>
                        </a:spcAft>
                      </a:pPr>
                      <a:endParaRPr kumimoji="0" lang="en-US" sz="1400" b="1" u="sng" kern="1200" dirty="0" smtClean="0">
                        <a:solidFill>
                          <a:srgbClr val="FF0000"/>
                        </a:solidFill>
                        <a:latin typeface="+mn-lt"/>
                        <a:ea typeface="+mn-ea"/>
                        <a:cs typeface="+mn-cs"/>
                      </a:endParaRPr>
                    </a:p>
                    <a:p>
                      <a:pPr algn="ctr" rtl="0">
                        <a:lnSpc>
                          <a:spcPct val="115000"/>
                        </a:lnSpc>
                        <a:spcAft>
                          <a:spcPts val="0"/>
                        </a:spcAft>
                      </a:pPr>
                      <a:r>
                        <a:rPr kumimoji="0" lang="en-US" sz="1400" b="1" u="sng" kern="1200" dirty="0" err="1" smtClean="0">
                          <a:solidFill>
                            <a:srgbClr val="FF0000"/>
                          </a:solidFill>
                          <a:latin typeface="+mn-lt"/>
                          <a:ea typeface="+mn-ea"/>
                          <a:cs typeface="+mn-cs"/>
                        </a:rPr>
                        <a:t>M</a:t>
                      </a:r>
                      <a:r>
                        <a:rPr lang="en-US" sz="1400" dirty="0" err="1" smtClean="0">
                          <a:solidFill>
                            <a:schemeClr val="accent2">
                              <a:lumMod val="75000"/>
                            </a:schemeClr>
                          </a:solidFill>
                          <a:latin typeface="+mn-lt"/>
                        </a:rPr>
                        <a:t>otilin</a:t>
                      </a:r>
                      <a:endParaRPr lang="en-US" sz="1400" dirty="0">
                        <a:solidFill>
                          <a:schemeClr val="accent2">
                            <a:lumMod val="75000"/>
                          </a:schemeClr>
                        </a:solidFill>
                        <a:latin typeface="+mn-lt"/>
                        <a:ea typeface="Calibri"/>
                        <a:cs typeface="Arial"/>
                      </a:endParaRPr>
                    </a:p>
                  </a:txBody>
                  <a:tcPr marL="15130" marR="15130" marT="15130" marB="1513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US" sz="1400" b="1" u="sng" kern="1200" dirty="0" smtClean="0">
                          <a:solidFill>
                            <a:srgbClr val="FF0000"/>
                          </a:solidFill>
                          <a:latin typeface="+mn-lt"/>
                          <a:ea typeface="+mn-ea"/>
                          <a:cs typeface="+mn-cs"/>
                        </a:rPr>
                        <a:t>M cells </a:t>
                      </a:r>
                      <a:r>
                        <a:rPr lang="en-US" sz="1400" dirty="0" smtClean="0">
                          <a:latin typeface="+mn-lt"/>
                        </a:rPr>
                        <a:t>of the duodenum and jejunum</a:t>
                      </a:r>
                      <a:endParaRPr lang="en-US" sz="1400" dirty="0" smtClean="0">
                        <a:latin typeface="+mn-lt"/>
                        <a:ea typeface="Calibri"/>
                        <a:cs typeface="Arial"/>
                      </a:endParaRPr>
                    </a:p>
                  </a:txBody>
                  <a:tcPr marL="15130" marR="15130" marT="15130" marB="15130"/>
                </a:tc>
                <a:tc>
                  <a:txBody>
                    <a:bodyPr/>
                    <a:lstStyle/>
                    <a:p>
                      <a:pPr marL="285750" indent="-285750" algn="l" rtl="0">
                        <a:lnSpc>
                          <a:spcPct val="115000"/>
                        </a:lnSpc>
                        <a:spcAft>
                          <a:spcPts val="0"/>
                        </a:spcAft>
                        <a:buFont typeface="Arial" panose="020B0604020202020204" pitchFamily="34" charset="0"/>
                        <a:buChar char="•"/>
                      </a:pPr>
                      <a:r>
                        <a:rPr lang="en-US" sz="1400" dirty="0" smtClean="0">
                          <a:latin typeface="+mn-lt"/>
                        </a:rPr>
                        <a:t>Fat</a:t>
                      </a:r>
                    </a:p>
                    <a:p>
                      <a:pPr marL="285750" indent="-285750" algn="l" rtl="0">
                        <a:lnSpc>
                          <a:spcPct val="115000"/>
                        </a:lnSpc>
                        <a:spcAft>
                          <a:spcPts val="0"/>
                        </a:spcAft>
                        <a:buFont typeface="Arial" panose="020B0604020202020204" pitchFamily="34" charset="0"/>
                        <a:buChar char="•"/>
                      </a:pPr>
                      <a:r>
                        <a:rPr lang="en-US" sz="1400" dirty="0" smtClean="0">
                          <a:latin typeface="+mn-lt"/>
                        </a:rPr>
                        <a:t>Acid</a:t>
                      </a:r>
                    </a:p>
                    <a:p>
                      <a:pPr marL="285750" indent="-285750" algn="l" rtl="0">
                        <a:lnSpc>
                          <a:spcPct val="115000"/>
                        </a:lnSpc>
                        <a:spcAft>
                          <a:spcPts val="0"/>
                        </a:spcAft>
                        <a:buFont typeface="Arial" panose="020B0604020202020204" pitchFamily="34" charset="0"/>
                        <a:buChar char="•"/>
                      </a:pPr>
                      <a:r>
                        <a:rPr lang="en-US" sz="1400" dirty="0" smtClean="0">
                          <a:latin typeface="+mn-lt"/>
                        </a:rPr>
                        <a:t>Nerve </a:t>
                      </a:r>
                      <a:endParaRPr lang="en-US" sz="1400" dirty="0">
                        <a:latin typeface="+mn-lt"/>
                        <a:ea typeface="Calibri"/>
                        <a:cs typeface="Arial"/>
                      </a:endParaRPr>
                    </a:p>
                  </a:txBody>
                  <a:tcPr marL="15130" marR="15130" marT="15130" marB="15130"/>
                </a:tc>
                <a:tc>
                  <a:txBody>
                    <a:bodyPr/>
                    <a:lstStyle/>
                    <a:p>
                      <a:pPr algn="l" rtl="0">
                        <a:lnSpc>
                          <a:spcPct val="115000"/>
                        </a:lnSpc>
                        <a:spcAft>
                          <a:spcPts val="0"/>
                        </a:spcAft>
                      </a:pPr>
                      <a:r>
                        <a:rPr kumimoji="0" lang="en-US" sz="1400" u="none" kern="1200" dirty="0" smtClean="0">
                          <a:solidFill>
                            <a:schemeClr val="bg2">
                              <a:lumMod val="75000"/>
                            </a:schemeClr>
                          </a:solidFill>
                          <a:latin typeface="+mn-lt"/>
                          <a:ea typeface="+mn-ea"/>
                          <a:cs typeface="+mn-cs"/>
                        </a:rPr>
                        <a:t>Stimulates:</a:t>
                      </a:r>
                    </a:p>
                    <a:p>
                      <a:pPr marL="285750" indent="-285750" algn="l" rtl="0">
                        <a:lnSpc>
                          <a:spcPct val="115000"/>
                        </a:lnSpc>
                        <a:spcAft>
                          <a:spcPts val="0"/>
                        </a:spcAft>
                        <a:buFont typeface="Arial" panose="020B0604020202020204" pitchFamily="34" charset="0"/>
                        <a:buChar char="•"/>
                      </a:pPr>
                      <a:r>
                        <a:rPr lang="en-US" sz="1400" dirty="0" smtClean="0">
                          <a:latin typeface="+mn-lt"/>
                        </a:rPr>
                        <a:t> Gastric motility</a:t>
                      </a:r>
                    </a:p>
                    <a:p>
                      <a:pPr marL="285750" indent="-285750" algn="l" rtl="0">
                        <a:lnSpc>
                          <a:spcPct val="115000"/>
                        </a:lnSpc>
                        <a:spcAft>
                          <a:spcPts val="0"/>
                        </a:spcAft>
                        <a:buFont typeface="Arial" panose="020B0604020202020204" pitchFamily="34" charset="0"/>
                        <a:buChar char="•"/>
                      </a:pPr>
                      <a:r>
                        <a:rPr lang="en-US" sz="1400" dirty="0" smtClean="0">
                          <a:latin typeface="+mn-lt"/>
                        </a:rPr>
                        <a:t> Intestinal motility</a:t>
                      </a:r>
                      <a:endParaRPr lang="en-US" sz="1400" dirty="0">
                        <a:latin typeface="+mn-lt"/>
                        <a:ea typeface="Calibri"/>
                        <a:cs typeface="Arial"/>
                      </a:endParaRPr>
                    </a:p>
                  </a:txBody>
                  <a:tcPr marL="15130" marR="15130" marT="15130" marB="15130"/>
                </a:tc>
                <a:extLst>
                  <a:ext uri="{0D108BD9-81ED-4DB2-BD59-A6C34878D82A}">
                    <a16:rowId xmlns:a16="http://schemas.microsoft.com/office/drawing/2014/main" val="10005"/>
                  </a:ext>
                </a:extLst>
              </a:tr>
            </a:tbl>
          </a:graphicData>
        </a:graphic>
      </p:graphicFrame>
      <p:sp>
        <p:nvSpPr>
          <p:cNvPr id="10" name="Rectangle 9"/>
          <p:cNvSpPr/>
          <p:nvPr/>
        </p:nvSpPr>
        <p:spPr>
          <a:xfrm>
            <a:off x="9982844" y="16615"/>
            <a:ext cx="2205981" cy="4046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Males’ </a:t>
            </a:r>
            <a:r>
              <a:rPr lang="en-US" sz="2400" b="1" dirty="0" err="1" smtClean="0">
                <a:solidFill>
                  <a:schemeClr val="tx2"/>
                </a:solidFill>
                <a:latin typeface="Arabic Typesetting" panose="03020402040406030203" pitchFamily="66" charset="-78"/>
                <a:cs typeface="Arabic Typesetting" panose="03020402040406030203" pitchFamily="66" charset="-78"/>
              </a:rPr>
              <a:t>Slidesc</a:t>
            </a:r>
            <a:endParaRPr lang="en-US" sz="2400" b="1" dirty="0">
              <a:solidFill>
                <a:schemeClr val="tx2"/>
              </a:solidFill>
              <a:latin typeface="Arabic Typesetting" panose="03020402040406030203" pitchFamily="66" charset="-78"/>
              <a:cs typeface="Arabic Typesetting" panose="03020402040406030203" pitchFamily="66" charset="-78"/>
            </a:endParaRPr>
          </a:p>
        </p:txBody>
      </p:sp>
      <p:sp>
        <p:nvSpPr>
          <p:cNvPr id="11" name="Rectangle 10"/>
          <p:cNvSpPr/>
          <p:nvPr/>
        </p:nvSpPr>
        <p:spPr>
          <a:xfrm>
            <a:off x="9982843" y="520634"/>
            <a:ext cx="2205981" cy="404664"/>
          </a:xfrm>
          <a:prstGeom prst="rect">
            <a:avLst/>
          </a:prstGeom>
          <a:noFill/>
          <a:ln>
            <a:solidFill>
              <a:schemeClr val="bg2">
                <a:lumMod val="9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solidFill>
                  <a:srgbClr val="FF0000"/>
                </a:solidFill>
                <a:latin typeface="Arabic Typesetting" panose="03020402040406030203" pitchFamily="66" charset="-78"/>
                <a:cs typeface="Arabic Typesetting" panose="03020402040406030203" pitchFamily="66" charset="-78"/>
              </a:rPr>
              <a:t>احفظوا الجدول زي اسمكم</a:t>
            </a:r>
            <a:endParaRPr lang="en-US" sz="2400" b="1"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980390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105"/>
            <a:ext cx="12188825" cy="990600"/>
          </a:xfrm>
        </p:spPr>
        <p:txBody>
          <a:bodyPr>
            <a:normAutofit/>
          </a:bodyPr>
          <a:lstStyle/>
          <a:p>
            <a:pPr algn="ctr"/>
            <a:r>
              <a:rPr lang="en-US" sz="4000" b="1" dirty="0">
                <a:solidFill>
                  <a:schemeClr val="bg2">
                    <a:lumMod val="50000"/>
                  </a:schemeClr>
                </a:solidFill>
              </a:rPr>
              <a:t>Thank you! </a:t>
            </a:r>
          </a:p>
        </p:txBody>
      </p:sp>
      <p:sp>
        <p:nvSpPr>
          <p:cNvPr id="6" name="Rectangle 5"/>
          <p:cNvSpPr/>
          <p:nvPr/>
        </p:nvSpPr>
        <p:spPr>
          <a:xfrm>
            <a:off x="822160" y="2451761"/>
            <a:ext cx="4423006" cy="461665"/>
          </a:xfrm>
          <a:prstGeom prst="rect">
            <a:avLst/>
          </a:prstGeom>
        </p:spPr>
        <p:txBody>
          <a:bodyPr wrap="none">
            <a:spAutoFit/>
          </a:bodyPr>
          <a:lstStyle/>
          <a:p>
            <a:pPr defTabSz="914400">
              <a:spcBef>
                <a:spcPct val="20000"/>
              </a:spcBef>
            </a:pPr>
            <a:r>
              <a:rPr lang="en-US" sz="2400" b="1" dirty="0">
                <a:solidFill>
                  <a:schemeClr val="accent1">
                    <a:lumMod val="75000"/>
                  </a:schemeClr>
                </a:solidFill>
                <a:latin typeface="+mj-lt"/>
                <a:ea typeface="+mj-ea"/>
                <a:cs typeface="+mj-cs"/>
              </a:rPr>
              <a:t>The Physiology 436 Team:</a:t>
            </a: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31</a:t>
            </a:fld>
            <a:endParaRPr lang="en-US" dirty="0">
              <a:solidFill>
                <a:srgbClr val="464653"/>
              </a:solidFill>
            </a:endParaRPr>
          </a:p>
        </p:txBody>
      </p:sp>
      <p:sp>
        <p:nvSpPr>
          <p:cNvPr id="12" name="Rectangle 11"/>
          <p:cNvSpPr/>
          <p:nvPr/>
        </p:nvSpPr>
        <p:spPr>
          <a:xfrm>
            <a:off x="945840" y="1671736"/>
            <a:ext cx="10297144" cy="369332"/>
          </a:xfrm>
          <a:prstGeom prst="rect">
            <a:avLst/>
          </a:prstGeom>
        </p:spPr>
        <p:txBody>
          <a:bodyPr wrap="square">
            <a:spAutoFit/>
          </a:bodyPr>
          <a:lstStyle/>
          <a:p>
            <a:pPr algn="ctr" defTabSz="914400"/>
            <a:r>
              <a:rPr lang="ar-SA" sz="1800" dirty="0">
                <a:solidFill>
                  <a:srgbClr val="DDE9EC">
                    <a:lumMod val="75000"/>
                  </a:srgbClr>
                </a:solidFill>
                <a:latin typeface="ArialMT" charset="0"/>
              </a:rPr>
              <a:t>اعمل لترسم بسمة، اعمل لتمسح دمعة، اعمل و أنت تعلم أن الله لا يضيع أجر من أحسن عملا.</a:t>
            </a:r>
            <a:endParaRPr lang="en-US" sz="1800" dirty="0">
              <a:solidFill>
                <a:srgbClr val="DDE9EC">
                  <a:lumMod val="75000"/>
                </a:srgbClr>
              </a:solidFill>
            </a:endParaRPr>
          </a:p>
        </p:txBody>
      </p:sp>
      <p:sp>
        <p:nvSpPr>
          <p:cNvPr id="14" name="Rectangle 13"/>
          <p:cNvSpPr/>
          <p:nvPr/>
        </p:nvSpPr>
        <p:spPr>
          <a:xfrm>
            <a:off x="3218186" y="2897653"/>
            <a:ext cx="2879569" cy="1866142"/>
          </a:xfrm>
          <a:prstGeom prst="rect">
            <a:avLst/>
          </a:prstGeom>
        </p:spPr>
        <p:txBody>
          <a:bodyPr wrap="square" lIns="101590" tIns="50795" rIns="101590" bIns="50795">
            <a:spAutoFit/>
          </a:bodyPr>
          <a:lstStyle/>
          <a:p>
            <a:pPr fontAlgn="t">
              <a:lnSpc>
                <a:spcPct val="150000"/>
              </a:lnSpc>
              <a:spcBef>
                <a:spcPct val="20000"/>
              </a:spcBef>
            </a:pPr>
            <a:r>
              <a:rPr lang="en-US" sz="1800" dirty="0">
                <a:solidFill>
                  <a:srgbClr val="DDE9EC">
                    <a:lumMod val="75000"/>
                  </a:srgbClr>
                </a:solidFill>
              </a:rPr>
              <a:t>Male Members:</a:t>
            </a:r>
            <a:endParaRPr lang="ar-SA" sz="1800" dirty="0">
              <a:solidFill>
                <a:srgbClr val="DDE9EC">
                  <a:lumMod val="75000"/>
                </a:srgbClr>
              </a:solidFill>
            </a:endParaRPr>
          </a:p>
          <a:p>
            <a:pPr>
              <a:lnSpc>
                <a:spcPct val="150000"/>
              </a:lnSpc>
            </a:pPr>
            <a:r>
              <a:rPr lang="en-US" sz="1800" dirty="0">
                <a:solidFill>
                  <a:srgbClr val="DDE9EC">
                    <a:lumMod val="75000"/>
                  </a:srgbClr>
                </a:solidFill>
              </a:rPr>
              <a:t>Hassan </a:t>
            </a:r>
            <a:r>
              <a:rPr lang="en-US" sz="1800" dirty="0" err="1">
                <a:solidFill>
                  <a:srgbClr val="DDE9EC">
                    <a:lumMod val="75000"/>
                  </a:srgbClr>
                </a:solidFill>
              </a:rPr>
              <a:t>alshammari</a:t>
            </a:r>
            <a:r>
              <a:rPr lang="en-US" sz="1800" dirty="0">
                <a:solidFill>
                  <a:srgbClr val="DDE9EC">
                    <a:lumMod val="75000"/>
                  </a:srgbClr>
                </a:solidFill>
              </a:rPr>
              <a:t> 	</a:t>
            </a:r>
          </a:p>
          <a:p>
            <a:pPr>
              <a:lnSpc>
                <a:spcPct val="150000"/>
              </a:lnSpc>
            </a:pPr>
            <a:r>
              <a:rPr lang="en-US" sz="1800" dirty="0">
                <a:solidFill>
                  <a:srgbClr val="DDE9EC">
                    <a:lumMod val="75000"/>
                  </a:srgbClr>
                </a:solidFill>
              </a:rPr>
              <a:t>Abdullah </a:t>
            </a:r>
            <a:r>
              <a:rPr lang="en-US" sz="1800" dirty="0" err="1">
                <a:solidFill>
                  <a:srgbClr val="DDE9EC">
                    <a:lumMod val="75000"/>
                  </a:srgbClr>
                </a:solidFill>
              </a:rPr>
              <a:t>Alsaeed</a:t>
            </a:r>
            <a:r>
              <a:rPr lang="en-US" sz="1800" dirty="0">
                <a:solidFill>
                  <a:srgbClr val="DDE9EC">
                    <a:lumMod val="75000"/>
                  </a:srgbClr>
                </a:solidFill>
              </a:rPr>
              <a:t> </a:t>
            </a:r>
            <a:r>
              <a:rPr lang="en-US" dirty="0"/>
              <a:t>	</a:t>
            </a:r>
          </a:p>
          <a:p>
            <a:pPr fontAlgn="t">
              <a:lnSpc>
                <a:spcPct val="150000"/>
              </a:lnSpc>
              <a:spcBef>
                <a:spcPct val="20000"/>
              </a:spcBef>
            </a:pPr>
            <a:endParaRPr lang="en-US" sz="1800" dirty="0">
              <a:solidFill>
                <a:srgbClr val="DDE9EC">
                  <a:lumMod val="75000"/>
                </a:srgbClr>
              </a:solidFill>
            </a:endParaRPr>
          </a:p>
        </p:txBody>
      </p:sp>
      <p:sp>
        <p:nvSpPr>
          <p:cNvPr id="15" name="Rectangle 8"/>
          <p:cNvSpPr/>
          <p:nvPr/>
        </p:nvSpPr>
        <p:spPr>
          <a:xfrm>
            <a:off x="985939" y="2895460"/>
            <a:ext cx="2879569" cy="2734072"/>
          </a:xfrm>
          <a:prstGeom prst="rect">
            <a:avLst/>
          </a:prstGeom>
        </p:spPr>
        <p:txBody>
          <a:bodyPr wrap="square" lIns="101590" tIns="50795" rIns="101590" bIns="50795">
            <a:spAutoFit/>
          </a:bodyPr>
          <a:lstStyle/>
          <a:p>
            <a:pPr fontAlgn="t">
              <a:lnSpc>
                <a:spcPct val="150000"/>
              </a:lnSpc>
              <a:spcBef>
                <a:spcPct val="20000"/>
              </a:spcBef>
            </a:pPr>
            <a:r>
              <a:rPr lang="en-US" sz="1800" dirty="0">
                <a:solidFill>
                  <a:srgbClr val="DDE9EC">
                    <a:lumMod val="75000"/>
                  </a:srgbClr>
                </a:solidFill>
              </a:rPr>
              <a:t>Female Members:</a:t>
            </a:r>
            <a:endParaRPr lang="ar-SA" sz="1800" dirty="0">
              <a:solidFill>
                <a:srgbClr val="DDE9EC">
                  <a:lumMod val="75000"/>
                </a:srgbClr>
              </a:solidFill>
            </a:endParaRPr>
          </a:p>
          <a:p>
            <a:pPr>
              <a:lnSpc>
                <a:spcPct val="150000"/>
              </a:lnSpc>
            </a:pPr>
            <a:r>
              <a:rPr lang="en-US" sz="1800" dirty="0" err="1">
                <a:solidFill>
                  <a:srgbClr val="DDE9EC">
                    <a:lumMod val="75000"/>
                  </a:srgbClr>
                </a:solidFill>
              </a:rPr>
              <a:t>Ghada</a:t>
            </a:r>
            <a:r>
              <a:rPr lang="en-US" sz="1800" dirty="0">
                <a:solidFill>
                  <a:srgbClr val="DDE9EC">
                    <a:lumMod val="75000"/>
                  </a:srgbClr>
                </a:solidFill>
              </a:rPr>
              <a:t> Almazrou</a:t>
            </a:r>
            <a:endParaRPr lang="ar-SA" sz="1800" dirty="0">
              <a:solidFill>
                <a:srgbClr val="DDE9EC">
                  <a:lumMod val="75000"/>
                </a:srgbClr>
              </a:solidFill>
            </a:endParaRPr>
          </a:p>
          <a:p>
            <a:pPr>
              <a:lnSpc>
                <a:spcPct val="150000"/>
              </a:lnSpc>
            </a:pPr>
            <a:r>
              <a:rPr lang="en-US" sz="1800" dirty="0">
                <a:solidFill>
                  <a:srgbClr val="DDE9EC">
                    <a:lumMod val="75000"/>
                  </a:srgbClr>
                </a:solidFill>
              </a:rPr>
              <a:t>Nada </a:t>
            </a:r>
            <a:r>
              <a:rPr lang="en-US" sz="1800" dirty="0" err="1">
                <a:solidFill>
                  <a:srgbClr val="DDE9EC">
                    <a:lumMod val="75000"/>
                  </a:srgbClr>
                </a:solidFill>
              </a:rPr>
              <a:t>Aldakheel</a:t>
            </a:r>
            <a:r>
              <a:rPr lang="en-US" sz="1800" dirty="0">
                <a:solidFill>
                  <a:srgbClr val="DDE9EC">
                    <a:lumMod val="75000"/>
                  </a:srgbClr>
                </a:solidFill>
              </a:rPr>
              <a:t> </a:t>
            </a:r>
            <a:endParaRPr lang="ar-SA" sz="1800" dirty="0">
              <a:solidFill>
                <a:srgbClr val="DDE9EC">
                  <a:lumMod val="75000"/>
                </a:srgbClr>
              </a:solidFill>
            </a:endParaRPr>
          </a:p>
          <a:p>
            <a:pPr>
              <a:lnSpc>
                <a:spcPct val="150000"/>
              </a:lnSpc>
            </a:pPr>
            <a:r>
              <a:rPr lang="en-US" sz="1800" dirty="0" err="1">
                <a:solidFill>
                  <a:srgbClr val="DDE9EC">
                    <a:lumMod val="75000"/>
                  </a:srgbClr>
                </a:solidFill>
              </a:rPr>
              <a:t>Nouf</a:t>
            </a:r>
            <a:r>
              <a:rPr lang="en-US" sz="1800" dirty="0">
                <a:solidFill>
                  <a:srgbClr val="DDE9EC">
                    <a:lumMod val="75000"/>
                  </a:srgbClr>
                </a:solidFill>
              </a:rPr>
              <a:t> </a:t>
            </a:r>
            <a:r>
              <a:rPr lang="en-US" sz="1800" dirty="0" err="1">
                <a:solidFill>
                  <a:srgbClr val="DDE9EC">
                    <a:lumMod val="75000"/>
                  </a:srgbClr>
                </a:solidFill>
              </a:rPr>
              <a:t>AlAmari</a:t>
            </a:r>
            <a:r>
              <a:rPr lang="en-US" sz="1800" dirty="0">
                <a:solidFill>
                  <a:srgbClr val="DDE9EC">
                    <a:lumMod val="75000"/>
                  </a:srgbClr>
                </a:solidFill>
              </a:rPr>
              <a:t> </a:t>
            </a:r>
            <a:r>
              <a:rPr lang="en-US" dirty="0"/>
              <a:t>	</a:t>
            </a:r>
          </a:p>
          <a:p>
            <a:pPr>
              <a:lnSpc>
                <a:spcPct val="150000"/>
              </a:lnSpc>
            </a:pPr>
            <a:r>
              <a:rPr lang="en-US" dirty="0"/>
              <a:t>	</a:t>
            </a:r>
          </a:p>
          <a:p>
            <a:pPr>
              <a:lnSpc>
                <a:spcPct val="150000"/>
              </a:lnSpc>
            </a:pPr>
            <a:r>
              <a:rPr lang="en-US" dirty="0" smtClean="0"/>
              <a:t> </a:t>
            </a:r>
            <a:r>
              <a:rPr lang="en-US" dirty="0"/>
              <a:t>	</a:t>
            </a:r>
          </a:p>
        </p:txBody>
      </p:sp>
      <p:sp>
        <p:nvSpPr>
          <p:cNvPr id="13" name="Content Placeholder 2"/>
          <p:cNvSpPr txBox="1">
            <a:spLocks/>
          </p:cNvSpPr>
          <p:nvPr/>
        </p:nvSpPr>
        <p:spPr>
          <a:xfrm>
            <a:off x="8146058" y="2480726"/>
            <a:ext cx="2916905" cy="15544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accent1">
                    <a:lumMod val="75000"/>
                  </a:schemeClr>
                </a:solidFill>
                <a:latin typeface="+mj-lt"/>
                <a:ea typeface="+mj-ea"/>
                <a:cs typeface="+mj-cs"/>
              </a:rPr>
              <a:t>Team Leaders: </a:t>
            </a:r>
          </a:p>
          <a:p>
            <a:pPr marL="0" indent="0">
              <a:buFont typeface="Arial" panose="020B0604020202020204" pitchFamily="34" charset="0"/>
              <a:buNone/>
            </a:pPr>
            <a:r>
              <a:rPr lang="en-US" sz="1800" dirty="0" smtClean="0">
                <a:solidFill>
                  <a:srgbClr val="DDE9EC">
                    <a:lumMod val="75000"/>
                  </a:srgbClr>
                </a:solidFill>
              </a:rPr>
              <a:t> Laila Mathkour</a:t>
            </a:r>
          </a:p>
          <a:p>
            <a:pPr marL="0" indent="0">
              <a:buFont typeface="Arial" panose="020B0604020202020204" pitchFamily="34" charset="0"/>
              <a:buNone/>
            </a:pPr>
            <a:r>
              <a:rPr lang="en-US" sz="1800" dirty="0" smtClean="0">
                <a:solidFill>
                  <a:srgbClr val="DDE9EC">
                    <a:lumMod val="75000"/>
                  </a:srgbClr>
                </a:solidFill>
              </a:rPr>
              <a:t> Mohammad </a:t>
            </a:r>
            <a:r>
              <a:rPr lang="en-US" sz="1800" dirty="0" err="1" smtClean="0">
                <a:solidFill>
                  <a:srgbClr val="DDE9EC">
                    <a:lumMod val="75000"/>
                  </a:srgbClr>
                </a:solidFill>
              </a:rPr>
              <a:t>Alayed</a:t>
            </a:r>
            <a:r>
              <a:rPr lang="en-US" sz="1800" dirty="0" smtClean="0">
                <a:solidFill>
                  <a:srgbClr val="DDE9EC">
                    <a:lumMod val="75000"/>
                  </a:srgbClr>
                </a:solidFill>
              </a:rPr>
              <a:t>  </a:t>
            </a:r>
            <a:endParaRPr lang="en-US" sz="1800" dirty="0">
              <a:solidFill>
                <a:srgbClr val="DDE9EC">
                  <a:lumMod val="75000"/>
                </a:srgbClr>
              </a:solidFill>
            </a:endParaRPr>
          </a:p>
          <a:p>
            <a:pPr marL="0" indent="0">
              <a:buFont typeface="Arial" panose="020B0604020202020204" pitchFamily="34" charset="0"/>
              <a:buNone/>
            </a:pPr>
            <a:endParaRPr lang="en-US" sz="2000" dirty="0">
              <a:solidFill>
                <a:srgbClr val="DDE9EC">
                  <a:lumMod val="75000"/>
                </a:srgbClr>
              </a:solidFill>
            </a:endParaRPr>
          </a:p>
          <a:p>
            <a:pPr marL="0" indent="0">
              <a:buFont typeface="Arial" panose="020B0604020202020204" pitchFamily="34" charset="0"/>
              <a:buNone/>
            </a:pPr>
            <a:endParaRPr lang="en-US" sz="3600" dirty="0">
              <a:solidFill>
                <a:srgbClr val="DDE9EC">
                  <a:lumMod val="75000"/>
                </a:srgbClr>
              </a:solidFill>
            </a:endParaRPr>
          </a:p>
        </p:txBody>
      </p:sp>
      <p:sp>
        <p:nvSpPr>
          <p:cNvPr id="16" name="Rectangle 15"/>
          <p:cNvSpPr/>
          <p:nvPr/>
        </p:nvSpPr>
        <p:spPr>
          <a:xfrm>
            <a:off x="8146058" y="4276772"/>
            <a:ext cx="1944797" cy="400110"/>
          </a:xfrm>
          <a:prstGeom prst="rect">
            <a:avLst/>
          </a:prstGeom>
        </p:spPr>
        <p:txBody>
          <a:bodyPr wrap="square">
            <a:spAutoFit/>
          </a:bodyPr>
          <a:lstStyle/>
          <a:p>
            <a:pPr defTabSz="914400"/>
            <a:r>
              <a:rPr lang="en-US" b="1" dirty="0">
                <a:solidFill>
                  <a:schemeClr val="accent1">
                    <a:lumMod val="75000"/>
                  </a:schemeClr>
                </a:solidFill>
                <a:latin typeface="+mj-lt"/>
                <a:ea typeface="+mj-ea"/>
                <a:cs typeface="+mj-cs"/>
              </a:rPr>
              <a:t>Contact us:</a:t>
            </a:r>
          </a:p>
        </p:txBody>
      </p:sp>
      <p:pic>
        <p:nvPicPr>
          <p:cNvPr id="17" name="Picture 16">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l="25985" t="21850" r="25930" b="22937"/>
          <a:stretch/>
        </p:blipFill>
        <p:spPr>
          <a:xfrm>
            <a:off x="8254652" y="5409259"/>
            <a:ext cx="490813" cy="354476"/>
          </a:xfrm>
          <a:prstGeom prst="rect">
            <a:avLst/>
          </a:prstGeom>
        </p:spPr>
      </p:pic>
      <p:pic>
        <p:nvPicPr>
          <p:cNvPr id="18" name="Picture 17">
            <a:hlinkClick r:id="rId5"/>
          </p:cNvPr>
          <p:cNvPicPr>
            <a:picLocks noChangeAspect="1"/>
          </p:cNvPicPr>
          <p:nvPr/>
        </p:nvPicPr>
        <p:blipFill rotWithShape="1">
          <a:blip r:embed="rId6">
            <a:extLst>
              <a:ext uri="{28A0092B-C50C-407E-A947-70E740481C1C}">
                <a14:useLocalDpi xmlns:a14="http://schemas.microsoft.com/office/drawing/2010/main" val="0"/>
              </a:ext>
            </a:extLst>
          </a:blip>
          <a:srcRect l="26649" t="22721" r="26650" b="22723"/>
          <a:stretch/>
        </p:blipFill>
        <p:spPr>
          <a:xfrm>
            <a:off x="8254652" y="4735673"/>
            <a:ext cx="512901" cy="431941"/>
          </a:xfrm>
          <a:prstGeom prst="rect">
            <a:avLst/>
          </a:prstGeom>
        </p:spPr>
      </p:pic>
      <p:pic>
        <p:nvPicPr>
          <p:cNvPr id="19" name="Picture 18">
            <a:hlinkClick r:id="rId7"/>
          </p:cNvPr>
          <p:cNvPicPr>
            <a:picLocks noChangeAspect="1"/>
          </p:cNvPicPr>
          <p:nvPr/>
        </p:nvPicPr>
        <p:blipFill rotWithShape="1">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l="18500" t="9051" r="18500" b="9051"/>
          <a:stretch/>
        </p:blipFill>
        <p:spPr>
          <a:xfrm>
            <a:off x="9356906" y="4660517"/>
            <a:ext cx="360040" cy="507097"/>
          </a:xfrm>
          <a:prstGeom prst="rect">
            <a:avLst/>
          </a:prstGeom>
        </p:spPr>
      </p:pic>
      <p:pic>
        <p:nvPicPr>
          <p:cNvPr id="20" name="Picture 19">
            <a:hlinkClick r:id="rId9"/>
          </p:cNvPr>
          <p:cNvPicPr>
            <a:picLocks noChangeAspect="1"/>
          </p:cNvPicPr>
          <p:nvPr/>
        </p:nvPicPr>
        <p:blipFill rotWithShape="1">
          <a:blip r:embed="rId10" cstate="print">
            <a:extLst>
              <a:ext uri="{28A0092B-C50C-407E-A947-70E740481C1C}">
                <a14:useLocalDpi xmlns:a14="http://schemas.microsoft.com/office/drawing/2010/main" val="0"/>
              </a:ext>
            </a:extLst>
          </a:blip>
          <a:srcRect l="23540" t="19760" r="23540" b="19761"/>
          <a:stretch/>
        </p:blipFill>
        <p:spPr>
          <a:xfrm>
            <a:off x="9284898" y="5331687"/>
            <a:ext cx="504056" cy="432048"/>
          </a:xfrm>
          <a:prstGeom prst="rect">
            <a:avLst/>
          </a:prstGeom>
        </p:spPr>
      </p:pic>
      <p:pic>
        <p:nvPicPr>
          <p:cNvPr id="21" name="Picture 20"/>
          <p:cNvPicPr>
            <a:picLocks noChangeAspect="1"/>
          </p:cNvPicPr>
          <p:nvPr/>
        </p:nvPicPr>
        <p:blipFill>
          <a:blip r:embed="rId11"/>
          <a:stretch>
            <a:fillRect/>
          </a:stretch>
        </p:blipFill>
        <p:spPr>
          <a:xfrm>
            <a:off x="8436012" y="5763735"/>
            <a:ext cx="1158340" cy="646232"/>
          </a:xfrm>
          <a:prstGeom prst="rect">
            <a:avLst/>
          </a:prstGeom>
        </p:spPr>
      </p:pic>
      <p:pic>
        <p:nvPicPr>
          <p:cNvPr id="22" name="Picture 21">
            <a:hlinkClick r:id="rId12"/>
          </p:cNvPr>
          <p:cNvPicPr>
            <a:picLocks noChangeAspect="1"/>
          </p:cNvPicPr>
          <p:nvPr/>
        </p:nvPicPr>
        <p:blipFill>
          <a:blip r:embed="rId1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0400191" y="5473472"/>
            <a:ext cx="992439" cy="815775"/>
          </a:xfrm>
          <a:prstGeom prst="rect">
            <a:avLst/>
          </a:prstGeom>
        </p:spPr>
      </p:pic>
      <p:sp>
        <p:nvSpPr>
          <p:cNvPr id="24" name="مربع نص 1"/>
          <p:cNvSpPr txBox="1"/>
          <p:nvPr/>
        </p:nvSpPr>
        <p:spPr>
          <a:xfrm>
            <a:off x="603638" y="5383451"/>
            <a:ext cx="5490774" cy="892552"/>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defTabSz="914400"/>
            <a:r>
              <a:rPr lang="en-US" sz="1600" b="1" dirty="0">
                <a:solidFill>
                  <a:schemeClr val="accent1">
                    <a:lumMod val="75000"/>
                  </a:schemeClr>
                </a:solidFill>
                <a:latin typeface="+mj-lt"/>
                <a:ea typeface="+mj-ea"/>
                <a:cs typeface="+mj-cs"/>
              </a:rPr>
              <a:t>References: </a:t>
            </a:r>
          </a:p>
          <a:p>
            <a:pPr marL="285750" indent="-285750" defTabSz="914400">
              <a:buFont typeface="Arial" panose="020B0604020202020204" pitchFamily="34" charset="0"/>
              <a:buChar char="•"/>
            </a:pPr>
            <a:r>
              <a:rPr lang="fr-FR" sz="1200" dirty="0" smtClean="0">
                <a:solidFill>
                  <a:srgbClr val="464653"/>
                </a:solidFill>
              </a:rPr>
              <a:t>2017-2018 </a:t>
            </a:r>
            <a:r>
              <a:rPr lang="fr-FR" sz="1200" dirty="0">
                <a:solidFill>
                  <a:srgbClr val="464653"/>
                </a:solidFill>
              </a:rPr>
              <a:t>Dr. </a:t>
            </a:r>
            <a:r>
              <a:rPr lang="fr-FR" sz="1200" dirty="0" err="1">
                <a:solidFill>
                  <a:srgbClr val="464653"/>
                </a:solidFill>
              </a:rPr>
              <a:t>Hana</a:t>
            </a:r>
            <a:r>
              <a:rPr lang="fr-FR" sz="1200" dirty="0">
                <a:solidFill>
                  <a:srgbClr val="464653"/>
                </a:solidFill>
              </a:rPr>
              <a:t> </a:t>
            </a:r>
            <a:r>
              <a:rPr lang="fr-FR" sz="1200" dirty="0" err="1" smtClean="0">
                <a:solidFill>
                  <a:srgbClr val="464653"/>
                </a:solidFill>
              </a:rPr>
              <a:t>Alzamel’s</a:t>
            </a:r>
            <a:r>
              <a:rPr lang="fr-FR" sz="1200" dirty="0" smtClean="0">
                <a:solidFill>
                  <a:srgbClr val="464653"/>
                </a:solidFill>
              </a:rPr>
              <a:t> Lecture.</a:t>
            </a:r>
          </a:p>
          <a:p>
            <a:pPr marL="285750" indent="-285750" defTabSz="914400">
              <a:buFont typeface="Arial" panose="020B0604020202020204" pitchFamily="34" charset="0"/>
              <a:buChar char="•"/>
            </a:pPr>
            <a:r>
              <a:rPr lang="fr-FR" sz="1200" dirty="0" smtClean="0">
                <a:solidFill>
                  <a:srgbClr val="464653"/>
                </a:solidFill>
              </a:rPr>
              <a:t>2017-2018 </a:t>
            </a:r>
            <a:r>
              <a:rPr lang="fr-FR" sz="1200" dirty="0">
                <a:solidFill>
                  <a:srgbClr val="464653"/>
                </a:solidFill>
              </a:rPr>
              <a:t>Dr. Mohammed Al </a:t>
            </a:r>
            <a:r>
              <a:rPr lang="fr-FR" sz="1200" dirty="0" err="1" smtClean="0">
                <a:solidFill>
                  <a:srgbClr val="464653"/>
                </a:solidFill>
              </a:rPr>
              <a:t>Zoghaibi’s</a:t>
            </a:r>
            <a:r>
              <a:rPr lang="fr-FR" sz="1200" dirty="0" smtClean="0">
                <a:solidFill>
                  <a:srgbClr val="464653"/>
                </a:solidFill>
              </a:rPr>
              <a:t> Lecture.</a:t>
            </a:r>
            <a:endParaRPr lang="fr-FR" sz="1200" dirty="0">
              <a:solidFill>
                <a:srgbClr val="464653"/>
              </a:solidFill>
            </a:endParaRPr>
          </a:p>
          <a:p>
            <a:pPr marL="285750" indent="-285750" defTabSz="914400">
              <a:buFont typeface="Arial" panose="020B0604020202020204" pitchFamily="34" charset="0"/>
              <a:buChar char="•"/>
            </a:pPr>
            <a:r>
              <a:rPr lang="en-US" sz="1200" dirty="0" smtClean="0">
                <a:solidFill>
                  <a:srgbClr val="464653"/>
                </a:solidFill>
              </a:rPr>
              <a:t>Guyton </a:t>
            </a:r>
            <a:r>
              <a:rPr lang="en-US" sz="1200" dirty="0">
                <a:solidFill>
                  <a:srgbClr val="464653"/>
                </a:solidFill>
              </a:rPr>
              <a:t>and Hall Textbook of Medical Physiology (Thirteenth Edition</a:t>
            </a:r>
            <a:r>
              <a:rPr lang="en-US" sz="1200" dirty="0" smtClean="0">
                <a:solidFill>
                  <a:srgbClr val="464653"/>
                </a:solidFill>
              </a:rPr>
              <a:t>.)</a:t>
            </a:r>
          </a:p>
        </p:txBody>
      </p:sp>
      <p:sp>
        <p:nvSpPr>
          <p:cNvPr id="25" name="TextBox 24"/>
          <p:cNvSpPr txBox="1"/>
          <p:nvPr/>
        </p:nvSpPr>
        <p:spPr>
          <a:xfrm>
            <a:off x="1098266" y="6348371"/>
            <a:ext cx="7200800" cy="338554"/>
          </a:xfrm>
          <a:prstGeom prst="rect">
            <a:avLst/>
          </a:prstGeom>
          <a:noFill/>
        </p:spPr>
        <p:txBody>
          <a:bodyPr wrap="square" rtlCol="0">
            <a:spAutoFit/>
          </a:bodyPr>
          <a:lstStyle/>
          <a:p>
            <a:pPr algn="r" rtl="1"/>
            <a:r>
              <a:rPr lang="ar-SA" sz="1600" dirty="0" smtClean="0">
                <a:solidFill>
                  <a:schemeClr val="tx2"/>
                </a:solidFill>
                <a:latin typeface="Calibri" panose="020F0502020204030204" pitchFamily="34" charset="0"/>
                <a:cs typeface="Calibri" panose="020F0502020204030204" pitchFamily="34" charset="0"/>
              </a:rPr>
              <a:t>اللهم اني استودعتك ما حفظت وما قرأت وما فهمت، فرده لي وقت حاجتي إليه يا</a:t>
            </a:r>
            <a:r>
              <a:rPr lang="en-US" sz="1600" dirty="0" smtClean="0">
                <a:solidFill>
                  <a:schemeClr val="tx2"/>
                </a:solidFill>
                <a:latin typeface="Calibri" panose="020F0502020204030204" pitchFamily="34" charset="0"/>
                <a:cs typeface="Calibri" panose="020F0502020204030204" pitchFamily="34" charset="0"/>
              </a:rPr>
              <a:t> </a:t>
            </a:r>
            <a:r>
              <a:rPr lang="ar-SA" sz="1600" dirty="0" smtClean="0">
                <a:solidFill>
                  <a:schemeClr val="tx2"/>
                </a:solidFill>
                <a:latin typeface="Calibri" panose="020F0502020204030204" pitchFamily="34" charset="0"/>
                <a:cs typeface="Calibri" panose="020F0502020204030204" pitchFamily="34" charset="0"/>
              </a:rPr>
              <a:t>من لا تضيع عنده الودائع.</a:t>
            </a:r>
            <a:endParaRPr lang="en-US" sz="16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7607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Anatomy </a:t>
            </a:r>
            <a:r>
              <a:rPr lang="en-US" sz="3200" dirty="0" smtClean="0"/>
              <a:t>and Physiology of </a:t>
            </a:r>
            <a:r>
              <a:rPr lang="en-US" sz="3200" dirty="0"/>
              <a:t>the </a:t>
            </a:r>
            <a:r>
              <a:rPr lang="en-US" sz="3200" dirty="0" smtClean="0"/>
              <a:t>Stomach</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91136878"/>
              </p:ext>
            </p:extLst>
          </p:nvPr>
        </p:nvGraphicFramePr>
        <p:xfrm>
          <a:off x="609461" y="1222201"/>
          <a:ext cx="6569299" cy="3514216"/>
        </p:xfrm>
        <a:graphic>
          <a:graphicData uri="http://schemas.openxmlformats.org/drawingml/2006/table">
            <a:tbl>
              <a:tblPr firstRow="1" bandRow="1">
                <a:tableStyleId>{5DA37D80-6434-44D0-A028-1B22A696006F}</a:tableStyleId>
              </a:tblPr>
              <a:tblGrid>
                <a:gridCol w="1185274">
                  <a:extLst>
                    <a:ext uri="{9D8B030D-6E8A-4147-A177-3AD203B41FA5}">
                      <a16:colId xmlns:a16="http://schemas.microsoft.com/office/drawing/2014/main" val="868826657"/>
                    </a:ext>
                  </a:extLst>
                </a:gridCol>
                <a:gridCol w="3313247">
                  <a:extLst>
                    <a:ext uri="{9D8B030D-6E8A-4147-A177-3AD203B41FA5}">
                      <a16:colId xmlns:a16="http://schemas.microsoft.com/office/drawing/2014/main" val="2387463"/>
                    </a:ext>
                  </a:extLst>
                </a:gridCol>
                <a:gridCol w="2070778">
                  <a:extLst>
                    <a:ext uri="{9D8B030D-6E8A-4147-A177-3AD203B41FA5}">
                      <a16:colId xmlns:a16="http://schemas.microsoft.com/office/drawing/2014/main" val="2083805705"/>
                    </a:ext>
                  </a:extLst>
                </a:gridCol>
              </a:tblGrid>
              <a:tr h="288195">
                <a:tc gridSpan="3">
                  <a:txBody>
                    <a:bodyPr/>
                    <a:lstStyle/>
                    <a:p>
                      <a:pPr algn="ctr"/>
                      <a:r>
                        <a:rPr lang="en-US" sz="1300" b="0" dirty="0" smtClean="0">
                          <a:latin typeface="Gill Sans MT" panose="020B0502020104020203" pitchFamily="34" charset="0"/>
                          <a:cs typeface="Times New Roman" panose="02020603050405020304" pitchFamily="18" charset="0"/>
                        </a:rPr>
                        <a:t>Stomach</a:t>
                      </a:r>
                      <a:endParaRPr lang="en-US" sz="1300" b="0" dirty="0">
                        <a:latin typeface="Gill Sans MT" panose="020B0502020104020203" pitchFamily="34" charset="0"/>
                      </a:endParaRPr>
                    </a:p>
                  </a:txBody>
                  <a:tcPr>
                    <a:solidFill>
                      <a:srgbClr val="D6EAF6"/>
                    </a:solidFill>
                  </a:tcPr>
                </a:tc>
                <a:tc hMerge="1">
                  <a:txBody>
                    <a:bodyPr/>
                    <a:lstStyle/>
                    <a:p>
                      <a:endParaRPr lang="en-US" dirty="0"/>
                    </a:p>
                  </a:txBody>
                  <a:tcPr/>
                </a:tc>
                <a:tc hMerge="1">
                  <a:txBody>
                    <a:bodyPr/>
                    <a:lstStyle/>
                    <a:p>
                      <a:pPr algn="ctr"/>
                      <a:endParaRPr lang="en-US" sz="1300" b="0" dirty="0">
                        <a:latin typeface="Gill Sans MT" panose="020B0502020104020203" pitchFamily="34" charset="0"/>
                      </a:endParaRPr>
                    </a:p>
                  </a:txBody>
                  <a:tcPr>
                    <a:solidFill>
                      <a:srgbClr val="D6EAF6"/>
                    </a:solidFill>
                  </a:tcPr>
                </a:tc>
                <a:extLst>
                  <a:ext uri="{0D108BD9-81ED-4DB2-BD59-A6C34878D82A}">
                    <a16:rowId xmlns:a16="http://schemas.microsoft.com/office/drawing/2014/main" val="402202847"/>
                  </a:ext>
                </a:extLst>
              </a:tr>
              <a:tr h="303363">
                <a:tc>
                  <a:txBody>
                    <a:bodyPr/>
                    <a:lstStyle/>
                    <a:p>
                      <a:pPr algn="ctr"/>
                      <a:r>
                        <a:rPr lang="en-US" sz="1300" dirty="0" smtClean="0">
                          <a:solidFill>
                            <a:schemeClr val="accent2">
                              <a:lumMod val="75000"/>
                            </a:schemeClr>
                          </a:solidFill>
                          <a:latin typeface="Gill Sans MT" panose="020B0502020104020203" pitchFamily="34" charset="0"/>
                        </a:rPr>
                        <a:t>Anatomically</a:t>
                      </a:r>
                      <a:endParaRPr lang="en-US" sz="1300" dirty="0">
                        <a:latin typeface="Gill Sans MT" panose="020B0502020104020203" pitchFamily="34" charset="0"/>
                      </a:endParaRPr>
                    </a:p>
                  </a:txBody>
                  <a:tcPr>
                    <a:solidFill>
                      <a:schemeClr val="bg1">
                        <a:lumMod val="95000"/>
                      </a:schemeClr>
                    </a:solidFill>
                  </a:tcPr>
                </a:tc>
                <a:tc>
                  <a:txBody>
                    <a:bodyPr/>
                    <a:lstStyle/>
                    <a:p>
                      <a:pPr algn="ctr"/>
                      <a:r>
                        <a:rPr lang="en-US" sz="1300" dirty="0" smtClean="0">
                          <a:solidFill>
                            <a:schemeClr val="accent2">
                              <a:lumMod val="75000"/>
                            </a:schemeClr>
                          </a:solidFill>
                          <a:latin typeface="Gill Sans MT" panose="020B0502020104020203" pitchFamily="34" charset="0"/>
                        </a:rPr>
                        <a:t>Physiologically</a:t>
                      </a:r>
                      <a:endParaRPr kumimoji="0" lang="en-US" sz="1300" kern="1200" dirty="0">
                        <a:solidFill>
                          <a:schemeClr val="accent2">
                            <a:lumMod val="75000"/>
                          </a:schemeClr>
                        </a:solidFill>
                        <a:latin typeface="Gill Sans MT" panose="020B0502020104020203" pitchFamily="34" charset="0"/>
                        <a:ea typeface="+mn-ea"/>
                        <a:cs typeface="+mn-cs"/>
                      </a:endParaRP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400" dirty="0" smtClean="0">
                          <a:solidFill>
                            <a:schemeClr val="accent2">
                              <a:lumMod val="75000"/>
                            </a:schemeClr>
                          </a:solidFill>
                          <a:ea typeface="ヒラギノ角ゴ Pro W3"/>
                          <a:cs typeface="ヒラギノ角ゴ Pro W3"/>
                        </a:rPr>
                        <a:t>Muscular wall</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400" dirty="0" smtClean="0">
                          <a:solidFill>
                            <a:schemeClr val="bg1">
                              <a:lumMod val="50000"/>
                            </a:schemeClr>
                          </a:solidFill>
                          <a:ea typeface="ヒラギノ角ゴ Pro W3"/>
                          <a:cs typeface="ヒラギノ角ゴ Pro W3"/>
                        </a:rPr>
                        <a:t>(only in Females’ slides)</a:t>
                      </a:r>
                    </a:p>
                  </a:txBody>
                  <a:tcPr>
                    <a:solidFill>
                      <a:schemeClr val="bg1">
                        <a:lumMod val="95000"/>
                      </a:schemeClr>
                    </a:solidFill>
                  </a:tcPr>
                </a:tc>
                <a:extLst>
                  <a:ext uri="{0D108BD9-81ED-4DB2-BD59-A6C34878D82A}">
                    <a16:rowId xmlns:a16="http://schemas.microsoft.com/office/drawing/2014/main" val="2238428804"/>
                  </a:ext>
                </a:extLst>
              </a:tr>
              <a:tr h="1668498">
                <a:tc>
                  <a:txBody>
                    <a:bodyPr/>
                    <a:lstStyle/>
                    <a:p>
                      <a:pPr algn="ctr"/>
                      <a:r>
                        <a:rPr lang="en-US" sz="1300" b="0" dirty="0" smtClean="0">
                          <a:solidFill>
                            <a:schemeClr val="accent5">
                              <a:lumMod val="75000"/>
                            </a:schemeClr>
                          </a:solidFill>
                        </a:rPr>
                        <a:t>Fundus</a:t>
                      </a:r>
                      <a:endParaRPr lang="en-US" sz="1300" b="0" dirty="0">
                        <a:solidFill>
                          <a:schemeClr val="accent5">
                            <a:lumMod val="75000"/>
                          </a:schemeClr>
                        </a:solidFill>
                      </a:endParaRPr>
                    </a:p>
                  </a:txBody>
                  <a:tcPr anchor="ctr"/>
                </a:tc>
                <a:tc>
                  <a:txBody>
                    <a:bodyPr/>
                    <a:lstStyle/>
                    <a:p>
                      <a:pPr algn="ctr"/>
                      <a:r>
                        <a:rPr lang="en-US" sz="1300" b="0" dirty="0" smtClean="0"/>
                        <a:t>The </a:t>
                      </a:r>
                      <a:r>
                        <a:rPr lang="en-US" sz="1300" b="0" dirty="0" err="1" smtClean="0"/>
                        <a:t>orad</a:t>
                      </a:r>
                      <a:r>
                        <a:rPr lang="en-US" sz="1300" b="0" dirty="0" smtClean="0"/>
                        <a:t> portion</a:t>
                      </a:r>
                    </a:p>
                    <a:p>
                      <a:pPr algn="ctr"/>
                      <a:r>
                        <a:rPr lang="en-US" sz="1300" b="0" dirty="0" smtClean="0"/>
                        <a:t>(Fundus and upper two thirds of the body)</a:t>
                      </a:r>
                    </a:p>
                    <a:p>
                      <a:pPr algn="ctr"/>
                      <a:r>
                        <a:rPr lang="en-US" sz="1300" b="0" kern="0" dirty="0" smtClean="0"/>
                        <a:t>Reservoir part </a:t>
                      </a:r>
                      <a:r>
                        <a:rPr lang="en-US" sz="1300" b="0" kern="0" dirty="0" smtClean="0">
                          <a:solidFill>
                            <a:srgbClr val="FF0000"/>
                          </a:solidFill>
                        </a:rPr>
                        <a:t>(tonic contraction</a:t>
                      </a:r>
                      <a:r>
                        <a:rPr lang="en-US" sz="1300" b="0" kern="0" dirty="0" smtClean="0">
                          <a:solidFill>
                            <a:srgbClr val="FF0000"/>
                          </a:solidFill>
                        </a:rPr>
                        <a:t>)*** </a:t>
                      </a:r>
                      <a:endParaRPr lang="en-US" sz="1300" b="0" kern="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accent5">
                              <a:lumMod val="75000"/>
                            </a:schemeClr>
                          </a:solidFill>
                        </a:rPr>
                        <a:t>The main functions of reservoir part: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300" dirty="0" smtClean="0">
                          <a:solidFill>
                            <a:schemeClr val="tx1"/>
                          </a:solidFill>
                        </a:rPr>
                        <a:t>To maintain a continuous compression.*</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300" dirty="0" smtClean="0">
                          <a:solidFill>
                            <a:schemeClr val="tx1"/>
                          </a:solidFill>
                        </a:rPr>
                        <a:t>To accommodate the received food without significant gastric wall distention or pressure </a:t>
                      </a:r>
                      <a:r>
                        <a:rPr lang="en-US" sz="1300" b="0" dirty="0" smtClean="0">
                          <a:solidFill>
                            <a:srgbClr val="FF0000"/>
                          </a:solidFill>
                        </a:rPr>
                        <a:t>(Storage of food).**</a:t>
                      </a:r>
                    </a:p>
                  </a:txBody>
                  <a:tcPr/>
                </a:tc>
                <a:tc>
                  <a:txBody>
                    <a:bodyPr/>
                    <a:lstStyle/>
                    <a:p>
                      <a:pPr algn="ctr"/>
                      <a:endParaRPr lang="en-US" altLang="en-US" sz="1400" dirty="0" smtClean="0">
                        <a:solidFill>
                          <a:schemeClr val="tx1"/>
                        </a:solidFill>
                        <a:ea typeface="ヒラギノ角ゴ Pro W3"/>
                        <a:cs typeface="ヒラギノ角ゴ Pro W3"/>
                      </a:endParaRPr>
                    </a:p>
                    <a:p>
                      <a:pPr algn="ctr"/>
                      <a:endParaRPr lang="en-US" altLang="en-US" sz="1400" dirty="0" smtClean="0">
                        <a:solidFill>
                          <a:schemeClr val="tx1"/>
                        </a:solidFill>
                        <a:ea typeface="ヒラギノ角ゴ Pro W3"/>
                        <a:cs typeface="ヒラギノ角ゴ Pro W3"/>
                      </a:endParaRPr>
                    </a:p>
                    <a:p>
                      <a:pPr algn="ctr"/>
                      <a:r>
                        <a:rPr lang="en-US" altLang="en-US" sz="1400" dirty="0" smtClean="0">
                          <a:solidFill>
                            <a:schemeClr val="tx1"/>
                          </a:solidFill>
                          <a:ea typeface="ヒラギノ角ゴ Pro W3"/>
                          <a:cs typeface="ヒラギノ角ゴ Pro W3"/>
                        </a:rPr>
                        <a:t>Longitudinal </a:t>
                      </a:r>
                    </a:p>
                    <a:p>
                      <a:pPr algn="ctr"/>
                      <a:endParaRPr lang="en-US" altLang="en-US" sz="1400" dirty="0" smtClean="0">
                        <a:solidFill>
                          <a:schemeClr val="tx1"/>
                        </a:solidFill>
                        <a:ea typeface="ヒラギノ角ゴ Pro W3"/>
                        <a:cs typeface="ヒラギノ角ゴ Pro W3"/>
                      </a:endParaRPr>
                    </a:p>
                    <a:p>
                      <a:pPr algn="ctr"/>
                      <a:r>
                        <a:rPr lang="en-US" altLang="en-US" sz="1400" dirty="0" smtClean="0">
                          <a:solidFill>
                            <a:srgbClr val="00B050"/>
                          </a:solidFill>
                          <a:ea typeface="ヒラギノ角ゴ Pro W3"/>
                          <a:cs typeface="ヒラギノ角ゴ Pro W3"/>
                        </a:rPr>
                        <a:t>(Outer layer)</a:t>
                      </a:r>
                      <a:endParaRPr lang="en-US" sz="1300" b="0" dirty="0">
                        <a:solidFill>
                          <a:srgbClr val="00B050"/>
                        </a:solidFill>
                      </a:endParaRPr>
                    </a:p>
                  </a:txBody>
                  <a:tcPr/>
                </a:tc>
                <a:extLst>
                  <a:ext uri="{0D108BD9-81ED-4DB2-BD59-A6C34878D82A}">
                    <a16:rowId xmlns:a16="http://schemas.microsoft.com/office/drawing/2014/main" val="2878319891"/>
                  </a:ext>
                </a:extLst>
              </a:tr>
              <a:tr h="682567">
                <a:tc>
                  <a:txBody>
                    <a:bodyPr/>
                    <a:lstStyle/>
                    <a:p>
                      <a:pPr algn="ctr"/>
                      <a:r>
                        <a:rPr lang="en-US" sz="1300" b="0" dirty="0" smtClean="0"/>
                        <a:t>Body </a:t>
                      </a:r>
                      <a:endParaRPr lang="en-US" sz="1300" b="0" dirty="0"/>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0" dirty="0" err="1" smtClean="0"/>
                        <a:t>Caudad</a:t>
                      </a:r>
                      <a:endParaRPr lang="en-US" sz="13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300" b="0" dirty="0" smtClean="0"/>
                        <a:t>(Lower third of the body plus antrum)</a:t>
                      </a:r>
                    </a:p>
                    <a:p>
                      <a:pPr marL="0" marR="0" indent="0" algn="ctr" defTabSz="914400" rtl="0" eaLnBrk="1" fontAlgn="auto" latinLnBrk="0" hangingPunct="1">
                        <a:lnSpc>
                          <a:spcPct val="100000"/>
                        </a:lnSpc>
                        <a:spcBef>
                          <a:spcPts val="0"/>
                        </a:spcBef>
                        <a:spcAft>
                          <a:spcPts val="0"/>
                        </a:spcAft>
                        <a:buClrTx/>
                        <a:buSzTx/>
                        <a:buFontTx/>
                        <a:buNone/>
                        <a:tabLst/>
                        <a:defRPr/>
                      </a:pPr>
                      <a:r>
                        <a:rPr lang="en-US" sz="1300" b="0" kern="0" dirty="0" smtClean="0"/>
                        <a:t>Antral pump </a:t>
                      </a:r>
                      <a:r>
                        <a:rPr lang="en-US" sz="1300" b="0" kern="0" dirty="0" smtClean="0">
                          <a:solidFill>
                            <a:srgbClr val="FF0000"/>
                          </a:solidFill>
                        </a:rPr>
                        <a:t>(phasic contraction</a:t>
                      </a:r>
                      <a:r>
                        <a:rPr lang="en-US" sz="1300" b="0" kern="0" dirty="0" smtClean="0">
                          <a:solidFill>
                            <a:srgbClr val="FF0000"/>
                          </a:solidFill>
                        </a:rPr>
                        <a:t>).****</a:t>
                      </a:r>
                      <a:endParaRPr lang="en-US" sz="1300" b="0" kern="0" dirty="0" smtClean="0">
                        <a:solidFill>
                          <a:srgbClr val="FF0000"/>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400" dirty="0" smtClean="0">
                          <a:solidFill>
                            <a:schemeClr val="tx1"/>
                          </a:solidFill>
                          <a:ea typeface="ヒラギノ角ゴ Pro W3"/>
                          <a:cs typeface="ヒラギノ角ゴ Pro W3"/>
                        </a:rPr>
                        <a:t>Circular</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altLang="en-US" sz="100" dirty="0" smtClean="0">
                        <a:solidFill>
                          <a:schemeClr val="tx1"/>
                        </a:solidFill>
                        <a:ea typeface="ヒラギノ角ゴ Pro W3"/>
                        <a:cs typeface="ヒラギノ角ゴ Pro W3"/>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altLang="en-US" sz="100" dirty="0" smtClean="0">
                        <a:solidFill>
                          <a:schemeClr val="tx1"/>
                        </a:solidFill>
                        <a:ea typeface="ヒラギノ角ゴ Pro W3"/>
                        <a:cs typeface="ヒラギノ角ゴ Pro W3"/>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altLang="en-US" sz="100" dirty="0" smtClean="0">
                        <a:solidFill>
                          <a:schemeClr val="tx1"/>
                        </a:solidFill>
                        <a:ea typeface="ヒラギノ角ゴ Pro W3"/>
                        <a:cs typeface="ヒラギノ角ゴ Pro W3"/>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altLang="en-US" sz="100" dirty="0" smtClean="0">
                        <a:solidFill>
                          <a:schemeClr val="tx1"/>
                        </a:solidFill>
                        <a:ea typeface="ヒラギノ角ゴ Pro W3"/>
                        <a:cs typeface="ヒラギノ角ゴ Pro W3"/>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altLang="en-US" sz="100" dirty="0" smtClean="0">
                        <a:solidFill>
                          <a:schemeClr val="tx1"/>
                        </a:solidFill>
                        <a:ea typeface="ヒラギノ角ゴ Pro W3"/>
                        <a:cs typeface="ヒラギノ角ゴ Pro W3"/>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altLang="en-US" sz="100" dirty="0" smtClean="0">
                        <a:solidFill>
                          <a:schemeClr val="tx1"/>
                        </a:solidFill>
                        <a:ea typeface="ヒラギノ角ゴ Pro W3"/>
                        <a:cs typeface="ヒラギノ角ゴ Pro W3"/>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400" dirty="0" smtClean="0">
                          <a:solidFill>
                            <a:srgbClr val="00B050"/>
                          </a:solidFill>
                          <a:ea typeface="ヒラギノ角ゴ Pro W3"/>
                          <a:cs typeface="ヒラギノ角ゴ Pro W3"/>
                        </a:rPr>
                        <a:t>(Middle layer)</a:t>
                      </a:r>
                      <a:endParaRPr lang="en-US" sz="1300" b="0" kern="0" dirty="0" smtClean="0">
                        <a:solidFill>
                          <a:srgbClr val="00B050"/>
                        </a:solidFill>
                      </a:endParaRPr>
                    </a:p>
                  </a:txBody>
                  <a:tcPr>
                    <a:noFill/>
                  </a:tcPr>
                </a:tc>
                <a:extLst>
                  <a:ext uri="{0D108BD9-81ED-4DB2-BD59-A6C34878D82A}">
                    <a16:rowId xmlns:a16="http://schemas.microsoft.com/office/drawing/2014/main" val="1091202905"/>
                  </a:ext>
                </a:extLst>
              </a:tr>
              <a:tr h="344296">
                <a:tc>
                  <a:txBody>
                    <a:bodyPr/>
                    <a:lstStyle/>
                    <a:p>
                      <a:pPr algn="ctr"/>
                      <a:r>
                        <a:rPr lang="en-US" sz="1300" b="0" dirty="0" smtClean="0"/>
                        <a:t>Antrum</a:t>
                      </a:r>
                      <a:endParaRPr lang="en-US" sz="1300" b="0" dirty="0"/>
                    </a:p>
                  </a:txBody>
                  <a:tcPr anchor="ctr">
                    <a:noFill/>
                  </a:tcPr>
                </a:tc>
                <a:tc>
                  <a:txBody>
                    <a:bodyPr/>
                    <a:lstStyle/>
                    <a:p>
                      <a:pPr algn="ctr"/>
                      <a:r>
                        <a:rPr lang="en-US" sz="1300" dirty="0" smtClean="0">
                          <a:latin typeface="Gill Sans MT" panose="020B0502020104020203" pitchFamily="34" charset="0"/>
                        </a:rPr>
                        <a:t>-</a:t>
                      </a:r>
                      <a:endParaRPr lang="en-US" sz="1300" dirty="0">
                        <a:latin typeface="Gill Sans MT" panose="020B0502020104020203" pitchFamily="34" charset="0"/>
                      </a:endParaRPr>
                    </a:p>
                  </a:txBody>
                  <a:tcPr>
                    <a:noFill/>
                  </a:tcPr>
                </a:tc>
                <a:tc>
                  <a:txBody>
                    <a:bodyPr/>
                    <a:lstStyle/>
                    <a:p>
                      <a:pPr algn="ctr"/>
                      <a:r>
                        <a:rPr lang="en-US" altLang="en-US" sz="1400" dirty="0" smtClean="0">
                          <a:solidFill>
                            <a:schemeClr val="tx1"/>
                          </a:solidFill>
                          <a:ea typeface="ヒラギノ角ゴ Pro W3"/>
                          <a:cs typeface="ヒラギノ角ゴ Pro W3"/>
                        </a:rPr>
                        <a:t>Oblique </a:t>
                      </a:r>
                      <a:r>
                        <a:rPr lang="en-US" altLang="en-US" sz="1400" dirty="0" smtClean="0">
                          <a:solidFill>
                            <a:srgbClr val="00B050"/>
                          </a:solidFill>
                          <a:ea typeface="ヒラギノ角ゴ Pro W3"/>
                          <a:cs typeface="ヒラギノ角ゴ Pro W3"/>
                        </a:rPr>
                        <a:t>(inner layer)</a:t>
                      </a:r>
                    </a:p>
                  </a:txBody>
                  <a:tcPr>
                    <a:noFill/>
                  </a:tcPr>
                </a:tc>
                <a:extLst>
                  <a:ext uri="{0D108BD9-81ED-4DB2-BD59-A6C34878D82A}">
                    <a16:rowId xmlns:a16="http://schemas.microsoft.com/office/drawing/2014/main" val="2170880643"/>
                  </a:ext>
                </a:extLst>
              </a:tr>
            </a:tbl>
          </a:graphicData>
        </a:graphic>
      </p:graphicFrame>
      <p:pic>
        <p:nvPicPr>
          <p:cNvPr id="7" name="Picture 3" descr="26-24"/>
          <p:cNvPicPr>
            <a:picLocks noChangeAspect="1" noChangeArrowheads="1"/>
          </p:cNvPicPr>
          <p:nvPr/>
        </p:nvPicPr>
        <p:blipFill>
          <a:blip r:embed="rId2" cstate="print"/>
          <a:srcRect/>
          <a:stretch>
            <a:fillRect/>
          </a:stretch>
        </p:blipFill>
        <p:spPr>
          <a:xfrm>
            <a:off x="7534572" y="4405359"/>
            <a:ext cx="4044831" cy="1903961"/>
          </a:xfrm>
          <a:prstGeom prst="rect">
            <a:avLst/>
          </a:prstGeom>
          <a:noFill/>
        </p:spPr>
      </p:pic>
      <p:pic>
        <p:nvPicPr>
          <p:cNvPr id="8" name="Content Placeholder 3"/>
          <p:cNvPicPr>
            <a:picLocks noGrp="1" noChangeAspect="1"/>
          </p:cNvPicPr>
          <p:nvPr>
            <p:ph sz="quarter" idx="4294967295"/>
          </p:nvPr>
        </p:nvPicPr>
        <p:blipFill rotWithShape="1">
          <a:blip r:embed="rId3" cstate="print">
            <a:extLst>
              <a:ext uri="{28A0092B-C50C-407E-A947-70E740481C1C}">
                <a14:useLocalDpi xmlns:a14="http://schemas.microsoft.com/office/drawing/2010/main" val="0"/>
              </a:ext>
            </a:extLst>
          </a:blip>
          <a:srcRect l="4627" t="5327" r="4849" b="8248"/>
          <a:stretch/>
        </p:blipFill>
        <p:spPr>
          <a:xfrm>
            <a:off x="5306515" y="4815618"/>
            <a:ext cx="2168658" cy="1521262"/>
          </a:xfrm>
          <a:prstGeom prst="rect">
            <a:avLst/>
          </a:prstGeom>
        </p:spPr>
      </p:pic>
      <p:pic>
        <p:nvPicPr>
          <p:cNvPr id="16" name="Picture 15"/>
          <p:cNvPicPr>
            <a:picLocks noChangeAspect="1"/>
          </p:cNvPicPr>
          <p:nvPr/>
        </p:nvPicPr>
        <p:blipFill rotWithShape="1">
          <a:blip r:embed="rId4"/>
          <a:srcRect t="3894"/>
          <a:stretch/>
        </p:blipFill>
        <p:spPr>
          <a:xfrm>
            <a:off x="7246540" y="1222201"/>
            <a:ext cx="4332863" cy="3045291"/>
          </a:xfrm>
          <a:prstGeom prst="rect">
            <a:avLst/>
          </a:prstGeom>
        </p:spPr>
      </p:pic>
      <p:sp>
        <p:nvSpPr>
          <p:cNvPr id="17" name="Content Placeholder 3"/>
          <p:cNvSpPr>
            <a:spLocks noGrp="1"/>
          </p:cNvSpPr>
          <p:nvPr>
            <p:ph sz="quarter" idx="1"/>
          </p:nvPr>
        </p:nvSpPr>
        <p:spPr>
          <a:xfrm>
            <a:off x="609460" y="4759177"/>
            <a:ext cx="4836880" cy="911839"/>
          </a:xfrm>
        </p:spPr>
        <p:txBody>
          <a:bodyPr>
            <a:normAutofit fontScale="92500" lnSpcReduction="20000"/>
          </a:bodyPr>
          <a:lstStyle/>
          <a:p>
            <a:pPr>
              <a:lnSpc>
                <a:spcPct val="110000"/>
              </a:lnSpc>
              <a:spcBef>
                <a:spcPts val="600"/>
              </a:spcBef>
            </a:pPr>
            <a:r>
              <a:rPr lang="en-US" altLang="en-US" sz="1400" dirty="0" err="1">
                <a:solidFill>
                  <a:srgbClr val="FF66CC"/>
                </a:solidFill>
                <a:ea typeface="ヒラギノ角ゴ Pro W3"/>
                <a:cs typeface="ヒラギノ角ゴ Pro W3"/>
                <a:sym typeface="Wingdings" panose="05000000000000000000" pitchFamily="2" charset="2"/>
              </a:rPr>
              <a:t>Rugae</a:t>
            </a:r>
            <a:r>
              <a:rPr lang="en-US" altLang="en-US" sz="1400" dirty="0">
                <a:solidFill>
                  <a:srgbClr val="FF66CC"/>
                </a:solidFill>
                <a:ea typeface="ヒラギノ角ゴ Pro W3"/>
                <a:cs typeface="ヒラギノ角ゴ Pro W3"/>
                <a:sym typeface="Wingdings" panose="05000000000000000000" pitchFamily="2" charset="2"/>
              </a:rPr>
              <a:t> = large </a:t>
            </a:r>
            <a:r>
              <a:rPr lang="en-US" altLang="en-US" sz="1400" dirty="0" smtClean="0">
                <a:solidFill>
                  <a:srgbClr val="FF66CC"/>
                </a:solidFill>
                <a:ea typeface="ヒラギノ角ゴ Pro W3"/>
                <a:cs typeface="ヒラギノ角ゴ Pro W3"/>
                <a:sym typeface="Wingdings" panose="05000000000000000000" pitchFamily="2" charset="2"/>
              </a:rPr>
              <a:t>folds.</a:t>
            </a:r>
            <a:endParaRPr lang="en-US" altLang="en-US" sz="1400" dirty="0">
              <a:solidFill>
                <a:srgbClr val="FF66CC"/>
              </a:solidFill>
              <a:ea typeface="ヒラギノ角ゴ Pro W3"/>
              <a:cs typeface="ヒラギノ角ゴ Pro W3"/>
              <a:sym typeface="Wingdings" panose="05000000000000000000" pitchFamily="2" charset="2"/>
            </a:endParaRPr>
          </a:p>
          <a:p>
            <a:pPr>
              <a:lnSpc>
                <a:spcPct val="110000"/>
              </a:lnSpc>
              <a:spcBef>
                <a:spcPts val="600"/>
              </a:spcBef>
            </a:pPr>
            <a:r>
              <a:rPr lang="en-US" altLang="en-US" sz="1400" dirty="0">
                <a:solidFill>
                  <a:srgbClr val="FF66CC"/>
                </a:solidFill>
                <a:ea typeface="ヒラギノ角ゴ Pro W3"/>
                <a:cs typeface="ヒラギノ角ゴ Pro W3"/>
                <a:sym typeface="Wingdings" panose="05000000000000000000" pitchFamily="2" charset="2"/>
              </a:rPr>
              <a:t>Mucus</a:t>
            </a:r>
            <a:r>
              <a:rPr lang="en-US" altLang="en-US" sz="1400" b="1" dirty="0">
                <a:solidFill>
                  <a:srgbClr val="FF66CC"/>
                </a:solidFill>
                <a:ea typeface="ヒラギノ角ゴ Pro W3"/>
                <a:cs typeface="ヒラギノ角ゴ Pro W3"/>
                <a:sym typeface="Wingdings" panose="05000000000000000000" pitchFamily="2" charset="2"/>
              </a:rPr>
              <a:t> </a:t>
            </a:r>
            <a:r>
              <a:rPr lang="en-US" altLang="en-US" sz="1400" dirty="0">
                <a:solidFill>
                  <a:srgbClr val="FF66CC"/>
                </a:solidFill>
                <a:ea typeface="ヒラギノ角ゴ Pro W3"/>
                <a:cs typeface="ヒラギノ角ゴ Pro W3"/>
                <a:sym typeface="Wingdings" panose="05000000000000000000" pitchFamily="2" charset="2"/>
              </a:rPr>
              <a:t>= protects lining of </a:t>
            </a:r>
            <a:r>
              <a:rPr lang="en-US" altLang="en-US" sz="1400" dirty="0" smtClean="0">
                <a:solidFill>
                  <a:srgbClr val="FF66CC"/>
                </a:solidFill>
                <a:ea typeface="ヒラギノ角ゴ Pro W3"/>
                <a:cs typeface="ヒラギノ角ゴ Pro W3"/>
                <a:sym typeface="Wingdings" panose="05000000000000000000" pitchFamily="2" charset="2"/>
              </a:rPr>
              <a:t>stomach </a:t>
            </a:r>
            <a:r>
              <a:rPr lang="en-US" altLang="en-US" sz="1400" dirty="0" smtClean="0">
                <a:solidFill>
                  <a:srgbClr val="00B050"/>
                </a:solidFill>
                <a:ea typeface="ヒラギノ角ゴ Pro W3"/>
                <a:cs typeface="ヒラギノ角ゴ Pro W3"/>
                <a:sym typeface="Wingdings" panose="05000000000000000000" pitchFamily="2" charset="2"/>
              </a:rPr>
              <a:t>(</a:t>
            </a:r>
            <a:r>
              <a:rPr lang="en-US" sz="1400" dirty="0">
                <a:solidFill>
                  <a:srgbClr val="00B050"/>
                </a:solidFill>
              </a:rPr>
              <a:t>Very thick alkaline mucus layer formed by surface mucus cells to protect the mucus membrane by neutralizing the </a:t>
            </a:r>
            <a:r>
              <a:rPr lang="en-US" sz="1400" dirty="0" smtClean="0">
                <a:solidFill>
                  <a:srgbClr val="00B050"/>
                </a:solidFill>
              </a:rPr>
              <a:t>acidity).</a:t>
            </a:r>
            <a:endParaRPr lang="en-US" altLang="en-US" sz="1400" dirty="0" smtClean="0">
              <a:solidFill>
                <a:srgbClr val="00B050"/>
              </a:solidFill>
            </a:endParaRPr>
          </a:p>
          <a:p>
            <a:pPr marL="0" indent="0">
              <a:buNone/>
            </a:pPr>
            <a:endParaRPr lang="en-US" sz="1400" dirty="0">
              <a:solidFill>
                <a:srgbClr val="FF66CC"/>
              </a:solidFill>
            </a:endParaRPr>
          </a:p>
        </p:txBody>
      </p:sp>
      <p:cxnSp>
        <p:nvCxnSpPr>
          <p:cNvPr id="18" name="Straight Connector 17"/>
          <p:cNvCxnSpPr/>
          <p:nvPr/>
        </p:nvCxnSpPr>
        <p:spPr>
          <a:xfrm>
            <a:off x="5662364" y="2744846"/>
            <a:ext cx="936104" cy="0"/>
          </a:xfrm>
          <a:prstGeom prst="line">
            <a:avLst/>
          </a:prstGeom>
          <a:ln w="28575">
            <a:solidFill>
              <a:srgbClr val="1AFC9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714330" y="4005064"/>
            <a:ext cx="792088" cy="0"/>
          </a:xfrm>
          <a:prstGeom prst="line">
            <a:avLst/>
          </a:prstGeom>
          <a:ln w="28575">
            <a:solidFill>
              <a:srgbClr val="F2242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374332" y="4653136"/>
            <a:ext cx="576064" cy="0"/>
          </a:xfrm>
          <a:prstGeom prst="line">
            <a:avLst/>
          </a:prstGeom>
          <a:ln w="28575">
            <a:solidFill>
              <a:srgbClr val="8B8B8B"/>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7246540" y="1222201"/>
            <a:ext cx="1845941" cy="253039"/>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latin typeface="Arabic Typesetting" panose="03020402040406030203" pitchFamily="66" charset="-78"/>
                <a:cs typeface="Arabic Typesetting" panose="03020402040406030203" pitchFamily="66" charset="-78"/>
              </a:rPr>
              <a:t>Only in Females’ Slides</a:t>
            </a:r>
            <a:endParaRPr lang="en-US" b="1" dirty="0">
              <a:solidFill>
                <a:schemeClr val="tx2"/>
              </a:solidFill>
              <a:latin typeface="Arabic Typesetting" panose="03020402040406030203" pitchFamily="66" charset="-78"/>
              <a:cs typeface="Arabic Typesetting" panose="03020402040406030203" pitchFamily="66" charset="-78"/>
            </a:endParaRPr>
          </a:p>
        </p:txBody>
      </p:sp>
      <p:sp>
        <p:nvSpPr>
          <p:cNvPr id="4" name="Rectangle 3"/>
          <p:cNvSpPr/>
          <p:nvPr/>
        </p:nvSpPr>
        <p:spPr>
          <a:xfrm>
            <a:off x="2625419" y="5664285"/>
            <a:ext cx="2621697" cy="646331"/>
          </a:xfrm>
          <a:prstGeom prst="rect">
            <a:avLst/>
          </a:prstGeom>
          <a:ln>
            <a:solidFill>
              <a:srgbClr val="00B050"/>
            </a:solidFill>
            <a:prstDash val="dashDot"/>
          </a:ln>
        </p:spPr>
        <p:txBody>
          <a:bodyPr wrap="square">
            <a:spAutoFit/>
          </a:bodyPr>
          <a:lstStyle/>
          <a:p>
            <a:r>
              <a:rPr lang="en-US" sz="1200" dirty="0">
                <a:solidFill>
                  <a:srgbClr val="00B050"/>
                </a:solidFill>
              </a:rPr>
              <a:t>The reservoir part: for storage and always contracted.</a:t>
            </a:r>
          </a:p>
          <a:p>
            <a:r>
              <a:rPr lang="en-US" sz="1200" dirty="0">
                <a:solidFill>
                  <a:srgbClr val="00B050"/>
                </a:solidFill>
              </a:rPr>
              <a:t>The antrum: contraction and relaxation</a:t>
            </a:r>
          </a:p>
        </p:txBody>
      </p:sp>
      <p:sp>
        <p:nvSpPr>
          <p:cNvPr id="6" name="Rectangle 5"/>
          <p:cNvSpPr/>
          <p:nvPr/>
        </p:nvSpPr>
        <p:spPr>
          <a:xfrm>
            <a:off x="9380132" y="232201"/>
            <a:ext cx="2199271" cy="830997"/>
          </a:xfrm>
          <a:prstGeom prst="rect">
            <a:avLst/>
          </a:prstGeom>
          <a:ln>
            <a:solidFill>
              <a:srgbClr val="00B050"/>
            </a:solidFill>
            <a:prstDash val="dashDot"/>
          </a:ln>
        </p:spPr>
        <p:txBody>
          <a:bodyPr wrap="square">
            <a:spAutoFit/>
          </a:bodyPr>
          <a:lstStyle/>
          <a:p>
            <a:r>
              <a:rPr lang="en-US" sz="1200" dirty="0">
                <a:solidFill>
                  <a:srgbClr val="00B050"/>
                </a:solidFill>
              </a:rPr>
              <a:t>*on the food.</a:t>
            </a:r>
          </a:p>
          <a:p>
            <a:r>
              <a:rPr lang="en-US" sz="1200" dirty="0">
                <a:solidFill>
                  <a:srgbClr val="00B050"/>
                </a:solidFill>
              </a:rPr>
              <a:t>**Up to a certain </a:t>
            </a:r>
            <a:r>
              <a:rPr lang="en-US" sz="1200" dirty="0" smtClean="0">
                <a:solidFill>
                  <a:srgbClr val="00B050"/>
                </a:solidFill>
              </a:rPr>
              <a:t>limit: </a:t>
            </a:r>
            <a:endParaRPr lang="en-US" sz="1200" dirty="0">
              <a:solidFill>
                <a:srgbClr val="00B050"/>
              </a:solidFill>
            </a:endParaRPr>
          </a:p>
          <a:p>
            <a:r>
              <a:rPr lang="en-US" sz="1200" dirty="0">
                <a:solidFill>
                  <a:srgbClr val="00B050"/>
                </a:solidFill>
              </a:rPr>
              <a:t>350ml</a:t>
            </a:r>
            <a:r>
              <a:rPr lang="en-US" sz="1200" dirty="0" smtClean="0">
                <a:solidFill>
                  <a:srgbClr val="00B050"/>
                </a:solidFill>
              </a:rPr>
              <a:t>&gt; fullness </a:t>
            </a:r>
            <a:endParaRPr lang="en-US" sz="1200" dirty="0">
              <a:solidFill>
                <a:srgbClr val="00B050"/>
              </a:solidFill>
            </a:endParaRPr>
          </a:p>
          <a:p>
            <a:r>
              <a:rPr lang="en-US" sz="1200" dirty="0">
                <a:solidFill>
                  <a:srgbClr val="00B050"/>
                </a:solidFill>
              </a:rPr>
              <a:t>500 ml</a:t>
            </a:r>
            <a:r>
              <a:rPr lang="en-US" sz="1200" dirty="0" smtClean="0">
                <a:solidFill>
                  <a:srgbClr val="00B050"/>
                </a:solidFill>
              </a:rPr>
              <a:t>&gt; </a:t>
            </a:r>
            <a:r>
              <a:rPr lang="en-US" sz="1200" dirty="0" err="1" smtClean="0">
                <a:solidFill>
                  <a:srgbClr val="00B050"/>
                </a:solidFill>
              </a:rPr>
              <a:t>discomfert</a:t>
            </a:r>
            <a:r>
              <a:rPr lang="en-US" sz="1200" dirty="0" smtClean="0">
                <a:solidFill>
                  <a:srgbClr val="00B050"/>
                </a:solidFill>
              </a:rPr>
              <a:t>/pain</a:t>
            </a:r>
            <a:endParaRPr lang="en-US" sz="1200" dirty="0">
              <a:solidFill>
                <a:srgbClr val="00B050"/>
              </a:solidFill>
            </a:endParaRPr>
          </a:p>
        </p:txBody>
      </p:sp>
      <p:sp>
        <p:nvSpPr>
          <p:cNvPr id="9" name="Rectangle 8"/>
          <p:cNvSpPr/>
          <p:nvPr/>
        </p:nvSpPr>
        <p:spPr>
          <a:xfrm>
            <a:off x="609460" y="5662989"/>
            <a:ext cx="1956560" cy="646331"/>
          </a:xfrm>
          <a:prstGeom prst="rect">
            <a:avLst/>
          </a:prstGeom>
          <a:ln>
            <a:solidFill>
              <a:srgbClr val="00B050"/>
            </a:solidFill>
            <a:prstDash val="dashDot"/>
          </a:ln>
        </p:spPr>
        <p:txBody>
          <a:bodyPr wrap="square">
            <a:spAutoFit/>
          </a:bodyPr>
          <a:lstStyle/>
          <a:p>
            <a:r>
              <a:rPr lang="en-US" sz="1200" dirty="0" smtClean="0">
                <a:solidFill>
                  <a:srgbClr val="00B050"/>
                </a:solidFill>
              </a:rPr>
              <a:t>***Receptive </a:t>
            </a:r>
            <a:r>
              <a:rPr lang="en-US" sz="1200" dirty="0">
                <a:solidFill>
                  <a:srgbClr val="00B050"/>
                </a:solidFill>
              </a:rPr>
              <a:t>dilatation to receive food </a:t>
            </a:r>
            <a:r>
              <a:rPr lang="en-US" sz="1200" dirty="0" smtClean="0">
                <a:solidFill>
                  <a:srgbClr val="00B050"/>
                </a:solidFill>
              </a:rPr>
              <a:t>coming.</a:t>
            </a:r>
          </a:p>
          <a:p>
            <a:r>
              <a:rPr lang="en-US" sz="1200" dirty="0">
                <a:solidFill>
                  <a:srgbClr val="00B050"/>
                </a:solidFill>
              </a:rPr>
              <a:t>****</a:t>
            </a:r>
            <a:r>
              <a:rPr lang="en-US" sz="1200" dirty="0">
                <a:solidFill>
                  <a:srgbClr val="00B050"/>
                </a:solidFill>
              </a:rPr>
              <a:t>For strong </a:t>
            </a:r>
            <a:r>
              <a:rPr lang="en-US" sz="1200" dirty="0" smtClean="0">
                <a:solidFill>
                  <a:srgbClr val="00B050"/>
                </a:solidFill>
              </a:rPr>
              <a:t>contractions</a:t>
            </a:r>
            <a:endParaRPr lang="en-US" sz="1200" dirty="0">
              <a:solidFill>
                <a:srgbClr val="00B050"/>
              </a:solidFill>
            </a:endParaRPr>
          </a:p>
        </p:txBody>
      </p:sp>
    </p:spTree>
    <p:extLst>
      <p:ext uri="{BB962C8B-B14F-4D97-AF65-F5344CB8AC3E}">
        <p14:creationId xmlns:p14="http://schemas.microsoft.com/office/powerpoint/2010/main" val="773228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29A69E-7D8F-4515-9605-0315ABD4F316}" type="slidenum">
              <a:rPr lang="en-US" smtClean="0"/>
              <a:t>5</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969641659"/>
              </p:ext>
            </p:extLst>
          </p:nvPr>
        </p:nvGraphicFramePr>
        <p:xfrm>
          <a:off x="0" y="0"/>
          <a:ext cx="12188825" cy="6331903"/>
        </p:xfrm>
        <a:graphic>
          <a:graphicData uri="http://schemas.openxmlformats.org/drawingml/2006/table">
            <a:tbl>
              <a:tblPr firstRow="1" bandRow="1">
                <a:tableStyleId>{5DA37D80-6434-44D0-A028-1B22A696006F}</a:tableStyleId>
              </a:tblPr>
              <a:tblGrid>
                <a:gridCol w="4006180">
                  <a:extLst>
                    <a:ext uri="{9D8B030D-6E8A-4147-A177-3AD203B41FA5}">
                      <a16:colId xmlns:a16="http://schemas.microsoft.com/office/drawing/2014/main" val="868826657"/>
                    </a:ext>
                  </a:extLst>
                </a:gridCol>
                <a:gridCol w="1152128">
                  <a:extLst>
                    <a:ext uri="{9D8B030D-6E8A-4147-A177-3AD203B41FA5}">
                      <a16:colId xmlns:a16="http://schemas.microsoft.com/office/drawing/2014/main" val="1455877838"/>
                    </a:ext>
                  </a:extLst>
                </a:gridCol>
                <a:gridCol w="1656185">
                  <a:extLst>
                    <a:ext uri="{9D8B030D-6E8A-4147-A177-3AD203B41FA5}">
                      <a16:colId xmlns:a16="http://schemas.microsoft.com/office/drawing/2014/main" val="3687207917"/>
                    </a:ext>
                  </a:extLst>
                </a:gridCol>
                <a:gridCol w="1440160">
                  <a:extLst>
                    <a:ext uri="{9D8B030D-6E8A-4147-A177-3AD203B41FA5}">
                      <a16:colId xmlns:a16="http://schemas.microsoft.com/office/drawing/2014/main" val="405716986"/>
                    </a:ext>
                  </a:extLst>
                </a:gridCol>
                <a:gridCol w="2736303">
                  <a:extLst>
                    <a:ext uri="{9D8B030D-6E8A-4147-A177-3AD203B41FA5}">
                      <a16:colId xmlns:a16="http://schemas.microsoft.com/office/drawing/2014/main" val="481045903"/>
                    </a:ext>
                  </a:extLst>
                </a:gridCol>
                <a:gridCol w="1197869">
                  <a:extLst>
                    <a:ext uri="{9D8B030D-6E8A-4147-A177-3AD203B41FA5}">
                      <a16:colId xmlns:a16="http://schemas.microsoft.com/office/drawing/2014/main" val="2387463"/>
                    </a:ext>
                  </a:extLst>
                </a:gridCol>
              </a:tblGrid>
              <a:tr h="404664">
                <a:tc gridSpan="6">
                  <a:txBody>
                    <a:bodyPr/>
                    <a:lstStyle/>
                    <a:p>
                      <a:pPr algn="ctr"/>
                      <a:r>
                        <a:rPr lang="en-US" sz="1400" b="0" i="0" u="none" dirty="0" smtClean="0">
                          <a:latin typeface="Gill Sans MT" panose="020B0502020104020203" pitchFamily="34" charset="0"/>
                          <a:cs typeface="Times New Roman" panose="02020603050405020304" pitchFamily="18" charset="0"/>
                        </a:rPr>
                        <a:t>Motor functions of the stomach</a:t>
                      </a:r>
                      <a:endParaRPr lang="ar-SA" sz="1400" b="0" i="0" u="none" dirty="0" smtClean="0">
                        <a:latin typeface="Gill Sans MT" panose="020B0502020104020203" pitchFamily="34" charset="0"/>
                        <a:cs typeface="Times New Roman" panose="02020603050405020304" pitchFamily="18" charset="0"/>
                      </a:endParaRPr>
                    </a:p>
                    <a:p>
                      <a:pPr algn="ctr" rtl="1"/>
                      <a:r>
                        <a:rPr lang="ar-SA" sz="1300" b="0" i="0" u="none" baseline="0" dirty="0" smtClean="0">
                          <a:solidFill>
                            <a:srgbClr val="FF0000"/>
                          </a:solidFill>
                          <a:latin typeface="Calibri" panose="020F0502020204030204" pitchFamily="34" charset="0"/>
                          <a:cs typeface="Calibri" panose="020F0502020204030204" pitchFamily="34" charset="0"/>
                        </a:rPr>
                        <a:t> ( ادرسوها بالترتيب، انتهوا من كل خطوة اذا كان مكتوب أن لها تكملة وبعدين روحوا  للي بعدها، خطوة 2 &amp; 4 &amp; 6 لهم تكملة)</a:t>
                      </a:r>
                      <a:endParaRPr lang="en-US" sz="1300" b="0" i="0" u="none" dirty="0" smtClean="0">
                        <a:solidFill>
                          <a:srgbClr val="FF0000"/>
                        </a:solidFill>
                        <a:latin typeface="Calibri" panose="020F0502020204030204" pitchFamily="34" charset="0"/>
                        <a:cs typeface="Calibri" panose="020F0502020204030204" pitchFamily="34" charset="0"/>
                      </a:endParaRPr>
                    </a:p>
                  </a:txBody>
                  <a:tcPr>
                    <a:solidFill>
                      <a:srgbClr val="D6EAF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402202847"/>
                  </a:ext>
                </a:extLst>
              </a:tr>
              <a:tr h="697335">
                <a:tc>
                  <a:txBody>
                    <a:bodyPr/>
                    <a:lstStyle/>
                    <a:p>
                      <a:pPr marL="0" indent="0" algn="ctr">
                        <a:buNone/>
                      </a:pPr>
                      <a:r>
                        <a:rPr lang="en-US" sz="1300" b="0" i="0" u="none" dirty="0" smtClean="0">
                          <a:solidFill>
                            <a:schemeClr val="accent2">
                              <a:lumMod val="75000"/>
                            </a:schemeClr>
                          </a:solidFill>
                          <a:latin typeface="Gill Sans MT" panose="020B0502020104020203" pitchFamily="34" charset="0"/>
                        </a:rPr>
                        <a:t>1. Storage</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rgbClr val="00B050"/>
                          </a:solidFill>
                          <a:latin typeface="+mn-lt"/>
                          <a:ea typeface="+mn-ea"/>
                          <a:cs typeface="+mn-cs"/>
                        </a:rPr>
                        <a:t>Storage &amp; emptying are most important functions.</a:t>
                      </a:r>
                    </a:p>
                  </a:txBody>
                  <a:tcP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kern="1200" dirty="0" smtClean="0">
                          <a:solidFill>
                            <a:schemeClr val="accent2">
                              <a:lumMod val="75000"/>
                            </a:schemeClr>
                          </a:solidFill>
                          <a:latin typeface="Gill Sans MT" panose="020B0502020104020203" pitchFamily="34" charset="0"/>
                          <a:ea typeface="+mn-ea"/>
                          <a:cs typeface="+mn-cs"/>
                        </a:rPr>
                        <a:t>2. Mixing and propulsion </a:t>
                      </a:r>
                    </a:p>
                  </a:txBody>
                  <a:tcP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kern="1200" dirty="0" smtClean="0">
                          <a:solidFill>
                            <a:schemeClr val="accent2">
                              <a:lumMod val="75000"/>
                            </a:schemeClr>
                          </a:solidFill>
                          <a:latin typeface="Gill Sans MT" panose="020B0502020104020203" pitchFamily="34" charset="0"/>
                          <a:ea typeface="+mn-ea"/>
                          <a:cs typeface="+mn-cs"/>
                        </a:rPr>
                        <a:t>3. Absorption</a:t>
                      </a:r>
                    </a:p>
                  </a:txBody>
                  <a:tcP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kern="1200" dirty="0" smtClean="0">
                          <a:solidFill>
                            <a:schemeClr val="accent2">
                              <a:lumMod val="75000"/>
                            </a:schemeClr>
                          </a:solidFill>
                          <a:latin typeface="Gill Sans MT" panose="020B0502020104020203" pitchFamily="34" charset="0"/>
                          <a:ea typeface="+mn-ea"/>
                          <a:cs typeface="+mn-cs"/>
                        </a:rPr>
                        <a:t>4. Emptying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B050"/>
                          </a:solidFill>
                        </a:rPr>
                        <a:t>The most </a:t>
                      </a:r>
                      <a:r>
                        <a:rPr lang="en-US" sz="1200" dirty="0" err="1" smtClean="0">
                          <a:solidFill>
                            <a:srgbClr val="00B050"/>
                          </a:solidFill>
                        </a:rPr>
                        <a:t>impotant</a:t>
                      </a:r>
                      <a:r>
                        <a:rPr lang="en-US" sz="1200" dirty="0" smtClean="0">
                          <a:solidFill>
                            <a:srgbClr val="00B050"/>
                          </a:solidFill>
                        </a:rPr>
                        <a:t> function</a:t>
                      </a:r>
                      <a:endParaRPr kumimoji="0" lang="en-US" sz="1200" b="0" i="0" u="none" kern="1200" dirty="0" smtClean="0">
                        <a:solidFill>
                          <a:srgbClr val="00B050"/>
                        </a:solidFill>
                        <a:latin typeface="Gill Sans MT" panose="020B0502020104020203" pitchFamily="34" charset="0"/>
                        <a:ea typeface="+mn-ea"/>
                        <a:cs typeface="+mn-cs"/>
                      </a:endParaRPr>
                    </a:p>
                  </a:txBody>
                  <a:tcP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kern="1200" dirty="0" smtClean="0">
                          <a:solidFill>
                            <a:schemeClr val="accent2">
                              <a:lumMod val="75000"/>
                            </a:schemeClr>
                          </a:solidFill>
                          <a:latin typeface="Gill Sans MT" panose="020B0502020104020203" pitchFamily="34" charset="0"/>
                          <a:ea typeface="+mn-ea"/>
                          <a:cs typeface="+mn-cs"/>
                        </a:rPr>
                        <a:t>5. Hunger contractions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kern="1200" dirty="0" smtClean="0">
                          <a:solidFill>
                            <a:srgbClr val="FF0000"/>
                          </a:solidFill>
                          <a:latin typeface="Gill Sans MT" panose="020B0502020104020203" pitchFamily="34" charset="0"/>
                          <a:ea typeface="+mn-ea"/>
                          <a:cs typeface="+mn-cs"/>
                        </a:rPr>
                        <a:t>(Just</a:t>
                      </a:r>
                      <a:r>
                        <a:rPr kumimoji="0" lang="en-US" sz="1400" b="0" i="0" u="sng" kern="1200" baseline="0" dirty="0" smtClean="0">
                          <a:solidFill>
                            <a:srgbClr val="FF0000"/>
                          </a:solidFill>
                          <a:latin typeface="Gill Sans MT" panose="020B0502020104020203" pitchFamily="34" charset="0"/>
                          <a:ea typeface="+mn-ea"/>
                          <a:cs typeface="+mn-cs"/>
                        </a:rPr>
                        <a:t> read it)</a:t>
                      </a:r>
                      <a:endParaRPr kumimoji="0" lang="en-US" sz="1400" b="0" i="0" u="sng" kern="1200" dirty="0" smtClean="0">
                        <a:solidFill>
                          <a:srgbClr val="FF0000"/>
                        </a:solidFill>
                        <a:latin typeface="Gill Sans MT" panose="020B0502020104020203" pitchFamily="34" charset="0"/>
                        <a:ea typeface="+mn-ea"/>
                        <a:cs typeface="+mn-cs"/>
                      </a:endParaRPr>
                    </a:p>
                  </a:txBody>
                  <a:tcPr>
                    <a:solidFill>
                      <a:srgbClr val="FFCCCC"/>
                    </a:solidFill>
                  </a:tcPr>
                </a:tc>
                <a:tc>
                  <a:txBody>
                    <a:bodyPr/>
                    <a:lstStyle/>
                    <a:p>
                      <a:pPr algn="ctr"/>
                      <a:r>
                        <a:rPr lang="en-US" sz="1300" b="0" i="0" u="none" dirty="0" smtClean="0">
                          <a:solidFill>
                            <a:schemeClr val="accent2">
                              <a:lumMod val="75000"/>
                            </a:schemeClr>
                          </a:solidFill>
                          <a:latin typeface="Gill Sans MT" panose="020B0502020104020203" pitchFamily="34" charset="0"/>
                        </a:rPr>
                        <a:t>6. Digestion</a:t>
                      </a:r>
                    </a:p>
                    <a:p>
                      <a:pPr algn="ctr"/>
                      <a:r>
                        <a:rPr lang="en-US" sz="1300" b="0" i="0" u="none" dirty="0" smtClean="0">
                          <a:solidFill>
                            <a:schemeClr val="accent2">
                              <a:lumMod val="75000"/>
                            </a:schemeClr>
                          </a:solidFill>
                          <a:latin typeface="Gill Sans MT" panose="020B0502020104020203" pitchFamily="34" charset="0"/>
                        </a:rPr>
                        <a:t>(Only in females’ slides)</a:t>
                      </a:r>
                    </a:p>
                  </a:txBody>
                  <a:tcPr>
                    <a:solidFill>
                      <a:srgbClr val="FFCCCC"/>
                    </a:solidFill>
                  </a:tcPr>
                </a:tc>
                <a:extLst>
                  <a:ext uri="{0D108BD9-81ED-4DB2-BD59-A6C34878D82A}">
                    <a16:rowId xmlns:a16="http://schemas.microsoft.com/office/drawing/2014/main" val="2238428804"/>
                  </a:ext>
                </a:extLst>
              </a:tr>
              <a:tr h="3857596">
                <a:tc>
                  <a:txBody>
                    <a:bodyPr/>
                    <a:lstStyle/>
                    <a:p>
                      <a:pPr lvl="0"/>
                      <a:r>
                        <a:rPr lang="en-US" sz="1200" b="0" i="0" u="none" kern="1200" dirty="0" smtClean="0">
                          <a:latin typeface="Gill Sans MT" panose="020B0502020104020203" pitchFamily="34" charset="0"/>
                        </a:rPr>
                        <a:t>- </a:t>
                      </a:r>
                      <a:r>
                        <a:rPr lang="en-US" sz="1200" b="0" i="0" u="none" kern="1200" dirty="0" smtClean="0">
                          <a:solidFill>
                            <a:schemeClr val="bg1">
                              <a:lumMod val="50000"/>
                            </a:schemeClr>
                          </a:solidFill>
                          <a:latin typeface="Gill Sans MT" panose="020B0502020104020203" pitchFamily="34" charset="0"/>
                        </a:rPr>
                        <a:t>Storage</a:t>
                      </a:r>
                      <a:r>
                        <a:rPr lang="en-US" sz="1200" b="0" i="0" u="none" kern="1200" baseline="0" dirty="0" smtClean="0">
                          <a:latin typeface="Gill Sans MT" panose="020B0502020104020203" pitchFamily="34" charset="0"/>
                        </a:rPr>
                        <a:t> of </a:t>
                      </a:r>
                      <a:r>
                        <a:rPr lang="en-US" sz="1200" b="0" i="0" u="none" kern="1200" dirty="0" smtClean="0">
                          <a:latin typeface="Gill Sans MT" panose="020B0502020104020203" pitchFamily="34" charset="0"/>
                        </a:rPr>
                        <a:t>f large quantities of food.</a:t>
                      </a:r>
                    </a:p>
                    <a:p>
                      <a:pPr marL="457200" indent="-457200" eaLnBrk="0" hangingPunct="0">
                        <a:spcBef>
                          <a:spcPct val="50000"/>
                        </a:spcBef>
                      </a:pPr>
                      <a:r>
                        <a:rPr lang="en-US" sz="1200" dirty="0" smtClean="0"/>
                        <a:t>- The stomach can store (</a:t>
                      </a:r>
                      <a:r>
                        <a:rPr lang="en-US" altLang="en-US" sz="1200" dirty="0" smtClean="0"/>
                        <a:t>accommodate up to) </a:t>
                      </a:r>
                      <a:r>
                        <a:rPr lang="en-US" sz="1200" dirty="0" smtClean="0">
                          <a:solidFill>
                            <a:srgbClr val="FADA7A">
                              <a:lumMod val="75000"/>
                            </a:srgbClr>
                          </a:solidFill>
                        </a:rPr>
                        <a:t>0.8-1.5 L</a:t>
                      </a:r>
                      <a:r>
                        <a:rPr lang="en-US" sz="1200" dirty="0" smtClean="0"/>
                        <a:t> of food.</a:t>
                      </a:r>
                    </a:p>
                    <a:p>
                      <a:pPr marL="0" indent="0" eaLnBrk="0" hangingPunct="0">
                        <a:spcBef>
                          <a:spcPct val="50000"/>
                        </a:spcBef>
                        <a:buFontTx/>
                        <a:buNone/>
                      </a:pPr>
                      <a:r>
                        <a:rPr lang="en-US" sz="1200" dirty="0" smtClean="0"/>
                        <a:t>- Gastric contents may remain unmixed for </a:t>
                      </a:r>
                      <a:r>
                        <a:rPr lang="en-US" sz="1200" dirty="0" smtClean="0">
                          <a:solidFill>
                            <a:srgbClr val="FADA7A">
                              <a:lumMod val="75000"/>
                            </a:srgbClr>
                          </a:solidFill>
                        </a:rPr>
                        <a:t>1hour</a:t>
                      </a:r>
                      <a:r>
                        <a:rPr lang="en-US" sz="1200" dirty="0" smtClean="0"/>
                        <a:t> in the corpus </a:t>
                      </a:r>
                      <a:r>
                        <a:rPr lang="en-US" sz="1200" dirty="0" smtClean="0">
                          <a:solidFill>
                            <a:schemeClr val="bg1">
                              <a:lumMod val="50000"/>
                            </a:schemeClr>
                          </a:solidFill>
                        </a:rPr>
                        <a:t>(body)</a:t>
                      </a:r>
                      <a:r>
                        <a:rPr lang="en-US" sz="1200" dirty="0" smtClean="0"/>
                        <a:t>.</a:t>
                      </a:r>
                    </a:p>
                    <a:p>
                      <a:pPr marL="0" indent="0" eaLnBrk="0" hangingPunct="0">
                        <a:spcBef>
                          <a:spcPct val="50000"/>
                        </a:spcBef>
                        <a:buFontTx/>
                        <a:buNone/>
                      </a:pPr>
                      <a:r>
                        <a:rPr lang="en-US" sz="1200" dirty="0" smtClean="0"/>
                        <a:t>- When the stomach is stretched by food, a</a:t>
                      </a:r>
                      <a:r>
                        <a:rPr lang="en-US" sz="1200" dirty="0" smtClean="0">
                          <a:solidFill>
                            <a:srgbClr val="FF0000"/>
                          </a:solidFill>
                        </a:rPr>
                        <a:t> </a:t>
                      </a:r>
                      <a:r>
                        <a:rPr lang="en-US" sz="1200" u="none" dirty="0" err="1" smtClean="0">
                          <a:solidFill>
                            <a:srgbClr val="FF0000"/>
                          </a:solidFill>
                        </a:rPr>
                        <a:t>vagovagal</a:t>
                      </a:r>
                      <a:r>
                        <a:rPr lang="en-US" sz="1200" u="none" dirty="0" smtClean="0">
                          <a:solidFill>
                            <a:srgbClr val="FF0000"/>
                          </a:solidFill>
                        </a:rPr>
                        <a:t> reflex </a:t>
                      </a:r>
                      <a:r>
                        <a:rPr lang="en-US" sz="1200" dirty="0" smtClean="0"/>
                        <a:t>is initiated from the stomach to the brain stem and back to the muscular wall of the stomach resulting in </a:t>
                      </a:r>
                      <a:r>
                        <a:rPr lang="en-US" sz="1200" b="0" dirty="0" smtClean="0">
                          <a:solidFill>
                            <a:srgbClr val="FF0000"/>
                          </a:solidFill>
                        </a:rPr>
                        <a:t>reduction</a:t>
                      </a:r>
                      <a:r>
                        <a:rPr lang="en-US" sz="1200" dirty="0" smtClean="0"/>
                        <a:t> in muscular wall </a:t>
                      </a:r>
                      <a:r>
                        <a:rPr lang="en-US" sz="1200" b="0" dirty="0" smtClean="0">
                          <a:solidFill>
                            <a:srgbClr val="FF0000"/>
                          </a:solidFill>
                        </a:rPr>
                        <a:t>tone</a:t>
                      </a:r>
                      <a:r>
                        <a:rPr lang="en-US" sz="1200" dirty="0" smtClean="0"/>
                        <a:t> </a:t>
                      </a:r>
                      <a:r>
                        <a:rPr lang="en-US" altLang="en-US" sz="1200" dirty="0" smtClean="0"/>
                        <a:t>in the body of the stomach</a:t>
                      </a:r>
                      <a:r>
                        <a:rPr lang="en-US" sz="1200" dirty="0" smtClean="0"/>
                        <a:t> which </a:t>
                      </a:r>
                      <a:r>
                        <a:rPr lang="en-US" sz="1200" dirty="0" smtClean="0">
                          <a:solidFill>
                            <a:srgbClr val="FF0000"/>
                          </a:solidFill>
                        </a:rPr>
                        <a:t>allows storage </a:t>
                      </a:r>
                      <a:r>
                        <a:rPr lang="en-US" sz="1200" dirty="0" smtClean="0"/>
                        <a:t>(s</a:t>
                      </a:r>
                      <a:r>
                        <a:rPr lang="en-US" altLang="en-US" sz="1200" dirty="0" smtClean="0"/>
                        <a:t>tomach wall bulges progressively).</a:t>
                      </a:r>
                      <a:endParaRPr lang="en-US" sz="1200" dirty="0" smtClean="0"/>
                    </a:p>
                    <a:p>
                      <a:pPr marL="0" indent="0" eaLnBrk="0" hangingPunct="0">
                        <a:spcBef>
                          <a:spcPct val="50000"/>
                        </a:spcBef>
                        <a:buFontTx/>
                        <a:buNone/>
                      </a:pPr>
                      <a:r>
                        <a:rPr lang="en-US" sz="1200" dirty="0" smtClean="0"/>
                        <a:t>- The pressure in the stomach remains low until the volume</a:t>
                      </a:r>
                      <a:r>
                        <a:rPr lang="en-US" sz="1200" baseline="0" dirty="0" smtClean="0"/>
                        <a:t> </a:t>
                      </a:r>
                      <a:r>
                        <a:rPr lang="en-US" sz="1200" dirty="0" smtClean="0"/>
                        <a:t>reaches </a:t>
                      </a:r>
                      <a:r>
                        <a:rPr lang="en-US" sz="1200" dirty="0" smtClean="0">
                          <a:solidFill>
                            <a:srgbClr val="FADA7A">
                              <a:lumMod val="75000"/>
                            </a:srgbClr>
                          </a:solidFill>
                        </a:rPr>
                        <a:t>~1.5 L </a:t>
                      </a:r>
                      <a:r>
                        <a:rPr lang="en-US" sz="1200" dirty="0" smtClean="0"/>
                        <a:t>of food. </a:t>
                      </a:r>
                    </a:p>
                    <a:p>
                      <a:pPr marL="171450" marR="0" indent="-171450" algn="l" defTabSz="914400" rtl="0" eaLnBrk="0" fontAlgn="auto" latinLnBrk="0" hangingPunct="0">
                        <a:lnSpc>
                          <a:spcPct val="100000"/>
                        </a:lnSpc>
                        <a:spcBef>
                          <a:spcPct val="50000"/>
                        </a:spcBef>
                        <a:spcAft>
                          <a:spcPts val="0"/>
                        </a:spcAft>
                        <a:buClrTx/>
                        <a:buSzTx/>
                        <a:buFontTx/>
                        <a:buChar char="-"/>
                        <a:tabLst/>
                        <a:defRPr/>
                      </a:pPr>
                      <a:r>
                        <a:rPr lang="en-US" sz="1200" dirty="0" smtClean="0">
                          <a:solidFill>
                            <a:srgbClr val="00B050"/>
                          </a:solidFill>
                        </a:rPr>
                        <a:t>To accommodate the food without pressure and expose it to </a:t>
                      </a:r>
                      <a:r>
                        <a:rPr lang="en-US" sz="1200" dirty="0" err="1" smtClean="0">
                          <a:solidFill>
                            <a:srgbClr val="00B050"/>
                          </a:solidFill>
                        </a:rPr>
                        <a:t>HCl</a:t>
                      </a:r>
                      <a:r>
                        <a:rPr lang="en-US" sz="1200" dirty="0" smtClean="0">
                          <a:solidFill>
                            <a:srgbClr val="00B050"/>
                          </a:solidFill>
                        </a:rPr>
                        <a:t> we need neural response (enteric nervous system</a:t>
                      </a:r>
                      <a:r>
                        <a:rPr lang="en-US" sz="1200" dirty="0" smtClean="0">
                          <a:solidFill>
                            <a:srgbClr val="00B050"/>
                          </a:solidFill>
                        </a:rPr>
                        <a:t>).</a:t>
                      </a:r>
                    </a:p>
                    <a:p>
                      <a:pPr algn="l" rtl="0"/>
                      <a:r>
                        <a:rPr kumimoji="0" lang="ar-SA" sz="1200" kern="1200" dirty="0" smtClean="0">
                          <a:solidFill>
                            <a:schemeClr val="bg1">
                              <a:lumMod val="50000"/>
                            </a:schemeClr>
                          </a:solidFill>
                          <a:latin typeface="Calibri" panose="020F0502020204030204" pitchFamily="34" charset="0"/>
                          <a:ea typeface="+mn-ea"/>
                          <a:cs typeface="Calibri" panose="020F0502020204030204" pitchFamily="34" charset="0"/>
                        </a:rPr>
                        <a:t>عشان كذا بمسابقات الأكل آخرها يروحون الإسعاف ، لأن المعدة </a:t>
                      </a:r>
                    </a:p>
                    <a:p>
                      <a:pPr algn="l" rtl="0"/>
                      <a:r>
                        <a:rPr kumimoji="0" lang="ar-SA" sz="1200" kern="1200" dirty="0" smtClean="0">
                          <a:solidFill>
                            <a:schemeClr val="bg1">
                              <a:lumMod val="50000"/>
                            </a:schemeClr>
                          </a:solidFill>
                          <a:latin typeface="Calibri" panose="020F0502020204030204" pitchFamily="34" charset="0"/>
                          <a:ea typeface="+mn-ea"/>
                          <a:cs typeface="Calibri" panose="020F0502020204030204" pitchFamily="34" charset="0"/>
                        </a:rPr>
                        <a:t> امتلت وماهي قادرة تتحمل زيادة على قدرتها فيحصل </a:t>
                      </a:r>
                      <a:r>
                        <a:rPr kumimoji="0" lang="en-US" sz="1200" kern="1200" dirty="0" smtClean="0">
                          <a:solidFill>
                            <a:schemeClr val="bg1">
                              <a:lumMod val="50000"/>
                            </a:schemeClr>
                          </a:solidFill>
                          <a:latin typeface="Calibri" panose="020F0502020204030204" pitchFamily="34" charset="0"/>
                          <a:ea typeface="+mn-ea"/>
                          <a:cs typeface="Calibri" panose="020F0502020204030204" pitchFamily="34" charset="0"/>
                        </a:rPr>
                        <a:t>vomiting or rupture.</a:t>
                      </a:r>
                    </a:p>
                    <a:p>
                      <a:pPr marL="0" marR="0" lvl="0" indent="0" algn="ctr" defTabSz="914400" rtl="0" eaLnBrk="1" fontAlgn="auto" latinLnBrk="0" hangingPunct="1">
                        <a:lnSpc>
                          <a:spcPct val="100000"/>
                        </a:lnSpc>
                        <a:spcBef>
                          <a:spcPts val="0"/>
                        </a:spcBef>
                        <a:spcAft>
                          <a:spcPts val="0"/>
                        </a:spcAft>
                        <a:buClrTx/>
                        <a:buSzTx/>
                        <a:buFontTx/>
                        <a:buNone/>
                        <a:tabLst/>
                        <a:defRPr/>
                      </a:pPr>
                      <a:r>
                        <a:rPr lang="ar-SA" sz="1200" dirty="0" smtClean="0">
                          <a:solidFill>
                            <a:schemeClr val="bg1">
                              <a:lumMod val="50000"/>
                            </a:schemeClr>
                          </a:solidFill>
                          <a:latin typeface="Calibri" panose="020F0502020204030204" pitchFamily="34" charset="0"/>
                          <a:cs typeface="Calibri" panose="020F0502020204030204" pitchFamily="34" charset="0"/>
                        </a:rPr>
                        <a:t>وبكذا خلصنا</a:t>
                      </a:r>
                      <a:r>
                        <a:rPr lang="ar-SA" sz="1200" baseline="0" dirty="0" smtClean="0">
                          <a:solidFill>
                            <a:schemeClr val="bg1">
                              <a:lumMod val="50000"/>
                            </a:schemeClr>
                          </a:solidFill>
                          <a:latin typeface="Calibri" panose="020F0502020204030204" pitchFamily="34" charset="0"/>
                          <a:cs typeface="Calibri" panose="020F0502020204030204" pitchFamily="34" charset="0"/>
                        </a:rPr>
                        <a:t> أول وظيفة!</a:t>
                      </a:r>
                      <a:endParaRPr lang="en-US" sz="1200" dirty="0" smtClean="0">
                        <a:solidFill>
                          <a:schemeClr val="bg1">
                            <a:lumMod val="50000"/>
                          </a:schemeClr>
                        </a:solidFill>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kern="1200" dirty="0" smtClean="0">
                          <a:solidFill>
                            <a:schemeClr val="bg1">
                              <a:lumMod val="50000"/>
                            </a:schemeClr>
                          </a:solidFill>
                          <a:latin typeface="Gill Sans MT" panose="020B0502020104020203" pitchFamily="34" charset="0"/>
                          <a:ea typeface="+mn-ea"/>
                          <a:cs typeface="+mn-cs"/>
                        </a:rPr>
                        <a:t>Mixing and propulsion </a:t>
                      </a:r>
                      <a:r>
                        <a:rPr kumimoji="0" lang="en-US" sz="1300" b="0" i="0" u="none" kern="1200" dirty="0" smtClean="0">
                          <a:solidFill>
                            <a:schemeClr val="tx1"/>
                          </a:solidFill>
                          <a:latin typeface="Gill Sans MT" panose="020B0502020104020203" pitchFamily="34" charset="0"/>
                          <a:ea typeface="+mn-ea"/>
                          <a:cs typeface="+mn-cs"/>
                        </a:rPr>
                        <a:t>of</a:t>
                      </a:r>
                      <a:r>
                        <a:rPr kumimoji="0" lang="en-US" sz="1300" b="0" i="0" u="none" kern="1200" baseline="0" dirty="0" smtClean="0">
                          <a:solidFill>
                            <a:schemeClr val="tx1"/>
                          </a:solidFill>
                          <a:latin typeface="Gill Sans MT" panose="020B0502020104020203" pitchFamily="34" charset="0"/>
                          <a:ea typeface="+mn-ea"/>
                          <a:cs typeface="+mn-cs"/>
                        </a:rPr>
                        <a:t> </a:t>
                      </a:r>
                      <a:r>
                        <a:rPr lang="en-US" sz="1300" b="0" i="0" u="none" kern="1200" dirty="0" smtClean="0">
                          <a:solidFill>
                            <a:schemeClr val="tx1"/>
                          </a:solidFill>
                          <a:latin typeface="Gill Sans MT" panose="020B0502020104020203" pitchFamily="34" charset="0"/>
                        </a:rPr>
                        <a:t>food </a:t>
                      </a:r>
                      <a:r>
                        <a:rPr lang="en-US" sz="1300" b="0" i="0" u="none" kern="1200" dirty="0" smtClean="0">
                          <a:latin typeface="Gill Sans MT" panose="020B0502020104020203" pitchFamily="34" charset="0"/>
                        </a:rPr>
                        <a:t>in the stomach </a:t>
                      </a:r>
                      <a:r>
                        <a:rPr lang="en-US" altLang="en-US" sz="1300" b="0" i="0" u="none" kern="1200" dirty="0" smtClean="0">
                          <a:latin typeface="Gill Sans MT" panose="020B0502020104020203" pitchFamily="34" charset="0"/>
                        </a:rPr>
                        <a:t>with gastric secretions to produce chime </a:t>
                      </a:r>
                      <a:r>
                        <a:rPr lang="en-US" sz="1300" b="0" i="0" u="none" kern="1200" dirty="0" smtClean="0">
                          <a:latin typeface="Gill Sans MT" panose="020B0502020104020203" pitchFamily="34" charset="0"/>
                        </a:rPr>
                        <a:t>&amp; preparing the </a:t>
                      </a:r>
                      <a:r>
                        <a:rPr lang="en-US" sz="1300" b="0" i="0" u="none" kern="1200" dirty="0" err="1" smtClean="0">
                          <a:latin typeface="Gill Sans MT" panose="020B0502020104020203" pitchFamily="34" charset="0"/>
                        </a:rPr>
                        <a:t>chyme</a:t>
                      </a:r>
                      <a:r>
                        <a:rPr lang="en-US" sz="1300" b="0" i="0" u="none" kern="1200" dirty="0" smtClean="0">
                          <a:latin typeface="Gill Sans MT" panose="020B0502020104020203" pitchFamily="34" charset="0"/>
                        </a:rPr>
                        <a:t> for digestion in the small intestine</a:t>
                      </a:r>
                      <a:r>
                        <a:rPr lang="en-US" sz="1300" b="0" i="0" u="none" kern="1200" dirty="0" smtClean="0">
                          <a:latin typeface="Gill Sans MT" panose="020B0502020104020203" pitchFamily="34" charset="0"/>
                        </a:rPr>
                        <a:t>.</a:t>
                      </a:r>
                      <a:endParaRPr lang="en-US" sz="1300" b="0" i="0" u="none" kern="1200" dirty="0" smtClean="0">
                        <a:latin typeface="Gill Sans MT" panose="020B05020201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kern="1200" dirty="0" smtClean="0">
                          <a:solidFill>
                            <a:schemeClr val="bg1">
                              <a:lumMod val="50000"/>
                            </a:schemeClr>
                          </a:solidFill>
                          <a:latin typeface="Calibri" panose="020F0502020204030204" pitchFamily="34" charset="0"/>
                          <a:ea typeface="+mn-ea"/>
                          <a:cs typeface="Calibri" panose="020F0502020204030204" pitchFamily="34" charset="0"/>
                        </a:rPr>
                        <a:t>تكملة هذه الوظيفة في </a:t>
                      </a:r>
                      <a:r>
                        <a:rPr kumimoji="0" lang="ar-SA" sz="1200" kern="1200" dirty="0" err="1" smtClean="0">
                          <a:solidFill>
                            <a:schemeClr val="bg1">
                              <a:lumMod val="50000"/>
                            </a:schemeClr>
                          </a:solidFill>
                          <a:latin typeface="Calibri" panose="020F0502020204030204" pitchFamily="34" charset="0"/>
                          <a:ea typeface="+mn-ea"/>
                          <a:cs typeface="Calibri" panose="020F0502020204030204" pitchFamily="34" charset="0"/>
                        </a:rPr>
                        <a:t>السلايد</a:t>
                      </a:r>
                      <a:r>
                        <a:rPr kumimoji="0" lang="ar-SA" sz="1200" kern="1200" dirty="0" smtClean="0">
                          <a:solidFill>
                            <a:schemeClr val="bg1">
                              <a:lumMod val="50000"/>
                            </a:schemeClr>
                          </a:solidFill>
                          <a:latin typeface="Calibri" panose="020F0502020204030204" pitchFamily="34" charset="0"/>
                          <a:ea typeface="+mn-ea"/>
                          <a:cs typeface="Calibri" panose="020F0502020204030204" pitchFamily="34" charset="0"/>
                        </a:rPr>
                        <a:t> القادم، كملوها قبل </a:t>
                      </a:r>
                      <a:r>
                        <a:rPr kumimoji="0" lang="ar-SA" sz="1200" kern="1200" dirty="0" err="1" smtClean="0">
                          <a:solidFill>
                            <a:schemeClr val="bg1">
                              <a:lumMod val="50000"/>
                            </a:schemeClr>
                          </a:solidFill>
                          <a:latin typeface="Calibri" panose="020F0502020204030204" pitchFamily="34" charset="0"/>
                          <a:ea typeface="+mn-ea"/>
                          <a:cs typeface="Calibri" panose="020F0502020204030204" pitchFamily="34" charset="0"/>
                        </a:rPr>
                        <a:t>الإنتقال</a:t>
                      </a:r>
                      <a:r>
                        <a:rPr kumimoji="0" lang="ar-SA" sz="1200" kern="1200" dirty="0" smtClean="0">
                          <a:solidFill>
                            <a:schemeClr val="bg1">
                              <a:lumMod val="50000"/>
                            </a:schemeClr>
                          </a:solidFill>
                          <a:latin typeface="Calibri" panose="020F0502020204030204" pitchFamily="34" charset="0"/>
                          <a:ea typeface="+mn-ea"/>
                          <a:cs typeface="Calibri" panose="020F0502020204030204" pitchFamily="34" charset="0"/>
                        </a:rPr>
                        <a:t> للوظيفة الثالثة</a:t>
                      </a:r>
                      <a:r>
                        <a:rPr lang="ar-SA" sz="1300" b="0" i="0" u="none" kern="1200" baseline="0" dirty="0" smtClean="0">
                          <a:solidFill>
                            <a:schemeClr val="bg1">
                              <a:lumMod val="50000"/>
                            </a:schemeClr>
                          </a:solidFill>
                          <a:latin typeface="Gill Sans MT" panose="020B0502020104020203" pitchFamily="34" charset="0"/>
                          <a:ea typeface="+mn-ea"/>
                          <a:cs typeface="+mn-cs"/>
                        </a:rPr>
                        <a:t>.</a:t>
                      </a:r>
                      <a:endParaRPr lang="en-US" sz="1300" b="0" i="0" u="none" kern="1200" dirty="0" smtClean="0">
                        <a:solidFill>
                          <a:schemeClr val="bg1">
                            <a:lumMod val="50000"/>
                          </a:schemeClr>
                        </a:solidFill>
                        <a:latin typeface="Gill Sans MT" panose="020B0502020104020203" pitchFamily="34"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kern="1200" dirty="0" smtClean="0">
                          <a:solidFill>
                            <a:schemeClr val="bg1">
                              <a:lumMod val="50000"/>
                            </a:schemeClr>
                          </a:solidFill>
                          <a:latin typeface="Gill Sans MT" panose="020B0502020104020203" pitchFamily="34" charset="0"/>
                          <a:ea typeface="+mn-ea"/>
                          <a:cs typeface="+mn-cs"/>
                        </a:rPr>
                        <a:t>Absorption o</a:t>
                      </a:r>
                      <a:r>
                        <a:rPr lang="en-US" sz="1300" b="0" i="0" u="none" kern="1200" dirty="0" smtClean="0">
                          <a:solidFill>
                            <a:schemeClr val="bg1">
                              <a:lumMod val="50000"/>
                            </a:schemeClr>
                          </a:solidFill>
                          <a:latin typeface="Gill Sans MT" panose="020B0502020104020203" pitchFamily="34" charset="0"/>
                        </a:rPr>
                        <a:t>f water and lipid-soluble substances (alcohol and drugs).</a:t>
                      </a:r>
                    </a:p>
                    <a:p>
                      <a:r>
                        <a:rPr lang="en-US" altLang="en-US" sz="1300" dirty="0" smtClean="0">
                          <a:solidFill>
                            <a:srgbClr val="FF0000"/>
                          </a:solidFill>
                        </a:rPr>
                        <a:t>Stomach</a:t>
                      </a:r>
                      <a:r>
                        <a:rPr lang="en-US" altLang="en-US" sz="1300" dirty="0" smtClean="0"/>
                        <a:t> </a:t>
                      </a:r>
                      <a:r>
                        <a:rPr lang="en-US" altLang="en-US" sz="1300" dirty="0" smtClean="0">
                          <a:solidFill>
                            <a:srgbClr val="FF66CC"/>
                          </a:solidFill>
                        </a:rPr>
                        <a:t>is a poor absorptive area of GIT. It lacks the villous type of absorptive membrane and It has tight junctions between epithelial cells.</a:t>
                      </a:r>
                    </a:p>
                    <a:p>
                      <a:r>
                        <a:rPr lang="en-US" altLang="en-US" sz="1300" dirty="0" smtClean="0">
                          <a:solidFill>
                            <a:srgbClr val="FF66CC"/>
                          </a:solidFill>
                        </a:rPr>
                        <a:t>Only a few </a:t>
                      </a:r>
                      <a:r>
                        <a:rPr lang="en-US" altLang="en-US" sz="1300" dirty="0" smtClean="0">
                          <a:solidFill>
                            <a:srgbClr val="FF0000"/>
                          </a:solidFill>
                        </a:rPr>
                        <a:t>highly-lipid soluble </a:t>
                      </a:r>
                      <a:r>
                        <a:rPr lang="en-US" altLang="en-US" sz="1300" dirty="0" smtClean="0">
                          <a:solidFill>
                            <a:srgbClr val="FF66CC"/>
                          </a:solidFill>
                        </a:rPr>
                        <a:t>substances can be absorbed such as:</a:t>
                      </a:r>
                    </a:p>
                    <a:p>
                      <a:r>
                        <a:rPr lang="en-US" altLang="en-US" sz="1300" dirty="0" smtClean="0">
                          <a:solidFill>
                            <a:srgbClr val="FF66CC"/>
                          </a:solidFill>
                        </a:rPr>
                        <a:t>Alcohol &amp; Aspirin </a:t>
                      </a:r>
                      <a:r>
                        <a:rPr lang="en-US" altLang="en-US" sz="1300" dirty="0" smtClean="0"/>
                        <a:t>  </a:t>
                      </a:r>
                      <a:endParaRPr lang="en-US" altLang="en-US" sz="13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0" i="0" u="none" kern="1200" dirty="0" smtClean="0">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ar-SA" sz="1200" dirty="0" smtClean="0">
                          <a:solidFill>
                            <a:schemeClr val="bg1">
                              <a:lumMod val="50000"/>
                            </a:schemeClr>
                          </a:solidFill>
                          <a:latin typeface="Calibri" panose="020F0502020204030204" pitchFamily="34" charset="0"/>
                          <a:cs typeface="Calibri" panose="020F0502020204030204" pitchFamily="34" charset="0"/>
                        </a:rPr>
                        <a:t>وبكذا </a:t>
                      </a:r>
                      <a:r>
                        <a:rPr lang="ar-SA" sz="1200" dirty="0" smtClean="0">
                          <a:solidFill>
                            <a:schemeClr val="bg1">
                              <a:lumMod val="50000"/>
                            </a:schemeClr>
                          </a:solidFill>
                          <a:latin typeface="Calibri" panose="020F0502020204030204" pitchFamily="34" charset="0"/>
                          <a:cs typeface="Calibri" panose="020F0502020204030204" pitchFamily="34" charset="0"/>
                        </a:rPr>
                        <a:t>خلصنا</a:t>
                      </a:r>
                      <a:r>
                        <a:rPr lang="ar-SA" sz="1200" baseline="0" dirty="0" smtClean="0">
                          <a:solidFill>
                            <a:schemeClr val="bg1">
                              <a:lumMod val="50000"/>
                            </a:schemeClr>
                          </a:solidFill>
                          <a:latin typeface="Calibri" panose="020F0502020204030204" pitchFamily="34" charset="0"/>
                          <a:cs typeface="Calibri" panose="020F0502020204030204" pitchFamily="34" charset="0"/>
                        </a:rPr>
                        <a:t> ثالث وظيفة</a:t>
                      </a:r>
                      <a:r>
                        <a:rPr lang="ar-SA" sz="1200" baseline="0" dirty="0" smtClean="0">
                          <a:solidFill>
                            <a:schemeClr val="bg1">
                              <a:lumMod val="50000"/>
                            </a:schemeClr>
                          </a:solidFill>
                          <a:latin typeface="Calibri" panose="020F0502020204030204" pitchFamily="34" charset="0"/>
                          <a:cs typeface="Calibri" panose="020F0502020204030204" pitchFamily="34" charset="0"/>
                        </a:rPr>
                        <a:t>!</a:t>
                      </a:r>
                      <a:endParaRPr lang="en-US" sz="1200" dirty="0" smtClean="0">
                        <a:solidFill>
                          <a:schemeClr val="bg1">
                            <a:lumMod val="50000"/>
                          </a:schemeClr>
                        </a:solidFill>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kern="1200" dirty="0" smtClean="0">
                          <a:solidFill>
                            <a:schemeClr val="bg1">
                              <a:lumMod val="50000"/>
                            </a:schemeClr>
                          </a:solidFill>
                          <a:latin typeface="Gill Sans MT" panose="020B0502020104020203" pitchFamily="34" charset="0"/>
                          <a:ea typeface="+mn-ea"/>
                          <a:cs typeface="+mn-cs"/>
                        </a:rPr>
                        <a:t>Emptying</a:t>
                      </a:r>
                      <a:r>
                        <a:rPr kumimoji="0" lang="ar-SA" sz="1300" b="0" i="0" u="none" kern="1200" dirty="0" smtClean="0">
                          <a:solidFill>
                            <a:schemeClr val="bg1">
                              <a:lumMod val="50000"/>
                            </a:schemeClr>
                          </a:solidFill>
                          <a:latin typeface="Gill Sans MT" panose="020B0502020104020203" pitchFamily="34" charset="0"/>
                          <a:ea typeface="+mn-ea"/>
                          <a:cs typeface="+mn-cs"/>
                        </a:rPr>
                        <a:t> </a:t>
                      </a:r>
                      <a:r>
                        <a:rPr kumimoji="0" lang="en-US" sz="1300" b="0" i="0" u="none" kern="1200" dirty="0" smtClean="0">
                          <a:solidFill>
                            <a:schemeClr val="tx1"/>
                          </a:solidFill>
                          <a:latin typeface="Gill Sans MT" panose="020B0502020104020203" pitchFamily="34" charset="0"/>
                          <a:ea typeface="+mn-ea"/>
                          <a:cs typeface="+mn-cs"/>
                        </a:rPr>
                        <a:t>o</a:t>
                      </a:r>
                      <a:r>
                        <a:rPr lang="en-US" sz="1300" b="0" i="0" u="none" kern="1200" dirty="0" smtClean="0">
                          <a:latin typeface="Gill Sans MT" panose="020B0502020104020203" pitchFamily="34" charset="0"/>
                        </a:rPr>
                        <a:t>f the </a:t>
                      </a:r>
                      <a:r>
                        <a:rPr lang="en-US" sz="1300" b="0" i="0" u="none" kern="1200" dirty="0" err="1" smtClean="0">
                          <a:latin typeface="Gill Sans MT" panose="020B0502020104020203" pitchFamily="34" charset="0"/>
                        </a:rPr>
                        <a:t>chyme</a:t>
                      </a:r>
                      <a:r>
                        <a:rPr lang="en-US" sz="1300" b="0" i="0" u="none" kern="1200" dirty="0" smtClean="0">
                          <a:latin typeface="Gill Sans MT" panose="020B0502020104020203" pitchFamily="34" charset="0"/>
                        </a:rPr>
                        <a:t> from the stomach into the small intestine </a:t>
                      </a:r>
                      <a:r>
                        <a:rPr lang="en-US" altLang="en-US" sz="1300" b="0" i="0" u="none" kern="1200" dirty="0" smtClean="0">
                          <a:latin typeface="Gill Sans MT" panose="020B0502020104020203" pitchFamily="34" charset="0"/>
                        </a:rPr>
                        <a:t>at a suitable rate for proper digestion &amp; absorption.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300" b="0" i="0" u="none" kern="1200" dirty="0" smtClean="0">
                        <a:latin typeface="Gill Sans MT" panose="020B05020201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400" kern="1200" dirty="0" smtClean="0">
                          <a:solidFill>
                            <a:schemeClr val="bg1">
                              <a:lumMod val="50000"/>
                            </a:schemeClr>
                          </a:solidFill>
                          <a:latin typeface="Calibri" panose="020F0502020204030204" pitchFamily="34" charset="0"/>
                          <a:ea typeface="+mn-ea"/>
                          <a:cs typeface="Calibri" panose="020F0502020204030204" pitchFamily="34" charset="0"/>
                        </a:rPr>
                        <a:t>تكملة هذه الوظيفة في </a:t>
                      </a:r>
                      <a:r>
                        <a:rPr kumimoji="0" lang="ar-SA" sz="1400" kern="1200" dirty="0" err="1" smtClean="0">
                          <a:solidFill>
                            <a:schemeClr val="bg1">
                              <a:lumMod val="50000"/>
                            </a:schemeClr>
                          </a:solidFill>
                          <a:latin typeface="Calibri" panose="020F0502020204030204" pitchFamily="34" charset="0"/>
                          <a:ea typeface="+mn-ea"/>
                          <a:cs typeface="Calibri" panose="020F0502020204030204" pitchFamily="34" charset="0"/>
                        </a:rPr>
                        <a:t>السلايد</a:t>
                      </a:r>
                      <a:r>
                        <a:rPr kumimoji="0" lang="ar-SA" sz="1400" kern="1200" dirty="0" smtClean="0">
                          <a:solidFill>
                            <a:schemeClr val="bg1">
                              <a:lumMod val="50000"/>
                            </a:schemeClr>
                          </a:solidFill>
                          <a:latin typeface="Calibri" panose="020F0502020204030204" pitchFamily="34" charset="0"/>
                          <a:ea typeface="+mn-ea"/>
                          <a:cs typeface="Calibri" panose="020F0502020204030204" pitchFamily="34" charset="0"/>
                        </a:rPr>
                        <a:t> رقم 8 و9، كملوها قبل </a:t>
                      </a:r>
                      <a:r>
                        <a:rPr kumimoji="0" lang="ar-SA" sz="1400" kern="1200" dirty="0" err="1" smtClean="0">
                          <a:solidFill>
                            <a:schemeClr val="bg1">
                              <a:lumMod val="50000"/>
                            </a:schemeClr>
                          </a:solidFill>
                          <a:latin typeface="Calibri" panose="020F0502020204030204" pitchFamily="34" charset="0"/>
                          <a:ea typeface="+mn-ea"/>
                          <a:cs typeface="Calibri" panose="020F0502020204030204" pitchFamily="34" charset="0"/>
                        </a:rPr>
                        <a:t>الإنتقال</a:t>
                      </a:r>
                      <a:r>
                        <a:rPr kumimoji="0" lang="ar-SA" sz="1400" kern="1200" dirty="0" smtClean="0">
                          <a:solidFill>
                            <a:schemeClr val="bg1">
                              <a:lumMod val="50000"/>
                            </a:schemeClr>
                          </a:solidFill>
                          <a:latin typeface="Calibri" panose="020F0502020204030204" pitchFamily="34" charset="0"/>
                          <a:ea typeface="+mn-ea"/>
                          <a:cs typeface="Calibri" panose="020F0502020204030204" pitchFamily="34" charset="0"/>
                        </a:rPr>
                        <a:t> للوظيفة الخامسة</a:t>
                      </a:r>
                      <a:r>
                        <a:rPr lang="ar-SA" sz="1600" b="0" i="0" u="none" kern="1200" baseline="0" dirty="0" smtClean="0">
                          <a:solidFill>
                            <a:schemeClr val="bg1">
                              <a:lumMod val="50000"/>
                            </a:schemeClr>
                          </a:solidFill>
                          <a:latin typeface="Gill Sans MT" panose="020B0502020104020203" pitchFamily="34" charset="0"/>
                          <a:ea typeface="+mn-ea"/>
                          <a:cs typeface="+mn-cs"/>
                        </a:rPr>
                        <a:t>.</a:t>
                      </a:r>
                      <a:endParaRPr lang="en-US" sz="1600" b="0" i="0" u="none" kern="1200" dirty="0" smtClean="0">
                        <a:solidFill>
                          <a:schemeClr val="bg1">
                            <a:lumMod val="50000"/>
                          </a:schemeClr>
                        </a:solidFill>
                        <a:latin typeface="Gill Sans MT" panose="020B05020201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0" i="0" u="none" kern="1200" dirty="0" smtClean="0">
                        <a:solidFill>
                          <a:schemeClr val="tx1"/>
                        </a:solidFill>
                        <a:latin typeface="Gill Sans MT" panose="020B0502020104020203" pitchFamily="34" charset="0"/>
                        <a:ea typeface="+mn-ea"/>
                        <a:cs typeface="+mn-cs"/>
                      </a:endParaRPr>
                    </a:p>
                  </a:txBody>
                  <a:tcPr/>
                </a:tc>
                <a:tc>
                  <a:txBody>
                    <a:bodyPr/>
                    <a:lstStyle/>
                    <a:p>
                      <a:pPr marL="285750" indent="-285750">
                        <a:buFont typeface="Arial" panose="020B0604020202020204" pitchFamily="34" charset="0"/>
                        <a:buChar char="•"/>
                      </a:pPr>
                      <a:r>
                        <a:rPr lang="en-US" sz="1200" dirty="0" smtClean="0"/>
                        <a:t>Hunger contractions occur when the stomach has been empty for several hours. </a:t>
                      </a:r>
                    </a:p>
                    <a:p>
                      <a:pPr marL="285750" indent="-285750">
                        <a:buFont typeface="Arial" panose="020B0604020202020204" pitchFamily="34" charset="0"/>
                        <a:buChar char="•"/>
                      </a:pPr>
                      <a:r>
                        <a:rPr lang="en-US" sz="1200" dirty="0" smtClean="0"/>
                        <a:t>They are rhythmical peristaltic contractions </a:t>
                      </a:r>
                      <a:r>
                        <a:rPr lang="en-US" altLang="en-US" sz="1200" dirty="0" smtClean="0"/>
                        <a:t>in the body of the stomach</a:t>
                      </a:r>
                      <a:r>
                        <a:rPr lang="en-US" sz="1200" dirty="0" smtClean="0"/>
                        <a:t> that can become very strong and fuse into a continuing tetanic contraction lasting </a:t>
                      </a:r>
                      <a:r>
                        <a:rPr lang="en-US" sz="1200" dirty="0" smtClean="0">
                          <a:solidFill>
                            <a:srgbClr val="FADA7A">
                              <a:lumMod val="75000"/>
                            </a:srgbClr>
                          </a:solidFill>
                        </a:rPr>
                        <a:t>2-3 min.</a:t>
                      </a:r>
                      <a:endParaRPr lang="ar-SA" sz="1200" dirty="0" smtClean="0">
                        <a:solidFill>
                          <a:srgbClr val="FADA7A">
                            <a:lumMod val="75000"/>
                          </a:srgbClr>
                        </a:solidFill>
                      </a:endParaRPr>
                    </a:p>
                    <a:p>
                      <a:pPr marL="285750" indent="-285750">
                        <a:buFont typeface="Arial" panose="020B0604020202020204" pitchFamily="34" charset="0"/>
                        <a:buChar char="•"/>
                      </a:pPr>
                      <a:r>
                        <a:rPr lang="en-US" sz="1200" dirty="0" smtClean="0"/>
                        <a:t>Hunger contractions are intense in young healthy people and increase by low blood glucose levels.</a:t>
                      </a:r>
                      <a:endParaRPr lang="ar-SA" sz="1200" dirty="0" smtClean="0"/>
                    </a:p>
                    <a:p>
                      <a:pPr marL="285750" indent="-285750">
                        <a:buFont typeface="Arial" panose="020B0604020202020204" pitchFamily="34" charset="0"/>
                        <a:buChar char="•"/>
                      </a:pPr>
                      <a:r>
                        <a:rPr lang="en-US" altLang="en-US" sz="1200" dirty="0" smtClean="0"/>
                        <a:t>Sometimes they cause mild pain (</a:t>
                      </a:r>
                      <a:r>
                        <a:rPr lang="en-US" altLang="en-US" sz="1200" dirty="0" smtClean="0">
                          <a:solidFill>
                            <a:srgbClr val="FF0000"/>
                          </a:solidFill>
                        </a:rPr>
                        <a:t>hunger pangs</a:t>
                      </a:r>
                      <a:r>
                        <a:rPr lang="en-US" altLang="en-US" sz="1200" dirty="0" smtClean="0"/>
                        <a:t>) begin </a:t>
                      </a:r>
                      <a:r>
                        <a:rPr lang="en-US" altLang="en-US" sz="1200" dirty="0" smtClean="0">
                          <a:solidFill>
                            <a:srgbClr val="FADA7A">
                              <a:lumMod val="75000"/>
                            </a:srgbClr>
                          </a:solidFill>
                        </a:rPr>
                        <a:t>12-24 </a:t>
                      </a:r>
                      <a:r>
                        <a:rPr lang="en-US" altLang="en-US" sz="1200" dirty="0" err="1" smtClean="0">
                          <a:solidFill>
                            <a:srgbClr val="FADA7A">
                              <a:lumMod val="75000"/>
                            </a:srgbClr>
                          </a:solidFill>
                        </a:rPr>
                        <a:t>hrs</a:t>
                      </a:r>
                      <a:r>
                        <a:rPr lang="en-US" altLang="en-US" sz="1200" dirty="0" smtClean="0">
                          <a:solidFill>
                            <a:srgbClr val="FADA7A">
                              <a:lumMod val="75000"/>
                            </a:srgbClr>
                          </a:solidFill>
                        </a:rPr>
                        <a:t> </a:t>
                      </a:r>
                      <a:r>
                        <a:rPr lang="en-US" altLang="en-US" sz="1200" dirty="0" smtClean="0"/>
                        <a:t>after last meal</a:t>
                      </a:r>
                      <a:endParaRPr lang="ar-SA" altLang="en-US" sz="1200" dirty="0" smtClean="0"/>
                    </a:p>
                    <a:p>
                      <a:pPr marL="285750" indent="-285750">
                        <a:buFont typeface="Arial" panose="020B0604020202020204" pitchFamily="34" charset="0"/>
                        <a:buChar char="•"/>
                      </a:pPr>
                      <a:r>
                        <a:rPr lang="en-US" altLang="en-US" sz="1200" dirty="0" smtClean="0"/>
                        <a:t>In starvation they reach greatest intensity in </a:t>
                      </a:r>
                      <a:r>
                        <a:rPr lang="en-US" altLang="en-US" sz="1200" dirty="0" smtClean="0">
                          <a:solidFill>
                            <a:srgbClr val="FADA7A">
                              <a:lumMod val="75000"/>
                            </a:srgbClr>
                          </a:solidFill>
                        </a:rPr>
                        <a:t>3-4 </a:t>
                      </a:r>
                      <a:r>
                        <a:rPr lang="en-US" altLang="en-US" sz="1200" dirty="0" smtClean="0">
                          <a:solidFill>
                            <a:srgbClr val="FADA7A">
                              <a:lumMod val="75000"/>
                            </a:srgbClr>
                          </a:solidFill>
                        </a:rPr>
                        <a:t>days.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kern="1200" dirty="0" smtClean="0">
                          <a:solidFill>
                            <a:srgbClr val="00B050"/>
                          </a:solidFill>
                          <a:latin typeface="+mn-lt"/>
                          <a:ea typeface="+mn-ea"/>
                          <a:cs typeface="+mn-cs"/>
                        </a:rPr>
                        <a:t>Leptin and Ghrelin hormones are important in regulating hunger.</a:t>
                      </a:r>
                      <a:endParaRPr lang="en-US" altLang="en-US" sz="1200" dirty="0" smtClean="0">
                        <a:solidFill>
                          <a:srgbClr val="FADA7A">
                            <a:lumMod val="75000"/>
                          </a:srgbClr>
                        </a:solidFill>
                      </a:endParaRPr>
                    </a:p>
                    <a:p>
                      <a:pPr marL="0" marR="0" indent="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ar-SA" sz="1400" kern="1200" dirty="0" smtClean="0">
                          <a:solidFill>
                            <a:schemeClr val="bg1">
                              <a:lumMod val="50000"/>
                            </a:schemeClr>
                          </a:solidFill>
                          <a:latin typeface="Calibri" panose="020F0502020204030204" pitchFamily="34" charset="0"/>
                          <a:ea typeface="+mn-ea"/>
                          <a:cs typeface="Calibri" panose="020F0502020204030204" pitchFamily="34" charset="0"/>
                        </a:rPr>
                        <a:t>وبكذا خلصنا خامس  وظيفة!</a:t>
                      </a:r>
                      <a:endParaRPr kumimoji="0" lang="en-US" sz="1400" kern="1200" dirty="0" smtClean="0">
                        <a:solidFill>
                          <a:schemeClr val="bg1">
                            <a:lumMod val="50000"/>
                          </a:schemeClr>
                        </a:solidFill>
                        <a:latin typeface="Calibri" panose="020F0502020204030204" pitchFamily="34" charset="0"/>
                        <a:ea typeface="+mn-ea"/>
                        <a:cs typeface="Calibri" panose="020F0502020204030204" pitchFamily="34" charset="0"/>
                      </a:endParaRPr>
                    </a:p>
                  </a:txBody>
                  <a:tcPr/>
                </a:tc>
                <a:tc>
                  <a:txBody>
                    <a:bodyPr/>
                    <a:lstStyle/>
                    <a:p>
                      <a:pPr marL="0" lvl="0" indent="0">
                        <a:buFont typeface="Arial" panose="020B0604020202020204" pitchFamily="34" charset="0"/>
                        <a:buNone/>
                      </a:pPr>
                      <a:r>
                        <a:rPr lang="en-US" altLang="en-US" sz="1300" b="0" i="0" u="none" kern="1200" dirty="0" smtClean="0">
                          <a:solidFill>
                            <a:schemeClr val="bg2">
                              <a:lumMod val="75000"/>
                            </a:schemeClr>
                          </a:solidFill>
                          <a:latin typeface="Gill Sans MT" panose="020B0502020104020203" pitchFamily="34" charset="0"/>
                          <a:ea typeface="ヒラギノ角ゴ Pro W3"/>
                          <a:cs typeface="ヒラギノ角ゴ Pro W3"/>
                        </a:rPr>
                        <a:t>1. Mechanical: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300" b="0" i="0" u="none" kern="1200" dirty="0" smtClean="0">
                          <a:latin typeface="Gill Sans MT" panose="020B0502020104020203" pitchFamily="34" charset="0"/>
                          <a:ea typeface="ヒラギノ角ゴ Pro W3"/>
                          <a:cs typeface="ヒラギノ角ゴ Pro W3"/>
                        </a:rPr>
                        <a:t>Mix</a:t>
                      </a:r>
                      <a:r>
                        <a:rPr lang="en-US" altLang="en-US" sz="1300" b="0" i="0" u="none" kern="1200" baseline="0" dirty="0" smtClean="0">
                          <a:latin typeface="Gill Sans MT" panose="020B0502020104020203" pitchFamily="34" charset="0"/>
                          <a:ea typeface="ヒラギノ角ゴ Pro W3"/>
                          <a:cs typeface="ヒラギノ角ゴ Pro W3"/>
                        </a:rPr>
                        <a:t> – </a:t>
                      </a:r>
                      <a:r>
                        <a:rPr lang="en-US" altLang="en-US" sz="1300" b="0" i="0" u="none" kern="1200" dirty="0" smtClean="0">
                          <a:latin typeface="Gill Sans MT" panose="020B0502020104020203" pitchFamily="34" charset="0"/>
                          <a:ea typeface="ヒラギノ角ゴ Pro W3"/>
                          <a:cs typeface="ヒラギノ角ゴ Pro W3"/>
                        </a:rPr>
                        <a:t>churn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300" b="0" i="0" u="none" kern="1200" dirty="0" smtClean="0">
                          <a:solidFill>
                            <a:srgbClr val="00B050"/>
                          </a:solidFill>
                          <a:latin typeface="Gill Sans MT" panose="020B0502020104020203" pitchFamily="34" charset="0"/>
                          <a:ea typeface="ヒラギノ角ゴ Pro W3"/>
                          <a:cs typeface="ヒラギノ角ゴ Pro W3"/>
                        </a:rPr>
                        <a:t>(Mixed with </a:t>
                      </a:r>
                      <a:r>
                        <a:rPr lang="en-US" altLang="en-US" sz="1300" b="0" i="0" u="none" kern="1200" dirty="0" err="1" smtClean="0">
                          <a:solidFill>
                            <a:srgbClr val="00B050"/>
                          </a:solidFill>
                          <a:latin typeface="Gill Sans MT" panose="020B0502020104020203" pitchFamily="34" charset="0"/>
                          <a:ea typeface="ヒラギノ角ゴ Pro W3"/>
                          <a:cs typeface="ヒラギノ角ゴ Pro W3"/>
                        </a:rPr>
                        <a:t>anzymes</a:t>
                      </a:r>
                      <a:r>
                        <a:rPr lang="en-US" altLang="en-US" sz="1300" b="0" i="0" u="none" kern="1200" dirty="0" smtClean="0">
                          <a:solidFill>
                            <a:srgbClr val="00B050"/>
                          </a:solidFill>
                          <a:latin typeface="Gill Sans MT" panose="020B0502020104020203" pitchFamily="34" charset="0"/>
                          <a:ea typeface="ヒラギノ角ゴ Pro W3"/>
                          <a:cs typeface="ヒラギノ角ゴ Pro W3"/>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300" b="0" i="0" u="none" kern="1200" dirty="0" smtClean="0">
                        <a:solidFill>
                          <a:srgbClr val="00B050"/>
                        </a:solidFill>
                        <a:latin typeface="Gill Sans MT" panose="020B0502020104020203" pitchFamily="34" charset="0"/>
                        <a:ea typeface="ヒラギノ角ゴ Pro W3"/>
                        <a:cs typeface="ヒラギノ角ゴ Pro W3"/>
                      </a:endParaRPr>
                    </a:p>
                    <a:p>
                      <a:pPr lvl="0"/>
                      <a:r>
                        <a:rPr kumimoji="0" lang="en-US" altLang="en-US" sz="1300" b="0" i="0" u="none" kern="1200" dirty="0" smtClean="0">
                          <a:solidFill>
                            <a:schemeClr val="bg2">
                              <a:lumMod val="75000"/>
                            </a:schemeClr>
                          </a:solidFill>
                          <a:latin typeface="Gill Sans MT" panose="020B0502020104020203" pitchFamily="34" charset="0"/>
                          <a:ea typeface="ヒラギノ角ゴ Pro W3"/>
                          <a:cs typeface="ヒラギノ角ゴ Pro W3"/>
                        </a:rPr>
                        <a:t>2. Chemical: </a:t>
                      </a:r>
                    </a:p>
                    <a:p>
                      <a:pPr lvl="0"/>
                      <a:r>
                        <a:rPr lang="en-US" altLang="en-US" sz="1300" b="0" i="0" u="none" kern="1200" dirty="0" smtClean="0">
                          <a:latin typeface="Gill Sans MT" panose="020B0502020104020203" pitchFamily="34" charset="0"/>
                          <a:ea typeface="ヒラギノ角ゴ Pro W3"/>
                          <a:cs typeface="ヒラギノ角ゴ Pro W3"/>
                        </a:rPr>
                        <a:t>Protein</a:t>
                      </a:r>
                      <a:r>
                        <a:rPr lang="en-US" altLang="en-US" sz="1300" b="0" i="0" u="none" kern="1200" baseline="0" dirty="0" smtClean="0">
                          <a:latin typeface="Gill Sans MT" panose="020B0502020104020203" pitchFamily="34" charset="0"/>
                          <a:ea typeface="ヒラギノ角ゴ Pro W3"/>
                          <a:cs typeface="ヒラギノ角ゴ Pro W3"/>
                        </a:rPr>
                        <a:t> </a:t>
                      </a:r>
                      <a:r>
                        <a:rPr lang="en-US" altLang="en-US" sz="1300" b="0" i="0" u="none" kern="1200" dirty="0" smtClean="0">
                          <a:latin typeface="Gill Sans MT" panose="020B0502020104020203" pitchFamily="34" charset="0"/>
                          <a:ea typeface="ヒラギノ角ゴ Pro W3"/>
                          <a:cs typeface="ヒラギノ角ゴ Pro W3"/>
                        </a:rPr>
                        <a:t>digestion</a:t>
                      </a:r>
                    </a:p>
                    <a:p>
                      <a:pPr lvl="0"/>
                      <a:endParaRPr lang="en-US" altLang="en-US" sz="1300" b="0" i="0" u="none" kern="1200" dirty="0" smtClean="0">
                        <a:latin typeface="Gill Sans MT" panose="020B0502020104020203" pitchFamily="34" charset="0"/>
                        <a:ea typeface="ヒラギノ角ゴ Pro W3"/>
                        <a:cs typeface="ヒラギノ角ゴ Pro W3"/>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rgbClr val="00B050"/>
                          </a:solidFill>
                          <a:latin typeface="+mn-lt"/>
                          <a:ea typeface="+mn-ea"/>
                          <a:cs typeface="+mn-cs"/>
                        </a:rPr>
                        <a:t>The real digestion happens in small intestine</a:t>
                      </a:r>
                      <a:r>
                        <a:rPr lang="en-US" sz="1400" dirty="0" smtClean="0">
                          <a:solidFill>
                            <a:srgbClr val="00B050"/>
                          </a:solidFill>
                          <a:latin typeface="Calibri" panose="020F0502020204030204" pitchFamily="34" charset="0"/>
                          <a:cs typeface="Calibri" panose="020F0502020204030204" pitchFamily="34" charset="0"/>
                        </a:rPr>
                        <a:t>.</a:t>
                      </a:r>
                    </a:p>
                    <a:p>
                      <a:pPr lvl="0"/>
                      <a:endParaRPr lang="ar-SA" altLang="en-US" sz="1300" b="0" i="0" u="none" kern="1200" dirty="0" smtClean="0">
                        <a:latin typeface="Gill Sans MT" panose="020B0502020104020203" pitchFamily="34" charset="0"/>
                        <a:ea typeface="ヒラギノ角ゴ Pro W3"/>
                        <a:cs typeface="ヒラギノ角ゴ Pro W3"/>
                      </a:endParaRPr>
                    </a:p>
                    <a:p>
                      <a:pPr lvl="0"/>
                      <a:endParaRPr lang="ar-SA" sz="1300" b="0" i="0" u="none" kern="1200" dirty="0" smtClean="0">
                        <a:solidFill>
                          <a:schemeClr val="tx1"/>
                        </a:solidFill>
                        <a:latin typeface="Gill Sans MT" panose="020B05020201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kern="1200" dirty="0" smtClean="0">
                          <a:solidFill>
                            <a:schemeClr val="bg1">
                              <a:lumMod val="50000"/>
                            </a:schemeClr>
                          </a:solidFill>
                          <a:latin typeface="Calibri" panose="020F0502020204030204" pitchFamily="34" charset="0"/>
                          <a:ea typeface="+mn-ea"/>
                          <a:cs typeface="Calibri" panose="020F0502020204030204" pitchFamily="34" charset="0"/>
                        </a:rPr>
                        <a:t>تكملة هذه الوظيفة في </a:t>
                      </a:r>
                      <a:r>
                        <a:rPr kumimoji="0" lang="ar-SA" sz="1200" kern="1200" dirty="0" err="1" smtClean="0">
                          <a:solidFill>
                            <a:schemeClr val="bg1">
                              <a:lumMod val="50000"/>
                            </a:schemeClr>
                          </a:solidFill>
                          <a:latin typeface="Calibri" panose="020F0502020204030204" pitchFamily="34" charset="0"/>
                          <a:ea typeface="+mn-ea"/>
                          <a:cs typeface="Calibri" panose="020F0502020204030204" pitchFamily="34" charset="0"/>
                        </a:rPr>
                        <a:t>السلايد</a:t>
                      </a:r>
                      <a:r>
                        <a:rPr kumimoji="0" lang="ar-SA" sz="1200" kern="1200" dirty="0" smtClean="0">
                          <a:solidFill>
                            <a:schemeClr val="bg1">
                              <a:lumMod val="50000"/>
                            </a:schemeClr>
                          </a:solidFill>
                          <a:latin typeface="Calibri" panose="020F0502020204030204" pitchFamily="34" charset="0"/>
                          <a:ea typeface="+mn-ea"/>
                          <a:cs typeface="Calibri" panose="020F0502020204030204" pitchFamily="34" charset="0"/>
                        </a:rPr>
                        <a:t> رقم 11</a:t>
                      </a:r>
                      <a:r>
                        <a:rPr lang="ar-SA" sz="1400" b="0" i="0" u="none" kern="1200" baseline="0" dirty="0" smtClean="0">
                          <a:solidFill>
                            <a:schemeClr val="bg1">
                              <a:lumMod val="50000"/>
                            </a:schemeClr>
                          </a:solidFill>
                          <a:latin typeface="Gill Sans MT" panose="020B0502020104020203" pitchFamily="34" charset="0"/>
                          <a:ea typeface="+mn-ea"/>
                          <a:cs typeface="+mn-cs"/>
                        </a:rPr>
                        <a:t>.</a:t>
                      </a:r>
                      <a:endParaRPr lang="en-US" sz="1400" b="0" i="0" u="none" kern="1200" dirty="0" smtClean="0">
                        <a:solidFill>
                          <a:schemeClr val="bg1">
                            <a:lumMod val="50000"/>
                          </a:schemeClr>
                        </a:solidFill>
                        <a:latin typeface="Gill Sans MT" panose="020B0502020104020203" pitchFamily="34" charset="0"/>
                        <a:ea typeface="+mn-ea"/>
                        <a:cs typeface="+mn-cs"/>
                      </a:endParaRPr>
                    </a:p>
                    <a:p>
                      <a:pPr lvl="0"/>
                      <a:endParaRPr lang="en-US" sz="1300" b="0" i="0" u="none" kern="1200" dirty="0">
                        <a:solidFill>
                          <a:schemeClr val="tx1"/>
                        </a:solidFill>
                        <a:latin typeface="Gill Sans MT" panose="020B0502020104020203" pitchFamily="34" charset="0"/>
                        <a:ea typeface="+mn-ea"/>
                        <a:cs typeface="+mn-cs"/>
                      </a:endParaRPr>
                    </a:p>
                  </a:txBody>
                  <a:tcPr/>
                </a:tc>
                <a:extLst>
                  <a:ext uri="{0D108BD9-81ED-4DB2-BD59-A6C34878D82A}">
                    <a16:rowId xmlns:a16="http://schemas.microsoft.com/office/drawing/2014/main" val="2878319891"/>
                  </a:ext>
                </a:extLst>
              </a:tr>
              <a:tr h="1274052">
                <a:tc>
                  <a:txBody>
                    <a:bodyPr/>
                    <a:lstStyle/>
                    <a:p>
                      <a:pPr marL="0" marR="0" indent="0" algn="l" defTabSz="914400" rtl="0" eaLnBrk="0" fontAlgn="auto" latinLnBrk="0" hangingPunct="0">
                        <a:lnSpc>
                          <a:spcPct val="100000"/>
                        </a:lnSpc>
                        <a:spcBef>
                          <a:spcPct val="50000"/>
                        </a:spcBef>
                        <a:spcAft>
                          <a:spcPts val="0"/>
                        </a:spcAft>
                        <a:buClrTx/>
                        <a:buSzTx/>
                        <a:buFontTx/>
                        <a:buNone/>
                        <a:tabLst/>
                        <a:defRPr/>
                      </a:pPr>
                      <a:r>
                        <a:rPr lang="en-US" sz="1400" dirty="0" smtClean="0">
                          <a:solidFill>
                            <a:schemeClr val="accent5">
                              <a:lumMod val="75000"/>
                            </a:schemeClr>
                          </a:solidFill>
                        </a:rPr>
                        <a:t>This function is regulated by receptive</a:t>
                      </a:r>
                      <a:r>
                        <a:rPr lang="en-US" sz="1400" b="1" dirty="0" smtClean="0">
                          <a:solidFill>
                            <a:schemeClr val="accent5">
                              <a:lumMod val="75000"/>
                            </a:schemeClr>
                          </a:solidFill>
                        </a:rPr>
                        <a:t> </a:t>
                      </a:r>
                      <a:r>
                        <a:rPr lang="en-US" sz="1400" b="0" dirty="0" smtClean="0">
                          <a:solidFill>
                            <a:srgbClr val="FF0000"/>
                          </a:solidFill>
                        </a:rPr>
                        <a:t>relaxation reflex </a:t>
                      </a:r>
                      <a:r>
                        <a:rPr lang="en-US" sz="1400" dirty="0" smtClean="0">
                          <a:solidFill>
                            <a:schemeClr val="accent5">
                              <a:lumMod val="75000"/>
                            </a:schemeClr>
                          </a:solidFill>
                        </a:rPr>
                        <a:t>(</a:t>
                      </a:r>
                      <a:r>
                        <a:rPr lang="en-US" sz="1400" dirty="0" err="1" smtClean="0">
                          <a:solidFill>
                            <a:schemeClr val="accent5">
                              <a:lumMod val="75000"/>
                            </a:schemeClr>
                          </a:solidFill>
                        </a:rPr>
                        <a:t>vagovagal</a:t>
                      </a:r>
                      <a:r>
                        <a:rPr lang="en-US" sz="1400" dirty="0" smtClean="0">
                          <a:solidFill>
                            <a:schemeClr val="accent5">
                              <a:lumMod val="75000"/>
                            </a:schemeClr>
                          </a:solidFill>
                        </a:rPr>
                        <a:t> ): triggered by swallowing reflex. </a:t>
                      </a:r>
                    </a:p>
                    <a:p>
                      <a:pPr marL="0" marR="0" indent="0" algn="ctr" defTabSz="914400" rtl="1" eaLnBrk="0" fontAlgn="auto" latinLnBrk="0" hangingPunct="0">
                        <a:lnSpc>
                          <a:spcPct val="100000"/>
                        </a:lnSpc>
                        <a:spcBef>
                          <a:spcPct val="50000"/>
                        </a:spcBef>
                        <a:spcAft>
                          <a:spcPts val="0"/>
                        </a:spcAft>
                        <a:buClrTx/>
                        <a:buSzTx/>
                        <a:buFontTx/>
                        <a:buNone/>
                        <a:tabLst/>
                        <a:defRPr/>
                      </a:pPr>
                      <a:r>
                        <a:rPr lang="ar-SA" sz="1400" dirty="0" smtClean="0">
                          <a:solidFill>
                            <a:schemeClr val="bg1">
                              <a:lumMod val="50000"/>
                            </a:schemeClr>
                          </a:solidFill>
                          <a:latin typeface="Calibri" panose="020F0502020204030204" pitchFamily="34" charset="0"/>
                          <a:cs typeface="Calibri" panose="020F0502020204030204" pitchFamily="34" charset="0"/>
                        </a:rPr>
                        <a:t>(مشروحة</a:t>
                      </a:r>
                      <a:r>
                        <a:rPr lang="ar-SA" sz="1400" baseline="0" dirty="0" smtClean="0">
                          <a:solidFill>
                            <a:schemeClr val="bg1">
                              <a:lumMod val="50000"/>
                            </a:schemeClr>
                          </a:solidFill>
                          <a:latin typeface="Calibri" panose="020F0502020204030204" pitchFamily="34" charset="0"/>
                          <a:cs typeface="Calibri" panose="020F0502020204030204" pitchFamily="34" charset="0"/>
                        </a:rPr>
                        <a:t> في </a:t>
                      </a:r>
                      <a:r>
                        <a:rPr lang="ar-SA" sz="1400" baseline="0" dirty="0" err="1" smtClean="0">
                          <a:solidFill>
                            <a:schemeClr val="bg1">
                              <a:lumMod val="50000"/>
                            </a:schemeClr>
                          </a:solidFill>
                          <a:latin typeface="Calibri" panose="020F0502020204030204" pitchFamily="34" charset="0"/>
                          <a:cs typeface="Calibri" panose="020F0502020204030204" pitchFamily="34" charset="0"/>
                        </a:rPr>
                        <a:t>سلايد</a:t>
                      </a:r>
                      <a:r>
                        <a:rPr lang="ar-SA" sz="1400" baseline="0" dirty="0" smtClean="0">
                          <a:solidFill>
                            <a:schemeClr val="bg1">
                              <a:lumMod val="50000"/>
                            </a:schemeClr>
                          </a:solidFill>
                          <a:latin typeface="Calibri" panose="020F0502020204030204" pitchFamily="34" charset="0"/>
                          <a:cs typeface="Calibri" panose="020F0502020204030204" pitchFamily="34" charset="0"/>
                        </a:rPr>
                        <a:t> 12  )</a:t>
                      </a:r>
                    </a:p>
                  </a:txBody>
                  <a:tcPr>
                    <a:solidFill>
                      <a:srgbClr val="D3FDF1">
                        <a:alpha val="20000"/>
                      </a:srgbClr>
                    </a:solidFill>
                  </a:tcPr>
                </a:tc>
                <a:tc gridSpan="5">
                  <a:txBody>
                    <a:bodyPr/>
                    <a:lstStyle/>
                    <a:p>
                      <a:pPr marL="285750" indent="-285750" defTabSz="914400">
                        <a:buFont typeface="Wingdings" panose="05000000000000000000" pitchFamily="2" charset="2"/>
                        <a:buChar char="ü"/>
                        <a:defRPr/>
                      </a:pPr>
                      <a:r>
                        <a:rPr lang="en-US" sz="1300" dirty="0" err="1" smtClean="0">
                          <a:solidFill>
                            <a:schemeClr val="accent5">
                              <a:lumMod val="75000"/>
                            </a:schemeClr>
                          </a:solidFill>
                          <a:latin typeface="Gill Sans MT" panose="020B0502020104020203" pitchFamily="34" charset="0"/>
                        </a:rPr>
                        <a:t>Chyme</a:t>
                      </a:r>
                      <a:r>
                        <a:rPr lang="en-US" sz="1300" dirty="0" smtClean="0">
                          <a:solidFill>
                            <a:schemeClr val="accent5">
                              <a:lumMod val="75000"/>
                            </a:schemeClr>
                          </a:solidFill>
                          <a:latin typeface="Gill Sans MT" panose="020B0502020104020203" pitchFamily="34" charset="0"/>
                        </a:rPr>
                        <a:t>: </a:t>
                      </a:r>
                      <a:r>
                        <a:rPr lang="en-US" sz="1300" dirty="0" smtClean="0">
                          <a:latin typeface="Gill Sans MT" panose="020B0502020104020203" pitchFamily="34" charset="0"/>
                        </a:rPr>
                        <a:t>is a murky semi-fluid or paste composed of food that is thoroughly mixed with gastric secretions</a:t>
                      </a:r>
                      <a:r>
                        <a:rPr lang="en-US" sz="1300" baseline="0" dirty="0" smtClean="0">
                          <a:latin typeface="Gill Sans MT" panose="020B0502020104020203" pitchFamily="34" charset="0"/>
                        </a:rPr>
                        <a:t>.</a:t>
                      </a:r>
                      <a:endParaRPr lang="ar-SA" sz="1300" baseline="0" dirty="0" smtClean="0">
                        <a:solidFill>
                          <a:schemeClr val="bg1">
                            <a:lumMod val="50000"/>
                          </a:schemeClr>
                        </a:solidFill>
                        <a:latin typeface="Calibri" panose="020F0502020204030204" pitchFamily="34" charset="0"/>
                        <a:cs typeface="Calibri" panose="020F0502020204030204" pitchFamily="34" charset="0"/>
                      </a:endParaRPr>
                    </a:p>
                    <a:p>
                      <a:pPr marL="285750" indent="-285750">
                        <a:lnSpc>
                          <a:spcPct val="110000"/>
                        </a:lnSpc>
                        <a:spcBef>
                          <a:spcPts val="600"/>
                        </a:spcBef>
                        <a:buFont typeface="Wingdings" panose="05000000000000000000" pitchFamily="2" charset="2"/>
                        <a:buChar char="ü"/>
                      </a:pPr>
                      <a:r>
                        <a:rPr lang="en-US" altLang="en-US" sz="1300" dirty="0" smtClean="0">
                          <a:solidFill>
                            <a:srgbClr val="FF66CC"/>
                          </a:solidFill>
                          <a:latin typeface="Gill Sans MT" panose="020B0502020104020203" pitchFamily="34" charset="0"/>
                          <a:ea typeface="ヒラギノ角ゴ Pro W3"/>
                          <a:cs typeface="ヒラギノ角ゴ Pro W3"/>
                        </a:rPr>
                        <a:t>Gastric juice: </a:t>
                      </a:r>
                      <a:r>
                        <a:rPr lang="en-US" altLang="en-US" sz="1300" dirty="0" smtClean="0">
                          <a:latin typeface="Gill Sans MT" panose="020B0502020104020203" pitchFamily="34" charset="0"/>
                          <a:ea typeface="ヒラギノ角ゴ Pro W3"/>
                          <a:cs typeface="ヒラギノ角ゴ Pro W3"/>
                        </a:rPr>
                        <a:t>converts meal to acidic </a:t>
                      </a:r>
                      <a:r>
                        <a:rPr lang="en-US" altLang="en-US" sz="1300" dirty="0" err="1" smtClean="0">
                          <a:latin typeface="Gill Sans MT" panose="020B0502020104020203" pitchFamily="34" charset="0"/>
                          <a:ea typeface="ヒラギノ角ゴ Pro W3"/>
                          <a:cs typeface="ヒラギノ角ゴ Pro W3"/>
                        </a:rPr>
                        <a:t>chyme</a:t>
                      </a:r>
                      <a:r>
                        <a:rPr lang="en-US" altLang="en-US" sz="1300" dirty="0" smtClean="0">
                          <a:latin typeface="Gill Sans MT" panose="020B0502020104020203" pitchFamily="34" charset="0"/>
                          <a:ea typeface="ヒラギノ角ゴ Pro W3"/>
                          <a:cs typeface="ヒラギノ角ゴ Pro W3"/>
                        </a:rPr>
                        <a:t>.</a:t>
                      </a:r>
                    </a:p>
                    <a:p>
                      <a:pPr marL="285750" indent="-285750">
                        <a:lnSpc>
                          <a:spcPct val="110000"/>
                        </a:lnSpc>
                        <a:spcBef>
                          <a:spcPts val="600"/>
                        </a:spcBef>
                        <a:buClr>
                          <a:schemeClr val="tx1"/>
                        </a:buClr>
                        <a:buFont typeface="Arial" panose="020B0604020202020204" pitchFamily="34" charset="0"/>
                        <a:buChar char="•"/>
                      </a:pPr>
                      <a:r>
                        <a:rPr lang="en-US" altLang="en-US" sz="1300" dirty="0" err="1" smtClean="0">
                          <a:latin typeface="Gill Sans MT" panose="020B0502020104020203" pitchFamily="34" charset="0"/>
                          <a:ea typeface="ヒラギノ角ゴ Pro W3"/>
                          <a:cs typeface="ヒラギノ角ゴ Pro W3"/>
                        </a:rPr>
                        <a:t>HCl</a:t>
                      </a:r>
                      <a:r>
                        <a:rPr lang="en-US" altLang="en-US" sz="1300" dirty="0" smtClean="0">
                          <a:latin typeface="Gill Sans MT" panose="020B0502020104020203" pitchFamily="34" charset="0"/>
                          <a:ea typeface="ヒラギノ角ゴ Pro W3"/>
                          <a:cs typeface="ヒラギノ角ゴ Pro W3"/>
                        </a:rPr>
                        <a:t>: </a:t>
                      </a:r>
                      <a:r>
                        <a:rPr lang="en-US" altLang="en-US" sz="1300" dirty="0" err="1" smtClean="0">
                          <a:latin typeface="Gill Sans MT" panose="020B0502020104020203" pitchFamily="34" charset="0"/>
                          <a:ea typeface="ヒラギノ角ゴ Pro W3"/>
                          <a:cs typeface="ヒラギノ角ゴ Pro W3"/>
                        </a:rPr>
                        <a:t>ph</a:t>
                      </a:r>
                      <a:r>
                        <a:rPr lang="en-US" altLang="en-US" sz="1300" dirty="0" smtClean="0">
                          <a:latin typeface="Gill Sans MT" panose="020B0502020104020203" pitchFamily="34" charset="0"/>
                          <a:ea typeface="ヒラギノ角ゴ Pro W3"/>
                          <a:cs typeface="ヒラギノ角ゴ Pro W3"/>
                        </a:rPr>
                        <a:t> </a:t>
                      </a:r>
                      <a:r>
                        <a:rPr lang="en-US" altLang="en-US" sz="1300" dirty="0" smtClean="0">
                          <a:solidFill>
                            <a:schemeClr val="accent4">
                              <a:lumMod val="75000"/>
                            </a:schemeClr>
                          </a:solidFill>
                          <a:latin typeface="Gill Sans MT" panose="020B0502020104020203" pitchFamily="34" charset="0"/>
                          <a:ea typeface="ヒラギノ角ゴ Pro W3"/>
                          <a:cs typeface="ヒラギノ角ゴ Pro W3"/>
                        </a:rPr>
                        <a:t>2</a:t>
                      </a:r>
                      <a:r>
                        <a:rPr lang="en-US" altLang="en-US" sz="1300" dirty="0" smtClean="0">
                          <a:latin typeface="Gill Sans MT" panose="020B0502020104020203" pitchFamily="34" charset="0"/>
                          <a:ea typeface="ヒラギノ角ゴ Pro W3"/>
                          <a:cs typeface="ヒラギノ角ゴ Pro W3"/>
                        </a:rPr>
                        <a:t>, kills bacteria, denatures proteins.</a:t>
                      </a:r>
                    </a:p>
                    <a:p>
                      <a:pPr marL="285750" indent="-285750">
                        <a:lnSpc>
                          <a:spcPct val="110000"/>
                        </a:lnSpc>
                        <a:spcBef>
                          <a:spcPts val="600"/>
                        </a:spcBef>
                        <a:buClr>
                          <a:schemeClr val="tx1"/>
                        </a:buClr>
                        <a:buFont typeface="Arial" panose="020B0604020202020204" pitchFamily="34" charset="0"/>
                        <a:buChar char="•"/>
                      </a:pPr>
                      <a:r>
                        <a:rPr lang="en-US" altLang="en-US" sz="1300" dirty="0" smtClean="0">
                          <a:solidFill>
                            <a:srgbClr val="FF0000"/>
                          </a:solidFill>
                          <a:latin typeface="Gill Sans MT" panose="020B0502020104020203" pitchFamily="34" charset="0"/>
                          <a:ea typeface="ヒラギノ角ゴ Pro W3"/>
                          <a:cs typeface="ヒラギノ角ゴ Pro W3"/>
                        </a:rPr>
                        <a:t>Pepsin</a:t>
                      </a:r>
                      <a:r>
                        <a:rPr lang="en-US" altLang="en-US" sz="1300" dirty="0" smtClean="0">
                          <a:latin typeface="Gill Sans MT" panose="020B0502020104020203" pitchFamily="34" charset="0"/>
                          <a:ea typeface="ヒラギノ角ゴ Pro W3"/>
                          <a:cs typeface="ヒラギノ角ゴ Pro W3"/>
                        </a:rPr>
                        <a:t>: enzyme breaks down proteins.</a:t>
                      </a:r>
                    </a:p>
                  </a:txBody>
                  <a:tcPr>
                    <a:solidFill>
                      <a:srgbClr val="D3FDF1">
                        <a:alpha val="20000"/>
                      </a:srgbClr>
                    </a:solidFill>
                  </a:tcPr>
                </a:tc>
                <a:tc hMerge="1">
                  <a:txBody>
                    <a:bodyPr/>
                    <a:lstStyle/>
                    <a:p>
                      <a:endParaRPr lang="en-US"/>
                    </a:p>
                  </a:txBody>
                  <a:tcPr>
                    <a:solidFill>
                      <a:srgbClr val="D3FDF1">
                        <a:alpha val="20000"/>
                      </a:srgbClr>
                    </a:solidFill>
                  </a:tcPr>
                </a:tc>
                <a:tc hMerge="1">
                  <a:txBody>
                    <a:bodyPr/>
                    <a:lstStyle/>
                    <a:p>
                      <a:endParaRPr lang="en-US" dirty="0"/>
                    </a:p>
                  </a:txBody>
                  <a:tcPr>
                    <a:solidFill>
                      <a:srgbClr val="D3FDF1">
                        <a:alpha val="20000"/>
                      </a:srgbClr>
                    </a:solidFill>
                  </a:tcPr>
                </a:tc>
                <a:tc hMerge="1">
                  <a:txBody>
                    <a:bodyPr/>
                    <a:lstStyle/>
                    <a:p>
                      <a:endParaRPr lang="en-US" dirty="0"/>
                    </a:p>
                  </a:txBody>
                  <a:tcPr>
                    <a:solidFill>
                      <a:srgbClr val="D3FDF1">
                        <a:alpha val="20000"/>
                      </a:srgbClr>
                    </a:solidFill>
                  </a:tcPr>
                </a:tc>
                <a:tc hMerge="1">
                  <a:txBody>
                    <a:bodyPr/>
                    <a:lstStyle/>
                    <a:p>
                      <a:endParaRPr lang="en-US" dirty="0"/>
                    </a:p>
                  </a:txBody>
                  <a:tcPr>
                    <a:solidFill>
                      <a:srgbClr val="D3FDF1">
                        <a:alpha val="20000"/>
                      </a:srgbClr>
                    </a:solidFill>
                  </a:tcPr>
                </a:tc>
                <a:extLst>
                  <a:ext uri="{0D108BD9-81ED-4DB2-BD59-A6C34878D82A}">
                    <a16:rowId xmlns:a16="http://schemas.microsoft.com/office/drawing/2014/main" val="4228127363"/>
                  </a:ext>
                </a:extLst>
              </a:tr>
            </a:tbl>
          </a:graphicData>
        </a:graphic>
      </p:graphicFrame>
      <p:sp>
        <p:nvSpPr>
          <p:cNvPr id="6" name="Rectangle 5"/>
          <p:cNvSpPr/>
          <p:nvPr/>
        </p:nvSpPr>
        <p:spPr>
          <a:xfrm>
            <a:off x="9622804" y="5373216"/>
            <a:ext cx="2221506" cy="338554"/>
          </a:xfrm>
          <a:prstGeom prst="rect">
            <a:avLst/>
          </a:prstGeom>
          <a:ln>
            <a:solidFill>
              <a:schemeClr val="bg1">
                <a:lumMod val="50000"/>
              </a:schemeClr>
            </a:solidFill>
            <a:prstDash val="dashDot"/>
          </a:ln>
        </p:spPr>
        <p:txBody>
          <a:bodyPr wrap="none">
            <a:spAutoFit/>
          </a:bodyPr>
          <a:lstStyle/>
          <a:p>
            <a:pPr algn="r" defTabSz="914400">
              <a:defRPr/>
            </a:pPr>
            <a:r>
              <a:rPr lang="en-US" sz="1600" dirty="0" err="1" smtClean="0">
                <a:solidFill>
                  <a:schemeClr val="bg1">
                    <a:lumMod val="50000"/>
                  </a:schemeClr>
                </a:solidFill>
                <a:latin typeface="Calibri" panose="020F0502020204030204" pitchFamily="34" charset="0"/>
                <a:cs typeface="Calibri" panose="020F0502020204030204" pitchFamily="34" charset="0"/>
              </a:rPr>
              <a:t>Chyme</a:t>
            </a:r>
            <a:r>
              <a:rPr lang="en-US" sz="1600" dirty="0" smtClean="0">
                <a:solidFill>
                  <a:schemeClr val="bg1">
                    <a:lumMod val="50000"/>
                  </a:schemeClr>
                </a:solidFill>
                <a:latin typeface="Calibri" panose="020F0502020204030204" pitchFamily="34" charset="0"/>
                <a:cs typeface="Calibri" panose="020F0502020204030204" pitchFamily="34" charset="0"/>
              </a:rPr>
              <a:t>: </a:t>
            </a:r>
            <a:r>
              <a:rPr lang="ar-SA" sz="1600" dirty="0">
                <a:solidFill>
                  <a:schemeClr val="bg1">
                    <a:lumMod val="50000"/>
                  </a:schemeClr>
                </a:solidFill>
                <a:latin typeface="Calibri" panose="020F0502020204030204" pitchFamily="34" charset="0"/>
                <a:cs typeface="Calibri" panose="020F0502020204030204" pitchFamily="34" charset="0"/>
              </a:rPr>
              <a:t>( مثل عجينة الكيك</a:t>
            </a:r>
            <a:r>
              <a:rPr lang="ar-SA" sz="1600" dirty="0" smtClean="0">
                <a:solidFill>
                  <a:schemeClr val="bg1">
                    <a:lumMod val="50000"/>
                  </a:schemeClr>
                </a:solidFill>
                <a:latin typeface="Calibri" panose="020F0502020204030204" pitchFamily="34" charset="0"/>
                <a:cs typeface="Calibri" panose="020F0502020204030204" pitchFamily="34" charset="0"/>
              </a:rPr>
              <a:t>)</a:t>
            </a:r>
            <a:endParaRPr lang="en-US" sz="16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0470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Cont. Mixing and Propulsion </a:t>
            </a:r>
          </a:p>
        </p:txBody>
      </p:sp>
      <p:sp>
        <p:nvSpPr>
          <p:cNvPr id="3" name="Slide Number Placeholder 2"/>
          <p:cNvSpPr>
            <a:spLocks noGrp="1"/>
          </p:cNvSpPr>
          <p:nvPr>
            <p:ph type="sldNum" sz="quarter" idx="12"/>
          </p:nvPr>
        </p:nvSpPr>
        <p:spPr/>
        <p:txBody>
          <a:bodyPr/>
          <a:lstStyle/>
          <a:p>
            <a:fld id="{4929A69E-7D8F-4515-9605-0315ABD4F316}" type="slidenum">
              <a:rPr lang="en-US" smtClean="0"/>
              <a:t>6</a:t>
            </a:fld>
            <a:endParaRPr lang="en-US" dirty="0"/>
          </a:p>
        </p:txBody>
      </p:sp>
      <p:sp>
        <p:nvSpPr>
          <p:cNvPr id="4" name="Content Placeholder 3"/>
          <p:cNvSpPr>
            <a:spLocks noGrp="1"/>
          </p:cNvSpPr>
          <p:nvPr>
            <p:ph sz="quarter" idx="1"/>
          </p:nvPr>
        </p:nvSpPr>
        <p:spPr>
          <a:xfrm>
            <a:off x="609441" y="1179577"/>
            <a:ext cx="5387461" cy="5306144"/>
          </a:xfrm>
        </p:spPr>
        <p:txBody>
          <a:bodyPr>
            <a:normAutofit fontScale="85000" lnSpcReduction="10000"/>
          </a:bodyPr>
          <a:lstStyle/>
          <a:p>
            <a:r>
              <a:rPr lang="en-US" sz="1600" dirty="0"/>
              <a:t>Major mixing activities take place in the </a:t>
            </a:r>
            <a:r>
              <a:rPr lang="en-US" sz="1600" dirty="0">
                <a:solidFill>
                  <a:srgbClr val="FF0000"/>
                </a:solidFill>
              </a:rPr>
              <a:t>antrum </a:t>
            </a:r>
            <a:r>
              <a:rPr lang="en-US" sz="1600" dirty="0"/>
              <a:t>(antral pump region, phasic contraction).</a:t>
            </a:r>
          </a:p>
          <a:p>
            <a:r>
              <a:rPr lang="en-US" sz="1600" dirty="0"/>
              <a:t>The digestive gastric juices are secreted by gastric glands and these secretions come in contact with the food lying against the mucosal surface of the stomach. </a:t>
            </a:r>
            <a:endParaRPr lang="en-US" sz="1600" dirty="0" smtClean="0"/>
          </a:p>
          <a:p>
            <a:endParaRPr lang="en-US" sz="1600" dirty="0" smtClean="0"/>
          </a:p>
          <a:p>
            <a:endParaRPr lang="en-US" sz="400" dirty="0"/>
          </a:p>
          <a:p>
            <a:r>
              <a:rPr lang="en-US" sz="1600" dirty="0">
                <a:solidFill>
                  <a:schemeClr val="accent2">
                    <a:lumMod val="75000"/>
                  </a:schemeClr>
                </a:solidFill>
              </a:rPr>
              <a:t>The Basic Electrical Rhythm of the Stomach Wall:</a:t>
            </a:r>
          </a:p>
          <a:p>
            <a:pPr lvl="1"/>
            <a:r>
              <a:rPr lang="en-US" sz="1700" dirty="0">
                <a:solidFill>
                  <a:schemeClr val="tx1"/>
                </a:solidFill>
              </a:rPr>
              <a:t>The presence of food (As long as food is in the stomach) causes weak </a:t>
            </a:r>
            <a:r>
              <a:rPr lang="en-US" sz="1700" u="sng" dirty="0">
                <a:solidFill>
                  <a:schemeClr val="tx1"/>
                </a:solidFill>
              </a:rPr>
              <a:t>peristaltic </a:t>
            </a:r>
            <a:r>
              <a:rPr lang="en-US" sz="1700" u="sng" dirty="0" smtClean="0">
                <a:solidFill>
                  <a:schemeClr val="tx1"/>
                </a:solidFill>
              </a:rPr>
              <a:t>constrictor* </a:t>
            </a:r>
            <a:r>
              <a:rPr lang="en-US" sz="1700" dirty="0">
                <a:solidFill>
                  <a:schemeClr val="tx1"/>
                </a:solidFill>
              </a:rPr>
              <a:t>waves called </a:t>
            </a:r>
            <a:r>
              <a:rPr lang="en-US" sz="1700" dirty="0">
                <a:solidFill>
                  <a:srgbClr val="FF0000"/>
                </a:solidFill>
              </a:rPr>
              <a:t>mixing waves </a:t>
            </a:r>
            <a:r>
              <a:rPr lang="en-US" altLang="en-US" sz="1700" dirty="0">
                <a:solidFill>
                  <a:schemeClr val="tx1"/>
                </a:solidFill>
              </a:rPr>
              <a:t>begin in the mid to upper portions of the stomach wall and move toward the antrum </a:t>
            </a:r>
            <a:r>
              <a:rPr lang="en-US" sz="1700" dirty="0">
                <a:solidFill>
                  <a:schemeClr val="tx1"/>
                </a:solidFill>
              </a:rPr>
              <a:t>once every </a:t>
            </a:r>
            <a:r>
              <a:rPr lang="en-US" sz="1700" dirty="0">
                <a:solidFill>
                  <a:srgbClr val="FADA7A">
                    <a:lumMod val="75000"/>
                  </a:srgbClr>
                </a:solidFill>
              </a:rPr>
              <a:t>15-20 sec</a:t>
            </a:r>
            <a:r>
              <a:rPr lang="en-US" sz="1700" dirty="0"/>
              <a:t>. </a:t>
            </a:r>
          </a:p>
          <a:p>
            <a:pPr lvl="1"/>
            <a:r>
              <a:rPr lang="en-US" sz="1700" dirty="0" smtClean="0">
                <a:solidFill>
                  <a:schemeClr val="tx1"/>
                </a:solidFill>
              </a:rPr>
              <a:t>These waves are initiated by the gut wall basic electrical rhythm (slow spontaneous electrical waves).</a:t>
            </a:r>
          </a:p>
          <a:p>
            <a:pPr lvl="1"/>
            <a:r>
              <a:rPr lang="en-US" sz="1700" dirty="0" smtClean="0">
                <a:solidFill>
                  <a:schemeClr val="tx1"/>
                </a:solidFill>
              </a:rPr>
              <a:t>These waves progress from the body to </a:t>
            </a:r>
            <a:r>
              <a:rPr lang="en-US" sz="1700" dirty="0" smtClean="0">
                <a:solidFill>
                  <a:schemeClr val="tx1"/>
                </a:solidFill>
                <a:cs typeface="Times New Roman" panose="02020603050405020304" pitchFamily="18" charset="0"/>
              </a:rPr>
              <a:t>→</a:t>
            </a:r>
            <a:r>
              <a:rPr lang="en-US" sz="1700" dirty="0" smtClean="0">
                <a:solidFill>
                  <a:schemeClr val="tx1"/>
                </a:solidFill>
              </a:rPr>
              <a:t> antrum. </a:t>
            </a:r>
          </a:p>
          <a:p>
            <a:pPr lvl="1"/>
            <a:r>
              <a:rPr lang="en-US" sz="1700" dirty="0" smtClean="0">
                <a:solidFill>
                  <a:schemeClr val="tx1"/>
                </a:solidFill>
              </a:rPr>
              <a:t>and </a:t>
            </a:r>
            <a:r>
              <a:rPr lang="en-US" sz="1700" dirty="0">
                <a:solidFill>
                  <a:schemeClr val="tx1"/>
                </a:solidFill>
              </a:rPr>
              <a:t>become </a:t>
            </a:r>
            <a:r>
              <a:rPr lang="en-US" sz="1700" dirty="0">
                <a:solidFill>
                  <a:srgbClr val="FF0000"/>
                </a:solidFill>
              </a:rPr>
              <a:t>intense</a:t>
            </a:r>
            <a:r>
              <a:rPr lang="en-US" sz="1700" dirty="0">
                <a:solidFill>
                  <a:schemeClr val="tx1"/>
                </a:solidFill>
              </a:rPr>
              <a:t> forcing the </a:t>
            </a:r>
            <a:r>
              <a:rPr lang="en-US" sz="1700" dirty="0" err="1">
                <a:solidFill>
                  <a:schemeClr val="tx1"/>
                </a:solidFill>
              </a:rPr>
              <a:t>chyme</a:t>
            </a:r>
            <a:r>
              <a:rPr lang="en-US" sz="1700" dirty="0">
                <a:solidFill>
                  <a:schemeClr val="tx1"/>
                </a:solidFill>
              </a:rPr>
              <a:t> to mix and move under high pressure from the antrum </a:t>
            </a:r>
            <a:r>
              <a:rPr lang="en-US" sz="1700" dirty="0">
                <a:solidFill>
                  <a:srgbClr val="FF0000"/>
                </a:solidFill>
              </a:rPr>
              <a:t>toward </a:t>
            </a:r>
            <a:r>
              <a:rPr lang="en-US" sz="1700" dirty="0">
                <a:solidFill>
                  <a:srgbClr val="FF0000"/>
                </a:solidFill>
                <a:cs typeface="Times New Roman" panose="02020603050405020304" pitchFamily="18" charset="0"/>
              </a:rPr>
              <a:t>→ </a:t>
            </a:r>
            <a:r>
              <a:rPr lang="en-US" sz="1700" dirty="0">
                <a:solidFill>
                  <a:srgbClr val="FF0000"/>
                </a:solidFill>
              </a:rPr>
              <a:t>pylorus</a:t>
            </a:r>
            <a:r>
              <a:rPr lang="en-US" sz="1700" dirty="0"/>
              <a:t>. </a:t>
            </a:r>
          </a:p>
          <a:p>
            <a:pPr lvl="1"/>
            <a:r>
              <a:rPr lang="en-US" sz="1700" dirty="0" smtClean="0">
                <a:solidFill>
                  <a:schemeClr val="tx1"/>
                </a:solidFill>
              </a:rPr>
              <a:t>Each time a peristaltic wave passes from to the antrum to the pylorus, </a:t>
            </a:r>
            <a:r>
              <a:rPr lang="en-US" sz="1700" dirty="0" smtClean="0">
                <a:solidFill>
                  <a:srgbClr val="FF0000"/>
                </a:solidFill>
              </a:rPr>
              <a:t>few</a:t>
            </a:r>
            <a:r>
              <a:rPr lang="en-US" sz="1700" dirty="0" smtClean="0">
                <a:solidFill>
                  <a:schemeClr val="tx1"/>
                </a:solidFill>
              </a:rPr>
              <a:t> millimeters of antral content move into the duodenum through the pyloric sphincter.</a:t>
            </a:r>
          </a:p>
          <a:p>
            <a:pPr marL="609540" lvl="2">
              <a:spcBef>
                <a:spcPts val="667"/>
              </a:spcBef>
              <a:buClr>
                <a:schemeClr val="accent1"/>
              </a:buClr>
            </a:pPr>
            <a:r>
              <a:rPr lang="en-US" altLang="en-US" sz="1700" dirty="0" smtClean="0">
                <a:solidFill>
                  <a:srgbClr val="FF66CC"/>
                </a:solidFill>
              </a:rPr>
              <a:t>Some become extremely intense providing peristaltic action potential-driven constrictor rings that force antral contents under higher pressure toward the pylorus.</a:t>
            </a:r>
          </a:p>
          <a:p>
            <a:endParaRPr lang="en-US" dirty="0"/>
          </a:p>
        </p:txBody>
      </p:sp>
      <p:sp>
        <p:nvSpPr>
          <p:cNvPr id="5" name="Content Placeholder 4"/>
          <p:cNvSpPr>
            <a:spLocks noGrp="1"/>
          </p:cNvSpPr>
          <p:nvPr>
            <p:ph sz="quarter" idx="2"/>
          </p:nvPr>
        </p:nvSpPr>
        <p:spPr>
          <a:xfrm>
            <a:off x="6160704" y="1179577"/>
            <a:ext cx="5387461" cy="5140195"/>
          </a:xfrm>
        </p:spPr>
        <p:txBody>
          <a:bodyPr>
            <a:noAutofit/>
          </a:bodyPr>
          <a:lstStyle/>
          <a:p>
            <a:r>
              <a:rPr lang="en-US" altLang="en-US" sz="1260" dirty="0">
                <a:solidFill>
                  <a:srgbClr val="FF66CC"/>
                </a:solidFill>
              </a:rPr>
              <a:t>Constrictor rings play an important role in mixing the stomach contents:</a:t>
            </a:r>
          </a:p>
          <a:p>
            <a:pPr lvl="1"/>
            <a:r>
              <a:rPr lang="en-US" altLang="en-US" sz="1260" dirty="0">
                <a:solidFill>
                  <a:schemeClr val="tx1"/>
                </a:solidFill>
              </a:rPr>
              <a:t>Each time it digs deeply into the food contents in the antrum</a:t>
            </a:r>
          </a:p>
          <a:p>
            <a:pPr lvl="1"/>
            <a:r>
              <a:rPr lang="en-US" altLang="en-US" sz="1260" dirty="0">
                <a:solidFill>
                  <a:schemeClr val="tx1"/>
                </a:solidFill>
              </a:rPr>
              <a:t>The opening of the pylorus allows only a </a:t>
            </a:r>
            <a:r>
              <a:rPr lang="en-US" altLang="en-US" sz="1260" dirty="0">
                <a:solidFill>
                  <a:srgbClr val="FF0000"/>
                </a:solidFill>
              </a:rPr>
              <a:t>few</a:t>
            </a:r>
            <a:r>
              <a:rPr lang="en-US" altLang="en-US" sz="1260" dirty="0">
                <a:solidFill>
                  <a:schemeClr val="tx1"/>
                </a:solidFill>
              </a:rPr>
              <a:t> </a:t>
            </a:r>
            <a:r>
              <a:rPr lang="en-US" sz="1260" dirty="0">
                <a:solidFill>
                  <a:schemeClr val="tx1"/>
                </a:solidFill>
              </a:rPr>
              <a:t>millimeters</a:t>
            </a:r>
            <a:r>
              <a:rPr lang="en-US" altLang="en-US" sz="1260" dirty="0" smtClean="0">
                <a:solidFill>
                  <a:schemeClr val="tx1"/>
                </a:solidFill>
              </a:rPr>
              <a:t> </a:t>
            </a:r>
            <a:r>
              <a:rPr lang="en-US" altLang="en-US" sz="1260" dirty="0">
                <a:solidFill>
                  <a:schemeClr val="tx1"/>
                </a:solidFill>
              </a:rPr>
              <a:t>of antral contents to be expelled into the duodenum with each </a:t>
            </a:r>
            <a:r>
              <a:rPr lang="en-US" altLang="en-US" sz="1260" dirty="0" smtClean="0">
                <a:solidFill>
                  <a:schemeClr val="tx1"/>
                </a:solidFill>
              </a:rPr>
              <a:t>wave.</a:t>
            </a:r>
            <a:endParaRPr lang="en-US" altLang="en-US" sz="1260" dirty="0">
              <a:solidFill>
                <a:schemeClr val="tx1"/>
              </a:solidFill>
            </a:endParaRPr>
          </a:p>
          <a:p>
            <a:pPr lvl="1"/>
            <a:r>
              <a:rPr lang="en-US" altLang="en-US" sz="1260" dirty="0">
                <a:solidFill>
                  <a:schemeClr val="tx1"/>
                </a:solidFill>
              </a:rPr>
              <a:t>As each wave approaches the pylorus the pyloric muscle </a:t>
            </a:r>
            <a:r>
              <a:rPr lang="en-US" altLang="en-US" sz="1260" dirty="0" smtClean="0">
                <a:solidFill>
                  <a:schemeClr val="tx1"/>
                </a:solidFill>
              </a:rPr>
              <a:t>contracts.</a:t>
            </a:r>
            <a:endParaRPr lang="en-US" altLang="en-US" sz="1260" dirty="0">
              <a:solidFill>
                <a:schemeClr val="tx1"/>
              </a:solidFill>
            </a:endParaRPr>
          </a:p>
          <a:p>
            <a:pPr lvl="1"/>
            <a:r>
              <a:rPr lang="en-US" altLang="en-US" sz="1260" dirty="0">
                <a:solidFill>
                  <a:schemeClr val="tx1"/>
                </a:solidFill>
              </a:rPr>
              <a:t>Most of the antral content are squeezed upstream through the peristaltic ring toward the </a:t>
            </a:r>
            <a:r>
              <a:rPr lang="en-US" altLang="en-US" sz="1260" dirty="0" smtClean="0">
                <a:solidFill>
                  <a:schemeClr val="tx1"/>
                </a:solidFill>
              </a:rPr>
              <a:t>body.</a:t>
            </a:r>
            <a:endParaRPr lang="en-US" altLang="en-US" sz="1260" dirty="0">
              <a:solidFill>
                <a:schemeClr val="tx1"/>
              </a:solidFill>
            </a:endParaRPr>
          </a:p>
          <a:p>
            <a:pPr lvl="1"/>
            <a:r>
              <a:rPr lang="en-US" altLang="en-US" sz="1260" dirty="0">
                <a:solidFill>
                  <a:schemeClr val="tx1"/>
                </a:solidFill>
              </a:rPr>
              <a:t>The moving peristaltic ring + upstream squeezing action called </a:t>
            </a:r>
            <a:r>
              <a:rPr lang="en-US" altLang="en-US" sz="1260" dirty="0" err="1">
                <a:solidFill>
                  <a:srgbClr val="FF0000"/>
                </a:solidFill>
              </a:rPr>
              <a:t>Retropulsion</a:t>
            </a:r>
            <a:r>
              <a:rPr lang="en-US" altLang="en-US" sz="1260" dirty="0">
                <a:solidFill>
                  <a:srgbClr val="FF0000"/>
                </a:solidFill>
              </a:rPr>
              <a:t> </a:t>
            </a:r>
            <a:r>
              <a:rPr lang="en-US" altLang="en-US" sz="1260" dirty="0">
                <a:solidFill>
                  <a:schemeClr val="tx1"/>
                </a:solidFill>
              </a:rPr>
              <a:t>is an important mixing </a:t>
            </a:r>
            <a:r>
              <a:rPr lang="en-US" altLang="en-US" sz="1260" dirty="0" smtClean="0">
                <a:solidFill>
                  <a:schemeClr val="tx1"/>
                </a:solidFill>
              </a:rPr>
              <a:t>mechanism.</a:t>
            </a:r>
          </a:p>
          <a:p>
            <a:endParaRPr lang="ar-SA" altLang="en-US" sz="300" dirty="0">
              <a:solidFill>
                <a:schemeClr val="tx1"/>
              </a:solidFill>
            </a:endParaRPr>
          </a:p>
          <a:p>
            <a:pPr marL="304770" lvl="1">
              <a:spcBef>
                <a:spcPts val="667"/>
              </a:spcBef>
              <a:buClr>
                <a:schemeClr val="accent1"/>
              </a:buClr>
            </a:pPr>
            <a:r>
              <a:rPr lang="en-US" sz="1260" dirty="0" err="1">
                <a:solidFill>
                  <a:schemeClr val="accent2">
                    <a:lumMod val="75000"/>
                  </a:schemeClr>
                </a:solidFill>
              </a:rPr>
              <a:t>Retropulsion</a:t>
            </a:r>
            <a:r>
              <a:rPr lang="en-US" sz="1260" dirty="0">
                <a:solidFill>
                  <a:schemeClr val="accent2">
                    <a:lumMod val="75000"/>
                  </a:schemeClr>
                </a:solidFill>
              </a:rPr>
              <a:t> Phenomena:</a:t>
            </a:r>
            <a:endParaRPr lang="ar-SA" altLang="en-US" sz="1260" dirty="0">
              <a:solidFill>
                <a:schemeClr val="accent2">
                  <a:lumMod val="75000"/>
                </a:schemeClr>
              </a:solidFill>
            </a:endParaRPr>
          </a:p>
          <a:p>
            <a:pPr lvl="1"/>
            <a:r>
              <a:rPr lang="en-US" sz="1260" dirty="0">
                <a:solidFill>
                  <a:schemeClr val="tx1"/>
                </a:solidFill>
              </a:rPr>
              <a:t>As the trailing contraction approaches the </a:t>
            </a:r>
            <a:r>
              <a:rPr lang="en-US" sz="1260" dirty="0">
                <a:solidFill>
                  <a:srgbClr val="FF0000"/>
                </a:solidFill>
              </a:rPr>
              <a:t>closed pylorus</a:t>
            </a:r>
            <a:r>
              <a:rPr lang="en-US" sz="1260" dirty="0">
                <a:solidFill>
                  <a:schemeClr val="tx1"/>
                </a:solidFill>
              </a:rPr>
              <a:t>, the gastric contents are forced into an antral compartment of ever- </a:t>
            </a:r>
            <a:r>
              <a:rPr lang="en-US" sz="1260" u="sng" dirty="0">
                <a:solidFill>
                  <a:schemeClr val="tx1"/>
                </a:solidFill>
              </a:rPr>
              <a:t>decreasing volume </a:t>
            </a:r>
            <a:r>
              <a:rPr lang="en-US" sz="1260" dirty="0">
                <a:solidFill>
                  <a:schemeClr val="tx1"/>
                </a:solidFill>
              </a:rPr>
              <a:t>and progressively </a:t>
            </a:r>
            <a:r>
              <a:rPr lang="en-US" sz="1260" u="sng" dirty="0">
                <a:solidFill>
                  <a:schemeClr val="tx1"/>
                </a:solidFill>
              </a:rPr>
              <a:t>increasing pressure</a:t>
            </a:r>
            <a:r>
              <a:rPr lang="en-US" sz="1260" dirty="0">
                <a:solidFill>
                  <a:schemeClr val="tx1"/>
                </a:solidFill>
              </a:rPr>
              <a:t>. </a:t>
            </a:r>
          </a:p>
          <a:p>
            <a:pPr lvl="1"/>
            <a:r>
              <a:rPr lang="en-US" sz="1260" dirty="0">
                <a:solidFill>
                  <a:schemeClr val="tx1"/>
                </a:solidFill>
              </a:rPr>
              <a:t>This results in jet-like </a:t>
            </a:r>
            <a:r>
              <a:rPr lang="en-US" sz="1260" dirty="0" err="1">
                <a:solidFill>
                  <a:schemeClr val="tx1"/>
                </a:solidFill>
              </a:rPr>
              <a:t>retropulsion</a:t>
            </a:r>
            <a:r>
              <a:rPr lang="en-US" sz="1260" dirty="0">
                <a:solidFill>
                  <a:schemeClr val="tx1"/>
                </a:solidFill>
              </a:rPr>
              <a:t> through the orifice formed by the trailing contraction. </a:t>
            </a:r>
          </a:p>
          <a:p>
            <a:pPr lvl="1"/>
            <a:r>
              <a:rPr lang="en-US" sz="1260" dirty="0">
                <a:solidFill>
                  <a:schemeClr val="tx1"/>
                </a:solidFill>
              </a:rPr>
              <a:t>Repetition at </a:t>
            </a:r>
            <a:r>
              <a:rPr lang="en-US" sz="1260" dirty="0">
                <a:solidFill>
                  <a:srgbClr val="FADA7A">
                    <a:lumMod val="75000"/>
                  </a:srgbClr>
                </a:solidFill>
              </a:rPr>
              <a:t>3 cycles/min </a:t>
            </a:r>
            <a:r>
              <a:rPr lang="en-US" sz="1260" dirty="0">
                <a:solidFill>
                  <a:schemeClr val="tx1"/>
                </a:solidFill>
              </a:rPr>
              <a:t>reduces particle size to the </a:t>
            </a:r>
            <a:r>
              <a:rPr lang="en-US" sz="1260" dirty="0">
                <a:solidFill>
                  <a:srgbClr val="FADA7A">
                    <a:lumMod val="75000"/>
                  </a:srgbClr>
                </a:solidFill>
              </a:rPr>
              <a:t>1-mm</a:t>
            </a:r>
            <a:r>
              <a:rPr lang="en-US" sz="1260" dirty="0"/>
              <a:t> to </a:t>
            </a:r>
            <a:r>
              <a:rPr lang="en-US" sz="1260" dirty="0">
                <a:solidFill>
                  <a:srgbClr val="FADA7A">
                    <a:lumMod val="75000"/>
                  </a:srgbClr>
                </a:solidFill>
              </a:rPr>
              <a:t>7-mm</a:t>
            </a:r>
            <a:r>
              <a:rPr lang="en-US" sz="1260" dirty="0"/>
              <a:t> </a:t>
            </a:r>
            <a:r>
              <a:rPr lang="en-US" sz="1260" dirty="0">
                <a:solidFill>
                  <a:schemeClr val="tx1"/>
                </a:solidFill>
              </a:rPr>
              <a:t>range that is necessary before a particle can be emptied into the duodenum. </a:t>
            </a:r>
          </a:p>
          <a:p>
            <a:pPr lvl="1"/>
            <a:r>
              <a:rPr lang="en-US" sz="1260" dirty="0">
                <a:solidFill>
                  <a:schemeClr val="tx1"/>
                </a:solidFill>
              </a:rPr>
              <a:t>These </a:t>
            </a:r>
            <a:r>
              <a:rPr lang="en-US" sz="1260" dirty="0">
                <a:solidFill>
                  <a:srgbClr val="FF0000"/>
                </a:solidFill>
              </a:rPr>
              <a:t>intense</a:t>
            </a:r>
            <a:r>
              <a:rPr lang="en-US" sz="1260" dirty="0">
                <a:solidFill>
                  <a:schemeClr val="tx1"/>
                </a:solidFill>
              </a:rPr>
              <a:t> peristaltic contractions that cause emptying increase the pressure in the stomach to </a:t>
            </a:r>
            <a:r>
              <a:rPr lang="en-US" sz="1260" b="1" dirty="0">
                <a:solidFill>
                  <a:srgbClr val="FF0000"/>
                </a:solidFill>
              </a:rPr>
              <a:t>50-70 </a:t>
            </a:r>
            <a:r>
              <a:rPr lang="en-US" sz="1260" b="1" dirty="0" smtClean="0">
                <a:solidFill>
                  <a:srgbClr val="FF0000"/>
                </a:solidFill>
              </a:rPr>
              <a:t>cm* </a:t>
            </a:r>
            <a:r>
              <a:rPr lang="en-US" sz="1260" dirty="0">
                <a:solidFill>
                  <a:schemeClr val="tx1"/>
                </a:solidFill>
              </a:rPr>
              <a:t>of H</a:t>
            </a:r>
            <a:r>
              <a:rPr lang="en-US" sz="1260" baseline="-25000" dirty="0">
                <a:solidFill>
                  <a:schemeClr val="tx1"/>
                </a:solidFill>
              </a:rPr>
              <a:t>2</a:t>
            </a:r>
            <a:r>
              <a:rPr lang="en-US" sz="1260" dirty="0">
                <a:solidFill>
                  <a:schemeClr val="tx1"/>
                </a:solidFill>
              </a:rPr>
              <a:t>O (compared to a pressure of </a:t>
            </a:r>
            <a:r>
              <a:rPr lang="en-US" sz="1260" dirty="0">
                <a:solidFill>
                  <a:srgbClr val="FADA7A">
                    <a:lumMod val="75000"/>
                  </a:srgbClr>
                </a:solidFill>
              </a:rPr>
              <a:t>~10 cm </a:t>
            </a:r>
            <a:r>
              <a:rPr lang="en-US" sz="1260" dirty="0"/>
              <a:t>of </a:t>
            </a:r>
            <a:r>
              <a:rPr lang="en-US" sz="1260" dirty="0">
                <a:solidFill>
                  <a:schemeClr val="tx1"/>
                </a:solidFill>
              </a:rPr>
              <a:t>H</a:t>
            </a:r>
            <a:r>
              <a:rPr lang="en-US" sz="1260" baseline="-25000" dirty="0">
                <a:solidFill>
                  <a:schemeClr val="tx1"/>
                </a:solidFill>
              </a:rPr>
              <a:t>2</a:t>
            </a:r>
            <a:r>
              <a:rPr lang="en-US" sz="1260" dirty="0">
                <a:solidFill>
                  <a:schemeClr val="tx1"/>
                </a:solidFill>
              </a:rPr>
              <a:t>O during the mixing peristaltic contractions).</a:t>
            </a:r>
          </a:p>
          <a:p>
            <a:pPr lvl="1"/>
            <a:endParaRPr lang="en-US" sz="1260" dirty="0"/>
          </a:p>
        </p:txBody>
      </p:sp>
      <p:cxnSp>
        <p:nvCxnSpPr>
          <p:cNvPr id="6" name="Straight Connector 5"/>
          <p:cNvCxnSpPr/>
          <p:nvPr/>
        </p:nvCxnSpPr>
        <p:spPr>
          <a:xfrm flipH="1">
            <a:off x="6094412" y="1143000"/>
            <a:ext cx="2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7" name="Rectangle 6"/>
          <p:cNvSpPr/>
          <p:nvPr/>
        </p:nvSpPr>
        <p:spPr>
          <a:xfrm>
            <a:off x="6454452" y="228600"/>
            <a:ext cx="5093713" cy="830997"/>
          </a:xfrm>
          <a:prstGeom prst="rect">
            <a:avLst/>
          </a:prstGeom>
          <a:ln>
            <a:solidFill>
              <a:srgbClr val="00B050"/>
            </a:solidFill>
            <a:prstDash val="dashDot"/>
          </a:ln>
        </p:spPr>
        <p:txBody>
          <a:bodyPr wrap="square">
            <a:spAutoFit/>
          </a:bodyPr>
          <a:lstStyle/>
          <a:p>
            <a:r>
              <a:rPr lang="en-US" sz="1200" dirty="0" smtClean="0">
                <a:solidFill>
                  <a:srgbClr val="00B050"/>
                </a:solidFill>
              </a:rPr>
              <a:t>*</a:t>
            </a:r>
          </a:p>
          <a:p>
            <a:pPr marL="171450" indent="-171450">
              <a:buFont typeface="Arial" panose="020B0604020202020204" pitchFamily="34" charset="0"/>
              <a:buChar char="•"/>
            </a:pPr>
            <a:r>
              <a:rPr lang="en-US" sz="1200" dirty="0" smtClean="0">
                <a:solidFill>
                  <a:srgbClr val="00B050"/>
                </a:solidFill>
              </a:rPr>
              <a:t>So </a:t>
            </a:r>
            <a:r>
              <a:rPr lang="en-US" sz="1200" dirty="0">
                <a:solidFill>
                  <a:srgbClr val="00B050"/>
                </a:solidFill>
              </a:rPr>
              <a:t>it causes 3 slow waves/sec.</a:t>
            </a:r>
          </a:p>
          <a:p>
            <a:pPr marL="171450" indent="-171450">
              <a:buFont typeface="Arial" panose="020B0604020202020204" pitchFamily="34" charset="0"/>
              <a:buChar char="•"/>
            </a:pPr>
            <a:r>
              <a:rPr lang="en-US" sz="1200" dirty="0">
                <a:solidFill>
                  <a:srgbClr val="00B050"/>
                </a:solidFill>
              </a:rPr>
              <a:t>And this is the only place in the GIT where slow waves cause contractions. </a:t>
            </a:r>
          </a:p>
          <a:p>
            <a:pPr marL="171450" indent="-171450">
              <a:buFont typeface="Arial" panose="020B0604020202020204" pitchFamily="34" charset="0"/>
              <a:buChar char="•"/>
            </a:pPr>
            <a:r>
              <a:rPr lang="en-US" sz="1200" dirty="0">
                <a:solidFill>
                  <a:srgbClr val="00B050"/>
                </a:solidFill>
              </a:rPr>
              <a:t>It works even without food its always contacting. </a:t>
            </a:r>
          </a:p>
        </p:txBody>
      </p:sp>
      <p:sp>
        <p:nvSpPr>
          <p:cNvPr id="8" name="Rectangle 7"/>
          <p:cNvSpPr/>
          <p:nvPr/>
        </p:nvSpPr>
        <p:spPr>
          <a:xfrm>
            <a:off x="609440" y="2276872"/>
            <a:ext cx="5450419" cy="461665"/>
          </a:xfrm>
          <a:prstGeom prst="rect">
            <a:avLst/>
          </a:prstGeom>
          <a:ln>
            <a:solidFill>
              <a:srgbClr val="00B050"/>
            </a:solidFill>
            <a:prstDash val="dashDot"/>
          </a:ln>
        </p:spPr>
        <p:txBody>
          <a:bodyPr wrap="square">
            <a:spAutoFit/>
          </a:bodyPr>
          <a:lstStyle/>
          <a:p>
            <a:r>
              <a:rPr lang="en-US" sz="1200" dirty="0" smtClean="0">
                <a:solidFill>
                  <a:srgbClr val="00B050"/>
                </a:solidFill>
              </a:rPr>
              <a:t>The weak peristaltic constriction is produced by slow wave  without action potential. </a:t>
            </a:r>
          </a:p>
          <a:p>
            <a:r>
              <a:rPr lang="en-US" sz="1200" dirty="0" smtClean="0">
                <a:solidFill>
                  <a:srgbClr val="00B050"/>
                </a:solidFill>
              </a:rPr>
              <a:t>This part is the only part of </a:t>
            </a:r>
            <a:r>
              <a:rPr lang="en-US" sz="1200" dirty="0" err="1" smtClean="0">
                <a:solidFill>
                  <a:srgbClr val="00B050"/>
                </a:solidFill>
              </a:rPr>
              <a:t>git</a:t>
            </a:r>
            <a:r>
              <a:rPr lang="en-US" sz="1200" dirty="0" smtClean="0">
                <a:solidFill>
                  <a:srgbClr val="00B050"/>
                </a:solidFill>
              </a:rPr>
              <a:t> that is contracted by the slow wave.</a:t>
            </a:r>
            <a:endParaRPr lang="en-US" sz="1200" dirty="0">
              <a:solidFill>
                <a:srgbClr val="00B050"/>
              </a:solidFill>
            </a:endParaRPr>
          </a:p>
        </p:txBody>
      </p:sp>
      <p:sp>
        <p:nvSpPr>
          <p:cNvPr id="10" name="Rectangle 9"/>
          <p:cNvSpPr/>
          <p:nvPr/>
        </p:nvSpPr>
        <p:spPr>
          <a:xfrm>
            <a:off x="7390556" y="6356349"/>
            <a:ext cx="4188828" cy="378396"/>
          </a:xfrm>
          <a:prstGeom prst="rect">
            <a:avLst/>
          </a:prstGeom>
          <a:noFill/>
          <a:ln>
            <a:solidFill>
              <a:schemeClr val="bg2">
                <a:lumMod val="9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Arabic Typesetting" panose="03020402040406030203" pitchFamily="66" charset="-78"/>
                <a:cs typeface="Arabic Typesetting" panose="03020402040406030203" pitchFamily="66" charset="-78"/>
              </a:rPr>
              <a:t>* The </a:t>
            </a:r>
            <a:r>
              <a:rPr lang="en-US" sz="2400" dirty="0">
                <a:solidFill>
                  <a:srgbClr val="FF0000"/>
                </a:solidFill>
                <a:latin typeface="Arabic Typesetting" panose="03020402040406030203" pitchFamily="66" charset="-78"/>
                <a:cs typeface="Arabic Typesetting" panose="03020402040406030203" pitchFamily="66" charset="-78"/>
              </a:rPr>
              <a:t>pressures mentioned here is important.</a:t>
            </a:r>
          </a:p>
        </p:txBody>
      </p:sp>
    </p:spTree>
    <p:extLst>
      <p:ext uri="{BB962C8B-B14F-4D97-AF65-F5344CB8AC3E}">
        <p14:creationId xmlns:p14="http://schemas.microsoft.com/office/powerpoint/2010/main" val="3234942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0" y="152400"/>
            <a:ext cx="11317600" cy="990600"/>
          </a:xfrm>
        </p:spPr>
        <p:txBody>
          <a:bodyPr>
            <a:normAutofit/>
          </a:bodyPr>
          <a:lstStyle/>
          <a:p>
            <a:r>
              <a:rPr lang="en-US" sz="3200" dirty="0" smtClean="0"/>
              <a:t>Summary of Mixing &amp; Propulsion </a:t>
            </a:r>
            <a:r>
              <a:rPr lang="en-US" sz="3200" dirty="0">
                <a:solidFill>
                  <a:schemeClr val="bg1">
                    <a:lumMod val="50000"/>
                  </a:schemeClr>
                </a:solidFill>
              </a:rPr>
              <a:t>(from slides)</a:t>
            </a:r>
            <a:r>
              <a:rPr lang="en-US" sz="3200" dirty="0" smtClean="0"/>
              <a:t> </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7</a:t>
            </a:fld>
            <a:endParaRPr lang="en-US" dirty="0"/>
          </a:p>
        </p:txBody>
      </p:sp>
      <p:pic>
        <p:nvPicPr>
          <p:cNvPr id="6" name="Content Placeholder 5" descr="Screen Clipping"/>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09460" y="1700808"/>
            <a:ext cx="8437280" cy="4464496"/>
          </a:xfrm>
          <a:ln>
            <a:solidFill>
              <a:schemeClr val="bg2"/>
            </a:solidFill>
          </a:ln>
        </p:spPr>
      </p:pic>
      <p:grpSp>
        <p:nvGrpSpPr>
          <p:cNvPr id="8" name="Group 7"/>
          <p:cNvGrpSpPr/>
          <p:nvPr/>
        </p:nvGrpSpPr>
        <p:grpSpPr>
          <a:xfrm>
            <a:off x="9190757" y="1700808"/>
            <a:ext cx="2232248" cy="4464496"/>
            <a:chOff x="8582500" y="1496507"/>
            <a:chExt cx="2512653" cy="4681595"/>
          </a:xfrm>
        </p:grpSpPr>
        <p:pic>
          <p:nvPicPr>
            <p:cNvPr id="9" name="Picture 3" descr="26-26"/>
            <p:cNvPicPr>
              <a:picLocks noChangeAspect="1" noChangeArrowheads="1"/>
            </p:cNvPicPr>
            <p:nvPr/>
          </p:nvPicPr>
          <p:blipFill rotWithShape="1">
            <a:blip r:embed="rId3" cstate="print"/>
            <a:srcRect r="50038"/>
            <a:stretch/>
          </p:blipFill>
          <p:spPr bwMode="auto">
            <a:xfrm>
              <a:off x="8582500" y="1496507"/>
              <a:ext cx="2512653" cy="2364541"/>
            </a:xfrm>
            <a:prstGeom prst="rect">
              <a:avLst/>
            </a:prstGeom>
            <a:noFill/>
            <a:ln w="9525">
              <a:solidFill>
                <a:schemeClr val="bg2"/>
              </a:solidFill>
              <a:miter lim="800000"/>
              <a:headEnd/>
              <a:tailEnd/>
            </a:ln>
          </p:spPr>
        </p:pic>
        <p:pic>
          <p:nvPicPr>
            <p:cNvPr id="10" name="Picture 3" descr="26-26"/>
            <p:cNvPicPr>
              <a:picLocks noChangeAspect="1" noChangeArrowheads="1"/>
            </p:cNvPicPr>
            <p:nvPr/>
          </p:nvPicPr>
          <p:blipFill rotWithShape="1">
            <a:blip r:embed="rId3" cstate="print"/>
            <a:srcRect l="51226"/>
            <a:stretch/>
          </p:blipFill>
          <p:spPr bwMode="auto">
            <a:xfrm>
              <a:off x="8612374" y="3813561"/>
              <a:ext cx="2452923" cy="2364541"/>
            </a:xfrm>
            <a:prstGeom prst="rect">
              <a:avLst/>
            </a:prstGeom>
            <a:noFill/>
            <a:ln w="9525">
              <a:solidFill>
                <a:schemeClr val="bg2"/>
              </a:solidFill>
              <a:miter lim="800000"/>
              <a:headEnd/>
              <a:tailEnd/>
            </a:ln>
          </p:spPr>
        </p:pic>
      </p:grpSp>
      <p:sp>
        <p:nvSpPr>
          <p:cNvPr id="11" name="Rectangle 10"/>
          <p:cNvSpPr/>
          <p:nvPr/>
        </p:nvSpPr>
        <p:spPr>
          <a:xfrm>
            <a:off x="6840759" y="1273088"/>
            <a:ext cx="2205981" cy="404664"/>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Females’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851626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smtClean="0"/>
              <a:t>Cont. Emptying</a:t>
            </a:r>
            <a:endParaRPr lang="ar-SA" sz="3200" dirty="0"/>
          </a:p>
        </p:txBody>
      </p:sp>
      <p:sp>
        <p:nvSpPr>
          <p:cNvPr id="3" name="عنصر نائب لرقم الشريحة 2"/>
          <p:cNvSpPr>
            <a:spLocks noGrp="1"/>
          </p:cNvSpPr>
          <p:nvPr>
            <p:ph type="sldNum" sz="quarter" idx="12"/>
          </p:nvPr>
        </p:nvSpPr>
        <p:spPr/>
        <p:txBody>
          <a:bodyPr/>
          <a:lstStyle/>
          <a:p>
            <a:pPr lvl="0"/>
            <a:fld id="{4929A69E-7D8F-4515-9605-0315ABD4F316}" type="slidenum">
              <a:rPr lang="en-US" noProof="0" smtClean="0"/>
              <a:pPr lvl="0"/>
              <a:t>8</a:t>
            </a:fld>
            <a:endParaRPr lang="en-US" noProof="0" dirty="0"/>
          </a:p>
        </p:txBody>
      </p:sp>
      <p:sp>
        <p:nvSpPr>
          <p:cNvPr id="6" name="Content Placeholder 5"/>
          <p:cNvSpPr>
            <a:spLocks noGrp="1"/>
          </p:cNvSpPr>
          <p:nvPr>
            <p:ph sz="quarter" idx="1"/>
          </p:nvPr>
        </p:nvSpPr>
        <p:spPr>
          <a:xfrm>
            <a:off x="609460" y="1124744"/>
            <a:ext cx="10969943" cy="4937760"/>
          </a:xfrm>
        </p:spPr>
        <p:txBody>
          <a:bodyPr>
            <a:noAutofit/>
          </a:bodyPr>
          <a:lstStyle/>
          <a:p>
            <a:pPr marL="457200" indent="-457200" eaLnBrk="0" hangingPunct="0">
              <a:spcBef>
                <a:spcPct val="50000"/>
              </a:spcBef>
            </a:pPr>
            <a:r>
              <a:rPr lang="en-US" sz="1800" dirty="0" smtClean="0">
                <a:solidFill>
                  <a:schemeClr val="accent2">
                    <a:lumMod val="75000"/>
                  </a:schemeClr>
                </a:solidFill>
              </a:rPr>
              <a:t>Stomach Emptying is </a:t>
            </a:r>
            <a:r>
              <a:rPr lang="en-US" sz="1800" dirty="0">
                <a:solidFill>
                  <a:schemeClr val="accent2">
                    <a:lumMod val="75000"/>
                  </a:schemeClr>
                </a:solidFill>
              </a:rPr>
              <a:t>the result </a:t>
            </a:r>
            <a:r>
              <a:rPr lang="en-US" sz="1800" dirty="0" smtClean="0">
                <a:solidFill>
                  <a:schemeClr val="accent2">
                    <a:lumMod val="75000"/>
                  </a:schemeClr>
                </a:solidFill>
              </a:rPr>
              <a:t>of: </a:t>
            </a:r>
            <a:r>
              <a:rPr lang="en-US" sz="1800" dirty="0"/>
              <a:t>intense peristaltic antral contractions against resistance to passage of </a:t>
            </a:r>
            <a:r>
              <a:rPr lang="en-US" sz="1800" dirty="0" err="1"/>
              <a:t>chyme</a:t>
            </a:r>
            <a:r>
              <a:rPr lang="en-US" sz="1800" dirty="0"/>
              <a:t> at the pylorus.   </a:t>
            </a:r>
            <a:endParaRPr lang="en-US" sz="1800" dirty="0" smtClean="0"/>
          </a:p>
          <a:p>
            <a:pPr marL="457200" indent="-457200" eaLnBrk="0" hangingPunct="0">
              <a:spcBef>
                <a:spcPct val="50000"/>
              </a:spcBef>
            </a:pPr>
            <a:endParaRPr lang="en-US" sz="600" dirty="0"/>
          </a:p>
          <a:p>
            <a:pPr marL="457200" indent="-457200" eaLnBrk="0" hangingPunct="0">
              <a:spcBef>
                <a:spcPct val="50000"/>
              </a:spcBef>
            </a:pPr>
            <a:r>
              <a:rPr lang="en-US" sz="1800" dirty="0" smtClean="0">
                <a:solidFill>
                  <a:schemeClr val="accent2">
                    <a:lumMod val="75000"/>
                  </a:schemeClr>
                </a:solidFill>
              </a:rPr>
              <a:t>Role </a:t>
            </a:r>
            <a:r>
              <a:rPr lang="en-US" sz="1800" dirty="0">
                <a:solidFill>
                  <a:schemeClr val="accent2">
                    <a:lumMod val="75000"/>
                  </a:schemeClr>
                </a:solidFill>
              </a:rPr>
              <a:t>of the Pylorus in Controlling Stomach </a:t>
            </a:r>
            <a:r>
              <a:rPr lang="en-US" sz="1800" dirty="0" smtClean="0">
                <a:solidFill>
                  <a:schemeClr val="accent2">
                    <a:lumMod val="75000"/>
                  </a:schemeClr>
                </a:solidFill>
              </a:rPr>
              <a:t>Emptying:</a:t>
            </a:r>
          </a:p>
          <a:p>
            <a:pPr marL="590520" lvl="2" indent="-285750" eaLnBrk="0" hangingPunct="0">
              <a:spcBef>
                <a:spcPct val="50000"/>
              </a:spcBef>
              <a:buClr>
                <a:schemeClr val="bg2">
                  <a:lumMod val="75000"/>
                </a:schemeClr>
              </a:buClr>
            </a:pPr>
            <a:r>
              <a:rPr lang="en-US" sz="1600" dirty="0">
                <a:solidFill>
                  <a:schemeClr val="tx1"/>
                </a:solidFill>
              </a:rPr>
              <a:t>Pylorus is the distal opening </a:t>
            </a:r>
            <a:r>
              <a:rPr lang="en-US" altLang="en-US" sz="1600" dirty="0">
                <a:solidFill>
                  <a:schemeClr val="tx1"/>
                </a:solidFill>
              </a:rPr>
              <a:t>of the stomach</a:t>
            </a:r>
            <a:r>
              <a:rPr lang="en-US" sz="1600" dirty="0">
                <a:solidFill>
                  <a:schemeClr val="tx1"/>
                </a:solidFill>
              </a:rPr>
              <a:t>. The pyloric sphincter is characterized by </a:t>
            </a:r>
            <a:r>
              <a:rPr lang="en-US" sz="1600" dirty="0">
                <a:solidFill>
                  <a:srgbClr val="FF0000"/>
                </a:solidFill>
              </a:rPr>
              <a:t>strong circular muscle </a:t>
            </a:r>
            <a:r>
              <a:rPr lang="en-US" sz="1600" dirty="0">
                <a:solidFill>
                  <a:schemeClr val="tx1"/>
                </a:solidFill>
              </a:rPr>
              <a:t>(as compared to the antrum</a:t>
            </a:r>
            <a:r>
              <a:rPr lang="en-US" sz="1600" dirty="0" smtClean="0">
                <a:solidFill>
                  <a:schemeClr val="tx1"/>
                </a:solidFill>
              </a:rPr>
              <a:t>) (</a:t>
            </a:r>
            <a:r>
              <a:rPr lang="en-US" altLang="en-US" sz="1600" dirty="0">
                <a:solidFill>
                  <a:schemeClr val="tx1"/>
                </a:solidFill>
              </a:rPr>
              <a:t>Thickness of circular muscles is </a:t>
            </a:r>
            <a:r>
              <a:rPr lang="en-US" altLang="en-US" sz="1600" dirty="0">
                <a:solidFill>
                  <a:srgbClr val="FADA7A">
                    <a:lumMod val="75000"/>
                  </a:srgbClr>
                </a:solidFill>
              </a:rPr>
              <a:t>50-100%</a:t>
            </a:r>
            <a:r>
              <a:rPr lang="en-US" altLang="en-US" sz="1600" dirty="0"/>
              <a:t> </a:t>
            </a:r>
            <a:r>
              <a:rPr lang="en-US" altLang="en-US" sz="1600" dirty="0">
                <a:solidFill>
                  <a:schemeClr val="tx1"/>
                </a:solidFill>
              </a:rPr>
              <a:t>greater than in the antrum)</a:t>
            </a:r>
            <a:r>
              <a:rPr lang="en-US" sz="1600" dirty="0">
                <a:solidFill>
                  <a:schemeClr val="tx1"/>
                </a:solidFill>
              </a:rPr>
              <a:t> and remains </a:t>
            </a:r>
            <a:r>
              <a:rPr lang="en-US" sz="1600" dirty="0" err="1">
                <a:solidFill>
                  <a:schemeClr val="tx1"/>
                </a:solidFill>
              </a:rPr>
              <a:t>tonically</a:t>
            </a:r>
            <a:r>
              <a:rPr lang="en-US" sz="1600" dirty="0">
                <a:solidFill>
                  <a:schemeClr val="tx1"/>
                </a:solidFill>
              </a:rPr>
              <a:t> contracted most of the time.</a:t>
            </a:r>
          </a:p>
          <a:p>
            <a:pPr marL="590520" lvl="2" indent="-285750" eaLnBrk="0" hangingPunct="0">
              <a:spcBef>
                <a:spcPct val="50000"/>
              </a:spcBef>
              <a:buClr>
                <a:schemeClr val="bg2">
                  <a:lumMod val="75000"/>
                </a:schemeClr>
              </a:buClr>
            </a:pPr>
            <a:r>
              <a:rPr lang="en-US" altLang="en-US" sz="1600" dirty="0">
                <a:solidFill>
                  <a:schemeClr val="tx1"/>
                </a:solidFill>
              </a:rPr>
              <a:t>It is named the </a:t>
            </a:r>
            <a:r>
              <a:rPr lang="en-US" altLang="en-US" sz="1600" dirty="0">
                <a:solidFill>
                  <a:srgbClr val="FF0000"/>
                </a:solidFill>
              </a:rPr>
              <a:t>pyloric </a:t>
            </a:r>
            <a:r>
              <a:rPr lang="en-US" altLang="en-US" sz="1600" dirty="0" smtClean="0">
                <a:solidFill>
                  <a:srgbClr val="FF0000"/>
                </a:solidFill>
              </a:rPr>
              <a:t>sphincter.</a:t>
            </a:r>
            <a:endParaRPr lang="en-US" altLang="en-US" sz="1600" dirty="0">
              <a:solidFill>
                <a:srgbClr val="FF0000"/>
              </a:solidFill>
            </a:endParaRPr>
          </a:p>
          <a:p>
            <a:pPr marL="590520" lvl="2" indent="-285750" eaLnBrk="0" hangingPunct="0">
              <a:spcBef>
                <a:spcPct val="50000"/>
              </a:spcBef>
              <a:buClr>
                <a:schemeClr val="bg2">
                  <a:lumMod val="75000"/>
                </a:schemeClr>
              </a:buClr>
            </a:pPr>
            <a:r>
              <a:rPr lang="en-US" sz="1600" dirty="0" smtClean="0">
                <a:solidFill>
                  <a:schemeClr val="tx1"/>
                </a:solidFill>
              </a:rPr>
              <a:t>However</a:t>
            </a:r>
            <a:r>
              <a:rPr lang="en-US" sz="1600" dirty="0">
                <a:solidFill>
                  <a:schemeClr val="tx1"/>
                </a:solidFill>
              </a:rPr>
              <a:t>, during pyloric constriction, </a:t>
            </a:r>
            <a:r>
              <a:rPr lang="en-US" sz="1600" dirty="0">
                <a:solidFill>
                  <a:srgbClr val="FF0000"/>
                </a:solidFill>
              </a:rPr>
              <a:t>watery</a:t>
            </a:r>
            <a:r>
              <a:rPr lang="en-US" sz="1600" dirty="0">
                <a:solidFill>
                  <a:schemeClr val="tx1"/>
                </a:solidFill>
              </a:rPr>
              <a:t> </a:t>
            </a:r>
            <a:r>
              <a:rPr lang="en-US" sz="1600" dirty="0" err="1">
                <a:solidFill>
                  <a:schemeClr val="tx1"/>
                </a:solidFill>
              </a:rPr>
              <a:t>chyme</a:t>
            </a:r>
            <a:r>
              <a:rPr lang="en-US" sz="1600" dirty="0">
                <a:solidFill>
                  <a:schemeClr val="tx1"/>
                </a:solidFill>
              </a:rPr>
              <a:t> can still pass through the pylorus into the duodenum, but not food </a:t>
            </a:r>
            <a:r>
              <a:rPr lang="en-US" sz="1600" dirty="0" smtClean="0">
                <a:solidFill>
                  <a:schemeClr val="tx1"/>
                </a:solidFill>
              </a:rPr>
              <a:t>particles</a:t>
            </a:r>
            <a:r>
              <a:rPr lang="en-US" sz="1600" dirty="0">
                <a:solidFill>
                  <a:schemeClr val="tx1"/>
                </a:solidFill>
              </a:rPr>
              <a:t> </a:t>
            </a:r>
            <a:r>
              <a:rPr lang="en-US" sz="1600" dirty="0" smtClean="0">
                <a:solidFill>
                  <a:schemeClr val="tx1"/>
                </a:solidFill>
              </a:rPr>
              <a:t>(</a:t>
            </a:r>
            <a:r>
              <a:rPr lang="en-US" altLang="en-US" sz="1600" dirty="0" smtClean="0">
                <a:solidFill>
                  <a:schemeClr val="tx1"/>
                </a:solidFill>
              </a:rPr>
              <a:t>It </a:t>
            </a:r>
            <a:r>
              <a:rPr lang="en-US" altLang="en-US" sz="1600" dirty="0">
                <a:solidFill>
                  <a:schemeClr val="tx1"/>
                </a:solidFill>
              </a:rPr>
              <a:t>is usually open enough to allow water &amp; fluids</a:t>
            </a:r>
            <a:r>
              <a:rPr lang="en-US" altLang="en-US" sz="1600" dirty="0" smtClean="0">
                <a:solidFill>
                  <a:schemeClr val="tx1"/>
                </a:solidFill>
              </a:rPr>
              <a:t>).</a:t>
            </a:r>
            <a:endParaRPr lang="en-US" sz="1600" dirty="0">
              <a:solidFill>
                <a:schemeClr val="tx1"/>
              </a:solidFill>
            </a:endParaRPr>
          </a:p>
          <a:p>
            <a:pPr marL="590520" lvl="2" indent="-285750" eaLnBrk="0" hangingPunct="0">
              <a:spcBef>
                <a:spcPct val="50000"/>
              </a:spcBef>
              <a:buClr>
                <a:schemeClr val="bg2">
                  <a:lumMod val="75000"/>
                </a:schemeClr>
              </a:buClr>
            </a:pPr>
            <a:r>
              <a:rPr lang="en-US" sz="1600" dirty="0">
                <a:solidFill>
                  <a:schemeClr val="tx1"/>
                </a:solidFill>
              </a:rPr>
              <a:t>Pyloric constriction is determined by nervous and humoral reflex signals from the stomach and the duodenum. </a:t>
            </a:r>
            <a:endParaRPr lang="en-US" sz="1600" dirty="0" smtClean="0">
              <a:solidFill>
                <a:schemeClr val="tx1"/>
              </a:solidFill>
            </a:endParaRPr>
          </a:p>
          <a:p>
            <a:pPr marL="590520" lvl="2" indent="-285750" eaLnBrk="0" hangingPunct="0">
              <a:spcBef>
                <a:spcPct val="50000"/>
              </a:spcBef>
              <a:buClr>
                <a:schemeClr val="accent1"/>
              </a:buClr>
            </a:pPr>
            <a:endParaRPr lang="en-US" sz="600" dirty="0">
              <a:solidFill>
                <a:schemeClr val="tx1"/>
              </a:solidFill>
            </a:endParaRPr>
          </a:p>
          <a:p>
            <a:r>
              <a:rPr lang="en-US" altLang="en-US" sz="1800" dirty="0" smtClean="0">
                <a:solidFill>
                  <a:srgbClr val="FF66CC"/>
                </a:solidFill>
              </a:rPr>
              <a:t>Pyloric pump:</a:t>
            </a:r>
          </a:p>
          <a:p>
            <a:pPr lvl="1"/>
            <a:r>
              <a:rPr lang="en-US" altLang="en-US" sz="1600" dirty="0" smtClean="0">
                <a:solidFill>
                  <a:schemeClr val="tx1"/>
                </a:solidFill>
              </a:rPr>
              <a:t>Most of the time contractions are weak and cause mixing of food with gastric secretions.</a:t>
            </a:r>
          </a:p>
          <a:p>
            <a:pPr lvl="1"/>
            <a:r>
              <a:rPr lang="en-US" altLang="en-US" sz="1600" dirty="0" smtClean="0">
                <a:solidFill>
                  <a:srgbClr val="FADA7A">
                    <a:lumMod val="75000"/>
                  </a:srgbClr>
                </a:solidFill>
              </a:rPr>
              <a:t>20%</a:t>
            </a:r>
            <a:r>
              <a:rPr lang="en-US" altLang="en-US" sz="1600" dirty="0" smtClean="0">
                <a:solidFill>
                  <a:schemeClr val="tx1"/>
                </a:solidFill>
              </a:rPr>
              <a:t> of the time contractions in the form of tight </a:t>
            </a:r>
            <a:r>
              <a:rPr lang="en-US" altLang="en-US" sz="1600" dirty="0" err="1" smtClean="0">
                <a:solidFill>
                  <a:schemeClr val="tx1"/>
                </a:solidFill>
              </a:rPr>
              <a:t>ringlike</a:t>
            </a:r>
            <a:r>
              <a:rPr lang="en-US" altLang="en-US" sz="1600" dirty="0" smtClean="0">
                <a:solidFill>
                  <a:schemeClr val="tx1"/>
                </a:solidFill>
              </a:rPr>
              <a:t> constrictions cause stomach emptying. </a:t>
            </a:r>
          </a:p>
          <a:p>
            <a:pPr lvl="1"/>
            <a:r>
              <a:rPr lang="ar-SA" sz="1600" dirty="0">
                <a:solidFill>
                  <a:srgbClr val="00B050"/>
                </a:solidFill>
                <a:latin typeface="Calibri" panose="020F0502020204030204" pitchFamily="34" charset="0"/>
                <a:cs typeface="Calibri" panose="020F0502020204030204" pitchFamily="34" charset="0"/>
              </a:rPr>
              <a:t>يعني لو عندي 100 </a:t>
            </a:r>
            <a:r>
              <a:rPr lang="ar-SA" sz="1600" dirty="0" err="1">
                <a:solidFill>
                  <a:srgbClr val="00B050"/>
                </a:solidFill>
                <a:latin typeface="Calibri" panose="020F0502020204030204" pitchFamily="34" charset="0"/>
                <a:cs typeface="Calibri" panose="020F0502020204030204" pitchFamily="34" charset="0"/>
              </a:rPr>
              <a:t>كونتراكشن</a:t>
            </a:r>
            <a:r>
              <a:rPr lang="ar-SA" sz="1600" dirty="0">
                <a:solidFill>
                  <a:srgbClr val="00B050"/>
                </a:solidFill>
                <a:latin typeface="Calibri" panose="020F0502020204030204" pitchFamily="34" charset="0"/>
                <a:cs typeface="Calibri" panose="020F0502020204030204" pitchFamily="34" charset="0"/>
              </a:rPr>
              <a:t> 20 منها بس هي اللي راح تسمح بمرور </a:t>
            </a:r>
            <a:r>
              <a:rPr lang="ar-SA" sz="1600" dirty="0" err="1" smtClean="0">
                <a:solidFill>
                  <a:srgbClr val="00B050"/>
                </a:solidFill>
                <a:latin typeface="Calibri" panose="020F0502020204030204" pitchFamily="34" charset="0"/>
                <a:cs typeface="Calibri" panose="020F0502020204030204" pitchFamily="34" charset="0"/>
              </a:rPr>
              <a:t>الكايم</a:t>
            </a:r>
            <a:endParaRPr lang="en-US" altLang="en-US" sz="1600" dirty="0" smtClean="0">
              <a:solidFill>
                <a:schemeClr val="tx1"/>
              </a:solidFill>
            </a:endParaRPr>
          </a:p>
          <a:p>
            <a:pPr lvl="1"/>
            <a:r>
              <a:rPr lang="en-US" altLang="en-US" sz="1600" dirty="0" smtClean="0">
                <a:solidFill>
                  <a:schemeClr val="tx1"/>
                </a:solidFill>
              </a:rPr>
              <a:t>They </a:t>
            </a:r>
            <a:r>
              <a:rPr lang="en-US" altLang="en-US" sz="1600" dirty="0" smtClean="0">
                <a:solidFill>
                  <a:schemeClr val="tx1"/>
                </a:solidFill>
              </a:rPr>
              <a:t>are </a:t>
            </a:r>
            <a:r>
              <a:rPr lang="en-US" altLang="en-US" sz="1600" dirty="0" smtClean="0">
                <a:solidFill>
                  <a:srgbClr val="FADA7A">
                    <a:lumMod val="75000"/>
                  </a:srgbClr>
                </a:solidFill>
              </a:rPr>
              <a:t>6 times </a:t>
            </a:r>
            <a:r>
              <a:rPr lang="en-US" altLang="en-US" sz="1600" dirty="0" smtClean="0">
                <a:solidFill>
                  <a:schemeClr val="tx1"/>
                </a:solidFill>
              </a:rPr>
              <a:t>as powerful as mixing waves.</a:t>
            </a:r>
            <a:endParaRPr lang="en-US" altLang="en-US" sz="1600" dirty="0">
              <a:solidFill>
                <a:schemeClr val="tx1"/>
              </a:solidFill>
            </a:endParaRPr>
          </a:p>
        </p:txBody>
      </p:sp>
    </p:spTree>
    <p:extLst>
      <p:ext uri="{BB962C8B-B14F-4D97-AF65-F5344CB8AC3E}">
        <p14:creationId xmlns:p14="http://schemas.microsoft.com/office/powerpoint/2010/main" val="2155226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29A69E-7D8F-4515-9605-0315ABD4F316}" type="slidenum">
              <a:rPr lang="en-US" smtClean="0"/>
              <a:t>9</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050354602"/>
              </p:ext>
            </p:extLst>
          </p:nvPr>
        </p:nvGraphicFramePr>
        <p:xfrm>
          <a:off x="-1" y="1"/>
          <a:ext cx="12188828" cy="6400800"/>
        </p:xfrm>
        <a:graphic>
          <a:graphicData uri="http://schemas.openxmlformats.org/drawingml/2006/table">
            <a:tbl>
              <a:tblPr firstRow="1" bandRow="1">
                <a:tableStyleId>{5DA37D80-6434-44D0-A028-1B22A696006F}</a:tableStyleId>
              </a:tblPr>
              <a:tblGrid>
                <a:gridCol w="5518349">
                  <a:extLst>
                    <a:ext uri="{9D8B030D-6E8A-4147-A177-3AD203B41FA5}">
                      <a16:colId xmlns:a16="http://schemas.microsoft.com/office/drawing/2014/main" val="432294192"/>
                    </a:ext>
                  </a:extLst>
                </a:gridCol>
                <a:gridCol w="3024336">
                  <a:extLst>
                    <a:ext uri="{9D8B030D-6E8A-4147-A177-3AD203B41FA5}">
                      <a16:colId xmlns:a16="http://schemas.microsoft.com/office/drawing/2014/main" val="868826657"/>
                    </a:ext>
                  </a:extLst>
                </a:gridCol>
                <a:gridCol w="1944216">
                  <a:extLst>
                    <a:ext uri="{9D8B030D-6E8A-4147-A177-3AD203B41FA5}">
                      <a16:colId xmlns:a16="http://schemas.microsoft.com/office/drawing/2014/main" val="1455877838"/>
                    </a:ext>
                  </a:extLst>
                </a:gridCol>
                <a:gridCol w="1701927">
                  <a:extLst>
                    <a:ext uri="{9D8B030D-6E8A-4147-A177-3AD203B41FA5}">
                      <a16:colId xmlns:a16="http://schemas.microsoft.com/office/drawing/2014/main" val="4155407684"/>
                    </a:ext>
                  </a:extLst>
                </a:gridCol>
              </a:tblGrid>
              <a:tr h="317817">
                <a:tc gridSpan="4">
                  <a:txBody>
                    <a:bodyPr/>
                    <a:lstStyle/>
                    <a:p>
                      <a:pPr algn="ctr"/>
                      <a:r>
                        <a:rPr lang="en-US" sz="1500" b="0" i="0" u="none" dirty="0" smtClean="0">
                          <a:latin typeface="Gill Sans MT" panose="020B0502020104020203" pitchFamily="34" charset="0"/>
                          <a:cs typeface="Times New Roman" panose="02020603050405020304" pitchFamily="18" charset="0"/>
                        </a:rPr>
                        <a:t>Regulation of the emptying of the stomach </a:t>
                      </a:r>
                    </a:p>
                  </a:txBody>
                  <a:tcPr>
                    <a:solidFill>
                      <a:srgbClr val="D6EAF6"/>
                    </a:solidFill>
                  </a:tcPr>
                </a:tc>
                <a:tc hMerge="1">
                  <a:txBody>
                    <a:bodyPr/>
                    <a:lstStyle/>
                    <a:p>
                      <a:pPr algn="ctr"/>
                      <a:endParaRPr lang="en-US" sz="1600" b="0" i="0" u="none" dirty="0" smtClean="0">
                        <a:latin typeface="Gill Sans MT" panose="020B0502020104020203" pitchFamily="34" charset="0"/>
                        <a:cs typeface="Times New Roman" panose="02020603050405020304" pitchFamily="18" charset="0"/>
                      </a:endParaRPr>
                    </a:p>
                  </a:txBody>
                  <a:tcPr>
                    <a:solidFill>
                      <a:srgbClr val="D6EAF6"/>
                    </a:solidFill>
                  </a:tcPr>
                </a:tc>
                <a:tc hMerge="1">
                  <a:txBody>
                    <a:bodyPr/>
                    <a:lstStyle/>
                    <a:p>
                      <a:endParaRPr lang="en-US"/>
                    </a:p>
                  </a:txBody>
                  <a:tcPr/>
                </a:tc>
                <a:tc hMerge="1">
                  <a:txBody>
                    <a:bodyPr/>
                    <a:lstStyle/>
                    <a:p>
                      <a:pPr algn="ctr"/>
                      <a:endParaRPr lang="en-US" sz="1600" b="0" i="0" u="none" dirty="0" smtClean="0">
                        <a:latin typeface="Gill Sans MT" panose="020B0502020104020203" pitchFamily="34" charset="0"/>
                        <a:cs typeface="Times New Roman" panose="02020603050405020304" pitchFamily="18" charset="0"/>
                      </a:endParaRPr>
                    </a:p>
                  </a:txBody>
                  <a:tcPr>
                    <a:solidFill>
                      <a:srgbClr val="D6EAF6"/>
                    </a:solidFill>
                  </a:tcPr>
                </a:tc>
                <a:extLst>
                  <a:ext uri="{0D108BD9-81ED-4DB2-BD59-A6C34878D82A}">
                    <a16:rowId xmlns:a16="http://schemas.microsoft.com/office/drawing/2014/main" val="402202847"/>
                  </a:ext>
                </a:extLst>
              </a:tr>
              <a:tr h="484293">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accent5">
                              <a:lumMod val="75000"/>
                            </a:schemeClr>
                          </a:solidFill>
                        </a:rPr>
                        <a:t>The rate of stomach emptying is controlled by </a:t>
                      </a:r>
                      <a:r>
                        <a:rPr kumimoji="0" lang="en-US" sz="1300" u="none" kern="1200" dirty="0" smtClean="0">
                          <a:solidFill>
                            <a:srgbClr val="FF0000"/>
                          </a:solidFill>
                          <a:latin typeface="+mn-lt"/>
                          <a:ea typeface="+mn-ea"/>
                          <a:cs typeface="+mn-cs"/>
                        </a:rPr>
                        <a:t>signals</a:t>
                      </a:r>
                      <a:r>
                        <a:rPr lang="en-US" sz="1300" dirty="0" smtClean="0">
                          <a:solidFill>
                            <a:schemeClr val="accent5">
                              <a:lumMod val="75000"/>
                            </a:schemeClr>
                          </a:solidFill>
                        </a:rPr>
                        <a:t> from the duodenum and stomach. The signals from the duodenum are far </a:t>
                      </a:r>
                      <a:r>
                        <a:rPr lang="en-US" sz="1300" u="none" dirty="0" smtClean="0">
                          <a:solidFill>
                            <a:srgbClr val="FF0000"/>
                          </a:solidFill>
                        </a:rPr>
                        <a:t>stronger</a:t>
                      </a:r>
                      <a:r>
                        <a:rPr lang="en-US" sz="1300" dirty="0" smtClean="0">
                          <a:solidFill>
                            <a:schemeClr val="accent5">
                              <a:lumMod val="75000"/>
                            </a:schemeClr>
                          </a:solidFill>
                        </a:rPr>
                        <a:t> and control emptying of </a:t>
                      </a:r>
                      <a:r>
                        <a:rPr lang="en-US" sz="1300" dirty="0" err="1" smtClean="0">
                          <a:solidFill>
                            <a:schemeClr val="accent5">
                              <a:lumMod val="75000"/>
                            </a:schemeClr>
                          </a:solidFill>
                        </a:rPr>
                        <a:t>chyme</a:t>
                      </a:r>
                      <a:r>
                        <a:rPr lang="en-US" sz="1300" dirty="0" smtClean="0">
                          <a:solidFill>
                            <a:schemeClr val="accent5">
                              <a:lumMod val="75000"/>
                            </a:schemeClr>
                          </a:solidFill>
                        </a:rPr>
                        <a:t> at a rate that allows the proper digestion and absorption in the small intestines</a:t>
                      </a:r>
                    </a:p>
                  </a:txBody>
                  <a:tcPr>
                    <a:solidFill>
                      <a:schemeClr val="bg1">
                        <a:lumMod val="9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accent5">
                            <a:lumMod val="75000"/>
                          </a:schemeClr>
                        </a:solidFill>
                      </a:endParaRPr>
                    </a:p>
                  </a:txBody>
                  <a:tcPr>
                    <a:solidFill>
                      <a:schemeClr val="bg1">
                        <a:lumMod val="95000"/>
                      </a:schemeClr>
                    </a:solidFill>
                  </a:tcPr>
                </a:tc>
                <a:tc hMerge="1">
                  <a:txBody>
                    <a:bodyPr/>
                    <a:lstStyle/>
                    <a:p>
                      <a:endParaRPr lang="en-US"/>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accent5">
                            <a:lumMod val="75000"/>
                          </a:schemeClr>
                        </a:solidFill>
                      </a:endParaRPr>
                    </a:p>
                  </a:txBody>
                  <a:tcPr>
                    <a:solidFill>
                      <a:schemeClr val="bg1">
                        <a:lumMod val="95000"/>
                      </a:schemeClr>
                    </a:solidFill>
                  </a:tcPr>
                </a:tc>
                <a:extLst>
                  <a:ext uri="{0D108BD9-81ED-4DB2-BD59-A6C34878D82A}">
                    <a16:rowId xmlns:a16="http://schemas.microsoft.com/office/drawing/2014/main" val="1275470013"/>
                  </a:ext>
                </a:extLst>
              </a:tr>
              <a:tr h="287549">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0" i="0" u="none" dirty="0" smtClean="0">
                          <a:solidFill>
                            <a:schemeClr val="accent2">
                              <a:lumMod val="75000"/>
                            </a:schemeClr>
                          </a:solidFill>
                          <a:latin typeface="Gill Sans MT" panose="020B0502020104020203" pitchFamily="34" charset="0"/>
                        </a:rPr>
                        <a:t>Duodenum (more potent) </a:t>
                      </a:r>
                      <a:r>
                        <a:rPr lang="en-US" sz="1400" dirty="0" smtClean="0">
                          <a:solidFill>
                            <a:srgbClr val="00B050"/>
                          </a:solidFill>
                        </a:rPr>
                        <a:t>More potent because it</a:t>
                      </a:r>
                      <a:r>
                        <a:rPr lang="mr-IN" sz="1400" dirty="0" smtClean="0">
                          <a:solidFill>
                            <a:srgbClr val="00B050"/>
                          </a:solidFill>
                        </a:rPr>
                        <a:t>’</a:t>
                      </a:r>
                      <a:r>
                        <a:rPr lang="en-US" sz="1400" dirty="0" smtClean="0">
                          <a:solidFill>
                            <a:srgbClr val="00B050"/>
                          </a:solidFill>
                        </a:rPr>
                        <a:t>s the receiver part </a:t>
                      </a:r>
                    </a:p>
                  </a:txBody>
                  <a:tcPr>
                    <a:solidFill>
                      <a:srgbClr val="FFCCCC"/>
                    </a:solidFill>
                  </a:tcPr>
                </a:tc>
                <a:tc hMerge="1">
                  <a:txBody>
                    <a:bodyPr/>
                    <a:lstStyle/>
                    <a:p>
                      <a:pPr algn="ctr"/>
                      <a:endParaRPr lang="en-US" sz="1300" b="0" i="0" u="none" dirty="0" smtClean="0">
                        <a:solidFill>
                          <a:schemeClr val="accent2">
                            <a:lumMod val="75000"/>
                          </a:schemeClr>
                        </a:solidFill>
                        <a:latin typeface="Gill Sans MT" panose="020B0502020104020203" pitchFamily="34" charset="0"/>
                      </a:endParaRPr>
                    </a:p>
                  </a:txBody>
                  <a:tcPr>
                    <a:solidFill>
                      <a:srgbClr val="FFCCCC"/>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kern="1200" dirty="0" smtClean="0">
                          <a:solidFill>
                            <a:schemeClr val="accent2">
                              <a:lumMod val="75000"/>
                            </a:schemeClr>
                          </a:solidFill>
                          <a:latin typeface="Gill Sans MT" panose="020B0502020104020203" pitchFamily="34" charset="0"/>
                          <a:ea typeface="+mn-ea"/>
                          <a:cs typeface="+mn-cs"/>
                        </a:rPr>
                        <a:t>Stomach </a:t>
                      </a:r>
                      <a:r>
                        <a:rPr kumimoji="0" lang="en-US" sz="1300" b="0" i="0" u="none" kern="1200" dirty="0" smtClean="0">
                          <a:solidFill>
                            <a:schemeClr val="bg1">
                              <a:lumMod val="50000"/>
                            </a:schemeClr>
                          </a:solidFill>
                          <a:latin typeface="Gill Sans MT" panose="020B0502020104020203" pitchFamily="34" charset="0"/>
                          <a:ea typeface="+mn-ea"/>
                          <a:cs typeface="+mn-cs"/>
                        </a:rPr>
                        <a:t>(gastric factors)</a:t>
                      </a:r>
                    </a:p>
                  </a:txBody>
                  <a:tcPr>
                    <a:solidFill>
                      <a:srgbClr val="FFCCC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kern="1200" dirty="0" smtClean="0">
                        <a:solidFill>
                          <a:schemeClr val="bg1">
                            <a:lumMod val="50000"/>
                          </a:schemeClr>
                        </a:solidFill>
                        <a:latin typeface="Gill Sans MT" panose="020B0502020104020203" pitchFamily="34" charset="0"/>
                        <a:ea typeface="+mn-ea"/>
                        <a:cs typeface="+mn-cs"/>
                      </a:endParaRPr>
                    </a:p>
                  </a:txBody>
                  <a:tcPr>
                    <a:solidFill>
                      <a:srgbClr val="FFCCCC"/>
                    </a:solidFill>
                  </a:tcPr>
                </a:tc>
                <a:extLst>
                  <a:ext uri="{0D108BD9-81ED-4DB2-BD59-A6C34878D82A}">
                    <a16:rowId xmlns:a16="http://schemas.microsoft.com/office/drawing/2014/main" val="2238428804"/>
                  </a:ext>
                </a:extLst>
              </a:tr>
              <a:tr h="302683">
                <a:tc gridSpan="2">
                  <a:txBody>
                    <a:bodyPr/>
                    <a:lstStyle/>
                    <a:p>
                      <a:pPr marL="0" indent="0" algn="ctr">
                        <a:buFont typeface="Arial" panose="020B0604020202020204" pitchFamily="34" charset="0"/>
                        <a:buNone/>
                      </a:pPr>
                      <a:r>
                        <a:rPr kumimoji="0" lang="en-US" sz="1400" b="0" i="0" u="none" kern="1200" dirty="0" smtClean="0">
                          <a:solidFill>
                            <a:schemeClr val="tx1"/>
                          </a:solidFill>
                          <a:latin typeface="+mn-lt"/>
                          <a:ea typeface="+mn-ea"/>
                          <a:cs typeface="+mn-cs"/>
                        </a:rPr>
                        <a:t>Powerful </a:t>
                      </a:r>
                      <a:r>
                        <a:rPr kumimoji="0" lang="en-US" sz="1400" b="0" i="0" u="none" kern="1200" dirty="0" smtClean="0">
                          <a:solidFill>
                            <a:srgbClr val="FF0000"/>
                          </a:solidFill>
                          <a:latin typeface="+mn-lt"/>
                          <a:ea typeface="+mn-ea"/>
                          <a:cs typeface="+mn-cs"/>
                        </a:rPr>
                        <a:t>duodenal</a:t>
                      </a:r>
                      <a:r>
                        <a:rPr kumimoji="0" lang="en-US" sz="1400" b="0" i="0" u="none" kern="1200" dirty="0" smtClean="0">
                          <a:solidFill>
                            <a:schemeClr val="tx1"/>
                          </a:solidFill>
                          <a:latin typeface="+mn-lt"/>
                          <a:ea typeface="+mn-ea"/>
                          <a:cs typeface="+mn-cs"/>
                        </a:rPr>
                        <a:t> factors that </a:t>
                      </a:r>
                      <a:r>
                        <a:rPr kumimoji="0" lang="en-US" sz="1400" b="0" i="0" u="none" kern="1200" dirty="0" smtClean="0">
                          <a:solidFill>
                            <a:srgbClr val="FF0000"/>
                          </a:solidFill>
                          <a:latin typeface="+mn-lt"/>
                          <a:ea typeface="+mn-ea"/>
                          <a:cs typeface="+mn-cs"/>
                        </a:rPr>
                        <a:t>inhibit</a:t>
                      </a:r>
                      <a:r>
                        <a:rPr kumimoji="0" lang="en-US" sz="1400" b="0" i="0" u="none" kern="1200" dirty="0" smtClean="0">
                          <a:solidFill>
                            <a:schemeClr val="tx1"/>
                          </a:solidFill>
                          <a:latin typeface="+mn-lt"/>
                          <a:ea typeface="+mn-ea"/>
                          <a:cs typeface="+mn-cs"/>
                        </a:rPr>
                        <a:t> stomach emptying</a:t>
                      </a:r>
                      <a:endParaRPr kumimoji="0" lang="en-US" sz="1400" b="0" i="0" u="none" kern="1200" dirty="0">
                        <a:solidFill>
                          <a:schemeClr val="tx1"/>
                        </a:solidFill>
                        <a:latin typeface="+mn-lt"/>
                        <a:ea typeface="+mn-ea"/>
                        <a:cs typeface="+mn-cs"/>
                      </a:endParaRPr>
                    </a:p>
                  </a:txBody>
                  <a:tcPr/>
                </a:tc>
                <a:tc hMerge="1">
                  <a:txBody>
                    <a:bodyPr/>
                    <a:lstStyle/>
                    <a:p>
                      <a:pPr marL="285750" indent="-285750">
                        <a:buFont typeface="Arial" panose="020B0604020202020204" pitchFamily="34" charset="0"/>
                        <a:buChar char="•"/>
                      </a:pPr>
                      <a:endParaRPr lang="en-US" sz="1400"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u="none" dirty="0" smtClean="0">
                          <a:solidFill>
                            <a:srgbClr val="FF0000"/>
                          </a:solidFill>
                        </a:rPr>
                        <a:t>Gastric</a:t>
                      </a:r>
                      <a:r>
                        <a:rPr lang="en-US" sz="1400" b="0" i="0" u="none" dirty="0" smtClean="0"/>
                        <a:t> factors that </a:t>
                      </a:r>
                      <a:r>
                        <a:rPr lang="en-US" sz="1400" b="0" i="0" u="sng" dirty="0" smtClean="0">
                          <a:solidFill>
                            <a:srgbClr val="FF0000"/>
                          </a:solidFill>
                        </a:rPr>
                        <a:t>promote</a:t>
                      </a:r>
                      <a:r>
                        <a:rPr lang="en-US" sz="1400" b="0" i="0" u="none" dirty="0" smtClean="0"/>
                        <a:t> stomach emptying</a:t>
                      </a:r>
                    </a:p>
                  </a:txBody>
                  <a:tcPr/>
                </a:tc>
                <a:tc hMerge="1">
                  <a:txBody>
                    <a:bodyPr/>
                    <a:lstStyle/>
                    <a:p>
                      <a:pPr marL="285750" indent="-285750">
                        <a:buFont typeface="Arial" panose="020B0604020202020204" pitchFamily="34" charset="0"/>
                        <a:buChar char="•"/>
                      </a:pPr>
                      <a:endParaRPr lang="en-US" sz="1400" b="0" dirty="0" smtClean="0"/>
                    </a:p>
                  </a:txBody>
                  <a:tcPr/>
                </a:tc>
                <a:extLst>
                  <a:ext uri="{0D108BD9-81ED-4DB2-BD59-A6C34878D82A}">
                    <a16:rowId xmlns:a16="http://schemas.microsoft.com/office/drawing/2014/main" val="2878319891"/>
                  </a:ext>
                </a:extLst>
              </a:tr>
              <a:tr h="681037">
                <a:tc>
                  <a:txBody>
                    <a:bodyPr/>
                    <a:lstStyle/>
                    <a:p>
                      <a:pPr marL="0" indent="0" algn="ctr">
                        <a:buFont typeface="Arial" panose="020B0604020202020204" pitchFamily="34" charset="0"/>
                        <a:buNone/>
                      </a:pPr>
                      <a:endParaRPr kumimoji="0" lang="en-US" sz="1300" b="0" i="0" u="none" kern="1200" dirty="0" smtClean="0">
                        <a:solidFill>
                          <a:schemeClr val="tx1"/>
                        </a:solidFill>
                        <a:latin typeface="+mn-lt"/>
                        <a:ea typeface="+mn-ea"/>
                        <a:cs typeface="+mn-cs"/>
                      </a:endParaRPr>
                    </a:p>
                    <a:p>
                      <a:pPr marL="0" indent="0" algn="ctr">
                        <a:buFont typeface="Arial" panose="020B0604020202020204" pitchFamily="34" charset="0"/>
                        <a:buNone/>
                      </a:pPr>
                      <a:r>
                        <a:rPr kumimoji="0" lang="en-US" sz="1300" b="0" i="0" u="none" kern="1200" dirty="0" smtClean="0">
                          <a:solidFill>
                            <a:schemeClr val="tx1"/>
                          </a:solidFill>
                          <a:latin typeface="+mn-lt"/>
                          <a:ea typeface="+mn-ea"/>
                          <a:cs typeface="+mn-cs"/>
                        </a:rPr>
                        <a:t>1. Inhibitory effect of </a:t>
                      </a:r>
                      <a:r>
                        <a:rPr kumimoji="0" lang="en-US" sz="1300" b="0" i="0" u="none" kern="1200" dirty="0" err="1" smtClean="0">
                          <a:solidFill>
                            <a:srgbClr val="FF0000"/>
                          </a:solidFill>
                          <a:latin typeface="+mn-lt"/>
                          <a:ea typeface="+mn-ea"/>
                          <a:cs typeface="+mn-cs"/>
                        </a:rPr>
                        <a:t>enterogastric</a:t>
                      </a:r>
                      <a:r>
                        <a:rPr kumimoji="0" lang="en-US" sz="1300" b="0" i="0" u="none" kern="1200" dirty="0" smtClean="0">
                          <a:solidFill>
                            <a:srgbClr val="FF0000"/>
                          </a:solidFill>
                          <a:latin typeface="+mn-lt"/>
                          <a:ea typeface="+mn-ea"/>
                          <a:cs typeface="+mn-cs"/>
                        </a:rPr>
                        <a:t> nervous reflexes</a:t>
                      </a:r>
                      <a:r>
                        <a:rPr kumimoji="0" lang="en-US" sz="1300" b="0" i="0" u="none" kern="1200" dirty="0" smtClean="0">
                          <a:solidFill>
                            <a:schemeClr val="tx1"/>
                          </a:solidFill>
                          <a:latin typeface="+mn-lt"/>
                          <a:ea typeface="+mn-ea"/>
                          <a:cs typeface="+mn-cs"/>
                        </a:rPr>
                        <a:t> from the duodenum</a:t>
                      </a:r>
                      <a:endParaRPr kumimoji="0" lang="en-US" sz="1300" b="0" i="0" u="none" kern="1200" dirty="0">
                        <a:solidFill>
                          <a:schemeClr val="tx1"/>
                        </a:solidFill>
                        <a:latin typeface="+mn-lt"/>
                        <a:ea typeface="+mn-ea"/>
                        <a:cs typeface="+mn-cs"/>
                      </a:endParaRPr>
                    </a:p>
                  </a:txBody>
                  <a:tcPr>
                    <a:solidFill>
                      <a:srgbClr val="D3FDF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300" b="0" i="0" u="none"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300" b="0" i="0" u="none" kern="1200" dirty="0" smtClean="0">
                          <a:solidFill>
                            <a:schemeClr val="tx1"/>
                          </a:solidFill>
                          <a:latin typeface="+mn-lt"/>
                          <a:ea typeface="+mn-ea"/>
                          <a:cs typeface="+mn-cs"/>
                        </a:rPr>
                        <a:t>2. Hormonal feedback</a:t>
                      </a:r>
                    </a:p>
                    <a:p>
                      <a:pPr marL="0" indent="0" algn="ctr">
                        <a:buFont typeface="Arial" panose="020B0604020202020204" pitchFamily="34" charset="0"/>
                        <a:buNone/>
                      </a:pPr>
                      <a:endParaRPr lang="en-US" sz="1300" dirty="0"/>
                    </a:p>
                  </a:txBody>
                  <a:tcPr>
                    <a:solidFill>
                      <a:srgbClr val="D3FDF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300" b="0" i="0" u="none" kern="1200" dirty="0" smtClean="0">
                          <a:solidFill>
                            <a:schemeClr val="tx1"/>
                          </a:solidFill>
                          <a:latin typeface="+mn-lt"/>
                          <a:ea typeface="+mn-ea"/>
                          <a:cs typeface="+mn-cs"/>
                        </a:rPr>
                        <a:t>1. Effect of gastric </a:t>
                      </a:r>
                      <a:r>
                        <a:rPr kumimoji="0" lang="en-US" sz="1300" b="0" i="0" u="none" kern="1200" dirty="0" smtClean="0">
                          <a:solidFill>
                            <a:srgbClr val="FF0000"/>
                          </a:solidFill>
                          <a:latin typeface="+mn-lt"/>
                          <a:ea typeface="+mn-ea"/>
                          <a:cs typeface="+mn-cs"/>
                        </a:rPr>
                        <a:t>food volume </a:t>
                      </a:r>
                      <a:r>
                        <a:rPr kumimoji="0" lang="en-US" sz="1300" b="0" i="0" u="none" kern="1200" dirty="0" smtClean="0">
                          <a:solidFill>
                            <a:schemeClr val="tx1"/>
                          </a:solidFill>
                          <a:latin typeface="+mn-lt"/>
                          <a:ea typeface="+mn-ea"/>
                          <a:cs typeface="+mn-cs"/>
                        </a:rPr>
                        <a:t>on rate of stomach emptying. </a:t>
                      </a:r>
                    </a:p>
                  </a:txBody>
                  <a:tcPr>
                    <a:solidFill>
                      <a:srgbClr val="D3FDF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0" i="0" u="none" dirty="0" smtClean="0">
                          <a:latin typeface="Gill Sans MT" panose="020B0502020104020203" pitchFamily="34" charset="0"/>
                        </a:rPr>
                        <a:t>2. </a:t>
                      </a:r>
                      <a:r>
                        <a:rPr lang="en-US" sz="1300" dirty="0" smtClean="0"/>
                        <a:t>Effect of the </a:t>
                      </a:r>
                      <a:r>
                        <a:rPr kumimoji="0" lang="en-US" sz="1300" b="0" i="0" u="none" kern="1200" dirty="0" smtClean="0">
                          <a:solidFill>
                            <a:srgbClr val="FF0000"/>
                          </a:solidFill>
                          <a:latin typeface="+mn-lt"/>
                          <a:ea typeface="+mn-ea"/>
                          <a:cs typeface="+mn-cs"/>
                        </a:rPr>
                        <a:t>hormone gastrin </a:t>
                      </a:r>
                      <a:r>
                        <a:rPr lang="en-US" sz="1300" dirty="0" smtClean="0"/>
                        <a:t>on stomach emptying.</a:t>
                      </a:r>
                      <a:endParaRPr lang="en-US" sz="1300" b="0" i="0" u="none" dirty="0" smtClean="0">
                        <a:latin typeface="Gill Sans MT" panose="020B0502020104020203" pitchFamily="34" charset="0"/>
                      </a:endParaRPr>
                    </a:p>
                  </a:txBody>
                  <a:tcPr>
                    <a:solidFill>
                      <a:srgbClr val="D3FDF1"/>
                    </a:solidFill>
                  </a:tcPr>
                </a:tc>
                <a:extLst>
                  <a:ext uri="{0D108BD9-81ED-4DB2-BD59-A6C34878D82A}">
                    <a16:rowId xmlns:a16="http://schemas.microsoft.com/office/drawing/2014/main" val="2605088324"/>
                  </a:ext>
                </a:extLst>
              </a:tr>
              <a:tr h="4282968">
                <a:tc>
                  <a:txBody>
                    <a:bodyPr/>
                    <a:lstStyle/>
                    <a:p>
                      <a:r>
                        <a:rPr lang="en-US" sz="1200" dirty="0" smtClean="0"/>
                        <a:t>When food enters the duodenum, multiple nervous reflexes are initiated from the duodenal wall and pass back to the stomach to regulate stomach emptying depending on the volume of </a:t>
                      </a:r>
                      <a:r>
                        <a:rPr lang="en-US" sz="1200" dirty="0" err="1" smtClean="0"/>
                        <a:t>chyme</a:t>
                      </a:r>
                      <a:r>
                        <a:rPr lang="en-US" sz="1200" dirty="0" smtClean="0"/>
                        <a:t> in the duodenum. </a:t>
                      </a:r>
                    </a:p>
                    <a:p>
                      <a:r>
                        <a:rPr lang="en-US" sz="1200" dirty="0" smtClean="0"/>
                        <a:t>These duodenal reflexes are mediated by three routes: </a:t>
                      </a:r>
                    </a:p>
                    <a:p>
                      <a:pPr marL="0" indent="0">
                        <a:buNone/>
                      </a:pPr>
                      <a:r>
                        <a:rPr lang="en-US" sz="1200" b="0" u="none" dirty="0" smtClean="0">
                          <a:solidFill>
                            <a:srgbClr val="FF0000"/>
                          </a:solidFill>
                        </a:rPr>
                        <a:t>1. Directly</a:t>
                      </a:r>
                      <a:r>
                        <a:rPr lang="en-US" sz="1200" dirty="0" smtClean="0"/>
                        <a:t> from the duodenum to stomach through the </a:t>
                      </a:r>
                      <a:r>
                        <a:rPr lang="en-US" sz="1200" dirty="0" smtClean="0">
                          <a:solidFill>
                            <a:srgbClr val="FF0000"/>
                          </a:solidFill>
                        </a:rPr>
                        <a:t>enteric nervous system </a:t>
                      </a:r>
                      <a:r>
                        <a:rPr lang="en-US" sz="1200" dirty="0" smtClean="0"/>
                        <a:t>in the gut wall.</a:t>
                      </a:r>
                    </a:p>
                    <a:p>
                      <a:pPr marL="0" indent="0">
                        <a:buNone/>
                      </a:pPr>
                      <a:r>
                        <a:rPr lang="en-US" sz="1200" dirty="0" smtClean="0"/>
                        <a:t>2. Through </a:t>
                      </a:r>
                      <a:r>
                        <a:rPr lang="en-US" sz="1200" b="0" u="none" dirty="0" smtClean="0">
                          <a:solidFill>
                            <a:srgbClr val="FF0000"/>
                          </a:solidFill>
                        </a:rPr>
                        <a:t>extrinsic</a:t>
                      </a:r>
                      <a:r>
                        <a:rPr lang="en-US" sz="1200" dirty="0" smtClean="0"/>
                        <a:t> nerves that go to the </a:t>
                      </a:r>
                      <a:r>
                        <a:rPr lang="en-US" sz="1200" dirty="0" smtClean="0">
                          <a:solidFill>
                            <a:srgbClr val="FF0000"/>
                          </a:solidFill>
                        </a:rPr>
                        <a:t>prevertebral sympathetic ganglia </a:t>
                      </a:r>
                      <a:r>
                        <a:rPr lang="en-US" sz="1200" dirty="0" smtClean="0"/>
                        <a:t>and then back through inhibitory sympathetic nerve fibers to the stomach.</a:t>
                      </a:r>
                    </a:p>
                    <a:p>
                      <a:pPr marL="0" indent="0">
                        <a:buNone/>
                      </a:pPr>
                      <a:r>
                        <a:rPr lang="en-US" sz="1200" dirty="0" smtClean="0"/>
                        <a:t>3. Through the </a:t>
                      </a:r>
                      <a:r>
                        <a:rPr lang="en-US" sz="1200" b="0" dirty="0" err="1" smtClean="0">
                          <a:solidFill>
                            <a:srgbClr val="FF0000"/>
                          </a:solidFill>
                        </a:rPr>
                        <a:t>vagus</a:t>
                      </a:r>
                      <a:r>
                        <a:rPr lang="en-US" sz="1200" dirty="0" smtClean="0">
                          <a:solidFill>
                            <a:srgbClr val="FF0000"/>
                          </a:solidFill>
                        </a:rPr>
                        <a:t> nerves reflex </a:t>
                      </a:r>
                      <a:r>
                        <a:rPr lang="en-US" sz="1200" dirty="0" smtClean="0"/>
                        <a:t>to the brain stem to </a:t>
                      </a:r>
                      <a:r>
                        <a:rPr kumimoji="0" lang="en-US" sz="1200" b="0" kern="1200" dirty="0" smtClean="0">
                          <a:solidFill>
                            <a:srgbClr val="FF0000"/>
                          </a:solidFill>
                          <a:latin typeface="+mn-lt"/>
                          <a:ea typeface="+mn-ea"/>
                          <a:cs typeface="+mn-cs"/>
                        </a:rPr>
                        <a:t>inhibit </a:t>
                      </a:r>
                      <a:r>
                        <a:rPr lang="en-US" sz="1200" dirty="0" smtClean="0"/>
                        <a:t>the normal</a:t>
                      </a:r>
                      <a:r>
                        <a:rPr lang="en-US" sz="1200" baseline="0" dirty="0" smtClean="0"/>
                        <a:t> </a:t>
                      </a:r>
                      <a:r>
                        <a:rPr kumimoji="0" lang="en-US" sz="1200" b="0" kern="1200" dirty="0" smtClean="0">
                          <a:solidFill>
                            <a:srgbClr val="FF0000"/>
                          </a:solidFill>
                          <a:latin typeface="+mn-lt"/>
                          <a:ea typeface="+mn-ea"/>
                          <a:cs typeface="+mn-cs"/>
                        </a:rPr>
                        <a:t>excitatory signals </a:t>
                      </a:r>
                      <a:r>
                        <a:rPr lang="en-US" sz="1200" dirty="0" smtClean="0"/>
                        <a:t>that are transmitted to the stomach through the </a:t>
                      </a:r>
                      <a:r>
                        <a:rPr lang="en-US" sz="1200" dirty="0" err="1" smtClean="0"/>
                        <a:t>vagus</a:t>
                      </a:r>
                      <a:r>
                        <a:rPr lang="en-US" sz="1200" dirty="0" smtClean="0"/>
                        <a:t> nerves.</a:t>
                      </a:r>
                    </a:p>
                    <a:p>
                      <a:pPr marL="0" indent="0">
                        <a:buNone/>
                      </a:pPr>
                      <a:r>
                        <a:rPr lang="en-US" sz="1200" dirty="0" smtClean="0"/>
                        <a:t>These reflexes inhibit the pyloric pump and </a:t>
                      </a:r>
                      <a:r>
                        <a:rPr lang="en-US" sz="1200" dirty="0" smtClean="0">
                          <a:solidFill>
                            <a:srgbClr val="FF0000"/>
                          </a:solidFill>
                        </a:rPr>
                        <a:t>increase the tone of the pyloric sphincter</a:t>
                      </a:r>
                      <a:r>
                        <a:rPr lang="en-US" sz="1200" dirty="0" smtClean="0"/>
                        <a:t> thus</a:t>
                      </a:r>
                      <a:r>
                        <a:rPr lang="ar-SA" sz="1200" dirty="0" smtClean="0"/>
                        <a:t>&lt; </a:t>
                      </a:r>
                      <a:r>
                        <a:rPr lang="en-US" sz="1200" dirty="0" smtClean="0"/>
                        <a:t> </a:t>
                      </a:r>
                      <a:r>
                        <a:rPr lang="en-US" sz="1200" b="0" dirty="0" smtClean="0">
                          <a:solidFill>
                            <a:srgbClr val="FF0000"/>
                          </a:solidFill>
                        </a:rPr>
                        <a:t>decreasing stomach emptying. </a:t>
                      </a:r>
                    </a:p>
                    <a:p>
                      <a:r>
                        <a:rPr lang="en-US" sz="1200" dirty="0" smtClean="0">
                          <a:solidFill>
                            <a:schemeClr val="accent2">
                              <a:lumMod val="75000"/>
                            </a:schemeClr>
                          </a:solidFill>
                        </a:rPr>
                        <a:t>The duodenal factors that can </a:t>
                      </a:r>
                      <a:r>
                        <a:rPr lang="en-US" sz="1200" b="0" u="none" dirty="0" smtClean="0">
                          <a:solidFill>
                            <a:srgbClr val="FF0000"/>
                          </a:solidFill>
                        </a:rPr>
                        <a:t>initiate</a:t>
                      </a:r>
                      <a:r>
                        <a:rPr lang="en-US" sz="1200" dirty="0" smtClean="0">
                          <a:solidFill>
                            <a:schemeClr val="accent2">
                              <a:lumMod val="75000"/>
                            </a:schemeClr>
                          </a:solidFill>
                        </a:rPr>
                        <a:t> these include: </a:t>
                      </a:r>
                    </a:p>
                    <a:p>
                      <a:pPr marL="342900" indent="-342900">
                        <a:buAutoNum type="arabicParenBoth"/>
                      </a:pPr>
                      <a:r>
                        <a:rPr lang="en-US" sz="1200" dirty="0" smtClean="0"/>
                        <a:t>duodenal distention.</a:t>
                      </a:r>
                    </a:p>
                    <a:p>
                      <a:pPr marL="342900" indent="-342900">
                        <a:buAutoNum type="arabicParenBoth"/>
                      </a:pPr>
                      <a:r>
                        <a:rPr lang="en-US" sz="1200" dirty="0" smtClean="0"/>
                        <a:t>duodenal irritation.</a:t>
                      </a:r>
                    </a:p>
                    <a:p>
                      <a:pPr marL="342900" indent="-342900">
                        <a:buAutoNum type="arabicParenBoth"/>
                      </a:pPr>
                      <a:r>
                        <a:rPr lang="en-US" sz="1200" dirty="0" smtClean="0"/>
                        <a:t>Acidity of the duodenum </a:t>
                      </a:r>
                      <a:r>
                        <a:rPr lang="en-US" sz="1200" dirty="0" smtClean="0">
                          <a:solidFill>
                            <a:schemeClr val="accent5">
                              <a:lumMod val="75000"/>
                            </a:schemeClr>
                          </a:solidFill>
                        </a:rPr>
                        <a:t>activates S cells to release Secretin which constricts the antrum.</a:t>
                      </a:r>
                    </a:p>
                    <a:p>
                      <a:pPr marL="342900" indent="-342900">
                        <a:buAutoNum type="arabicParenBoth"/>
                      </a:pPr>
                      <a:r>
                        <a:rPr lang="en-US" sz="1200" dirty="0" smtClean="0"/>
                        <a:t>osmolality of the </a:t>
                      </a:r>
                      <a:r>
                        <a:rPr lang="en-US" sz="1200" dirty="0" err="1" smtClean="0"/>
                        <a:t>chyme</a:t>
                      </a:r>
                      <a:r>
                        <a:rPr lang="en-US" sz="1200" dirty="0" smtClean="0"/>
                        <a:t> in the duodenum</a:t>
                      </a:r>
                      <a:r>
                        <a:rPr lang="en-US" sz="1200" baseline="0" dirty="0" smtClean="0"/>
                        <a:t> </a:t>
                      </a:r>
                      <a:r>
                        <a:rPr lang="en-US" sz="1200" baseline="0" dirty="0" smtClean="0">
                          <a:solidFill>
                            <a:schemeClr val="accent5">
                              <a:lumMod val="75000"/>
                            </a:schemeClr>
                          </a:solidFill>
                        </a:rPr>
                        <a:t>(</a:t>
                      </a:r>
                      <a:r>
                        <a:rPr lang="en-US" sz="1200" dirty="0" smtClean="0">
                          <a:solidFill>
                            <a:schemeClr val="accent5">
                              <a:lumMod val="75000"/>
                            </a:schemeClr>
                          </a:solidFill>
                        </a:rPr>
                        <a:t>Hyperosmotic or </a:t>
                      </a:r>
                      <a:r>
                        <a:rPr lang="en-US" sz="1200" dirty="0" err="1" smtClean="0">
                          <a:solidFill>
                            <a:schemeClr val="accent5">
                              <a:lumMod val="75000"/>
                            </a:schemeClr>
                          </a:solidFill>
                        </a:rPr>
                        <a:t>hyposmotic</a:t>
                      </a:r>
                      <a:r>
                        <a:rPr lang="en-US" sz="1200" dirty="0" smtClean="0">
                          <a:solidFill>
                            <a:schemeClr val="accent5">
                              <a:lumMod val="75000"/>
                            </a:schemeClr>
                          </a:solidFill>
                        </a:rPr>
                        <a:t> solutions </a:t>
                      </a:r>
                      <a:r>
                        <a:rPr lang="en-US" sz="1200" u="sng" dirty="0" smtClean="0">
                          <a:solidFill>
                            <a:schemeClr val="accent5">
                              <a:lumMod val="75000"/>
                            </a:schemeClr>
                          </a:solidFill>
                        </a:rPr>
                        <a:t>delay</a:t>
                      </a:r>
                      <a:r>
                        <a:rPr lang="en-US" sz="1200" dirty="0" smtClean="0">
                          <a:solidFill>
                            <a:schemeClr val="accent5">
                              <a:lumMod val="75000"/>
                            </a:schemeClr>
                          </a:solidFill>
                        </a:rPr>
                        <a:t> gastric emptying).</a:t>
                      </a:r>
                    </a:p>
                    <a:p>
                      <a:pPr marL="342900" marR="0" indent="-342900" algn="l" defTabSz="914400" rtl="0" eaLnBrk="1" fontAlgn="auto" latinLnBrk="0" hangingPunct="1">
                        <a:lnSpc>
                          <a:spcPct val="100000"/>
                        </a:lnSpc>
                        <a:spcBef>
                          <a:spcPts val="0"/>
                        </a:spcBef>
                        <a:spcAft>
                          <a:spcPts val="0"/>
                        </a:spcAft>
                        <a:buClrTx/>
                        <a:buSzTx/>
                        <a:buFontTx/>
                        <a:buAutoNum type="arabicParenBoth"/>
                        <a:tabLst/>
                        <a:defRPr/>
                      </a:pPr>
                      <a:r>
                        <a:rPr lang="en-US" sz="1200" dirty="0" smtClean="0"/>
                        <a:t>protein (and maybe fat, </a:t>
                      </a:r>
                      <a:r>
                        <a:rPr lang="en-US" sz="1200" dirty="0" err="1" smtClean="0">
                          <a:solidFill>
                            <a:schemeClr val="accent5">
                              <a:lumMod val="75000"/>
                            </a:schemeClr>
                          </a:solidFill>
                        </a:rPr>
                        <a:t>monoglycerides</a:t>
                      </a:r>
                      <a:r>
                        <a:rPr lang="en-US" sz="1200" dirty="0" smtClean="0"/>
                        <a:t>) content of the </a:t>
                      </a:r>
                      <a:r>
                        <a:rPr lang="en-US" sz="1200" dirty="0" err="1" smtClean="0"/>
                        <a:t>chyme</a:t>
                      </a:r>
                      <a:r>
                        <a:rPr lang="en-US" sz="1200" dirty="0" smtClean="0"/>
                        <a:t> in the duodenum</a:t>
                      </a:r>
                      <a:r>
                        <a:rPr lang="en-US" sz="1200" baseline="0" dirty="0" smtClean="0"/>
                        <a:t> </a:t>
                      </a:r>
                      <a:r>
                        <a:rPr lang="en-US" sz="1200" dirty="0" smtClean="0">
                          <a:solidFill>
                            <a:schemeClr val="accent5">
                              <a:lumMod val="75000"/>
                            </a:schemeClr>
                          </a:solidFill>
                        </a:rPr>
                        <a:t>activates different cells to produce CCK and GIP that delay gastric emptying.</a:t>
                      </a:r>
                    </a:p>
                    <a:p>
                      <a:pPr marL="342900" marR="0" indent="-342900" algn="l" defTabSz="914400" rtl="0" eaLnBrk="1" fontAlgn="auto" latinLnBrk="0" hangingPunct="1">
                        <a:lnSpc>
                          <a:spcPct val="100000"/>
                        </a:lnSpc>
                        <a:spcBef>
                          <a:spcPts val="0"/>
                        </a:spcBef>
                        <a:spcAft>
                          <a:spcPts val="0"/>
                        </a:spcAft>
                        <a:buClrTx/>
                        <a:buSzTx/>
                        <a:buFontTx/>
                        <a:buAutoNum type="arabicParenBoth"/>
                        <a:tabLst/>
                        <a:defRPr/>
                      </a:pPr>
                      <a:r>
                        <a:rPr lang="en-US" sz="1200" dirty="0" smtClean="0">
                          <a:solidFill>
                            <a:schemeClr val="accent5">
                              <a:lumMod val="75000"/>
                            </a:schemeClr>
                          </a:solidFill>
                        </a:rPr>
                        <a:t>Amino acids elicit inhibitory </a:t>
                      </a:r>
                      <a:r>
                        <a:rPr lang="en-US" sz="1200" dirty="0" err="1" smtClean="0">
                          <a:solidFill>
                            <a:schemeClr val="accent5">
                              <a:lumMod val="75000"/>
                            </a:schemeClr>
                          </a:solidFill>
                        </a:rPr>
                        <a:t>enterogastric</a:t>
                      </a:r>
                      <a:r>
                        <a:rPr lang="en-US" sz="1200" dirty="0" smtClean="0">
                          <a:solidFill>
                            <a:schemeClr val="accent5">
                              <a:lumMod val="75000"/>
                            </a:schemeClr>
                          </a:solidFill>
                        </a:rPr>
                        <a:t> reflexes; by slowing the rate of stomach emptying.</a:t>
                      </a:r>
                    </a:p>
                  </a:txBody>
                  <a:tcPr>
                    <a:solidFill>
                      <a:schemeClr val="bg1">
                        <a:alpha val="20000"/>
                      </a:schemeClr>
                    </a:solidFill>
                  </a:tcPr>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FF0000"/>
                          </a:solidFill>
                        </a:rPr>
                        <a:t>Fat</a:t>
                      </a:r>
                      <a:r>
                        <a:rPr lang="en-US" sz="1200" dirty="0" smtClean="0"/>
                        <a:t> entering the duodenum(is th</a:t>
                      </a:r>
                      <a:r>
                        <a:rPr lang="en-US" altLang="en-US" sz="1200" dirty="0" smtClean="0"/>
                        <a:t>e main stimulus for releasing these inhibitory hormones)</a:t>
                      </a:r>
                      <a:r>
                        <a:rPr lang="en-US" sz="1200" dirty="0" smtClean="0"/>
                        <a:t> or </a:t>
                      </a:r>
                      <a:r>
                        <a:rPr lang="en-US" sz="1200" b="0" dirty="0" smtClean="0">
                          <a:solidFill>
                            <a:srgbClr val="FF0000"/>
                          </a:solidFill>
                        </a:rPr>
                        <a:t>acidity</a:t>
                      </a:r>
                      <a:r>
                        <a:rPr lang="en-US" sz="1200" dirty="0" smtClean="0"/>
                        <a:t> of </a:t>
                      </a:r>
                      <a:r>
                        <a:rPr lang="en-US" sz="1200" dirty="0" err="1" smtClean="0"/>
                        <a:t>chyme</a:t>
                      </a:r>
                      <a:r>
                        <a:rPr lang="en-US" sz="1200" dirty="0" smtClean="0"/>
                        <a:t> or excess </a:t>
                      </a:r>
                      <a:r>
                        <a:rPr lang="en-US" sz="1200" b="0" dirty="0" smtClean="0">
                          <a:solidFill>
                            <a:srgbClr val="FF0000"/>
                          </a:solidFill>
                        </a:rPr>
                        <a:t>quantities</a:t>
                      </a:r>
                      <a:r>
                        <a:rPr lang="en-US" sz="1200" dirty="0" smtClean="0"/>
                        <a:t> of </a:t>
                      </a:r>
                      <a:r>
                        <a:rPr lang="en-US" sz="1200" dirty="0" err="1" smtClean="0"/>
                        <a:t>chyme</a:t>
                      </a:r>
                      <a:r>
                        <a:rPr lang="en-US" sz="1200" dirty="0" smtClean="0"/>
                        <a:t> causes (probably a receptor mediated mechanism</a:t>
                      </a:r>
                      <a:r>
                        <a:rPr lang="en-US" sz="1200" baseline="0" dirty="0" smtClean="0"/>
                        <a:t> t</a:t>
                      </a:r>
                      <a:r>
                        <a:rPr kumimoji="0" lang="en-US" altLang="en-US" sz="1200" kern="1200" dirty="0" smtClean="0">
                          <a:solidFill>
                            <a:schemeClr val="tx1"/>
                          </a:solidFill>
                          <a:latin typeface="+mn-lt"/>
                          <a:ea typeface="+mn-ea"/>
                          <a:cs typeface="+mn-cs"/>
                        </a:rPr>
                        <a:t>hrough receptors on epithelial cells</a:t>
                      </a:r>
                      <a:r>
                        <a:rPr kumimoji="0" lang="en-US" sz="1200" kern="1200" dirty="0" smtClean="0">
                          <a:solidFill>
                            <a:schemeClr val="tx1"/>
                          </a:solidFill>
                          <a:latin typeface="+mn-lt"/>
                          <a:ea typeface="+mn-ea"/>
                          <a:cs typeface="+mn-cs"/>
                        </a:rPr>
                        <a:t>) the release of:</a:t>
                      </a:r>
                    </a:p>
                    <a:p>
                      <a:pPr marL="285750" lvl="0" indent="-285750">
                        <a:buFont typeface="Arial" panose="020B0604020202020204" pitchFamily="34" charset="0"/>
                        <a:buChar char="•"/>
                      </a:pPr>
                      <a:r>
                        <a:rPr lang="en-US" sz="1200" dirty="0" smtClean="0">
                          <a:solidFill>
                            <a:srgbClr val="FF0000"/>
                          </a:solidFill>
                        </a:rPr>
                        <a:t>Cholecystokinin (CCK</a:t>
                      </a:r>
                      <a:r>
                        <a:rPr kumimoji="0" lang="en-US" sz="1200" kern="1200" dirty="0" smtClean="0">
                          <a:solidFill>
                            <a:srgbClr val="FF0000"/>
                          </a:solidFill>
                          <a:latin typeface="+mn-lt"/>
                          <a:ea typeface="+mn-ea"/>
                          <a:cs typeface="+mn-cs"/>
                        </a:rPr>
                        <a:t>)</a:t>
                      </a:r>
                      <a:r>
                        <a:rPr lang="en-US" sz="1200" dirty="0" smtClean="0"/>
                        <a:t>, </a:t>
                      </a:r>
                      <a:r>
                        <a:rPr lang="en-US" altLang="en-US" sz="1200" dirty="0" smtClean="0"/>
                        <a:t>the most potent hormone. Released from </a:t>
                      </a:r>
                      <a:r>
                        <a:rPr lang="en-US" altLang="en-US" sz="1200" u="none" dirty="0" smtClean="0">
                          <a:solidFill>
                            <a:srgbClr val="FF0000"/>
                          </a:solidFill>
                        </a:rPr>
                        <a:t>jejunum</a:t>
                      </a:r>
                      <a:r>
                        <a:rPr lang="en-US" altLang="en-US" sz="1200" dirty="0" smtClean="0"/>
                        <a:t> by </a:t>
                      </a:r>
                      <a:r>
                        <a:rPr lang="en-US" altLang="en-US" sz="1200" u="none" dirty="0" smtClean="0">
                          <a:solidFill>
                            <a:srgbClr val="FF0000"/>
                          </a:solidFill>
                        </a:rPr>
                        <a:t>fat</a:t>
                      </a:r>
                      <a:r>
                        <a:rPr lang="en-US" altLang="en-US" sz="1200" dirty="0" smtClean="0"/>
                        <a:t>.</a:t>
                      </a:r>
                    </a:p>
                    <a:p>
                      <a:pPr marL="2857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Other inhibitory hormones such as </a:t>
                      </a:r>
                      <a:r>
                        <a:rPr kumimoji="0" lang="en-US" sz="1200" kern="1200" dirty="0" smtClean="0">
                          <a:solidFill>
                            <a:srgbClr val="FF0000"/>
                          </a:solidFill>
                          <a:latin typeface="+mn-lt"/>
                          <a:ea typeface="+mn-ea"/>
                          <a:cs typeface="+mn-cs"/>
                        </a:rPr>
                        <a:t>secretin,</a:t>
                      </a:r>
                      <a:r>
                        <a:rPr lang="en-US" sz="1200" dirty="0" smtClean="0"/>
                        <a:t> </a:t>
                      </a:r>
                      <a:r>
                        <a:rPr kumimoji="0" lang="en-US" altLang="en-US" sz="1200" kern="1200" dirty="0" smtClean="0">
                          <a:solidFill>
                            <a:schemeClr val="tx1"/>
                          </a:solidFill>
                          <a:latin typeface="+mn-lt"/>
                          <a:ea typeface="+mn-ea"/>
                          <a:cs typeface="+mn-cs"/>
                        </a:rPr>
                        <a:t>released from </a:t>
                      </a:r>
                      <a:r>
                        <a:rPr kumimoji="0" lang="en-US" altLang="en-US" sz="1200" u="none" kern="1200" dirty="0" smtClean="0">
                          <a:solidFill>
                            <a:srgbClr val="FF0000"/>
                          </a:solidFill>
                          <a:latin typeface="+mn-lt"/>
                          <a:ea typeface="+mn-ea"/>
                          <a:cs typeface="+mn-cs"/>
                        </a:rPr>
                        <a:t>duodenal</a:t>
                      </a:r>
                      <a:r>
                        <a:rPr kumimoji="0" lang="en-US" altLang="en-US" sz="1200" u="sng" kern="1200" dirty="0" smtClean="0">
                          <a:solidFill>
                            <a:schemeClr val="tx1"/>
                          </a:solidFill>
                          <a:latin typeface="+mn-lt"/>
                          <a:ea typeface="+mn-ea"/>
                          <a:cs typeface="+mn-cs"/>
                        </a:rPr>
                        <a:t> </a:t>
                      </a:r>
                      <a:r>
                        <a:rPr kumimoji="0" lang="en-US" altLang="en-US" sz="1200" u="none" kern="1200" dirty="0" smtClean="0">
                          <a:solidFill>
                            <a:srgbClr val="FF0000"/>
                          </a:solidFill>
                          <a:latin typeface="+mn-lt"/>
                          <a:ea typeface="+mn-ea"/>
                          <a:cs typeface="+mn-cs"/>
                        </a:rPr>
                        <a:t>mucosa</a:t>
                      </a:r>
                      <a:r>
                        <a:rPr kumimoji="0" lang="en-US" altLang="en-US" sz="1200" u="sng" kern="1200" dirty="0" smtClean="0">
                          <a:solidFill>
                            <a:schemeClr val="tx1"/>
                          </a:solidFill>
                          <a:latin typeface="+mn-lt"/>
                          <a:ea typeface="+mn-ea"/>
                          <a:cs typeface="+mn-cs"/>
                        </a:rPr>
                        <a:t> </a:t>
                      </a:r>
                      <a:r>
                        <a:rPr kumimoji="0" lang="en-US" altLang="en-US" sz="1200" kern="1200" dirty="0" smtClean="0">
                          <a:solidFill>
                            <a:schemeClr val="tx1"/>
                          </a:solidFill>
                          <a:latin typeface="+mn-lt"/>
                          <a:ea typeface="+mn-ea"/>
                          <a:cs typeface="+mn-cs"/>
                        </a:rPr>
                        <a:t>in response to </a:t>
                      </a:r>
                      <a:r>
                        <a:rPr kumimoji="0" lang="en-US" altLang="en-US" sz="1200" u="none" kern="1200" dirty="0" smtClean="0">
                          <a:solidFill>
                            <a:srgbClr val="FF0000"/>
                          </a:solidFill>
                          <a:latin typeface="+mn-lt"/>
                          <a:ea typeface="+mn-ea"/>
                          <a:cs typeface="+mn-cs"/>
                        </a:rPr>
                        <a:t>acid</a:t>
                      </a:r>
                      <a:r>
                        <a:rPr kumimoji="0" lang="en-US" altLang="en-US" sz="1200" u="sng" kern="1200" dirty="0" smtClean="0">
                          <a:solidFill>
                            <a:schemeClr val="tx1"/>
                          </a:solidFill>
                          <a:latin typeface="+mn-lt"/>
                          <a:ea typeface="+mn-ea"/>
                          <a:cs typeface="+mn-cs"/>
                        </a:rPr>
                        <a:t>.</a:t>
                      </a:r>
                      <a:endParaRPr lang="en-US" sz="1200" u="sng" dirty="0" smtClean="0"/>
                    </a:p>
                    <a:p>
                      <a:pPr marL="285750" lvl="0" indent="-285750">
                        <a:buFont typeface="Arial" panose="020B0604020202020204" pitchFamily="34" charset="0"/>
                        <a:buChar char="•"/>
                      </a:pPr>
                      <a:r>
                        <a:rPr lang="en-US" sz="1200" dirty="0" smtClean="0"/>
                        <a:t>And </a:t>
                      </a:r>
                      <a:r>
                        <a:rPr kumimoji="0" lang="en-US" sz="1200" kern="1200" dirty="0" smtClean="0">
                          <a:solidFill>
                            <a:srgbClr val="FF0000"/>
                          </a:solidFill>
                          <a:latin typeface="+mn-lt"/>
                          <a:ea typeface="+mn-ea"/>
                          <a:cs typeface="+mn-cs"/>
                        </a:rPr>
                        <a:t>gastric inhibitory peptide (</a:t>
                      </a:r>
                      <a:r>
                        <a:rPr kumimoji="0" lang="en-US" sz="1200" kern="1200" dirty="0" err="1" smtClean="0">
                          <a:solidFill>
                            <a:srgbClr val="FF0000"/>
                          </a:solidFill>
                          <a:latin typeface="+mn-lt"/>
                          <a:ea typeface="+mn-ea"/>
                          <a:cs typeface="+mn-cs"/>
                        </a:rPr>
                        <a:t>gip</a:t>
                      </a:r>
                      <a:r>
                        <a:rPr kumimoji="0" lang="en-US" sz="1200" kern="1200" dirty="0" smtClean="0">
                          <a:solidFill>
                            <a:srgbClr val="FF0000"/>
                          </a:solidFill>
                          <a:latin typeface="+mn-lt"/>
                          <a:ea typeface="+mn-ea"/>
                          <a:cs typeface="+mn-cs"/>
                        </a:rPr>
                        <a:t>) </a:t>
                      </a:r>
                      <a:r>
                        <a:rPr lang="en-US" sz="1200" dirty="0" smtClean="0"/>
                        <a:t>from the </a:t>
                      </a:r>
                      <a:r>
                        <a:rPr lang="en-US" sz="1200" u="none" dirty="0" smtClean="0">
                          <a:solidFill>
                            <a:srgbClr val="FF0000"/>
                          </a:solidFill>
                        </a:rPr>
                        <a:t>epithelium of the duodenum and jejunum. </a:t>
                      </a:r>
                      <a:r>
                        <a:rPr lang="en-US" altLang="en-US" sz="1200" dirty="0" smtClean="0"/>
                        <a:t>From upper small intestine mainly by </a:t>
                      </a:r>
                      <a:r>
                        <a:rPr lang="en-US" altLang="en-US" sz="1200" u="sng" dirty="0" smtClean="0"/>
                        <a:t>fat</a:t>
                      </a:r>
                      <a:r>
                        <a:rPr lang="en-US" altLang="en-US" sz="1200" dirty="0" smtClean="0"/>
                        <a:t> in </a:t>
                      </a:r>
                      <a:r>
                        <a:rPr lang="en-US" altLang="en-US" sz="1200" dirty="0" err="1" smtClean="0"/>
                        <a:t>chyme</a:t>
                      </a:r>
                      <a:r>
                        <a:rPr lang="en-US" altLang="en-US" sz="1200" dirty="0" smtClean="0"/>
                        <a:t> and </a:t>
                      </a:r>
                      <a:r>
                        <a:rPr lang="en-US" altLang="en-US" sz="1200" u="none" dirty="0" smtClean="0">
                          <a:solidFill>
                            <a:srgbClr val="FF0000"/>
                          </a:solidFill>
                        </a:rPr>
                        <a:t>carbohydrates</a:t>
                      </a:r>
                      <a:r>
                        <a:rPr lang="en-US" altLang="en-US" sz="1200" u="sng" dirty="0" smtClean="0">
                          <a:solidFill>
                            <a:schemeClr val="tx1"/>
                          </a:solidFill>
                        </a:rPr>
                        <a:t>.</a:t>
                      </a:r>
                      <a:endParaRPr lang="en-US" sz="1200" u="sng" dirty="0" smtClean="0"/>
                    </a:p>
                    <a:p>
                      <a:r>
                        <a:rPr lang="en-US" sz="1200" dirty="0" smtClean="0"/>
                        <a:t>- When released, </a:t>
                      </a:r>
                      <a:r>
                        <a:rPr lang="en-US" sz="1200" dirty="0" err="1" smtClean="0"/>
                        <a:t>cck</a:t>
                      </a:r>
                      <a:r>
                        <a:rPr lang="en-US" sz="1200" dirty="0" smtClean="0"/>
                        <a:t> (and probably secretin and </a:t>
                      </a:r>
                      <a:r>
                        <a:rPr lang="en-US" sz="1200" dirty="0" err="1" smtClean="0"/>
                        <a:t>gip</a:t>
                      </a:r>
                      <a:r>
                        <a:rPr lang="en-US" sz="1200" dirty="0" smtClean="0"/>
                        <a:t>) circulates and inhibit the pyloric pump and </a:t>
                      </a:r>
                      <a:r>
                        <a:rPr lang="en-US" sz="1200" dirty="0" smtClean="0">
                          <a:solidFill>
                            <a:srgbClr val="FF0000"/>
                          </a:solidFill>
                        </a:rPr>
                        <a:t>increase the tone </a:t>
                      </a:r>
                      <a:r>
                        <a:rPr lang="en-US" sz="1200" dirty="0" smtClean="0"/>
                        <a:t>(</a:t>
                      </a:r>
                      <a:r>
                        <a:rPr lang="en-US" altLang="en-US" sz="1200" dirty="0" smtClean="0"/>
                        <a:t>contraction)</a:t>
                      </a:r>
                      <a:r>
                        <a:rPr lang="en-US" sz="1200" dirty="0" smtClean="0"/>
                        <a:t> of the </a:t>
                      </a:r>
                      <a:r>
                        <a:rPr lang="en-US" sz="1200" dirty="0" smtClean="0">
                          <a:solidFill>
                            <a:srgbClr val="FF0000"/>
                          </a:solidFill>
                        </a:rPr>
                        <a:t>pyloric sphincter </a:t>
                      </a:r>
                      <a:r>
                        <a:rPr lang="en-US" sz="1200" dirty="0" smtClean="0"/>
                        <a:t>thus</a:t>
                      </a:r>
                      <a:r>
                        <a:rPr lang="ar-SA" sz="1200" dirty="0" smtClean="0"/>
                        <a:t>&lt;</a:t>
                      </a:r>
                      <a:r>
                        <a:rPr lang="ar-SA" sz="1200" baseline="0" dirty="0" smtClean="0"/>
                        <a:t> </a:t>
                      </a:r>
                      <a:r>
                        <a:rPr lang="en-US" sz="1200" dirty="0" smtClean="0"/>
                        <a:t> </a:t>
                      </a:r>
                      <a:r>
                        <a:rPr kumimoji="0" lang="en-US" sz="1200" kern="1200" dirty="0" smtClean="0">
                          <a:solidFill>
                            <a:srgbClr val="FF0000"/>
                          </a:solidFill>
                          <a:latin typeface="+mn-lt"/>
                          <a:ea typeface="+mn-ea"/>
                          <a:cs typeface="+mn-cs"/>
                        </a:rPr>
                        <a:t>decreasing stomach emptying. </a:t>
                      </a:r>
                    </a:p>
                    <a:p>
                      <a:r>
                        <a:rPr lang="en-US" sz="1200" dirty="0" smtClean="0"/>
                        <a:t>-</a:t>
                      </a:r>
                      <a:r>
                        <a:rPr lang="en-US" sz="1200" baseline="0" dirty="0" smtClean="0"/>
                        <a:t> </a:t>
                      </a:r>
                      <a:r>
                        <a:rPr lang="en-US" sz="1200" dirty="0" err="1" smtClean="0"/>
                        <a:t>Cck</a:t>
                      </a:r>
                      <a:r>
                        <a:rPr lang="en-US" sz="1200" dirty="0" smtClean="0"/>
                        <a:t> also acts as an inhibitor to </a:t>
                      </a:r>
                      <a:r>
                        <a:rPr lang="en-US" sz="1200" u="sng" dirty="0" smtClean="0"/>
                        <a:t>block</a:t>
                      </a:r>
                      <a:r>
                        <a:rPr lang="en-US" sz="1200" dirty="0" smtClean="0"/>
                        <a:t> increased stomach motility caused by </a:t>
                      </a:r>
                      <a:r>
                        <a:rPr lang="en-US" sz="1200" b="0" dirty="0" smtClean="0"/>
                        <a:t>gastrin</a:t>
                      </a:r>
                      <a:r>
                        <a:rPr lang="en-US" sz="1200" dirty="0" smtClean="0"/>
                        <a:t>. </a:t>
                      </a:r>
                    </a:p>
                  </a:txBody>
                  <a:tcPr>
                    <a:solidFill>
                      <a:schemeClr val="bg1">
                        <a:alpha val="2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An increase in gastric food </a:t>
                      </a:r>
                      <a:r>
                        <a:rPr kumimoji="0" lang="en-US" sz="1200" b="0" i="0" u="none" kern="1200" dirty="0" smtClean="0">
                          <a:solidFill>
                            <a:srgbClr val="FF0000"/>
                          </a:solidFill>
                          <a:latin typeface="+mn-lt"/>
                          <a:ea typeface="+mn-ea"/>
                          <a:cs typeface="+mn-cs"/>
                        </a:rPr>
                        <a:t>volume </a:t>
                      </a:r>
                      <a:r>
                        <a:rPr lang="en-US" sz="1200" b="0" dirty="0" smtClean="0"/>
                        <a:t>results in:</a:t>
                      </a:r>
                      <a:r>
                        <a:rPr lang="ar-SA" sz="1200" b="0" baseline="0" dirty="0" smtClean="0"/>
                        <a:t> </a:t>
                      </a:r>
                      <a:endParaRPr lang="en-US" sz="12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Increased </a:t>
                      </a:r>
                      <a:r>
                        <a:rPr kumimoji="0" lang="en-US" sz="1200" b="0" i="0" u="none" kern="1200" dirty="0" smtClean="0">
                          <a:solidFill>
                            <a:srgbClr val="FF0000"/>
                          </a:solidFill>
                          <a:latin typeface="+mn-lt"/>
                          <a:ea typeface="+mn-ea"/>
                          <a:cs typeface="+mn-cs"/>
                        </a:rPr>
                        <a:t>stretch</a:t>
                      </a:r>
                      <a:r>
                        <a:rPr lang="en-US" sz="1200" b="0" dirty="0" smtClean="0"/>
                        <a:t> in the stomach wall which</a:t>
                      </a:r>
                      <a:r>
                        <a:rPr lang="en-US" sz="1200" b="0" baseline="0" dirty="0" smtClean="0"/>
                        <a:t> </a:t>
                      </a:r>
                      <a:r>
                        <a:rPr lang="en-US" sz="1200" b="0" dirty="0" smtClean="0"/>
                        <a:t>elicits local </a:t>
                      </a:r>
                      <a:r>
                        <a:rPr kumimoji="0" lang="en-US" sz="1200" b="0" i="0" u="none" kern="1200" dirty="0" smtClean="0">
                          <a:solidFill>
                            <a:srgbClr val="FF0000"/>
                          </a:solidFill>
                          <a:latin typeface="+mn-lt"/>
                          <a:ea typeface="+mn-ea"/>
                          <a:cs typeface="+mn-cs"/>
                        </a:rPr>
                        <a:t>myenteric</a:t>
                      </a:r>
                      <a:r>
                        <a:rPr lang="en-US" sz="1200" b="0" dirty="0" smtClean="0"/>
                        <a:t> reflexes that: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dirty="0" smtClean="0"/>
                        <a:t>1. Increase</a:t>
                      </a:r>
                      <a:r>
                        <a:rPr lang="en-US" sz="1200" b="0" dirty="0" smtClean="0"/>
                        <a:t> the </a:t>
                      </a:r>
                      <a:r>
                        <a:rPr lang="en-US" sz="1200" b="0" u="none" dirty="0" smtClean="0"/>
                        <a:t>activity</a:t>
                      </a:r>
                      <a:r>
                        <a:rPr lang="en-US" sz="1200" b="0" dirty="0" smtClean="0"/>
                        <a:t> of the pyloric pump.</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dirty="0" smtClean="0"/>
                        <a:t>2.</a:t>
                      </a:r>
                      <a:r>
                        <a:rPr lang="en-US" sz="1200" b="0" u="none" baseline="0" dirty="0" smtClean="0"/>
                        <a:t> </a:t>
                      </a:r>
                      <a:r>
                        <a:rPr lang="en-US" sz="1200" b="0" u="none" dirty="0" smtClean="0"/>
                        <a:t>Inhibit </a:t>
                      </a:r>
                      <a:r>
                        <a:rPr lang="en-US" sz="1200" b="0" dirty="0" smtClean="0"/>
                        <a:t>the pylorus (the tonic contraction of the pyloric sphincter) leading to</a:t>
                      </a:r>
                      <a:r>
                        <a:rPr lang="en-US" sz="1200" b="0" baseline="0" dirty="0" smtClean="0"/>
                        <a:t> </a:t>
                      </a:r>
                      <a:r>
                        <a:rPr lang="en-US" sz="1200" b="0" dirty="0" smtClean="0">
                          <a:solidFill>
                            <a:srgbClr val="FF0000"/>
                          </a:solidFill>
                        </a:rPr>
                        <a:t>increased stomach emptying.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rgbClr val="00B050"/>
                          </a:solidFill>
                        </a:rPr>
                        <a:t>Gastrin hormone comes from g cells in the antrum, when there is distention in this part g cells release gastrin which goes to the parietal cells and promotes acid release in the body of the stomach thus increasing the motility in the antrum part so it pushes food down to the duodenum.  </a:t>
                      </a:r>
                    </a:p>
                  </a:txBody>
                  <a:tcPr>
                    <a:solidFill>
                      <a:schemeClr val="bg1">
                        <a:alpha val="20000"/>
                      </a:schemeClr>
                    </a:solidFill>
                  </a:tcPr>
                </a:tc>
                <a:tc>
                  <a:txBody>
                    <a:bodyPr/>
                    <a:lstStyle/>
                    <a:p>
                      <a:pPr marL="0" indent="0">
                        <a:buFont typeface="Arial" panose="020B0604020202020204" pitchFamily="34" charset="0"/>
                        <a:buNone/>
                      </a:pPr>
                      <a:r>
                        <a:rPr lang="en-US" sz="1200" dirty="0" smtClean="0">
                          <a:solidFill>
                            <a:srgbClr val="FF0000"/>
                          </a:solidFill>
                        </a:rPr>
                        <a:t>- Gastrin </a:t>
                      </a:r>
                      <a:r>
                        <a:rPr lang="en-US" sz="1200" dirty="0" smtClean="0"/>
                        <a:t>is released from the </a:t>
                      </a:r>
                      <a:r>
                        <a:rPr lang="en-US" sz="1200" b="0" dirty="0" smtClean="0">
                          <a:solidFill>
                            <a:srgbClr val="FF0000"/>
                          </a:solidFill>
                        </a:rPr>
                        <a:t>antral mucosa</a:t>
                      </a:r>
                      <a:r>
                        <a:rPr lang="en-US" sz="1200" b="1" dirty="0" smtClean="0"/>
                        <a:t> </a:t>
                      </a:r>
                      <a:r>
                        <a:rPr lang="en-US" sz="1200" dirty="0" smtClean="0"/>
                        <a:t>in response to</a:t>
                      </a:r>
                      <a:r>
                        <a:rPr lang="ar-SA" sz="1200" dirty="0" smtClean="0"/>
                        <a:t> </a:t>
                      </a:r>
                      <a:r>
                        <a:rPr lang="en-US" sz="1200" dirty="0" smtClean="0"/>
                        <a:t>the presence of digestive products of meat.</a:t>
                      </a:r>
                    </a:p>
                    <a:p>
                      <a:pPr marL="0" indent="0">
                        <a:buFont typeface="Arial" panose="020B0604020202020204" pitchFamily="34" charset="0"/>
                        <a:buNone/>
                      </a:pPr>
                      <a:r>
                        <a:rPr lang="en-US" sz="1200" dirty="0" smtClean="0"/>
                        <a:t>- In turn, gastrin </a:t>
                      </a:r>
                      <a:r>
                        <a:rPr lang="en-US" sz="1200" dirty="0" smtClean="0">
                          <a:solidFill>
                            <a:srgbClr val="FF0000"/>
                          </a:solidFill>
                        </a:rPr>
                        <a:t>promotes the secretion </a:t>
                      </a:r>
                      <a:r>
                        <a:rPr lang="en-US" sz="1200" dirty="0" smtClean="0"/>
                        <a:t>of acidic gastric juices (ex. </a:t>
                      </a:r>
                      <a:r>
                        <a:rPr lang="en-US" sz="1200" dirty="0" err="1" smtClean="0">
                          <a:solidFill>
                            <a:srgbClr val="FF0000"/>
                          </a:solidFill>
                        </a:rPr>
                        <a:t>Hcl</a:t>
                      </a:r>
                      <a:r>
                        <a:rPr lang="en-US" sz="1200" dirty="0" smtClean="0"/>
                        <a:t>) by the stomach gastric glands (or oxyntic glands) located on the inside surface of the body and </a:t>
                      </a:r>
                      <a:r>
                        <a:rPr lang="en-US" sz="1200" b="0" dirty="0" smtClean="0">
                          <a:solidFill>
                            <a:srgbClr val="FF0000"/>
                          </a:solidFill>
                        </a:rPr>
                        <a:t>fundus</a:t>
                      </a:r>
                      <a:r>
                        <a:rPr lang="en-US" sz="1200" dirty="0" smtClean="0"/>
                        <a:t> of the stomach; (</a:t>
                      </a:r>
                      <a:r>
                        <a:rPr lang="en-US" sz="1200" dirty="0" err="1" smtClean="0"/>
                        <a:t>i.E.</a:t>
                      </a:r>
                      <a:r>
                        <a:rPr lang="en-US" sz="1200" dirty="0" smtClean="0"/>
                        <a:t> Proximal </a:t>
                      </a:r>
                      <a:r>
                        <a:rPr kumimoji="0" lang="en-US" sz="1200" kern="1200" dirty="0" smtClean="0">
                          <a:solidFill>
                            <a:srgbClr val="FADA7A">
                              <a:lumMod val="75000"/>
                            </a:srgbClr>
                          </a:solidFill>
                          <a:latin typeface="+mn-lt"/>
                          <a:ea typeface="+mn-ea"/>
                          <a:cs typeface="+mn-cs"/>
                        </a:rPr>
                        <a:t>80%</a:t>
                      </a:r>
                      <a:r>
                        <a:rPr lang="en-US" sz="1200" dirty="0" smtClean="0"/>
                        <a:t> of the stomach). </a:t>
                      </a:r>
                    </a:p>
                    <a:p>
                      <a:pPr marL="0" indent="0">
                        <a:buFont typeface="Arial" panose="020B0604020202020204" pitchFamily="34" charset="0"/>
                        <a:buNone/>
                      </a:pPr>
                      <a:r>
                        <a:rPr lang="en-US" sz="1200" dirty="0" smtClean="0"/>
                        <a:t>- Gastrin </a:t>
                      </a:r>
                      <a:r>
                        <a:rPr lang="en-US" sz="1200" u="none" dirty="0" smtClean="0">
                          <a:solidFill>
                            <a:srgbClr val="FF0000"/>
                          </a:solidFill>
                        </a:rPr>
                        <a:t>also increases the activity of the pyloric pump </a:t>
                      </a:r>
                      <a:r>
                        <a:rPr lang="en-US" sz="1200" dirty="0" smtClean="0"/>
                        <a:t>and motor stomach function (moderate effect) and probably </a:t>
                      </a:r>
                      <a:r>
                        <a:rPr lang="en-US" sz="1200" dirty="0" smtClean="0">
                          <a:solidFill>
                            <a:srgbClr val="FF0000"/>
                          </a:solidFill>
                        </a:rPr>
                        <a:t>promotes stomach emptying.</a:t>
                      </a:r>
                      <a:endParaRPr lang="en-US" sz="1200" dirty="0" smtClean="0">
                        <a:ln>
                          <a:solidFill>
                            <a:schemeClr val="tx1">
                              <a:lumMod val="50000"/>
                              <a:lumOff val="50000"/>
                            </a:schemeClr>
                          </a:solidFill>
                        </a:ln>
                        <a:solidFill>
                          <a:srgbClr val="FF0000"/>
                        </a:solidFill>
                      </a:endParaRPr>
                    </a:p>
                  </a:txBody>
                  <a:tcPr>
                    <a:solidFill>
                      <a:schemeClr val="bg1">
                        <a:alpha val="20000"/>
                      </a:schemeClr>
                    </a:solidFill>
                  </a:tcPr>
                </a:tc>
                <a:extLst>
                  <a:ext uri="{0D108BD9-81ED-4DB2-BD59-A6C34878D82A}">
                    <a16:rowId xmlns:a16="http://schemas.microsoft.com/office/drawing/2014/main" val="241299811"/>
                  </a:ext>
                </a:extLst>
              </a:tr>
            </a:tbl>
          </a:graphicData>
        </a:graphic>
      </p:graphicFrame>
    </p:spTree>
    <p:extLst>
      <p:ext uri="{BB962C8B-B14F-4D97-AF65-F5344CB8AC3E}">
        <p14:creationId xmlns:p14="http://schemas.microsoft.com/office/powerpoint/2010/main" val="39907754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4862</TotalTime>
  <Words>6215</Words>
  <Application>Microsoft Office PowerPoint</Application>
  <PresentationFormat>Custom</PresentationFormat>
  <Paragraphs>715</Paragraphs>
  <Slides>31</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31</vt:i4>
      </vt:variant>
    </vt:vector>
  </HeadingPairs>
  <TitlesOfParts>
    <vt:vector size="46" baseType="lpstr">
      <vt:lpstr>Akhbar MT</vt:lpstr>
      <vt:lpstr>Arabic Typesetting</vt:lpstr>
      <vt:lpstr>Arial</vt:lpstr>
      <vt:lpstr>Arial Black</vt:lpstr>
      <vt:lpstr>ArialMT</vt:lpstr>
      <vt:lpstr>Bookman Old Style</vt:lpstr>
      <vt:lpstr>Calibri</vt:lpstr>
      <vt:lpstr>Gill Sans MT</vt:lpstr>
      <vt:lpstr>Mangal</vt:lpstr>
      <vt:lpstr>Times New Roman</vt:lpstr>
      <vt:lpstr>Wingdings</vt:lpstr>
      <vt:lpstr>Wingdings 2</vt:lpstr>
      <vt:lpstr>Wingdings 3</vt:lpstr>
      <vt:lpstr>ヒラギノ角ゴ Pro W3</vt:lpstr>
      <vt:lpstr>Origin</vt:lpstr>
      <vt:lpstr>PowerPoint Presentation</vt:lpstr>
      <vt:lpstr>PowerPoint Presentation</vt:lpstr>
      <vt:lpstr>Overview</vt:lpstr>
      <vt:lpstr>Anatomy and Physiology of the Stomach</vt:lpstr>
      <vt:lpstr>PowerPoint Presentation</vt:lpstr>
      <vt:lpstr>Cont. Mixing and Propulsion </vt:lpstr>
      <vt:lpstr>Summary of Mixing &amp; Propulsion (from slides) </vt:lpstr>
      <vt:lpstr>Cont. Emptying</vt:lpstr>
      <vt:lpstr>PowerPoint Presentation</vt:lpstr>
      <vt:lpstr>Summary of Emptying (from slides) </vt:lpstr>
      <vt:lpstr>Cont. Digestion </vt:lpstr>
      <vt:lpstr>PowerPoint Presentation</vt:lpstr>
      <vt:lpstr>Doctor explanation (Adaptive relaxation)</vt:lpstr>
      <vt:lpstr>Gastric Action Potential</vt:lpstr>
      <vt:lpstr>Doctor Explanation</vt:lpstr>
      <vt:lpstr>Cont.</vt:lpstr>
      <vt:lpstr>Gastric Secretion</vt:lpstr>
      <vt:lpstr>Gastric Cells</vt:lpstr>
      <vt:lpstr>Cont.</vt:lpstr>
      <vt:lpstr>Oxyntic Gland </vt:lpstr>
      <vt:lpstr>Gastric Cells &amp; Gastric juice</vt:lpstr>
      <vt:lpstr>Hydrochloric acid secretion </vt:lpstr>
      <vt:lpstr>Cont.</vt:lpstr>
      <vt:lpstr>Explanation  </vt:lpstr>
      <vt:lpstr>Neural and Hormonal Control</vt:lpstr>
      <vt:lpstr>Cont.</vt:lpstr>
      <vt:lpstr>Rate of Secretion</vt:lpstr>
      <vt:lpstr>PowerPoint Presentation</vt:lpstr>
      <vt:lpstr>Summary of the Phases (from slides) </vt:lpstr>
      <vt:lpstr>Hormonal Control of Gastrointestinal Motility  (GI Peptides)</vt:lpstr>
      <vt:lpstr>Thank you!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Lelo HM</dc:creator>
  <cp:lastModifiedBy>Laila .</cp:lastModifiedBy>
  <cp:revision>921</cp:revision>
  <dcterms:created xsi:type="dcterms:W3CDTF">2016-09-07T16:15:34Z</dcterms:created>
  <dcterms:modified xsi:type="dcterms:W3CDTF">2017-12-02T16:55:40Z</dcterms:modified>
</cp:coreProperties>
</file>