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2"/>
  </p:notesMasterIdLst>
  <p:sldIdLst>
    <p:sldId id="485" r:id="rId2"/>
    <p:sldId id="454" r:id="rId3"/>
    <p:sldId id="508" r:id="rId4"/>
    <p:sldId id="506" r:id="rId5"/>
    <p:sldId id="475" r:id="rId6"/>
    <p:sldId id="511" r:id="rId7"/>
    <p:sldId id="491" r:id="rId8"/>
    <p:sldId id="493" r:id="rId9"/>
    <p:sldId id="494" r:id="rId10"/>
    <p:sldId id="495" r:id="rId11"/>
    <p:sldId id="496" r:id="rId12"/>
    <p:sldId id="497" r:id="rId13"/>
    <p:sldId id="498" r:id="rId14"/>
    <p:sldId id="499" r:id="rId15"/>
    <p:sldId id="500" r:id="rId16"/>
    <p:sldId id="501" r:id="rId17"/>
    <p:sldId id="502" r:id="rId18"/>
    <p:sldId id="512" r:id="rId19"/>
    <p:sldId id="504" r:id="rId20"/>
    <p:sldId id="505" r:id="rId21"/>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66FF"/>
    <a:srgbClr val="FF99FF"/>
    <a:srgbClr val="FDE9F9"/>
    <a:srgbClr val="FFCCFF"/>
    <a:srgbClr val="CCFFFF"/>
    <a:srgbClr val="990000"/>
    <a:srgbClr val="CC0000"/>
    <a:srgbClr val="DCDFE8"/>
    <a:srgbClr val="E4C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94814" autoAdjust="0"/>
  </p:normalViewPr>
  <p:slideViewPr>
    <p:cSldViewPr>
      <p:cViewPr varScale="1">
        <p:scale>
          <a:sx n="73" d="100"/>
          <a:sy n="73" d="100"/>
        </p:scale>
        <p:origin x="568"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B4098-0E2C-445B-AF4E-8F823F675EC4}" type="doc">
      <dgm:prSet loTypeId="urn:microsoft.com/office/officeart/2005/8/layout/radial6" loCatId="cycle" qsTypeId="urn:microsoft.com/office/officeart/2005/8/quickstyle/simple1" qsCatId="simple" csTypeId="urn:microsoft.com/office/officeart/2005/8/colors/accent2_1" csCatId="accent2" phldr="1"/>
      <dgm:spPr/>
      <dgm:t>
        <a:bodyPr/>
        <a:lstStyle/>
        <a:p>
          <a:endParaRPr lang="en-US"/>
        </a:p>
      </dgm:t>
    </dgm:pt>
    <dgm:pt modelId="{1614A62B-5037-4178-BD18-A98E92077FCD}">
      <dgm:prSet phldrT="[Text]" custT="1"/>
      <dgm:spPr>
        <a:solidFill>
          <a:schemeClr val="accent2">
            <a:lumMod val="60000"/>
            <a:lumOff val="40000"/>
          </a:schemeClr>
        </a:solidFill>
      </dgm:spPr>
      <dgm:t>
        <a:bodyPr/>
        <a:lstStyle/>
        <a:p>
          <a:r>
            <a:rPr lang="en-US" sz="2000" dirty="0">
              <a:solidFill>
                <a:schemeClr val="bg1"/>
              </a:solidFill>
            </a:rPr>
            <a:t>Contains</a:t>
          </a:r>
          <a:endParaRPr lang="en-US" sz="1400" dirty="0">
            <a:solidFill>
              <a:schemeClr val="bg1"/>
            </a:solidFill>
          </a:endParaRPr>
        </a:p>
      </dgm:t>
    </dgm:pt>
    <dgm:pt modelId="{A10C5D8E-7D8E-422F-ABB7-AE5C6DE41091}" type="parTrans" cxnId="{8695CA62-989D-48E1-A2AE-DC20CD1298C9}">
      <dgm:prSet/>
      <dgm:spPr/>
      <dgm:t>
        <a:bodyPr/>
        <a:lstStyle/>
        <a:p>
          <a:endParaRPr lang="en-US" sz="1400">
            <a:solidFill>
              <a:schemeClr val="accent2">
                <a:lumMod val="75000"/>
              </a:schemeClr>
            </a:solidFill>
          </a:endParaRPr>
        </a:p>
      </dgm:t>
    </dgm:pt>
    <dgm:pt modelId="{E22A999C-52B3-4618-9D6E-57DCF6123625}" type="sibTrans" cxnId="{8695CA62-989D-48E1-A2AE-DC20CD1298C9}">
      <dgm:prSet/>
      <dgm:spPr/>
      <dgm:t>
        <a:bodyPr/>
        <a:lstStyle/>
        <a:p>
          <a:endParaRPr lang="en-US" sz="1400">
            <a:solidFill>
              <a:schemeClr val="accent2">
                <a:lumMod val="75000"/>
              </a:schemeClr>
            </a:solidFill>
          </a:endParaRPr>
        </a:p>
      </dgm:t>
    </dgm:pt>
    <dgm:pt modelId="{F2A7E79E-B79E-4803-A774-FC927D40485A}">
      <dgm:prSet phldrT="[Text]" custT="1"/>
      <dgm:spPr/>
      <dgm:t>
        <a:bodyPr/>
        <a:lstStyle/>
        <a:p>
          <a:r>
            <a:rPr lang="en-US" sz="1300" dirty="0">
              <a:solidFill>
                <a:schemeClr val="tx1"/>
              </a:solidFill>
            </a:rPr>
            <a:t>Sodium bicarbonate</a:t>
          </a:r>
        </a:p>
      </dgm:t>
    </dgm:pt>
    <dgm:pt modelId="{ADABD160-C162-4070-9DA9-396E34363AAB}" type="parTrans" cxnId="{A4370564-3BEF-4138-937B-26E1F38D6245}">
      <dgm:prSet/>
      <dgm:spPr/>
      <dgm:t>
        <a:bodyPr/>
        <a:lstStyle/>
        <a:p>
          <a:endParaRPr lang="en-US" sz="1400">
            <a:solidFill>
              <a:schemeClr val="accent2">
                <a:lumMod val="75000"/>
              </a:schemeClr>
            </a:solidFill>
          </a:endParaRPr>
        </a:p>
      </dgm:t>
    </dgm:pt>
    <dgm:pt modelId="{5A8CED58-46C5-4A58-83F3-5997E21CDA5A}" type="sibTrans" cxnId="{A4370564-3BEF-4138-937B-26E1F38D6245}">
      <dgm:prSet/>
      <dgm:spPr/>
      <dgm:t>
        <a:bodyPr/>
        <a:lstStyle/>
        <a:p>
          <a:endParaRPr lang="en-US" sz="1400">
            <a:solidFill>
              <a:schemeClr val="accent2">
                <a:lumMod val="75000"/>
              </a:schemeClr>
            </a:solidFill>
          </a:endParaRPr>
        </a:p>
      </dgm:t>
    </dgm:pt>
    <dgm:pt modelId="{F29BE92E-9F39-43D6-8ADC-7A3367EB0D49}">
      <dgm:prSet phldrT="[Text]" custT="1"/>
      <dgm:spPr/>
      <dgm:t>
        <a:bodyPr/>
        <a:lstStyle/>
        <a:p>
          <a:r>
            <a:rPr lang="en-US" sz="1400" dirty="0">
              <a:solidFill>
                <a:schemeClr val="tx1"/>
              </a:solidFill>
            </a:rPr>
            <a:t>Pancreatic amylase*  </a:t>
          </a:r>
        </a:p>
      </dgm:t>
    </dgm:pt>
    <dgm:pt modelId="{770365B7-E59B-425B-9AC1-A6A5190B94C7}" type="parTrans" cxnId="{AD829E7C-F543-469B-A149-233E17056188}">
      <dgm:prSet/>
      <dgm:spPr/>
      <dgm:t>
        <a:bodyPr/>
        <a:lstStyle/>
        <a:p>
          <a:endParaRPr lang="en-US" sz="1400">
            <a:solidFill>
              <a:schemeClr val="accent2">
                <a:lumMod val="75000"/>
              </a:schemeClr>
            </a:solidFill>
          </a:endParaRPr>
        </a:p>
      </dgm:t>
    </dgm:pt>
    <dgm:pt modelId="{01976D20-1D2B-4591-95BB-F0B71D4E0394}" type="sibTrans" cxnId="{AD829E7C-F543-469B-A149-233E17056188}">
      <dgm:prSet/>
      <dgm:spPr/>
      <dgm:t>
        <a:bodyPr/>
        <a:lstStyle/>
        <a:p>
          <a:endParaRPr lang="en-US" sz="1400">
            <a:solidFill>
              <a:schemeClr val="accent2">
                <a:lumMod val="75000"/>
              </a:schemeClr>
            </a:solidFill>
          </a:endParaRPr>
        </a:p>
      </dgm:t>
    </dgm:pt>
    <dgm:pt modelId="{B0148FB4-E11C-421C-A631-05B2669FF09F}">
      <dgm:prSet phldrT="[Text]" custT="1"/>
      <dgm:spPr/>
      <dgm:t>
        <a:bodyPr/>
        <a:lstStyle/>
        <a:p>
          <a:r>
            <a:rPr lang="en-US" sz="1400" dirty="0">
              <a:solidFill>
                <a:schemeClr val="tx1"/>
              </a:solidFill>
            </a:rPr>
            <a:t>pancreatic lipase*</a:t>
          </a:r>
        </a:p>
      </dgm:t>
    </dgm:pt>
    <dgm:pt modelId="{B03D4F6C-1ABB-4B8A-9AEF-C31765B15D19}" type="parTrans" cxnId="{17C0F810-5907-453B-989F-976D4FE7BEE6}">
      <dgm:prSet/>
      <dgm:spPr/>
      <dgm:t>
        <a:bodyPr/>
        <a:lstStyle/>
        <a:p>
          <a:endParaRPr lang="en-US" sz="1400">
            <a:solidFill>
              <a:schemeClr val="accent2">
                <a:lumMod val="75000"/>
              </a:schemeClr>
            </a:solidFill>
          </a:endParaRPr>
        </a:p>
      </dgm:t>
    </dgm:pt>
    <dgm:pt modelId="{4CE9487E-FB1E-4052-AB33-2AB846BBF450}" type="sibTrans" cxnId="{17C0F810-5907-453B-989F-976D4FE7BEE6}">
      <dgm:prSet/>
      <dgm:spPr/>
      <dgm:t>
        <a:bodyPr/>
        <a:lstStyle/>
        <a:p>
          <a:endParaRPr lang="en-US" sz="1400">
            <a:solidFill>
              <a:schemeClr val="accent2">
                <a:lumMod val="75000"/>
              </a:schemeClr>
            </a:solidFill>
          </a:endParaRPr>
        </a:p>
      </dgm:t>
    </dgm:pt>
    <dgm:pt modelId="{7C1F8186-7A7B-4C64-9780-C7AE8764818A}">
      <dgm:prSet phldrT="[Text]" custT="1"/>
      <dgm:spPr/>
      <dgm:t>
        <a:bodyPr/>
        <a:lstStyle/>
        <a:p>
          <a:r>
            <a:rPr lang="en-US" sz="1400" dirty="0">
              <a:solidFill>
                <a:schemeClr val="tx1"/>
              </a:solidFill>
            </a:rPr>
            <a:t>Pancreatic nucleases*</a:t>
          </a:r>
        </a:p>
      </dgm:t>
    </dgm:pt>
    <dgm:pt modelId="{6B5ABD5E-C62F-4C06-88EE-C3F226CA0FD4}" type="parTrans" cxnId="{E1AF3608-EEF2-4D1A-8984-498D6B98E07F}">
      <dgm:prSet/>
      <dgm:spPr/>
      <dgm:t>
        <a:bodyPr/>
        <a:lstStyle/>
        <a:p>
          <a:endParaRPr lang="en-US" sz="1400">
            <a:solidFill>
              <a:schemeClr val="accent2">
                <a:lumMod val="75000"/>
              </a:schemeClr>
            </a:solidFill>
          </a:endParaRPr>
        </a:p>
      </dgm:t>
    </dgm:pt>
    <dgm:pt modelId="{4C9069A2-8E3F-4709-A635-C7909CD1A1C7}" type="sibTrans" cxnId="{E1AF3608-EEF2-4D1A-8984-498D6B98E07F}">
      <dgm:prSet/>
      <dgm:spPr/>
      <dgm:t>
        <a:bodyPr/>
        <a:lstStyle/>
        <a:p>
          <a:endParaRPr lang="en-US" sz="1400">
            <a:solidFill>
              <a:schemeClr val="accent2">
                <a:lumMod val="75000"/>
              </a:schemeClr>
            </a:solidFill>
          </a:endParaRPr>
        </a:p>
      </dgm:t>
    </dgm:pt>
    <dgm:pt modelId="{740997E3-55CF-4A14-88FA-008F613C9683}">
      <dgm:prSet/>
      <dgm:spPr/>
      <dgm:t>
        <a:bodyPr/>
        <a:lstStyle/>
        <a:p>
          <a:endParaRPr lang="en-US"/>
        </a:p>
      </dgm:t>
    </dgm:pt>
    <dgm:pt modelId="{82AFEDE2-E000-449F-ADB6-A8891B903D7D}" type="parTrans" cxnId="{876F476F-7D95-4EBB-8746-D73E4479D670}">
      <dgm:prSet/>
      <dgm:spPr/>
      <dgm:t>
        <a:bodyPr/>
        <a:lstStyle/>
        <a:p>
          <a:endParaRPr lang="en-US" sz="1400">
            <a:solidFill>
              <a:schemeClr val="accent2">
                <a:lumMod val="75000"/>
              </a:schemeClr>
            </a:solidFill>
          </a:endParaRPr>
        </a:p>
      </dgm:t>
    </dgm:pt>
    <dgm:pt modelId="{99C5DB35-CA73-4931-9EF4-2BE54A646879}" type="sibTrans" cxnId="{876F476F-7D95-4EBB-8746-D73E4479D670}">
      <dgm:prSet/>
      <dgm:spPr/>
      <dgm:t>
        <a:bodyPr/>
        <a:lstStyle/>
        <a:p>
          <a:endParaRPr lang="en-US" sz="1400">
            <a:solidFill>
              <a:schemeClr val="accent2">
                <a:lumMod val="75000"/>
              </a:schemeClr>
            </a:solidFill>
          </a:endParaRPr>
        </a:p>
      </dgm:t>
    </dgm:pt>
    <dgm:pt modelId="{FA246724-0BE1-44F1-967B-C45AF146EC61}">
      <dgm:prSet custT="1"/>
      <dgm:spPr/>
      <dgm:t>
        <a:bodyPr/>
        <a:lstStyle/>
        <a:p>
          <a:r>
            <a:rPr lang="en-US" sz="1400">
              <a:solidFill>
                <a:schemeClr val="tx1"/>
              </a:solidFill>
            </a:rPr>
            <a:t>Water    </a:t>
          </a:r>
        </a:p>
      </dgm:t>
    </dgm:pt>
    <dgm:pt modelId="{4E513049-FC8B-442E-A751-958EA0D486D1}" type="parTrans" cxnId="{8793ECCB-C74B-4C71-A073-04B8FE8D479C}">
      <dgm:prSet/>
      <dgm:spPr/>
      <dgm:t>
        <a:bodyPr/>
        <a:lstStyle/>
        <a:p>
          <a:endParaRPr lang="en-US" sz="1400">
            <a:solidFill>
              <a:schemeClr val="accent2">
                <a:lumMod val="75000"/>
              </a:schemeClr>
            </a:solidFill>
          </a:endParaRPr>
        </a:p>
      </dgm:t>
    </dgm:pt>
    <dgm:pt modelId="{24A4AAE4-7363-47C2-96B0-DF9B94E28951}" type="sibTrans" cxnId="{8793ECCB-C74B-4C71-A073-04B8FE8D479C}">
      <dgm:prSet/>
      <dgm:spPr/>
      <dgm:t>
        <a:bodyPr/>
        <a:lstStyle/>
        <a:p>
          <a:endParaRPr lang="en-US" sz="1400">
            <a:solidFill>
              <a:schemeClr val="accent2">
                <a:lumMod val="75000"/>
              </a:schemeClr>
            </a:solidFill>
          </a:endParaRPr>
        </a:p>
      </dgm:t>
    </dgm:pt>
    <dgm:pt modelId="{28BA6A21-C556-4947-8DF2-2A85F2AD5405}">
      <dgm:prSet custT="1"/>
      <dgm:spPr/>
      <dgm:t>
        <a:bodyPr/>
        <a:lstStyle/>
        <a:p>
          <a:r>
            <a:rPr lang="en-US" sz="1400" dirty="0">
              <a:solidFill>
                <a:schemeClr val="tx1"/>
              </a:solidFill>
            </a:rPr>
            <a:t>Pancreatic proteases*</a:t>
          </a:r>
        </a:p>
      </dgm:t>
    </dgm:pt>
    <dgm:pt modelId="{B54DE24E-B0BB-4C08-B1AE-EE655246AEB3}" type="parTrans" cxnId="{2F6223FA-0DAB-4D0B-9A9C-DAE037116895}">
      <dgm:prSet/>
      <dgm:spPr/>
      <dgm:t>
        <a:bodyPr/>
        <a:lstStyle/>
        <a:p>
          <a:endParaRPr lang="en-US" sz="1400">
            <a:solidFill>
              <a:schemeClr val="accent2">
                <a:lumMod val="75000"/>
              </a:schemeClr>
            </a:solidFill>
          </a:endParaRPr>
        </a:p>
      </dgm:t>
    </dgm:pt>
    <dgm:pt modelId="{9C5B1966-C48B-49B7-9F91-854DFB900B64}" type="sibTrans" cxnId="{2F6223FA-0DAB-4D0B-9A9C-DAE037116895}">
      <dgm:prSet/>
      <dgm:spPr/>
      <dgm:t>
        <a:bodyPr/>
        <a:lstStyle/>
        <a:p>
          <a:endParaRPr lang="en-US" sz="1400">
            <a:solidFill>
              <a:schemeClr val="accent2">
                <a:lumMod val="75000"/>
              </a:schemeClr>
            </a:solidFill>
          </a:endParaRPr>
        </a:p>
      </dgm:t>
    </dgm:pt>
    <dgm:pt modelId="{21BFFA80-AEF8-470C-814D-56E2749B9EEF}" type="pres">
      <dgm:prSet presAssocID="{43AB4098-0E2C-445B-AF4E-8F823F675EC4}" presName="Name0" presStyleCnt="0">
        <dgm:presLayoutVars>
          <dgm:chMax val="1"/>
          <dgm:dir/>
          <dgm:animLvl val="ctr"/>
          <dgm:resizeHandles val="exact"/>
        </dgm:presLayoutVars>
      </dgm:prSet>
      <dgm:spPr/>
      <dgm:t>
        <a:bodyPr/>
        <a:lstStyle/>
        <a:p>
          <a:endParaRPr lang="en-US"/>
        </a:p>
      </dgm:t>
    </dgm:pt>
    <dgm:pt modelId="{FEE1B41E-6180-46F7-8E74-901573143A04}" type="pres">
      <dgm:prSet presAssocID="{1614A62B-5037-4178-BD18-A98E92077FCD}" presName="centerShape" presStyleLbl="node0" presStyleIdx="0" presStyleCnt="1"/>
      <dgm:spPr/>
      <dgm:t>
        <a:bodyPr/>
        <a:lstStyle/>
        <a:p>
          <a:endParaRPr lang="en-US"/>
        </a:p>
      </dgm:t>
    </dgm:pt>
    <dgm:pt modelId="{FD99688D-5E55-4CCF-8AEF-E26839F9129A}" type="pres">
      <dgm:prSet presAssocID="{28BA6A21-C556-4947-8DF2-2A85F2AD5405}" presName="node" presStyleLbl="node1" presStyleIdx="0" presStyleCnt="6">
        <dgm:presLayoutVars>
          <dgm:bulletEnabled val="1"/>
        </dgm:presLayoutVars>
      </dgm:prSet>
      <dgm:spPr/>
      <dgm:t>
        <a:bodyPr/>
        <a:lstStyle/>
        <a:p>
          <a:endParaRPr lang="en-US"/>
        </a:p>
      </dgm:t>
    </dgm:pt>
    <dgm:pt modelId="{A9E2EA85-2B94-4DDE-826B-8081E346415A}" type="pres">
      <dgm:prSet presAssocID="{28BA6A21-C556-4947-8DF2-2A85F2AD5405}" presName="dummy" presStyleCnt="0"/>
      <dgm:spPr/>
    </dgm:pt>
    <dgm:pt modelId="{705A29C8-FFF6-4EB7-904E-41D7B131DD9B}" type="pres">
      <dgm:prSet presAssocID="{9C5B1966-C48B-49B7-9F91-854DFB900B64}" presName="sibTrans" presStyleLbl="sibTrans2D1" presStyleIdx="0" presStyleCnt="6"/>
      <dgm:spPr/>
      <dgm:t>
        <a:bodyPr/>
        <a:lstStyle/>
        <a:p>
          <a:endParaRPr lang="en-US"/>
        </a:p>
      </dgm:t>
    </dgm:pt>
    <dgm:pt modelId="{369D1DA0-B5D5-4CF7-85C0-882F694A7457}" type="pres">
      <dgm:prSet presAssocID="{F2A7E79E-B79E-4803-A774-FC927D40485A}" presName="node" presStyleLbl="node1" presStyleIdx="1" presStyleCnt="6">
        <dgm:presLayoutVars>
          <dgm:bulletEnabled val="1"/>
        </dgm:presLayoutVars>
      </dgm:prSet>
      <dgm:spPr/>
      <dgm:t>
        <a:bodyPr/>
        <a:lstStyle/>
        <a:p>
          <a:endParaRPr lang="en-US"/>
        </a:p>
      </dgm:t>
    </dgm:pt>
    <dgm:pt modelId="{5F2D346A-A791-4292-BF78-2BB8DD7A5557}" type="pres">
      <dgm:prSet presAssocID="{F2A7E79E-B79E-4803-A774-FC927D40485A}" presName="dummy" presStyleCnt="0"/>
      <dgm:spPr/>
    </dgm:pt>
    <dgm:pt modelId="{4A2E705E-19A6-4A11-A9B1-12C87C0AA219}" type="pres">
      <dgm:prSet presAssocID="{5A8CED58-46C5-4A58-83F3-5997E21CDA5A}" presName="sibTrans" presStyleLbl="sibTrans2D1" presStyleIdx="1" presStyleCnt="6"/>
      <dgm:spPr/>
      <dgm:t>
        <a:bodyPr/>
        <a:lstStyle/>
        <a:p>
          <a:endParaRPr lang="en-US"/>
        </a:p>
      </dgm:t>
    </dgm:pt>
    <dgm:pt modelId="{E0090699-892B-41DB-B509-504A76A02608}" type="pres">
      <dgm:prSet presAssocID="{FA246724-0BE1-44F1-967B-C45AF146EC61}" presName="node" presStyleLbl="node1" presStyleIdx="2" presStyleCnt="6">
        <dgm:presLayoutVars>
          <dgm:bulletEnabled val="1"/>
        </dgm:presLayoutVars>
      </dgm:prSet>
      <dgm:spPr/>
      <dgm:t>
        <a:bodyPr/>
        <a:lstStyle/>
        <a:p>
          <a:endParaRPr lang="en-US"/>
        </a:p>
      </dgm:t>
    </dgm:pt>
    <dgm:pt modelId="{0C404A3D-5160-43F2-A577-DAAEC11BE4FD}" type="pres">
      <dgm:prSet presAssocID="{FA246724-0BE1-44F1-967B-C45AF146EC61}" presName="dummy" presStyleCnt="0"/>
      <dgm:spPr/>
    </dgm:pt>
    <dgm:pt modelId="{FD2A8D7B-1D74-4E28-ABF8-266D037B5288}" type="pres">
      <dgm:prSet presAssocID="{24A4AAE4-7363-47C2-96B0-DF9B94E28951}" presName="sibTrans" presStyleLbl="sibTrans2D1" presStyleIdx="2" presStyleCnt="6"/>
      <dgm:spPr/>
      <dgm:t>
        <a:bodyPr/>
        <a:lstStyle/>
        <a:p>
          <a:endParaRPr lang="en-US"/>
        </a:p>
      </dgm:t>
    </dgm:pt>
    <dgm:pt modelId="{F45D8152-DF4B-45B4-A4B1-C7B8446BCEFE}" type="pres">
      <dgm:prSet presAssocID="{F29BE92E-9F39-43D6-8ADC-7A3367EB0D49}" presName="node" presStyleLbl="node1" presStyleIdx="3" presStyleCnt="6">
        <dgm:presLayoutVars>
          <dgm:bulletEnabled val="1"/>
        </dgm:presLayoutVars>
      </dgm:prSet>
      <dgm:spPr/>
      <dgm:t>
        <a:bodyPr/>
        <a:lstStyle/>
        <a:p>
          <a:endParaRPr lang="en-US"/>
        </a:p>
      </dgm:t>
    </dgm:pt>
    <dgm:pt modelId="{E4A73825-755A-488D-B788-BA9485D1349B}" type="pres">
      <dgm:prSet presAssocID="{F29BE92E-9F39-43D6-8ADC-7A3367EB0D49}" presName="dummy" presStyleCnt="0"/>
      <dgm:spPr/>
    </dgm:pt>
    <dgm:pt modelId="{011CA15A-F160-4B54-9B6A-2B72BB157771}" type="pres">
      <dgm:prSet presAssocID="{01976D20-1D2B-4591-95BB-F0B71D4E0394}" presName="sibTrans" presStyleLbl="sibTrans2D1" presStyleIdx="3" presStyleCnt="6"/>
      <dgm:spPr/>
      <dgm:t>
        <a:bodyPr/>
        <a:lstStyle/>
        <a:p>
          <a:endParaRPr lang="en-US"/>
        </a:p>
      </dgm:t>
    </dgm:pt>
    <dgm:pt modelId="{4368C3FD-3278-4D9A-92A7-4885022811D4}" type="pres">
      <dgm:prSet presAssocID="{B0148FB4-E11C-421C-A631-05B2669FF09F}" presName="node" presStyleLbl="node1" presStyleIdx="4" presStyleCnt="6">
        <dgm:presLayoutVars>
          <dgm:bulletEnabled val="1"/>
        </dgm:presLayoutVars>
      </dgm:prSet>
      <dgm:spPr/>
      <dgm:t>
        <a:bodyPr/>
        <a:lstStyle/>
        <a:p>
          <a:endParaRPr lang="en-US"/>
        </a:p>
      </dgm:t>
    </dgm:pt>
    <dgm:pt modelId="{04DD2897-69E3-4DD4-B85C-3D01FD5E1487}" type="pres">
      <dgm:prSet presAssocID="{B0148FB4-E11C-421C-A631-05B2669FF09F}" presName="dummy" presStyleCnt="0"/>
      <dgm:spPr/>
    </dgm:pt>
    <dgm:pt modelId="{9EFA1D5E-9440-439A-BEBF-605F5EDA721D}" type="pres">
      <dgm:prSet presAssocID="{4CE9487E-FB1E-4052-AB33-2AB846BBF450}" presName="sibTrans" presStyleLbl="sibTrans2D1" presStyleIdx="4" presStyleCnt="6"/>
      <dgm:spPr/>
      <dgm:t>
        <a:bodyPr/>
        <a:lstStyle/>
        <a:p>
          <a:endParaRPr lang="en-US"/>
        </a:p>
      </dgm:t>
    </dgm:pt>
    <dgm:pt modelId="{8C976393-63CC-48AD-A7F3-39355FABE5F4}" type="pres">
      <dgm:prSet presAssocID="{7C1F8186-7A7B-4C64-9780-C7AE8764818A}" presName="node" presStyleLbl="node1" presStyleIdx="5" presStyleCnt="6">
        <dgm:presLayoutVars>
          <dgm:bulletEnabled val="1"/>
        </dgm:presLayoutVars>
      </dgm:prSet>
      <dgm:spPr/>
      <dgm:t>
        <a:bodyPr/>
        <a:lstStyle/>
        <a:p>
          <a:endParaRPr lang="en-US"/>
        </a:p>
      </dgm:t>
    </dgm:pt>
    <dgm:pt modelId="{FF7D8DBA-F08C-41FE-8C31-F440DDCFA22F}" type="pres">
      <dgm:prSet presAssocID="{7C1F8186-7A7B-4C64-9780-C7AE8764818A}" presName="dummy" presStyleCnt="0"/>
      <dgm:spPr/>
    </dgm:pt>
    <dgm:pt modelId="{E2D015C9-787F-420C-8FFA-746A79825652}" type="pres">
      <dgm:prSet presAssocID="{4C9069A2-8E3F-4709-A635-C7909CD1A1C7}" presName="sibTrans" presStyleLbl="sibTrans2D1" presStyleIdx="5" presStyleCnt="6"/>
      <dgm:spPr/>
      <dgm:t>
        <a:bodyPr/>
        <a:lstStyle/>
        <a:p>
          <a:endParaRPr lang="en-US"/>
        </a:p>
      </dgm:t>
    </dgm:pt>
  </dgm:ptLst>
  <dgm:cxnLst>
    <dgm:cxn modelId="{E1AF3608-EEF2-4D1A-8984-498D6B98E07F}" srcId="{1614A62B-5037-4178-BD18-A98E92077FCD}" destId="{7C1F8186-7A7B-4C64-9780-C7AE8764818A}" srcOrd="5" destOrd="0" parTransId="{6B5ABD5E-C62F-4C06-88EE-C3F226CA0FD4}" sibTransId="{4C9069A2-8E3F-4709-A635-C7909CD1A1C7}"/>
    <dgm:cxn modelId="{0E7E5329-048D-4597-BC37-2B075657884D}" type="presOf" srcId="{24A4AAE4-7363-47C2-96B0-DF9B94E28951}" destId="{FD2A8D7B-1D74-4E28-ABF8-266D037B5288}" srcOrd="0" destOrd="0" presId="urn:microsoft.com/office/officeart/2005/8/layout/radial6"/>
    <dgm:cxn modelId="{1D59C00D-1B1F-4689-B691-94F5E1E91C77}" type="presOf" srcId="{4C9069A2-8E3F-4709-A635-C7909CD1A1C7}" destId="{E2D015C9-787F-420C-8FFA-746A79825652}" srcOrd="0" destOrd="0" presId="urn:microsoft.com/office/officeart/2005/8/layout/radial6"/>
    <dgm:cxn modelId="{8793ECCB-C74B-4C71-A073-04B8FE8D479C}" srcId="{1614A62B-5037-4178-BD18-A98E92077FCD}" destId="{FA246724-0BE1-44F1-967B-C45AF146EC61}" srcOrd="2" destOrd="0" parTransId="{4E513049-FC8B-442E-A751-958EA0D486D1}" sibTransId="{24A4AAE4-7363-47C2-96B0-DF9B94E28951}"/>
    <dgm:cxn modelId="{ED0E9935-1568-4677-B24F-BE81A36BDD16}" type="presOf" srcId="{FA246724-0BE1-44F1-967B-C45AF146EC61}" destId="{E0090699-892B-41DB-B509-504A76A02608}" srcOrd="0" destOrd="0" presId="urn:microsoft.com/office/officeart/2005/8/layout/radial6"/>
    <dgm:cxn modelId="{6A4CDC0A-C2D1-4D11-BC98-7C8DF1471551}" type="presOf" srcId="{F2A7E79E-B79E-4803-A774-FC927D40485A}" destId="{369D1DA0-B5D5-4CF7-85C0-882F694A7457}" srcOrd="0" destOrd="0" presId="urn:microsoft.com/office/officeart/2005/8/layout/radial6"/>
    <dgm:cxn modelId="{CE699BDE-EEDE-4BF3-83DA-495A0C139CDA}" type="presOf" srcId="{43AB4098-0E2C-445B-AF4E-8F823F675EC4}" destId="{21BFFA80-AEF8-470C-814D-56E2749B9EEF}" srcOrd="0" destOrd="0" presId="urn:microsoft.com/office/officeart/2005/8/layout/radial6"/>
    <dgm:cxn modelId="{17C0F810-5907-453B-989F-976D4FE7BEE6}" srcId="{1614A62B-5037-4178-BD18-A98E92077FCD}" destId="{B0148FB4-E11C-421C-A631-05B2669FF09F}" srcOrd="4" destOrd="0" parTransId="{B03D4F6C-1ABB-4B8A-9AEF-C31765B15D19}" sibTransId="{4CE9487E-FB1E-4052-AB33-2AB846BBF450}"/>
    <dgm:cxn modelId="{AFCF78E5-D3E2-43F6-AA4A-D7F8231DF43A}" type="presOf" srcId="{5A8CED58-46C5-4A58-83F3-5997E21CDA5A}" destId="{4A2E705E-19A6-4A11-A9B1-12C87C0AA219}" srcOrd="0" destOrd="0" presId="urn:microsoft.com/office/officeart/2005/8/layout/radial6"/>
    <dgm:cxn modelId="{AD829E7C-F543-469B-A149-233E17056188}" srcId="{1614A62B-5037-4178-BD18-A98E92077FCD}" destId="{F29BE92E-9F39-43D6-8ADC-7A3367EB0D49}" srcOrd="3" destOrd="0" parTransId="{770365B7-E59B-425B-9AC1-A6A5190B94C7}" sibTransId="{01976D20-1D2B-4591-95BB-F0B71D4E0394}"/>
    <dgm:cxn modelId="{876F476F-7D95-4EBB-8746-D73E4479D670}" srcId="{43AB4098-0E2C-445B-AF4E-8F823F675EC4}" destId="{740997E3-55CF-4A14-88FA-008F613C9683}" srcOrd="1" destOrd="0" parTransId="{82AFEDE2-E000-449F-ADB6-A8891B903D7D}" sibTransId="{99C5DB35-CA73-4931-9EF4-2BE54A646879}"/>
    <dgm:cxn modelId="{2F6223FA-0DAB-4D0B-9A9C-DAE037116895}" srcId="{1614A62B-5037-4178-BD18-A98E92077FCD}" destId="{28BA6A21-C556-4947-8DF2-2A85F2AD5405}" srcOrd="0" destOrd="0" parTransId="{B54DE24E-B0BB-4C08-B1AE-EE655246AEB3}" sibTransId="{9C5B1966-C48B-49B7-9F91-854DFB900B64}"/>
    <dgm:cxn modelId="{20291D83-2D09-443B-A850-5FB781A4E533}" type="presOf" srcId="{7C1F8186-7A7B-4C64-9780-C7AE8764818A}" destId="{8C976393-63CC-48AD-A7F3-39355FABE5F4}" srcOrd="0" destOrd="0" presId="urn:microsoft.com/office/officeart/2005/8/layout/radial6"/>
    <dgm:cxn modelId="{17F4805F-EEAD-4421-AD05-458FB2A26FCE}" type="presOf" srcId="{1614A62B-5037-4178-BD18-A98E92077FCD}" destId="{FEE1B41E-6180-46F7-8E74-901573143A04}" srcOrd="0" destOrd="0" presId="urn:microsoft.com/office/officeart/2005/8/layout/radial6"/>
    <dgm:cxn modelId="{A4370564-3BEF-4138-937B-26E1F38D6245}" srcId="{1614A62B-5037-4178-BD18-A98E92077FCD}" destId="{F2A7E79E-B79E-4803-A774-FC927D40485A}" srcOrd="1" destOrd="0" parTransId="{ADABD160-C162-4070-9DA9-396E34363AAB}" sibTransId="{5A8CED58-46C5-4A58-83F3-5997E21CDA5A}"/>
    <dgm:cxn modelId="{2E59DE38-422A-485C-AA49-5515B3C7E521}" type="presOf" srcId="{B0148FB4-E11C-421C-A631-05B2669FF09F}" destId="{4368C3FD-3278-4D9A-92A7-4885022811D4}" srcOrd="0" destOrd="0" presId="urn:microsoft.com/office/officeart/2005/8/layout/radial6"/>
    <dgm:cxn modelId="{D34B5BE2-6E69-4938-96AF-16952FCAF688}" type="presOf" srcId="{28BA6A21-C556-4947-8DF2-2A85F2AD5405}" destId="{FD99688D-5E55-4CCF-8AEF-E26839F9129A}" srcOrd="0" destOrd="0" presId="urn:microsoft.com/office/officeart/2005/8/layout/radial6"/>
    <dgm:cxn modelId="{E7279F6D-2CE2-4E4C-A96D-8D734CE53CDB}" type="presOf" srcId="{01976D20-1D2B-4591-95BB-F0B71D4E0394}" destId="{011CA15A-F160-4B54-9B6A-2B72BB157771}" srcOrd="0" destOrd="0" presId="urn:microsoft.com/office/officeart/2005/8/layout/radial6"/>
    <dgm:cxn modelId="{8695CA62-989D-48E1-A2AE-DC20CD1298C9}" srcId="{43AB4098-0E2C-445B-AF4E-8F823F675EC4}" destId="{1614A62B-5037-4178-BD18-A98E92077FCD}" srcOrd="0" destOrd="0" parTransId="{A10C5D8E-7D8E-422F-ABB7-AE5C6DE41091}" sibTransId="{E22A999C-52B3-4618-9D6E-57DCF6123625}"/>
    <dgm:cxn modelId="{147A0A47-AE21-44E1-A347-15310AFA3160}" type="presOf" srcId="{F29BE92E-9F39-43D6-8ADC-7A3367EB0D49}" destId="{F45D8152-DF4B-45B4-A4B1-C7B8446BCEFE}" srcOrd="0" destOrd="0" presId="urn:microsoft.com/office/officeart/2005/8/layout/radial6"/>
    <dgm:cxn modelId="{D0FE6978-84C8-4A2F-8580-436D239EAD65}" type="presOf" srcId="{4CE9487E-FB1E-4052-AB33-2AB846BBF450}" destId="{9EFA1D5E-9440-439A-BEBF-605F5EDA721D}" srcOrd="0" destOrd="0" presId="urn:microsoft.com/office/officeart/2005/8/layout/radial6"/>
    <dgm:cxn modelId="{93D13C9E-9408-4B83-A574-D1560C5852FB}" type="presOf" srcId="{9C5B1966-C48B-49B7-9F91-854DFB900B64}" destId="{705A29C8-FFF6-4EB7-904E-41D7B131DD9B}" srcOrd="0" destOrd="0" presId="urn:microsoft.com/office/officeart/2005/8/layout/radial6"/>
    <dgm:cxn modelId="{FE2FDB06-C13E-461E-8D72-ADFEF9FCA8CC}" type="presParOf" srcId="{21BFFA80-AEF8-470C-814D-56E2749B9EEF}" destId="{FEE1B41E-6180-46F7-8E74-901573143A04}" srcOrd="0" destOrd="0" presId="urn:microsoft.com/office/officeart/2005/8/layout/radial6"/>
    <dgm:cxn modelId="{B326A73F-C052-4B5E-8B89-20D3A4B7A516}" type="presParOf" srcId="{21BFFA80-AEF8-470C-814D-56E2749B9EEF}" destId="{FD99688D-5E55-4CCF-8AEF-E26839F9129A}" srcOrd="1" destOrd="0" presId="urn:microsoft.com/office/officeart/2005/8/layout/radial6"/>
    <dgm:cxn modelId="{27670DFD-4337-48E4-962D-E179EC32360E}" type="presParOf" srcId="{21BFFA80-AEF8-470C-814D-56E2749B9EEF}" destId="{A9E2EA85-2B94-4DDE-826B-8081E346415A}" srcOrd="2" destOrd="0" presId="urn:microsoft.com/office/officeart/2005/8/layout/radial6"/>
    <dgm:cxn modelId="{0E44F104-06EF-4B8D-B200-9304672E9ADF}" type="presParOf" srcId="{21BFFA80-AEF8-470C-814D-56E2749B9EEF}" destId="{705A29C8-FFF6-4EB7-904E-41D7B131DD9B}" srcOrd="3" destOrd="0" presId="urn:microsoft.com/office/officeart/2005/8/layout/radial6"/>
    <dgm:cxn modelId="{9F995A69-1998-49E8-A4BA-931EB17B06E6}" type="presParOf" srcId="{21BFFA80-AEF8-470C-814D-56E2749B9EEF}" destId="{369D1DA0-B5D5-4CF7-85C0-882F694A7457}" srcOrd="4" destOrd="0" presId="urn:microsoft.com/office/officeart/2005/8/layout/radial6"/>
    <dgm:cxn modelId="{293C9066-6E7C-42F9-866F-252FDAE42ED7}" type="presParOf" srcId="{21BFFA80-AEF8-470C-814D-56E2749B9EEF}" destId="{5F2D346A-A791-4292-BF78-2BB8DD7A5557}" srcOrd="5" destOrd="0" presId="urn:microsoft.com/office/officeart/2005/8/layout/radial6"/>
    <dgm:cxn modelId="{21F73140-C910-4C5C-9412-EF7622FA69EA}" type="presParOf" srcId="{21BFFA80-AEF8-470C-814D-56E2749B9EEF}" destId="{4A2E705E-19A6-4A11-A9B1-12C87C0AA219}" srcOrd="6" destOrd="0" presId="urn:microsoft.com/office/officeart/2005/8/layout/radial6"/>
    <dgm:cxn modelId="{7903A916-2017-4472-A0B2-F8097BE51D62}" type="presParOf" srcId="{21BFFA80-AEF8-470C-814D-56E2749B9EEF}" destId="{E0090699-892B-41DB-B509-504A76A02608}" srcOrd="7" destOrd="0" presId="urn:microsoft.com/office/officeart/2005/8/layout/radial6"/>
    <dgm:cxn modelId="{77658584-7F29-476D-9C53-889E22B45A67}" type="presParOf" srcId="{21BFFA80-AEF8-470C-814D-56E2749B9EEF}" destId="{0C404A3D-5160-43F2-A577-DAAEC11BE4FD}" srcOrd="8" destOrd="0" presId="urn:microsoft.com/office/officeart/2005/8/layout/radial6"/>
    <dgm:cxn modelId="{0E4053BF-42E8-4199-884D-C94450C6EA66}" type="presParOf" srcId="{21BFFA80-AEF8-470C-814D-56E2749B9EEF}" destId="{FD2A8D7B-1D74-4E28-ABF8-266D037B5288}" srcOrd="9" destOrd="0" presId="urn:microsoft.com/office/officeart/2005/8/layout/radial6"/>
    <dgm:cxn modelId="{89F67345-C530-447D-8263-CE8163BCBC9F}" type="presParOf" srcId="{21BFFA80-AEF8-470C-814D-56E2749B9EEF}" destId="{F45D8152-DF4B-45B4-A4B1-C7B8446BCEFE}" srcOrd="10" destOrd="0" presId="urn:microsoft.com/office/officeart/2005/8/layout/radial6"/>
    <dgm:cxn modelId="{F53B7450-2F24-4F6A-942E-58C7E8CD8CCC}" type="presParOf" srcId="{21BFFA80-AEF8-470C-814D-56E2749B9EEF}" destId="{E4A73825-755A-488D-B788-BA9485D1349B}" srcOrd="11" destOrd="0" presId="urn:microsoft.com/office/officeart/2005/8/layout/radial6"/>
    <dgm:cxn modelId="{055C563D-5455-4B5D-8DF5-68D3ABD12137}" type="presParOf" srcId="{21BFFA80-AEF8-470C-814D-56E2749B9EEF}" destId="{011CA15A-F160-4B54-9B6A-2B72BB157771}" srcOrd="12" destOrd="0" presId="urn:microsoft.com/office/officeart/2005/8/layout/radial6"/>
    <dgm:cxn modelId="{787EF197-9B3B-4B2D-B4C3-76E4633A536B}" type="presParOf" srcId="{21BFFA80-AEF8-470C-814D-56E2749B9EEF}" destId="{4368C3FD-3278-4D9A-92A7-4885022811D4}" srcOrd="13" destOrd="0" presId="urn:microsoft.com/office/officeart/2005/8/layout/radial6"/>
    <dgm:cxn modelId="{C0A61366-FCC2-4214-8E76-F51D272703FF}" type="presParOf" srcId="{21BFFA80-AEF8-470C-814D-56E2749B9EEF}" destId="{04DD2897-69E3-4DD4-B85C-3D01FD5E1487}" srcOrd="14" destOrd="0" presId="urn:microsoft.com/office/officeart/2005/8/layout/radial6"/>
    <dgm:cxn modelId="{3DDB73BA-3CA3-4F37-A1BD-E4650459013F}" type="presParOf" srcId="{21BFFA80-AEF8-470C-814D-56E2749B9EEF}" destId="{9EFA1D5E-9440-439A-BEBF-605F5EDA721D}" srcOrd="15" destOrd="0" presId="urn:microsoft.com/office/officeart/2005/8/layout/radial6"/>
    <dgm:cxn modelId="{6226072D-B376-4987-9657-85A0D50EF5F5}" type="presParOf" srcId="{21BFFA80-AEF8-470C-814D-56E2749B9EEF}" destId="{8C976393-63CC-48AD-A7F3-39355FABE5F4}" srcOrd="16" destOrd="0" presId="urn:microsoft.com/office/officeart/2005/8/layout/radial6"/>
    <dgm:cxn modelId="{EAA0BCBA-FFBE-4940-A2C3-F1464F146A4D}" type="presParOf" srcId="{21BFFA80-AEF8-470C-814D-56E2749B9EEF}" destId="{FF7D8DBA-F08C-41FE-8C31-F440DDCFA22F}" srcOrd="17" destOrd="0" presId="urn:microsoft.com/office/officeart/2005/8/layout/radial6"/>
    <dgm:cxn modelId="{0FE8EC17-316D-4223-824C-23F59106BB3E}" type="presParOf" srcId="{21BFFA80-AEF8-470C-814D-56E2749B9EEF}" destId="{E2D015C9-787F-420C-8FFA-746A79825652}"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015C9-787F-420C-8FFA-746A79825652}">
      <dsp:nvSpPr>
        <dsp:cNvPr id="0" name=""/>
        <dsp:cNvSpPr/>
      </dsp:nvSpPr>
      <dsp:spPr>
        <a:xfrm>
          <a:off x="1796851" y="578555"/>
          <a:ext cx="3967137" cy="3967137"/>
        </a:xfrm>
        <a:prstGeom prst="blockArc">
          <a:avLst>
            <a:gd name="adj1" fmla="val 12600000"/>
            <a:gd name="adj2" fmla="val 162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FA1D5E-9440-439A-BEBF-605F5EDA721D}">
      <dsp:nvSpPr>
        <dsp:cNvPr id="0" name=""/>
        <dsp:cNvSpPr/>
      </dsp:nvSpPr>
      <dsp:spPr>
        <a:xfrm>
          <a:off x="1796851" y="578555"/>
          <a:ext cx="3967137" cy="3967137"/>
        </a:xfrm>
        <a:prstGeom prst="blockArc">
          <a:avLst>
            <a:gd name="adj1" fmla="val 9000000"/>
            <a:gd name="adj2" fmla="val 126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1CA15A-F160-4B54-9B6A-2B72BB157771}">
      <dsp:nvSpPr>
        <dsp:cNvPr id="0" name=""/>
        <dsp:cNvSpPr/>
      </dsp:nvSpPr>
      <dsp:spPr>
        <a:xfrm>
          <a:off x="1796851" y="578555"/>
          <a:ext cx="3967137" cy="3967137"/>
        </a:xfrm>
        <a:prstGeom prst="blockArc">
          <a:avLst>
            <a:gd name="adj1" fmla="val 5400000"/>
            <a:gd name="adj2" fmla="val 90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2A8D7B-1D74-4E28-ABF8-266D037B5288}">
      <dsp:nvSpPr>
        <dsp:cNvPr id="0" name=""/>
        <dsp:cNvSpPr/>
      </dsp:nvSpPr>
      <dsp:spPr>
        <a:xfrm>
          <a:off x="1796851" y="578555"/>
          <a:ext cx="3967137" cy="3967137"/>
        </a:xfrm>
        <a:prstGeom prst="blockArc">
          <a:avLst>
            <a:gd name="adj1" fmla="val 1800000"/>
            <a:gd name="adj2" fmla="val 54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2E705E-19A6-4A11-A9B1-12C87C0AA219}">
      <dsp:nvSpPr>
        <dsp:cNvPr id="0" name=""/>
        <dsp:cNvSpPr/>
      </dsp:nvSpPr>
      <dsp:spPr>
        <a:xfrm>
          <a:off x="1796851" y="578555"/>
          <a:ext cx="3967137" cy="3967137"/>
        </a:xfrm>
        <a:prstGeom prst="blockArc">
          <a:avLst>
            <a:gd name="adj1" fmla="val 19800000"/>
            <a:gd name="adj2" fmla="val 18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5A29C8-FFF6-4EB7-904E-41D7B131DD9B}">
      <dsp:nvSpPr>
        <dsp:cNvPr id="0" name=""/>
        <dsp:cNvSpPr/>
      </dsp:nvSpPr>
      <dsp:spPr>
        <a:xfrm>
          <a:off x="1796851" y="578555"/>
          <a:ext cx="3967137" cy="3967137"/>
        </a:xfrm>
        <a:prstGeom prst="blockArc">
          <a:avLst>
            <a:gd name="adj1" fmla="val 16200000"/>
            <a:gd name="adj2" fmla="val 19800000"/>
            <a:gd name="adj3" fmla="val 452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1B41E-6180-46F7-8E74-901573143A04}">
      <dsp:nvSpPr>
        <dsp:cNvPr id="0" name=""/>
        <dsp:cNvSpPr/>
      </dsp:nvSpPr>
      <dsp:spPr>
        <a:xfrm>
          <a:off x="2890692" y="1672396"/>
          <a:ext cx="1779455" cy="1779455"/>
        </a:xfrm>
        <a:prstGeom prst="ellipse">
          <a:avLst/>
        </a:prstGeom>
        <a:solidFill>
          <a:schemeClr val="accent2">
            <a:lumMod val="60000"/>
            <a:lumOff val="4000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Contains</a:t>
          </a:r>
          <a:endParaRPr lang="en-US" sz="1400" kern="1200" dirty="0">
            <a:solidFill>
              <a:schemeClr val="bg1"/>
            </a:solidFill>
          </a:endParaRPr>
        </a:p>
      </dsp:txBody>
      <dsp:txXfrm>
        <a:off x="3151287" y="1932991"/>
        <a:ext cx="1258265" cy="1258265"/>
      </dsp:txXfrm>
    </dsp:sp>
    <dsp:sp modelId="{FD99688D-5E55-4CCF-8AEF-E26839F9129A}">
      <dsp:nvSpPr>
        <dsp:cNvPr id="0" name=""/>
        <dsp:cNvSpPr/>
      </dsp:nvSpPr>
      <dsp:spPr>
        <a:xfrm>
          <a:off x="3157610" y="588"/>
          <a:ext cx="1245618" cy="1245618"/>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Pancreatic proteases*</a:t>
          </a:r>
        </a:p>
      </dsp:txBody>
      <dsp:txXfrm>
        <a:off x="3340027" y="183005"/>
        <a:ext cx="880784" cy="880784"/>
      </dsp:txXfrm>
    </dsp:sp>
    <dsp:sp modelId="{369D1DA0-B5D5-4CF7-85C0-882F694A7457}">
      <dsp:nvSpPr>
        <dsp:cNvPr id="0" name=""/>
        <dsp:cNvSpPr/>
      </dsp:nvSpPr>
      <dsp:spPr>
        <a:xfrm>
          <a:off x="4836596" y="969951"/>
          <a:ext cx="1245618" cy="1245618"/>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Sodium bicarbonate</a:t>
          </a:r>
        </a:p>
      </dsp:txBody>
      <dsp:txXfrm>
        <a:off x="5019013" y="1152368"/>
        <a:ext cx="880784" cy="880784"/>
      </dsp:txXfrm>
    </dsp:sp>
    <dsp:sp modelId="{E0090699-892B-41DB-B509-504A76A02608}">
      <dsp:nvSpPr>
        <dsp:cNvPr id="0" name=""/>
        <dsp:cNvSpPr/>
      </dsp:nvSpPr>
      <dsp:spPr>
        <a:xfrm>
          <a:off x="4836596" y="2908677"/>
          <a:ext cx="1245618" cy="1245618"/>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solidFill>
                <a:schemeClr val="tx1"/>
              </a:solidFill>
            </a:rPr>
            <a:t>Water    </a:t>
          </a:r>
        </a:p>
      </dsp:txBody>
      <dsp:txXfrm>
        <a:off x="5019013" y="3091094"/>
        <a:ext cx="880784" cy="880784"/>
      </dsp:txXfrm>
    </dsp:sp>
    <dsp:sp modelId="{F45D8152-DF4B-45B4-A4B1-C7B8446BCEFE}">
      <dsp:nvSpPr>
        <dsp:cNvPr id="0" name=""/>
        <dsp:cNvSpPr/>
      </dsp:nvSpPr>
      <dsp:spPr>
        <a:xfrm>
          <a:off x="3157610" y="3878040"/>
          <a:ext cx="1245618" cy="1245618"/>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Pancreatic amylase*  </a:t>
          </a:r>
        </a:p>
      </dsp:txBody>
      <dsp:txXfrm>
        <a:off x="3340027" y="4060457"/>
        <a:ext cx="880784" cy="880784"/>
      </dsp:txXfrm>
    </dsp:sp>
    <dsp:sp modelId="{4368C3FD-3278-4D9A-92A7-4885022811D4}">
      <dsp:nvSpPr>
        <dsp:cNvPr id="0" name=""/>
        <dsp:cNvSpPr/>
      </dsp:nvSpPr>
      <dsp:spPr>
        <a:xfrm>
          <a:off x="1478624" y="2908677"/>
          <a:ext cx="1245618" cy="1245618"/>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pancreatic lipase*</a:t>
          </a:r>
        </a:p>
      </dsp:txBody>
      <dsp:txXfrm>
        <a:off x="1661041" y="3091094"/>
        <a:ext cx="880784" cy="880784"/>
      </dsp:txXfrm>
    </dsp:sp>
    <dsp:sp modelId="{8C976393-63CC-48AD-A7F3-39355FABE5F4}">
      <dsp:nvSpPr>
        <dsp:cNvPr id="0" name=""/>
        <dsp:cNvSpPr/>
      </dsp:nvSpPr>
      <dsp:spPr>
        <a:xfrm>
          <a:off x="1478624" y="969951"/>
          <a:ext cx="1245618" cy="1245618"/>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Pancreatic nucleases*</a:t>
          </a:r>
        </a:p>
      </dsp:txBody>
      <dsp:txXfrm>
        <a:off x="1661041" y="1152368"/>
        <a:ext cx="880784" cy="88078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12-02T18:05:20.821"/>
    </inkml:context>
    <inkml:brush xml:id="br0">
      <inkml:brushProperty name="width" value="0.35" units="cm"/>
      <inkml:brushProperty name="height" value="0.7" units="cm"/>
      <inkml:brushProperty name="color" value="#FFFF00"/>
      <inkml:brushProperty name="tip" value="rectangle"/>
      <inkml:brushProperty name="rasterOp" value="maskPen"/>
      <inkml:brushProperty name="fitToCurve" value="1"/>
    </inkml:brush>
  </inkml:definitions>
  <inkml:trace contextRef="#ctx0" brushRef="#br0">1651 0 0,'0'42'47,"0"1"-1,-42-1-30,42 43-16,0-1 16,0-41-1,0 84 1,0 0-16,0 0 16,0 0-1,0 0-15,0 84 16,0-84-1,0 0 1,0 0-16,0-42 16,0 84-1,0-84-15,0 42 16,-42-42 0,42-1-1,0 1-15,0 42 16,0-42-1,0-1-15,0 1 16,0-43 0,0 1-1,0 41-15,0-41 16,0 41 0,0-41-1,0-1-15,0 0 16,0 1-1,0-1-15,0 0 16,0 1 0,0-1-1,-43-42-15,43 42 16,-42 1 0,42-1-16,0 0 15,0 1 1,0-1-16,0 0 31,0 1-15,-42-1-16,42 0 15,0 1 1,0-1-16,-43-42 16,43 42-1,0 1 1,0-1 15,0 0-15,0 1 15,43-43 156,-1 0-187,0 0 16,43 0 0,0 0-1,-43 0-15,85-43 16,-42 43 0,-1-42-16,1 42 15,0-42 1,-1-1-16,1 43 15,-85-42 1,85 42 0,-43-42-16,43 42 15,-43-43 1,0 43-16,-42-42 16,43 42-1,-1-42 1,0 42-1,1 0 1,-1 0 15,-42-43 1,-42 43 139,-1 0-139,1 0-32,0 0 15,-1 0 1,1 0 15,0 0-15,-1 0-16,1 43 15,0-43 1,42 42-16,-43-42 16,1 0-1,0 42 1,-1 1-16,1-43 16,0 42-1,42 0-15,-43-42 16,1 0-1,0 0 1,-1 43-16,1-43 31,42 42-31,-42-42 16,42 42 0,-43-42-1,43 43-15,-42-43 16,0 42-1,-1-42 1,1 42 0,0-42-1,-1 43 1,1-43 0,0 42-16,42 0 31,-43-42-16,1 0 1,42 43 0,-42-43 15,-1 0 0,43-43 16,-42 1-31,0 0 15,-1-1-15,1 1-1,0 0-15,-1-43 16,43 43-1,-42 42 1,0-85-16,-43 43 16,43-1-1,-1 1-15,1 0 16,0-1 0,-1 1-1,1 42 16,0-42-31,-1 42 16,1-43 0,0 43-1,-1-42 17,1 42-32,0 0 15,-1-42 1,1 42-16,0 0 15,42-43 1,-43 43-16,1 0 16,0 0 15,-1-42-31,1 42 31,0 0 0,-1 0 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12/2/2017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342647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9</a:t>
            </a:fld>
            <a:endParaRPr lang="en-US" dirty="0"/>
          </a:p>
        </p:txBody>
      </p:sp>
    </p:spTree>
    <p:extLst>
      <p:ext uri="{BB962C8B-B14F-4D97-AF65-F5344CB8AC3E}">
        <p14:creationId xmlns:p14="http://schemas.microsoft.com/office/powerpoint/2010/main" val="96230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12</a:t>
            </a:fld>
            <a:endParaRPr lang="en-US" dirty="0"/>
          </a:p>
        </p:txBody>
      </p:sp>
    </p:spTree>
    <p:extLst>
      <p:ext uri="{BB962C8B-B14F-4D97-AF65-F5344CB8AC3E}">
        <p14:creationId xmlns:p14="http://schemas.microsoft.com/office/powerpoint/2010/main" val="317805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8287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12/2/2017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12/2/2017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12/2/2017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hyperlink" Target="https://docs.google.com/forms/d/1u1JBrQF2OHrdd-GO9svz5ydywmjOUc5AXtFmphInV9c/prefil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hyperlink" Target="https://twitter.com/Physiology436"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s://drive.google.com/open?id=0B-7mWPKMvk76Z2traHhac3F1dF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sp>
        <p:nvSpPr>
          <p:cNvPr id="14" name="Flowchart: Process 13"/>
          <p:cNvSpPr/>
          <p:nvPr/>
        </p:nvSpPr>
        <p:spPr>
          <a:xfrm>
            <a:off x="9279215" y="5139735"/>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a:solidFill>
                  <a:schemeClr val="bg1">
                    <a:lumMod val="50000"/>
                  </a:schemeClr>
                </a:solidFill>
              </a:rPr>
              <a:t>Lecture No.4</a:t>
            </a:r>
          </a:p>
        </p:txBody>
      </p:sp>
      <p:sp>
        <p:nvSpPr>
          <p:cNvPr id="19" name="مربع نص 1"/>
          <p:cNvSpPr txBox="1"/>
          <p:nvPr/>
        </p:nvSpPr>
        <p:spPr>
          <a:xfrm>
            <a:off x="9279215" y="5738696"/>
            <a:ext cx="2298307" cy="307777"/>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a:solidFill>
                  <a:schemeClr val="bg2">
                    <a:lumMod val="75000"/>
                  </a:schemeClr>
                </a:solidFill>
                <a:latin typeface="Agency FB" panose="020B0503020202020204" pitchFamily="34" charset="0"/>
              </a:rPr>
              <a:t>“Be The Best Version Of You”</a:t>
            </a:r>
          </a:p>
        </p:txBody>
      </p:sp>
      <p:sp>
        <p:nvSpPr>
          <p:cNvPr id="20" name="مربع نص 1"/>
          <p:cNvSpPr txBox="1"/>
          <p:nvPr/>
        </p:nvSpPr>
        <p:spPr>
          <a:xfrm>
            <a:off x="614448" y="4661478"/>
            <a:ext cx="2088142" cy="1384995"/>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a:solidFill>
                  <a:srgbClr val="DDE9EC">
                    <a:lumMod val="50000"/>
                  </a:srgbClr>
                </a:solidFill>
              </a:rPr>
              <a:t>Te</a:t>
            </a:r>
            <a:r>
              <a:rPr lang="en-US" sz="1200" b="1" dirty="0"/>
              <a:t>xt</a:t>
            </a:r>
          </a:p>
          <a:p>
            <a:pPr marL="171399" indent="-171399" defTabSz="914089">
              <a:buFont typeface="Wingdings" panose="05000000000000000000" pitchFamily="2" charset="2"/>
              <a:buChar char="§"/>
            </a:pPr>
            <a:r>
              <a:rPr lang="en-US" sz="1200" b="1" dirty="0">
                <a:solidFill>
                  <a:srgbClr val="FF66CC"/>
                </a:solidFill>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rPr>
              <a:t>Only in Males’ slides</a:t>
            </a:r>
            <a:endParaRPr lang="en-US" sz="1200" b="1" dirty="0">
              <a:solidFill>
                <a:srgbClr val="FF0000"/>
              </a:solidFill>
            </a:endParaRPr>
          </a:p>
          <a:p>
            <a:pPr marL="171399" indent="-171399" defTabSz="914089">
              <a:buFont typeface="Wingdings" panose="05000000000000000000" pitchFamily="2" charset="2"/>
              <a:buChar char="§"/>
            </a:pPr>
            <a:r>
              <a:rPr lang="en-US" sz="1200" b="1" dirty="0">
                <a:solidFill>
                  <a:srgbClr val="FF0000"/>
                </a:solidFill>
              </a:rPr>
              <a:t>Important</a:t>
            </a:r>
            <a:endParaRPr lang="en-US" sz="1200" b="1" dirty="0">
              <a:solidFill>
                <a:srgbClr val="DDE9EC">
                  <a:lumMod val="50000"/>
                </a:srgbClr>
              </a:solidFill>
            </a:endParaRPr>
          </a:p>
          <a:p>
            <a:pPr marL="171399" indent="-171399" defTabSz="914089">
              <a:buFont typeface="Wingdings" panose="05000000000000000000" pitchFamily="2" charset="2"/>
              <a:buChar char="§"/>
            </a:pPr>
            <a:r>
              <a:rPr lang="en-US" sz="1200" b="1" dirty="0">
                <a:solidFill>
                  <a:srgbClr val="FADA7A">
                    <a:lumMod val="75000"/>
                  </a:srgbClr>
                </a:solidFill>
              </a:rPr>
              <a:t>Numbers</a:t>
            </a:r>
          </a:p>
          <a:p>
            <a:pPr marL="171399" indent="-171399" defTabSz="914089">
              <a:buFont typeface="Wingdings" panose="05000000000000000000" pitchFamily="2" charset="2"/>
              <a:buChar char="§"/>
            </a:pPr>
            <a:r>
              <a:rPr lang="en-US" sz="1200" b="1" dirty="0">
                <a:solidFill>
                  <a:srgbClr val="00B050"/>
                </a:solidFill>
              </a:rPr>
              <a:t>Doctor notes</a:t>
            </a:r>
          </a:p>
          <a:p>
            <a:pPr marL="171399" indent="-171399" defTabSz="914089">
              <a:buFont typeface="Wingdings" panose="05000000000000000000" pitchFamily="2" charset="2"/>
              <a:buChar char="§"/>
            </a:pPr>
            <a:r>
              <a:rPr lang="en-US" sz="1200" b="1" dirty="0">
                <a:solidFill>
                  <a:schemeClr val="bg1">
                    <a:lumMod val="50000"/>
                  </a:schemeClr>
                </a:solidFill>
              </a:rPr>
              <a:t>Notes and explanation</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15" y="1989179"/>
            <a:ext cx="1660276" cy="1367813"/>
          </a:xfrm>
          <a:prstGeom prst="rect">
            <a:avLst/>
          </a:prstGeom>
        </p:spPr>
      </p:pic>
      <p:pic>
        <p:nvPicPr>
          <p:cNvPr id="23" name="Picture 22"/>
          <p:cNvPicPr>
            <a:picLocks noChangeAspect="1"/>
          </p:cNvPicPr>
          <p:nvPr/>
        </p:nvPicPr>
        <p:blipFill>
          <a:blip r:embed="rId6"/>
          <a:stretch>
            <a:fillRect/>
          </a:stretch>
        </p:blipFill>
        <p:spPr>
          <a:xfrm>
            <a:off x="2873190" y="365237"/>
            <a:ext cx="6218459" cy="6187976"/>
          </a:xfrm>
          <a:prstGeom prst="rect">
            <a:avLst/>
          </a:prstGeom>
        </p:spPr>
      </p:pic>
      <p:sp>
        <p:nvSpPr>
          <p:cNvPr id="2" name="Rectangle 1"/>
          <p:cNvSpPr/>
          <p:nvPr/>
        </p:nvSpPr>
        <p:spPr>
          <a:xfrm>
            <a:off x="1081784" y="6334780"/>
            <a:ext cx="7742880" cy="461665"/>
          </a:xfrm>
          <a:prstGeom prst="rect">
            <a:avLst/>
          </a:prstGeom>
        </p:spPr>
        <p:txBody>
          <a:bodyPr wrap="square">
            <a:spAutoFit/>
          </a:bodyPr>
          <a:lstStyle/>
          <a:p>
            <a:r>
              <a:rPr lang="en-US" sz="2400" dirty="0">
                <a:solidFill>
                  <a:srgbClr val="666666"/>
                </a:solidFill>
                <a:latin typeface="Arabic Typesetting" panose="03020402040406030203" pitchFamily="66" charset="-78"/>
                <a:cs typeface="Arabic Typesetting" panose="03020402040406030203" pitchFamily="66" charset="-78"/>
              </a:rPr>
              <a:t>We recommended you to study Histology &amp; Anatomy of pancreas first.</a:t>
            </a:r>
            <a:endParaRPr lang="en-US"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23478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Pancreatic secretions are rich in bicarbonate </a:t>
            </a:r>
            <a:r>
              <a:rPr lang="en-US" dirty="0" smtClean="0"/>
              <a:t/>
            </a:r>
            <a:br>
              <a:rPr lang="en-US" dirty="0" smtClean="0"/>
            </a:br>
            <a:r>
              <a:rPr lang="en-US" dirty="0" smtClean="0"/>
              <a:t>ions </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p:txBody>
          <a:bodyPr>
            <a:normAutofit/>
          </a:bodyPr>
          <a:lstStyle/>
          <a:p>
            <a:pPr>
              <a:buClr>
                <a:schemeClr val="accent2">
                  <a:lumMod val="75000"/>
                </a:schemeClr>
              </a:buClr>
              <a:defRPr/>
            </a:pPr>
            <a:r>
              <a:rPr lang="en-US" altLang="en-US" sz="1400" dirty="0"/>
              <a:t>The pancreas secrets about 1 L/day of HCO3 –rich fluid from the epithelial cells of the </a:t>
            </a:r>
            <a:r>
              <a:rPr lang="en-US" altLang="en-US" sz="1400" dirty="0" err="1"/>
              <a:t>ductules</a:t>
            </a:r>
            <a:r>
              <a:rPr lang="en-US" altLang="en-US" sz="1400" dirty="0"/>
              <a:t> and ducts.</a:t>
            </a:r>
          </a:p>
          <a:p>
            <a:pPr>
              <a:buClr>
                <a:schemeClr val="accent2">
                  <a:lumMod val="75000"/>
                </a:schemeClr>
              </a:buClr>
              <a:defRPr/>
            </a:pPr>
            <a:r>
              <a:rPr lang="en-US" altLang="en-US" sz="1400" dirty="0"/>
              <a:t>The </a:t>
            </a:r>
            <a:r>
              <a:rPr lang="en-US" altLang="en-US" sz="1400" dirty="0" err="1"/>
              <a:t>osmolarity</a:t>
            </a:r>
            <a:r>
              <a:rPr lang="en-US" altLang="en-US" sz="1400" dirty="0"/>
              <a:t> of pancreatic fluid is equal to that of plasma.</a:t>
            </a:r>
          </a:p>
          <a:p>
            <a:pPr>
              <a:buClr>
                <a:schemeClr val="accent2">
                  <a:lumMod val="75000"/>
                </a:schemeClr>
              </a:buClr>
              <a:defRPr/>
            </a:pPr>
            <a:r>
              <a:rPr lang="en-US" altLang="en-US" sz="1400" dirty="0"/>
              <a:t>HCO3 concentration increases with increasing secretion rate.</a:t>
            </a:r>
          </a:p>
          <a:p>
            <a:endParaRPr lang="en-US" sz="1400" dirty="0"/>
          </a:p>
        </p:txBody>
      </p:sp>
      <p:pic>
        <p:nvPicPr>
          <p:cNvPr id="8" name="Picture 7"/>
          <p:cNvPicPr>
            <a:picLocks noChangeAspect="1"/>
          </p:cNvPicPr>
          <p:nvPr/>
        </p:nvPicPr>
        <p:blipFill>
          <a:blip r:embed="rId2"/>
          <a:stretch>
            <a:fillRect/>
          </a:stretch>
        </p:blipFill>
        <p:spPr>
          <a:xfrm>
            <a:off x="609460" y="2158542"/>
            <a:ext cx="4614191" cy="2943984"/>
          </a:xfrm>
          <a:prstGeom prst="rect">
            <a:avLst/>
          </a:prstGeom>
        </p:spPr>
      </p:pic>
      <p:sp>
        <p:nvSpPr>
          <p:cNvPr id="9" name="Rectangle 8"/>
          <p:cNvSpPr/>
          <p:nvPr/>
        </p:nvSpPr>
        <p:spPr>
          <a:xfrm>
            <a:off x="9982844" y="20868"/>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5" name="Rectangle 4"/>
          <p:cNvSpPr/>
          <p:nvPr/>
        </p:nvSpPr>
        <p:spPr>
          <a:xfrm>
            <a:off x="609460" y="5102526"/>
            <a:ext cx="10885591" cy="1200329"/>
          </a:xfrm>
          <a:prstGeom prst="rect">
            <a:avLst/>
          </a:prstGeom>
          <a:noFill/>
          <a:ln>
            <a:solidFill>
              <a:srgbClr val="00B050"/>
            </a:solidFill>
            <a:prstDash val="dashDot"/>
          </a:ln>
        </p:spPr>
        <p:txBody>
          <a:bodyPr wrap="square" rtlCol="0">
            <a:spAutoFit/>
          </a:bodyPr>
          <a:lstStyle/>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We have seen the same pictures when we took the saliva, except in the luminal membrane which is toward the lumen we have other transporter such as Cl/ HCO3 exchanger if I increase its rate I will increase the secretion of HCO3 toward the lumen such as by certain hormones (secretin).</a:t>
            </a: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In contrast with saliva, the high speed of secretion, the more HCO3 I will get. So the speed of secretion does not affect the concentration.</a:t>
            </a: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In Contrast with what we have in stomach , the H ions reabsorbed to blood which increase its acidity.</a:t>
            </a: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by exchange Na with HCO3, we have other source of HCO3 other than CA reaction. </a:t>
            </a: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by co-transporter Na with HCO3</a:t>
            </a:r>
            <a:r>
              <a:rPr lang="ar-SA" sz="1200" dirty="0">
                <a:solidFill>
                  <a:srgbClr val="00B050"/>
                </a:solidFill>
                <a:latin typeface="Calibri" panose="020F0502020204030204" pitchFamily="34" charset="0"/>
                <a:cs typeface="Calibri" panose="020F0502020204030204" pitchFamily="34" charset="0"/>
              </a:rPr>
              <a:t> </a:t>
            </a:r>
            <a:r>
              <a:rPr lang="en-US" sz="1200" dirty="0">
                <a:solidFill>
                  <a:srgbClr val="00B050"/>
                </a:solidFill>
                <a:latin typeface="Calibri" panose="020F0502020204030204" pitchFamily="34" charset="0"/>
                <a:cs typeface="Calibri" panose="020F0502020204030204" pitchFamily="34" charset="0"/>
              </a:rPr>
              <a:t>, we have other </a:t>
            </a:r>
          </a:p>
        </p:txBody>
      </p:sp>
      <p:sp>
        <p:nvSpPr>
          <p:cNvPr id="6" name="Rectangle 5"/>
          <p:cNvSpPr/>
          <p:nvPr/>
        </p:nvSpPr>
        <p:spPr>
          <a:xfrm>
            <a:off x="5259634" y="2172378"/>
            <a:ext cx="1758538" cy="2492990"/>
          </a:xfrm>
          <a:prstGeom prst="rect">
            <a:avLst/>
          </a:prstGeom>
          <a:noFill/>
          <a:ln>
            <a:solidFill>
              <a:srgbClr val="00B050"/>
            </a:solidFill>
            <a:prstDash val="dashDot"/>
          </a:ln>
        </p:spPr>
        <p:txBody>
          <a:bodyPr wrap="square" rtlCol="0">
            <a:spAutoFit/>
          </a:bodyPr>
          <a:lstStyle/>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One of The main difference with saliva is that here the cell is preamble to water so we have isotonic  solution while in saliva it was impermeable to water that’s why we have hypotonic solutions. </a:t>
            </a: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Secretin stimulates it this protein  exchanger .</a:t>
            </a:r>
          </a:p>
        </p:txBody>
      </p:sp>
      <p:sp>
        <p:nvSpPr>
          <p:cNvPr id="7" name="Rectangle 6"/>
          <p:cNvSpPr/>
          <p:nvPr/>
        </p:nvSpPr>
        <p:spPr>
          <a:xfrm>
            <a:off x="7102524" y="2171820"/>
            <a:ext cx="4476879" cy="2492990"/>
          </a:xfrm>
          <a:prstGeom prst="rect">
            <a:avLst/>
          </a:prstGeom>
          <a:noFill/>
          <a:ln>
            <a:solidFill>
              <a:srgbClr val="00B050"/>
            </a:solidFill>
            <a:prstDash val="dashDot"/>
          </a:ln>
        </p:spPr>
        <p:txBody>
          <a:bodyPr wrap="square" rtlCol="0">
            <a:spAutoFit/>
          </a:bodyPr>
          <a:lstStyle/>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Cl / bicarbonate exchanger.</a:t>
            </a:r>
          </a:p>
          <a:p>
            <a:pPr marL="171450" indent="-171450">
              <a:buFont typeface="Arial" panose="020B0604020202020204" pitchFamily="34" charset="0"/>
              <a:buChar char="•"/>
            </a:pPr>
            <a:endParaRPr lang="en-US" sz="1200" dirty="0">
              <a:solidFill>
                <a:srgbClr val="00B05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Once we get the Hco3 from Carbonic anhydrase reaction , the exchange occur to secrete Hco3 into lumen.</a:t>
            </a:r>
          </a:p>
          <a:p>
            <a:pPr marL="171450" indent="-171450">
              <a:buFont typeface="Arial" panose="020B0604020202020204" pitchFamily="34" charset="0"/>
              <a:buChar char="•"/>
            </a:pPr>
            <a:endParaRPr lang="en-US" sz="1200" dirty="0">
              <a:solidFill>
                <a:srgbClr val="00B05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2- we also can get Hco3 by Na – Hco3 co-transport  into the cell that will be exchanged by cl to go to the lumen.</a:t>
            </a:r>
          </a:p>
          <a:p>
            <a:pPr marL="171450" indent="-171450">
              <a:buFont typeface="Arial" panose="020B0604020202020204" pitchFamily="34" charset="0"/>
              <a:buChar char="•"/>
            </a:pPr>
            <a:endParaRPr lang="en-US" sz="1200" dirty="0">
              <a:solidFill>
                <a:srgbClr val="00B05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err="1">
                <a:solidFill>
                  <a:srgbClr val="00B050"/>
                </a:solidFill>
                <a:latin typeface="Calibri" panose="020F0502020204030204" pitchFamily="34" charset="0"/>
                <a:cs typeface="Calibri" panose="020F0502020204030204" pitchFamily="34" charset="0"/>
              </a:rPr>
              <a:t>Differnces</a:t>
            </a:r>
            <a:r>
              <a:rPr lang="en-US" sz="1200" dirty="0">
                <a:solidFill>
                  <a:srgbClr val="00B050"/>
                </a:solidFill>
                <a:latin typeface="Calibri" panose="020F0502020204030204" pitchFamily="34" charset="0"/>
                <a:cs typeface="Calibri" panose="020F0502020204030204" pitchFamily="34" charset="0"/>
              </a:rPr>
              <a:t> between here and the </a:t>
            </a:r>
            <a:r>
              <a:rPr lang="en-US" sz="1200" dirty="0" err="1">
                <a:solidFill>
                  <a:srgbClr val="00B050"/>
                </a:solidFill>
                <a:latin typeface="Calibri" panose="020F0502020204030204" pitchFamily="34" charset="0"/>
                <a:cs typeface="Calibri" panose="020F0502020204030204" pitchFamily="34" charset="0"/>
              </a:rPr>
              <a:t>salivon</a:t>
            </a:r>
            <a:r>
              <a:rPr lang="en-US" sz="1200" dirty="0">
                <a:solidFill>
                  <a:srgbClr val="00B050"/>
                </a:solidFill>
                <a:latin typeface="Calibri" panose="020F0502020204030204" pitchFamily="34" charset="0"/>
                <a:cs typeface="Calibri" panose="020F0502020204030204" pitchFamily="34" charset="0"/>
              </a:rPr>
              <a:t>: </a:t>
            </a:r>
          </a:p>
          <a:p>
            <a:r>
              <a:rPr lang="en-US" sz="1200" dirty="0">
                <a:solidFill>
                  <a:srgbClr val="00B050"/>
                </a:solidFill>
                <a:latin typeface="Calibri" panose="020F0502020204030204" pitchFamily="34" charset="0"/>
                <a:cs typeface="Calibri" panose="020F0502020204030204" pitchFamily="34" charset="0"/>
              </a:rPr>
              <a:t>1- the secretion isotonic while in </a:t>
            </a:r>
            <a:r>
              <a:rPr lang="en-US" sz="1200" dirty="0" err="1">
                <a:solidFill>
                  <a:srgbClr val="00B050"/>
                </a:solidFill>
                <a:latin typeface="Calibri" panose="020F0502020204030204" pitchFamily="34" charset="0"/>
                <a:cs typeface="Calibri" panose="020F0502020204030204" pitchFamily="34" charset="0"/>
              </a:rPr>
              <a:t>salivon</a:t>
            </a:r>
            <a:r>
              <a:rPr lang="en-US" sz="1200" dirty="0">
                <a:solidFill>
                  <a:srgbClr val="00B050"/>
                </a:solidFill>
                <a:latin typeface="Calibri" panose="020F0502020204030204" pitchFamily="34" charset="0"/>
                <a:cs typeface="Calibri" panose="020F0502020204030204" pitchFamily="34" charset="0"/>
              </a:rPr>
              <a:t> hypotonic , due to the water permeability of the cells.</a:t>
            </a:r>
          </a:p>
          <a:p>
            <a:r>
              <a:rPr lang="en-US" sz="1200" dirty="0">
                <a:solidFill>
                  <a:srgbClr val="00B050"/>
                </a:solidFill>
                <a:latin typeface="Calibri" panose="020F0502020204030204" pitchFamily="34" charset="0"/>
                <a:cs typeface="Calibri" panose="020F0502020204030204" pitchFamily="34" charset="0"/>
              </a:rPr>
              <a:t>2- the blood will be more acidic due to increase H+ secretion into blood.</a:t>
            </a:r>
          </a:p>
        </p:txBody>
      </p:sp>
      <p:sp>
        <p:nvSpPr>
          <p:cNvPr id="10" name="Rectangle 9"/>
          <p:cNvSpPr/>
          <p:nvPr/>
        </p:nvSpPr>
        <p:spPr>
          <a:xfrm>
            <a:off x="9118748" y="548680"/>
            <a:ext cx="3070077"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rgbClr val="FF0000"/>
                </a:solidFill>
                <a:latin typeface="Arabic Typesetting" panose="03020402040406030203" pitchFamily="66" charset="-78"/>
                <a:cs typeface="Arabic Typesetting" panose="03020402040406030203" pitchFamily="66" charset="-78"/>
              </a:rPr>
              <a:t>هذه الرسمة متكررة في أكثر من محاضرة، مهم تعرفوها!</a:t>
            </a:r>
            <a:endParaRPr lang="en-US"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0960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Mechanism of HCO3-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p:txBody>
          <a:bodyPr>
            <a:normAutofit/>
          </a:bodyPr>
          <a:lstStyle/>
          <a:p>
            <a:r>
              <a:rPr lang="en-US" sz="1400" dirty="0"/>
              <a:t>Apical membrane of ductal cells contains a Cl-/HCO3- exchanger.</a:t>
            </a:r>
          </a:p>
          <a:p>
            <a:endParaRPr lang="en-US" sz="100" dirty="0"/>
          </a:p>
          <a:p>
            <a:r>
              <a:rPr lang="en-US" sz="1400" dirty="0"/>
              <a:t>Basolateral membrane contains Na+/K+ ATPase and a Na+/H+ exchanger (</a:t>
            </a:r>
            <a:r>
              <a:rPr lang="en-US" sz="1400" dirty="0">
                <a:solidFill>
                  <a:srgbClr val="00B050"/>
                </a:solidFill>
              </a:rPr>
              <a:t>to transport bicarb into the duct).</a:t>
            </a:r>
            <a:endParaRPr lang="en-US" sz="1400" dirty="0"/>
          </a:p>
          <a:p>
            <a:endParaRPr lang="en-US" sz="100" dirty="0"/>
          </a:p>
          <a:p>
            <a:r>
              <a:rPr lang="en-US" sz="1400" dirty="0"/>
              <a:t>CO2 and H2O combine in </a:t>
            </a:r>
            <a:r>
              <a:rPr lang="en-US" sz="1400" dirty="0">
                <a:solidFill>
                  <a:srgbClr val="00B050"/>
                </a:solidFill>
              </a:rPr>
              <a:t>ductal</a:t>
            </a:r>
            <a:r>
              <a:rPr lang="en-US" sz="1400" dirty="0"/>
              <a:t> cells </a:t>
            </a:r>
            <a:r>
              <a:rPr lang="en-US" sz="1400" dirty="0">
                <a:solidFill>
                  <a:srgbClr val="00B050"/>
                </a:solidFill>
              </a:rPr>
              <a:t>by carbonic anhydrase </a:t>
            </a:r>
            <a:r>
              <a:rPr lang="en-US" sz="1400" dirty="0"/>
              <a:t>to form H+ and HCO3-.</a:t>
            </a:r>
          </a:p>
          <a:p>
            <a:endParaRPr lang="en-US" sz="100" dirty="0"/>
          </a:p>
          <a:p>
            <a:r>
              <a:rPr lang="en-US" sz="1400" dirty="0"/>
              <a:t>HCO3- is secreted into pancreatic juice by Cl-/HCO3- exchanger.</a:t>
            </a:r>
          </a:p>
          <a:p>
            <a:endParaRPr lang="en-US" sz="100" dirty="0"/>
          </a:p>
          <a:p>
            <a:r>
              <a:rPr lang="en-US" sz="1400" dirty="0"/>
              <a:t>H+ is transported into blood by Na+/H+ exchanger.</a:t>
            </a:r>
          </a:p>
          <a:p>
            <a:endParaRPr lang="en-US" sz="100" dirty="0"/>
          </a:p>
          <a:p>
            <a:r>
              <a:rPr lang="en-US" sz="1400" dirty="0"/>
              <a:t>Absorption of H+ causes </a:t>
            </a:r>
            <a:endParaRPr lang="ar-SA" sz="1400" dirty="0"/>
          </a:p>
          <a:p>
            <a:pPr marL="0" indent="0">
              <a:buNone/>
            </a:pPr>
            <a:r>
              <a:rPr lang="ar-SA" sz="1400" dirty="0"/>
              <a:t>     </a:t>
            </a:r>
            <a:r>
              <a:rPr lang="en-US" sz="1400" dirty="0"/>
              <a:t>acidification of pancreatic </a:t>
            </a:r>
            <a:endParaRPr lang="ar-SA" sz="1400" dirty="0"/>
          </a:p>
          <a:p>
            <a:pPr marL="0" indent="0">
              <a:buNone/>
            </a:pPr>
            <a:r>
              <a:rPr lang="ar-SA" sz="1400" dirty="0"/>
              <a:t>     </a:t>
            </a:r>
            <a:r>
              <a:rPr lang="en-US" sz="1400" dirty="0"/>
              <a:t>venous blood.</a:t>
            </a:r>
          </a:p>
          <a:p>
            <a:endParaRPr lang="en-US" sz="1400" dirty="0"/>
          </a:p>
        </p:txBody>
      </p:sp>
      <p:sp>
        <p:nvSpPr>
          <p:cNvPr id="5" name="Content Placeholder 4"/>
          <p:cNvSpPr>
            <a:spLocks noGrp="1"/>
          </p:cNvSpPr>
          <p:nvPr>
            <p:ph sz="quarter" idx="2"/>
          </p:nvPr>
        </p:nvSpPr>
        <p:spPr/>
        <p:txBody>
          <a:bodyPr>
            <a:normAutofit/>
          </a:bodyPr>
          <a:lstStyle/>
          <a:p>
            <a:r>
              <a:rPr lang="en-US" sz="1800" dirty="0">
                <a:solidFill>
                  <a:schemeClr val="accent2">
                    <a:lumMod val="75000"/>
                  </a:schemeClr>
                </a:solidFill>
                <a:cs typeface="Times New Roman" pitchFamily="18" charset="0"/>
              </a:rPr>
              <a:t>Secretion of Isosmotic Sodium Bicarbonate Solution.</a:t>
            </a:r>
          </a:p>
          <a:p>
            <a:pPr marL="0" indent="0" algn="ctr">
              <a:buNone/>
            </a:pPr>
            <a:r>
              <a:rPr lang="ar-SA" sz="1800" dirty="0">
                <a:solidFill>
                  <a:schemeClr val="accent2">
                    <a:lumMod val="75000"/>
                  </a:schemeClr>
                </a:solidFill>
                <a:latin typeface="Calibri" panose="020F0502020204030204" pitchFamily="34" charset="0"/>
                <a:cs typeface="Calibri" panose="020F0502020204030204" pitchFamily="34" charset="0"/>
              </a:rPr>
              <a:t>( هذه </a:t>
            </a:r>
            <a:r>
              <a:rPr lang="ar-SA" sz="1800" dirty="0" err="1">
                <a:solidFill>
                  <a:schemeClr val="accent2">
                    <a:lumMod val="75000"/>
                  </a:schemeClr>
                </a:solidFill>
                <a:latin typeface="Calibri" panose="020F0502020204030204" pitchFamily="34" charset="0"/>
                <a:cs typeface="Calibri" panose="020F0502020204030204" pitchFamily="34" charset="0"/>
              </a:rPr>
              <a:t>الصوره</a:t>
            </a:r>
            <a:r>
              <a:rPr lang="ar-SA" sz="1800" dirty="0">
                <a:solidFill>
                  <a:schemeClr val="accent2">
                    <a:lumMod val="75000"/>
                  </a:schemeClr>
                </a:solidFill>
                <a:latin typeface="Calibri" panose="020F0502020204030204" pitchFamily="34" charset="0"/>
                <a:cs typeface="Calibri" panose="020F0502020204030204" pitchFamily="34" charset="0"/>
              </a:rPr>
              <a:t> مشروحة </a:t>
            </a:r>
            <a:r>
              <a:rPr lang="ar-SA" sz="1800" dirty="0" err="1">
                <a:solidFill>
                  <a:schemeClr val="accent2">
                    <a:lumMod val="75000"/>
                  </a:schemeClr>
                </a:solidFill>
                <a:latin typeface="Calibri" panose="020F0502020204030204" pitchFamily="34" charset="0"/>
                <a:cs typeface="Calibri" panose="020F0502020204030204" pitchFamily="34" charset="0"/>
              </a:rPr>
              <a:t>بالتيم</a:t>
            </a:r>
            <a:r>
              <a:rPr lang="ar-SA" sz="1800" dirty="0">
                <a:solidFill>
                  <a:schemeClr val="accent2">
                    <a:lumMod val="75000"/>
                  </a:schemeClr>
                </a:solidFill>
                <a:latin typeface="Calibri" panose="020F0502020204030204" pitchFamily="34" charset="0"/>
                <a:cs typeface="Calibri" panose="020F0502020204030204" pitchFamily="34" charset="0"/>
              </a:rPr>
              <a:t> بالتفصيل في المحاضرة الثانية، بس انتبهوا معكوسة </a:t>
            </a:r>
            <a:r>
              <a:rPr lang="ar-SA" sz="1800" dirty="0" err="1">
                <a:solidFill>
                  <a:schemeClr val="accent2">
                    <a:lumMod val="75000"/>
                  </a:schemeClr>
                </a:solidFill>
                <a:latin typeface="Calibri" panose="020F0502020204030204" pitchFamily="34" charset="0"/>
                <a:cs typeface="Calibri" panose="020F0502020204030204" pitchFamily="34" charset="0"/>
              </a:rPr>
              <a:t>الإتجاهات</a:t>
            </a:r>
            <a:r>
              <a:rPr lang="ar-SA" sz="1800" dirty="0">
                <a:solidFill>
                  <a:schemeClr val="accent2">
                    <a:lumMod val="75000"/>
                  </a:schemeClr>
                </a:solidFill>
                <a:latin typeface="Calibri" panose="020F0502020204030204" pitchFamily="34" charset="0"/>
                <a:cs typeface="Calibri" panose="020F0502020204030204" pitchFamily="34" charset="0"/>
              </a:rPr>
              <a:t> )</a:t>
            </a:r>
            <a:endParaRPr lang="en-US" sz="1800" dirty="0">
              <a:solidFill>
                <a:schemeClr val="accent2">
                  <a:lumMod val="75000"/>
                </a:schemeClr>
              </a:solidFill>
              <a:latin typeface="Calibri" panose="020F0502020204030204" pitchFamily="34" charset="0"/>
              <a:cs typeface="Calibri" panose="020F0502020204030204" pitchFamily="34" charset="0"/>
            </a:endParaRPr>
          </a:p>
          <a:p>
            <a:endParaRPr lang="en-US" dirty="0"/>
          </a:p>
        </p:txBody>
      </p:sp>
      <p:pic>
        <p:nvPicPr>
          <p:cNvPr id="6" name="Picture 2" descr="showimage.jpg">
            <a:extLst>
              <a:ext uri="{FF2B5EF4-FFF2-40B4-BE49-F238E27FC236}">
                <a16:creationId xmlns:a16="http://schemas.microsoft.com/office/drawing/2014/main" id="{DAFFF427-79E6-4667-A5B0-46FB5AD2EEFC}"/>
              </a:ext>
            </a:extLst>
          </p:cNvPr>
          <p:cNvPicPr>
            <a:picLocks noChangeAspect="1"/>
          </p:cNvPicPr>
          <p:nvPr/>
        </p:nvPicPr>
        <p:blipFill rotWithShape="1">
          <a:blip r:embed="rId2">
            <a:extLst>
              <a:ext uri="{28A0092B-C50C-407E-A947-70E740481C1C}">
                <a14:useLocalDpi xmlns:a14="http://schemas.microsoft.com/office/drawing/2010/main" val="0"/>
              </a:ext>
            </a:extLst>
          </a:blip>
          <a:srcRect l="1162" t="983" r="1854" b="6666"/>
          <a:stretch/>
        </p:blipFill>
        <p:spPr bwMode="auto">
          <a:xfrm>
            <a:off x="6238428" y="2348880"/>
            <a:ext cx="5323691" cy="387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pic>
        <p:nvPicPr>
          <p:cNvPr id="10" name="Picture 9"/>
          <p:cNvPicPr>
            <a:picLocks noChangeAspect="1"/>
          </p:cNvPicPr>
          <p:nvPr/>
        </p:nvPicPr>
        <p:blipFill>
          <a:blip r:embed="rId3"/>
          <a:stretch>
            <a:fillRect/>
          </a:stretch>
        </p:blipFill>
        <p:spPr>
          <a:xfrm>
            <a:off x="2926060" y="3563647"/>
            <a:ext cx="3024356" cy="2693008"/>
          </a:xfrm>
          <a:prstGeom prst="rect">
            <a:avLst/>
          </a:prstGeom>
          <a:ln>
            <a:solidFill>
              <a:schemeClr val="accent2">
                <a:lumMod val="75000"/>
              </a:schemeClr>
            </a:solidFill>
          </a:ln>
        </p:spPr>
      </p:pic>
    </p:spTree>
    <p:extLst>
      <p:ext uri="{BB962C8B-B14F-4D97-AF65-F5344CB8AC3E}">
        <p14:creationId xmlns:p14="http://schemas.microsoft.com/office/powerpoint/2010/main" val="396863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Pancreatic secretion is under neural and hormonal control</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112047" y="1628800"/>
            <a:ext cx="5556977" cy="4727549"/>
          </a:xfrm>
        </p:spPr>
        <p:txBody>
          <a:bodyPr>
            <a:normAutofit/>
          </a:bodyPr>
          <a:lstStyle/>
          <a:p>
            <a:r>
              <a:rPr lang="en-US" sz="1600" dirty="0">
                <a:solidFill>
                  <a:schemeClr val="accent2">
                    <a:lumMod val="75000"/>
                  </a:schemeClr>
                </a:solidFill>
              </a:rPr>
              <a:t>Control of pancreatic secretion:</a:t>
            </a:r>
          </a:p>
          <a:p>
            <a:pPr marL="0" indent="0">
              <a:buNone/>
            </a:pPr>
            <a:r>
              <a:rPr lang="en-US" sz="1600" dirty="0"/>
              <a:t>1. Acinar cells (enzymatic secretion) </a:t>
            </a:r>
          </a:p>
          <a:p>
            <a:pPr>
              <a:buFont typeface="Courier New" charset="0"/>
              <a:buChar char="o"/>
            </a:pPr>
            <a:r>
              <a:rPr lang="en-US" sz="1600" dirty="0"/>
              <a:t>Receptors for CCK and muscarinic receptors for </a:t>
            </a:r>
            <a:r>
              <a:rPr lang="en-US" sz="1600" dirty="0" err="1"/>
              <a:t>ACh</a:t>
            </a:r>
            <a:r>
              <a:rPr lang="en-US" sz="1600" dirty="0"/>
              <a:t> </a:t>
            </a:r>
          </a:p>
          <a:p>
            <a:pPr>
              <a:buFont typeface="Courier New" charset="0"/>
              <a:buChar char="o"/>
            </a:pPr>
            <a:r>
              <a:rPr lang="en-US" sz="1600" dirty="0"/>
              <a:t>CCK is most important stimulant.</a:t>
            </a:r>
            <a:br>
              <a:rPr lang="en-US" sz="1600" dirty="0"/>
            </a:br>
            <a:r>
              <a:rPr lang="en-US" sz="1600" dirty="0"/>
              <a:t>(</a:t>
            </a:r>
            <a:r>
              <a:rPr lang="en-US" sz="1600" dirty="0" err="1"/>
              <a:t>i</a:t>
            </a:r>
            <a:r>
              <a:rPr lang="en-US" sz="1600" dirty="0"/>
              <a:t> cells) secrete CCK in presence of amino acids and fatty acids in intestinal lumen.</a:t>
            </a:r>
          </a:p>
          <a:p>
            <a:pPr>
              <a:buFont typeface="Courier New" charset="0"/>
              <a:buChar char="o"/>
            </a:pPr>
            <a:r>
              <a:rPr lang="en-US" sz="1600" dirty="0" err="1"/>
              <a:t>ACh</a:t>
            </a:r>
            <a:r>
              <a:rPr lang="en-US" sz="1600" dirty="0"/>
              <a:t> also stimulates enzyme secretion.</a:t>
            </a:r>
          </a:p>
          <a:p>
            <a:pPr>
              <a:buFont typeface="Courier New" charset="0"/>
              <a:buChar char="o"/>
            </a:pPr>
            <a:endParaRPr lang="en-US" sz="1600" dirty="0"/>
          </a:p>
          <a:p>
            <a:pPr marL="0" indent="0">
              <a:buNone/>
            </a:pPr>
            <a:r>
              <a:rPr lang="en-US" sz="1600" dirty="0"/>
              <a:t>2. Ductal cells (aqueous secretion of HCO3-) </a:t>
            </a:r>
          </a:p>
          <a:p>
            <a:pPr>
              <a:buFont typeface="Courier New" charset="0"/>
              <a:buChar char="o"/>
            </a:pPr>
            <a:r>
              <a:rPr lang="en-US" sz="1600" dirty="0"/>
              <a:t>Receptors for CCK, </a:t>
            </a:r>
            <a:r>
              <a:rPr lang="en-US" sz="1600" dirty="0" err="1"/>
              <a:t>ACh</a:t>
            </a:r>
            <a:r>
              <a:rPr lang="en-US" sz="1600" dirty="0"/>
              <a:t>, and secretin.</a:t>
            </a:r>
          </a:p>
          <a:p>
            <a:pPr>
              <a:buFont typeface="Courier New" charset="0"/>
              <a:buChar char="o"/>
            </a:pPr>
            <a:r>
              <a:rPr lang="en-US" sz="1600" dirty="0"/>
              <a:t>Secretin (from S cells of duodenum) is major stimulant  Secreted in response to H+ in intestine.</a:t>
            </a:r>
          </a:p>
          <a:p>
            <a:pPr>
              <a:buFont typeface="Courier New" charset="0"/>
              <a:buChar char="o"/>
            </a:pPr>
            <a:r>
              <a:rPr lang="en-US" sz="1600" dirty="0"/>
              <a:t>Effects of secretin are potentiated by both CCK and </a:t>
            </a:r>
            <a:r>
              <a:rPr lang="en-US" sz="1600" dirty="0" err="1"/>
              <a:t>ACh</a:t>
            </a:r>
            <a:r>
              <a:rPr lang="en-US" sz="1600" dirty="0"/>
              <a:t>. </a:t>
            </a:r>
          </a:p>
          <a:p>
            <a:pPr>
              <a:buFont typeface="Courier New" charset="0"/>
              <a:buChar char="o"/>
            </a:pPr>
            <a:r>
              <a:rPr lang="en-US" sz="1600" dirty="0">
                <a:solidFill>
                  <a:srgbClr val="00B050"/>
                </a:solidFill>
              </a:rPr>
              <a:t>Secretin travels to blood to pancreatic ducts to release Bicarb and water.</a:t>
            </a:r>
            <a:endParaRPr lang="en-US" sz="1600" dirty="0"/>
          </a:p>
          <a:p>
            <a:endParaRPr lang="en-US" sz="1600" dirty="0"/>
          </a:p>
        </p:txBody>
      </p:sp>
      <p:sp>
        <p:nvSpPr>
          <p:cNvPr id="6" name="Content Placeholder 3"/>
          <p:cNvSpPr>
            <a:spLocks noGrp="1"/>
          </p:cNvSpPr>
          <p:nvPr>
            <p:ph sz="quarter" idx="1"/>
          </p:nvPr>
        </p:nvSpPr>
        <p:spPr>
          <a:xfrm>
            <a:off x="609460" y="1628800"/>
            <a:ext cx="5467338" cy="4727549"/>
          </a:xfrm>
        </p:spPr>
        <p:txBody>
          <a:bodyPr>
            <a:normAutofit lnSpcReduction="10000"/>
          </a:bodyPr>
          <a:lstStyle/>
          <a:p>
            <a:pPr>
              <a:buClr>
                <a:schemeClr val="accent2">
                  <a:lumMod val="75000"/>
                </a:schemeClr>
              </a:buClr>
              <a:defRPr/>
            </a:pPr>
            <a:r>
              <a:rPr lang="en-US" altLang="en-US" sz="1600" dirty="0"/>
              <a:t>Parasympathetic stimulation (through ach on acinar cells) results in an increase in enzyme secretion-fluid and HCO3.</a:t>
            </a:r>
          </a:p>
          <a:p>
            <a:pPr>
              <a:buClr>
                <a:schemeClr val="accent2">
                  <a:lumMod val="75000"/>
                </a:schemeClr>
              </a:buClr>
              <a:defRPr/>
            </a:pPr>
            <a:endParaRPr lang="en-US" altLang="en-US" sz="100" dirty="0"/>
          </a:p>
          <a:p>
            <a:pPr>
              <a:buClr>
                <a:schemeClr val="accent2">
                  <a:lumMod val="75000"/>
                </a:schemeClr>
              </a:buClr>
              <a:defRPr/>
            </a:pPr>
            <a:r>
              <a:rPr lang="en-US" altLang="en-US" sz="1600" dirty="0">
                <a:solidFill>
                  <a:srgbClr val="FF0000"/>
                </a:solidFill>
              </a:rPr>
              <a:t>Secretin tends to stimulate a hco3 rich secretion by activating ductal cells. </a:t>
            </a:r>
          </a:p>
          <a:p>
            <a:pPr>
              <a:buClr>
                <a:schemeClr val="accent2">
                  <a:lumMod val="75000"/>
                </a:schemeClr>
              </a:buClr>
              <a:defRPr/>
            </a:pPr>
            <a:endParaRPr lang="en-US" altLang="en-US" sz="100" dirty="0"/>
          </a:p>
          <a:p>
            <a:pPr>
              <a:buClr>
                <a:schemeClr val="accent2">
                  <a:lumMod val="75000"/>
                </a:schemeClr>
              </a:buClr>
              <a:defRPr/>
            </a:pPr>
            <a:r>
              <a:rPr lang="en-US" altLang="en-US" sz="1600" dirty="0" err="1"/>
              <a:t>Cck</a:t>
            </a:r>
            <a:r>
              <a:rPr lang="en-US" altLang="en-US" sz="1600" dirty="0"/>
              <a:t> stimulates a marked increase in enzyme secretion by stimulating the </a:t>
            </a:r>
            <a:r>
              <a:rPr lang="en-US" altLang="en-US" sz="1600" dirty="0" err="1"/>
              <a:t>acinar</a:t>
            </a:r>
            <a:r>
              <a:rPr lang="en-US" altLang="en-US" sz="1600" dirty="0"/>
              <a:t> cells.</a:t>
            </a:r>
          </a:p>
          <a:p>
            <a:pPr>
              <a:buClr>
                <a:schemeClr val="accent2">
                  <a:lumMod val="75000"/>
                </a:schemeClr>
              </a:buClr>
              <a:defRPr/>
            </a:pPr>
            <a:endParaRPr lang="en-US" altLang="en-US" sz="100" dirty="0"/>
          </a:p>
          <a:p>
            <a:pPr>
              <a:buClr>
                <a:schemeClr val="accent2">
                  <a:lumMod val="75000"/>
                </a:schemeClr>
              </a:buClr>
              <a:defRPr/>
            </a:pPr>
            <a:r>
              <a:rPr lang="en-US" altLang="en-US" sz="1600" dirty="0">
                <a:solidFill>
                  <a:srgbClr val="FF0000"/>
                </a:solidFill>
              </a:rPr>
              <a:t>Pancreatic secretion normally results from the combined effects of the multiple basic stimuli, not from one alone (potentiate each other).   </a:t>
            </a:r>
          </a:p>
          <a:p>
            <a:pPr>
              <a:buClr>
                <a:schemeClr val="accent2">
                  <a:lumMod val="75000"/>
                </a:schemeClr>
              </a:buClr>
              <a:defRPr/>
            </a:pPr>
            <a:r>
              <a:rPr lang="en-US" sz="1500" dirty="0">
                <a:solidFill>
                  <a:srgbClr val="00B050"/>
                </a:solidFill>
              </a:rPr>
              <a:t>It means that pancreatic secretion will be produced due to the stimuli from (CCK, secretin, ach) they stimuli TOGETHER AT THE SAME TIME, to potentiate and to increase the amount of the secretion , so the amount of pancreatic secretion will be much higher if these hormones will stimuli at the same time rather than each one individual. </a:t>
            </a:r>
            <a:endParaRPr lang="en-US" altLang="en-US" sz="1500" dirty="0">
              <a:solidFill>
                <a:srgbClr val="00B050"/>
              </a:solidFill>
            </a:endParaRPr>
          </a:p>
          <a:p>
            <a:pPr>
              <a:buClr>
                <a:schemeClr val="accent2">
                  <a:lumMod val="75000"/>
                </a:schemeClr>
              </a:buClr>
              <a:defRPr/>
            </a:pPr>
            <a:endParaRPr lang="en-US" altLang="en-US" sz="100" dirty="0">
              <a:solidFill>
                <a:srgbClr val="00B050"/>
              </a:solidFill>
            </a:endParaRPr>
          </a:p>
          <a:p>
            <a:pPr>
              <a:buClr>
                <a:schemeClr val="accent2">
                  <a:lumMod val="75000"/>
                </a:schemeClr>
              </a:buClr>
              <a:defRPr/>
            </a:pPr>
            <a:r>
              <a:rPr lang="en-US" sz="1500" dirty="0">
                <a:solidFill>
                  <a:srgbClr val="00B050"/>
                </a:solidFill>
              </a:rPr>
              <a:t>All of these work together to release too much HCO3 secretion.  </a:t>
            </a:r>
            <a:endParaRPr lang="en-US" sz="1600" dirty="0">
              <a:solidFill>
                <a:srgbClr val="FF0000"/>
              </a:solidFill>
            </a:endParaRPr>
          </a:p>
          <a:p>
            <a:endParaRPr lang="en-US" sz="1600" dirty="0"/>
          </a:p>
        </p:txBody>
      </p:sp>
      <p:cxnSp>
        <p:nvCxnSpPr>
          <p:cNvPr id="8" name="Straight Connector 7"/>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3870816" y="1169268"/>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11" name="Rectangle 10"/>
          <p:cNvSpPr/>
          <p:nvPr/>
        </p:nvSpPr>
        <p:spPr>
          <a:xfrm>
            <a:off x="6092892" y="1169268"/>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716160" y="7620000"/>
              <a:ext cx="1036800" cy="1539720"/>
            </p14:xfrm>
          </p:contentPart>
        </mc:Choice>
        <mc:Fallback xmlns="">
          <p:pic>
            <p:nvPicPr>
              <p:cNvPr id="5" name="Ink 4"/>
              <p:cNvPicPr/>
              <p:nvPr/>
            </p:nvPicPr>
            <p:blipFill>
              <a:blip r:embed="rId4"/>
              <a:stretch>
                <a:fillRect/>
              </a:stretch>
            </p:blipFill>
            <p:spPr>
              <a:xfrm>
                <a:off x="653160" y="7494000"/>
                <a:ext cx="1162800" cy="1791720"/>
              </a:xfrm>
              <a:prstGeom prst="rect">
                <a:avLst/>
              </a:prstGeom>
            </p:spPr>
          </p:pic>
        </mc:Fallback>
      </mc:AlternateContent>
    </p:spTree>
    <p:extLst>
      <p:ext uri="{BB962C8B-B14F-4D97-AF65-F5344CB8AC3E}">
        <p14:creationId xmlns:p14="http://schemas.microsoft.com/office/powerpoint/2010/main" val="143777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Stimuli for pancreatic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8" name="Rectangle 7"/>
          <p:cNvSpPr/>
          <p:nvPr/>
        </p:nvSpPr>
        <p:spPr>
          <a:xfrm>
            <a:off x="9982844" y="20868"/>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graphicFrame>
        <p:nvGraphicFramePr>
          <p:cNvPr id="9" name="Table 8"/>
          <p:cNvGraphicFramePr>
            <a:graphicFrameLocks noGrp="1"/>
          </p:cNvGraphicFramePr>
          <p:nvPr>
            <p:extLst>
              <p:ext uri="{D42A27DB-BD31-4B8C-83A1-F6EECF244321}">
                <p14:modId xmlns:p14="http://schemas.microsoft.com/office/powerpoint/2010/main" val="3357747116"/>
              </p:ext>
            </p:extLst>
          </p:nvPr>
        </p:nvGraphicFramePr>
        <p:xfrm>
          <a:off x="609459" y="1221330"/>
          <a:ext cx="10969944" cy="5059680"/>
        </p:xfrm>
        <a:graphic>
          <a:graphicData uri="http://schemas.openxmlformats.org/drawingml/2006/table">
            <a:tbl>
              <a:tblPr firstRow="1" bandRow="1">
                <a:tableStyleId>{5DA37D80-6434-44D0-A028-1B22A696006F}</a:tableStyleId>
              </a:tblPr>
              <a:tblGrid>
                <a:gridCol w="2676641">
                  <a:extLst>
                    <a:ext uri="{9D8B030D-6E8A-4147-A177-3AD203B41FA5}">
                      <a16:colId xmlns:a16="http://schemas.microsoft.com/office/drawing/2014/main" val="868826657"/>
                    </a:ext>
                  </a:extLst>
                </a:gridCol>
                <a:gridCol w="2880320">
                  <a:extLst>
                    <a:ext uri="{9D8B030D-6E8A-4147-A177-3AD203B41FA5}">
                      <a16:colId xmlns:a16="http://schemas.microsoft.com/office/drawing/2014/main" val="994182415"/>
                    </a:ext>
                  </a:extLst>
                </a:gridCol>
                <a:gridCol w="5412983">
                  <a:extLst>
                    <a:ext uri="{9D8B030D-6E8A-4147-A177-3AD203B41FA5}">
                      <a16:colId xmlns:a16="http://schemas.microsoft.com/office/drawing/2014/main" val="2387463"/>
                    </a:ext>
                  </a:extLst>
                </a:gridCol>
              </a:tblGrid>
              <a:tr h="299109">
                <a:tc gridSpan="3">
                  <a:txBody>
                    <a:bodyPr/>
                    <a:lstStyle/>
                    <a:p>
                      <a:pPr algn="ctr"/>
                      <a:r>
                        <a:rPr lang="en-US" sz="1400" b="0" dirty="0">
                          <a:latin typeface="Gill Sans MT" panose="020B0502020104020203" pitchFamily="34" charset="0"/>
                          <a:cs typeface="Times New Roman" panose="02020603050405020304" pitchFamily="18" charset="0"/>
                        </a:rPr>
                        <a:t>Stimuli for pancreatic secretion</a:t>
                      </a:r>
                      <a:endParaRPr lang="en-US" sz="1400" b="0" dirty="0">
                        <a:latin typeface="Gill Sans MT" panose="020B0502020104020203" pitchFamily="34" charset="0"/>
                      </a:endParaRPr>
                    </a:p>
                  </a:txBody>
                  <a:tcPr>
                    <a:solidFill>
                      <a:srgbClr val="D6EAF6"/>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02202847"/>
                  </a:ext>
                </a:extLst>
              </a:tr>
              <a:tr h="299109">
                <a:tc>
                  <a:txBody>
                    <a:bodyPr/>
                    <a:lstStyle/>
                    <a:p>
                      <a:pPr algn="ctr"/>
                      <a:r>
                        <a:rPr kumimoji="0" lang="en-US" sz="1400" b="0" kern="1200" dirty="0">
                          <a:solidFill>
                            <a:schemeClr val="accent2">
                              <a:lumMod val="75000"/>
                            </a:schemeClr>
                          </a:solidFill>
                          <a:latin typeface="Gill Sans MT" panose="020B0502020104020203" pitchFamily="34" charset="0"/>
                          <a:ea typeface="+mn-ea"/>
                          <a:cs typeface="+mn-cs"/>
                        </a:rPr>
                        <a:t>Acetylcholine</a:t>
                      </a:r>
                    </a:p>
                  </a:txBody>
                  <a:tcPr>
                    <a:solidFill>
                      <a:schemeClr val="bg1">
                        <a:lumMod val="95000"/>
                      </a:schemeClr>
                    </a:solidFill>
                  </a:tcPr>
                </a:tc>
                <a:tc>
                  <a:txBody>
                    <a:bodyPr/>
                    <a:lstStyle/>
                    <a:p>
                      <a:pPr algn="ctr"/>
                      <a:r>
                        <a:rPr kumimoji="0" lang="en-US" sz="1400" b="0" kern="1200" dirty="0">
                          <a:solidFill>
                            <a:schemeClr val="accent2">
                              <a:lumMod val="75000"/>
                            </a:schemeClr>
                          </a:solidFill>
                          <a:latin typeface="Gill Sans MT" panose="020B0502020104020203" pitchFamily="34" charset="0"/>
                          <a:ea typeface="+mn-ea"/>
                          <a:cs typeface="+mn-cs"/>
                        </a:rPr>
                        <a:t>Cholecystokinin</a:t>
                      </a:r>
                    </a:p>
                  </a:txBody>
                  <a:tcPr>
                    <a:solidFill>
                      <a:schemeClr val="bg1">
                        <a:lumMod val="95000"/>
                      </a:schemeClr>
                    </a:solidFill>
                  </a:tcPr>
                </a:tc>
                <a:tc>
                  <a:txBody>
                    <a:bodyPr/>
                    <a:lstStyle/>
                    <a:p>
                      <a:pPr algn="ctr"/>
                      <a:r>
                        <a:rPr kumimoji="0" lang="en-US" sz="1400" b="0" kern="1200" dirty="0">
                          <a:solidFill>
                            <a:schemeClr val="accent2">
                              <a:lumMod val="75000"/>
                            </a:schemeClr>
                          </a:solidFill>
                          <a:latin typeface="Gill Sans MT" panose="020B0502020104020203" pitchFamily="34" charset="0"/>
                          <a:ea typeface="+mn-ea"/>
                          <a:cs typeface="+mn-cs"/>
                        </a:rPr>
                        <a:t>Secretin</a:t>
                      </a:r>
                    </a:p>
                  </a:txBody>
                  <a:tcPr>
                    <a:solidFill>
                      <a:schemeClr val="bg1">
                        <a:lumMod val="95000"/>
                      </a:schemeClr>
                    </a:solidFill>
                  </a:tcPr>
                </a:tc>
                <a:extLst>
                  <a:ext uri="{0D108BD9-81ED-4DB2-BD59-A6C34878D82A}">
                    <a16:rowId xmlns:a16="http://schemas.microsoft.com/office/drawing/2014/main" val="2238428804"/>
                  </a:ext>
                </a:extLst>
              </a:tr>
              <a:tr h="299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Released from the </a:t>
                      </a:r>
                      <a:r>
                        <a:rPr lang="en-US" sz="1400" b="0" dirty="0">
                          <a:solidFill>
                            <a:srgbClr val="FF0000"/>
                          </a:solidFill>
                        </a:rPr>
                        <a:t>parasympathetic </a:t>
                      </a:r>
                      <a:r>
                        <a:rPr lang="en-US" sz="1400" b="0" dirty="0" err="1">
                          <a:solidFill>
                            <a:srgbClr val="FF0000"/>
                          </a:solidFill>
                        </a:rPr>
                        <a:t>vagus</a:t>
                      </a:r>
                      <a:r>
                        <a:rPr lang="en-US" sz="1400" b="0" dirty="0">
                          <a:solidFill>
                            <a:srgbClr val="FF0000"/>
                          </a:solidFill>
                        </a:rPr>
                        <a:t> nerve </a:t>
                      </a:r>
                      <a:r>
                        <a:rPr lang="en-US" sz="1400" b="0" dirty="0"/>
                        <a:t>endings and from other cholinergic nerves in the enteric nervous system.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Secreted by the </a:t>
                      </a:r>
                      <a:r>
                        <a:rPr lang="en-US" sz="1400" b="0" dirty="0">
                          <a:solidFill>
                            <a:srgbClr val="FF0000"/>
                          </a:solidFill>
                        </a:rPr>
                        <a:t>duodenal and upper </a:t>
                      </a:r>
                      <a:r>
                        <a:rPr lang="en-US" sz="1400" b="0" dirty="0" err="1">
                          <a:solidFill>
                            <a:srgbClr val="FF0000"/>
                          </a:solidFill>
                        </a:rPr>
                        <a:t>jejunal</a:t>
                      </a:r>
                      <a:r>
                        <a:rPr lang="en-US" sz="1400" b="0" dirty="0">
                          <a:solidFill>
                            <a:srgbClr val="FF0000"/>
                          </a:solidFill>
                        </a:rPr>
                        <a:t> </a:t>
                      </a:r>
                      <a:r>
                        <a:rPr lang="en-US" sz="1400" b="0" dirty="0"/>
                        <a:t>mucosa (</a:t>
                      </a:r>
                      <a:r>
                        <a:rPr lang="en-US" sz="1400" b="0" dirty="0" err="1"/>
                        <a:t>i</a:t>
                      </a:r>
                      <a:r>
                        <a:rPr lang="en-US" sz="1400" b="0" dirty="0"/>
                        <a:t> cells) when food enters the small intestine.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Gill Sans MT" panose="020B05020201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Also secreted by the </a:t>
                      </a:r>
                      <a:r>
                        <a:rPr lang="en-US" sz="1400" b="0" dirty="0">
                          <a:solidFill>
                            <a:srgbClr val="FF0000"/>
                          </a:solidFill>
                        </a:rPr>
                        <a:t>duodenal and </a:t>
                      </a:r>
                      <a:r>
                        <a:rPr lang="en-US" sz="1400" b="0" dirty="0" err="1">
                          <a:solidFill>
                            <a:srgbClr val="FF0000"/>
                          </a:solidFill>
                        </a:rPr>
                        <a:t>jejunal</a:t>
                      </a:r>
                      <a:r>
                        <a:rPr lang="en-US" sz="1400" b="0" dirty="0">
                          <a:solidFill>
                            <a:srgbClr val="FF0000"/>
                          </a:solidFill>
                        </a:rPr>
                        <a:t> </a:t>
                      </a:r>
                      <a:r>
                        <a:rPr lang="en-US" sz="1400" b="0" dirty="0"/>
                        <a:t>mucosa (s cells) when highly acidic </a:t>
                      </a:r>
                      <a:r>
                        <a:rPr lang="en-US" sz="1400" b="0" dirty="0" err="1"/>
                        <a:t>chyme</a:t>
                      </a:r>
                      <a:r>
                        <a:rPr lang="en-US" sz="1400" b="0" dirty="0"/>
                        <a:t> enters the small intestine.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Gill Sans MT" panose="020B0502020104020203" pitchFamily="34" charset="0"/>
                      </a:endParaRPr>
                    </a:p>
                  </a:txBody>
                  <a:tcPr/>
                </a:tc>
                <a:extLst>
                  <a:ext uri="{0D108BD9-81ED-4DB2-BD59-A6C34878D82A}">
                    <a16:rowId xmlns:a16="http://schemas.microsoft.com/office/drawing/2014/main" val="2878319891"/>
                  </a:ext>
                </a:extLst>
              </a:tr>
              <a:tr h="33083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u="none" dirty="0"/>
                        <a:t>Stimulate the </a:t>
                      </a:r>
                      <a:r>
                        <a:rPr lang="en-US" sz="1400" b="0" u="none" dirty="0">
                          <a:solidFill>
                            <a:srgbClr val="FF0000"/>
                          </a:solidFill>
                        </a:rPr>
                        <a:t>acinar cells </a:t>
                      </a:r>
                      <a:r>
                        <a:rPr lang="en-US" sz="1400" b="0" u="none" dirty="0"/>
                        <a:t>of the pancreas, causing production of large quantities of </a:t>
                      </a:r>
                      <a:r>
                        <a:rPr lang="en-US" sz="1400" b="0" u="none" dirty="0">
                          <a:solidFill>
                            <a:srgbClr val="FF0000"/>
                          </a:solidFill>
                        </a:rPr>
                        <a:t>pancreatic</a:t>
                      </a:r>
                      <a:r>
                        <a:rPr lang="en-US" sz="1400" b="0" u="none" dirty="0"/>
                        <a:t> </a:t>
                      </a:r>
                      <a:r>
                        <a:rPr lang="en-US" sz="1400" b="0" u="none" dirty="0">
                          <a:solidFill>
                            <a:srgbClr val="FF0000"/>
                          </a:solidFill>
                        </a:rPr>
                        <a:t>digestive enzymes,</a:t>
                      </a:r>
                      <a:r>
                        <a:rPr lang="en-US" sz="1400" b="0" u="none" baseline="0" dirty="0">
                          <a:solidFill>
                            <a:srgbClr val="FF0000"/>
                          </a:solidFill>
                        </a:rPr>
                        <a:t> </a:t>
                      </a:r>
                      <a:r>
                        <a:rPr lang="en-US" sz="1400" b="0" u="none" dirty="0"/>
                        <a:t>but relatively small quantities of water and electrolytes to go with the enzymes. </a:t>
                      </a:r>
                    </a:p>
                    <a:p>
                      <a:pPr algn="l"/>
                      <a:endParaRPr lang="en-US" sz="1400" b="0" dirty="0">
                        <a:solidFill>
                          <a:schemeClr val="tx1"/>
                        </a:solidFill>
                        <a:latin typeface="Gill Sans MT" panose="020B0502020104020203" pitchFamily="34" charset="0"/>
                      </a:endParaRPr>
                    </a:p>
                  </a:txBody>
                  <a:tcPr>
                    <a:noFill/>
                  </a:tcPr>
                </a:tc>
                <a:tc hMerge="1">
                  <a:txBody>
                    <a:bodyPr/>
                    <a:lstStyle/>
                    <a:p>
                      <a:pPr algn="ctr"/>
                      <a:endParaRPr lang="en-US" sz="1400" b="0" dirty="0">
                        <a:solidFill>
                          <a:schemeClr val="tx1"/>
                        </a:solidFill>
                        <a:latin typeface="Gill Sans MT" panose="020B0502020104020203" pitchFamily="34" charset="0"/>
                      </a:endParaRPr>
                    </a:p>
                  </a:txBody>
                  <a:tcPr>
                    <a:noFill/>
                  </a:tcPr>
                </a:tc>
                <a:tc>
                  <a:txBody>
                    <a:bodyPr/>
                    <a:lstStyle/>
                    <a:p>
                      <a:pPr marL="285750" indent="-285750" algn="l">
                        <a:buClr>
                          <a:schemeClr val="accent2">
                            <a:lumMod val="75000"/>
                          </a:schemeClr>
                        </a:buClr>
                        <a:buFont typeface="Arial" panose="020B0604020202020204" pitchFamily="34" charset="0"/>
                        <a:buChar char="•"/>
                        <a:defRPr/>
                      </a:pPr>
                      <a:r>
                        <a:rPr lang="en-US" sz="1400" dirty="0"/>
                        <a:t>In contrast to the first two basic stimuli, stimulates secretion of </a:t>
                      </a:r>
                      <a:r>
                        <a:rPr lang="en-US" sz="1400" b="1" dirty="0"/>
                        <a:t>large quantities of h2o and nahco3 solution </a:t>
                      </a:r>
                      <a:r>
                        <a:rPr lang="en-US" sz="1400" dirty="0"/>
                        <a:t>by the </a:t>
                      </a:r>
                      <a:r>
                        <a:rPr lang="en-US" sz="1400" b="1" dirty="0"/>
                        <a:t>pancreatic ductal epithelium.</a:t>
                      </a:r>
                    </a:p>
                    <a:p>
                      <a:pPr marL="285750" indent="-285750" algn="l">
                        <a:buClr>
                          <a:schemeClr val="accent2">
                            <a:lumMod val="75000"/>
                          </a:schemeClr>
                        </a:buClr>
                        <a:buFont typeface="Arial" panose="020B0604020202020204" pitchFamily="34" charset="0"/>
                        <a:buChar char="•"/>
                        <a:defRPr/>
                      </a:pPr>
                      <a:r>
                        <a:rPr lang="en-US" sz="1400" dirty="0"/>
                        <a:t>Secretin stimulates secretion of copious quantities of bicarbonate ions—neutralization of acidic stomach </a:t>
                      </a:r>
                      <a:r>
                        <a:rPr lang="en-US" sz="1400" dirty="0" err="1"/>
                        <a:t>chyme</a:t>
                      </a:r>
                      <a:r>
                        <a:rPr lang="en-US" sz="1400" dirty="0"/>
                        <a:t>. </a:t>
                      </a:r>
                    </a:p>
                    <a:p>
                      <a:pPr marL="285750" indent="-285750" algn="l">
                        <a:buClr>
                          <a:schemeClr val="accent2">
                            <a:lumMod val="75000"/>
                          </a:schemeClr>
                        </a:buClr>
                        <a:buFont typeface="Arial" panose="020B0604020202020204" pitchFamily="34" charset="0"/>
                        <a:buChar char="•"/>
                        <a:defRPr/>
                      </a:pPr>
                      <a:r>
                        <a:rPr lang="en-US" sz="1400" dirty="0"/>
                        <a:t>Secretin is present in an inactive form, </a:t>
                      </a:r>
                      <a:r>
                        <a:rPr lang="en-US" sz="1400" dirty="0" err="1"/>
                        <a:t>prosecretin</a:t>
                      </a:r>
                      <a:r>
                        <a:rPr lang="en-US" sz="1400" dirty="0"/>
                        <a:t> (in s cells in the mucosa of the duodenum and jejunum).</a:t>
                      </a:r>
                    </a:p>
                    <a:p>
                      <a:pPr marL="285750" indent="-285750" algn="l">
                        <a:buClr>
                          <a:schemeClr val="accent2">
                            <a:lumMod val="75000"/>
                          </a:schemeClr>
                        </a:buClr>
                        <a:buFont typeface="Arial" panose="020B0604020202020204" pitchFamily="34" charset="0"/>
                        <a:buChar char="•"/>
                        <a:defRPr/>
                      </a:pPr>
                      <a:r>
                        <a:rPr lang="en-US" sz="1400" dirty="0"/>
                        <a:t>When acid </a:t>
                      </a:r>
                      <a:r>
                        <a:rPr lang="en-US" sz="1400" dirty="0" err="1"/>
                        <a:t>chyme</a:t>
                      </a:r>
                      <a:r>
                        <a:rPr lang="en-US" sz="1400" dirty="0"/>
                        <a:t> with </a:t>
                      </a:r>
                      <a:r>
                        <a:rPr lang="en-US" sz="1400" dirty="0" err="1"/>
                        <a:t>ph</a:t>
                      </a:r>
                      <a:r>
                        <a:rPr lang="en-US" sz="1400" dirty="0"/>
                        <a:t> less than </a:t>
                      </a:r>
                      <a:r>
                        <a:rPr lang="en-US" sz="1400" dirty="0">
                          <a:solidFill>
                            <a:schemeClr val="accent4">
                              <a:lumMod val="75000"/>
                            </a:schemeClr>
                          </a:solidFill>
                        </a:rPr>
                        <a:t>4.5-5.0</a:t>
                      </a:r>
                      <a:r>
                        <a:rPr lang="en-US" sz="1400" dirty="0"/>
                        <a:t> enters the duodenum from the stomach, it causes duodenal mucosal release and activation of secretin, which is then absorbed into the blood. </a:t>
                      </a:r>
                    </a:p>
                    <a:p>
                      <a:pPr marL="285750" indent="-285750" algn="l">
                        <a:buClr>
                          <a:schemeClr val="accent2">
                            <a:lumMod val="75000"/>
                          </a:schemeClr>
                        </a:buClr>
                        <a:buFont typeface="Arial" panose="020B0604020202020204" pitchFamily="34" charset="0"/>
                        <a:buChar char="•"/>
                        <a:defRPr/>
                      </a:pPr>
                      <a:r>
                        <a:rPr lang="en-US" sz="1400" dirty="0"/>
                        <a:t> Secretin causes the pancreas to secrete large quantities of fluid containing a high concentration of hco3 (up to </a:t>
                      </a:r>
                      <a:r>
                        <a:rPr lang="en-US" sz="1400" dirty="0">
                          <a:solidFill>
                            <a:schemeClr val="accent4">
                              <a:lumMod val="75000"/>
                            </a:schemeClr>
                          </a:solidFill>
                        </a:rPr>
                        <a:t>145</a:t>
                      </a:r>
                      <a:r>
                        <a:rPr lang="en-US" sz="1400" dirty="0"/>
                        <a:t> </a:t>
                      </a:r>
                      <a:r>
                        <a:rPr lang="en-US" sz="1400" dirty="0" err="1"/>
                        <a:t>meq</a:t>
                      </a:r>
                      <a:r>
                        <a:rPr lang="en-US" sz="1400" dirty="0"/>
                        <a:t>/l = </a:t>
                      </a:r>
                      <a:r>
                        <a:rPr lang="en-US" sz="1400" dirty="0">
                          <a:solidFill>
                            <a:schemeClr val="accent4">
                              <a:lumMod val="75000"/>
                            </a:schemeClr>
                          </a:solidFill>
                        </a:rPr>
                        <a:t>~5</a:t>
                      </a:r>
                      <a:r>
                        <a:rPr lang="en-US" sz="1400" dirty="0"/>
                        <a:t>x normal) but a low concentration of cl-. </a:t>
                      </a:r>
                    </a:p>
                    <a:p>
                      <a:pPr marL="0" indent="0" algn="l">
                        <a:buClr>
                          <a:schemeClr val="accent2">
                            <a:lumMod val="75000"/>
                          </a:schemeClr>
                        </a:buClr>
                        <a:buNone/>
                        <a:defRPr/>
                      </a:pPr>
                      <a:r>
                        <a:rPr lang="en-US" sz="1400" b="1" dirty="0">
                          <a:solidFill>
                            <a:srgbClr val="C76B9B"/>
                          </a:solidFill>
                        </a:rPr>
                        <a:t>	         </a:t>
                      </a:r>
                      <a:r>
                        <a:rPr lang="en-US" sz="1400" b="0" dirty="0" err="1">
                          <a:solidFill>
                            <a:srgbClr val="C76B9B"/>
                          </a:solidFill>
                        </a:rPr>
                        <a:t>HCl</a:t>
                      </a:r>
                      <a:r>
                        <a:rPr lang="en-US" sz="1400" b="0" dirty="0">
                          <a:solidFill>
                            <a:srgbClr val="C76B9B"/>
                          </a:solidFill>
                        </a:rPr>
                        <a:t>  + NaHco</a:t>
                      </a:r>
                      <a:r>
                        <a:rPr lang="en-US" sz="1400" b="0" baseline="-25000" dirty="0">
                          <a:solidFill>
                            <a:srgbClr val="C76B9B"/>
                          </a:solidFill>
                        </a:rPr>
                        <a:t>3</a:t>
                      </a:r>
                      <a:r>
                        <a:rPr lang="en-US" sz="1400" b="0" dirty="0">
                          <a:solidFill>
                            <a:srgbClr val="C76B9B"/>
                          </a:solidFill>
                        </a:rPr>
                        <a:t>   →  </a:t>
                      </a:r>
                      <a:r>
                        <a:rPr lang="en-US" sz="1400" b="0" dirty="0" err="1">
                          <a:solidFill>
                            <a:srgbClr val="C76B9B"/>
                          </a:solidFill>
                        </a:rPr>
                        <a:t>Nacl</a:t>
                      </a:r>
                      <a:r>
                        <a:rPr lang="en-US" sz="1400" b="0" dirty="0">
                          <a:solidFill>
                            <a:srgbClr val="C76B9B"/>
                          </a:solidFill>
                        </a:rPr>
                        <a:t>  + H</a:t>
                      </a:r>
                      <a:r>
                        <a:rPr lang="en-US" sz="1400" b="0" baseline="-25000" dirty="0">
                          <a:solidFill>
                            <a:srgbClr val="C76B9B"/>
                          </a:solidFill>
                        </a:rPr>
                        <a:t>2</a:t>
                      </a:r>
                      <a:r>
                        <a:rPr lang="en-US" sz="1400" b="0" dirty="0">
                          <a:solidFill>
                            <a:srgbClr val="C76B9B"/>
                          </a:solidFill>
                        </a:rPr>
                        <a:t>co</a:t>
                      </a:r>
                      <a:r>
                        <a:rPr lang="en-US" sz="1400" b="0" baseline="-25000" dirty="0">
                          <a:solidFill>
                            <a:srgbClr val="C76B9B"/>
                          </a:solidFill>
                        </a:rPr>
                        <a:t>3</a:t>
                      </a:r>
                    </a:p>
                    <a:p>
                      <a:pPr marL="0" indent="0" algn="l">
                        <a:buNone/>
                        <a:defRPr/>
                      </a:pPr>
                      <a:r>
                        <a:rPr lang="en-US" sz="1400" b="0" dirty="0">
                          <a:solidFill>
                            <a:srgbClr val="C76B9B"/>
                          </a:solidFill>
                        </a:rPr>
                        <a:t>	         H</a:t>
                      </a:r>
                      <a:r>
                        <a:rPr lang="en-US" sz="1400" b="0" baseline="-25000" dirty="0">
                          <a:solidFill>
                            <a:srgbClr val="C76B9B"/>
                          </a:solidFill>
                        </a:rPr>
                        <a:t>2</a:t>
                      </a:r>
                      <a:r>
                        <a:rPr lang="en-US" sz="1400" b="0" dirty="0">
                          <a:solidFill>
                            <a:srgbClr val="C76B9B"/>
                          </a:solidFill>
                        </a:rPr>
                        <a:t>CO</a:t>
                      </a:r>
                      <a:r>
                        <a:rPr lang="en-US" sz="1400" b="0" baseline="-25000" dirty="0">
                          <a:solidFill>
                            <a:srgbClr val="C76B9B"/>
                          </a:solidFill>
                        </a:rPr>
                        <a:t>3</a:t>
                      </a:r>
                      <a:r>
                        <a:rPr lang="en-US" sz="1400" b="0" dirty="0">
                          <a:solidFill>
                            <a:srgbClr val="C76B9B"/>
                          </a:solidFill>
                        </a:rPr>
                        <a:t> dissociates into CO</a:t>
                      </a:r>
                      <a:r>
                        <a:rPr lang="en-US" sz="1400" b="0" baseline="-25000" dirty="0">
                          <a:solidFill>
                            <a:srgbClr val="C76B9B"/>
                          </a:solidFill>
                        </a:rPr>
                        <a:t>2</a:t>
                      </a:r>
                      <a:r>
                        <a:rPr lang="en-US" sz="1400" b="0" dirty="0">
                          <a:solidFill>
                            <a:srgbClr val="C76B9B"/>
                          </a:solidFill>
                        </a:rPr>
                        <a:t> and H</a:t>
                      </a:r>
                      <a:r>
                        <a:rPr lang="en-US" sz="1400" b="0" baseline="-25000" dirty="0">
                          <a:solidFill>
                            <a:srgbClr val="C76B9B"/>
                          </a:solidFill>
                        </a:rPr>
                        <a:t>2</a:t>
                      </a:r>
                      <a:r>
                        <a:rPr lang="en-US" sz="1400" b="0" dirty="0">
                          <a:solidFill>
                            <a:srgbClr val="C76B9B"/>
                          </a:solidFill>
                        </a:rPr>
                        <a:t>O</a:t>
                      </a:r>
                    </a:p>
                  </a:txBody>
                  <a:tcPr>
                    <a:noFill/>
                  </a:tcPr>
                </a:tc>
                <a:extLst>
                  <a:ext uri="{0D108BD9-81ED-4DB2-BD59-A6C34878D82A}">
                    <a16:rowId xmlns:a16="http://schemas.microsoft.com/office/drawing/2014/main" val="1091202905"/>
                  </a:ext>
                </a:extLst>
              </a:tr>
            </a:tbl>
          </a:graphicData>
        </a:graphic>
      </p:graphicFrame>
    </p:spTree>
    <p:extLst>
      <p:ext uri="{BB962C8B-B14F-4D97-AF65-F5344CB8AC3E}">
        <p14:creationId xmlns:p14="http://schemas.microsoft.com/office/powerpoint/2010/main" val="239950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609461" y="1219200"/>
            <a:ext cx="5989007" cy="4937760"/>
          </a:xfrm>
        </p:spPr>
        <p:txBody>
          <a:bodyPr>
            <a:normAutofit/>
          </a:bodyPr>
          <a:lstStyle/>
          <a:p>
            <a:r>
              <a:rPr lang="en-US" sz="1400" dirty="0">
                <a:solidFill>
                  <a:schemeClr val="bg2">
                    <a:lumMod val="75000"/>
                  </a:schemeClr>
                </a:solidFill>
              </a:rPr>
              <a:t>Cholecystokinin Its Contribution to Control of Digestive Enzyme Secretion by the Pancreas. </a:t>
            </a:r>
          </a:p>
          <a:p>
            <a:pPr lvl="1">
              <a:buClr>
                <a:schemeClr val="accent2">
                  <a:lumMod val="75000"/>
                </a:schemeClr>
              </a:buClr>
            </a:pPr>
            <a:r>
              <a:rPr lang="en-US" sz="1600" dirty="0">
                <a:solidFill>
                  <a:schemeClr val="tx1"/>
                </a:solidFill>
              </a:rPr>
              <a:t>The presence of food in the upper small intestine causes cholecystokinin to be released from the I cells in the mucosa of the duodenum and upper jejunum. </a:t>
            </a:r>
          </a:p>
          <a:p>
            <a:pPr lvl="1">
              <a:buClr>
                <a:schemeClr val="accent2">
                  <a:lumMod val="75000"/>
                </a:schemeClr>
              </a:buClr>
            </a:pPr>
            <a:endParaRPr lang="en-US" sz="500" dirty="0">
              <a:solidFill>
                <a:schemeClr val="tx1"/>
              </a:solidFill>
            </a:endParaRPr>
          </a:p>
          <a:p>
            <a:pPr lvl="1">
              <a:buClr>
                <a:schemeClr val="accent2">
                  <a:lumMod val="75000"/>
                </a:schemeClr>
              </a:buClr>
            </a:pPr>
            <a:r>
              <a:rPr lang="en-US" sz="1600" dirty="0">
                <a:solidFill>
                  <a:schemeClr val="tx1"/>
                </a:solidFill>
              </a:rPr>
              <a:t>Release of cholecystokinin results especially from the presence of </a:t>
            </a:r>
            <a:r>
              <a:rPr lang="en-US" sz="1600" dirty="0" err="1">
                <a:solidFill>
                  <a:schemeClr val="tx1"/>
                </a:solidFill>
              </a:rPr>
              <a:t>proteoses</a:t>
            </a:r>
            <a:r>
              <a:rPr lang="en-US" sz="1600" dirty="0">
                <a:solidFill>
                  <a:schemeClr val="tx1"/>
                </a:solidFill>
              </a:rPr>
              <a:t> and peptones (products of partial protein digestion) and long-chain fatty acids in the </a:t>
            </a:r>
            <a:r>
              <a:rPr lang="en-US" sz="1600" dirty="0" err="1">
                <a:solidFill>
                  <a:schemeClr val="tx1"/>
                </a:solidFill>
              </a:rPr>
              <a:t>chyme</a:t>
            </a:r>
            <a:r>
              <a:rPr lang="en-US" sz="1600" dirty="0">
                <a:solidFill>
                  <a:schemeClr val="tx1"/>
                </a:solidFill>
              </a:rPr>
              <a:t>.</a:t>
            </a:r>
          </a:p>
          <a:p>
            <a:pPr lvl="1">
              <a:buClr>
                <a:schemeClr val="accent2">
                  <a:lumMod val="75000"/>
                </a:schemeClr>
              </a:buClr>
            </a:pPr>
            <a:endParaRPr lang="en-US" sz="500" dirty="0">
              <a:solidFill>
                <a:schemeClr val="tx1"/>
              </a:solidFill>
            </a:endParaRPr>
          </a:p>
          <a:p>
            <a:pPr lvl="1">
              <a:buClr>
                <a:schemeClr val="accent2">
                  <a:lumMod val="75000"/>
                </a:schemeClr>
              </a:buClr>
            </a:pPr>
            <a:r>
              <a:rPr lang="en-US" sz="1600" dirty="0">
                <a:solidFill>
                  <a:schemeClr val="tx1"/>
                </a:solidFill>
              </a:rPr>
              <a:t> Cholecystokinin, like secretin, passes by way of the blood to the pancreas and causes secretion of pancreatic digestive enzymes by the </a:t>
            </a:r>
            <a:r>
              <a:rPr lang="en-US" sz="1600" dirty="0" err="1">
                <a:solidFill>
                  <a:schemeClr val="tx1"/>
                </a:solidFill>
              </a:rPr>
              <a:t>acinar</a:t>
            </a:r>
            <a:r>
              <a:rPr lang="en-US" sz="1600" dirty="0">
                <a:solidFill>
                  <a:schemeClr val="tx1"/>
                </a:solidFill>
              </a:rPr>
              <a:t> cells. </a:t>
            </a:r>
          </a:p>
          <a:p>
            <a:pPr lvl="1">
              <a:buClr>
                <a:schemeClr val="accent2">
                  <a:lumMod val="75000"/>
                </a:schemeClr>
              </a:buClr>
            </a:pPr>
            <a:endParaRPr lang="en-US" sz="500" dirty="0"/>
          </a:p>
          <a:p>
            <a:pPr lvl="1">
              <a:buClr>
                <a:schemeClr val="accent2">
                  <a:lumMod val="75000"/>
                </a:schemeClr>
              </a:buClr>
            </a:pPr>
            <a:r>
              <a:rPr lang="en-US" sz="1600" dirty="0">
                <a:solidFill>
                  <a:schemeClr val="tx1"/>
                </a:solidFill>
              </a:rPr>
              <a:t>This effect is similar to that caused by vagal stimulation but even more pronounced, accounting for </a:t>
            </a:r>
            <a:r>
              <a:rPr lang="en-US" sz="1600" dirty="0">
                <a:solidFill>
                  <a:schemeClr val="accent4">
                    <a:lumMod val="75000"/>
                  </a:schemeClr>
                </a:solidFill>
              </a:rPr>
              <a:t>70-80%</a:t>
            </a:r>
            <a:r>
              <a:rPr lang="en-US" sz="1600" dirty="0"/>
              <a:t> of the total secretion of the pancreatic digestive enzymes after a meal.</a:t>
            </a:r>
          </a:p>
          <a:p>
            <a:endParaRPr lang="en-US" sz="1400" dirty="0"/>
          </a:p>
        </p:txBody>
      </p:sp>
      <p:pic>
        <p:nvPicPr>
          <p:cNvPr id="5" name="Picture 4"/>
          <p:cNvPicPr>
            <a:picLocks noChangeAspect="1"/>
          </p:cNvPicPr>
          <p:nvPr/>
        </p:nvPicPr>
        <p:blipFill>
          <a:blip r:embed="rId2"/>
          <a:stretch>
            <a:fillRect/>
          </a:stretch>
        </p:blipFill>
        <p:spPr>
          <a:xfrm>
            <a:off x="6777732" y="1219200"/>
            <a:ext cx="4767485" cy="5066215"/>
          </a:xfrm>
          <a:prstGeom prst="rect">
            <a:avLst/>
          </a:prstGeom>
        </p:spPr>
      </p:pic>
      <p:sp>
        <p:nvSpPr>
          <p:cNvPr id="7" name="Rectangle 6"/>
          <p:cNvSpPr/>
          <p:nvPr/>
        </p:nvSpPr>
        <p:spPr>
          <a:xfrm>
            <a:off x="9982844" y="20868"/>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8" name="Rectangle 7"/>
          <p:cNvSpPr/>
          <p:nvPr/>
        </p:nvSpPr>
        <p:spPr>
          <a:xfrm>
            <a:off x="609460" y="5633740"/>
            <a:ext cx="6040916" cy="523220"/>
          </a:xfrm>
          <a:prstGeom prst="rect">
            <a:avLst/>
          </a:prstGeom>
          <a:noFill/>
          <a:ln>
            <a:solidFill>
              <a:srgbClr val="00B050"/>
            </a:solidFill>
            <a:prstDash val="dashDot"/>
          </a:ln>
        </p:spPr>
        <p:txBody>
          <a:bodyPr wrap="square" rtlCol="0">
            <a:spAutoFit/>
          </a:bodyPr>
          <a:lstStyle/>
          <a:p>
            <a:r>
              <a:rPr lang="en-US" sz="1400" dirty="0">
                <a:solidFill>
                  <a:srgbClr val="00B050"/>
                </a:solidFill>
                <a:latin typeface="Calibri" panose="020F0502020204030204" pitchFamily="34" charset="0"/>
                <a:cs typeface="Calibri" panose="020F0502020204030204" pitchFamily="34" charset="0"/>
              </a:rPr>
              <a:t>Remember : each hormones as its own role in secretion , CCK mainly enzymes , while secretin mainly Hco</a:t>
            </a:r>
            <a:r>
              <a:rPr lang="en-US" sz="1400" baseline="-25000" dirty="0">
                <a:solidFill>
                  <a:srgbClr val="00B050"/>
                </a:solidFill>
                <a:latin typeface="Calibri" panose="020F0502020204030204" pitchFamily="34" charset="0"/>
                <a:cs typeface="Calibri" panose="020F0502020204030204" pitchFamily="34" charset="0"/>
              </a:rPr>
              <a:t>3</a:t>
            </a:r>
            <a:r>
              <a:rPr lang="en-US" sz="1400" dirty="0">
                <a:solidFill>
                  <a:srgbClr val="00B05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5542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Multiplicative or potentiation effects of </a:t>
            </a:r>
            <a:br>
              <a:rPr lang="en-US" dirty="0"/>
            </a:br>
            <a:r>
              <a:rPr lang="en-US" dirty="0"/>
              <a:t>different pancreatic secretion stimuli</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p:txBody>
          <a:bodyPr>
            <a:normAutofit/>
          </a:bodyPr>
          <a:lstStyle/>
          <a:p>
            <a:pPr>
              <a:buClr>
                <a:schemeClr val="accent2">
                  <a:lumMod val="75000"/>
                </a:schemeClr>
              </a:buClr>
              <a:defRPr/>
            </a:pPr>
            <a:r>
              <a:rPr lang="en-US" sz="1600" dirty="0"/>
              <a:t>When all different stimuli of pancreatic secretion (acetylcholine, cholecystokinin, and secretin) occur at once, then the total secretion is far greater than the sum of the secretions caused by each stimulus separately. The stimuli are said to “multiply” or “potentiate” one another. </a:t>
            </a:r>
          </a:p>
          <a:p>
            <a:pPr>
              <a:buClr>
                <a:schemeClr val="accent2">
                  <a:lumMod val="75000"/>
                </a:schemeClr>
              </a:buClr>
              <a:defRPr/>
            </a:pPr>
            <a:endParaRPr lang="en-US" sz="100" dirty="0"/>
          </a:p>
          <a:p>
            <a:pPr>
              <a:buClr>
                <a:schemeClr val="accent2">
                  <a:lumMod val="75000"/>
                </a:schemeClr>
              </a:buClr>
              <a:defRPr/>
            </a:pPr>
            <a:r>
              <a:rPr lang="en-US" sz="1600" dirty="0"/>
              <a:t> Usually, pancreatic secretions are the result of multiple stimuli rather than one stimulus. </a:t>
            </a:r>
          </a:p>
          <a:p>
            <a:endParaRPr lang="en-US" sz="1600" dirty="0"/>
          </a:p>
        </p:txBody>
      </p:sp>
      <p:sp>
        <p:nvSpPr>
          <p:cNvPr id="7" name="Rectangle 6"/>
          <p:cNvSpPr/>
          <p:nvPr/>
        </p:nvSpPr>
        <p:spPr>
          <a:xfrm>
            <a:off x="9982844" y="20868"/>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graphicFrame>
        <p:nvGraphicFramePr>
          <p:cNvPr id="8" name="Table 7"/>
          <p:cNvGraphicFramePr>
            <a:graphicFrameLocks noGrp="1"/>
          </p:cNvGraphicFramePr>
          <p:nvPr>
            <p:extLst>
              <p:ext uri="{D42A27DB-BD31-4B8C-83A1-F6EECF244321}">
                <p14:modId xmlns:p14="http://schemas.microsoft.com/office/powerpoint/2010/main" val="295696018"/>
              </p:ext>
            </p:extLst>
          </p:nvPr>
        </p:nvGraphicFramePr>
        <p:xfrm>
          <a:off x="609459" y="2780928"/>
          <a:ext cx="10969944" cy="3230880"/>
        </p:xfrm>
        <a:graphic>
          <a:graphicData uri="http://schemas.openxmlformats.org/drawingml/2006/table">
            <a:tbl>
              <a:tblPr firstRow="1" bandRow="1">
                <a:tableStyleId>{5DA37D80-6434-44D0-A028-1B22A696006F}</a:tableStyleId>
              </a:tblPr>
              <a:tblGrid>
                <a:gridCol w="1884553">
                  <a:extLst>
                    <a:ext uri="{9D8B030D-6E8A-4147-A177-3AD203B41FA5}">
                      <a16:colId xmlns:a16="http://schemas.microsoft.com/office/drawing/2014/main" val="868826657"/>
                    </a:ext>
                  </a:extLst>
                </a:gridCol>
                <a:gridCol w="2520280">
                  <a:extLst>
                    <a:ext uri="{9D8B030D-6E8A-4147-A177-3AD203B41FA5}">
                      <a16:colId xmlns:a16="http://schemas.microsoft.com/office/drawing/2014/main" val="3520871573"/>
                    </a:ext>
                  </a:extLst>
                </a:gridCol>
                <a:gridCol w="2952328">
                  <a:extLst>
                    <a:ext uri="{9D8B030D-6E8A-4147-A177-3AD203B41FA5}">
                      <a16:colId xmlns:a16="http://schemas.microsoft.com/office/drawing/2014/main" val="2387463"/>
                    </a:ext>
                  </a:extLst>
                </a:gridCol>
                <a:gridCol w="3612783">
                  <a:extLst>
                    <a:ext uri="{9D8B030D-6E8A-4147-A177-3AD203B41FA5}">
                      <a16:colId xmlns:a16="http://schemas.microsoft.com/office/drawing/2014/main" val="2731607682"/>
                    </a:ext>
                  </a:extLst>
                </a:gridCol>
              </a:tblGrid>
              <a:tr h="29910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a:solidFill>
                            <a:schemeClr val="tx1"/>
                          </a:solidFill>
                          <a:latin typeface="Gill Sans MT" panose="020B0502020104020203" pitchFamily="34" charset="0"/>
                          <a:ea typeface="+mn-ea"/>
                          <a:cs typeface="Times New Roman" panose="02020603050405020304" pitchFamily="18" charset="0"/>
                        </a:rPr>
                        <a:t>Pancreatic secretion is phasic </a:t>
                      </a:r>
                    </a:p>
                  </a:txBody>
                  <a:tcPr>
                    <a:solidFill>
                      <a:srgbClr val="D6EAF6"/>
                    </a:solidFill>
                  </a:tcPr>
                </a:tc>
                <a:tc hMerge="1">
                  <a:txBody>
                    <a:bodyPr/>
                    <a:lstStyle/>
                    <a:p>
                      <a:endParaRPr lang="en-US"/>
                    </a:p>
                  </a:txBody>
                  <a:tcPr/>
                </a:tc>
                <a:tc h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a:solidFill>
                          <a:schemeClr val="tx1"/>
                        </a:solidFill>
                        <a:latin typeface="Gill Sans MT" panose="020B0502020104020203" pitchFamily="34" charset="0"/>
                        <a:ea typeface="+mn-ea"/>
                        <a:cs typeface="Times New Roman" panose="02020603050405020304" pitchFamily="18" charset="0"/>
                      </a:endParaRPr>
                    </a:p>
                  </a:txBody>
                  <a:tcPr>
                    <a:solidFill>
                      <a:srgbClr val="D6EAF6"/>
                    </a:solidFill>
                  </a:tcPr>
                </a:tc>
                <a:extLst>
                  <a:ext uri="{0D108BD9-81ED-4DB2-BD59-A6C34878D82A}">
                    <a16:rowId xmlns:a16="http://schemas.microsoft.com/office/drawing/2014/main" val="402202847"/>
                  </a:ext>
                </a:extLst>
              </a:tr>
              <a:tr h="299109">
                <a:tc>
                  <a:txBody>
                    <a:bodyPr/>
                    <a:lstStyle/>
                    <a:p>
                      <a:pPr algn="ctr"/>
                      <a:r>
                        <a:rPr lang="en-US" sz="1400" cap="none" spc="0" dirty="0">
                          <a:ln>
                            <a:noFill/>
                          </a:ln>
                          <a:solidFill>
                            <a:schemeClr val="accent2">
                              <a:lumMod val="50000"/>
                            </a:schemeClr>
                          </a:solidFill>
                          <a:effectLst/>
                        </a:rPr>
                        <a:t>Phase</a:t>
                      </a:r>
                    </a:p>
                  </a:txBody>
                  <a:tcPr>
                    <a:solidFill>
                      <a:schemeClr val="bg1">
                        <a:lumMod val="95000"/>
                      </a:schemeClr>
                    </a:solidFill>
                  </a:tcPr>
                </a:tc>
                <a:tc>
                  <a:txBody>
                    <a:bodyPr/>
                    <a:lstStyle/>
                    <a:p>
                      <a:pPr algn="ctr"/>
                      <a:r>
                        <a:rPr lang="en-US" sz="1400" cap="none" spc="0" dirty="0">
                          <a:ln>
                            <a:noFill/>
                          </a:ln>
                          <a:solidFill>
                            <a:schemeClr val="accent2">
                              <a:lumMod val="50000"/>
                            </a:schemeClr>
                          </a:solidFill>
                          <a:effectLst/>
                        </a:rPr>
                        <a:t>stimulus</a:t>
                      </a:r>
                      <a:endParaRPr lang="en-US" sz="1400" b="0" cap="none" spc="0" dirty="0">
                        <a:ln>
                          <a:noFill/>
                        </a:ln>
                        <a:solidFill>
                          <a:schemeClr val="accent2">
                            <a:lumMod val="50000"/>
                          </a:schemeClr>
                        </a:solidFill>
                        <a:effectLst/>
                      </a:endParaRPr>
                    </a:p>
                  </a:txBody>
                  <a:tcPr>
                    <a:solidFill>
                      <a:schemeClr val="bg1">
                        <a:lumMod val="95000"/>
                      </a:schemeClr>
                    </a:solidFill>
                  </a:tcPr>
                </a:tc>
                <a:tc>
                  <a:txBody>
                    <a:bodyPr/>
                    <a:lstStyle/>
                    <a:p>
                      <a:pPr algn="ctr"/>
                      <a:r>
                        <a:rPr lang="en-US" sz="1400" cap="none" spc="0" dirty="0">
                          <a:ln>
                            <a:noFill/>
                          </a:ln>
                          <a:solidFill>
                            <a:schemeClr val="accent2">
                              <a:lumMod val="50000"/>
                            </a:schemeClr>
                          </a:solidFill>
                          <a:effectLst/>
                        </a:rPr>
                        <a:t>Mediators</a:t>
                      </a:r>
                      <a:endParaRPr lang="en-US" sz="1400" b="0" cap="none" spc="0" dirty="0">
                        <a:ln>
                          <a:noFill/>
                        </a:ln>
                        <a:solidFill>
                          <a:schemeClr val="accent2">
                            <a:lumMod val="50000"/>
                          </a:schemeClr>
                        </a:solidFill>
                        <a:effectLst/>
                      </a:endParaRPr>
                    </a:p>
                  </a:txBody>
                  <a:tcPr>
                    <a:solidFill>
                      <a:schemeClr val="bg1">
                        <a:lumMod val="95000"/>
                      </a:schemeClr>
                    </a:solidFill>
                  </a:tcPr>
                </a:tc>
                <a:tc>
                  <a:txBody>
                    <a:bodyPr/>
                    <a:lstStyle/>
                    <a:p>
                      <a:pPr algn="ctr"/>
                      <a:r>
                        <a:rPr lang="en-US" sz="1400" b="0" cap="none" spc="0" dirty="0">
                          <a:ln>
                            <a:noFill/>
                          </a:ln>
                          <a:solidFill>
                            <a:schemeClr val="accent2">
                              <a:lumMod val="50000"/>
                            </a:schemeClr>
                          </a:solidFill>
                          <a:effectLst/>
                        </a:rPr>
                        <a:t>In general</a:t>
                      </a:r>
                    </a:p>
                  </a:txBody>
                  <a:tcPr>
                    <a:solidFill>
                      <a:schemeClr val="bg1">
                        <a:lumMod val="95000"/>
                      </a:schemeClr>
                    </a:solidFill>
                  </a:tcPr>
                </a:tc>
                <a:extLst>
                  <a:ext uri="{0D108BD9-81ED-4DB2-BD59-A6C34878D82A}">
                    <a16:rowId xmlns:a16="http://schemas.microsoft.com/office/drawing/2014/main" val="2238428804"/>
                  </a:ext>
                </a:extLst>
              </a:tr>
              <a:tr h="299109">
                <a:tc>
                  <a:txBody>
                    <a:bodyPr/>
                    <a:lstStyle/>
                    <a:p>
                      <a:pPr algn="ctr"/>
                      <a:r>
                        <a:rPr lang="en-US" sz="1400" cap="none" spc="0" dirty="0">
                          <a:ln>
                            <a:noFill/>
                          </a:ln>
                          <a:solidFill>
                            <a:schemeClr val="bg2">
                              <a:lumMod val="75000"/>
                            </a:schemeClr>
                          </a:solidFill>
                          <a:effectLst/>
                        </a:rPr>
                        <a:t>Cephalic phase</a:t>
                      </a:r>
                    </a:p>
                  </a:txBody>
                  <a:tcPr/>
                </a:tc>
                <a:tc>
                  <a:txBody>
                    <a:bodyPr/>
                    <a:lstStyle/>
                    <a:p>
                      <a:pPr algn="ctr"/>
                      <a:r>
                        <a:rPr lang="en-US" sz="1400" cap="none" spc="0" dirty="0">
                          <a:ln>
                            <a:noFill/>
                          </a:ln>
                          <a:effectLst/>
                        </a:rPr>
                        <a:t>Smell, taste, chewing and swallowing </a:t>
                      </a:r>
                    </a:p>
                  </a:txBody>
                  <a:tcPr/>
                </a:tc>
                <a:tc>
                  <a:txBody>
                    <a:bodyPr/>
                    <a:lstStyle/>
                    <a:p>
                      <a:pPr algn="ctr"/>
                      <a:r>
                        <a:rPr lang="en-US" sz="1400" cap="none" spc="0" dirty="0">
                          <a:ln>
                            <a:noFill/>
                          </a:ln>
                          <a:effectLst/>
                        </a:rPr>
                        <a:t>Release of </a:t>
                      </a:r>
                      <a:r>
                        <a:rPr lang="en-US" sz="1400" cap="none" spc="0" dirty="0" err="1">
                          <a:ln>
                            <a:noFill/>
                          </a:ln>
                          <a:effectLst/>
                        </a:rPr>
                        <a:t>Ach</a:t>
                      </a:r>
                      <a:r>
                        <a:rPr lang="en-US" sz="1400" cap="none" spc="0" dirty="0">
                          <a:ln>
                            <a:noFill/>
                          </a:ln>
                          <a:effectLst/>
                        </a:rPr>
                        <a:t> </a:t>
                      </a:r>
                    </a:p>
                  </a:txBody>
                  <a:tcPr/>
                </a:tc>
                <a:tc>
                  <a:txBody>
                    <a:bodyPr/>
                    <a:lstStyle/>
                    <a:p>
                      <a:pPr marL="285750" indent="-285750">
                        <a:buFont typeface="Arial" panose="020B0604020202020204" pitchFamily="34" charset="0"/>
                        <a:buChar char="•"/>
                      </a:pPr>
                      <a:r>
                        <a:rPr lang="en-US" sz="1400" dirty="0">
                          <a:solidFill>
                            <a:srgbClr val="00B050"/>
                          </a:solidFill>
                        </a:rPr>
                        <a:t>From CNS </a:t>
                      </a:r>
                      <a:r>
                        <a:rPr lang="en-US" sz="1400" dirty="0">
                          <a:solidFill>
                            <a:srgbClr val="FF66FF"/>
                          </a:solidFill>
                        </a:rPr>
                        <a:t>Through </a:t>
                      </a:r>
                      <a:r>
                        <a:rPr lang="en-US" sz="1400" dirty="0" err="1">
                          <a:solidFill>
                            <a:srgbClr val="FF66FF"/>
                          </a:solidFill>
                        </a:rPr>
                        <a:t>vagus</a:t>
                      </a:r>
                      <a:r>
                        <a:rPr lang="en-US" sz="1400" dirty="0">
                          <a:solidFill>
                            <a:srgbClr val="FF66FF"/>
                          </a:solidFill>
                        </a:rPr>
                        <a:t> nerve.</a:t>
                      </a:r>
                    </a:p>
                    <a:p>
                      <a:pPr marL="285750" indent="-285750">
                        <a:buFont typeface="Arial" panose="020B0604020202020204" pitchFamily="34" charset="0"/>
                        <a:buChar char="•"/>
                      </a:pPr>
                      <a:r>
                        <a:rPr lang="en-US" sz="1400" dirty="0">
                          <a:solidFill>
                            <a:schemeClr val="accent4">
                              <a:lumMod val="75000"/>
                            </a:schemeClr>
                          </a:solidFill>
                        </a:rPr>
                        <a:t>20%</a:t>
                      </a:r>
                      <a:r>
                        <a:rPr lang="en-US" sz="1400" dirty="0"/>
                        <a:t> </a:t>
                      </a:r>
                      <a:r>
                        <a:rPr lang="en-US" sz="1400" dirty="0">
                          <a:solidFill>
                            <a:srgbClr val="FF66FF"/>
                          </a:solidFill>
                        </a:rPr>
                        <a:t>of pancreatic enzymes.</a:t>
                      </a:r>
                    </a:p>
                  </a:txBody>
                  <a:tcPr/>
                </a:tc>
                <a:extLst>
                  <a:ext uri="{0D108BD9-81ED-4DB2-BD59-A6C34878D82A}">
                    <a16:rowId xmlns:a16="http://schemas.microsoft.com/office/drawing/2014/main" val="2878319891"/>
                  </a:ext>
                </a:extLst>
              </a:tr>
              <a:tr h="330833">
                <a:tc>
                  <a:txBody>
                    <a:bodyPr/>
                    <a:lstStyle/>
                    <a:p>
                      <a:pPr algn="ctr"/>
                      <a:r>
                        <a:rPr lang="en-US" sz="1400" cap="none" spc="0" dirty="0">
                          <a:ln>
                            <a:noFill/>
                          </a:ln>
                          <a:solidFill>
                            <a:schemeClr val="bg2">
                              <a:lumMod val="75000"/>
                            </a:schemeClr>
                          </a:solidFill>
                          <a:effectLst/>
                        </a:rPr>
                        <a:t>Gastric phase </a:t>
                      </a:r>
                    </a:p>
                  </a:txBody>
                  <a:tcPr>
                    <a:noFill/>
                  </a:tcPr>
                </a:tc>
                <a:tc>
                  <a:txBody>
                    <a:bodyPr/>
                    <a:lstStyle/>
                    <a:p>
                      <a:pPr algn="ctr"/>
                      <a:endParaRPr lang="en-US" sz="1400" cap="none" spc="0" dirty="0">
                        <a:ln>
                          <a:noFill/>
                        </a:ln>
                        <a:effectLst/>
                      </a:endParaRPr>
                    </a:p>
                    <a:p>
                      <a:pPr algn="ctr"/>
                      <a:r>
                        <a:rPr lang="en-US" sz="1400" cap="none" spc="0" dirty="0">
                          <a:ln>
                            <a:noFill/>
                          </a:ln>
                          <a:effectLst/>
                        </a:rPr>
                        <a:t>Protein, gastric distention </a:t>
                      </a:r>
                    </a:p>
                  </a:txBody>
                  <a:tcPr>
                    <a:noFill/>
                  </a:tcPr>
                </a:tc>
                <a:tc>
                  <a:txBody>
                    <a:bodyPr/>
                    <a:lstStyle/>
                    <a:p>
                      <a:pPr algn="ctr"/>
                      <a:endParaRPr lang="en-US" sz="1400" cap="none" spc="0" dirty="0">
                        <a:ln>
                          <a:noFill/>
                        </a:ln>
                        <a:effectLst/>
                      </a:endParaRPr>
                    </a:p>
                    <a:p>
                      <a:pPr algn="ctr"/>
                      <a:endParaRPr lang="en-US" sz="1400" cap="none" spc="0" dirty="0">
                        <a:ln>
                          <a:noFill/>
                        </a:ln>
                        <a:effectLst/>
                      </a:endParaRPr>
                    </a:p>
                    <a:p>
                      <a:pPr algn="ctr"/>
                      <a:r>
                        <a:rPr lang="en-US" sz="1400" cap="none" spc="0" dirty="0" err="1">
                          <a:ln>
                            <a:noFill/>
                          </a:ln>
                          <a:effectLst/>
                        </a:rPr>
                        <a:t>Vago</a:t>
                      </a:r>
                      <a:r>
                        <a:rPr lang="en-US" sz="1400" cap="none" spc="0" dirty="0">
                          <a:ln>
                            <a:noFill/>
                          </a:ln>
                          <a:effectLst/>
                        </a:rPr>
                        <a:t>-vagal reflex</a:t>
                      </a:r>
                    </a:p>
                  </a:txBody>
                  <a:tcP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B050"/>
                          </a:solidFill>
                        </a:rPr>
                        <a:t>The stomach is distended, so it will send impulses to the brain to prepare the pancreas to release some of its content.</a:t>
                      </a:r>
                      <a:endParaRPr lang="en-US" sz="1400" dirty="0">
                        <a:solidFill>
                          <a:srgbClr val="FF66FF"/>
                        </a:solidFill>
                      </a:endParaRPr>
                    </a:p>
                    <a:p>
                      <a:pPr marL="285750" indent="-285750">
                        <a:buFont typeface="Arial" panose="020B0604020202020204" pitchFamily="34" charset="0"/>
                        <a:buChar char="•"/>
                      </a:pPr>
                      <a:r>
                        <a:rPr lang="en-US" sz="1400" dirty="0">
                          <a:solidFill>
                            <a:srgbClr val="FF66FF"/>
                          </a:solidFill>
                        </a:rPr>
                        <a:t>Through </a:t>
                      </a:r>
                      <a:r>
                        <a:rPr lang="en-US" sz="1400" dirty="0" err="1">
                          <a:solidFill>
                            <a:srgbClr val="FF66FF"/>
                          </a:solidFill>
                        </a:rPr>
                        <a:t>vagus</a:t>
                      </a:r>
                      <a:r>
                        <a:rPr lang="en-US" sz="1400" dirty="0">
                          <a:solidFill>
                            <a:srgbClr val="FF66FF"/>
                          </a:solidFill>
                        </a:rPr>
                        <a:t> nerve</a:t>
                      </a:r>
                    </a:p>
                    <a:p>
                      <a:pPr marL="285750" indent="-285750">
                        <a:buFont typeface="Arial" panose="020B0604020202020204" pitchFamily="34" charset="0"/>
                        <a:buChar char="•"/>
                      </a:pPr>
                      <a:r>
                        <a:rPr lang="en-US" sz="1400" dirty="0"/>
                        <a:t> </a:t>
                      </a:r>
                      <a:r>
                        <a:rPr lang="en-US" sz="1400" dirty="0">
                          <a:solidFill>
                            <a:schemeClr val="accent4">
                              <a:lumMod val="75000"/>
                            </a:schemeClr>
                          </a:solidFill>
                        </a:rPr>
                        <a:t>5-10% </a:t>
                      </a:r>
                      <a:r>
                        <a:rPr lang="en-US" sz="1400" dirty="0">
                          <a:solidFill>
                            <a:srgbClr val="FF66FF"/>
                          </a:solidFill>
                        </a:rPr>
                        <a:t>of pancreatic enzymes</a:t>
                      </a:r>
                    </a:p>
                  </a:txBody>
                  <a:tcPr>
                    <a:noFill/>
                  </a:tcPr>
                </a:tc>
                <a:extLst>
                  <a:ext uri="{0D108BD9-81ED-4DB2-BD59-A6C34878D82A}">
                    <a16:rowId xmlns:a16="http://schemas.microsoft.com/office/drawing/2014/main" val="1091202905"/>
                  </a:ext>
                </a:extLst>
              </a:tr>
              <a:tr h="330833">
                <a:tc>
                  <a:txBody>
                    <a:bodyPr/>
                    <a:lstStyle/>
                    <a:p>
                      <a:pPr algn="ctr"/>
                      <a:r>
                        <a:rPr lang="en-US" sz="1400" cap="none" spc="0" dirty="0">
                          <a:ln>
                            <a:noFill/>
                          </a:ln>
                          <a:solidFill>
                            <a:srgbClr val="FF0000"/>
                          </a:solidFill>
                          <a:effectLst/>
                        </a:rPr>
                        <a:t>Intestinal phase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rPr>
                        <a:t>The most important one </a:t>
                      </a:r>
                    </a:p>
                    <a:p>
                      <a:pPr algn="ctr"/>
                      <a:endParaRPr lang="en-US" sz="1400" b="0" cap="none" spc="0" dirty="0">
                        <a:ln>
                          <a:noFill/>
                        </a:ln>
                        <a:solidFill>
                          <a:srgbClr val="FF0000"/>
                        </a:solidFill>
                        <a:effectLst/>
                      </a:endParaRPr>
                    </a:p>
                  </a:txBody>
                  <a:tcPr>
                    <a:noFill/>
                  </a:tcPr>
                </a:tc>
                <a:tc>
                  <a:txBody>
                    <a:bodyPr/>
                    <a:lstStyle/>
                    <a:p>
                      <a:pPr algn="ctr"/>
                      <a:endParaRPr lang="en-US" sz="1400" cap="none" spc="0" dirty="0">
                        <a:ln>
                          <a:noFill/>
                        </a:ln>
                        <a:effectLst/>
                      </a:endParaRPr>
                    </a:p>
                    <a:p>
                      <a:pPr algn="ctr"/>
                      <a:endParaRPr lang="en-US" sz="1400" cap="none" spc="0" dirty="0">
                        <a:ln>
                          <a:noFill/>
                        </a:ln>
                        <a:effectLst/>
                      </a:endParaRPr>
                    </a:p>
                    <a:p>
                      <a:pPr algn="ctr"/>
                      <a:r>
                        <a:rPr lang="en-US" sz="1400" cap="none" spc="0" dirty="0">
                          <a:ln>
                            <a:noFill/>
                          </a:ln>
                          <a:effectLst/>
                        </a:rPr>
                        <a:t>Acid in </a:t>
                      </a:r>
                      <a:r>
                        <a:rPr lang="en-US" sz="1400" cap="none" spc="0" dirty="0" err="1">
                          <a:ln>
                            <a:noFill/>
                          </a:ln>
                          <a:effectLst/>
                        </a:rPr>
                        <a:t>chyme</a:t>
                      </a:r>
                      <a:r>
                        <a:rPr lang="en-US" sz="1400" cap="none" spc="0" dirty="0">
                          <a:ln>
                            <a:noFill/>
                          </a:ln>
                          <a:effectLst/>
                        </a:rPr>
                        <a:t>, fatty acids </a:t>
                      </a:r>
                    </a:p>
                  </a:txBody>
                  <a:tcPr>
                    <a:noFill/>
                  </a:tcPr>
                </a:tc>
                <a:tc>
                  <a:txBody>
                    <a:bodyPr/>
                    <a:lstStyle/>
                    <a:p>
                      <a:pPr algn="ctr"/>
                      <a:endParaRPr lang="en-US" sz="1400" cap="none" spc="0" dirty="0">
                        <a:ln>
                          <a:noFill/>
                        </a:ln>
                        <a:effectLst/>
                      </a:endParaRPr>
                    </a:p>
                    <a:p>
                      <a:pPr algn="ctr"/>
                      <a:endParaRPr lang="en-US" sz="1400" cap="none" spc="0" dirty="0">
                        <a:ln>
                          <a:noFill/>
                        </a:ln>
                        <a:effectLst/>
                      </a:endParaRPr>
                    </a:p>
                    <a:p>
                      <a:pPr algn="ctr"/>
                      <a:r>
                        <a:rPr lang="en-US" sz="1400" cap="none" spc="0" dirty="0">
                          <a:ln>
                            <a:noFill/>
                          </a:ln>
                          <a:effectLst/>
                        </a:rPr>
                        <a:t>Secretin, CCK and </a:t>
                      </a:r>
                      <a:r>
                        <a:rPr lang="en-US" sz="1400" cap="none" spc="0" dirty="0" err="1">
                          <a:ln>
                            <a:noFill/>
                          </a:ln>
                          <a:effectLst/>
                        </a:rPr>
                        <a:t>vago</a:t>
                      </a:r>
                      <a:r>
                        <a:rPr lang="en-US" sz="1400" cap="none" spc="0" dirty="0">
                          <a:ln>
                            <a:noFill/>
                          </a:ln>
                          <a:effectLst/>
                        </a:rPr>
                        <a:t>-vagal reflex </a:t>
                      </a:r>
                    </a:p>
                  </a:txBody>
                  <a:tcP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B050"/>
                          </a:solidFill>
                        </a:rPr>
                        <a:t>For digestion and protection.</a:t>
                      </a:r>
                      <a:endParaRPr lang="en-US" sz="1400" dirty="0">
                        <a:solidFill>
                          <a:srgbClr val="FF66FF"/>
                        </a:solidFill>
                      </a:endParaRPr>
                    </a:p>
                    <a:p>
                      <a:pPr marL="285750" indent="-285750">
                        <a:buFont typeface="Arial" panose="020B0604020202020204" pitchFamily="34" charset="0"/>
                        <a:buChar char="•"/>
                      </a:pPr>
                      <a:r>
                        <a:rPr lang="en-US" sz="1400" dirty="0">
                          <a:solidFill>
                            <a:srgbClr val="FF66FF"/>
                          </a:solidFill>
                        </a:rPr>
                        <a:t>Through hormonal stimulation (secretin &amp; CCK).</a:t>
                      </a:r>
                    </a:p>
                    <a:p>
                      <a:pPr marL="285750" indent="-285750">
                        <a:buFont typeface="Arial" panose="020B0604020202020204" pitchFamily="34" charset="0"/>
                        <a:buChar char="•"/>
                      </a:pPr>
                      <a:r>
                        <a:rPr lang="en-US" sz="1400" dirty="0">
                          <a:solidFill>
                            <a:schemeClr val="accent4">
                              <a:lumMod val="75000"/>
                            </a:schemeClr>
                          </a:solidFill>
                        </a:rPr>
                        <a:t>70-75% </a:t>
                      </a:r>
                      <a:r>
                        <a:rPr lang="en-US" sz="1400" dirty="0">
                          <a:solidFill>
                            <a:srgbClr val="FF66FF"/>
                          </a:solidFill>
                        </a:rPr>
                        <a:t>of pancreatic enzymes &amp; fluid.</a:t>
                      </a:r>
                    </a:p>
                  </a:txBody>
                  <a:tcPr>
                    <a:noFill/>
                  </a:tcPr>
                </a:tc>
                <a:extLst>
                  <a:ext uri="{0D108BD9-81ED-4DB2-BD59-A6C34878D82A}">
                    <a16:rowId xmlns:a16="http://schemas.microsoft.com/office/drawing/2014/main" val="3195190968"/>
                  </a:ext>
                </a:extLst>
              </a:tr>
            </a:tbl>
          </a:graphicData>
        </a:graphic>
      </p:graphicFrame>
      <p:sp>
        <p:nvSpPr>
          <p:cNvPr id="9" name="Rectangle 8"/>
          <p:cNvSpPr/>
          <p:nvPr/>
        </p:nvSpPr>
        <p:spPr>
          <a:xfrm>
            <a:off x="8902724" y="501732"/>
            <a:ext cx="328610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smtClean="0">
                <a:solidFill>
                  <a:srgbClr val="FF0000"/>
                </a:solidFill>
                <a:latin typeface="Arabic Typesetting" panose="03020402040406030203" pitchFamily="66" charset="-78"/>
                <a:cs typeface="Arabic Typesetting" panose="03020402040406030203" pitchFamily="66" charset="-78"/>
              </a:rPr>
              <a:t>ال</a:t>
            </a:r>
            <a:r>
              <a:rPr lang="en-US" b="1" dirty="0" smtClean="0">
                <a:solidFill>
                  <a:srgbClr val="FF0000"/>
                </a:solidFill>
                <a:latin typeface="Arabic Typesetting" panose="03020402040406030203" pitchFamily="66" charset="-78"/>
                <a:cs typeface="Arabic Typesetting" panose="03020402040406030203" pitchFamily="66" charset="-78"/>
              </a:rPr>
              <a:t>phases </a:t>
            </a:r>
            <a:r>
              <a:rPr lang="ar-SA" b="1" dirty="0" smtClean="0">
                <a:solidFill>
                  <a:srgbClr val="FF0000"/>
                </a:solidFill>
                <a:latin typeface="Arabic Typesetting" panose="03020402040406030203" pitchFamily="66" charset="-78"/>
                <a:cs typeface="Arabic Typesetting" panose="03020402040406030203" pitchFamily="66" charset="-78"/>
              </a:rPr>
              <a:t> مشروحة بشكل تفصيلي في المحاضرة الثالثة </a:t>
            </a:r>
            <a:endParaRPr lang="en-US"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3844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pic>
        <p:nvPicPr>
          <p:cNvPr id="7" name="Content Placeholder 6"/>
          <p:cNvPicPr>
            <a:picLocks noGrp="1" noChangeAspect="1"/>
          </p:cNvPicPr>
          <p:nvPr>
            <p:ph sz="quarter" idx="1"/>
          </p:nvPr>
        </p:nvPicPr>
        <p:blipFill>
          <a:blip r:embed="rId2"/>
          <a:stretch>
            <a:fillRect/>
          </a:stretch>
        </p:blipFill>
        <p:spPr>
          <a:xfrm>
            <a:off x="609460" y="1419225"/>
            <a:ext cx="5388115" cy="3953991"/>
          </a:xfrm>
          <a:prstGeom prst="rect">
            <a:avLst/>
          </a:prstGeom>
          <a:noFill/>
          <a:ln>
            <a:solidFill>
              <a:srgbClr val="00B050"/>
            </a:solidFill>
            <a:prstDash val="dashDot"/>
          </a:ln>
        </p:spPr>
      </p:pic>
      <p:pic>
        <p:nvPicPr>
          <p:cNvPr id="8" name="Picture 7"/>
          <p:cNvPicPr>
            <a:picLocks noChangeAspect="1"/>
          </p:cNvPicPr>
          <p:nvPr/>
        </p:nvPicPr>
        <p:blipFill>
          <a:blip r:embed="rId3"/>
          <a:stretch>
            <a:fillRect/>
          </a:stretch>
        </p:blipFill>
        <p:spPr>
          <a:xfrm>
            <a:off x="6713648" y="1419225"/>
            <a:ext cx="4865755" cy="3953991"/>
          </a:xfrm>
          <a:prstGeom prst="rect">
            <a:avLst/>
          </a:prstGeom>
          <a:ln>
            <a:solidFill>
              <a:schemeClr val="accent2">
                <a:lumMod val="75000"/>
              </a:schemeClr>
            </a:solidFill>
          </a:ln>
        </p:spPr>
      </p:pic>
      <p:sp>
        <p:nvSpPr>
          <p:cNvPr id="9" name="Rectangle 8"/>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5" name="Rectangle 4"/>
          <p:cNvSpPr/>
          <p:nvPr/>
        </p:nvSpPr>
        <p:spPr>
          <a:xfrm>
            <a:off x="6713648" y="5517232"/>
            <a:ext cx="4865755" cy="692497"/>
          </a:xfrm>
          <a:prstGeom prst="rect">
            <a:avLst/>
          </a:prstGeom>
          <a:noFill/>
          <a:ln>
            <a:solidFill>
              <a:srgbClr val="00B050"/>
            </a:solidFill>
            <a:prstDash val="dashDot"/>
          </a:ln>
        </p:spPr>
        <p:txBody>
          <a:bodyPr wrap="square" rtlCol="0">
            <a:spAutoFit/>
          </a:bodyPr>
          <a:lstStyle/>
          <a:p>
            <a:r>
              <a:rPr lang="en-US" sz="1300" dirty="0">
                <a:solidFill>
                  <a:srgbClr val="00B050"/>
                </a:solidFill>
                <a:latin typeface="Calibri" panose="020F0502020204030204" pitchFamily="34" charset="0"/>
                <a:cs typeface="Calibri" panose="020F0502020204030204" pitchFamily="34" charset="0"/>
              </a:rPr>
              <a:t>If stones block the ampulla or papilla of </a:t>
            </a:r>
            <a:r>
              <a:rPr lang="en-US" sz="1300" dirty="0" err="1">
                <a:solidFill>
                  <a:srgbClr val="00B050"/>
                </a:solidFill>
                <a:latin typeface="Calibri" panose="020F0502020204030204" pitchFamily="34" charset="0"/>
                <a:cs typeface="Calibri" panose="020F0502020204030204" pitchFamily="34" charset="0"/>
              </a:rPr>
              <a:t>vater</a:t>
            </a:r>
            <a:r>
              <a:rPr lang="en-US" sz="1300" dirty="0">
                <a:solidFill>
                  <a:srgbClr val="00B050"/>
                </a:solidFill>
                <a:latin typeface="Calibri" panose="020F0502020204030204" pitchFamily="34" charset="0"/>
                <a:cs typeface="Calibri" panose="020F0502020204030204" pitchFamily="34" charset="0"/>
              </a:rPr>
              <a:t>, the enzymes will be pushed back to the pancreas and they will reach a point where they can’t be inhibited anymore, so they will digest the pancreas it self. </a:t>
            </a:r>
          </a:p>
        </p:txBody>
      </p:sp>
    </p:spTree>
    <p:extLst>
      <p:ext uri="{BB962C8B-B14F-4D97-AF65-F5344CB8AC3E}">
        <p14:creationId xmlns:p14="http://schemas.microsoft.com/office/powerpoint/2010/main" val="158429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pic>
        <p:nvPicPr>
          <p:cNvPr id="9" name="Content Placeholder 4"/>
          <p:cNvPicPr>
            <a:picLocks noGrp="1" noChangeAspect="1"/>
          </p:cNvPicPr>
          <p:nvPr>
            <p:ph sz="quarter" idx="1"/>
          </p:nvPr>
        </p:nvPicPr>
        <p:blipFill>
          <a:blip r:embed="rId2"/>
          <a:stretch>
            <a:fillRect/>
          </a:stretch>
        </p:blipFill>
        <p:spPr>
          <a:xfrm>
            <a:off x="609460" y="1415454"/>
            <a:ext cx="5340936" cy="4625053"/>
          </a:xfrm>
          <a:prstGeom prst="rect">
            <a:avLst/>
          </a:prstGeom>
          <a:ln>
            <a:solidFill>
              <a:schemeClr val="accent2">
                <a:lumMod val="75000"/>
              </a:schemeClr>
            </a:solidFill>
          </a:ln>
        </p:spPr>
      </p:pic>
      <p:pic>
        <p:nvPicPr>
          <p:cNvPr id="10" name="Picture 9"/>
          <p:cNvPicPr>
            <a:picLocks noChangeAspect="1"/>
          </p:cNvPicPr>
          <p:nvPr/>
        </p:nvPicPr>
        <p:blipFill>
          <a:blip r:embed="rId3"/>
          <a:stretch>
            <a:fillRect/>
          </a:stretch>
        </p:blipFill>
        <p:spPr>
          <a:xfrm>
            <a:off x="6454451" y="1415454"/>
            <a:ext cx="5124952" cy="4625053"/>
          </a:xfrm>
          <a:prstGeom prst="rect">
            <a:avLst/>
          </a:prstGeom>
          <a:ln>
            <a:solidFill>
              <a:schemeClr val="accent2">
                <a:lumMod val="75000"/>
              </a:schemeClr>
            </a:solidFill>
          </a:ln>
        </p:spPr>
      </p:pic>
      <p:sp>
        <p:nvSpPr>
          <p:cNvPr id="7" name="Rectangle 6"/>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8" name="TextBox 7"/>
          <p:cNvSpPr txBox="1"/>
          <p:nvPr/>
        </p:nvSpPr>
        <p:spPr>
          <a:xfrm>
            <a:off x="6454451" y="1988840"/>
            <a:ext cx="2376264" cy="738664"/>
          </a:xfrm>
          <a:prstGeom prst="rect">
            <a:avLst/>
          </a:prstGeom>
          <a:noFill/>
        </p:spPr>
        <p:txBody>
          <a:bodyPr wrap="square" rtlCol="0">
            <a:spAutoFit/>
          </a:bodyPr>
          <a:lstStyle/>
          <a:p>
            <a:r>
              <a:rPr lang="en-US" sz="1400" dirty="0">
                <a:solidFill>
                  <a:srgbClr val="00B050"/>
                </a:solidFill>
              </a:rPr>
              <a:t>Here we have pancreatic secretion full of these enzymes &gt; </a:t>
            </a:r>
          </a:p>
        </p:txBody>
      </p:sp>
    </p:spTree>
    <p:extLst>
      <p:ext uri="{BB962C8B-B14F-4D97-AF65-F5344CB8AC3E}">
        <p14:creationId xmlns:p14="http://schemas.microsoft.com/office/powerpoint/2010/main" val="2118387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Hormonal Control of Gastrointestinal </a:t>
            </a:r>
            <a:r>
              <a:rPr lang="ar-SA" sz="3200" dirty="0" smtClean="0"/>
              <a:t/>
            </a:r>
            <a:br>
              <a:rPr lang="ar-SA" sz="3200" dirty="0" smtClean="0"/>
            </a:br>
            <a:r>
              <a:rPr lang="en-US" sz="3200" dirty="0" smtClean="0"/>
              <a:t>Motility </a:t>
            </a:r>
            <a:r>
              <a:rPr lang="en-US" sz="3200" dirty="0" smtClean="0">
                <a:solidFill>
                  <a:srgbClr val="00B050"/>
                </a:solidFill>
              </a:rPr>
              <a:t>(GI Peptides)</a:t>
            </a:r>
            <a:endParaRPr lang="en-US" sz="3200" dirty="0">
              <a:solidFill>
                <a:srgbClr val="00B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graphicFrame>
        <p:nvGraphicFramePr>
          <p:cNvPr id="7" name="Table 6"/>
          <p:cNvGraphicFramePr>
            <a:graphicFrameLocks noGrp="1"/>
          </p:cNvGraphicFramePr>
          <p:nvPr>
            <p:extLst/>
          </p:nvPr>
        </p:nvGraphicFramePr>
        <p:xfrm>
          <a:off x="621804" y="1429317"/>
          <a:ext cx="10957599" cy="4640715"/>
        </p:xfrm>
        <a:graphic>
          <a:graphicData uri="http://schemas.openxmlformats.org/drawingml/2006/table">
            <a:tbl>
              <a:tblPr>
                <a:tableStyleId>{5DA37D80-6434-44D0-A028-1B22A696006F}</a:tableStyleId>
              </a:tblPr>
              <a:tblGrid>
                <a:gridCol w="1872207">
                  <a:extLst>
                    <a:ext uri="{9D8B030D-6E8A-4147-A177-3AD203B41FA5}">
                      <a16:colId xmlns:a16="http://schemas.microsoft.com/office/drawing/2014/main" val="20000"/>
                    </a:ext>
                  </a:extLst>
                </a:gridCol>
                <a:gridCol w="1800201">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5052943">
                  <a:extLst>
                    <a:ext uri="{9D8B030D-6E8A-4147-A177-3AD203B41FA5}">
                      <a16:colId xmlns:a16="http://schemas.microsoft.com/office/drawing/2014/main" val="20003"/>
                    </a:ext>
                  </a:extLst>
                </a:gridCol>
              </a:tblGrid>
              <a:tr h="216024">
                <a:tc>
                  <a:txBody>
                    <a:bodyPr/>
                    <a:lstStyle/>
                    <a:p>
                      <a:pPr algn="ctr" rtl="0">
                        <a:lnSpc>
                          <a:spcPct val="115000"/>
                        </a:lnSpc>
                        <a:spcAft>
                          <a:spcPts val="0"/>
                        </a:spcAft>
                      </a:pPr>
                      <a:r>
                        <a:rPr lang="en-US" sz="1400" dirty="0" smtClean="0">
                          <a:latin typeface="+mn-lt"/>
                        </a:rPr>
                        <a:t>Hormone</a:t>
                      </a:r>
                      <a:endParaRPr lang="en-US" sz="1400" dirty="0">
                        <a:latin typeface="+mn-lt"/>
                        <a:ea typeface="Calibri"/>
                        <a:cs typeface="Arial"/>
                      </a:endParaRPr>
                    </a:p>
                  </a:txBody>
                  <a:tcPr marL="7565" marR="7565" marT="7565" marB="7565" anchor="b">
                    <a:solidFill>
                      <a:schemeClr val="accent2">
                        <a:lumMod val="60000"/>
                        <a:lumOff val="40000"/>
                      </a:schemeClr>
                    </a:solidFill>
                  </a:tcPr>
                </a:tc>
                <a:tc>
                  <a:txBody>
                    <a:bodyPr/>
                    <a:lstStyle/>
                    <a:p>
                      <a:pPr algn="ctr" rtl="0">
                        <a:lnSpc>
                          <a:spcPct val="115000"/>
                        </a:lnSpc>
                        <a:spcAft>
                          <a:spcPts val="0"/>
                        </a:spcAft>
                      </a:pPr>
                      <a:r>
                        <a:rPr lang="en-US" sz="1400" dirty="0" smtClean="0">
                          <a:latin typeface="+mn-lt"/>
                        </a:rPr>
                        <a:t>Site of secretion</a:t>
                      </a:r>
                      <a:endParaRPr lang="en-US" sz="1400" dirty="0">
                        <a:latin typeface="+mn-lt"/>
                        <a:ea typeface="Calibri"/>
                        <a:cs typeface="Arial"/>
                      </a:endParaRPr>
                    </a:p>
                  </a:txBody>
                  <a:tcPr marL="7565" marR="7565" marT="7565" marB="7565" anchor="b">
                    <a:solidFill>
                      <a:schemeClr val="accent2">
                        <a:lumMod val="60000"/>
                        <a:lumOff val="40000"/>
                      </a:schemeClr>
                    </a:solidFill>
                  </a:tcPr>
                </a:tc>
                <a:tc>
                  <a:txBody>
                    <a:bodyPr/>
                    <a:lstStyle/>
                    <a:p>
                      <a:pPr algn="ctr" rtl="0">
                        <a:lnSpc>
                          <a:spcPct val="115000"/>
                        </a:lnSpc>
                        <a:spcAft>
                          <a:spcPts val="0"/>
                        </a:spcAft>
                      </a:pPr>
                      <a:r>
                        <a:rPr lang="en-US" sz="1400" dirty="0" smtClean="0">
                          <a:latin typeface="+mn-lt"/>
                        </a:rPr>
                        <a:t>Stimuli for secretion</a:t>
                      </a:r>
                      <a:endParaRPr lang="en-US" sz="1400" dirty="0">
                        <a:latin typeface="+mn-lt"/>
                        <a:ea typeface="Calibri"/>
                        <a:cs typeface="Arial"/>
                      </a:endParaRPr>
                    </a:p>
                  </a:txBody>
                  <a:tcPr marL="7565" marR="7565" marT="7565" marB="7565" anchor="b">
                    <a:solidFill>
                      <a:schemeClr val="accent2">
                        <a:lumMod val="60000"/>
                        <a:lumOff val="40000"/>
                      </a:schemeClr>
                    </a:solidFill>
                  </a:tcPr>
                </a:tc>
                <a:tc>
                  <a:txBody>
                    <a:bodyPr/>
                    <a:lstStyle/>
                    <a:p>
                      <a:pPr algn="ctr" rtl="0">
                        <a:lnSpc>
                          <a:spcPct val="115000"/>
                        </a:lnSpc>
                        <a:spcAft>
                          <a:spcPts val="0"/>
                        </a:spcAft>
                      </a:pPr>
                      <a:r>
                        <a:rPr lang="en-US" sz="1400" dirty="0" smtClean="0">
                          <a:latin typeface="+mn-lt"/>
                        </a:rPr>
                        <a:t>Actions</a:t>
                      </a:r>
                      <a:endParaRPr lang="en-US" sz="1400" dirty="0">
                        <a:latin typeface="+mn-lt"/>
                        <a:ea typeface="Calibri"/>
                        <a:cs typeface="Arial"/>
                      </a:endParaRPr>
                    </a:p>
                  </a:txBody>
                  <a:tcPr marL="7565" marR="7565" marT="7565" marB="7565" anchor="b">
                    <a:solidFill>
                      <a:schemeClr val="accent2">
                        <a:lumMod val="60000"/>
                        <a:lumOff val="40000"/>
                      </a:schemeClr>
                    </a:solidFill>
                  </a:tcPr>
                </a:tc>
                <a:extLst>
                  <a:ext uri="{0D108BD9-81ED-4DB2-BD59-A6C34878D82A}">
                    <a16:rowId xmlns:a16="http://schemas.microsoft.com/office/drawing/2014/main" val="10000"/>
                  </a:ext>
                </a:extLst>
              </a:tr>
              <a:tr h="1022878">
                <a:tc>
                  <a:txBody>
                    <a:bodyPr/>
                    <a:lstStyle/>
                    <a:p>
                      <a:pPr algn="ctr" rtl="0">
                        <a:lnSpc>
                          <a:spcPct val="115000"/>
                        </a:lnSpc>
                        <a:spcAft>
                          <a:spcPts val="0"/>
                        </a:spcAft>
                      </a:pPr>
                      <a:endParaRPr lang="en-US" sz="1400" b="1" u="sng" dirty="0" smtClean="0">
                        <a:solidFill>
                          <a:srgbClr val="FF0000"/>
                        </a:solidFill>
                        <a:latin typeface="+mn-lt"/>
                      </a:endParaRPr>
                    </a:p>
                    <a:p>
                      <a:pPr algn="ctr" rtl="0">
                        <a:lnSpc>
                          <a:spcPct val="115000"/>
                        </a:lnSpc>
                        <a:spcAft>
                          <a:spcPts val="0"/>
                        </a:spcAft>
                      </a:pPr>
                      <a:endParaRPr lang="en-US" sz="800" b="1" u="sng" dirty="0" smtClean="0">
                        <a:solidFill>
                          <a:srgbClr val="FF0000"/>
                        </a:solidFill>
                        <a:latin typeface="+mn-lt"/>
                      </a:endParaRPr>
                    </a:p>
                    <a:p>
                      <a:pPr algn="ctr" rtl="0">
                        <a:lnSpc>
                          <a:spcPct val="115000"/>
                        </a:lnSpc>
                        <a:spcAft>
                          <a:spcPts val="0"/>
                        </a:spcAft>
                      </a:pPr>
                      <a:r>
                        <a:rPr lang="en-US" sz="1400" b="1" u="sng" dirty="0" smtClean="0">
                          <a:solidFill>
                            <a:srgbClr val="FF0000"/>
                          </a:solidFill>
                          <a:latin typeface="+mn-lt"/>
                        </a:rPr>
                        <a:t>G</a:t>
                      </a:r>
                      <a:r>
                        <a:rPr lang="en-US" sz="1400" dirty="0" smtClean="0">
                          <a:solidFill>
                            <a:schemeClr val="accent2">
                              <a:lumMod val="75000"/>
                            </a:schemeClr>
                          </a:solidFill>
                          <a:latin typeface="+mn-lt"/>
                        </a:rPr>
                        <a:t>astrin</a:t>
                      </a:r>
                      <a:endParaRPr lang="en-US" sz="1400" dirty="0">
                        <a:solidFill>
                          <a:schemeClr val="accent2">
                            <a:lumMod val="75000"/>
                          </a:schemeClr>
                        </a:solidFill>
                        <a:latin typeface="+mn-lt"/>
                        <a:ea typeface="Calibri"/>
                        <a:cs typeface="Arial"/>
                      </a:endParaRPr>
                    </a:p>
                  </a:txBody>
                  <a:tcPr marL="15130" marR="15130" marT="15130" marB="1513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1" u="sng" kern="1200" dirty="0" smtClean="0">
                          <a:solidFill>
                            <a:srgbClr val="FF0000"/>
                          </a:solidFill>
                          <a:latin typeface="+mn-lt"/>
                          <a:ea typeface="+mn-ea"/>
                          <a:cs typeface="+mn-cs"/>
                        </a:rPr>
                        <a:t>G cells </a:t>
                      </a:r>
                      <a:r>
                        <a:rPr lang="en-US" sz="1400" dirty="0" smtClean="0">
                          <a:latin typeface="+mn-lt"/>
                        </a:rPr>
                        <a:t>of the antrum,</a:t>
                      </a:r>
                      <a:r>
                        <a:rPr lang="en-US" sz="1400" baseline="0" dirty="0" smtClean="0">
                          <a:latin typeface="+mn-lt"/>
                        </a:rPr>
                        <a:t> </a:t>
                      </a:r>
                      <a:r>
                        <a:rPr lang="en-US" sz="1400" dirty="0" smtClean="0">
                          <a:latin typeface="+mn-lt"/>
                        </a:rPr>
                        <a:t>duodenum and jejunum.</a:t>
                      </a:r>
                    </a:p>
                    <a:p>
                      <a:pPr algn="l" rtl="0">
                        <a:lnSpc>
                          <a:spcPct val="115000"/>
                        </a:lnSpc>
                        <a:spcAft>
                          <a:spcPts val="0"/>
                        </a:spcAft>
                      </a:pPr>
                      <a:endParaRPr lang="en-US" sz="1400" dirty="0">
                        <a:latin typeface="+mn-lt"/>
                        <a:ea typeface="Calibri"/>
                        <a:cs typeface="Arial"/>
                      </a:endParaRPr>
                    </a:p>
                  </a:txBody>
                  <a:tcPr marL="15130" marR="15130" marT="15130" marB="15130"/>
                </a:tc>
                <a:tc>
                  <a:txBody>
                    <a:bodyPr/>
                    <a:lstStyle/>
                    <a:p>
                      <a:pPr marL="285750" indent="-285750" algn="l" rtl="0">
                        <a:lnSpc>
                          <a:spcPct val="115000"/>
                        </a:lnSpc>
                        <a:spcAft>
                          <a:spcPts val="0"/>
                        </a:spcAft>
                        <a:buFont typeface="Arial" panose="020B0604020202020204" pitchFamily="34" charset="0"/>
                        <a:buChar char="•"/>
                      </a:pPr>
                      <a:r>
                        <a:rPr lang="en-US" sz="1400" dirty="0" smtClean="0">
                          <a:latin typeface="+mn-lt"/>
                        </a:rPr>
                        <a:t>Protein</a:t>
                      </a:r>
                    </a:p>
                    <a:p>
                      <a:pPr marL="285750" indent="-285750" algn="l" rtl="0">
                        <a:lnSpc>
                          <a:spcPct val="115000"/>
                        </a:lnSpc>
                        <a:spcAft>
                          <a:spcPts val="0"/>
                        </a:spcAft>
                        <a:buFont typeface="Arial" panose="020B0604020202020204" pitchFamily="34" charset="0"/>
                        <a:buChar char="•"/>
                      </a:pPr>
                      <a:r>
                        <a:rPr lang="en-US" sz="1400" dirty="0" smtClean="0">
                          <a:latin typeface="+mn-lt"/>
                        </a:rPr>
                        <a:t>Distention of the stomach</a:t>
                      </a:r>
                    </a:p>
                    <a:p>
                      <a:pPr marL="285750" indent="-285750" algn="l" rtl="0">
                        <a:lnSpc>
                          <a:spcPct val="115000"/>
                        </a:lnSpc>
                        <a:spcAft>
                          <a:spcPts val="0"/>
                        </a:spcAft>
                        <a:buFont typeface="Arial" panose="020B0604020202020204" pitchFamily="34" charset="0"/>
                        <a:buChar char="•"/>
                      </a:pPr>
                      <a:r>
                        <a:rPr lang="en-US" sz="1400" dirty="0" smtClean="0">
                          <a:latin typeface="+mn-lt"/>
                        </a:rPr>
                        <a:t>Vagal stimulation (GRP)</a:t>
                      </a:r>
                    </a:p>
                    <a:p>
                      <a:pPr marL="285750" indent="-285750" algn="l" rtl="0">
                        <a:lnSpc>
                          <a:spcPct val="115000"/>
                        </a:lnSpc>
                        <a:spcAft>
                          <a:spcPts val="0"/>
                        </a:spcAft>
                        <a:buFont typeface="Arial" panose="020B0604020202020204" pitchFamily="34" charset="0"/>
                        <a:buChar char="•"/>
                      </a:pPr>
                      <a:r>
                        <a:rPr lang="en-US" sz="1400" dirty="0" smtClean="0">
                          <a:latin typeface="+mn-lt"/>
                        </a:rPr>
                        <a:t>Acid inhibits release</a:t>
                      </a:r>
                      <a:endParaRPr lang="en-US" sz="1400" dirty="0">
                        <a:latin typeface="+mn-lt"/>
                        <a:ea typeface="Calibri"/>
                        <a:cs typeface="Arial"/>
                      </a:endParaRPr>
                    </a:p>
                  </a:txBody>
                  <a:tcPr marL="15130" marR="15130" marT="15130" marB="15130"/>
                </a:tc>
                <a:tc>
                  <a:txBody>
                    <a:bodyPr/>
                    <a:lstStyle/>
                    <a:p>
                      <a:pPr algn="l" rtl="0">
                        <a:lnSpc>
                          <a:spcPct val="115000"/>
                        </a:lnSpc>
                        <a:spcAft>
                          <a:spcPts val="0"/>
                        </a:spcAft>
                      </a:pPr>
                      <a:r>
                        <a:rPr lang="en-US" sz="1400" u="none" dirty="0" smtClean="0">
                          <a:solidFill>
                            <a:schemeClr val="bg2">
                              <a:lumMod val="75000"/>
                            </a:schemeClr>
                          </a:solidFill>
                          <a:latin typeface="+mn-lt"/>
                        </a:rPr>
                        <a:t>Stimulates:</a:t>
                      </a:r>
                      <a:r>
                        <a:rPr lang="en-US" sz="1400" u="none" baseline="0" dirty="0" smtClean="0">
                          <a:solidFill>
                            <a:schemeClr val="bg2">
                              <a:lumMod val="75000"/>
                            </a:schemeClr>
                          </a:solidFill>
                          <a:latin typeface="+mn-lt"/>
                        </a:rPr>
                        <a:t> </a:t>
                      </a:r>
                      <a:r>
                        <a:rPr lang="en-US" sz="1400" dirty="0" smtClean="0">
                          <a:latin typeface="+mn-lt"/>
                        </a:rPr>
                        <a:t>gastric H</a:t>
                      </a:r>
                      <a:r>
                        <a:rPr lang="en-US" sz="1400" baseline="30000" dirty="0" smtClean="0">
                          <a:latin typeface="+mn-lt"/>
                        </a:rPr>
                        <a:t>+</a:t>
                      </a:r>
                      <a:r>
                        <a:rPr lang="en-US" sz="1400" dirty="0" smtClean="0">
                          <a:latin typeface="+mn-lt"/>
                        </a:rPr>
                        <a:t> secretion</a:t>
                      </a:r>
                      <a:br>
                        <a:rPr lang="en-US" sz="1400" dirty="0" smtClean="0">
                          <a:latin typeface="+mn-lt"/>
                        </a:rPr>
                      </a:br>
                      <a:r>
                        <a:rPr lang="en-US" sz="1400" dirty="0" smtClean="0">
                          <a:latin typeface="+mn-lt"/>
                        </a:rPr>
                        <a:t>and growth of gastric mucosa.</a:t>
                      </a:r>
                      <a:endParaRPr lang="en-US" sz="1400" dirty="0">
                        <a:latin typeface="+mn-lt"/>
                        <a:ea typeface="Calibri"/>
                        <a:cs typeface="Arial"/>
                      </a:endParaRPr>
                    </a:p>
                  </a:txBody>
                  <a:tcPr marL="15130" marR="15130" marT="15130" marB="15130"/>
                </a:tc>
                <a:extLst>
                  <a:ext uri="{0D108BD9-81ED-4DB2-BD59-A6C34878D82A}">
                    <a16:rowId xmlns:a16="http://schemas.microsoft.com/office/drawing/2014/main" val="10001"/>
                  </a:ext>
                </a:extLst>
              </a:tr>
              <a:tr h="1019508">
                <a:tc>
                  <a:txBody>
                    <a:bodyPr/>
                    <a:lstStyle/>
                    <a:p>
                      <a:pPr algn="ctr" rtl="0">
                        <a:lnSpc>
                          <a:spcPct val="115000"/>
                        </a:lnSpc>
                        <a:spcAft>
                          <a:spcPts val="0"/>
                        </a:spcAft>
                      </a:pPr>
                      <a:endParaRPr lang="en-US" sz="1400" dirty="0" smtClean="0">
                        <a:solidFill>
                          <a:schemeClr val="accent2">
                            <a:lumMod val="75000"/>
                          </a:schemeClr>
                        </a:solidFill>
                        <a:latin typeface="+mn-lt"/>
                      </a:endParaRPr>
                    </a:p>
                    <a:p>
                      <a:pPr algn="ctr" rtl="0">
                        <a:lnSpc>
                          <a:spcPct val="115000"/>
                        </a:lnSpc>
                        <a:spcAft>
                          <a:spcPts val="0"/>
                        </a:spcAft>
                      </a:pPr>
                      <a:endParaRPr lang="en-US" sz="100" dirty="0" smtClean="0">
                        <a:solidFill>
                          <a:schemeClr val="accent2">
                            <a:lumMod val="75000"/>
                          </a:schemeClr>
                        </a:solidFill>
                        <a:latin typeface="+mn-lt"/>
                      </a:endParaRPr>
                    </a:p>
                    <a:p>
                      <a:pPr algn="ctr" rtl="0">
                        <a:lnSpc>
                          <a:spcPct val="115000"/>
                        </a:lnSpc>
                        <a:spcAft>
                          <a:spcPts val="0"/>
                        </a:spcAft>
                      </a:pPr>
                      <a:endParaRPr lang="en-US" sz="100" dirty="0" smtClean="0">
                        <a:solidFill>
                          <a:schemeClr val="accent2">
                            <a:lumMod val="75000"/>
                          </a:schemeClr>
                        </a:solidFill>
                        <a:latin typeface="+mn-lt"/>
                      </a:endParaRPr>
                    </a:p>
                    <a:p>
                      <a:pPr algn="ctr" rtl="0">
                        <a:lnSpc>
                          <a:spcPct val="115000"/>
                        </a:lnSpc>
                        <a:spcAft>
                          <a:spcPts val="0"/>
                        </a:spcAft>
                      </a:pPr>
                      <a:endParaRPr lang="en-US" sz="100" dirty="0" smtClean="0">
                        <a:solidFill>
                          <a:schemeClr val="accent2">
                            <a:lumMod val="75000"/>
                          </a:schemeClr>
                        </a:solidFill>
                        <a:latin typeface="+mn-lt"/>
                      </a:endParaRPr>
                    </a:p>
                    <a:p>
                      <a:pPr algn="ctr" rtl="0">
                        <a:lnSpc>
                          <a:spcPct val="115000"/>
                        </a:lnSpc>
                        <a:spcAft>
                          <a:spcPts val="0"/>
                        </a:spcAft>
                      </a:pPr>
                      <a:endParaRPr lang="en-US" sz="100" dirty="0" smtClean="0">
                        <a:solidFill>
                          <a:schemeClr val="accent2">
                            <a:lumMod val="75000"/>
                          </a:schemeClr>
                        </a:solidFill>
                        <a:latin typeface="+mn-lt"/>
                      </a:endParaRPr>
                    </a:p>
                    <a:p>
                      <a:pPr algn="ctr" rtl="0">
                        <a:lnSpc>
                          <a:spcPct val="115000"/>
                        </a:lnSpc>
                        <a:spcAft>
                          <a:spcPts val="0"/>
                        </a:spcAft>
                      </a:pPr>
                      <a:endParaRPr lang="en-US" sz="100" dirty="0" smtClean="0">
                        <a:solidFill>
                          <a:schemeClr val="accent2">
                            <a:lumMod val="75000"/>
                          </a:schemeClr>
                        </a:solidFill>
                        <a:latin typeface="+mn-lt"/>
                      </a:endParaRPr>
                    </a:p>
                    <a:p>
                      <a:pPr algn="ctr" rtl="0">
                        <a:lnSpc>
                          <a:spcPct val="115000"/>
                        </a:lnSpc>
                        <a:spcAft>
                          <a:spcPts val="0"/>
                        </a:spcAft>
                      </a:pPr>
                      <a:r>
                        <a:rPr lang="en-US" sz="1400" dirty="0" smtClean="0">
                          <a:solidFill>
                            <a:schemeClr val="accent2">
                              <a:lumMod val="75000"/>
                            </a:schemeClr>
                          </a:solidFill>
                          <a:latin typeface="+mn-lt"/>
                        </a:rPr>
                        <a:t>Cholecystokinin (CCK)</a:t>
                      </a:r>
                      <a:endParaRPr lang="en-US" sz="1400" dirty="0">
                        <a:solidFill>
                          <a:schemeClr val="accent2">
                            <a:lumMod val="75000"/>
                          </a:schemeClr>
                        </a:solidFill>
                        <a:latin typeface="+mn-lt"/>
                        <a:ea typeface="Calibri"/>
                        <a:cs typeface="Arial"/>
                      </a:endParaRPr>
                    </a:p>
                  </a:txBody>
                  <a:tcPr marL="15130" marR="15130" marT="15130" marB="15130"/>
                </a:tc>
                <a:tc>
                  <a:txBody>
                    <a:bodyPr/>
                    <a:lstStyle/>
                    <a:p>
                      <a:pPr algn="l" rtl="0">
                        <a:lnSpc>
                          <a:spcPct val="115000"/>
                        </a:lnSpc>
                        <a:spcAft>
                          <a:spcPts val="0"/>
                        </a:spcAft>
                      </a:pPr>
                      <a:r>
                        <a:rPr lang="en-US" sz="1400" dirty="0" smtClean="0">
                          <a:latin typeface="+mn-lt"/>
                        </a:rPr>
                        <a:t>I cells of the duodenum, jejunum, and ileum.</a:t>
                      </a:r>
                      <a:endParaRPr lang="en-US" sz="1400" dirty="0">
                        <a:latin typeface="+mn-lt"/>
                        <a:ea typeface="Calibri"/>
                        <a:cs typeface="Arial"/>
                      </a:endParaRPr>
                    </a:p>
                  </a:txBody>
                  <a:tcPr marL="15130" marR="15130" marT="15130" marB="15130"/>
                </a:tc>
                <a:tc>
                  <a:txBody>
                    <a:bodyPr/>
                    <a:lstStyle/>
                    <a:p>
                      <a:pPr marL="285750" indent="-285750" algn="l" rtl="0">
                        <a:lnSpc>
                          <a:spcPct val="115000"/>
                        </a:lnSpc>
                        <a:spcAft>
                          <a:spcPts val="0"/>
                        </a:spcAft>
                        <a:buFont typeface="Arial" panose="020B0604020202020204" pitchFamily="34" charset="0"/>
                        <a:buChar char="•"/>
                      </a:pPr>
                      <a:r>
                        <a:rPr lang="en-US" sz="1400" u="none" strike="noStrike" dirty="0" smtClean="0">
                          <a:latin typeface="+mn-lt"/>
                        </a:rPr>
                        <a:t>Protein </a:t>
                      </a:r>
                    </a:p>
                    <a:p>
                      <a:pPr marL="285750" indent="-285750" algn="l" rtl="0">
                        <a:lnSpc>
                          <a:spcPct val="115000"/>
                        </a:lnSpc>
                        <a:spcAft>
                          <a:spcPts val="0"/>
                        </a:spcAft>
                        <a:buFont typeface="Arial" panose="020B0604020202020204" pitchFamily="34" charset="0"/>
                        <a:buChar char="•"/>
                      </a:pPr>
                      <a:r>
                        <a:rPr lang="en-US" sz="1400" dirty="0" smtClean="0">
                          <a:latin typeface="+mn-lt"/>
                        </a:rPr>
                        <a:t>Fatty acids</a:t>
                      </a:r>
                    </a:p>
                    <a:p>
                      <a:pPr marL="285750" indent="-285750" algn="l" rtl="0">
                        <a:lnSpc>
                          <a:spcPct val="115000"/>
                        </a:lnSpc>
                        <a:spcAft>
                          <a:spcPts val="0"/>
                        </a:spcAft>
                        <a:buFont typeface="Arial" panose="020B0604020202020204" pitchFamily="34" charset="0"/>
                        <a:buChar char="•"/>
                      </a:pPr>
                      <a:r>
                        <a:rPr lang="en-US" sz="1400" dirty="0" smtClean="0">
                          <a:latin typeface="+mn-lt"/>
                        </a:rPr>
                        <a:t>Acids </a:t>
                      </a:r>
                      <a:endParaRPr lang="en-US" sz="1400" dirty="0">
                        <a:latin typeface="+mn-lt"/>
                        <a:ea typeface="Calibri"/>
                        <a:cs typeface="Arial"/>
                      </a:endParaRPr>
                    </a:p>
                  </a:txBody>
                  <a:tcPr marL="15130" marR="15130" marT="15130" marB="15130"/>
                </a:tc>
                <a:tc>
                  <a:txBody>
                    <a:bodyPr/>
                    <a:lstStyle/>
                    <a:p>
                      <a:pPr algn="l" rtl="0">
                        <a:lnSpc>
                          <a:spcPct val="115000"/>
                        </a:lnSpc>
                        <a:spcAft>
                          <a:spcPts val="0"/>
                        </a:spcAft>
                      </a:pPr>
                      <a:r>
                        <a:rPr kumimoji="0" lang="en-US" sz="1400" u="none" kern="1200" dirty="0" smtClean="0">
                          <a:solidFill>
                            <a:schemeClr val="bg2">
                              <a:lumMod val="75000"/>
                            </a:schemeClr>
                          </a:solidFill>
                          <a:latin typeface="+mn-lt"/>
                          <a:ea typeface="+mn-ea"/>
                          <a:cs typeface="+mn-cs"/>
                        </a:rPr>
                        <a:t>Stimulates: </a:t>
                      </a:r>
                      <a:r>
                        <a:rPr kumimoji="0" lang="en-US" sz="1400" u="none" kern="1200" dirty="0" smtClean="0">
                          <a:solidFill>
                            <a:schemeClr val="tx1"/>
                          </a:solidFill>
                          <a:latin typeface="+mn-lt"/>
                          <a:ea typeface="+mn-ea"/>
                          <a:cs typeface="+mn-cs"/>
                        </a:rPr>
                        <a:t>pancreatic </a:t>
                      </a:r>
                      <a:r>
                        <a:rPr lang="en-US" sz="1400" dirty="0" smtClean="0">
                          <a:solidFill>
                            <a:schemeClr val="tx1"/>
                          </a:solidFill>
                          <a:latin typeface="+mn-lt"/>
                        </a:rPr>
                        <a:t>enzyme </a:t>
                      </a:r>
                      <a:r>
                        <a:rPr lang="en-US" sz="1400" dirty="0" smtClean="0">
                          <a:latin typeface="+mn-lt"/>
                        </a:rPr>
                        <a:t>secretion,</a:t>
                      </a:r>
                      <a:r>
                        <a:rPr lang="en-US" sz="1400" baseline="0" dirty="0" smtClean="0">
                          <a:latin typeface="+mn-lt"/>
                        </a:rPr>
                        <a:t> </a:t>
                      </a:r>
                      <a:r>
                        <a:rPr lang="en-US" sz="1400" dirty="0" smtClean="0">
                          <a:latin typeface="+mn-lt"/>
                        </a:rPr>
                        <a:t>pancreatic HCO</a:t>
                      </a:r>
                      <a:r>
                        <a:rPr lang="en-US" sz="1400" baseline="-25000" dirty="0" smtClean="0">
                          <a:latin typeface="+mn-lt"/>
                        </a:rPr>
                        <a:t>3</a:t>
                      </a:r>
                      <a:r>
                        <a:rPr lang="en-US" sz="1400" baseline="30000" dirty="0" smtClean="0">
                          <a:latin typeface="+mn-lt"/>
                        </a:rPr>
                        <a:t>-</a:t>
                      </a:r>
                      <a:r>
                        <a:rPr lang="en-US" sz="1400" dirty="0" smtClean="0">
                          <a:latin typeface="+mn-lt"/>
                        </a:rPr>
                        <a:t> secretion, gallbladder contraction, growth of the exocrine pancreas,</a:t>
                      </a:r>
                      <a:r>
                        <a:rPr lang="en-US" sz="1400" baseline="0" dirty="0" smtClean="0">
                          <a:latin typeface="+mn-lt"/>
                        </a:rPr>
                        <a:t> and</a:t>
                      </a:r>
                      <a:r>
                        <a:rPr lang="en-US" sz="1400" dirty="0" smtClean="0">
                          <a:latin typeface="+mn-lt"/>
                        </a:rPr>
                        <a:t> relaxation of the sphincter of </a:t>
                      </a:r>
                      <a:r>
                        <a:rPr lang="en-US" sz="1400" dirty="0" err="1" smtClean="0">
                          <a:latin typeface="+mn-lt"/>
                        </a:rPr>
                        <a:t>oddi</a:t>
                      </a:r>
                      <a:r>
                        <a:rPr lang="en-US" sz="1400" dirty="0" smtClean="0">
                          <a:latin typeface="+mn-lt"/>
                        </a:rPr>
                        <a:t>.</a:t>
                      </a:r>
                      <a:br>
                        <a:rPr lang="en-US" sz="1400" dirty="0" smtClean="0">
                          <a:latin typeface="+mn-lt"/>
                        </a:rPr>
                      </a:br>
                      <a:r>
                        <a:rPr kumimoji="0" lang="en-US" sz="1400" u="none" kern="1200" dirty="0" smtClean="0">
                          <a:solidFill>
                            <a:schemeClr val="bg2">
                              <a:lumMod val="75000"/>
                            </a:schemeClr>
                          </a:solidFill>
                          <a:latin typeface="+mn-lt"/>
                          <a:ea typeface="+mn-ea"/>
                          <a:cs typeface="+mn-cs"/>
                        </a:rPr>
                        <a:t>Inhibits: </a:t>
                      </a:r>
                      <a:r>
                        <a:rPr lang="en-US" sz="1400" dirty="0" smtClean="0">
                          <a:latin typeface="+mn-lt"/>
                        </a:rPr>
                        <a:t>gastric emptying.</a:t>
                      </a:r>
                      <a:endParaRPr lang="en-US" sz="1400" dirty="0">
                        <a:latin typeface="+mn-lt"/>
                        <a:ea typeface="Calibri"/>
                        <a:cs typeface="Arial"/>
                      </a:endParaRPr>
                    </a:p>
                  </a:txBody>
                  <a:tcPr marL="15130" marR="15130" marT="15130" marB="15130"/>
                </a:tc>
                <a:extLst>
                  <a:ext uri="{0D108BD9-81ED-4DB2-BD59-A6C34878D82A}">
                    <a16:rowId xmlns:a16="http://schemas.microsoft.com/office/drawing/2014/main" val="10002"/>
                  </a:ext>
                </a:extLst>
              </a:tr>
              <a:tr h="805131">
                <a:tc>
                  <a:txBody>
                    <a:bodyPr/>
                    <a:lstStyle/>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endParaRPr kumimoji="0" lang="en-US" sz="100" b="1" u="sng" kern="1200" dirty="0" smtClean="0">
                        <a:solidFill>
                          <a:srgbClr val="FF0000"/>
                        </a:solidFill>
                        <a:latin typeface="+mn-lt"/>
                        <a:ea typeface="+mn-ea"/>
                        <a:cs typeface="+mn-cs"/>
                      </a:endParaRPr>
                    </a:p>
                    <a:p>
                      <a:pPr algn="ctr" rtl="0">
                        <a:lnSpc>
                          <a:spcPct val="115000"/>
                        </a:lnSpc>
                        <a:spcAft>
                          <a:spcPts val="0"/>
                        </a:spcAft>
                      </a:pPr>
                      <a:r>
                        <a:rPr kumimoji="0" lang="en-US" sz="1400" b="1" u="sng" kern="1200" dirty="0" smtClean="0">
                          <a:solidFill>
                            <a:srgbClr val="FF0000"/>
                          </a:solidFill>
                          <a:latin typeface="+mn-lt"/>
                          <a:ea typeface="+mn-ea"/>
                          <a:cs typeface="+mn-cs"/>
                        </a:rPr>
                        <a:t>S</a:t>
                      </a:r>
                      <a:r>
                        <a:rPr lang="en-US" sz="1400" u="none" strike="noStrike" dirty="0" smtClean="0">
                          <a:solidFill>
                            <a:schemeClr val="accent2">
                              <a:lumMod val="75000"/>
                            </a:schemeClr>
                          </a:solidFill>
                          <a:latin typeface="+mn-lt"/>
                        </a:rPr>
                        <a:t>ecretin </a:t>
                      </a:r>
                      <a:endParaRPr lang="en-US" sz="1400" dirty="0">
                        <a:solidFill>
                          <a:schemeClr val="accent2">
                            <a:lumMod val="75000"/>
                          </a:schemeClr>
                        </a:solidFill>
                        <a:latin typeface="+mn-lt"/>
                        <a:ea typeface="Calibri"/>
                        <a:cs typeface="Arial"/>
                      </a:endParaRPr>
                    </a:p>
                  </a:txBody>
                  <a:tcPr marL="15130" marR="15130" marT="15130" marB="1513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1" u="sng" kern="1200" dirty="0" smtClean="0">
                          <a:solidFill>
                            <a:srgbClr val="FF0000"/>
                          </a:solidFill>
                          <a:latin typeface="+mn-lt"/>
                          <a:ea typeface="+mn-ea"/>
                          <a:cs typeface="+mn-cs"/>
                        </a:rPr>
                        <a:t>S cells </a:t>
                      </a:r>
                      <a:r>
                        <a:rPr lang="en-US" sz="1400" dirty="0" smtClean="0">
                          <a:latin typeface="+mn-lt"/>
                        </a:rPr>
                        <a:t>of the duodenum, jejunum, and ileum</a:t>
                      </a:r>
                    </a:p>
                  </a:txBody>
                  <a:tcPr marL="15130" marR="15130" marT="15130" marB="15130"/>
                </a:tc>
                <a:tc>
                  <a:txBody>
                    <a:bodyPr/>
                    <a:lstStyle/>
                    <a:p>
                      <a:pPr marL="285750" indent="-285750" algn="l" rtl="0">
                        <a:lnSpc>
                          <a:spcPct val="115000"/>
                        </a:lnSpc>
                        <a:spcAft>
                          <a:spcPts val="0"/>
                        </a:spcAft>
                        <a:buFont typeface="Arial" panose="020B0604020202020204" pitchFamily="34" charset="0"/>
                        <a:buChar char="•"/>
                      </a:pPr>
                      <a:r>
                        <a:rPr lang="en-US" sz="1400" dirty="0" smtClean="0">
                          <a:latin typeface="+mn-lt"/>
                        </a:rPr>
                        <a:t>Acids</a:t>
                      </a:r>
                      <a:r>
                        <a:rPr lang="en-US" sz="1400" baseline="0" dirty="0" smtClean="0">
                          <a:latin typeface="+mn-lt"/>
                        </a:rPr>
                        <a:t> and fat</a:t>
                      </a:r>
                      <a:r>
                        <a:rPr lang="en-US" sz="1400" dirty="0" smtClean="0">
                          <a:latin typeface="+mn-lt"/>
                        </a:rPr>
                        <a:t> in the duodenum.</a:t>
                      </a:r>
                      <a:endParaRPr lang="en-US" sz="1400" dirty="0">
                        <a:latin typeface="+mn-lt"/>
                        <a:ea typeface="Calibri"/>
                        <a:cs typeface="Arial"/>
                      </a:endParaRPr>
                    </a:p>
                  </a:txBody>
                  <a:tcPr marL="15130" marR="15130" marT="15130" marB="15130"/>
                </a:tc>
                <a:tc>
                  <a:txBody>
                    <a:bodyPr/>
                    <a:lstStyle/>
                    <a:p>
                      <a:pPr algn="l" rtl="0">
                        <a:lnSpc>
                          <a:spcPct val="115000"/>
                        </a:lnSpc>
                        <a:spcAft>
                          <a:spcPts val="0"/>
                        </a:spcAft>
                      </a:pPr>
                      <a:r>
                        <a:rPr kumimoji="0" lang="en-US" sz="1400" u="none" kern="1200" dirty="0" smtClean="0">
                          <a:solidFill>
                            <a:schemeClr val="bg2">
                              <a:lumMod val="75000"/>
                            </a:schemeClr>
                          </a:solidFill>
                          <a:latin typeface="+mn-lt"/>
                          <a:ea typeface="+mn-ea"/>
                          <a:cs typeface="+mn-cs"/>
                        </a:rPr>
                        <a:t>Stimulates: </a:t>
                      </a:r>
                      <a:r>
                        <a:rPr lang="en-US" sz="1400" u="none" baseline="0" dirty="0" smtClean="0">
                          <a:latin typeface="+mn-lt"/>
                        </a:rPr>
                        <a:t>pepsin secretion, </a:t>
                      </a:r>
                      <a:r>
                        <a:rPr lang="en-US" sz="1400" dirty="0" smtClean="0">
                          <a:latin typeface="+mn-lt"/>
                        </a:rPr>
                        <a:t>pancreatic HCO</a:t>
                      </a:r>
                      <a:r>
                        <a:rPr lang="en-US" sz="1400" baseline="-25000" dirty="0" smtClean="0">
                          <a:latin typeface="+mn-lt"/>
                        </a:rPr>
                        <a:t>3</a:t>
                      </a:r>
                      <a:r>
                        <a:rPr lang="en-US" sz="1400" baseline="30000" dirty="0" smtClean="0">
                          <a:latin typeface="+mn-lt"/>
                        </a:rPr>
                        <a:t>-</a:t>
                      </a:r>
                      <a:r>
                        <a:rPr lang="en-US" sz="1400" dirty="0" smtClean="0">
                          <a:latin typeface="+mn-lt"/>
                        </a:rPr>
                        <a:t> </a:t>
                      </a:r>
                      <a:r>
                        <a:rPr lang="en-US" sz="1400" dirty="0" err="1" smtClean="0">
                          <a:latin typeface="+mn-lt"/>
                        </a:rPr>
                        <a:t>secretion,biliary</a:t>
                      </a:r>
                      <a:r>
                        <a:rPr lang="en-US" sz="1400" dirty="0" smtClean="0">
                          <a:latin typeface="+mn-lt"/>
                        </a:rPr>
                        <a:t> HCO</a:t>
                      </a:r>
                      <a:r>
                        <a:rPr lang="en-US" sz="1400" baseline="-25000" dirty="0" smtClean="0">
                          <a:latin typeface="+mn-lt"/>
                        </a:rPr>
                        <a:t>3</a:t>
                      </a:r>
                      <a:r>
                        <a:rPr lang="en-US" sz="1400" baseline="30000" dirty="0" smtClean="0">
                          <a:latin typeface="+mn-lt"/>
                        </a:rPr>
                        <a:t>-</a:t>
                      </a:r>
                      <a:r>
                        <a:rPr lang="en-US" sz="1400" dirty="0" smtClean="0">
                          <a:latin typeface="+mn-lt"/>
                        </a:rPr>
                        <a:t> secretion, and growth of the exocrine pancreas.</a:t>
                      </a:r>
                      <a:br>
                        <a:rPr lang="en-US" sz="1400" dirty="0" smtClean="0">
                          <a:latin typeface="+mn-lt"/>
                        </a:rPr>
                      </a:br>
                      <a:r>
                        <a:rPr kumimoji="0" lang="en-US" sz="1400" u="none" kern="1200" dirty="0" smtClean="0">
                          <a:solidFill>
                            <a:schemeClr val="bg2">
                              <a:lumMod val="75000"/>
                            </a:schemeClr>
                          </a:solidFill>
                          <a:latin typeface="+mn-lt"/>
                          <a:ea typeface="+mn-ea"/>
                          <a:cs typeface="+mn-cs"/>
                        </a:rPr>
                        <a:t>Inhibits: </a:t>
                      </a:r>
                      <a:r>
                        <a:rPr lang="en-US" sz="1400" dirty="0" smtClean="0">
                          <a:latin typeface="+mn-lt"/>
                        </a:rPr>
                        <a:t>gastric H</a:t>
                      </a:r>
                      <a:r>
                        <a:rPr lang="en-US" sz="1400" baseline="30000" dirty="0" smtClean="0">
                          <a:latin typeface="+mn-lt"/>
                        </a:rPr>
                        <a:t>+</a:t>
                      </a:r>
                      <a:r>
                        <a:rPr lang="en-US" sz="1400" dirty="0" smtClean="0">
                          <a:latin typeface="+mn-lt"/>
                        </a:rPr>
                        <a:t> secretion.</a:t>
                      </a:r>
                      <a:endParaRPr lang="en-US" sz="1400" dirty="0">
                        <a:latin typeface="+mn-lt"/>
                        <a:ea typeface="Calibri"/>
                        <a:cs typeface="Arial"/>
                      </a:endParaRPr>
                    </a:p>
                  </a:txBody>
                  <a:tcPr marL="15130" marR="15130" marT="15130" marB="15130"/>
                </a:tc>
                <a:extLst>
                  <a:ext uri="{0D108BD9-81ED-4DB2-BD59-A6C34878D82A}">
                    <a16:rowId xmlns:a16="http://schemas.microsoft.com/office/drawing/2014/main" val="10003"/>
                  </a:ext>
                </a:extLst>
              </a:tr>
              <a:tr h="656729">
                <a:tc>
                  <a:txBody>
                    <a:bodyPr/>
                    <a:lstStyle/>
                    <a:p>
                      <a:pPr algn="ctr" rtl="0">
                        <a:lnSpc>
                          <a:spcPct val="115000"/>
                        </a:lnSpc>
                        <a:spcAft>
                          <a:spcPts val="0"/>
                        </a:spcAft>
                      </a:pPr>
                      <a:r>
                        <a:rPr lang="en-US" sz="1400" dirty="0" smtClean="0">
                          <a:solidFill>
                            <a:schemeClr val="accent2">
                              <a:lumMod val="75000"/>
                            </a:schemeClr>
                          </a:solidFill>
                          <a:latin typeface="+mn-lt"/>
                        </a:rPr>
                        <a:t>Glucose-dependent </a:t>
                      </a:r>
                      <a:r>
                        <a:rPr lang="en-US" sz="1400" dirty="0" err="1" smtClean="0">
                          <a:solidFill>
                            <a:schemeClr val="accent2">
                              <a:lumMod val="75000"/>
                            </a:schemeClr>
                          </a:solidFill>
                          <a:latin typeface="+mn-lt"/>
                        </a:rPr>
                        <a:t>insulinotropic</a:t>
                      </a:r>
                      <a:r>
                        <a:rPr lang="en-US" sz="1400" dirty="0" smtClean="0">
                          <a:solidFill>
                            <a:schemeClr val="accent2">
                              <a:lumMod val="75000"/>
                            </a:schemeClr>
                          </a:solidFill>
                          <a:latin typeface="+mn-lt"/>
                        </a:rPr>
                        <a:t> peptide (GIP)</a:t>
                      </a:r>
                      <a:endParaRPr lang="en-US" sz="1400" dirty="0">
                        <a:solidFill>
                          <a:schemeClr val="accent2">
                            <a:lumMod val="75000"/>
                          </a:schemeClr>
                        </a:solidFill>
                        <a:latin typeface="+mn-lt"/>
                        <a:ea typeface="Calibri"/>
                        <a:cs typeface="Arial"/>
                      </a:endParaRPr>
                    </a:p>
                  </a:txBody>
                  <a:tcPr marL="15130" marR="15130" marT="15130" marB="15130"/>
                </a:tc>
                <a:tc>
                  <a:txBody>
                    <a:bodyPr/>
                    <a:lstStyle/>
                    <a:p>
                      <a:pPr algn="l" rtl="0">
                        <a:lnSpc>
                          <a:spcPct val="115000"/>
                        </a:lnSpc>
                        <a:spcAft>
                          <a:spcPts val="0"/>
                        </a:spcAft>
                      </a:pPr>
                      <a:r>
                        <a:rPr lang="en-US" sz="1400" dirty="0" smtClean="0">
                          <a:latin typeface="+mn-lt"/>
                        </a:rPr>
                        <a:t>K cells</a:t>
                      </a:r>
                      <a:r>
                        <a:rPr lang="en-US" sz="1400" baseline="0" dirty="0" smtClean="0">
                          <a:latin typeface="+mn-lt"/>
                        </a:rPr>
                        <a:t> of the </a:t>
                      </a:r>
                      <a:r>
                        <a:rPr lang="en-US" sz="1400" dirty="0" smtClean="0">
                          <a:latin typeface="+mn-lt"/>
                        </a:rPr>
                        <a:t>duodenum and jejunum.</a:t>
                      </a:r>
                      <a:endParaRPr lang="en-US" sz="1400" dirty="0">
                        <a:latin typeface="+mn-lt"/>
                        <a:ea typeface="Calibri"/>
                        <a:cs typeface="Arial"/>
                      </a:endParaRPr>
                    </a:p>
                  </a:txBody>
                  <a:tcPr marL="15130" marR="15130" marT="15130" marB="15130"/>
                </a:tc>
                <a:tc>
                  <a:txBody>
                    <a:bodyPr/>
                    <a:lstStyle/>
                    <a:p>
                      <a:pPr marL="285750" indent="-285750" algn="l" rtl="0">
                        <a:lnSpc>
                          <a:spcPct val="115000"/>
                        </a:lnSpc>
                        <a:spcAft>
                          <a:spcPts val="0"/>
                        </a:spcAft>
                        <a:buFont typeface="Arial" panose="020B0604020202020204" pitchFamily="34" charset="0"/>
                        <a:buChar char="•"/>
                      </a:pPr>
                      <a:r>
                        <a:rPr lang="en-US" sz="1400" dirty="0" smtClean="0">
                          <a:latin typeface="+mn-lt"/>
                        </a:rPr>
                        <a:t>Protein</a:t>
                      </a:r>
                    </a:p>
                    <a:p>
                      <a:pPr marL="285750" indent="-285750" algn="l" rtl="0">
                        <a:lnSpc>
                          <a:spcPct val="115000"/>
                        </a:lnSpc>
                        <a:spcAft>
                          <a:spcPts val="0"/>
                        </a:spcAft>
                        <a:buFont typeface="Arial" panose="020B0604020202020204" pitchFamily="34" charset="0"/>
                        <a:buChar char="•"/>
                      </a:pPr>
                      <a:r>
                        <a:rPr lang="en-US" sz="1400" dirty="0" smtClean="0">
                          <a:latin typeface="+mn-lt"/>
                        </a:rPr>
                        <a:t>Fatty acids</a:t>
                      </a:r>
                    </a:p>
                    <a:p>
                      <a:pPr marL="285750" indent="-285750" algn="l" rtl="0">
                        <a:lnSpc>
                          <a:spcPct val="115000"/>
                        </a:lnSpc>
                        <a:spcAft>
                          <a:spcPts val="0"/>
                        </a:spcAft>
                        <a:buFont typeface="Arial" panose="020B0604020202020204" pitchFamily="34" charset="0"/>
                        <a:buChar char="•"/>
                      </a:pPr>
                      <a:r>
                        <a:rPr lang="en-US" sz="1400" dirty="0" smtClean="0">
                          <a:latin typeface="+mn-lt"/>
                        </a:rPr>
                        <a:t>Oral </a:t>
                      </a:r>
                      <a:r>
                        <a:rPr lang="en-US" sz="1400" u="none" strike="noStrike" dirty="0" smtClean="0">
                          <a:latin typeface="+mn-lt"/>
                        </a:rPr>
                        <a:t>glucose </a:t>
                      </a:r>
                      <a:endParaRPr lang="en-US" sz="1400" dirty="0">
                        <a:latin typeface="+mn-lt"/>
                        <a:ea typeface="Calibri"/>
                        <a:cs typeface="Arial"/>
                      </a:endParaRPr>
                    </a:p>
                  </a:txBody>
                  <a:tcPr marL="15130" marR="15130" marT="15130" marB="15130"/>
                </a:tc>
                <a:tc>
                  <a:txBody>
                    <a:bodyPr/>
                    <a:lstStyle/>
                    <a:p>
                      <a:pPr algn="l" rtl="0">
                        <a:lnSpc>
                          <a:spcPct val="115000"/>
                        </a:lnSpc>
                        <a:spcAft>
                          <a:spcPts val="0"/>
                        </a:spcAft>
                      </a:pPr>
                      <a:r>
                        <a:rPr kumimoji="0" lang="en-US" sz="1400" u="none" kern="1200" dirty="0" smtClean="0">
                          <a:solidFill>
                            <a:schemeClr val="bg2">
                              <a:lumMod val="75000"/>
                            </a:schemeClr>
                          </a:solidFill>
                          <a:latin typeface="+mn-lt"/>
                          <a:ea typeface="+mn-ea"/>
                          <a:cs typeface="+mn-cs"/>
                        </a:rPr>
                        <a:t>Stimulates: </a:t>
                      </a:r>
                      <a:r>
                        <a:rPr lang="en-US" sz="1400" u="none" dirty="0" smtClean="0">
                          <a:latin typeface="+mn-lt"/>
                        </a:rPr>
                        <a:t>insulin</a:t>
                      </a:r>
                      <a:r>
                        <a:rPr lang="en-US" sz="1400" dirty="0" smtClean="0">
                          <a:latin typeface="+mn-lt"/>
                        </a:rPr>
                        <a:t> secretion from pancreatic β cells.</a:t>
                      </a:r>
                      <a:br>
                        <a:rPr lang="en-US" sz="1400" dirty="0" smtClean="0">
                          <a:latin typeface="+mn-lt"/>
                        </a:rPr>
                      </a:br>
                      <a:r>
                        <a:rPr kumimoji="0" lang="en-US" sz="1400" u="none" kern="1200" dirty="0" smtClean="0">
                          <a:solidFill>
                            <a:schemeClr val="bg2">
                              <a:lumMod val="75000"/>
                            </a:schemeClr>
                          </a:solidFill>
                          <a:latin typeface="+mn-lt"/>
                          <a:ea typeface="+mn-ea"/>
                          <a:cs typeface="+mn-cs"/>
                        </a:rPr>
                        <a:t>Inhibits: </a:t>
                      </a:r>
                      <a:r>
                        <a:rPr lang="en-US" sz="1400" u="none" dirty="0" smtClean="0">
                          <a:latin typeface="+mn-lt"/>
                        </a:rPr>
                        <a:t>gastric</a:t>
                      </a:r>
                      <a:r>
                        <a:rPr lang="en-US" sz="1400" dirty="0" smtClean="0">
                          <a:latin typeface="+mn-lt"/>
                        </a:rPr>
                        <a:t> H</a:t>
                      </a:r>
                      <a:r>
                        <a:rPr lang="en-US" sz="1400" baseline="30000" dirty="0" smtClean="0">
                          <a:latin typeface="+mn-lt"/>
                        </a:rPr>
                        <a:t>+</a:t>
                      </a:r>
                      <a:r>
                        <a:rPr lang="en-US" sz="1400" dirty="0" smtClean="0">
                          <a:latin typeface="+mn-lt"/>
                        </a:rPr>
                        <a:t> secretion.</a:t>
                      </a:r>
                      <a:endParaRPr lang="en-US" sz="1400" dirty="0">
                        <a:latin typeface="+mn-lt"/>
                        <a:ea typeface="Calibri"/>
                        <a:cs typeface="Arial"/>
                      </a:endParaRPr>
                    </a:p>
                  </a:txBody>
                  <a:tcPr marL="15130" marR="15130" marT="15130" marB="15130"/>
                </a:tc>
                <a:extLst>
                  <a:ext uri="{0D108BD9-81ED-4DB2-BD59-A6C34878D82A}">
                    <a16:rowId xmlns:a16="http://schemas.microsoft.com/office/drawing/2014/main" val="10004"/>
                  </a:ext>
                </a:extLst>
              </a:tr>
              <a:tr h="657183">
                <a:tc>
                  <a:txBody>
                    <a:bodyPr/>
                    <a:lstStyle/>
                    <a:p>
                      <a:pPr algn="ctr" rtl="0">
                        <a:lnSpc>
                          <a:spcPct val="115000"/>
                        </a:lnSpc>
                        <a:spcAft>
                          <a:spcPts val="0"/>
                        </a:spcAft>
                      </a:pPr>
                      <a:endParaRPr kumimoji="0" lang="en-US" sz="1400" b="1" u="sng" kern="1200" dirty="0" smtClean="0">
                        <a:solidFill>
                          <a:srgbClr val="FF0000"/>
                        </a:solidFill>
                        <a:latin typeface="+mn-lt"/>
                        <a:ea typeface="+mn-ea"/>
                        <a:cs typeface="+mn-cs"/>
                      </a:endParaRPr>
                    </a:p>
                    <a:p>
                      <a:pPr algn="ctr" rtl="0">
                        <a:lnSpc>
                          <a:spcPct val="115000"/>
                        </a:lnSpc>
                        <a:spcAft>
                          <a:spcPts val="0"/>
                        </a:spcAft>
                      </a:pPr>
                      <a:r>
                        <a:rPr kumimoji="0" lang="en-US" sz="1400" b="1" u="sng" kern="1200" dirty="0" err="1" smtClean="0">
                          <a:solidFill>
                            <a:srgbClr val="FF0000"/>
                          </a:solidFill>
                          <a:latin typeface="+mn-lt"/>
                          <a:ea typeface="+mn-ea"/>
                          <a:cs typeface="+mn-cs"/>
                        </a:rPr>
                        <a:t>M</a:t>
                      </a:r>
                      <a:r>
                        <a:rPr lang="en-US" sz="1400" dirty="0" err="1" smtClean="0">
                          <a:solidFill>
                            <a:schemeClr val="accent2">
                              <a:lumMod val="75000"/>
                            </a:schemeClr>
                          </a:solidFill>
                          <a:latin typeface="+mn-lt"/>
                        </a:rPr>
                        <a:t>otilin</a:t>
                      </a:r>
                      <a:endParaRPr lang="en-US" sz="1400" dirty="0">
                        <a:solidFill>
                          <a:schemeClr val="accent2">
                            <a:lumMod val="75000"/>
                          </a:schemeClr>
                        </a:solidFill>
                        <a:latin typeface="+mn-lt"/>
                        <a:ea typeface="Calibri"/>
                        <a:cs typeface="Arial"/>
                      </a:endParaRPr>
                    </a:p>
                  </a:txBody>
                  <a:tcPr marL="15130" marR="15130" marT="15130" marB="1513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400" b="1" u="sng" kern="1200" dirty="0" smtClean="0">
                          <a:solidFill>
                            <a:srgbClr val="FF0000"/>
                          </a:solidFill>
                          <a:latin typeface="+mn-lt"/>
                          <a:ea typeface="+mn-ea"/>
                          <a:cs typeface="+mn-cs"/>
                        </a:rPr>
                        <a:t>M cells </a:t>
                      </a:r>
                      <a:r>
                        <a:rPr lang="en-US" sz="1400" dirty="0" smtClean="0">
                          <a:latin typeface="+mn-lt"/>
                        </a:rPr>
                        <a:t>of the duodenum and jejunum</a:t>
                      </a:r>
                      <a:endParaRPr lang="en-US" sz="1400" dirty="0" smtClean="0">
                        <a:latin typeface="+mn-lt"/>
                        <a:ea typeface="Calibri"/>
                        <a:cs typeface="Arial"/>
                      </a:endParaRPr>
                    </a:p>
                  </a:txBody>
                  <a:tcPr marL="15130" marR="15130" marT="15130" marB="15130"/>
                </a:tc>
                <a:tc>
                  <a:txBody>
                    <a:bodyPr/>
                    <a:lstStyle/>
                    <a:p>
                      <a:pPr marL="285750" indent="-285750" algn="l" rtl="0">
                        <a:lnSpc>
                          <a:spcPct val="115000"/>
                        </a:lnSpc>
                        <a:spcAft>
                          <a:spcPts val="0"/>
                        </a:spcAft>
                        <a:buFont typeface="Arial" panose="020B0604020202020204" pitchFamily="34" charset="0"/>
                        <a:buChar char="•"/>
                      </a:pPr>
                      <a:r>
                        <a:rPr lang="en-US" sz="1400" dirty="0" smtClean="0">
                          <a:latin typeface="+mn-lt"/>
                        </a:rPr>
                        <a:t>Fat</a:t>
                      </a:r>
                    </a:p>
                    <a:p>
                      <a:pPr marL="285750" indent="-285750" algn="l" rtl="0">
                        <a:lnSpc>
                          <a:spcPct val="115000"/>
                        </a:lnSpc>
                        <a:spcAft>
                          <a:spcPts val="0"/>
                        </a:spcAft>
                        <a:buFont typeface="Arial" panose="020B0604020202020204" pitchFamily="34" charset="0"/>
                        <a:buChar char="•"/>
                      </a:pPr>
                      <a:r>
                        <a:rPr lang="en-US" sz="1400" dirty="0" smtClean="0">
                          <a:latin typeface="+mn-lt"/>
                        </a:rPr>
                        <a:t>Acid</a:t>
                      </a:r>
                    </a:p>
                    <a:p>
                      <a:pPr marL="285750" indent="-285750" algn="l" rtl="0">
                        <a:lnSpc>
                          <a:spcPct val="115000"/>
                        </a:lnSpc>
                        <a:spcAft>
                          <a:spcPts val="0"/>
                        </a:spcAft>
                        <a:buFont typeface="Arial" panose="020B0604020202020204" pitchFamily="34" charset="0"/>
                        <a:buChar char="•"/>
                      </a:pPr>
                      <a:r>
                        <a:rPr lang="en-US" sz="1400" dirty="0" smtClean="0">
                          <a:latin typeface="+mn-lt"/>
                        </a:rPr>
                        <a:t>Nerve </a:t>
                      </a:r>
                      <a:endParaRPr lang="en-US" sz="1400" dirty="0">
                        <a:latin typeface="+mn-lt"/>
                        <a:ea typeface="Calibri"/>
                        <a:cs typeface="Arial"/>
                      </a:endParaRPr>
                    </a:p>
                  </a:txBody>
                  <a:tcPr marL="15130" marR="15130" marT="15130" marB="15130"/>
                </a:tc>
                <a:tc>
                  <a:txBody>
                    <a:bodyPr/>
                    <a:lstStyle/>
                    <a:p>
                      <a:pPr algn="l" rtl="0">
                        <a:lnSpc>
                          <a:spcPct val="115000"/>
                        </a:lnSpc>
                        <a:spcAft>
                          <a:spcPts val="0"/>
                        </a:spcAft>
                      </a:pPr>
                      <a:r>
                        <a:rPr kumimoji="0" lang="en-US" sz="1400" u="none" kern="1200" dirty="0" smtClean="0">
                          <a:solidFill>
                            <a:schemeClr val="bg2">
                              <a:lumMod val="75000"/>
                            </a:schemeClr>
                          </a:solidFill>
                          <a:latin typeface="+mn-lt"/>
                          <a:ea typeface="+mn-ea"/>
                          <a:cs typeface="+mn-cs"/>
                        </a:rPr>
                        <a:t>Stimulates:</a:t>
                      </a:r>
                    </a:p>
                    <a:p>
                      <a:pPr marL="285750" indent="-285750" algn="l" rtl="0">
                        <a:lnSpc>
                          <a:spcPct val="115000"/>
                        </a:lnSpc>
                        <a:spcAft>
                          <a:spcPts val="0"/>
                        </a:spcAft>
                        <a:buFont typeface="Arial" panose="020B0604020202020204" pitchFamily="34" charset="0"/>
                        <a:buChar char="•"/>
                      </a:pPr>
                      <a:r>
                        <a:rPr lang="en-US" sz="1400" dirty="0" smtClean="0">
                          <a:latin typeface="+mn-lt"/>
                        </a:rPr>
                        <a:t> Gastric motility</a:t>
                      </a:r>
                    </a:p>
                    <a:p>
                      <a:pPr marL="285750" indent="-285750" algn="l" rtl="0">
                        <a:lnSpc>
                          <a:spcPct val="115000"/>
                        </a:lnSpc>
                        <a:spcAft>
                          <a:spcPts val="0"/>
                        </a:spcAft>
                        <a:buFont typeface="Arial" panose="020B0604020202020204" pitchFamily="34" charset="0"/>
                        <a:buChar char="•"/>
                      </a:pPr>
                      <a:r>
                        <a:rPr lang="en-US" sz="1400" dirty="0" smtClean="0">
                          <a:latin typeface="+mn-lt"/>
                        </a:rPr>
                        <a:t> Intestinal motility</a:t>
                      </a:r>
                      <a:endParaRPr lang="en-US" sz="1400" dirty="0">
                        <a:latin typeface="+mn-lt"/>
                        <a:ea typeface="Calibri"/>
                        <a:cs typeface="Arial"/>
                      </a:endParaRPr>
                    </a:p>
                  </a:txBody>
                  <a:tcPr marL="15130" marR="15130" marT="15130" marB="15130"/>
                </a:tc>
                <a:extLst>
                  <a:ext uri="{0D108BD9-81ED-4DB2-BD59-A6C34878D82A}">
                    <a16:rowId xmlns:a16="http://schemas.microsoft.com/office/drawing/2014/main" val="10005"/>
                  </a:ext>
                </a:extLst>
              </a:tr>
            </a:tbl>
          </a:graphicData>
        </a:graphic>
      </p:graphicFrame>
      <p:sp>
        <p:nvSpPr>
          <p:cNvPr id="10" name="Rectangle 9"/>
          <p:cNvSpPr/>
          <p:nvPr/>
        </p:nvSpPr>
        <p:spPr>
          <a:xfrm>
            <a:off x="9982844" y="16615"/>
            <a:ext cx="2205981" cy="286317"/>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a:t>
            </a:r>
            <a:r>
              <a:rPr lang="en-US" sz="2400" b="1" dirty="0" err="1" smtClean="0">
                <a:solidFill>
                  <a:schemeClr val="tx2"/>
                </a:solidFill>
                <a:latin typeface="Arabic Typesetting" panose="03020402040406030203" pitchFamily="66" charset="-78"/>
                <a:cs typeface="Arabic Typesetting" panose="03020402040406030203" pitchFamily="66" charset="-78"/>
              </a:rPr>
              <a:t>Slidesc</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1" name="Rectangle 10"/>
          <p:cNvSpPr/>
          <p:nvPr/>
        </p:nvSpPr>
        <p:spPr>
          <a:xfrm>
            <a:off x="7462564" y="386917"/>
            <a:ext cx="4726261" cy="305779"/>
          </a:xfrm>
          <a:prstGeom prst="rect">
            <a:avLst/>
          </a:prstGeom>
          <a:noFill/>
          <a:ln>
            <a:solidFill>
              <a:srgbClr val="CCFF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700" b="1" dirty="0" smtClean="0">
                <a:solidFill>
                  <a:srgbClr val="FF0000"/>
                </a:solidFill>
                <a:latin typeface="Arabic Typesetting" panose="03020402040406030203" pitchFamily="66" charset="-78"/>
                <a:cs typeface="Arabic Typesetting" panose="03020402040406030203" pitchFamily="66" charset="-78"/>
              </a:rPr>
              <a:t>هذا الجدول موجود في هذه المحاضرة عن البنات فقط، لكنه متكرر عند الأولاد في محاضرات أخرى</a:t>
            </a:r>
            <a:endParaRPr lang="en-US" sz="1700" b="1" dirty="0">
              <a:solidFill>
                <a:srgbClr val="FF0000"/>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a:off x="9982843" y="761078"/>
            <a:ext cx="2205981" cy="313539"/>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rgbClr val="FF0000"/>
                </a:solidFill>
                <a:latin typeface="Arabic Typesetting" panose="03020402040406030203" pitchFamily="66" charset="-78"/>
                <a:cs typeface="Arabic Typesetting" panose="03020402040406030203" pitchFamily="66" charset="-78"/>
              </a:rPr>
              <a:t>احفظوا الجدول زي اسمكم</a:t>
            </a:r>
            <a:endParaRPr lang="en-US" sz="2400" b="1"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26062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Activation of enzymes precursors in the small intestine</a:t>
            </a: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6" name="Rectangle 5"/>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8" name="Rectangle 7"/>
          <p:cNvSpPr/>
          <p:nvPr/>
        </p:nvSpPr>
        <p:spPr>
          <a:xfrm>
            <a:off x="9982843" y="501732"/>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abic Typesetting" panose="03020402040406030203" pitchFamily="66" charset="-78"/>
                <a:cs typeface="Arabic Typesetting" panose="03020402040406030203" pitchFamily="66" charset="-78"/>
              </a:rPr>
              <a:t>Important</a:t>
            </a:r>
          </a:p>
        </p:txBody>
      </p:sp>
      <p:graphicFrame>
        <p:nvGraphicFramePr>
          <p:cNvPr id="10" name="Table 9"/>
          <p:cNvGraphicFramePr>
            <a:graphicFrameLocks noGrp="1"/>
          </p:cNvGraphicFramePr>
          <p:nvPr>
            <p:extLst>
              <p:ext uri="{D42A27DB-BD31-4B8C-83A1-F6EECF244321}">
                <p14:modId xmlns:p14="http://schemas.microsoft.com/office/powerpoint/2010/main" val="4254549892"/>
              </p:ext>
            </p:extLst>
          </p:nvPr>
        </p:nvGraphicFramePr>
        <p:xfrm>
          <a:off x="609459" y="2299716"/>
          <a:ext cx="10969944" cy="3200400"/>
        </p:xfrm>
        <a:graphic>
          <a:graphicData uri="http://schemas.openxmlformats.org/drawingml/2006/table">
            <a:tbl>
              <a:tblPr firstRow="1" bandRow="1">
                <a:tableStyleId>{5DA37D80-6434-44D0-A028-1B22A696006F}</a:tableStyleId>
              </a:tblPr>
              <a:tblGrid>
                <a:gridCol w="3656648">
                  <a:extLst>
                    <a:ext uri="{9D8B030D-6E8A-4147-A177-3AD203B41FA5}">
                      <a16:colId xmlns:a16="http://schemas.microsoft.com/office/drawing/2014/main" val="868826657"/>
                    </a:ext>
                  </a:extLst>
                </a:gridCol>
                <a:gridCol w="3628505">
                  <a:extLst>
                    <a:ext uri="{9D8B030D-6E8A-4147-A177-3AD203B41FA5}">
                      <a16:colId xmlns:a16="http://schemas.microsoft.com/office/drawing/2014/main" val="2387463"/>
                    </a:ext>
                  </a:extLst>
                </a:gridCol>
                <a:gridCol w="3684791">
                  <a:extLst>
                    <a:ext uri="{9D8B030D-6E8A-4147-A177-3AD203B41FA5}">
                      <a16:colId xmlns:a16="http://schemas.microsoft.com/office/drawing/2014/main" val="894842417"/>
                    </a:ext>
                  </a:extLst>
                </a:gridCol>
              </a:tblGrid>
              <a:tr h="370840">
                <a:tc gridSpan="3">
                  <a:txBody>
                    <a:bodyPr/>
                    <a:lstStyle/>
                    <a:p>
                      <a:pPr algn="ctr">
                        <a:lnSpc>
                          <a:spcPct val="150000"/>
                        </a:lnSpc>
                      </a:pPr>
                      <a:r>
                        <a:rPr lang="en-US" sz="1600" b="0" dirty="0" smtClean="0">
                          <a:latin typeface="Gill Sans MT" panose="020B0502020104020203" pitchFamily="34" charset="0"/>
                          <a:cs typeface="Times New Roman" panose="02020603050405020304" pitchFamily="18" charset="0"/>
                        </a:rPr>
                        <a:t>Activation</a:t>
                      </a:r>
                      <a:r>
                        <a:rPr lang="en-US" sz="1600" b="0" baseline="0" dirty="0" smtClean="0">
                          <a:latin typeface="Gill Sans MT" panose="020B0502020104020203" pitchFamily="34" charset="0"/>
                          <a:cs typeface="Times New Roman" panose="02020603050405020304" pitchFamily="18" charset="0"/>
                        </a:rPr>
                        <a:t> of enzymes precursors in the small intestine</a:t>
                      </a:r>
                      <a:endParaRPr lang="en-US" sz="1600" b="0" dirty="0">
                        <a:latin typeface="Gill Sans MT" panose="020B0502020104020203" pitchFamily="34" charset="0"/>
                      </a:endParaRPr>
                    </a:p>
                  </a:txBody>
                  <a:tcPr>
                    <a:solidFill>
                      <a:srgbClr val="D6EAF6"/>
                    </a:solidFill>
                  </a:tcPr>
                </a:tc>
                <a:tc hMerge="1">
                  <a:txBody>
                    <a:bodyPr/>
                    <a:lstStyle/>
                    <a:p>
                      <a:endParaRPr lang="en-US" dirty="0"/>
                    </a:p>
                  </a:txBody>
                  <a:tcPr/>
                </a:tc>
                <a:tc hMerge="1">
                  <a:txBody>
                    <a:bodyPr/>
                    <a:lstStyle/>
                    <a:p>
                      <a:pPr algn="ctr"/>
                      <a:endParaRPr lang="en-US" b="0" dirty="0">
                        <a:latin typeface="Gill Sans MT" panose="020B0502020104020203" pitchFamily="34" charset="0"/>
                      </a:endParaRPr>
                    </a:p>
                  </a:txBody>
                  <a:tcPr>
                    <a:solidFill>
                      <a:srgbClr val="D6EAF6"/>
                    </a:solidFill>
                  </a:tcPr>
                </a:tc>
                <a:extLst>
                  <a:ext uri="{0D108BD9-81ED-4DB2-BD59-A6C34878D82A}">
                    <a16:rowId xmlns:a16="http://schemas.microsoft.com/office/drawing/2014/main" val="402202847"/>
                  </a:ext>
                </a:extLst>
              </a:tr>
              <a:tr h="370840">
                <a:tc>
                  <a:txBody>
                    <a:bodyPr/>
                    <a:lstStyle/>
                    <a:p>
                      <a:pPr algn="ctr">
                        <a:lnSpc>
                          <a:spcPct val="150000"/>
                        </a:lnSpc>
                      </a:pPr>
                      <a:r>
                        <a:rPr kumimoji="0" lang="en-US" sz="1600" b="0" kern="1200" baseline="0" dirty="0" smtClean="0">
                          <a:solidFill>
                            <a:schemeClr val="accent2">
                              <a:lumMod val="75000"/>
                            </a:schemeClr>
                          </a:solidFill>
                          <a:latin typeface="Gill Sans MT" panose="020B0502020104020203" pitchFamily="34" charset="0"/>
                          <a:ea typeface="+mn-ea"/>
                          <a:cs typeface="Times New Roman" panose="02020603050405020304" pitchFamily="18" charset="0"/>
                        </a:rPr>
                        <a:t>precursor</a:t>
                      </a:r>
                      <a:endParaRPr kumimoji="0" lang="en-US" sz="1600" b="0" kern="1200" baseline="0" dirty="0">
                        <a:solidFill>
                          <a:schemeClr val="accent2">
                            <a:lumMod val="75000"/>
                          </a:schemeClr>
                        </a:solidFill>
                        <a:latin typeface="Gill Sans MT" panose="020B0502020104020203" pitchFamily="34" charset="0"/>
                        <a:ea typeface="+mn-ea"/>
                        <a:cs typeface="Times New Roman" panose="02020603050405020304" pitchFamily="18" charset="0"/>
                      </a:endParaRPr>
                    </a:p>
                  </a:txBody>
                  <a:tcPr>
                    <a:solidFill>
                      <a:schemeClr val="bg1">
                        <a:lumMod val="95000"/>
                      </a:schemeClr>
                    </a:solidFill>
                  </a:tcPr>
                </a:tc>
                <a:tc>
                  <a:txBody>
                    <a:bodyPr/>
                    <a:lstStyle/>
                    <a:p>
                      <a:pPr algn="ctr">
                        <a:lnSpc>
                          <a:spcPct val="150000"/>
                        </a:lnSpc>
                      </a:pPr>
                      <a:r>
                        <a:rPr kumimoji="0" lang="en-US" sz="1600" b="0" kern="1200" baseline="0" dirty="0" smtClean="0">
                          <a:solidFill>
                            <a:schemeClr val="accent2">
                              <a:lumMod val="75000"/>
                            </a:schemeClr>
                          </a:solidFill>
                          <a:latin typeface="Gill Sans MT" panose="020B0502020104020203" pitchFamily="34" charset="0"/>
                          <a:ea typeface="+mn-ea"/>
                          <a:cs typeface="Times New Roman" panose="02020603050405020304" pitchFamily="18" charset="0"/>
                        </a:rPr>
                        <a:t>Via</a:t>
                      </a:r>
                      <a:endParaRPr kumimoji="0" lang="en-US" sz="1600" b="0" kern="1200" baseline="0" dirty="0">
                        <a:solidFill>
                          <a:schemeClr val="accent2">
                            <a:lumMod val="75000"/>
                          </a:schemeClr>
                        </a:solidFill>
                        <a:latin typeface="Gill Sans MT" panose="020B0502020104020203" pitchFamily="34" charset="0"/>
                        <a:ea typeface="+mn-ea"/>
                        <a:cs typeface="Times New Roman" panose="02020603050405020304" pitchFamily="18" charset="0"/>
                      </a:endParaRPr>
                    </a:p>
                  </a:txBody>
                  <a:tcPr>
                    <a:solidFill>
                      <a:schemeClr val="bg1">
                        <a:lumMod val="95000"/>
                      </a:schemeClr>
                    </a:solidFill>
                  </a:tcPr>
                </a:tc>
                <a:tc>
                  <a:txBody>
                    <a:bodyPr/>
                    <a:lstStyle/>
                    <a:p>
                      <a:pPr algn="ctr">
                        <a:lnSpc>
                          <a:spcPct val="150000"/>
                        </a:lnSpc>
                      </a:pPr>
                      <a:r>
                        <a:rPr kumimoji="0" lang="en-US" sz="1600" b="0" kern="1200" baseline="0" dirty="0" smtClean="0">
                          <a:solidFill>
                            <a:schemeClr val="accent2">
                              <a:lumMod val="75000"/>
                            </a:schemeClr>
                          </a:solidFill>
                          <a:latin typeface="Gill Sans MT" panose="020B0502020104020203" pitchFamily="34" charset="0"/>
                          <a:ea typeface="+mn-ea"/>
                          <a:cs typeface="Times New Roman" panose="02020603050405020304" pitchFamily="18" charset="0"/>
                        </a:rPr>
                        <a:t>Active enzyme</a:t>
                      </a:r>
                      <a:endParaRPr kumimoji="0" lang="en-US" sz="1600" b="0" kern="1200" baseline="0" dirty="0">
                        <a:solidFill>
                          <a:schemeClr val="accent2">
                            <a:lumMod val="75000"/>
                          </a:schemeClr>
                        </a:solidFill>
                        <a:latin typeface="Gill Sans MT" panose="020B0502020104020203" pitchFamily="34" charset="0"/>
                        <a:ea typeface="+mn-ea"/>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2238428804"/>
                  </a:ext>
                </a:extLst>
              </a:tr>
              <a:tr h="3708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smtClean="0">
                          <a:solidFill>
                            <a:schemeClr val="tx1"/>
                          </a:solidFill>
                          <a:latin typeface="Gill Sans MT" panose="020B0502020104020203" pitchFamily="34" charset="0"/>
                        </a:rPr>
                        <a:t>Trypsinogen</a:t>
                      </a: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err="1" smtClean="0">
                          <a:solidFill>
                            <a:schemeClr val="tx1"/>
                          </a:solidFill>
                          <a:latin typeface="Gill Sans MT" panose="020B0502020104020203" pitchFamily="34" charset="0"/>
                        </a:rPr>
                        <a:t>Enterokinase</a:t>
                      </a:r>
                      <a:r>
                        <a:rPr lang="en-US" sz="1600" dirty="0" smtClean="0">
                          <a:solidFill>
                            <a:schemeClr val="tx1"/>
                          </a:solidFill>
                          <a:latin typeface="Gill Sans MT" panose="020B0502020104020203" pitchFamily="34" charset="0"/>
                        </a:rPr>
                        <a:t>, Trypsin</a:t>
                      </a:r>
                      <a:endParaRPr lang="en-US" sz="1600" dirty="0">
                        <a:solidFill>
                          <a:schemeClr val="tx1"/>
                        </a:solidFill>
                        <a:latin typeface="Gill Sans MT" panose="020B0502020104020203" pitchFamily="34"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smtClean="0">
                          <a:solidFill>
                            <a:schemeClr val="tx1"/>
                          </a:solidFill>
                          <a:latin typeface="Gill Sans MT" panose="020B0502020104020203" pitchFamily="34" charset="0"/>
                        </a:rPr>
                        <a:t>Trypsin</a:t>
                      </a:r>
                      <a:r>
                        <a:rPr lang="en-US" sz="1600" baseline="0" dirty="0" smtClean="0">
                          <a:solidFill>
                            <a:schemeClr val="tx1"/>
                          </a:solidFill>
                          <a:latin typeface="Gill Sans MT" panose="020B0502020104020203" pitchFamily="34" charset="0"/>
                        </a:rPr>
                        <a:t> + peptide</a:t>
                      </a:r>
                      <a:endParaRPr lang="en-US" sz="1600" dirty="0">
                        <a:solidFill>
                          <a:schemeClr val="tx1"/>
                        </a:solidFill>
                        <a:latin typeface="Gill Sans MT" panose="020B0502020104020203" pitchFamily="34" charset="0"/>
                      </a:endParaRPr>
                    </a:p>
                  </a:txBody>
                  <a:tcPr/>
                </a:tc>
                <a:extLst>
                  <a:ext uri="{0D108BD9-81ED-4DB2-BD59-A6C34878D82A}">
                    <a16:rowId xmlns:a16="http://schemas.microsoft.com/office/drawing/2014/main" val="2878319891"/>
                  </a:ext>
                </a:extLst>
              </a:tr>
              <a:tr h="370840">
                <a:tc>
                  <a:txBody>
                    <a:bodyPr/>
                    <a:lstStyle/>
                    <a:p>
                      <a:pPr lvl="0" algn="ctr">
                        <a:lnSpc>
                          <a:spcPct val="150000"/>
                        </a:lnSpc>
                      </a:pPr>
                      <a:r>
                        <a:rPr lang="en-US" altLang="en-US" sz="1600" dirty="0" err="1" smtClean="0">
                          <a:solidFill>
                            <a:schemeClr val="tx1"/>
                          </a:solidFill>
                          <a:sym typeface="Symbol" panose="05050102010706020507" pitchFamily="18" charset="2"/>
                        </a:rPr>
                        <a:t>Chymotrypsinogen</a:t>
                      </a:r>
                      <a:endParaRPr lang="en-US" altLang="en-US" sz="1600" dirty="0">
                        <a:solidFill>
                          <a:schemeClr val="tx1"/>
                        </a:solidFill>
                        <a:sym typeface="Symbol" panose="05050102010706020507" pitchFamily="18" charset="2"/>
                      </a:endParaRPr>
                    </a:p>
                  </a:txBody>
                  <a:tcPr>
                    <a:no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smtClean="0">
                          <a:solidFill>
                            <a:schemeClr val="tx1"/>
                          </a:solidFill>
                          <a:latin typeface="Gill Sans MT" panose="020B0502020104020203" pitchFamily="34" charset="0"/>
                        </a:rPr>
                        <a:t>Trypsin</a:t>
                      </a:r>
                      <a:endParaRPr lang="en-US" sz="1600" dirty="0">
                        <a:solidFill>
                          <a:schemeClr val="tx1"/>
                        </a:solidFill>
                      </a:endParaRPr>
                    </a:p>
                  </a:txBody>
                  <a:tcPr>
                    <a:no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en-US" sz="1600" dirty="0" smtClean="0">
                          <a:solidFill>
                            <a:schemeClr val="tx1"/>
                          </a:solidFill>
                          <a:sym typeface="Symbol" panose="05050102010706020507" pitchFamily="18" charset="2"/>
                        </a:rPr>
                        <a:t>Chymotrypsin </a:t>
                      </a:r>
                      <a:r>
                        <a:rPr lang="en-US" sz="1600" baseline="0" dirty="0" smtClean="0">
                          <a:solidFill>
                            <a:schemeClr val="tx1"/>
                          </a:solidFill>
                          <a:latin typeface="Gill Sans MT" panose="020B0502020104020203" pitchFamily="34" charset="0"/>
                        </a:rPr>
                        <a:t>+ peptide</a:t>
                      </a:r>
                      <a:endParaRPr lang="en-US" sz="1600" dirty="0">
                        <a:solidFill>
                          <a:schemeClr val="tx1"/>
                        </a:solidFill>
                      </a:endParaRPr>
                    </a:p>
                  </a:txBody>
                  <a:tcPr>
                    <a:noFill/>
                  </a:tcPr>
                </a:tc>
                <a:extLst>
                  <a:ext uri="{0D108BD9-81ED-4DB2-BD59-A6C34878D82A}">
                    <a16:rowId xmlns:a16="http://schemas.microsoft.com/office/drawing/2014/main" val="1091202905"/>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1600" dirty="0" err="1" smtClean="0">
                          <a:solidFill>
                            <a:schemeClr val="tx1"/>
                          </a:solidFill>
                          <a:sym typeface="Symbol" panose="05050102010706020507" pitchFamily="18" charset="2"/>
                        </a:rPr>
                        <a:t>Proelastase</a:t>
                      </a:r>
                      <a:endParaRPr lang="en-US" altLang="en-US" sz="1600" dirty="0" smtClean="0">
                        <a:solidFill>
                          <a:schemeClr val="tx1"/>
                        </a:solidFill>
                        <a:sym typeface="Symbol" panose="05050102010706020507" pitchFamily="18" charset="2"/>
                      </a:endParaRPr>
                    </a:p>
                  </a:txBody>
                  <a:tcPr>
                    <a:no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Trypsin</a:t>
                      </a:r>
                      <a:endParaRPr lang="en-US" sz="1600" dirty="0">
                        <a:solidFill>
                          <a:schemeClr val="tx1"/>
                        </a:solidFill>
                      </a:endParaRPr>
                    </a:p>
                  </a:txBody>
                  <a:tcPr>
                    <a:no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en-US" sz="1600" dirty="0" smtClean="0">
                          <a:solidFill>
                            <a:schemeClr val="tx1"/>
                          </a:solidFill>
                          <a:sym typeface="Symbol" panose="05050102010706020507" pitchFamily="18" charset="2"/>
                        </a:rPr>
                        <a:t>Elastase</a:t>
                      </a:r>
                      <a:r>
                        <a:rPr lang="en-US" altLang="en-US" sz="1600" baseline="0" dirty="0" smtClean="0">
                          <a:solidFill>
                            <a:schemeClr val="tx1"/>
                          </a:solidFill>
                          <a:sym typeface="Symbol" panose="05050102010706020507" pitchFamily="18" charset="2"/>
                        </a:rPr>
                        <a:t> </a:t>
                      </a:r>
                      <a:r>
                        <a:rPr lang="en-US" sz="1600" baseline="0" dirty="0" smtClean="0">
                          <a:solidFill>
                            <a:schemeClr val="tx1"/>
                          </a:solidFill>
                          <a:latin typeface="Gill Sans MT" panose="020B0502020104020203" pitchFamily="34" charset="0"/>
                        </a:rPr>
                        <a:t>+ peptide</a:t>
                      </a:r>
                      <a:endParaRPr lang="en-US" sz="1600" dirty="0">
                        <a:solidFill>
                          <a:schemeClr val="tx1"/>
                        </a:solidFill>
                      </a:endParaRPr>
                    </a:p>
                  </a:txBody>
                  <a:tcPr>
                    <a:noFill/>
                  </a:tcPr>
                </a:tc>
                <a:extLst>
                  <a:ext uri="{0D108BD9-81ED-4DB2-BD59-A6C34878D82A}">
                    <a16:rowId xmlns:a16="http://schemas.microsoft.com/office/drawing/2014/main" val="1636688964"/>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1600" dirty="0" err="1" smtClean="0">
                          <a:solidFill>
                            <a:schemeClr val="tx1"/>
                          </a:solidFill>
                          <a:sym typeface="Symbol" panose="05050102010706020507" pitchFamily="18" charset="2"/>
                        </a:rPr>
                        <a:t>Procarboxypeptidase</a:t>
                      </a:r>
                      <a:endParaRPr lang="en-US" altLang="en-US" sz="1600" dirty="0" smtClean="0">
                        <a:solidFill>
                          <a:schemeClr val="tx1"/>
                        </a:solidFill>
                        <a:sym typeface="Symbol" panose="05050102010706020507" pitchFamily="18" charset="2"/>
                      </a:endParaRPr>
                    </a:p>
                  </a:txBody>
                  <a:tcPr>
                    <a:no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t>Trypsin</a:t>
                      </a:r>
                      <a:endParaRPr lang="en-US" sz="1600" dirty="0">
                        <a:solidFill>
                          <a:schemeClr val="tx1"/>
                        </a:solidFill>
                      </a:endParaRPr>
                    </a:p>
                  </a:txBody>
                  <a:tcPr>
                    <a:no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en-US" sz="1600" dirty="0" smtClean="0">
                          <a:solidFill>
                            <a:schemeClr val="tx1"/>
                          </a:solidFill>
                          <a:sym typeface="Symbol" panose="05050102010706020507" pitchFamily="18" charset="2"/>
                        </a:rPr>
                        <a:t>Carboxypeptidase </a:t>
                      </a:r>
                      <a:r>
                        <a:rPr lang="en-US" sz="1600" baseline="0" dirty="0" smtClean="0">
                          <a:solidFill>
                            <a:schemeClr val="tx1"/>
                          </a:solidFill>
                          <a:latin typeface="Gill Sans MT" panose="020B0502020104020203" pitchFamily="34" charset="0"/>
                        </a:rPr>
                        <a:t>+ peptide</a:t>
                      </a:r>
                      <a:endParaRPr lang="en-US" sz="1600" dirty="0">
                        <a:solidFill>
                          <a:schemeClr val="tx1"/>
                        </a:solidFill>
                      </a:endParaRPr>
                    </a:p>
                  </a:txBody>
                  <a:tcPr>
                    <a:noFill/>
                  </a:tcPr>
                </a:tc>
                <a:extLst>
                  <a:ext uri="{0D108BD9-81ED-4DB2-BD59-A6C34878D82A}">
                    <a16:rowId xmlns:a16="http://schemas.microsoft.com/office/drawing/2014/main" val="3662677418"/>
                  </a:ext>
                </a:extLst>
              </a:tr>
              <a:tr h="370840">
                <a:tc>
                  <a:txBody>
                    <a:bodyPr/>
                    <a:lstStyle/>
                    <a:p>
                      <a:pPr lvl="0" algn="ctr">
                        <a:lnSpc>
                          <a:spcPct val="150000"/>
                        </a:lnSpc>
                      </a:pPr>
                      <a:r>
                        <a:rPr lang="en-US" altLang="en-US" sz="1600" dirty="0" err="1" smtClean="0">
                          <a:solidFill>
                            <a:schemeClr val="tx1"/>
                          </a:solidFill>
                          <a:sym typeface="Symbol" panose="05050102010706020507" pitchFamily="18" charset="2"/>
                        </a:rPr>
                        <a:t>Prophospholipase</a:t>
                      </a:r>
                      <a:r>
                        <a:rPr lang="en-US" altLang="en-US" sz="1600" baseline="0" dirty="0" smtClean="0">
                          <a:solidFill>
                            <a:schemeClr val="tx1"/>
                          </a:solidFill>
                          <a:sym typeface="Symbol" panose="05050102010706020507" pitchFamily="18" charset="2"/>
                        </a:rPr>
                        <a:t> A</a:t>
                      </a:r>
                      <a:endParaRPr lang="en-US" altLang="en-US" sz="1600" dirty="0">
                        <a:solidFill>
                          <a:schemeClr val="tx1"/>
                        </a:solidFill>
                        <a:sym typeface="Symbol" panose="05050102010706020507" pitchFamily="18" charset="2"/>
                      </a:endParaRPr>
                    </a:p>
                  </a:txBody>
                  <a:tcPr>
                    <a:no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Trypsin</a:t>
                      </a:r>
                      <a:endParaRPr lang="en-US" sz="1600" dirty="0">
                        <a:solidFill>
                          <a:schemeClr val="tx1"/>
                        </a:solidFill>
                      </a:endParaRPr>
                    </a:p>
                  </a:txBody>
                  <a:tcP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1600" dirty="0" err="1" smtClean="0">
                          <a:solidFill>
                            <a:schemeClr val="tx1"/>
                          </a:solidFill>
                          <a:sym typeface="Symbol" panose="05050102010706020507" pitchFamily="18" charset="2"/>
                        </a:rPr>
                        <a:t>Prophospholipase</a:t>
                      </a:r>
                      <a:r>
                        <a:rPr lang="en-US" altLang="en-US" sz="1600" baseline="0" dirty="0" smtClean="0">
                          <a:solidFill>
                            <a:schemeClr val="tx1"/>
                          </a:solidFill>
                          <a:sym typeface="Symbol" panose="05050102010706020507" pitchFamily="18" charset="2"/>
                        </a:rPr>
                        <a:t> A </a:t>
                      </a:r>
                      <a:r>
                        <a:rPr lang="en-US" sz="1600" baseline="0" dirty="0" smtClean="0">
                          <a:solidFill>
                            <a:schemeClr val="tx1"/>
                          </a:solidFill>
                          <a:latin typeface="Gill Sans MT" panose="020B0502020104020203" pitchFamily="34" charset="0"/>
                        </a:rPr>
                        <a:t>+ peptide</a:t>
                      </a:r>
                      <a:endParaRPr lang="en-US" altLang="en-US" sz="1600" dirty="0" smtClean="0">
                        <a:solidFill>
                          <a:schemeClr val="tx1"/>
                        </a:solidFill>
                        <a:sym typeface="Symbol" panose="05050102010706020507" pitchFamily="18" charset="2"/>
                      </a:endParaRPr>
                    </a:p>
                  </a:txBody>
                  <a:tcPr>
                    <a:noFill/>
                  </a:tcPr>
                </a:tc>
                <a:extLst>
                  <a:ext uri="{0D108BD9-81ED-4DB2-BD59-A6C34878D82A}">
                    <a16:rowId xmlns:a16="http://schemas.microsoft.com/office/drawing/2014/main" val="3187619790"/>
                  </a:ext>
                </a:extLst>
              </a:tr>
            </a:tbl>
          </a:graphicData>
        </a:graphic>
      </p:graphicFrame>
    </p:spTree>
    <p:extLst>
      <p:ext uri="{BB962C8B-B14F-4D97-AF65-F5344CB8AC3E}">
        <p14:creationId xmlns:p14="http://schemas.microsoft.com/office/powerpoint/2010/main" val="2972428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260841" y="501013"/>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altLang="en-US" sz="3600" b="1" dirty="0">
                <a:solidFill>
                  <a:srgbClr val="9FB8CD">
                    <a:lumMod val="75000"/>
                  </a:srgbClr>
                </a:solidFill>
                <a:latin typeface="Arial Black" panose="020B0A04020102020204" pitchFamily="34" charset="0"/>
              </a:rPr>
              <a:t>Physiology of the pancreas</a:t>
            </a:r>
            <a:endParaRPr lang="en-US" sz="3600" b="1" dirty="0">
              <a:solidFill>
                <a:srgbClr val="9FB8CD">
                  <a:lumMod val="75000"/>
                </a:srgbClr>
              </a:solidFill>
              <a:latin typeface="Arial Black" panose="020B0A04020102020204" pitchFamily="34" charset="0"/>
            </a:endParaRPr>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nSpc>
                <a:spcPct val="150000"/>
              </a:lnSpc>
            </a:pPr>
            <a:r>
              <a:rPr lang="en-US" b="1" dirty="0">
                <a:solidFill>
                  <a:schemeClr val="accent1">
                    <a:lumMod val="75000"/>
                  </a:schemeClr>
                </a:solidFill>
              </a:rPr>
              <a:t>Objectives:</a:t>
            </a:r>
          </a:p>
          <a:p>
            <a:pPr lvl="0">
              <a:lnSpc>
                <a:spcPct val="150000"/>
              </a:lnSpc>
            </a:pPr>
            <a:r>
              <a:rPr lang="en-US" dirty="0">
                <a:solidFill>
                  <a:schemeClr val="tx2"/>
                </a:solidFill>
              </a:rPr>
              <a:t>1-Functional Anatomy.</a:t>
            </a:r>
          </a:p>
          <a:p>
            <a:pPr lvl="0">
              <a:lnSpc>
                <a:spcPct val="150000"/>
              </a:lnSpc>
            </a:pPr>
            <a:r>
              <a:rPr lang="en-US" dirty="0">
                <a:solidFill>
                  <a:schemeClr val="tx2"/>
                </a:solidFill>
              </a:rPr>
              <a:t>2-Major components of pancreatic juice and their physiologic roles.</a:t>
            </a:r>
          </a:p>
          <a:p>
            <a:pPr lvl="0">
              <a:lnSpc>
                <a:spcPct val="150000"/>
              </a:lnSpc>
            </a:pPr>
            <a:r>
              <a:rPr lang="en-US" dirty="0">
                <a:solidFill>
                  <a:schemeClr val="tx2"/>
                </a:solidFill>
              </a:rPr>
              <a:t>3-Cellular mechanisms of bicarbonate secretion.</a:t>
            </a:r>
          </a:p>
          <a:p>
            <a:pPr lvl="0">
              <a:lnSpc>
                <a:spcPct val="150000"/>
              </a:lnSpc>
            </a:pPr>
            <a:r>
              <a:rPr lang="en-US" dirty="0">
                <a:solidFill>
                  <a:schemeClr val="tx2"/>
                </a:solidFill>
              </a:rPr>
              <a:t>4-Cellular mechanisms of enzyme secretion.</a:t>
            </a:r>
          </a:p>
          <a:p>
            <a:pPr lvl="0">
              <a:lnSpc>
                <a:spcPct val="150000"/>
              </a:lnSpc>
            </a:pPr>
            <a:r>
              <a:rPr lang="en-US" dirty="0">
                <a:solidFill>
                  <a:schemeClr val="tx2"/>
                </a:solidFill>
              </a:rPr>
              <a:t>5-Activation of pancreatic enzymes.</a:t>
            </a:r>
          </a:p>
          <a:p>
            <a:pPr lvl="0">
              <a:lnSpc>
                <a:spcPct val="150000"/>
              </a:lnSpc>
            </a:pPr>
            <a:r>
              <a:rPr lang="en-US" dirty="0">
                <a:solidFill>
                  <a:schemeClr val="tx2"/>
                </a:solidFill>
              </a:rPr>
              <a:t>6-Hormonal &amp; neural regulation of pancreatic secretion.</a:t>
            </a:r>
          </a:p>
          <a:p>
            <a:pPr lvl="0">
              <a:lnSpc>
                <a:spcPct val="150000"/>
              </a:lnSpc>
            </a:pPr>
            <a:r>
              <a:rPr lang="en-US" dirty="0">
                <a:solidFill>
                  <a:schemeClr val="tx2"/>
                </a:solidFill>
              </a:rPr>
              <a:t>7-Potentiation of the secretory response.</a:t>
            </a:r>
          </a:p>
          <a:p>
            <a:pPr lvl="0">
              <a:lnSpc>
                <a:spcPct val="150000"/>
              </a:lnSpc>
            </a:pPr>
            <a:r>
              <a:rPr lang="en-US" dirty="0">
                <a:solidFill>
                  <a:schemeClr val="tx2"/>
                </a:solidFill>
              </a:rPr>
              <a:t>8- Pancreatic acini.</a:t>
            </a: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4415" y="2082134"/>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20</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55263" y="2389400"/>
            <a:ext cx="1965375" cy="2817171"/>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Females Members:</a:t>
            </a:r>
          </a:p>
          <a:p>
            <a:pPr fontAlgn="t">
              <a:lnSpc>
                <a:spcPct val="150000"/>
              </a:lnSpc>
              <a:spcBef>
                <a:spcPct val="20000"/>
              </a:spcBef>
            </a:pPr>
            <a:r>
              <a:rPr lang="en-US" sz="1800" dirty="0">
                <a:solidFill>
                  <a:srgbClr val="DDE9EC">
                    <a:lumMod val="75000"/>
                  </a:srgbClr>
                </a:solidFill>
              </a:rPr>
              <a:t>Anwar </a:t>
            </a:r>
            <a:r>
              <a:rPr lang="en-US" sz="1800" dirty="0" err="1">
                <a:solidFill>
                  <a:srgbClr val="DDE9EC">
                    <a:lumMod val="75000"/>
                  </a:srgbClr>
                </a:solidFill>
              </a:rPr>
              <a:t>Alajmi</a:t>
            </a:r>
            <a:r>
              <a:rPr lang="en-US" sz="1800" dirty="0">
                <a:solidFill>
                  <a:srgbClr val="DDE9EC">
                    <a:lumMod val="75000"/>
                  </a:srgbClr>
                </a:solidFill>
              </a:rPr>
              <a:t> Deena </a:t>
            </a:r>
            <a:r>
              <a:rPr lang="en-US" sz="1800" dirty="0" err="1" smtClean="0">
                <a:solidFill>
                  <a:srgbClr val="DDE9EC">
                    <a:lumMod val="75000"/>
                  </a:srgbClr>
                </a:solidFill>
              </a:rPr>
              <a:t>Alnowaiser</a:t>
            </a:r>
            <a:endParaRPr lang="en-US" sz="1800" dirty="0" smtClean="0">
              <a:solidFill>
                <a:srgbClr val="DDE9EC">
                  <a:lumMod val="75000"/>
                </a:srgbClr>
              </a:solidFill>
            </a:endParaRPr>
          </a:p>
          <a:p>
            <a:pPr fontAlgn="t">
              <a:lnSpc>
                <a:spcPct val="150000"/>
              </a:lnSpc>
              <a:spcBef>
                <a:spcPct val="20000"/>
              </a:spcBef>
            </a:pPr>
            <a:r>
              <a:rPr lang="en-US" sz="1800" dirty="0" err="1" smtClean="0">
                <a:solidFill>
                  <a:srgbClr val="DDE9EC">
                    <a:lumMod val="75000"/>
                  </a:srgbClr>
                </a:solidFill>
              </a:rPr>
              <a:t>Amal</a:t>
            </a:r>
            <a:r>
              <a:rPr lang="en-US" sz="1800" dirty="0" smtClean="0">
                <a:solidFill>
                  <a:srgbClr val="DDE9EC">
                    <a:lumMod val="75000"/>
                  </a:srgbClr>
                </a:solidFill>
              </a:rPr>
              <a:t> </a:t>
            </a:r>
            <a:r>
              <a:rPr lang="en-US" sz="1800" dirty="0" err="1">
                <a:solidFill>
                  <a:srgbClr val="DDE9EC">
                    <a:lumMod val="75000"/>
                  </a:srgbClr>
                </a:solidFill>
              </a:rPr>
              <a:t>Alshaibi</a:t>
            </a:r>
            <a:r>
              <a:rPr lang="en-US" sz="1800" dirty="0">
                <a:solidFill>
                  <a:srgbClr val="DDE9EC">
                    <a:lumMod val="75000"/>
                  </a:srgbClr>
                </a:solidFill>
              </a:rPr>
              <a:t> </a:t>
            </a:r>
            <a:endParaRPr lang="ar-SA" sz="1800" dirty="0" smtClean="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Rawan</a:t>
            </a:r>
            <a:r>
              <a:rPr lang="en-US" sz="1800" dirty="0">
                <a:solidFill>
                  <a:srgbClr val="DDE9EC">
                    <a:lumMod val="75000"/>
                  </a:srgbClr>
                </a:solidFill>
              </a:rPr>
              <a:t> </a:t>
            </a:r>
            <a:r>
              <a:rPr lang="en-US" sz="1800" dirty="0" err="1">
                <a:solidFill>
                  <a:srgbClr val="DDE9EC">
                    <a:lumMod val="75000"/>
                  </a:srgbClr>
                </a:solidFill>
              </a:rPr>
              <a:t>Alqahtani</a:t>
            </a:r>
            <a:r>
              <a:rPr lang="en-US" sz="1800" dirty="0">
                <a:solidFill>
                  <a:srgbClr val="DDE9EC">
                    <a:lumMod val="75000"/>
                  </a:srgbClr>
                </a:solidFill>
              </a:rPr>
              <a:t> </a:t>
            </a:r>
          </a:p>
          <a:p>
            <a:pPr fontAlgn="t">
              <a:lnSpc>
                <a:spcPct val="150000"/>
              </a:lnSpc>
              <a:spcBef>
                <a:spcPct val="20000"/>
              </a:spcBef>
            </a:pPr>
            <a:r>
              <a:rPr lang="en-US" sz="1800" dirty="0">
                <a:solidFill>
                  <a:srgbClr val="DDE9EC">
                    <a:lumMod val="75000"/>
                  </a:srgbClr>
                </a:solidFill>
              </a:rPr>
              <a:t>Rana </a:t>
            </a:r>
            <a:r>
              <a:rPr lang="en-US" sz="1800" dirty="0" err="1" smtClean="0">
                <a:solidFill>
                  <a:srgbClr val="DDE9EC">
                    <a:lumMod val="75000"/>
                  </a:srgbClr>
                </a:solidFill>
              </a:rPr>
              <a:t>Barasian</a:t>
            </a:r>
            <a:endParaRPr lang="en-US" sz="1800" dirty="0">
              <a:solidFill>
                <a:srgbClr val="DDE9EC">
                  <a:lumMod val="75000"/>
                </a:srgbClr>
              </a:solidFill>
            </a:endParaRPr>
          </a:p>
        </p:txBody>
      </p:sp>
      <p:sp>
        <p:nvSpPr>
          <p:cNvPr id="15" name="Rectangle 14"/>
          <p:cNvSpPr/>
          <p:nvPr/>
        </p:nvSpPr>
        <p:spPr>
          <a:xfrm>
            <a:off x="3390481" y="2407072"/>
            <a:ext cx="1821359" cy="1921542"/>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a:t>
            </a:r>
          </a:p>
          <a:p>
            <a:pPr fontAlgn="t">
              <a:lnSpc>
                <a:spcPct val="150000"/>
              </a:lnSpc>
              <a:spcBef>
                <a:spcPct val="20000"/>
              </a:spcBef>
            </a:pPr>
            <a:r>
              <a:rPr lang="en-US" sz="1800" dirty="0">
                <a:solidFill>
                  <a:srgbClr val="DDE9EC">
                    <a:lumMod val="75000"/>
                  </a:srgbClr>
                </a:solidFill>
              </a:rPr>
              <a:t>Fouad </a:t>
            </a:r>
            <a:r>
              <a:rPr lang="en-US" sz="1800" dirty="0" err="1">
                <a:solidFill>
                  <a:srgbClr val="DDE9EC">
                    <a:lumMod val="75000"/>
                  </a:srgbClr>
                </a:solidFill>
              </a:rPr>
              <a:t>Bahgat</a:t>
            </a:r>
            <a:r>
              <a:rPr lang="en-US" sz="1800" dirty="0">
                <a:solidFill>
                  <a:srgbClr val="DDE9EC">
                    <a:lumMod val="75000"/>
                  </a:srgbClr>
                </a:solidFill>
              </a:rPr>
              <a:t> </a:t>
            </a:r>
            <a:r>
              <a:rPr lang="en-US" dirty="0"/>
              <a:t>	</a:t>
            </a:r>
          </a:p>
          <a:p>
            <a:pPr fontAlgn="t">
              <a:lnSpc>
                <a:spcPct val="150000"/>
              </a:lnSpc>
              <a:spcBef>
                <a:spcPct val="20000"/>
              </a:spcBef>
            </a:pPr>
            <a:r>
              <a:rPr lang="en-US" sz="1800" dirty="0">
                <a:solidFill>
                  <a:srgbClr val="DDE9EC">
                    <a:lumMod val="75000"/>
                  </a:srgbClr>
                </a:solidFill>
              </a:rPr>
              <a:t> </a:t>
            </a:r>
          </a:p>
        </p:txBody>
      </p:sp>
      <p:sp>
        <p:nvSpPr>
          <p:cNvPr id="17" name="Content Placeholder 2"/>
          <p:cNvSpPr txBox="1">
            <a:spLocks/>
          </p:cNvSpPr>
          <p:nvPr/>
        </p:nvSpPr>
        <p:spPr>
          <a:xfrm>
            <a:off x="8135899" y="2129667"/>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a:solidFill>
                  <a:srgbClr val="DDE9EC">
                    <a:lumMod val="75000"/>
                  </a:srgbClr>
                </a:solidFill>
              </a:rPr>
              <a:t> Laila Mathkour</a:t>
            </a:r>
          </a:p>
          <a:p>
            <a:pPr marL="0" indent="0">
              <a:buFont typeface="Arial" panose="020B0604020202020204" pitchFamily="34" charset="0"/>
              <a:buNone/>
            </a:pPr>
            <a:r>
              <a:rPr lang="en-US" sz="1800" dirty="0">
                <a:solidFill>
                  <a:srgbClr val="DDE9EC">
                    <a:lumMod val="75000"/>
                  </a:srgbClr>
                </a:solidFill>
              </a:rPr>
              <a:t> Mohammad </a:t>
            </a:r>
            <a:r>
              <a:rPr lang="en-US" sz="1800" dirty="0" err="1">
                <a:solidFill>
                  <a:srgbClr val="DDE9EC">
                    <a:lumMod val="75000"/>
                  </a:srgbClr>
                </a:solidFill>
              </a:rPr>
              <a:t>Alayed</a:t>
            </a:r>
            <a:r>
              <a:rPr lang="en-US" sz="1800" dirty="0">
                <a:solidFill>
                  <a:srgbClr val="DDE9EC">
                    <a:lumMod val="75000"/>
                  </a:srgbClr>
                </a:solidFill>
              </a:rPr>
              <a:t>  </a:t>
            </a: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8" name="Rectangle 17"/>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0" name="Picture 19">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1" name="Picture 20">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2" name="Picture 21">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3" name="Picture 22"/>
          <p:cNvPicPr>
            <a:picLocks noChangeAspect="1"/>
          </p:cNvPicPr>
          <p:nvPr/>
        </p:nvPicPr>
        <p:blipFill>
          <a:blip r:embed="rId11"/>
          <a:stretch>
            <a:fillRect/>
          </a:stretch>
        </p:blipFill>
        <p:spPr>
          <a:xfrm>
            <a:off x="8436012" y="5763735"/>
            <a:ext cx="1158340" cy="646232"/>
          </a:xfrm>
          <a:prstGeom prst="rect">
            <a:avLst/>
          </a:prstGeom>
        </p:spPr>
      </p:pic>
      <p:pic>
        <p:nvPicPr>
          <p:cNvPr id="24" name="Picture 23">
            <a:hlinkClick r:id="rId12"/>
          </p:cNvPr>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6" name="مربع نص 1"/>
          <p:cNvSpPr txBox="1"/>
          <p:nvPr/>
        </p:nvSpPr>
        <p:spPr>
          <a:xfrm>
            <a:off x="603638" y="5383451"/>
            <a:ext cx="5490774" cy="892552"/>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fr-FR" sz="1200" dirty="0">
                <a:solidFill>
                  <a:srgbClr val="464653"/>
                </a:solidFill>
              </a:rPr>
              <a:t>2017-2018 Dr. </a:t>
            </a:r>
            <a:r>
              <a:rPr lang="fr-FR" sz="1200" dirty="0" err="1">
                <a:solidFill>
                  <a:srgbClr val="464653"/>
                </a:solidFill>
              </a:rPr>
              <a:t>Hana</a:t>
            </a:r>
            <a:r>
              <a:rPr lang="fr-FR" sz="1200" dirty="0">
                <a:solidFill>
                  <a:srgbClr val="464653"/>
                </a:solidFill>
              </a:rPr>
              <a:t> </a:t>
            </a:r>
            <a:r>
              <a:rPr lang="fr-FR" sz="1200" dirty="0" err="1">
                <a:solidFill>
                  <a:srgbClr val="464653"/>
                </a:solidFill>
              </a:rPr>
              <a:t>Alzamel’s</a:t>
            </a:r>
            <a:r>
              <a:rPr lang="fr-FR" sz="1200" dirty="0">
                <a:solidFill>
                  <a:srgbClr val="464653"/>
                </a:solidFill>
              </a:rPr>
              <a:t> Lecture.</a:t>
            </a:r>
          </a:p>
          <a:p>
            <a:pPr marL="285750" indent="-285750" defTabSz="914400">
              <a:buFont typeface="Arial" panose="020B0604020202020204" pitchFamily="34" charset="0"/>
              <a:buChar char="•"/>
            </a:pPr>
            <a:r>
              <a:rPr lang="fr-FR" sz="1200" dirty="0">
                <a:solidFill>
                  <a:srgbClr val="464653"/>
                </a:solidFill>
              </a:rPr>
              <a:t>2017-2018 Dr. Mohammed Al </a:t>
            </a:r>
            <a:r>
              <a:rPr lang="fr-FR" sz="1200" dirty="0" err="1">
                <a:solidFill>
                  <a:srgbClr val="464653"/>
                </a:solidFill>
              </a:rPr>
              <a:t>Zoghaibi’s</a:t>
            </a:r>
            <a:r>
              <a:rPr lang="fr-FR" sz="1200" dirty="0">
                <a:solidFill>
                  <a:srgbClr val="464653"/>
                </a:solidFill>
              </a:rPr>
              <a:t> Lecture.</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
        <p:nvSpPr>
          <p:cNvPr id="27" name="TextBox 26"/>
          <p:cNvSpPr txBox="1"/>
          <p:nvPr/>
        </p:nvSpPr>
        <p:spPr>
          <a:xfrm>
            <a:off x="1098266" y="6348371"/>
            <a:ext cx="7200800" cy="338554"/>
          </a:xfrm>
          <a:prstGeom prst="rect">
            <a:avLst/>
          </a:prstGeom>
          <a:noFill/>
        </p:spPr>
        <p:txBody>
          <a:bodyPr wrap="square" rtlCol="0">
            <a:spAutoFit/>
          </a:bodyPr>
          <a:lstStyle/>
          <a:p>
            <a:pPr algn="r" rtl="1"/>
            <a:r>
              <a:rPr lang="ar-SA" sz="1600" dirty="0">
                <a:solidFill>
                  <a:schemeClr val="tx2"/>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يا</a:t>
            </a:r>
            <a:r>
              <a:rPr lang="en-US" sz="1600" dirty="0">
                <a:solidFill>
                  <a:schemeClr val="tx2"/>
                </a:solidFill>
                <a:latin typeface="Calibri" panose="020F0502020204030204" pitchFamily="34" charset="0"/>
                <a:cs typeface="Calibri" panose="020F0502020204030204" pitchFamily="34" charset="0"/>
              </a:rPr>
              <a:t> </a:t>
            </a:r>
            <a:r>
              <a:rPr lang="ar-SA" sz="1600" dirty="0">
                <a:solidFill>
                  <a:schemeClr val="tx2"/>
                </a:solidFill>
                <a:latin typeface="Calibri" panose="020F0502020204030204" pitchFamily="34" charset="0"/>
                <a:cs typeface="Calibri" panose="020F0502020204030204" pitchFamily="34" charset="0"/>
              </a:rPr>
              <a:t>من لا تضيع عنده الودائع.</a:t>
            </a:r>
            <a:endParaRPr lang="en-US" sz="16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4920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Functional Anatomy &amp; Histology of the Pancreas</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9461" y="1183325"/>
            <a:ext cx="7861215" cy="4937760"/>
          </a:xfrm>
        </p:spPr>
        <p:txBody>
          <a:bodyPr>
            <a:normAutofit/>
          </a:bodyPr>
          <a:lstStyle/>
          <a:p>
            <a:pPr marL="0" indent="0">
              <a:buNone/>
            </a:pPr>
            <a:endParaRPr lang="en-US" sz="1400" dirty="0">
              <a:solidFill>
                <a:schemeClr val="accent2">
                  <a:lumMod val="75000"/>
                </a:schemeClr>
              </a:solidFill>
            </a:endParaRPr>
          </a:p>
          <a:p>
            <a:pPr marL="0" indent="0">
              <a:buNone/>
            </a:pPr>
            <a:endParaRPr lang="en-US" sz="100" dirty="0">
              <a:solidFill>
                <a:schemeClr val="accent2">
                  <a:lumMod val="75000"/>
                </a:schemeClr>
              </a:solidFill>
            </a:endParaRPr>
          </a:p>
          <a:p>
            <a:pPr marL="0" indent="0">
              <a:buNone/>
            </a:pPr>
            <a:r>
              <a:rPr lang="en-US" sz="1400" dirty="0">
                <a:solidFill>
                  <a:schemeClr val="accent2">
                    <a:lumMod val="75000"/>
                  </a:schemeClr>
                </a:solidFill>
              </a:rPr>
              <a:t>Functional Anatomy:</a:t>
            </a:r>
          </a:p>
          <a:p>
            <a:r>
              <a:rPr lang="en-US" sz="1300" dirty="0"/>
              <a:t>The pancreas, which lies parallel to and beneath the stomach is a large compound gland with most of its internal structure similar to that of the salivary glands </a:t>
            </a:r>
            <a:r>
              <a:rPr lang="en-US" sz="1300" dirty="0">
                <a:solidFill>
                  <a:srgbClr val="00B050"/>
                </a:solidFill>
              </a:rPr>
              <a:t>(</a:t>
            </a:r>
            <a:r>
              <a:rPr lang="en-US" sz="1400" dirty="0">
                <a:solidFill>
                  <a:srgbClr val="00B050"/>
                </a:solidFill>
              </a:rPr>
              <a:t>Look like them so they have both acinar cells and tubal cells)</a:t>
            </a:r>
            <a:endParaRPr lang="en-US" altLang="en-US" sz="100" dirty="0">
              <a:cs typeface="Times New Roman" panose="02020603050405020304" pitchFamily="18" charset="0"/>
            </a:endParaRPr>
          </a:p>
          <a:p>
            <a:r>
              <a:rPr lang="en-US" altLang="en-US" sz="1300" dirty="0">
                <a:solidFill>
                  <a:srgbClr val="DDE9EC">
                    <a:lumMod val="50000"/>
                  </a:srgbClr>
                </a:solidFill>
              </a:rPr>
              <a:t>Islet of </a:t>
            </a:r>
            <a:r>
              <a:rPr lang="en-US" altLang="en-US" sz="1300" dirty="0" err="1">
                <a:solidFill>
                  <a:srgbClr val="DDE9EC">
                    <a:lumMod val="50000"/>
                  </a:srgbClr>
                </a:solidFill>
              </a:rPr>
              <a:t>langerhans</a:t>
            </a:r>
            <a:r>
              <a:rPr lang="en-US" altLang="en-US" sz="1300" dirty="0">
                <a:solidFill>
                  <a:srgbClr val="DDE9EC">
                    <a:lumMod val="50000"/>
                  </a:srgbClr>
                </a:solidFill>
              </a:rPr>
              <a:t> in the pancreas: </a:t>
            </a:r>
            <a:r>
              <a:rPr lang="en-US" sz="1300" dirty="0"/>
              <a:t>the pancreas, in addition to its digestive functions, </a:t>
            </a:r>
            <a:r>
              <a:rPr lang="en-US" sz="1300" dirty="0">
                <a:solidFill>
                  <a:srgbClr val="DDE9EC">
                    <a:lumMod val="50000"/>
                  </a:srgbClr>
                </a:solidFill>
              </a:rPr>
              <a:t>secretes two important hormones:</a:t>
            </a:r>
          </a:p>
          <a:p>
            <a:pPr lvl="1">
              <a:buClr>
                <a:schemeClr val="accent2">
                  <a:lumMod val="50000"/>
                </a:schemeClr>
              </a:buClr>
            </a:pPr>
            <a:r>
              <a:rPr lang="en-US" sz="1300" dirty="0">
                <a:solidFill>
                  <a:schemeClr val="tx1"/>
                </a:solidFill>
              </a:rPr>
              <a:t>Insulin (beta cells, </a:t>
            </a:r>
            <a:r>
              <a:rPr lang="en-US" sz="1300" dirty="0">
                <a:solidFill>
                  <a:schemeClr val="accent4">
                    <a:lumMod val="75000"/>
                  </a:schemeClr>
                </a:solidFill>
              </a:rPr>
              <a:t>60%</a:t>
            </a:r>
            <a:r>
              <a:rPr lang="en-US" sz="1300" dirty="0"/>
              <a:t>). </a:t>
            </a:r>
          </a:p>
          <a:p>
            <a:pPr lvl="1">
              <a:buClr>
                <a:schemeClr val="accent2">
                  <a:lumMod val="50000"/>
                </a:schemeClr>
              </a:buClr>
            </a:pPr>
            <a:r>
              <a:rPr lang="en-US" sz="1300" dirty="0">
                <a:solidFill>
                  <a:schemeClr val="tx1"/>
                </a:solidFill>
              </a:rPr>
              <a:t>Glucagon (alpha cells, </a:t>
            </a:r>
            <a:r>
              <a:rPr lang="en-US" sz="1300" dirty="0">
                <a:solidFill>
                  <a:schemeClr val="accent4">
                    <a:lumMod val="75000"/>
                  </a:schemeClr>
                </a:solidFill>
              </a:rPr>
              <a:t>~25%</a:t>
            </a:r>
            <a:r>
              <a:rPr lang="en-US" sz="1300" dirty="0"/>
              <a:t>).</a:t>
            </a:r>
          </a:p>
          <a:p>
            <a:pPr lvl="1">
              <a:buClr>
                <a:schemeClr val="accent2">
                  <a:lumMod val="50000"/>
                </a:schemeClr>
              </a:buClr>
            </a:pPr>
            <a:r>
              <a:rPr lang="en-US" sz="1300" dirty="0">
                <a:solidFill>
                  <a:schemeClr val="tx1"/>
                </a:solidFill>
              </a:rPr>
              <a:t>That are crucial for normal regulation of </a:t>
            </a:r>
            <a:r>
              <a:rPr lang="en-US" sz="1300" dirty="0">
                <a:solidFill>
                  <a:schemeClr val="bg2">
                    <a:lumMod val="75000"/>
                  </a:schemeClr>
                </a:solidFill>
              </a:rPr>
              <a:t>glucose</a:t>
            </a:r>
            <a:r>
              <a:rPr lang="en-US" sz="1300" dirty="0"/>
              <a:t>, </a:t>
            </a:r>
            <a:r>
              <a:rPr lang="en-US" sz="1300" dirty="0">
                <a:solidFill>
                  <a:schemeClr val="bg2">
                    <a:lumMod val="75000"/>
                  </a:schemeClr>
                </a:solidFill>
              </a:rPr>
              <a:t>lipid</a:t>
            </a:r>
            <a:r>
              <a:rPr lang="en-US" sz="1300" dirty="0"/>
              <a:t>, </a:t>
            </a:r>
            <a:r>
              <a:rPr lang="en-US" sz="1300" dirty="0">
                <a:solidFill>
                  <a:schemeClr val="tx1"/>
                </a:solidFill>
              </a:rPr>
              <a:t>and</a:t>
            </a:r>
            <a:r>
              <a:rPr lang="en-US" sz="1300" dirty="0"/>
              <a:t> </a:t>
            </a:r>
            <a:r>
              <a:rPr lang="en-US" sz="1300" dirty="0">
                <a:solidFill>
                  <a:schemeClr val="bg2">
                    <a:lumMod val="75000"/>
                  </a:schemeClr>
                </a:solidFill>
              </a:rPr>
              <a:t>protein </a:t>
            </a:r>
            <a:r>
              <a:rPr lang="en-US" sz="1300" dirty="0">
                <a:solidFill>
                  <a:schemeClr val="tx1"/>
                </a:solidFill>
              </a:rPr>
              <a:t>metabolism. Also somatostatin is secreted by delta cells (form </a:t>
            </a:r>
            <a:r>
              <a:rPr lang="en-US" sz="1300" dirty="0">
                <a:solidFill>
                  <a:schemeClr val="accent4">
                    <a:lumMod val="75000"/>
                  </a:schemeClr>
                </a:solidFill>
              </a:rPr>
              <a:t>~10% </a:t>
            </a:r>
            <a:r>
              <a:rPr lang="en-US" sz="1300" dirty="0">
                <a:solidFill>
                  <a:schemeClr val="tx1"/>
                </a:solidFill>
              </a:rPr>
              <a:t>of </a:t>
            </a:r>
            <a:r>
              <a:rPr lang="en-US" sz="1300" dirty="0" err="1">
                <a:solidFill>
                  <a:schemeClr val="tx1"/>
                </a:solidFill>
              </a:rPr>
              <a:t>islets’s</a:t>
            </a:r>
            <a:r>
              <a:rPr lang="en-US" sz="1300" dirty="0">
                <a:solidFill>
                  <a:schemeClr val="tx1"/>
                </a:solidFill>
              </a:rPr>
              <a:t> cells).</a:t>
            </a:r>
          </a:p>
          <a:p>
            <a:pPr lvl="1">
              <a:buClr>
                <a:schemeClr val="accent2">
                  <a:lumMod val="50000"/>
                </a:schemeClr>
              </a:buClr>
            </a:pPr>
            <a:r>
              <a:rPr lang="en-US" sz="1200" dirty="0">
                <a:solidFill>
                  <a:srgbClr val="00B050"/>
                </a:solidFill>
              </a:rPr>
              <a:t>Similar to somatostatin that secret from D cells in stomach in its function and structure, also can be secret from hypothalamus. All of them can inhibit </a:t>
            </a:r>
            <a:r>
              <a:rPr lang="en-US" sz="1200" dirty="0" err="1">
                <a:solidFill>
                  <a:srgbClr val="00B050"/>
                </a:solidFill>
              </a:rPr>
              <a:t>HCl</a:t>
            </a:r>
            <a:r>
              <a:rPr lang="en-US" sz="1200" dirty="0">
                <a:solidFill>
                  <a:srgbClr val="00B050"/>
                </a:solidFill>
              </a:rPr>
              <a:t> secretion. </a:t>
            </a:r>
          </a:p>
          <a:p>
            <a:pPr lvl="1">
              <a:buClr>
                <a:schemeClr val="accent2">
                  <a:lumMod val="50000"/>
                </a:schemeClr>
              </a:buClr>
            </a:pPr>
            <a:r>
              <a:rPr lang="en-US" sz="1200" dirty="0">
                <a:solidFill>
                  <a:srgbClr val="00B050"/>
                </a:solidFill>
              </a:rPr>
              <a:t>In the stomach is considered as paracrine hormone, while in these islets is a real hormone. </a:t>
            </a:r>
            <a:endParaRPr lang="en-US" sz="100" dirty="0"/>
          </a:p>
          <a:p>
            <a:pPr>
              <a:buClr>
                <a:schemeClr val="accent2">
                  <a:lumMod val="50000"/>
                </a:schemeClr>
              </a:buClr>
            </a:pPr>
            <a:r>
              <a:rPr lang="en-US" sz="1300" dirty="0"/>
              <a:t>The pancreatic digestive enzymes are secreted by pancreatic acini, and large volumes of sodium bicarbonate solution are secreted by the small </a:t>
            </a:r>
            <a:r>
              <a:rPr lang="en-US" sz="1300" dirty="0" err="1"/>
              <a:t>ductules</a:t>
            </a:r>
            <a:r>
              <a:rPr lang="en-US" sz="1300" dirty="0"/>
              <a:t> and larger ducts leading from the acini.</a:t>
            </a:r>
            <a:endParaRPr lang="en-US" sz="100" dirty="0"/>
          </a:p>
          <a:p>
            <a:pPr>
              <a:buClr>
                <a:schemeClr val="accent2">
                  <a:lumMod val="50000"/>
                </a:schemeClr>
              </a:buClr>
            </a:pPr>
            <a:r>
              <a:rPr lang="en-US" sz="1300" dirty="0"/>
              <a:t>Pancreatic juice is secreted in response to the presence of </a:t>
            </a:r>
            <a:r>
              <a:rPr lang="en-US" sz="1300" dirty="0" err="1"/>
              <a:t>chyme</a:t>
            </a:r>
            <a:r>
              <a:rPr lang="en-US" sz="1300" dirty="0"/>
              <a:t> in the upper portions of the small intestine.</a:t>
            </a:r>
          </a:p>
          <a:p>
            <a:pPr>
              <a:buClr>
                <a:schemeClr val="accent2">
                  <a:lumMod val="50000"/>
                </a:schemeClr>
              </a:buClr>
            </a:pPr>
            <a:endParaRPr lang="en-US" sz="100" dirty="0"/>
          </a:p>
          <a:p>
            <a:endParaRPr lang="en-US" sz="1300" dirty="0"/>
          </a:p>
        </p:txBody>
      </p:sp>
      <p:pic>
        <p:nvPicPr>
          <p:cNvPr id="6" name="Picture 5">
            <a:extLst>
              <a:ext uri="{FF2B5EF4-FFF2-40B4-BE49-F238E27FC236}">
                <a16:creationId xmlns:a16="http://schemas.microsoft.com/office/drawing/2014/main" id="{B3E292A3-3455-47A4-9852-2AEB21FD014E}"/>
              </a:ext>
            </a:extLst>
          </p:cNvPr>
          <p:cNvPicPr>
            <a:picLocks noChangeAspect="1"/>
          </p:cNvPicPr>
          <p:nvPr/>
        </p:nvPicPr>
        <p:blipFill rotWithShape="1">
          <a:blip r:embed="rId2"/>
          <a:srcRect t="4789"/>
          <a:stretch/>
        </p:blipFill>
        <p:spPr>
          <a:xfrm>
            <a:off x="8532988" y="4395654"/>
            <a:ext cx="3046413" cy="194124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058" t="3398" b="9223"/>
          <a:stretch/>
        </p:blipFill>
        <p:spPr>
          <a:xfrm>
            <a:off x="8470676" y="1268761"/>
            <a:ext cx="3108725" cy="1639994"/>
          </a:xfrm>
          <a:prstGeom prst="rect">
            <a:avLst/>
          </a:prstGeom>
        </p:spPr>
      </p:pic>
      <p:sp>
        <p:nvSpPr>
          <p:cNvPr id="8" name="TextBox 7"/>
          <p:cNvSpPr txBox="1"/>
          <p:nvPr/>
        </p:nvSpPr>
        <p:spPr>
          <a:xfrm>
            <a:off x="10843303" y="1116361"/>
            <a:ext cx="681597" cy="369332"/>
          </a:xfrm>
          <a:prstGeom prst="rect">
            <a:avLst/>
          </a:prstGeom>
          <a:noFill/>
        </p:spPr>
        <p:txBody>
          <a:bodyPr wrap="none" rtlCol="0">
            <a:spAutoFit/>
          </a:bodyPr>
          <a:lstStyle/>
          <a:p>
            <a:r>
              <a:rPr lang="en-US" sz="1800" dirty="0">
                <a:solidFill>
                  <a:schemeClr val="bg1">
                    <a:lumMod val="50000"/>
                  </a:schemeClr>
                </a:solidFill>
              </a:rPr>
              <a:t>Extra</a:t>
            </a:r>
          </a:p>
        </p:txBody>
      </p:sp>
      <p:sp>
        <p:nvSpPr>
          <p:cNvPr id="12" name="مستطيل 6"/>
          <p:cNvSpPr/>
          <p:nvPr/>
        </p:nvSpPr>
        <p:spPr>
          <a:xfrm>
            <a:off x="640240" y="1183325"/>
            <a:ext cx="7830436" cy="461665"/>
          </a:xfrm>
          <a:prstGeom prst="rect">
            <a:avLst/>
          </a:prstGeom>
          <a:noFill/>
          <a:ln>
            <a:solidFill>
              <a:srgbClr val="00B050"/>
            </a:solidFill>
            <a:prstDash val="dashDot"/>
          </a:ln>
        </p:spPr>
        <p:txBody>
          <a:bodyPr wrap="square" rtlCol="0">
            <a:spAutoFit/>
          </a:bodyPr>
          <a:lstStyle/>
          <a:p>
            <a:r>
              <a:rPr lang="en-US" sz="1200" dirty="0">
                <a:solidFill>
                  <a:srgbClr val="00B050"/>
                </a:solidFill>
                <a:latin typeface="Calibri" panose="020F0502020204030204" pitchFamily="34" charset="0"/>
                <a:cs typeface="Calibri" panose="020F0502020204030204" pitchFamily="34" charset="0"/>
              </a:rPr>
              <a:t>Today we are concern about the digestive role of  pancreas not the endocrine role, the endocrine part represent 95% of its function, the left 5% represent the digestive part. </a:t>
            </a:r>
            <a:endParaRPr lang="ar-SA" sz="1200" dirty="0">
              <a:solidFill>
                <a:srgbClr val="00B050"/>
              </a:solidFill>
              <a:latin typeface="Calibri" panose="020F0502020204030204" pitchFamily="34" charset="0"/>
              <a:cs typeface="Calibri" panose="020F0502020204030204" pitchFamily="34" charset="0"/>
            </a:endParaRPr>
          </a:p>
        </p:txBody>
      </p:sp>
      <p:sp>
        <p:nvSpPr>
          <p:cNvPr id="13" name="Rectangle 12"/>
          <p:cNvSpPr/>
          <p:nvPr/>
        </p:nvSpPr>
        <p:spPr>
          <a:xfrm>
            <a:off x="3379177" y="3052040"/>
            <a:ext cx="5030282" cy="461665"/>
          </a:xfrm>
          <a:prstGeom prst="rect">
            <a:avLst/>
          </a:prstGeom>
          <a:noFill/>
          <a:ln>
            <a:solidFill>
              <a:srgbClr val="00B050"/>
            </a:solidFill>
            <a:prstDash val="dashDot"/>
          </a:ln>
        </p:spPr>
        <p:txBody>
          <a:bodyPr wrap="square" rtlCol="0">
            <a:spAutoFit/>
          </a:bodyPr>
          <a:lstStyle/>
          <a:p>
            <a:r>
              <a:rPr lang="en-US" sz="1200" dirty="0">
                <a:solidFill>
                  <a:srgbClr val="00B050"/>
                </a:solidFill>
                <a:latin typeface="Calibri" panose="020F0502020204030204" pitchFamily="34" charset="0"/>
                <a:cs typeface="Calibri" panose="020F0502020204030204" pitchFamily="34" charset="0"/>
              </a:rPr>
              <a:t>Islet of Langerhans have different type of cells (alpha, beta and delta) and every single one of them can release a certain hormone.</a:t>
            </a:r>
          </a:p>
        </p:txBody>
      </p:sp>
      <p:sp>
        <p:nvSpPr>
          <p:cNvPr id="14" name="Rectangle 13"/>
          <p:cNvSpPr/>
          <p:nvPr/>
        </p:nvSpPr>
        <p:spPr>
          <a:xfrm>
            <a:off x="8532988" y="3052040"/>
            <a:ext cx="3046413" cy="1200329"/>
          </a:xfrm>
          <a:prstGeom prst="rect">
            <a:avLst/>
          </a:prstGeom>
          <a:noFill/>
          <a:ln>
            <a:solidFill>
              <a:srgbClr val="00B050"/>
            </a:solidFill>
            <a:prstDash val="dashDot"/>
          </a:ln>
        </p:spPr>
        <p:txBody>
          <a:bodyPr wrap="square" rtlCol="0">
            <a:spAutoFit/>
          </a:bodyPr>
          <a:lstStyle/>
          <a:p>
            <a:r>
              <a:rPr lang="en-US" sz="1200" dirty="0">
                <a:solidFill>
                  <a:srgbClr val="00B050"/>
                </a:solidFill>
                <a:latin typeface="Calibri" panose="020F0502020204030204" pitchFamily="34" charset="0"/>
                <a:cs typeface="Calibri" panose="020F0502020204030204" pitchFamily="34" charset="0"/>
              </a:rPr>
              <a:t>If we go and get a cross section view of the pancreatic tissue. We can see many acinar cells and in the middle we have a ductal lumen.</a:t>
            </a:r>
          </a:p>
          <a:p>
            <a:r>
              <a:rPr lang="en-US" sz="1200" dirty="0">
                <a:solidFill>
                  <a:srgbClr val="00B050"/>
                </a:solidFill>
                <a:latin typeface="Calibri" panose="020F0502020204030204" pitchFamily="34" charset="0"/>
                <a:cs typeface="Calibri" panose="020F0502020204030204" pitchFamily="34" charset="0"/>
              </a:rPr>
              <a:t>Between these patchy of cells we have islet of Langerhans in the center. </a:t>
            </a:r>
          </a:p>
        </p:txBody>
      </p:sp>
      <p:sp>
        <p:nvSpPr>
          <p:cNvPr id="15" name="Rectangle 14"/>
          <p:cNvSpPr/>
          <p:nvPr/>
        </p:nvSpPr>
        <p:spPr>
          <a:xfrm>
            <a:off x="660181" y="5567461"/>
            <a:ext cx="7810496" cy="769441"/>
          </a:xfrm>
          <a:prstGeom prst="rect">
            <a:avLst/>
          </a:prstGeom>
          <a:noFill/>
          <a:ln>
            <a:solidFill>
              <a:srgbClr val="00B050"/>
            </a:solidFill>
            <a:prstDash val="dashDot"/>
          </a:ln>
        </p:spPr>
        <p:txBody>
          <a:bodyPr wrap="square" rtlCol="0">
            <a:spAutoFit/>
          </a:bodyPr>
          <a:lstStyle/>
          <a:p>
            <a:pPr marL="171450" indent="-171450">
              <a:buFont typeface="Arial" panose="020B0604020202020204" pitchFamily="34" charset="0"/>
              <a:buChar char="•"/>
            </a:pPr>
            <a:r>
              <a:rPr lang="en-US" sz="1100" dirty="0">
                <a:solidFill>
                  <a:srgbClr val="00B050"/>
                </a:solidFill>
                <a:latin typeface="Calibri" panose="020F0502020204030204" pitchFamily="34" charset="0"/>
                <a:cs typeface="Calibri" panose="020F0502020204030204" pitchFamily="34" charset="0"/>
              </a:rPr>
              <a:t>The acinar cells have a direct communication with the blood and capillary, to take the nutrients such as amino acid which we need them to synthesis the pancreatic enzyme which will be stored in zymogen granules, once we need them the CCK will come from I cells. To stimuli these cells to secret their enzyme down to duodenum when the sphincter of </a:t>
            </a:r>
            <a:r>
              <a:rPr lang="en-US" sz="1100" dirty="0" err="1">
                <a:solidFill>
                  <a:srgbClr val="00B050"/>
                </a:solidFill>
                <a:latin typeface="Calibri" panose="020F0502020204030204" pitchFamily="34" charset="0"/>
                <a:cs typeface="Calibri" panose="020F0502020204030204" pitchFamily="34" charset="0"/>
              </a:rPr>
              <a:t>oddi</a:t>
            </a:r>
            <a:r>
              <a:rPr lang="en-US" sz="1100" dirty="0">
                <a:solidFill>
                  <a:srgbClr val="00B050"/>
                </a:solidFill>
                <a:latin typeface="Calibri" panose="020F0502020204030204" pitchFamily="34" charset="0"/>
                <a:cs typeface="Calibri" panose="020F0502020204030204" pitchFamily="34" charset="0"/>
              </a:rPr>
              <a:t> is opened. </a:t>
            </a:r>
          </a:p>
          <a:p>
            <a:pPr marL="171450" indent="-171450">
              <a:buFont typeface="Arial" panose="020B0604020202020204" pitchFamily="34" charset="0"/>
              <a:buChar char="•"/>
            </a:pPr>
            <a:r>
              <a:rPr lang="en-US" sz="1100" dirty="0">
                <a:solidFill>
                  <a:srgbClr val="00B050"/>
                </a:solidFill>
                <a:latin typeface="Calibri" panose="020F0502020204030204" pitchFamily="34" charset="0"/>
                <a:cs typeface="Calibri" panose="020F0502020204030204" pitchFamily="34" charset="0"/>
              </a:rPr>
              <a:t>And here the ductal cells do not make kind of too much modification like in salivary gland.</a:t>
            </a:r>
          </a:p>
        </p:txBody>
      </p:sp>
    </p:spTree>
    <p:extLst>
      <p:ext uri="{BB962C8B-B14F-4D97-AF65-F5344CB8AC3E}">
        <p14:creationId xmlns:p14="http://schemas.microsoft.com/office/powerpoint/2010/main" val="312031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5387443" cy="914400"/>
          </a:xfrm>
        </p:spPr>
        <p:txBody>
          <a:bodyPr>
            <a:normAutofit fontScale="90000"/>
          </a:bodyPr>
          <a:lstStyle/>
          <a:p>
            <a:r>
              <a:rPr lang="en-US" dirty="0"/>
              <a:t>Histology of the Pancreas</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cxnSp>
        <p:nvCxnSpPr>
          <p:cNvPr id="9" name="Straight Connector 8"/>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0" name="Title 1"/>
          <p:cNvSpPr txBox="1">
            <a:spLocks/>
          </p:cNvSpPr>
          <p:nvPr/>
        </p:nvSpPr>
        <p:spPr>
          <a:xfrm>
            <a:off x="6094412" y="152400"/>
            <a:ext cx="5484991"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2800" dirty="0"/>
              <a:t>Composition of </a:t>
            </a:r>
          </a:p>
          <a:p>
            <a:pPr defTabSz="914400"/>
            <a:r>
              <a:rPr lang="en-US" sz="2800" dirty="0"/>
              <a:t>Pancreatic Juice</a:t>
            </a:r>
          </a:p>
        </p:txBody>
      </p:sp>
      <p:graphicFrame>
        <p:nvGraphicFramePr>
          <p:cNvPr id="12" name="Diagram 11"/>
          <p:cNvGraphicFramePr/>
          <p:nvPr>
            <p:extLst>
              <p:ext uri="{D42A27DB-BD31-4B8C-83A1-F6EECF244321}">
                <p14:modId xmlns:p14="http://schemas.microsoft.com/office/powerpoint/2010/main" val="639958596"/>
              </p:ext>
            </p:extLst>
          </p:nvPr>
        </p:nvGraphicFramePr>
        <p:xfrm>
          <a:off x="5374332" y="1219200"/>
          <a:ext cx="7560840" cy="512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1125860" y="6369953"/>
            <a:ext cx="1900585" cy="338554"/>
          </a:xfrm>
          <a:prstGeom prst="rect">
            <a:avLst/>
          </a:prstGeom>
          <a:noFill/>
        </p:spPr>
        <p:txBody>
          <a:bodyPr wrap="none" rtlCol="0">
            <a:spAutoFit/>
          </a:bodyPr>
          <a:lstStyle/>
          <a:p>
            <a:r>
              <a:rPr lang="en-US" sz="1600" dirty="0">
                <a:solidFill>
                  <a:schemeClr val="bg1">
                    <a:lumMod val="50000"/>
                  </a:schemeClr>
                </a:solidFill>
              </a:rPr>
              <a:t>* Digestive enzymes.</a:t>
            </a:r>
          </a:p>
        </p:txBody>
      </p:sp>
      <p:graphicFrame>
        <p:nvGraphicFramePr>
          <p:cNvPr id="13" name="Table 12"/>
          <p:cNvGraphicFramePr>
            <a:graphicFrameLocks noGrp="1"/>
          </p:cNvGraphicFramePr>
          <p:nvPr>
            <p:extLst>
              <p:ext uri="{D42A27DB-BD31-4B8C-83A1-F6EECF244321}">
                <p14:modId xmlns:p14="http://schemas.microsoft.com/office/powerpoint/2010/main" val="2248151596"/>
              </p:ext>
            </p:extLst>
          </p:nvPr>
        </p:nvGraphicFramePr>
        <p:xfrm>
          <a:off x="609459" y="1412776"/>
          <a:ext cx="5387444" cy="1483360"/>
        </p:xfrm>
        <a:graphic>
          <a:graphicData uri="http://schemas.openxmlformats.org/drawingml/2006/table">
            <a:tbl>
              <a:tblPr firstRow="1" bandRow="1">
                <a:tableStyleId>{5DA37D80-6434-44D0-A028-1B22A696006F}</a:tableStyleId>
              </a:tblPr>
              <a:tblGrid>
                <a:gridCol w="2693722">
                  <a:extLst>
                    <a:ext uri="{9D8B030D-6E8A-4147-A177-3AD203B41FA5}">
                      <a16:colId xmlns:a16="http://schemas.microsoft.com/office/drawing/2014/main" val="868826657"/>
                    </a:ext>
                  </a:extLst>
                </a:gridCol>
                <a:gridCol w="2693722">
                  <a:extLst>
                    <a:ext uri="{9D8B030D-6E8A-4147-A177-3AD203B41FA5}">
                      <a16:colId xmlns:a16="http://schemas.microsoft.com/office/drawing/2014/main" val="2387463"/>
                    </a:ext>
                  </a:extLst>
                </a:gridCol>
              </a:tblGrid>
              <a:tr h="370840">
                <a:tc gridSpan="2">
                  <a:txBody>
                    <a:bodyPr/>
                    <a:lstStyle/>
                    <a:p>
                      <a:pPr algn="ctr"/>
                      <a:r>
                        <a:rPr lang="en-US" sz="1800" b="0" dirty="0">
                          <a:latin typeface="Gill Sans MT" panose="020B0502020104020203" pitchFamily="34" charset="0"/>
                          <a:cs typeface="Times New Roman" panose="02020603050405020304" pitchFamily="18" charset="0"/>
                        </a:rPr>
                        <a:t>Histology of the Pancreas</a:t>
                      </a:r>
                      <a:endParaRPr lang="en-US" b="0" dirty="0">
                        <a:latin typeface="Gill Sans MT" panose="020B0502020104020203" pitchFamily="34" charset="0"/>
                      </a:endParaRPr>
                    </a:p>
                  </a:txBody>
                  <a:tcPr>
                    <a:solidFill>
                      <a:srgbClr val="D6EAF6"/>
                    </a:solidFill>
                  </a:tcPr>
                </a:tc>
                <a:tc hMerge="1">
                  <a:txBody>
                    <a:bodyPr/>
                    <a:lstStyle/>
                    <a:p>
                      <a:endParaRPr lang="en-US" dirty="0"/>
                    </a:p>
                  </a:txBody>
                  <a:tcPr/>
                </a:tc>
                <a:extLst>
                  <a:ext uri="{0D108BD9-81ED-4DB2-BD59-A6C34878D82A}">
                    <a16:rowId xmlns:a16="http://schemas.microsoft.com/office/drawing/2014/main" val="402202847"/>
                  </a:ext>
                </a:extLst>
              </a:tr>
              <a:tr h="370840">
                <a:tc>
                  <a:txBody>
                    <a:bodyPr/>
                    <a:lstStyle/>
                    <a:p>
                      <a:pPr algn="ctr"/>
                      <a:r>
                        <a:rPr lang="en-US" sz="1800" dirty="0">
                          <a:solidFill>
                            <a:schemeClr val="accent2">
                              <a:lumMod val="75000"/>
                            </a:schemeClr>
                          </a:solidFill>
                          <a:latin typeface="Gill Sans MT" panose="020B0502020104020203" pitchFamily="34" charset="0"/>
                        </a:rPr>
                        <a:t>Acini</a:t>
                      </a:r>
                      <a:endParaRPr lang="en-US" dirty="0">
                        <a:latin typeface="Gill Sans MT" panose="020B0502020104020203" pitchFamily="34" charset="0"/>
                      </a:endParaRPr>
                    </a:p>
                  </a:txBody>
                  <a:tcPr>
                    <a:solidFill>
                      <a:schemeClr val="bg1">
                        <a:lumMod val="95000"/>
                      </a:schemeClr>
                    </a:solidFill>
                  </a:tcPr>
                </a:tc>
                <a:tc>
                  <a:txBody>
                    <a:bodyPr/>
                    <a:lstStyle/>
                    <a:p>
                      <a:pPr algn="ctr"/>
                      <a:r>
                        <a:rPr lang="en-US" sz="1800" dirty="0">
                          <a:solidFill>
                            <a:schemeClr val="accent2">
                              <a:lumMod val="75000"/>
                            </a:schemeClr>
                          </a:solidFill>
                          <a:latin typeface="Gill Sans MT" panose="020B0502020104020203" pitchFamily="34" charset="0"/>
                        </a:rPr>
                        <a:t>Islets of Langerhans</a:t>
                      </a:r>
                      <a:endParaRPr kumimoji="0" lang="en-US" sz="1800" kern="1200" dirty="0">
                        <a:solidFill>
                          <a:schemeClr val="accent2">
                            <a:lumMod val="75000"/>
                          </a:schemeClr>
                        </a:solidFill>
                        <a:latin typeface="Gill Sans MT" panose="020B0502020104020203" pitchFamily="34" charset="0"/>
                        <a:ea typeface="+mn-ea"/>
                        <a:cs typeface="+mn-cs"/>
                      </a:endParaRPr>
                    </a:p>
                  </a:txBody>
                  <a:tcPr>
                    <a:solidFill>
                      <a:schemeClr val="bg1">
                        <a:lumMod val="95000"/>
                      </a:schemeClr>
                    </a:solidFill>
                  </a:tcPr>
                </a:tc>
                <a:extLst>
                  <a:ext uri="{0D108BD9-81ED-4DB2-BD59-A6C34878D82A}">
                    <a16:rowId xmlns:a16="http://schemas.microsoft.com/office/drawing/2014/main" val="22384288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Gill Sans MT" panose="020B0502020104020203" pitchFamily="34" charset="0"/>
                        </a:rPr>
                        <a:t>Exocrine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Endocrine</a:t>
                      </a:r>
                      <a:endParaRPr lang="en-US" sz="1800" dirty="0">
                        <a:solidFill>
                          <a:schemeClr val="tx1"/>
                        </a:solidFill>
                        <a:latin typeface="Gill Sans MT" panose="020B0502020104020203" pitchFamily="34" charset="0"/>
                      </a:endParaRPr>
                    </a:p>
                  </a:txBody>
                  <a:tcPr/>
                </a:tc>
                <a:extLst>
                  <a:ext uri="{0D108BD9-81ED-4DB2-BD59-A6C34878D82A}">
                    <a16:rowId xmlns:a16="http://schemas.microsoft.com/office/drawing/2014/main" val="2878319891"/>
                  </a:ext>
                </a:extLst>
              </a:tr>
              <a:tr h="370840">
                <a:tc>
                  <a:txBody>
                    <a:bodyPr/>
                    <a:lstStyle/>
                    <a:p>
                      <a:pPr algn="ctr"/>
                      <a:r>
                        <a:rPr lang="en-US" sz="1800" dirty="0">
                          <a:solidFill>
                            <a:schemeClr val="accent4">
                              <a:lumMod val="75000"/>
                            </a:schemeClr>
                          </a:solidFill>
                        </a:rPr>
                        <a:t>99%</a:t>
                      </a:r>
                      <a:r>
                        <a:rPr lang="en-US" sz="1800" dirty="0">
                          <a:solidFill>
                            <a:schemeClr val="bg2">
                              <a:lumMod val="75000"/>
                            </a:schemeClr>
                          </a:solidFill>
                        </a:rPr>
                        <a:t> </a:t>
                      </a:r>
                      <a:r>
                        <a:rPr lang="en-US" sz="1800" dirty="0">
                          <a:solidFill>
                            <a:schemeClr val="tx1"/>
                          </a:solidFill>
                        </a:rPr>
                        <a:t>of gland</a:t>
                      </a:r>
                      <a:endParaRPr lang="en-US" sz="1800" dirty="0">
                        <a:solidFill>
                          <a:schemeClr val="tx1"/>
                        </a:solidFill>
                        <a:latin typeface="Gill Sans MT" panose="020B0502020104020203"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4">
                              <a:lumMod val="75000"/>
                            </a:schemeClr>
                          </a:solidFill>
                        </a:rPr>
                        <a:t>1% </a:t>
                      </a:r>
                      <a:r>
                        <a:rPr lang="en-US" sz="1800" dirty="0">
                          <a:solidFill>
                            <a:schemeClr val="tx1"/>
                          </a:solidFill>
                        </a:rPr>
                        <a:t>of gland</a:t>
                      </a:r>
                    </a:p>
                  </a:txBody>
                  <a:tcPr>
                    <a:noFill/>
                  </a:tcPr>
                </a:tc>
                <a:extLst>
                  <a:ext uri="{0D108BD9-81ED-4DB2-BD59-A6C34878D82A}">
                    <a16:rowId xmlns:a16="http://schemas.microsoft.com/office/drawing/2014/main" val="1091202905"/>
                  </a:ext>
                </a:extLst>
              </a:tr>
            </a:tbl>
          </a:graphicData>
        </a:graphic>
      </p:graphicFrame>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b="14225"/>
          <a:stretch/>
        </p:blipFill>
        <p:spPr>
          <a:xfrm>
            <a:off x="1429072" y="3165912"/>
            <a:ext cx="4305300" cy="3039219"/>
          </a:xfrm>
          <a:prstGeom prst="rect">
            <a:avLst/>
          </a:prstGeom>
        </p:spPr>
      </p:pic>
      <p:sp>
        <p:nvSpPr>
          <p:cNvPr id="17" name="TextBox 16"/>
          <p:cNvSpPr txBox="1"/>
          <p:nvPr/>
        </p:nvSpPr>
        <p:spPr>
          <a:xfrm>
            <a:off x="4512715" y="3055424"/>
            <a:ext cx="681597" cy="369332"/>
          </a:xfrm>
          <a:prstGeom prst="rect">
            <a:avLst/>
          </a:prstGeom>
          <a:noFill/>
        </p:spPr>
        <p:txBody>
          <a:bodyPr wrap="none" rtlCol="0">
            <a:spAutoFit/>
          </a:bodyPr>
          <a:lstStyle/>
          <a:p>
            <a:r>
              <a:rPr lang="en-US" sz="1800" dirty="0">
                <a:solidFill>
                  <a:schemeClr val="bg1">
                    <a:lumMod val="50000"/>
                  </a:schemeClr>
                </a:solidFill>
              </a:rPr>
              <a:t>Extra</a:t>
            </a:r>
          </a:p>
        </p:txBody>
      </p:sp>
      <p:sp>
        <p:nvSpPr>
          <p:cNvPr id="18" name="Rectangle 17"/>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19" name="Rectangle 18"/>
          <p:cNvSpPr/>
          <p:nvPr/>
        </p:nvSpPr>
        <p:spPr>
          <a:xfrm>
            <a:off x="9982843" y="501732"/>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337881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t>Secretory function of pancreas</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09460" y="1219200"/>
            <a:ext cx="10969943" cy="5189105"/>
          </a:xfrm>
        </p:spPr>
        <p:txBody>
          <a:bodyPr>
            <a:noAutofit/>
          </a:bodyPr>
          <a:lstStyle/>
          <a:p>
            <a:pPr>
              <a:lnSpc>
                <a:spcPct val="150000"/>
              </a:lnSpc>
            </a:pPr>
            <a:r>
              <a:rPr lang="en-US" sz="1300" dirty="0">
                <a:solidFill>
                  <a:srgbClr val="FF0000"/>
                </a:solidFill>
              </a:rPr>
              <a:t>Acinar</a:t>
            </a:r>
            <a:r>
              <a:rPr lang="en-US" sz="1300" dirty="0"/>
              <a:t> and </a:t>
            </a:r>
            <a:r>
              <a:rPr lang="en-US" sz="1300" dirty="0">
                <a:solidFill>
                  <a:srgbClr val="FF0000"/>
                </a:solidFill>
              </a:rPr>
              <a:t>ductal</a:t>
            </a:r>
            <a:r>
              <a:rPr lang="en-US" sz="1300" dirty="0"/>
              <a:t> cells in the exocrine pancreas form a close </a:t>
            </a:r>
            <a:r>
              <a:rPr lang="en-US" sz="1300" dirty="0">
                <a:solidFill>
                  <a:srgbClr val="FF0000"/>
                </a:solidFill>
              </a:rPr>
              <a:t>functional unit.</a:t>
            </a:r>
          </a:p>
          <a:p>
            <a:pPr>
              <a:lnSpc>
                <a:spcPct val="150000"/>
              </a:lnSpc>
            </a:pPr>
            <a:r>
              <a:rPr lang="en-US" sz="1300" dirty="0"/>
              <a:t>Pancreatic </a:t>
            </a:r>
            <a:r>
              <a:rPr lang="en-US" sz="1300" dirty="0">
                <a:solidFill>
                  <a:srgbClr val="FF0000"/>
                </a:solidFill>
              </a:rPr>
              <a:t>acini</a:t>
            </a:r>
            <a:r>
              <a:rPr lang="en-US" sz="1300" dirty="0"/>
              <a:t> secrete the pancreatic </a:t>
            </a:r>
            <a:r>
              <a:rPr lang="en-US" sz="1300" dirty="0">
                <a:solidFill>
                  <a:srgbClr val="FF0000"/>
                </a:solidFill>
              </a:rPr>
              <a:t>digestive enzymes </a:t>
            </a:r>
            <a:r>
              <a:rPr lang="en-US" sz="1300" dirty="0">
                <a:solidFill>
                  <a:srgbClr val="00B050"/>
                </a:solidFill>
              </a:rPr>
              <a:t>through zymogens.</a:t>
            </a:r>
            <a:endParaRPr lang="en-US" sz="1300" dirty="0">
              <a:solidFill>
                <a:srgbClr val="FF0000"/>
              </a:solidFill>
            </a:endParaRPr>
          </a:p>
          <a:p>
            <a:pPr>
              <a:lnSpc>
                <a:spcPct val="150000"/>
              </a:lnSpc>
            </a:pPr>
            <a:r>
              <a:rPr lang="en-US" sz="1300" dirty="0"/>
              <a:t>The </a:t>
            </a:r>
            <a:r>
              <a:rPr lang="en-US" sz="1300" dirty="0">
                <a:solidFill>
                  <a:srgbClr val="FF0000"/>
                </a:solidFill>
              </a:rPr>
              <a:t>ductal</a:t>
            </a:r>
            <a:r>
              <a:rPr lang="en-US" sz="1300" dirty="0"/>
              <a:t> cells secrete large volumes of </a:t>
            </a:r>
            <a:r>
              <a:rPr lang="en-US" sz="1300" dirty="0">
                <a:solidFill>
                  <a:srgbClr val="FF0000"/>
                </a:solidFill>
              </a:rPr>
              <a:t>sodium bicarbonate </a:t>
            </a:r>
            <a:r>
              <a:rPr lang="en-US" sz="1300" dirty="0"/>
              <a:t>solution (</a:t>
            </a:r>
            <a:r>
              <a:rPr lang="en-US" sz="1300" dirty="0">
                <a:solidFill>
                  <a:srgbClr val="00B050"/>
                </a:solidFill>
              </a:rPr>
              <a:t>In charge of </a:t>
            </a:r>
          </a:p>
          <a:p>
            <a:pPr marL="0" indent="0">
              <a:lnSpc>
                <a:spcPct val="150000"/>
              </a:lnSpc>
              <a:buNone/>
            </a:pPr>
            <a:r>
              <a:rPr lang="en-US" sz="1300" dirty="0">
                <a:solidFill>
                  <a:srgbClr val="00B050"/>
                </a:solidFill>
              </a:rPr>
              <a:t>       exchange of bicarb with </a:t>
            </a:r>
            <a:r>
              <a:rPr lang="en-US" sz="1300" dirty="0" err="1">
                <a:solidFill>
                  <a:srgbClr val="00B050"/>
                </a:solidFill>
              </a:rPr>
              <a:t>chlorid</a:t>
            </a:r>
            <a:r>
              <a:rPr lang="en-US" sz="1300" dirty="0">
                <a:solidFill>
                  <a:srgbClr val="00B050"/>
                </a:solidFill>
              </a:rPr>
              <a:t>).</a:t>
            </a:r>
            <a:endParaRPr lang="en-US" sz="1300" dirty="0"/>
          </a:p>
          <a:p>
            <a:pPr>
              <a:lnSpc>
                <a:spcPct val="150000"/>
              </a:lnSpc>
            </a:pPr>
            <a:r>
              <a:rPr lang="en-US" sz="1300" dirty="0"/>
              <a:t>The combined product of enzymes and sodium bicarbonate solution then flows through </a:t>
            </a:r>
          </a:p>
          <a:p>
            <a:pPr marL="0" indent="0">
              <a:lnSpc>
                <a:spcPct val="150000"/>
              </a:lnSpc>
              <a:buNone/>
            </a:pPr>
            <a:r>
              <a:rPr lang="en-US" sz="1300" dirty="0"/>
              <a:t>       a long </a:t>
            </a:r>
            <a:r>
              <a:rPr lang="en-US" sz="1300" dirty="0">
                <a:solidFill>
                  <a:srgbClr val="FF0000"/>
                </a:solidFill>
              </a:rPr>
              <a:t>pancreatic duct.</a:t>
            </a:r>
          </a:p>
          <a:p>
            <a:pPr>
              <a:lnSpc>
                <a:spcPct val="150000"/>
              </a:lnSpc>
            </a:pPr>
            <a:r>
              <a:rPr lang="en-US" sz="1300" dirty="0"/>
              <a:t>Pancreatic duct joins the common hepatic duct to form </a:t>
            </a:r>
            <a:r>
              <a:rPr lang="en-US" sz="1300" dirty="0">
                <a:solidFill>
                  <a:srgbClr val="FF0000"/>
                </a:solidFill>
              </a:rPr>
              <a:t>hepatopancreatic ampulla</a:t>
            </a:r>
            <a:r>
              <a:rPr lang="en-US" sz="1300" dirty="0"/>
              <a:t>.</a:t>
            </a:r>
          </a:p>
          <a:p>
            <a:pPr>
              <a:lnSpc>
                <a:spcPct val="150000"/>
              </a:lnSpc>
            </a:pPr>
            <a:r>
              <a:rPr lang="en-US" sz="1300" dirty="0"/>
              <a:t>The ampulla empties its content through </a:t>
            </a:r>
            <a:r>
              <a:rPr lang="en-US" sz="1300" dirty="0">
                <a:solidFill>
                  <a:srgbClr val="FF0000"/>
                </a:solidFill>
              </a:rPr>
              <a:t>papilla of </a:t>
            </a:r>
            <a:r>
              <a:rPr lang="en-US" sz="1300" dirty="0" err="1">
                <a:solidFill>
                  <a:srgbClr val="FF0000"/>
                </a:solidFill>
              </a:rPr>
              <a:t>vater</a:t>
            </a:r>
            <a:r>
              <a:rPr lang="en-US" sz="1300" dirty="0"/>
              <a:t> which is surrounded by </a:t>
            </a:r>
          </a:p>
          <a:p>
            <a:pPr marL="0" indent="0">
              <a:lnSpc>
                <a:spcPct val="150000"/>
              </a:lnSpc>
              <a:buNone/>
            </a:pPr>
            <a:r>
              <a:rPr lang="en-US" sz="1300" dirty="0">
                <a:solidFill>
                  <a:srgbClr val="FF0000"/>
                </a:solidFill>
              </a:rPr>
              <a:t>       sphincter of </a:t>
            </a:r>
            <a:r>
              <a:rPr lang="en-US" sz="1300" dirty="0" err="1">
                <a:solidFill>
                  <a:srgbClr val="FF0000"/>
                </a:solidFill>
              </a:rPr>
              <a:t>oddi</a:t>
            </a:r>
            <a:endParaRPr lang="en-US" sz="1300" dirty="0">
              <a:solidFill>
                <a:srgbClr val="FF0000"/>
              </a:solidFill>
            </a:endParaRPr>
          </a:p>
          <a:p>
            <a:pPr>
              <a:lnSpc>
                <a:spcPct val="150000"/>
              </a:lnSpc>
            </a:pPr>
            <a:r>
              <a:rPr lang="en-US" sz="1300" dirty="0"/>
              <a:t>Pancreatic enzymes originate in the acinar cells.</a:t>
            </a:r>
          </a:p>
          <a:p>
            <a:pPr>
              <a:lnSpc>
                <a:spcPct val="150000"/>
              </a:lnSpc>
            </a:pPr>
            <a:r>
              <a:rPr lang="en-US" sz="1300" dirty="0"/>
              <a:t>Secretion of water and electrolytes originates in the centroacinar and intercalated duct cells.</a:t>
            </a:r>
          </a:p>
          <a:p>
            <a:pPr>
              <a:lnSpc>
                <a:spcPct val="150000"/>
              </a:lnSpc>
            </a:pPr>
            <a:r>
              <a:rPr lang="en-US" sz="1300" dirty="0"/>
              <a:t>Final product is a colorless, odorless, and isosmotic </a:t>
            </a:r>
            <a:r>
              <a:rPr lang="en-US" sz="1300" dirty="0">
                <a:solidFill>
                  <a:srgbClr val="FF0000"/>
                </a:solidFill>
              </a:rPr>
              <a:t>alkaline</a:t>
            </a:r>
            <a:r>
              <a:rPr lang="en-US" sz="1300" dirty="0"/>
              <a:t> fluid that contains digestive </a:t>
            </a:r>
          </a:p>
          <a:p>
            <a:pPr marL="0" indent="0">
              <a:lnSpc>
                <a:spcPct val="150000"/>
              </a:lnSpc>
              <a:buNone/>
            </a:pPr>
            <a:r>
              <a:rPr lang="en-US" sz="1300" dirty="0"/>
              <a:t>      enzymes </a:t>
            </a:r>
            <a:r>
              <a:rPr lang="en-US" sz="1300" dirty="0">
                <a:solidFill>
                  <a:schemeClr val="bg2">
                    <a:lumMod val="75000"/>
                  </a:schemeClr>
                </a:solidFill>
              </a:rPr>
              <a:t>(amylase, lipase, </a:t>
            </a:r>
            <a:r>
              <a:rPr lang="en-US" sz="1300" dirty="0" err="1">
                <a:solidFill>
                  <a:schemeClr val="bg2">
                    <a:lumMod val="75000"/>
                  </a:schemeClr>
                </a:solidFill>
              </a:rPr>
              <a:t>chymotrypsinogen</a:t>
            </a:r>
            <a:r>
              <a:rPr lang="en-US" sz="1300" dirty="0">
                <a:solidFill>
                  <a:schemeClr val="bg2">
                    <a:lumMod val="75000"/>
                  </a:schemeClr>
                </a:solidFill>
              </a:rPr>
              <a:t> and trypsinogen).</a:t>
            </a:r>
          </a:p>
        </p:txBody>
      </p:sp>
      <p:sp>
        <p:nvSpPr>
          <p:cNvPr id="7" name="Rectangle 6"/>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8" name="Rectangle 7"/>
          <p:cNvSpPr/>
          <p:nvPr/>
        </p:nvSpPr>
        <p:spPr>
          <a:xfrm>
            <a:off x="9982843" y="501732"/>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abic Typesetting" panose="03020402040406030203" pitchFamily="66" charset="-78"/>
                <a:cs typeface="Arabic Typesetting" panose="03020402040406030203" pitchFamily="66" charset="-78"/>
              </a:rPr>
              <a:t>Important</a:t>
            </a:r>
          </a:p>
        </p:txBody>
      </p:sp>
      <p:pic>
        <p:nvPicPr>
          <p:cNvPr id="9" name="Picture 8"/>
          <p:cNvPicPr>
            <a:picLocks noChangeAspect="1"/>
          </p:cNvPicPr>
          <p:nvPr/>
        </p:nvPicPr>
        <p:blipFill rotWithShape="1">
          <a:blip r:embed="rId2"/>
          <a:srcRect l="4155" t="7891" r="4395" b="16215"/>
          <a:stretch/>
        </p:blipFill>
        <p:spPr>
          <a:xfrm>
            <a:off x="7030516" y="1160209"/>
            <a:ext cx="4548887" cy="2902998"/>
          </a:xfrm>
          <a:prstGeom prst="rect">
            <a:avLst/>
          </a:prstGeom>
        </p:spPr>
      </p:pic>
      <p:sp>
        <p:nvSpPr>
          <p:cNvPr id="10" name="Rectangle 9"/>
          <p:cNvSpPr/>
          <p:nvPr/>
        </p:nvSpPr>
        <p:spPr>
          <a:xfrm>
            <a:off x="7030515" y="5353023"/>
            <a:ext cx="4548887" cy="1015663"/>
          </a:xfrm>
          <a:prstGeom prst="rect">
            <a:avLst/>
          </a:prstGeom>
          <a:noFill/>
          <a:ln>
            <a:solidFill>
              <a:srgbClr val="00B050"/>
            </a:solidFill>
            <a:prstDash val="dashDot"/>
          </a:ln>
        </p:spPr>
        <p:txBody>
          <a:bodyPr wrap="square" rtlCol="0">
            <a:spAutoFit/>
          </a:bodyPr>
          <a:lstStyle/>
          <a:p>
            <a:r>
              <a:rPr lang="en-US" sz="1200" dirty="0">
                <a:solidFill>
                  <a:srgbClr val="00B050"/>
                </a:solidFill>
                <a:latin typeface="Calibri" panose="020F0502020204030204" pitchFamily="34" charset="0"/>
                <a:cs typeface="Calibri" panose="020F0502020204030204" pitchFamily="34" charset="0"/>
              </a:rPr>
              <a:t>Acinar cells &gt; intercalated ducts &gt; interlobular duct &gt; main pancreatic duct &gt; meets with the common bile duct &gt; ampulla of </a:t>
            </a:r>
            <a:r>
              <a:rPr lang="en-US" sz="1200" dirty="0" err="1">
                <a:solidFill>
                  <a:srgbClr val="00B050"/>
                </a:solidFill>
                <a:latin typeface="Calibri" panose="020F0502020204030204" pitchFamily="34" charset="0"/>
                <a:cs typeface="Calibri" panose="020F0502020204030204" pitchFamily="34" charset="0"/>
              </a:rPr>
              <a:t>vater</a:t>
            </a:r>
            <a:r>
              <a:rPr lang="en-US" sz="1200" dirty="0">
                <a:solidFill>
                  <a:srgbClr val="00B050"/>
                </a:solidFill>
                <a:latin typeface="Calibri" panose="020F0502020204030204" pitchFamily="34" charset="0"/>
                <a:cs typeface="Calibri" panose="020F0502020204030204" pitchFamily="34" charset="0"/>
              </a:rPr>
              <a:t> through the major papilla (surrounded by sphincter of </a:t>
            </a:r>
            <a:r>
              <a:rPr lang="en-US" sz="1200" dirty="0" err="1">
                <a:solidFill>
                  <a:srgbClr val="00B050"/>
                </a:solidFill>
                <a:latin typeface="Calibri" panose="020F0502020204030204" pitchFamily="34" charset="0"/>
                <a:cs typeface="Calibri" panose="020F0502020204030204" pitchFamily="34" charset="0"/>
              </a:rPr>
              <a:t>oddi</a:t>
            </a:r>
            <a:r>
              <a:rPr lang="en-US" sz="1200" dirty="0">
                <a:solidFill>
                  <a:srgbClr val="00B050"/>
                </a:solidFill>
                <a:latin typeface="Calibri" panose="020F0502020204030204" pitchFamily="34" charset="0"/>
                <a:cs typeface="Calibri" panose="020F0502020204030204" pitchFamily="34" charset="0"/>
              </a:rPr>
              <a:t>) &gt; duodenum.</a:t>
            </a:r>
          </a:p>
          <a:p>
            <a:r>
              <a:rPr lang="en-US" sz="1200" dirty="0">
                <a:solidFill>
                  <a:srgbClr val="00B050"/>
                </a:solidFill>
                <a:latin typeface="Calibri" panose="020F0502020204030204" pitchFamily="34" charset="0"/>
                <a:cs typeface="Calibri" panose="020F0502020204030204" pitchFamily="34" charset="0"/>
              </a:rPr>
              <a:t>The common bile duct is made of the common hepatic duct and the cystic duct of gallbladder.</a:t>
            </a:r>
          </a:p>
        </p:txBody>
      </p:sp>
      <p:sp>
        <p:nvSpPr>
          <p:cNvPr id="11" name="Rectangle 10"/>
          <p:cNvSpPr/>
          <p:nvPr/>
        </p:nvSpPr>
        <p:spPr>
          <a:xfrm>
            <a:off x="7030515" y="4122198"/>
            <a:ext cx="4548887" cy="1015663"/>
          </a:xfrm>
          <a:prstGeom prst="rect">
            <a:avLst/>
          </a:prstGeom>
          <a:noFill/>
          <a:ln>
            <a:solidFill>
              <a:srgbClr val="00B050"/>
            </a:solidFill>
            <a:prstDash val="dashDot"/>
          </a:ln>
        </p:spPr>
        <p:txBody>
          <a:bodyPr wrap="square" rtlCol="0">
            <a:spAutoFit/>
          </a:bodyPr>
          <a:lstStyle/>
          <a:p>
            <a:r>
              <a:rPr lang="en-US" sz="1200" dirty="0">
                <a:solidFill>
                  <a:srgbClr val="00B050"/>
                </a:solidFill>
                <a:latin typeface="Calibri" panose="020F0502020204030204" pitchFamily="34" charset="0"/>
                <a:cs typeface="Calibri" panose="020F0502020204030204" pitchFamily="34" charset="0"/>
              </a:rPr>
              <a:t>The </a:t>
            </a:r>
            <a:r>
              <a:rPr lang="en-US" sz="1200" dirty="0" err="1">
                <a:solidFill>
                  <a:srgbClr val="00B050"/>
                </a:solidFill>
                <a:latin typeface="Calibri" panose="020F0502020204030204" pitchFamily="34" charset="0"/>
                <a:cs typeface="Calibri" panose="020F0502020204030204" pitchFamily="34" charset="0"/>
              </a:rPr>
              <a:t>rER</a:t>
            </a:r>
            <a:r>
              <a:rPr lang="en-US" sz="1200" dirty="0">
                <a:solidFill>
                  <a:srgbClr val="00B050"/>
                </a:solidFill>
                <a:latin typeface="Calibri" panose="020F0502020204030204" pitchFamily="34" charset="0"/>
                <a:cs typeface="Calibri" panose="020F0502020204030204" pitchFamily="34" charset="0"/>
              </a:rPr>
              <a:t> is at the basolateral membrane so it can be close to the blood to take the </a:t>
            </a:r>
            <a:r>
              <a:rPr lang="en-US" sz="1200" dirty="0" err="1">
                <a:solidFill>
                  <a:srgbClr val="00B050"/>
                </a:solidFill>
                <a:latin typeface="Calibri" panose="020F0502020204030204" pitchFamily="34" charset="0"/>
                <a:cs typeface="Calibri" panose="020F0502020204030204" pitchFamily="34" charset="0"/>
              </a:rPr>
              <a:t>aminoacids</a:t>
            </a:r>
            <a:r>
              <a:rPr lang="en-US" sz="1200" dirty="0">
                <a:solidFill>
                  <a:srgbClr val="00B050"/>
                </a:solidFill>
                <a:latin typeface="Calibri" panose="020F0502020204030204" pitchFamily="34" charset="0"/>
                <a:cs typeface="Calibri" panose="020F0502020204030204" pitchFamily="34" charset="0"/>
              </a:rPr>
              <a:t> to form proteins.</a:t>
            </a:r>
          </a:p>
          <a:p>
            <a:r>
              <a:rPr lang="en-US" sz="1200" dirty="0">
                <a:solidFill>
                  <a:srgbClr val="00B050"/>
                </a:solidFill>
                <a:latin typeface="Calibri" panose="020F0502020204030204" pitchFamily="34" charset="0"/>
                <a:cs typeface="Calibri" panose="020F0502020204030204" pitchFamily="34" charset="0"/>
              </a:rPr>
              <a:t>Stored and goes to Golgi for modification &gt; vacuoles reaches area close to lumen as zymogen granule, here any stimuli will make it fuse with the apical membrane and release the enzymes.</a:t>
            </a:r>
          </a:p>
        </p:txBody>
      </p:sp>
    </p:spTree>
    <p:extLst>
      <p:ext uri="{BB962C8B-B14F-4D97-AF65-F5344CB8AC3E}">
        <p14:creationId xmlns:p14="http://schemas.microsoft.com/office/powerpoint/2010/main" val="164609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Pancreatic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609460" y="1186122"/>
            <a:ext cx="10525511" cy="1810830"/>
          </a:xfrm>
          <a:ln>
            <a:solidFill>
              <a:schemeClr val="accent2"/>
            </a:solidFill>
            <a:prstDash val="dashDot"/>
          </a:ln>
        </p:spPr>
        <p:txBody>
          <a:bodyPr>
            <a:normAutofit fontScale="85000" lnSpcReduction="10000"/>
          </a:bodyPr>
          <a:lstStyle/>
          <a:p>
            <a:pPr>
              <a:defRPr/>
            </a:pPr>
            <a:r>
              <a:rPr lang="en-US" sz="1300" dirty="0">
                <a:solidFill>
                  <a:schemeClr val="accent2">
                    <a:lumMod val="75000"/>
                  </a:schemeClr>
                </a:solidFill>
              </a:rPr>
              <a:t>The major functions of pancreatic secretion:</a:t>
            </a:r>
          </a:p>
          <a:p>
            <a:pPr lvl="1">
              <a:buClr>
                <a:schemeClr val="accent2">
                  <a:lumMod val="75000"/>
                </a:schemeClr>
              </a:buClr>
              <a:buSzPct val="70000"/>
              <a:defRPr/>
            </a:pPr>
            <a:r>
              <a:rPr lang="en-US" sz="1400" dirty="0">
                <a:solidFill>
                  <a:srgbClr val="00B050"/>
                </a:solidFill>
              </a:rPr>
              <a:t>The main function </a:t>
            </a:r>
            <a:r>
              <a:rPr lang="en-US" sz="1300" dirty="0">
                <a:solidFill>
                  <a:schemeClr val="tx1"/>
                </a:solidFill>
              </a:rPr>
              <a:t>To neutralize the acids in the duodenal </a:t>
            </a:r>
            <a:r>
              <a:rPr lang="en-US" sz="1300" dirty="0" err="1">
                <a:solidFill>
                  <a:schemeClr val="tx1"/>
                </a:solidFill>
              </a:rPr>
              <a:t>chyme</a:t>
            </a:r>
            <a:r>
              <a:rPr lang="en-US" sz="1300" dirty="0">
                <a:solidFill>
                  <a:schemeClr val="tx1"/>
                </a:solidFill>
                <a:cs typeface="Times New Roman" pitchFamily="18" charset="0"/>
              </a:rPr>
              <a:t> to optimum range </a:t>
            </a:r>
            <a:r>
              <a:rPr lang="en-US" sz="1300" dirty="0">
                <a:cs typeface="Times New Roman" pitchFamily="18" charset="0"/>
              </a:rPr>
              <a:t>(</a:t>
            </a:r>
            <a:r>
              <a:rPr lang="en-US" sz="1300" dirty="0" err="1">
                <a:cs typeface="Times New Roman" pitchFamily="18" charset="0"/>
              </a:rPr>
              <a:t>ph</a:t>
            </a:r>
            <a:r>
              <a:rPr lang="en-US" sz="1300" dirty="0">
                <a:cs typeface="Times New Roman" pitchFamily="18" charset="0"/>
              </a:rPr>
              <a:t>= </a:t>
            </a:r>
            <a:r>
              <a:rPr lang="en-US" sz="1300" dirty="0">
                <a:solidFill>
                  <a:schemeClr val="accent4">
                    <a:lumMod val="75000"/>
                  </a:schemeClr>
                </a:solidFill>
                <a:cs typeface="Times New Roman" pitchFamily="18" charset="0"/>
              </a:rPr>
              <a:t>7.0-8.0</a:t>
            </a:r>
            <a:r>
              <a:rPr lang="en-US" sz="1300" dirty="0">
                <a:cs typeface="Times New Roman" pitchFamily="18" charset="0"/>
              </a:rPr>
              <a:t>) </a:t>
            </a:r>
            <a:r>
              <a:rPr lang="en-US" sz="1300" dirty="0">
                <a:solidFill>
                  <a:srgbClr val="FF66CC"/>
                </a:solidFill>
              </a:rPr>
              <a:t>(</a:t>
            </a:r>
            <a:r>
              <a:rPr lang="en-US" sz="1300" dirty="0" err="1">
                <a:solidFill>
                  <a:srgbClr val="FF66CC"/>
                </a:solidFill>
              </a:rPr>
              <a:t>ph</a:t>
            </a:r>
            <a:r>
              <a:rPr lang="en-US" sz="1300" dirty="0">
                <a:solidFill>
                  <a:srgbClr val="FF66CC"/>
                </a:solidFill>
              </a:rPr>
              <a:t>=</a:t>
            </a:r>
            <a:r>
              <a:rPr lang="en-US" sz="1300" dirty="0">
                <a:solidFill>
                  <a:schemeClr val="accent4">
                    <a:lumMod val="75000"/>
                  </a:schemeClr>
                </a:solidFill>
              </a:rPr>
              <a:t>7.6-9.0</a:t>
            </a:r>
            <a:r>
              <a:rPr lang="en-US" sz="1300" dirty="0">
                <a:solidFill>
                  <a:srgbClr val="FF66CC"/>
                </a:solidFill>
              </a:rPr>
              <a:t>) </a:t>
            </a:r>
            <a:r>
              <a:rPr lang="en-US" sz="1300" dirty="0">
                <a:solidFill>
                  <a:schemeClr val="tx1"/>
                </a:solidFill>
                <a:cs typeface="Times New Roman" pitchFamily="18" charset="0"/>
              </a:rPr>
              <a:t>for activity of pancreatic enzymes.</a:t>
            </a:r>
          </a:p>
          <a:p>
            <a:pPr lvl="1">
              <a:buClr>
                <a:schemeClr val="accent2">
                  <a:lumMod val="75000"/>
                </a:schemeClr>
              </a:buClr>
              <a:buSzPct val="70000"/>
              <a:defRPr/>
            </a:pPr>
            <a:r>
              <a:rPr lang="en-US" sz="1300" dirty="0">
                <a:solidFill>
                  <a:schemeClr val="tx1"/>
                </a:solidFill>
                <a:cs typeface="Times New Roman" pitchFamily="18" charset="0"/>
              </a:rPr>
              <a:t>To prevent damage to duodenal mucosa by acid &amp; pepsin </a:t>
            </a:r>
            <a:r>
              <a:rPr lang="en-US" sz="1300" dirty="0">
                <a:solidFill>
                  <a:srgbClr val="00B050"/>
                </a:solidFill>
                <a:cs typeface="Times New Roman" pitchFamily="18" charset="0"/>
              </a:rPr>
              <a:t>(</a:t>
            </a:r>
            <a:r>
              <a:rPr lang="en-US" sz="1400" dirty="0">
                <a:solidFill>
                  <a:srgbClr val="00B050"/>
                </a:solidFill>
              </a:rPr>
              <a:t>Only this enzyme need acidic medium to be activated, the other enzyme need alkaline solution).</a:t>
            </a:r>
            <a:endParaRPr lang="en-US" sz="1300" dirty="0">
              <a:solidFill>
                <a:srgbClr val="00B050"/>
              </a:solidFill>
              <a:cs typeface="Times New Roman" pitchFamily="18" charset="0"/>
            </a:endParaRPr>
          </a:p>
          <a:p>
            <a:pPr lvl="1">
              <a:buClr>
                <a:schemeClr val="accent2">
                  <a:lumMod val="75000"/>
                </a:schemeClr>
              </a:buClr>
              <a:buSzPct val="70000"/>
              <a:defRPr/>
            </a:pPr>
            <a:r>
              <a:rPr lang="en-US" sz="1400" dirty="0">
                <a:solidFill>
                  <a:srgbClr val="00B050"/>
                </a:solidFill>
                <a:cs typeface="Times New Roman" pitchFamily="18" charset="0"/>
              </a:rPr>
              <a:t>The </a:t>
            </a:r>
            <a:r>
              <a:rPr lang="en-US" sz="1400" dirty="0" err="1">
                <a:solidFill>
                  <a:srgbClr val="00B050"/>
                </a:solidFill>
                <a:cs typeface="Times New Roman" pitchFamily="18" charset="0"/>
              </a:rPr>
              <a:t>chyme</a:t>
            </a:r>
            <a:r>
              <a:rPr lang="en-US" sz="1400" dirty="0">
                <a:solidFill>
                  <a:srgbClr val="00B050"/>
                </a:solidFill>
                <a:cs typeface="Times New Roman" pitchFamily="18" charset="0"/>
              </a:rPr>
              <a:t> is very acidic, so it needs to be neutralized by a basic fluid (up to 9 PH) so it doesn’t cause any damage.</a:t>
            </a:r>
            <a:endParaRPr lang="en-US" sz="1300" dirty="0">
              <a:solidFill>
                <a:schemeClr val="tx1"/>
              </a:solidFill>
            </a:endParaRPr>
          </a:p>
          <a:p>
            <a:pPr lvl="1">
              <a:buClr>
                <a:schemeClr val="accent2">
                  <a:lumMod val="75000"/>
                </a:schemeClr>
              </a:buClr>
              <a:buSzPct val="70000"/>
              <a:defRPr/>
            </a:pPr>
            <a:r>
              <a:rPr lang="en-US" sz="1300" dirty="0">
                <a:solidFill>
                  <a:schemeClr val="tx1"/>
                </a:solidFill>
              </a:rPr>
              <a:t>To produce enzymes involved in the digestion of dietary carbohydrate, fat, and protein.</a:t>
            </a:r>
            <a:r>
              <a:rPr lang="ar-SA" sz="1300" dirty="0">
                <a:solidFill>
                  <a:schemeClr val="tx1"/>
                </a:solidFill>
              </a:rPr>
              <a:t> </a:t>
            </a:r>
          </a:p>
          <a:p>
            <a:pPr lvl="1">
              <a:buClr>
                <a:schemeClr val="accent2">
                  <a:lumMod val="75000"/>
                </a:schemeClr>
              </a:buClr>
              <a:buSzPct val="70000"/>
              <a:defRPr/>
            </a:pPr>
            <a:endParaRPr lang="en-US" sz="1300" dirty="0">
              <a:solidFill>
                <a:schemeClr val="tx1"/>
              </a:solidFill>
            </a:endParaRPr>
          </a:p>
          <a:p>
            <a:endParaRPr lang="en-US" sz="100" dirty="0"/>
          </a:p>
          <a:p>
            <a:r>
              <a:rPr lang="en-US" sz="1300" dirty="0">
                <a:solidFill>
                  <a:srgbClr val="FF0000"/>
                </a:solidFill>
              </a:rPr>
              <a:t>Pancreatic secretions contain many enzymes for digesting proteins, carbohydrates(starch), and fats(Lipids), and large quantities of HCO</a:t>
            </a:r>
            <a:r>
              <a:rPr lang="en-US" sz="1300" baseline="-25000" dirty="0">
                <a:solidFill>
                  <a:srgbClr val="FF0000"/>
                </a:solidFill>
              </a:rPr>
              <a:t>3</a:t>
            </a:r>
            <a:r>
              <a:rPr lang="en-US" sz="1300" dirty="0">
                <a:solidFill>
                  <a:srgbClr val="FF0000"/>
                </a:solidFill>
              </a:rPr>
              <a:t> ions.</a:t>
            </a:r>
            <a:endParaRPr lang="en-US" sz="1300" dirty="0"/>
          </a:p>
          <a:p>
            <a:pPr marL="342900" indent="-342900">
              <a:buFont typeface="+mj-lt"/>
              <a:buAutoNum type="arabicPeriod"/>
            </a:pPr>
            <a:endParaRPr lang="en-US" sz="1300" dirty="0"/>
          </a:p>
          <a:p>
            <a:endParaRPr lang="en-US" sz="1300" dirty="0"/>
          </a:p>
        </p:txBody>
      </p:sp>
      <p:sp>
        <p:nvSpPr>
          <p:cNvPr id="6" name="Rectangle 5"/>
          <p:cNvSpPr/>
          <p:nvPr/>
        </p:nvSpPr>
        <p:spPr>
          <a:xfrm rot="5400000">
            <a:off x="10466634" y="1884183"/>
            <a:ext cx="1820874"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abic Typesetting" panose="03020402040406030203" pitchFamily="66" charset="-78"/>
                <a:cs typeface="Arabic Typesetting" panose="03020402040406030203" pitchFamily="66" charset="-78"/>
              </a:rPr>
              <a:t>Only in Males’ Slides</a:t>
            </a:r>
          </a:p>
        </p:txBody>
      </p:sp>
      <p:graphicFrame>
        <p:nvGraphicFramePr>
          <p:cNvPr id="8" name="Table 7"/>
          <p:cNvGraphicFramePr>
            <a:graphicFrameLocks noGrp="1"/>
          </p:cNvGraphicFramePr>
          <p:nvPr>
            <p:extLst>
              <p:ext uri="{D42A27DB-BD31-4B8C-83A1-F6EECF244321}">
                <p14:modId xmlns:p14="http://schemas.microsoft.com/office/powerpoint/2010/main" val="3857383512"/>
              </p:ext>
            </p:extLst>
          </p:nvPr>
        </p:nvGraphicFramePr>
        <p:xfrm>
          <a:off x="606633" y="3040075"/>
          <a:ext cx="10972770" cy="3337560"/>
        </p:xfrm>
        <a:graphic>
          <a:graphicData uri="http://schemas.openxmlformats.org/drawingml/2006/table">
            <a:tbl>
              <a:tblPr firstRow="1" bandRow="1">
                <a:tableStyleId>{5DA37D80-6434-44D0-A028-1B22A696006F}</a:tableStyleId>
              </a:tblPr>
              <a:tblGrid>
                <a:gridCol w="1092466">
                  <a:extLst>
                    <a:ext uri="{9D8B030D-6E8A-4147-A177-3AD203B41FA5}">
                      <a16:colId xmlns:a16="http://schemas.microsoft.com/office/drawing/2014/main" val="571418891"/>
                    </a:ext>
                  </a:extLst>
                </a:gridCol>
                <a:gridCol w="4755353">
                  <a:extLst>
                    <a:ext uri="{9D8B030D-6E8A-4147-A177-3AD203B41FA5}">
                      <a16:colId xmlns:a16="http://schemas.microsoft.com/office/drawing/2014/main" val="1483486950"/>
                    </a:ext>
                  </a:extLst>
                </a:gridCol>
                <a:gridCol w="1583247">
                  <a:extLst>
                    <a:ext uri="{9D8B030D-6E8A-4147-A177-3AD203B41FA5}">
                      <a16:colId xmlns:a16="http://schemas.microsoft.com/office/drawing/2014/main" val="4129349305"/>
                    </a:ext>
                  </a:extLst>
                </a:gridCol>
                <a:gridCol w="3541704">
                  <a:extLst>
                    <a:ext uri="{9D8B030D-6E8A-4147-A177-3AD203B41FA5}">
                      <a16:colId xmlns:a16="http://schemas.microsoft.com/office/drawing/2014/main" val="910234725"/>
                    </a:ext>
                  </a:extLst>
                </a:gridCol>
              </a:tblGrid>
              <a:tr h="248187">
                <a:tc gridSpan="4">
                  <a:txBody>
                    <a:bodyPr/>
                    <a:lstStyle/>
                    <a:p>
                      <a:pPr algn="ctr"/>
                      <a:r>
                        <a:rPr lang="en-US" sz="1100" b="0" dirty="0">
                          <a:latin typeface="Gill Sans MT" panose="020B0502020104020203" pitchFamily="34" charset="0"/>
                          <a:cs typeface="Times New Roman" panose="02020603050405020304" pitchFamily="18" charset="0"/>
                        </a:rPr>
                        <a:t>The most important pancreatic enzymes for digesting proteins are:</a:t>
                      </a:r>
                    </a:p>
                  </a:txBody>
                  <a:tcPr>
                    <a:solidFill>
                      <a:srgbClr val="D6EA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248187">
                <a:tc gridSpan="2">
                  <a:txBody>
                    <a:bodyPr/>
                    <a:lstStyle/>
                    <a:p>
                      <a:pPr algn="ctr"/>
                      <a:r>
                        <a:rPr lang="en-US" sz="1100" dirty="0">
                          <a:solidFill>
                            <a:schemeClr val="accent2">
                              <a:lumMod val="75000"/>
                            </a:schemeClr>
                          </a:solidFill>
                          <a:latin typeface="Gill Sans MT" panose="020B0502020104020203" pitchFamily="34" charset="0"/>
                        </a:rPr>
                        <a:t>Trypsin</a:t>
                      </a:r>
                      <a:endParaRPr lang="en-US" sz="1100" dirty="0">
                        <a:latin typeface="Gill Sans MT" panose="020B0502020104020203" pitchFamily="34" charset="0"/>
                      </a:endParaRPr>
                    </a:p>
                  </a:txBody>
                  <a:tcPr>
                    <a:solidFill>
                      <a:schemeClr val="bg1">
                        <a:lumMod val="95000"/>
                      </a:schemeClr>
                    </a:solidFill>
                  </a:tcPr>
                </a:tc>
                <a:tc hMerge="1">
                  <a:txBody>
                    <a:bodyPr/>
                    <a:lstStyle/>
                    <a:p>
                      <a:endParaRPr lang="en-US"/>
                    </a:p>
                  </a:txBody>
                  <a:tcPr/>
                </a:tc>
                <a:tc>
                  <a:txBody>
                    <a:bodyPr/>
                    <a:lstStyle/>
                    <a:p>
                      <a:pPr algn="ctr"/>
                      <a:r>
                        <a:rPr kumimoji="0" lang="en-US" sz="1100" kern="1200" dirty="0">
                          <a:solidFill>
                            <a:schemeClr val="accent2">
                              <a:lumMod val="75000"/>
                            </a:schemeClr>
                          </a:solidFill>
                          <a:latin typeface="Gill Sans MT" panose="020B0502020104020203" pitchFamily="34" charset="0"/>
                          <a:ea typeface="+mn-ea"/>
                          <a:cs typeface="+mn-cs"/>
                        </a:rPr>
                        <a:t>Chymotrypsin</a:t>
                      </a:r>
                      <a:endParaRPr lang="en-US" sz="1100" dirty="0">
                        <a:latin typeface="Gill Sans MT" panose="020B0502020104020203" pitchFamily="34" charset="0"/>
                      </a:endParaRPr>
                    </a:p>
                  </a:txBody>
                  <a:tcPr>
                    <a:solidFill>
                      <a:schemeClr val="bg1">
                        <a:lumMod val="95000"/>
                      </a:schemeClr>
                    </a:solidFill>
                  </a:tcPr>
                </a:tc>
                <a:tc>
                  <a:txBody>
                    <a:bodyPr/>
                    <a:lstStyle/>
                    <a:p>
                      <a:pPr algn="ctr"/>
                      <a:r>
                        <a:rPr kumimoji="0" lang="en-US" sz="1100" kern="1200" dirty="0" err="1">
                          <a:solidFill>
                            <a:schemeClr val="accent2">
                              <a:lumMod val="75000"/>
                            </a:schemeClr>
                          </a:solidFill>
                          <a:latin typeface="Gill Sans MT" panose="020B0502020104020203" pitchFamily="34" charset="0"/>
                          <a:ea typeface="+mn-ea"/>
                          <a:cs typeface="+mn-cs"/>
                        </a:rPr>
                        <a:t>Carboxypolypeptidase</a:t>
                      </a:r>
                      <a:endParaRPr kumimoji="0" lang="en-US" sz="1100" kern="1200" dirty="0">
                        <a:solidFill>
                          <a:schemeClr val="accent2">
                            <a:lumMod val="75000"/>
                          </a:schemeClr>
                        </a:solidFill>
                        <a:latin typeface="Gill Sans MT" panose="020B0502020104020203" pitchFamily="34" charset="0"/>
                        <a:ea typeface="+mn-ea"/>
                        <a:cs typeface="+mn-cs"/>
                      </a:endParaRPr>
                    </a:p>
                  </a:txBody>
                  <a:tcPr>
                    <a:solidFill>
                      <a:schemeClr val="bg1">
                        <a:lumMod val="95000"/>
                      </a:schemeClr>
                    </a:solidFill>
                  </a:tcPr>
                </a:tc>
                <a:extLst>
                  <a:ext uri="{0D108BD9-81ED-4DB2-BD59-A6C34878D82A}">
                    <a16:rowId xmlns:a16="http://schemas.microsoft.com/office/drawing/2014/main" val="2238428804"/>
                  </a:ext>
                </a:extLst>
              </a:tr>
              <a:tr h="40877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cs typeface="Times New Roman" pitchFamily="18" charset="0"/>
                        </a:rPr>
                        <a:t>split </a:t>
                      </a:r>
                      <a:r>
                        <a:rPr lang="en-US" sz="1100" dirty="0">
                          <a:cs typeface="Times New Roman" pitchFamily="18" charset="0"/>
                        </a:rPr>
                        <a:t>whole and partially digested proteins into peptides of various sizes but do not cause release of individual amino acids.</a:t>
                      </a:r>
                      <a:endParaRPr lang="en-US" sz="1100" dirty="0">
                        <a:solidFill>
                          <a:schemeClr val="tx1"/>
                        </a:solidFill>
                        <a:latin typeface="Gill Sans MT" panose="020B0502020104020203" pitchFamily="34" charset="0"/>
                      </a:endParaRP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cs typeface="Times New Roman" pitchFamily="18" charset="0"/>
                        </a:rPr>
                        <a:t>splits some peptides into individual amino acids, thus completing digestion of some proteins to amino acids.</a:t>
                      </a:r>
                    </a:p>
                  </a:txBody>
                  <a:tcPr/>
                </a:tc>
                <a:extLst>
                  <a:ext uri="{0D108BD9-81ED-4DB2-BD59-A6C34878D82A}">
                    <a16:rowId xmlns:a16="http://schemas.microsoft.com/office/drawing/2014/main" val="2878319891"/>
                  </a:ext>
                </a:extLst>
              </a:tr>
              <a:tr h="248187">
                <a:tc gridSpan="4">
                  <a:txBody>
                    <a:bodyPr/>
                    <a:lstStyle/>
                    <a:p>
                      <a:pPr algn="ctr"/>
                      <a:r>
                        <a:rPr lang="en-US" sz="1100" dirty="0">
                          <a:solidFill>
                            <a:schemeClr val="accent2">
                              <a:lumMod val="75000"/>
                            </a:schemeClr>
                          </a:solidFill>
                        </a:rPr>
                        <a:t>When first synthesized in the pancreatic cells, the proteolytic digestive enzymes </a:t>
                      </a:r>
                      <a:r>
                        <a:rPr lang="en-US" sz="1100" dirty="0">
                          <a:solidFill>
                            <a:srgbClr val="CC0000"/>
                          </a:solidFill>
                        </a:rPr>
                        <a:t>are in the inactive forms</a:t>
                      </a:r>
                      <a:endParaRPr lang="en-US" sz="1100" dirty="0">
                        <a:solidFill>
                          <a:schemeClr val="tx1"/>
                        </a:solidFill>
                        <a:latin typeface="Gill Sans MT" panose="020B0502020104020203" pitchFamily="34" charset="0"/>
                      </a:endParaRPr>
                    </a:p>
                  </a:txBody>
                  <a:tcPr>
                    <a:solidFill>
                      <a:srgbClr val="FDE9F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1202905"/>
                  </a:ext>
                </a:extLst>
              </a:tr>
              <a:tr h="248187">
                <a:tc>
                  <a:txBody>
                    <a:bodyPr/>
                    <a:lstStyle/>
                    <a:p>
                      <a:pPr algn="ctr"/>
                      <a:r>
                        <a:rPr lang="en-US" sz="1100" dirty="0">
                          <a:solidFill>
                            <a:schemeClr val="tx1"/>
                          </a:solidFill>
                          <a:latin typeface="Gill Sans MT" panose="020B0502020104020203" pitchFamily="34" charset="0"/>
                        </a:rPr>
                        <a:t>Inactive form </a:t>
                      </a:r>
                    </a:p>
                  </a:txBody>
                  <a:tcPr>
                    <a:solidFill>
                      <a:srgbClr val="FFFF00"/>
                    </a:solidFill>
                  </a:tcPr>
                </a:tc>
                <a:tc>
                  <a:txBody>
                    <a:bodyPr/>
                    <a:lstStyle/>
                    <a:p>
                      <a:pPr algn="ctr"/>
                      <a:r>
                        <a:rPr lang="en-US" sz="1100" dirty="0">
                          <a:solidFill>
                            <a:schemeClr val="tx1"/>
                          </a:solidFill>
                        </a:rPr>
                        <a:t>Trypsinogen</a:t>
                      </a:r>
                      <a:endParaRPr lang="en-US" sz="1100" dirty="0">
                        <a:solidFill>
                          <a:schemeClr val="tx1"/>
                        </a:solidFill>
                        <a:latin typeface="Gill Sans MT" panose="020B0502020104020203" pitchFamily="34" charset="0"/>
                      </a:endParaRPr>
                    </a:p>
                  </a:txBody>
                  <a:tcPr>
                    <a:noFill/>
                  </a:tcPr>
                </a:tc>
                <a:tc>
                  <a:txBody>
                    <a:bodyPr/>
                    <a:lstStyle/>
                    <a:p>
                      <a:pPr algn="ctr"/>
                      <a:r>
                        <a:rPr lang="en-US" sz="1100" dirty="0" err="1">
                          <a:solidFill>
                            <a:schemeClr val="tx1"/>
                          </a:solidFill>
                        </a:rPr>
                        <a:t>Chymotrypsinogen</a:t>
                      </a:r>
                      <a:endParaRPr lang="en-US" sz="1100" dirty="0">
                        <a:solidFill>
                          <a:schemeClr val="tx1"/>
                        </a:solidFill>
                        <a:latin typeface="Gill Sans MT" panose="020B0502020104020203"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a:solidFill>
                            <a:schemeClr val="tx1"/>
                          </a:solidFill>
                        </a:rPr>
                        <a:t>Procarboxypolypeptidase</a:t>
                      </a:r>
                      <a:endParaRPr lang="en-US" sz="1100" dirty="0">
                        <a:solidFill>
                          <a:schemeClr val="tx1"/>
                        </a:solidFill>
                      </a:endParaRPr>
                    </a:p>
                  </a:txBody>
                  <a:tcPr>
                    <a:noFill/>
                  </a:tcPr>
                </a:tc>
                <a:extLst>
                  <a:ext uri="{0D108BD9-81ED-4DB2-BD59-A6C34878D82A}">
                    <a16:rowId xmlns:a16="http://schemas.microsoft.com/office/drawing/2014/main" val="3553578856"/>
                  </a:ext>
                </a:extLst>
              </a:tr>
              <a:tr h="248187">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These enzymes become activated only after they are secreted into the intestinal tract. </a:t>
                      </a:r>
                    </a:p>
                  </a:txBody>
                  <a:tcPr>
                    <a:solidFill>
                      <a:srgbClr val="CCFFCC"/>
                    </a:solidFill>
                  </a:tcPr>
                </a:tc>
                <a:tc hMerge="1">
                  <a:txBody>
                    <a:bodyPr/>
                    <a:lstStyle/>
                    <a:p>
                      <a:endParaRPr lang="en-US"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8506760"/>
                  </a:ext>
                </a:extLst>
              </a:tr>
              <a:tr h="729963">
                <a:tc>
                  <a:txBody>
                    <a:bodyPr/>
                    <a:lstStyle/>
                    <a:p>
                      <a:pPr algn="ctr"/>
                      <a:r>
                        <a:rPr lang="en-US" sz="1100" dirty="0">
                          <a:solidFill>
                            <a:schemeClr val="tx1"/>
                          </a:solidFill>
                          <a:latin typeface="Gill Sans MT" panose="020B0502020104020203" pitchFamily="34" charset="0"/>
                        </a:rPr>
                        <a:t>Activated by</a:t>
                      </a:r>
                    </a:p>
                  </a:txBody>
                  <a:tcPr>
                    <a:solidFill>
                      <a:srgbClr val="FFFF00"/>
                    </a:solidFill>
                  </a:tcPr>
                </a:tc>
                <a:tc>
                  <a:txBody>
                    <a:bodyPr/>
                    <a:lstStyle/>
                    <a:p>
                      <a:pPr marL="514350" indent="-514350">
                        <a:buClr>
                          <a:schemeClr val="accent2">
                            <a:lumMod val="75000"/>
                          </a:schemeClr>
                        </a:buClr>
                        <a:buFont typeface="+mj-lt"/>
                        <a:buAutoNum type="arabicPeriod"/>
                      </a:pPr>
                      <a:r>
                        <a:rPr lang="en-US" sz="1100" dirty="0" err="1"/>
                        <a:t>Enteropeptidase</a:t>
                      </a:r>
                      <a:r>
                        <a:rPr lang="en-US" sz="1100" dirty="0"/>
                        <a:t> (</a:t>
                      </a:r>
                      <a:r>
                        <a:rPr lang="en-US" sz="1100" dirty="0" err="1"/>
                        <a:t>enterokinase</a:t>
                      </a:r>
                      <a:r>
                        <a:rPr lang="en-US" sz="1100" dirty="0"/>
                        <a:t>), an enzyme secreted by the intestinal mucosa when </a:t>
                      </a:r>
                      <a:r>
                        <a:rPr lang="en-US" sz="1100" dirty="0" err="1"/>
                        <a:t>chyme</a:t>
                      </a:r>
                      <a:r>
                        <a:rPr lang="en-US" sz="1100" dirty="0"/>
                        <a:t> comes in contact with the mucosa. </a:t>
                      </a:r>
                    </a:p>
                    <a:p>
                      <a:pPr marL="514350" indent="-514350">
                        <a:buClr>
                          <a:schemeClr val="accent2">
                            <a:lumMod val="75000"/>
                          </a:schemeClr>
                        </a:buClr>
                        <a:buFont typeface="+mj-lt"/>
                        <a:buAutoNum type="arabicPeriod"/>
                      </a:pPr>
                      <a:r>
                        <a:rPr lang="en-US" sz="1100" dirty="0"/>
                        <a:t>Trypsinogen can be </a:t>
                      </a:r>
                      <a:r>
                        <a:rPr lang="en-US" sz="1100" dirty="0" err="1"/>
                        <a:t>autocatalytically</a:t>
                      </a:r>
                      <a:r>
                        <a:rPr lang="en-US" sz="1100" dirty="0"/>
                        <a:t> activated by trypsin formed from previously secreted trypsinogen. </a:t>
                      </a:r>
                    </a:p>
                  </a:txBody>
                  <a:tcP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Trypsin </a:t>
                      </a:r>
                      <a:r>
                        <a:rPr lang="en-US" sz="1100" dirty="0"/>
                        <a:t>to form chymotrypsin and </a:t>
                      </a:r>
                      <a:r>
                        <a:rPr lang="en-US" sz="1100" dirty="0" err="1"/>
                        <a:t>carboxypolypeptidase</a:t>
                      </a:r>
                      <a:r>
                        <a:rPr lang="en-US" sz="1100" dirty="0"/>
                        <a:t>.</a:t>
                      </a:r>
                    </a:p>
                  </a:txBody>
                  <a:tcPr>
                    <a:noFill/>
                  </a:tcPr>
                </a:tc>
                <a:tc hMerge="1">
                  <a:txBody>
                    <a:bodyPr/>
                    <a:lstStyle/>
                    <a:p>
                      <a:pPr algn="ctr"/>
                      <a:endParaRPr lang="en-US" sz="1150" dirty="0">
                        <a:solidFill>
                          <a:schemeClr val="tx1"/>
                        </a:solidFill>
                        <a:latin typeface="Gill Sans MT" panose="020B0502020104020203" pitchFamily="34" charset="0"/>
                      </a:endParaRPr>
                    </a:p>
                  </a:txBody>
                  <a:tcPr>
                    <a:noFill/>
                  </a:tcPr>
                </a:tc>
                <a:extLst>
                  <a:ext uri="{0D108BD9-81ED-4DB2-BD59-A6C34878D82A}">
                    <a16:rowId xmlns:a16="http://schemas.microsoft.com/office/drawing/2014/main" val="817870213"/>
                  </a:ext>
                </a:extLst>
              </a:tr>
              <a:tr h="817558">
                <a:tc gridSpan="4">
                  <a:txBody>
                    <a:bodyPr/>
                    <a:lstStyle/>
                    <a:p>
                      <a:pPr marL="171450" indent="-171450">
                        <a:buFont typeface="Arial" panose="020B0604020202020204" pitchFamily="34" charset="0"/>
                        <a:buChar char="•"/>
                      </a:pPr>
                      <a:r>
                        <a:rPr lang="is-IS" sz="1000" dirty="0">
                          <a:solidFill>
                            <a:srgbClr val="00B050"/>
                          </a:solidFill>
                          <a:latin typeface="+mn-lt"/>
                          <a:cs typeface="Calibri" panose="020F0502020204030204" pitchFamily="34" charset="0"/>
                        </a:rPr>
                        <a:t>Acually we do not need to digest the protein to individual amino acids completly in the luemen, because the entrocyte(epitheilum cells which are lining the mucosa of small intestine), they can absorp di-tri peptide in addition to individual amino acids. All of them have their own transporter to take them from the lumen to entrocyte, </a:t>
                      </a:r>
                      <a:r>
                        <a:rPr lang="en-US" sz="1000" dirty="0">
                          <a:solidFill>
                            <a:srgbClr val="00B050"/>
                          </a:solidFill>
                          <a:latin typeface="+mn-lt"/>
                          <a:cs typeface="Calibri" panose="020F0502020204030204" pitchFamily="34" charset="0"/>
                        </a:rPr>
                        <a:t>A</a:t>
                      </a:r>
                      <a:r>
                        <a:rPr lang="is-IS" sz="1000" dirty="0">
                          <a:solidFill>
                            <a:srgbClr val="00B050"/>
                          </a:solidFill>
                          <a:latin typeface="+mn-lt"/>
                          <a:cs typeface="Calibri" panose="020F0502020204030204" pitchFamily="34" charset="0"/>
                        </a:rPr>
                        <a:t>nd inside these cells they will broken down into amino acids before enter the blood circulation by enteropeptidase. </a:t>
                      </a:r>
                    </a:p>
                    <a:p>
                      <a:pPr marL="171450" indent="-171450" defTabSz="914400">
                        <a:buFont typeface="Arial" panose="020B0604020202020204" pitchFamily="34" charset="0"/>
                        <a:buChar char="•"/>
                        <a:defRPr/>
                      </a:pPr>
                      <a:r>
                        <a:rPr lang="en-US" sz="1000" dirty="0">
                          <a:solidFill>
                            <a:srgbClr val="00B050"/>
                          </a:solidFill>
                          <a:latin typeface="+mn-lt"/>
                          <a:cs typeface="Calibri" panose="020F0502020204030204" pitchFamily="34" charset="0"/>
                        </a:rPr>
                        <a:t>Sometimes it could also as brush border enzymes. But we have to specify them as </a:t>
                      </a:r>
                      <a:r>
                        <a:rPr lang="en-US" sz="1000" dirty="0" err="1">
                          <a:solidFill>
                            <a:srgbClr val="00B050"/>
                          </a:solidFill>
                          <a:latin typeface="+mn-lt"/>
                          <a:cs typeface="Calibri" panose="020F0502020204030204" pitchFamily="34" charset="0"/>
                        </a:rPr>
                        <a:t>Enteropeptidase</a:t>
                      </a:r>
                      <a:r>
                        <a:rPr lang="en-US" sz="1000" dirty="0">
                          <a:solidFill>
                            <a:srgbClr val="00B050"/>
                          </a:solidFill>
                          <a:latin typeface="+mn-lt"/>
                          <a:cs typeface="Calibri" panose="020F0502020204030204" pitchFamily="34" charset="0"/>
                        </a:rPr>
                        <a:t> or </a:t>
                      </a:r>
                      <a:r>
                        <a:rPr lang="en-US" sz="1000" dirty="0" err="1">
                          <a:solidFill>
                            <a:srgbClr val="00B050"/>
                          </a:solidFill>
                          <a:latin typeface="+mn-lt"/>
                          <a:cs typeface="Calibri" panose="020F0502020204030204" pitchFamily="34" charset="0"/>
                        </a:rPr>
                        <a:t>enterokinase</a:t>
                      </a:r>
                      <a:r>
                        <a:rPr lang="en-US" sz="1000" dirty="0">
                          <a:solidFill>
                            <a:srgbClr val="00B050"/>
                          </a:solidFill>
                          <a:latin typeface="+mn-lt"/>
                          <a:cs typeface="Calibri" panose="020F0502020204030204" pitchFamily="34" charset="0"/>
                        </a:rPr>
                        <a:t> and both are the same.</a:t>
                      </a:r>
                    </a:p>
                    <a:p>
                      <a:pPr marL="171450" indent="-171450" defTabSz="914400">
                        <a:buFont typeface="Arial" panose="020B0604020202020204" pitchFamily="34" charset="0"/>
                        <a:buChar char="•"/>
                        <a:defRPr/>
                      </a:pPr>
                      <a:r>
                        <a:rPr lang="en-US" sz="1000" dirty="0">
                          <a:solidFill>
                            <a:srgbClr val="00B050"/>
                          </a:solidFill>
                          <a:latin typeface="+mn-lt"/>
                          <a:cs typeface="Calibri" panose="020F0502020204030204" pitchFamily="34" charset="0"/>
                        </a:rPr>
                        <a:t>Now all pancreatic enzymes are activated in the duodenum of the small intestine by trypsin which activated by </a:t>
                      </a:r>
                      <a:r>
                        <a:rPr lang="en-US" sz="1000" dirty="0" err="1">
                          <a:solidFill>
                            <a:srgbClr val="00B050"/>
                          </a:solidFill>
                          <a:latin typeface="+mn-lt"/>
                          <a:cs typeface="Calibri" panose="020F0502020204030204" pitchFamily="34" charset="0"/>
                        </a:rPr>
                        <a:t>Enteropeptidase</a:t>
                      </a:r>
                      <a:r>
                        <a:rPr lang="en-US" sz="1000" dirty="0">
                          <a:solidFill>
                            <a:srgbClr val="00B050"/>
                          </a:solidFill>
                          <a:latin typeface="+mn-lt"/>
                          <a:cs typeface="Calibri" panose="020F0502020204030204" pitchFamily="34" charset="0"/>
                        </a:rPr>
                        <a:t> or </a:t>
                      </a:r>
                      <a:r>
                        <a:rPr lang="en-US" sz="1000" dirty="0" err="1">
                          <a:solidFill>
                            <a:srgbClr val="00B050"/>
                          </a:solidFill>
                          <a:latin typeface="+mn-lt"/>
                          <a:cs typeface="Calibri" panose="020F0502020204030204" pitchFamily="34" charset="0"/>
                        </a:rPr>
                        <a:t>enterokinase</a:t>
                      </a:r>
                      <a:r>
                        <a:rPr lang="en-US" sz="1000" dirty="0">
                          <a:solidFill>
                            <a:srgbClr val="00B050"/>
                          </a:solidFill>
                          <a:latin typeface="+mn-lt"/>
                          <a:cs typeface="Calibri" panose="020F0502020204030204" pitchFamily="34" charset="0"/>
                        </a:rPr>
                        <a:t>. </a:t>
                      </a:r>
                      <a:endParaRPr lang="en-US" sz="1000" dirty="0">
                        <a:solidFill>
                          <a:schemeClr val="tx1"/>
                        </a:solidFill>
                        <a:latin typeface="+mn-lt"/>
                      </a:endParaRPr>
                    </a:p>
                  </a:txBody>
                  <a:tcPr>
                    <a:solidFill>
                      <a:schemeClr val="bg1"/>
                    </a:solidFill>
                  </a:tcPr>
                </a:tc>
                <a:tc hMerge="1">
                  <a:txBody>
                    <a:bodyPr/>
                    <a:lstStyle/>
                    <a:p>
                      <a:pPr marL="514350" indent="-514350">
                        <a:buClr>
                          <a:schemeClr val="accent2">
                            <a:lumMod val="75000"/>
                          </a:schemeClr>
                        </a:buClr>
                        <a:buFont typeface="+mj-lt"/>
                        <a:buAutoNum type="arabicPeriod"/>
                      </a:pPr>
                      <a:endParaRPr lang="en-US" sz="1100" dirty="0"/>
                    </a:p>
                  </a:txBody>
                  <a:tcP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noFill/>
                  </a:tcPr>
                </a:tc>
                <a:tc hMerge="1">
                  <a:txBody>
                    <a:bodyPr/>
                    <a:lstStyle/>
                    <a:p>
                      <a:endParaRPr lang="en-US"/>
                    </a:p>
                  </a:txBody>
                  <a:tcPr/>
                </a:tc>
                <a:extLst>
                  <a:ext uri="{0D108BD9-81ED-4DB2-BD59-A6C34878D82A}">
                    <a16:rowId xmlns:a16="http://schemas.microsoft.com/office/drawing/2014/main" val="2946081297"/>
                  </a:ext>
                </a:extLst>
              </a:tr>
            </a:tbl>
          </a:graphicData>
        </a:graphic>
      </p:graphicFrame>
      <p:sp>
        <p:nvSpPr>
          <p:cNvPr id="9" name="Rectangle 8"/>
          <p:cNvSpPr/>
          <p:nvPr/>
        </p:nvSpPr>
        <p:spPr>
          <a:xfrm>
            <a:off x="9982844" y="0"/>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abic Typesetting" panose="03020402040406030203" pitchFamily="66" charset="-78"/>
                <a:cs typeface="Arabic Typesetting" panose="03020402040406030203" pitchFamily="66" charset="-78"/>
              </a:rPr>
              <a:t>Important</a:t>
            </a:r>
          </a:p>
        </p:txBody>
      </p:sp>
      <p:sp>
        <p:nvSpPr>
          <p:cNvPr id="5" name="Rectangle 4"/>
          <p:cNvSpPr/>
          <p:nvPr/>
        </p:nvSpPr>
        <p:spPr>
          <a:xfrm>
            <a:off x="6886500" y="2119609"/>
            <a:ext cx="4104456" cy="600164"/>
          </a:xfrm>
          <a:prstGeom prst="rect">
            <a:avLst/>
          </a:prstGeom>
          <a:noFill/>
          <a:ln>
            <a:solidFill>
              <a:srgbClr val="00B050"/>
            </a:solidFill>
            <a:prstDash val="dashDot"/>
          </a:ln>
        </p:spPr>
        <p:txBody>
          <a:bodyPr wrap="square" rtlCol="0">
            <a:spAutoFit/>
          </a:bodyPr>
          <a:lstStyle/>
          <a:p>
            <a:r>
              <a:rPr lang="en-US" sz="1100" dirty="0">
                <a:solidFill>
                  <a:srgbClr val="00B050"/>
                </a:solidFill>
                <a:latin typeface="Calibri" panose="020F0502020204030204" pitchFamily="34" charset="0"/>
                <a:cs typeface="Calibri" panose="020F0502020204030204" pitchFamily="34" charset="0"/>
              </a:rPr>
              <a:t>Both liver and duodenum can secret HCO3, but the main source of HCO3 is the Pancreas. So if it stop we will have decrease in PH and may develop the duodenum ulceration.</a:t>
            </a:r>
          </a:p>
        </p:txBody>
      </p:sp>
    </p:spTree>
    <p:extLst>
      <p:ext uri="{BB962C8B-B14F-4D97-AF65-F5344CB8AC3E}">
        <p14:creationId xmlns:p14="http://schemas.microsoft.com/office/powerpoint/2010/main" val="316760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Content Placeholder 4"/>
          <p:cNvSpPr>
            <a:spLocks noGrp="1"/>
          </p:cNvSpPr>
          <p:nvPr>
            <p:ph sz="quarter" idx="2"/>
          </p:nvPr>
        </p:nvSpPr>
        <p:spPr>
          <a:xfrm>
            <a:off x="609441" y="1196319"/>
            <a:ext cx="5484971" cy="5040993"/>
          </a:xfrm>
        </p:spPr>
        <p:txBody>
          <a:bodyPr>
            <a:noAutofit/>
          </a:bodyPr>
          <a:lstStyle/>
          <a:p>
            <a:pPr>
              <a:buClr>
                <a:schemeClr val="accent2">
                  <a:lumMod val="75000"/>
                </a:schemeClr>
              </a:buClr>
            </a:pPr>
            <a:r>
              <a:rPr lang="en-US" sz="1400" dirty="0">
                <a:solidFill>
                  <a:srgbClr val="FF0000"/>
                </a:solidFill>
              </a:rPr>
              <a:t>Secretion of trypsin inhibitor prevents digestion of the pancreas itself. </a:t>
            </a:r>
          </a:p>
          <a:p>
            <a:pPr>
              <a:buClr>
                <a:schemeClr val="accent2">
                  <a:lumMod val="75000"/>
                </a:schemeClr>
              </a:buClr>
            </a:pPr>
            <a:endParaRPr lang="en-US" sz="800" dirty="0">
              <a:solidFill>
                <a:srgbClr val="990000"/>
              </a:solidFill>
            </a:endParaRPr>
          </a:p>
          <a:p>
            <a:pPr>
              <a:buClr>
                <a:schemeClr val="accent2">
                  <a:lumMod val="75000"/>
                </a:schemeClr>
              </a:buClr>
            </a:pPr>
            <a:r>
              <a:rPr lang="en-US" sz="1400" dirty="0"/>
              <a:t>Proteolytic enzymes of the pancreatic juice do not become activated until after they have been secreted into the intestine because the trypsin and the other enzymes would digest the pancreas itself. </a:t>
            </a:r>
          </a:p>
          <a:p>
            <a:pPr marL="0" indent="0">
              <a:buClr>
                <a:schemeClr val="accent2">
                  <a:lumMod val="75000"/>
                </a:schemeClr>
              </a:buClr>
              <a:buNone/>
            </a:pPr>
            <a:endParaRPr lang="en-US" sz="800" dirty="0"/>
          </a:p>
          <a:p>
            <a:pPr>
              <a:buClr>
                <a:schemeClr val="accent2">
                  <a:lumMod val="75000"/>
                </a:schemeClr>
              </a:buClr>
            </a:pPr>
            <a:r>
              <a:rPr lang="en-US" sz="1400" dirty="0"/>
              <a:t>The same cells that secrete proteolytic enzymes into the acini of the pancreas secrete another substance called </a:t>
            </a:r>
            <a:r>
              <a:rPr lang="en-US" sz="1400" dirty="0">
                <a:solidFill>
                  <a:srgbClr val="FF0000"/>
                </a:solidFill>
              </a:rPr>
              <a:t>trypsin inhibitor, </a:t>
            </a:r>
            <a:r>
              <a:rPr lang="en-US" sz="1400" dirty="0"/>
              <a:t>which is formed in the cytoplasm of the glandular cells, and it prevents activation of trypsin both inside the secretory cells and in the acini and ducts of the pancreas. </a:t>
            </a:r>
          </a:p>
          <a:p>
            <a:pPr>
              <a:buClr>
                <a:schemeClr val="accent2">
                  <a:lumMod val="75000"/>
                </a:schemeClr>
              </a:buClr>
            </a:pPr>
            <a:endParaRPr lang="en-US" sz="800" dirty="0"/>
          </a:p>
          <a:p>
            <a:pPr>
              <a:buClr>
                <a:schemeClr val="accent2">
                  <a:lumMod val="75000"/>
                </a:schemeClr>
              </a:buClr>
            </a:pPr>
            <a:r>
              <a:rPr lang="en-US" sz="1400" dirty="0"/>
              <a:t>Because trypsin activates the other pancreatic proteolytic enzymes, therefore trypsin inhibitor prevents activation of the other enzymes as well.</a:t>
            </a:r>
          </a:p>
          <a:p>
            <a:pPr>
              <a:buClr>
                <a:schemeClr val="accent2">
                  <a:lumMod val="75000"/>
                </a:schemeClr>
              </a:buClr>
            </a:pPr>
            <a:endParaRPr lang="en-US" sz="800" dirty="0"/>
          </a:p>
          <a:p>
            <a:r>
              <a:rPr lang="en-US" sz="1400" dirty="0">
                <a:solidFill>
                  <a:srgbClr val="00B050"/>
                </a:solidFill>
              </a:rPr>
              <a:t>The trypsin inhibitor will be </a:t>
            </a:r>
            <a:r>
              <a:rPr lang="en-US" sz="1400" dirty="0" err="1">
                <a:solidFill>
                  <a:srgbClr val="00B050"/>
                </a:solidFill>
              </a:rPr>
              <a:t>degeaded</a:t>
            </a:r>
            <a:r>
              <a:rPr lang="en-US" sz="1400" dirty="0">
                <a:solidFill>
                  <a:srgbClr val="00B050"/>
                </a:solidFill>
              </a:rPr>
              <a:t> once it is secreted out from the </a:t>
            </a:r>
            <a:r>
              <a:rPr lang="en-US" sz="1400" dirty="0" err="1">
                <a:solidFill>
                  <a:srgbClr val="00B050"/>
                </a:solidFill>
              </a:rPr>
              <a:t>pancrease</a:t>
            </a:r>
            <a:r>
              <a:rPr lang="en-US" sz="1400" dirty="0">
                <a:solidFill>
                  <a:srgbClr val="00B050"/>
                </a:solidFill>
              </a:rPr>
              <a:t> into </a:t>
            </a:r>
            <a:r>
              <a:rPr lang="en-US" sz="1400" dirty="0" err="1">
                <a:solidFill>
                  <a:srgbClr val="00B050"/>
                </a:solidFill>
              </a:rPr>
              <a:t>intestin</a:t>
            </a:r>
            <a:r>
              <a:rPr lang="en-US" sz="1400" dirty="0">
                <a:solidFill>
                  <a:srgbClr val="00B050"/>
                </a:solidFill>
              </a:rPr>
              <a:t>. The alpha amylase which is secreted from </a:t>
            </a:r>
            <a:r>
              <a:rPr lang="en-US" sz="1400" dirty="0" err="1">
                <a:solidFill>
                  <a:srgbClr val="00B050"/>
                </a:solidFill>
              </a:rPr>
              <a:t>pancrease</a:t>
            </a:r>
            <a:r>
              <a:rPr lang="en-US" sz="1400" dirty="0">
                <a:solidFill>
                  <a:srgbClr val="00B050"/>
                </a:solidFill>
              </a:rPr>
              <a:t> is more potent than the lingual one.</a:t>
            </a:r>
          </a:p>
          <a:p>
            <a:pPr marL="0" indent="0">
              <a:buClr>
                <a:schemeClr val="accent2">
                  <a:lumMod val="75000"/>
                </a:schemeClr>
              </a:buClr>
              <a:buNone/>
            </a:pPr>
            <a:endParaRPr lang="en-US" sz="1400" dirty="0"/>
          </a:p>
          <a:p>
            <a:endParaRPr lang="en-US" sz="1400" dirty="0"/>
          </a:p>
        </p:txBody>
      </p:sp>
      <p:cxnSp>
        <p:nvCxnSpPr>
          <p:cNvPr id="6" name="Straight Connector 5"/>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6098039" y="114300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9" name="Content Placeholder 3"/>
          <p:cNvSpPr>
            <a:spLocks noGrp="1"/>
          </p:cNvSpPr>
          <p:nvPr>
            <p:ph sz="quarter" idx="1"/>
          </p:nvPr>
        </p:nvSpPr>
        <p:spPr>
          <a:xfrm>
            <a:off x="6090804" y="1601470"/>
            <a:ext cx="5488599" cy="4937760"/>
          </a:xfrm>
        </p:spPr>
        <p:txBody>
          <a:bodyPr>
            <a:normAutofit fontScale="92500" lnSpcReduction="10000"/>
          </a:bodyPr>
          <a:lstStyle/>
          <a:p>
            <a:r>
              <a:rPr lang="en-US" sz="1600" dirty="0"/>
              <a:t>Pancreatic enzymes are secreted in inactive form: trypsinogen, </a:t>
            </a:r>
            <a:r>
              <a:rPr lang="en-US" sz="1600" dirty="0" err="1"/>
              <a:t>chymotrypsinogen</a:t>
            </a:r>
            <a:r>
              <a:rPr lang="en-US" sz="1600" dirty="0"/>
              <a:t>, </a:t>
            </a:r>
            <a:r>
              <a:rPr lang="en-US" sz="1600" dirty="0" err="1"/>
              <a:t>procarboxypolypeptidase</a:t>
            </a:r>
            <a:r>
              <a:rPr lang="en-US" sz="1600" dirty="0"/>
              <a:t>. </a:t>
            </a:r>
          </a:p>
          <a:p>
            <a:r>
              <a:rPr lang="en-US" sz="1600" dirty="0"/>
              <a:t>They will be activated by </a:t>
            </a:r>
            <a:r>
              <a:rPr lang="en-US" sz="1600" dirty="0" err="1">
                <a:solidFill>
                  <a:srgbClr val="FF0000"/>
                </a:solidFill>
              </a:rPr>
              <a:t>enterokinase</a:t>
            </a:r>
            <a:r>
              <a:rPr lang="en-US" sz="1600" dirty="0">
                <a:solidFill>
                  <a:srgbClr val="FF0000"/>
                </a:solidFill>
              </a:rPr>
              <a:t> </a:t>
            </a:r>
            <a:r>
              <a:rPr lang="en-US" sz="1600" dirty="0"/>
              <a:t>enzyme in small intestine to their active forms. </a:t>
            </a:r>
          </a:p>
          <a:p>
            <a:r>
              <a:rPr lang="en-US" sz="1600" dirty="0"/>
              <a:t>The acinar cells that secrete the enzymes secretes trypsin inhibitor which prevent activation of trypsin inside acini and ducts. </a:t>
            </a:r>
          </a:p>
          <a:p>
            <a:r>
              <a:rPr lang="en-US" sz="1600" dirty="0"/>
              <a:t>When a duct is blocked the trypsin inhibitor </a:t>
            </a:r>
            <a:r>
              <a:rPr lang="en-US" sz="1600" dirty="0">
                <a:solidFill>
                  <a:srgbClr val="FF0000"/>
                </a:solidFill>
              </a:rPr>
              <a:t>can not </a:t>
            </a:r>
            <a:r>
              <a:rPr lang="en-US" sz="1600" dirty="0"/>
              <a:t>inhibit activation of accumulated enzymes which will be activated and digest the pancreas in few hours. </a:t>
            </a:r>
          </a:p>
          <a:p>
            <a:r>
              <a:rPr lang="en-US" sz="1600" dirty="0" err="1"/>
              <a:t>Enterokinase</a:t>
            </a:r>
            <a:r>
              <a:rPr lang="en-US" sz="1600" dirty="0"/>
              <a:t> is an enzyme that is secreted by brush border of small intestine and activate pancreatic enzymes.</a:t>
            </a:r>
          </a:p>
          <a:p>
            <a:r>
              <a:rPr lang="en-US" sz="1600" dirty="0">
                <a:solidFill>
                  <a:srgbClr val="FF0000"/>
                </a:solidFill>
              </a:rPr>
              <a:t>Trypsin inhibitor </a:t>
            </a:r>
            <a:r>
              <a:rPr lang="en-US" sz="1600" dirty="0"/>
              <a:t>is secreted by acinar cells to prevent activation of the enzymes inside the cells, in the acini and in the ducts.</a:t>
            </a:r>
          </a:p>
          <a:p>
            <a:r>
              <a:rPr lang="en-US" sz="1600" dirty="0">
                <a:solidFill>
                  <a:srgbClr val="00B050"/>
                </a:solidFill>
              </a:rPr>
              <a:t>In the stomach, HCL is what activates the enzymes.</a:t>
            </a:r>
          </a:p>
          <a:p>
            <a:r>
              <a:rPr lang="en-US" sz="1600" dirty="0">
                <a:solidFill>
                  <a:srgbClr val="00B050"/>
                </a:solidFill>
              </a:rPr>
              <a:t>Here, we have trypsin inhibitors and </a:t>
            </a:r>
            <a:r>
              <a:rPr lang="en-US" sz="1600" dirty="0" err="1">
                <a:solidFill>
                  <a:srgbClr val="00B050"/>
                </a:solidFill>
              </a:rPr>
              <a:t>enterokinase</a:t>
            </a:r>
            <a:r>
              <a:rPr lang="en-US" sz="1600" dirty="0">
                <a:solidFill>
                  <a:srgbClr val="00B050"/>
                </a:solidFill>
              </a:rPr>
              <a:t> to control the activation.</a:t>
            </a:r>
          </a:p>
          <a:p>
            <a:r>
              <a:rPr lang="en-US" sz="1600" dirty="0">
                <a:solidFill>
                  <a:srgbClr val="00B050"/>
                </a:solidFill>
              </a:rPr>
              <a:t>Because as soon as trypsin is activated, this will lead to activation of all other enzymes.</a:t>
            </a:r>
            <a:endParaRPr lang="en-US" sz="1600" dirty="0"/>
          </a:p>
          <a:p>
            <a:endParaRPr lang="en-US" sz="1600" dirty="0"/>
          </a:p>
        </p:txBody>
      </p:sp>
      <p:sp>
        <p:nvSpPr>
          <p:cNvPr id="10" name="Title 1"/>
          <p:cNvSpPr txBox="1">
            <a:spLocks/>
          </p:cNvSpPr>
          <p:nvPr/>
        </p:nvSpPr>
        <p:spPr>
          <a:xfrm>
            <a:off x="6090804" y="228600"/>
            <a:ext cx="5640999" cy="914400"/>
          </a:xfrm>
          <a:prstGeom prst="rect">
            <a:avLst/>
          </a:prstGeom>
        </p:spPr>
        <p:txBody>
          <a:bodyPr vert="horz" lIns="101590" tIns="50795" rIns="101590" bIns="50795" anchor="b" anchorCtr="0">
            <a:normAutofit fontScale="82500" lnSpcReduction="200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dirty="0"/>
              <a:t>What protect pancreas from digestion by its enzymes? </a:t>
            </a:r>
          </a:p>
        </p:txBody>
      </p:sp>
    </p:spTree>
    <p:extLst>
      <p:ext uri="{BB962C8B-B14F-4D97-AF65-F5344CB8AC3E}">
        <p14:creationId xmlns:p14="http://schemas.microsoft.com/office/powerpoint/2010/main" val="188117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p:txBody>
          <a:bodyPr/>
          <a:lstStyle/>
          <a:p>
            <a:r>
              <a:rPr lang="en-US" altLang="en-US" sz="1800" dirty="0">
                <a:solidFill>
                  <a:schemeClr val="accent2">
                    <a:lumMod val="75000"/>
                  </a:schemeClr>
                </a:solidFill>
              </a:rPr>
              <a:t>Activation of </a:t>
            </a:r>
            <a:r>
              <a:rPr lang="en-US" altLang="en-US" sz="1800" dirty="0" err="1">
                <a:solidFill>
                  <a:schemeClr val="accent2">
                    <a:lumMod val="75000"/>
                  </a:schemeClr>
                </a:solidFill>
              </a:rPr>
              <a:t>Trypsinogen</a:t>
            </a:r>
            <a:r>
              <a:rPr lang="en-US" altLang="en-US" sz="1800" dirty="0">
                <a:solidFill>
                  <a:schemeClr val="accent2">
                    <a:lumMod val="75000"/>
                  </a:schemeClr>
                </a:solidFill>
              </a:rPr>
              <a:t> in duodenal Lumen:</a:t>
            </a:r>
            <a:endParaRPr lang="en-US" sz="1800" dirty="0">
              <a:solidFill>
                <a:schemeClr val="accent2">
                  <a:lumMod val="75000"/>
                </a:schemeClr>
              </a:solidFill>
            </a:endParaRPr>
          </a:p>
          <a:p>
            <a:endParaRPr lang="en-US" dirty="0"/>
          </a:p>
        </p:txBody>
      </p:sp>
      <p:sp>
        <p:nvSpPr>
          <p:cNvPr id="5" name="Content Placeholder 4"/>
          <p:cNvSpPr>
            <a:spLocks noGrp="1"/>
          </p:cNvSpPr>
          <p:nvPr>
            <p:ph sz="quarter" idx="2"/>
          </p:nvPr>
        </p:nvSpPr>
        <p:spPr>
          <a:xfrm>
            <a:off x="6174658" y="1457907"/>
            <a:ext cx="5387461" cy="4696007"/>
          </a:xfrm>
        </p:spPr>
        <p:txBody>
          <a:bodyPr>
            <a:normAutofit/>
          </a:bodyPr>
          <a:lstStyle/>
          <a:p>
            <a:r>
              <a:rPr lang="en-US" altLang="en-US" sz="1400" dirty="0"/>
              <a:t>The pancreatic enzyme for digesting carbohydrates is pancreatic amylase, which hydrolyzes starches, glycogen, and most other carbohydrates(except cellulose) to form mostly disaccharides and a few tri-saccharides. </a:t>
            </a:r>
          </a:p>
          <a:p>
            <a:r>
              <a:rPr lang="en-US" sz="1400" dirty="0">
                <a:solidFill>
                  <a:srgbClr val="00B050"/>
                </a:solidFill>
              </a:rPr>
              <a:t>Most of our digested carbohydrates that we are getting from our food are in form of disaccharides not starch, so we do not need alpha amylase to broken down to disaccharides and then we need brush border enzyme in enterocytes to digest them to monosaccharides which then will be absorbed by certain transports</a:t>
            </a:r>
            <a:r>
              <a:rPr lang="ar-SA" sz="1400" dirty="0">
                <a:solidFill>
                  <a:srgbClr val="00B050"/>
                </a:solidFill>
              </a:rPr>
              <a:t> </a:t>
            </a:r>
            <a:r>
              <a:rPr lang="en-US" sz="1400" dirty="0">
                <a:solidFill>
                  <a:srgbClr val="00B050"/>
                </a:solidFill>
              </a:rPr>
              <a:t>   </a:t>
            </a:r>
          </a:p>
          <a:p>
            <a:endParaRPr lang="en-US" altLang="en-US" sz="1400" dirty="0"/>
          </a:p>
        </p:txBody>
      </p:sp>
      <p:pic>
        <p:nvPicPr>
          <p:cNvPr id="6" name="Picture 5" descr="8_26">
            <a:extLst>
              <a:ext uri="{FF2B5EF4-FFF2-40B4-BE49-F238E27FC236}">
                <a16:creationId xmlns:a16="http://schemas.microsoft.com/office/drawing/2014/main" id="{BF3F3426-82E5-40C5-8C92-4615DE92B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442" y="1628800"/>
            <a:ext cx="5404744" cy="467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FC0A3170-04F1-48F9-8713-F167C32C3286}"/>
              </a:ext>
            </a:extLst>
          </p:cNvPr>
          <p:cNvPicPr>
            <a:picLocks noChangeAspect="1"/>
          </p:cNvPicPr>
          <p:nvPr/>
        </p:nvPicPr>
        <p:blipFill rotWithShape="1">
          <a:blip r:embed="rId3"/>
          <a:srcRect t="11322"/>
          <a:stretch/>
        </p:blipFill>
        <p:spPr>
          <a:xfrm>
            <a:off x="6183299" y="3789040"/>
            <a:ext cx="5370177" cy="2519621"/>
          </a:xfrm>
          <a:prstGeom prst="rect">
            <a:avLst/>
          </a:prstGeom>
        </p:spPr>
      </p:pic>
      <p:sp>
        <p:nvSpPr>
          <p:cNvPr id="10" name="Rectangle 9"/>
          <p:cNvSpPr/>
          <p:nvPr/>
        </p:nvSpPr>
        <p:spPr>
          <a:xfrm>
            <a:off x="6094411" y="1143000"/>
            <a:ext cx="2205981" cy="314907"/>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11" name="Rectangle 10"/>
          <p:cNvSpPr/>
          <p:nvPr/>
        </p:nvSpPr>
        <p:spPr>
          <a:xfrm>
            <a:off x="2349996" y="252484"/>
            <a:ext cx="9229407" cy="830997"/>
          </a:xfrm>
          <a:prstGeom prst="rect">
            <a:avLst/>
          </a:prstGeom>
          <a:noFill/>
          <a:ln>
            <a:solidFill>
              <a:srgbClr val="00B050"/>
            </a:solidFill>
            <a:prstDash val="dashDot"/>
          </a:ln>
        </p:spPr>
        <p:txBody>
          <a:bodyPr wrap="square" rtlCol="0">
            <a:spAutoFit/>
          </a:bodyPr>
          <a:lstStyle/>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Pancreatic amylase is much </a:t>
            </a:r>
            <a:r>
              <a:rPr lang="en-US" sz="1200" dirty="0" err="1">
                <a:solidFill>
                  <a:srgbClr val="00B050"/>
                </a:solidFill>
                <a:latin typeface="Calibri" panose="020F0502020204030204" pitchFamily="34" charset="0"/>
                <a:cs typeface="Calibri" panose="020F0502020204030204" pitchFamily="34" charset="0"/>
              </a:rPr>
              <a:t>much</a:t>
            </a:r>
            <a:r>
              <a:rPr lang="en-US" sz="1200" dirty="0">
                <a:solidFill>
                  <a:srgbClr val="00B050"/>
                </a:solidFill>
                <a:latin typeface="Calibri" panose="020F0502020204030204" pitchFamily="34" charset="0"/>
                <a:cs typeface="Calibri" panose="020F0502020204030204" pitchFamily="34" charset="0"/>
              </a:rPr>
              <a:t> powerful than alpha amylase.</a:t>
            </a: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That’s why, the digestion of carbohydrates do not last to much, you can digest all carbohydrates you ate within 20-30 minutes in duodenum.</a:t>
            </a: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That’s why, the diabetic patient when they eat any carbohydrates, their blood glucose or sugar is raised rapidly, because they digested and absorbed rapidly and we do not need that sophisticated atmosphere to digest them to monosaccharides not to disaccharides.  </a:t>
            </a:r>
          </a:p>
        </p:txBody>
      </p:sp>
      <p:sp>
        <p:nvSpPr>
          <p:cNvPr id="13" name="TextBox 12"/>
          <p:cNvSpPr txBox="1"/>
          <p:nvPr/>
        </p:nvSpPr>
        <p:spPr>
          <a:xfrm>
            <a:off x="8534662" y="3589775"/>
            <a:ext cx="2015424" cy="307777"/>
          </a:xfrm>
          <a:prstGeom prst="rect">
            <a:avLst/>
          </a:prstGeom>
          <a:noFill/>
        </p:spPr>
        <p:txBody>
          <a:bodyPr wrap="none" rtlCol="0">
            <a:spAutoFit/>
          </a:bodyPr>
          <a:lstStyle/>
          <a:p>
            <a:pPr algn="ctr"/>
            <a:r>
              <a:rPr lang="en-US" sz="1400" dirty="0">
                <a:solidFill>
                  <a:schemeClr val="accent2">
                    <a:lumMod val="75000"/>
                  </a:schemeClr>
                </a:solidFill>
              </a:rPr>
              <a:t>Carbohydrates digestion </a:t>
            </a:r>
          </a:p>
        </p:txBody>
      </p:sp>
      <p:sp>
        <p:nvSpPr>
          <p:cNvPr id="14" name="Rectangle 13"/>
          <p:cNvSpPr/>
          <p:nvPr/>
        </p:nvSpPr>
        <p:spPr>
          <a:xfrm>
            <a:off x="7796127" y="3897552"/>
            <a:ext cx="3828807" cy="830997"/>
          </a:xfrm>
          <a:prstGeom prst="rect">
            <a:avLst/>
          </a:prstGeom>
          <a:noFill/>
          <a:ln>
            <a:solidFill>
              <a:srgbClr val="00B050"/>
            </a:solidFill>
            <a:prstDash val="dashDot"/>
          </a:ln>
        </p:spPr>
        <p:txBody>
          <a:bodyPr wrap="square" rtlCol="0">
            <a:spAutoFit/>
          </a:bodyPr>
          <a:lstStyle/>
          <a:p>
            <a:r>
              <a:rPr lang="en-US" sz="1200" dirty="0">
                <a:solidFill>
                  <a:srgbClr val="00B050"/>
                </a:solidFill>
                <a:latin typeface="Calibri" panose="020F0502020204030204" pitchFamily="34" charset="0"/>
                <a:cs typeface="Calibri" panose="020F0502020204030204" pitchFamily="34" charset="0"/>
              </a:rPr>
              <a:t>If we eat the carbohydrates in these form of disaccharides, they only need brush border enzyme to be digested which can be released from epithelium cells of luminal wall of duodenum.</a:t>
            </a:r>
          </a:p>
        </p:txBody>
      </p:sp>
      <p:sp>
        <p:nvSpPr>
          <p:cNvPr id="15" name="Rectangle 14"/>
          <p:cNvSpPr/>
          <p:nvPr/>
        </p:nvSpPr>
        <p:spPr>
          <a:xfrm>
            <a:off x="117748" y="2303085"/>
            <a:ext cx="2880319" cy="1384995"/>
          </a:xfrm>
          <a:prstGeom prst="rect">
            <a:avLst/>
          </a:prstGeom>
          <a:noFill/>
          <a:ln>
            <a:solidFill>
              <a:srgbClr val="00B050"/>
            </a:solidFill>
            <a:prstDash val="dashDot"/>
          </a:ln>
        </p:spPr>
        <p:txBody>
          <a:bodyPr wrap="square" rtlCol="0">
            <a:spAutoFit/>
          </a:bodyPr>
          <a:lstStyle/>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If you want to absorb carbohydrate U MUST change is into monosaccharides form memories the composition of disaccharides.</a:t>
            </a: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Lipids are digested in the stomach NOT in the mouth.</a:t>
            </a:r>
          </a:p>
          <a:p>
            <a:pPr marL="171450" indent="-171450">
              <a:buFont typeface="Arial" panose="020B0604020202020204" pitchFamily="34" charset="0"/>
              <a:buChar char="•"/>
            </a:pPr>
            <a:r>
              <a:rPr lang="en-US" sz="1200" dirty="0">
                <a:solidFill>
                  <a:srgbClr val="00B050"/>
                </a:solidFill>
                <a:latin typeface="Calibri" panose="020F0502020204030204" pitchFamily="34" charset="0"/>
                <a:cs typeface="Calibri" panose="020F0502020204030204" pitchFamily="34" charset="0"/>
              </a:rPr>
              <a:t>carbs start digestion in mouth.</a:t>
            </a:r>
          </a:p>
        </p:txBody>
      </p:sp>
    </p:spTree>
    <p:extLst>
      <p:ext uri="{BB962C8B-B14F-4D97-AF65-F5344CB8AC3E}">
        <p14:creationId xmlns:p14="http://schemas.microsoft.com/office/powerpoint/2010/main" val="35882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p:txBody>
          <a:bodyPr>
            <a:normAutofit/>
          </a:bodyPr>
          <a:lstStyle/>
          <a:p>
            <a:pPr>
              <a:defRPr/>
            </a:pPr>
            <a:r>
              <a:rPr lang="en-US" sz="1600" dirty="0">
                <a:solidFill>
                  <a:schemeClr val="accent2">
                    <a:lumMod val="75000"/>
                  </a:schemeClr>
                </a:solidFill>
              </a:rPr>
              <a:t>The main enzymes for fat digestion are:</a:t>
            </a:r>
          </a:p>
          <a:p>
            <a:pPr marL="342900" indent="-342900">
              <a:buFont typeface="+mj-lt"/>
              <a:buAutoNum type="arabicPeriod"/>
              <a:defRPr/>
            </a:pPr>
            <a:r>
              <a:rPr lang="en-US" sz="1600" dirty="0">
                <a:solidFill>
                  <a:schemeClr val="bg2">
                    <a:lumMod val="75000"/>
                  </a:schemeClr>
                </a:solidFill>
              </a:rPr>
              <a:t>Pancreatic lipase </a:t>
            </a:r>
            <a:r>
              <a:rPr lang="en-US" sz="1600" dirty="0">
                <a:solidFill>
                  <a:srgbClr val="00B050"/>
                </a:solidFill>
              </a:rPr>
              <a:t>(Also we have lingual lipase </a:t>
            </a:r>
          </a:p>
          <a:p>
            <a:pPr marL="0" indent="0">
              <a:buNone/>
              <a:defRPr/>
            </a:pPr>
            <a:r>
              <a:rPr lang="en-US" sz="1600" dirty="0">
                <a:solidFill>
                  <a:srgbClr val="00B050"/>
                </a:solidFill>
              </a:rPr>
              <a:t>can digest 10% in stomach)</a:t>
            </a:r>
          </a:p>
          <a:p>
            <a:pPr marL="342900" indent="-342900">
              <a:buFont typeface="+mj-lt"/>
              <a:buAutoNum type="arabicPeriod"/>
              <a:defRPr/>
            </a:pPr>
            <a:r>
              <a:rPr lang="en-US" sz="1600" dirty="0">
                <a:solidFill>
                  <a:schemeClr val="bg2">
                    <a:lumMod val="75000"/>
                  </a:schemeClr>
                </a:solidFill>
              </a:rPr>
              <a:t>Cholesterol esterase.</a:t>
            </a:r>
          </a:p>
          <a:p>
            <a:pPr marL="342900" indent="-342900">
              <a:buFont typeface="+mj-lt"/>
              <a:buAutoNum type="arabicPeriod"/>
              <a:defRPr/>
            </a:pPr>
            <a:r>
              <a:rPr lang="en-US" sz="1600" dirty="0">
                <a:solidFill>
                  <a:schemeClr val="bg2">
                    <a:lumMod val="75000"/>
                  </a:schemeClr>
                </a:solidFill>
              </a:rPr>
              <a:t>Phospholipase </a:t>
            </a:r>
            <a:r>
              <a:rPr lang="en-US" sz="1600" dirty="0">
                <a:solidFill>
                  <a:srgbClr val="00B050"/>
                </a:solidFill>
              </a:rPr>
              <a:t>(A2</a:t>
            </a:r>
            <a:r>
              <a:rPr lang="en-US" sz="1600" dirty="0" smtClean="0">
                <a:solidFill>
                  <a:srgbClr val="00B050"/>
                </a:solidFill>
              </a:rPr>
              <a:t>).</a:t>
            </a:r>
          </a:p>
          <a:p>
            <a:pPr>
              <a:defRPr/>
            </a:pPr>
            <a:r>
              <a:rPr lang="en-US" sz="1600" dirty="0"/>
              <a:t>The suffix –</a:t>
            </a:r>
            <a:r>
              <a:rPr lang="en-US" sz="1600" dirty="0" err="1"/>
              <a:t>ogen</a:t>
            </a:r>
            <a:r>
              <a:rPr lang="en-US" sz="1600" dirty="0"/>
              <a:t> or prefix pro- indicates the </a:t>
            </a:r>
            <a:endParaRPr lang="en-US" sz="1600" dirty="0" smtClean="0"/>
          </a:p>
          <a:p>
            <a:pPr marL="0" indent="0">
              <a:buNone/>
              <a:defRPr/>
            </a:pPr>
            <a:r>
              <a:rPr lang="en-US" sz="1600" dirty="0" smtClean="0"/>
              <a:t>enzyme </a:t>
            </a:r>
            <a:r>
              <a:rPr lang="en-US" sz="1600" dirty="0"/>
              <a:t>is secreted in an inactive form.</a:t>
            </a:r>
            <a:endParaRPr lang="ar-SA" sz="1600" dirty="0"/>
          </a:p>
          <a:p>
            <a:pPr marL="342900" indent="-342900">
              <a:buFont typeface="+mj-lt"/>
              <a:buAutoNum type="arabicPeriod"/>
              <a:defRPr/>
            </a:pPr>
            <a:endParaRPr lang="en-US" sz="1600" dirty="0">
              <a:solidFill>
                <a:srgbClr val="00B050"/>
              </a:solidFill>
            </a:endParaRPr>
          </a:p>
          <a:p>
            <a:endParaRPr lang="en-US" sz="1600" dirty="0"/>
          </a:p>
        </p:txBody>
      </p:sp>
      <p:pic>
        <p:nvPicPr>
          <p:cNvPr id="6" name="Picture 3" descr="8_29">
            <a:extLst>
              <a:ext uri="{FF2B5EF4-FFF2-40B4-BE49-F238E27FC236}">
                <a16:creationId xmlns:a16="http://schemas.microsoft.com/office/drawing/2014/main" id="{0D40AF3D-E450-433B-82F6-046229A03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276" y="1295400"/>
            <a:ext cx="6709126" cy="184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4618266" y="3227559"/>
            <a:ext cx="2952329" cy="36004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US" sz="1600" dirty="0">
                <a:solidFill>
                  <a:schemeClr val="bg1">
                    <a:lumMod val="50000"/>
                  </a:schemeClr>
                </a:solidFill>
              </a:rPr>
              <a:t>Specific hydrolytic activity</a:t>
            </a:r>
            <a:endParaRPr lang="ar-SA" sz="1600" dirty="0">
              <a:solidFill>
                <a:schemeClr val="bg1">
                  <a:lumMod val="50000"/>
                </a:schemeClr>
              </a:solidFill>
            </a:endParaRPr>
          </a:p>
        </p:txBody>
      </p:sp>
      <p:cxnSp>
        <p:nvCxnSpPr>
          <p:cNvPr id="32" name="Straight Connector 31"/>
          <p:cNvCxnSpPr>
            <a:stCxn id="30" idx="2"/>
          </p:cNvCxnSpPr>
          <p:nvPr/>
        </p:nvCxnSpPr>
        <p:spPr>
          <a:xfrm>
            <a:off x="6094431" y="3587599"/>
            <a:ext cx="0" cy="201441"/>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6094430" y="3789040"/>
            <a:ext cx="374439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2350032" y="3789040"/>
            <a:ext cx="374439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a:off x="2350032" y="37890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a:off x="6094430" y="3793604"/>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p:nvPr/>
        </p:nvCxnSpPr>
        <p:spPr>
          <a:xfrm>
            <a:off x="9838828" y="37890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0" name="Rectangle 39"/>
          <p:cNvSpPr/>
          <p:nvPr/>
        </p:nvSpPr>
        <p:spPr>
          <a:xfrm>
            <a:off x="1341938" y="4077073"/>
            <a:ext cx="2016188"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622300" rtl="1">
              <a:lnSpc>
                <a:spcPct val="90000"/>
              </a:lnSpc>
              <a:spcBef>
                <a:spcPct val="0"/>
              </a:spcBef>
              <a:spcAft>
                <a:spcPct val="35000"/>
              </a:spcAft>
            </a:pPr>
            <a:r>
              <a:rPr lang="en-US" altLang="en-US" sz="1600">
                <a:solidFill>
                  <a:schemeClr val="accent2">
                    <a:lumMod val="75000"/>
                  </a:schemeClr>
                </a:solidFill>
                <a:sym typeface="Symbol" panose="05050102010706020507" pitchFamily="18" charset="2"/>
              </a:rPr>
              <a:t>Nucleolytic</a:t>
            </a:r>
            <a:endParaRPr lang="en-US" altLang="en-US" sz="1600" dirty="0">
              <a:solidFill>
                <a:schemeClr val="accent2">
                  <a:lumMod val="75000"/>
                </a:schemeClr>
              </a:solidFill>
              <a:sym typeface="Symbol" panose="05050102010706020507" pitchFamily="18" charset="2"/>
            </a:endParaRPr>
          </a:p>
        </p:txBody>
      </p:sp>
      <p:sp>
        <p:nvSpPr>
          <p:cNvPr id="41" name="Rectangle 40"/>
          <p:cNvSpPr/>
          <p:nvPr/>
        </p:nvSpPr>
        <p:spPr>
          <a:xfrm>
            <a:off x="5086336" y="4077072"/>
            <a:ext cx="2016188"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US" altLang="en-US" sz="1600" dirty="0">
                <a:solidFill>
                  <a:schemeClr val="accent2">
                    <a:lumMod val="75000"/>
                  </a:schemeClr>
                </a:solidFill>
              </a:rPr>
              <a:t>Amylolytic</a:t>
            </a:r>
          </a:p>
        </p:txBody>
      </p:sp>
      <p:sp>
        <p:nvSpPr>
          <p:cNvPr id="42" name="Rectangle 41"/>
          <p:cNvSpPr/>
          <p:nvPr/>
        </p:nvSpPr>
        <p:spPr>
          <a:xfrm>
            <a:off x="8816167" y="4077072"/>
            <a:ext cx="2016188"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US" sz="1600" dirty="0">
                <a:solidFill>
                  <a:schemeClr val="accent2">
                    <a:lumMod val="75000"/>
                  </a:schemeClr>
                </a:solidFill>
              </a:rPr>
              <a:t>Proteolytic</a:t>
            </a:r>
          </a:p>
        </p:txBody>
      </p:sp>
      <p:cxnSp>
        <p:nvCxnSpPr>
          <p:cNvPr id="44" name="Straight Connector 43"/>
          <p:cNvCxnSpPr>
            <a:stCxn id="40" idx="2"/>
          </p:cNvCxnSpPr>
          <p:nvPr/>
        </p:nvCxnSpPr>
        <p:spPr>
          <a:xfrm>
            <a:off x="2350032" y="4437113"/>
            <a:ext cx="0" cy="216023"/>
          </a:xfrm>
          <a:prstGeom prst="line">
            <a:avLst/>
          </a:prstGeom>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a:off x="2350032" y="4653136"/>
            <a:ext cx="100809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p:nvCxnSpPr>
        <p:spPr>
          <a:xfrm>
            <a:off x="1341938" y="4653136"/>
            <a:ext cx="100809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Arrow Connector 48"/>
          <p:cNvCxnSpPr/>
          <p:nvPr/>
        </p:nvCxnSpPr>
        <p:spPr>
          <a:xfrm>
            <a:off x="3358126" y="465313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p:cNvCxnSpPr/>
          <p:nvPr/>
        </p:nvCxnSpPr>
        <p:spPr>
          <a:xfrm>
            <a:off x="1341938" y="465313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1" name="Rectangle 50"/>
          <p:cNvSpPr/>
          <p:nvPr/>
        </p:nvSpPr>
        <p:spPr>
          <a:xfrm>
            <a:off x="2620046" y="4936997"/>
            <a:ext cx="1476160"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en-US" sz="1400" dirty="0">
                <a:solidFill>
                  <a:schemeClr val="tx1"/>
                </a:solidFill>
                <a:sym typeface="Symbol" panose="05050102010706020507" pitchFamily="18" charset="2"/>
              </a:rPr>
              <a:t>Deoxyribonuclease</a:t>
            </a:r>
            <a:endParaRPr lang="en-US" sz="1400" dirty="0">
              <a:solidFill>
                <a:schemeClr val="tx1"/>
              </a:solidFill>
            </a:endParaRPr>
          </a:p>
        </p:txBody>
      </p:sp>
      <p:sp>
        <p:nvSpPr>
          <p:cNvPr id="52" name="Rectangle 51"/>
          <p:cNvSpPr/>
          <p:nvPr/>
        </p:nvSpPr>
        <p:spPr>
          <a:xfrm>
            <a:off x="602941" y="4936997"/>
            <a:ext cx="1476160"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en-US" sz="1400" dirty="0">
                <a:solidFill>
                  <a:schemeClr val="tx1"/>
                </a:solidFill>
                <a:sym typeface="Symbol" panose="05050102010706020507" pitchFamily="18" charset="2"/>
              </a:rPr>
              <a:t>Ribonuclease</a:t>
            </a:r>
          </a:p>
        </p:txBody>
      </p:sp>
      <p:cxnSp>
        <p:nvCxnSpPr>
          <p:cNvPr id="53" name="Straight Connector 52"/>
          <p:cNvCxnSpPr/>
          <p:nvPr/>
        </p:nvCxnSpPr>
        <p:spPr>
          <a:xfrm>
            <a:off x="6094430" y="4437113"/>
            <a:ext cx="0" cy="216023"/>
          </a:xfrm>
          <a:prstGeom prst="line">
            <a:avLst/>
          </a:prstGeom>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a:off x="6094430" y="4653136"/>
            <a:ext cx="100809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a:off x="5086336" y="4653136"/>
            <a:ext cx="100809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p:nvPr/>
        </p:nvCxnSpPr>
        <p:spPr>
          <a:xfrm>
            <a:off x="7102524" y="465313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7" name="Straight Arrow Connector 56"/>
          <p:cNvCxnSpPr/>
          <p:nvPr/>
        </p:nvCxnSpPr>
        <p:spPr>
          <a:xfrm>
            <a:off x="5086336" y="465313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4" name="Rectangle 63"/>
          <p:cNvSpPr/>
          <p:nvPr/>
        </p:nvSpPr>
        <p:spPr>
          <a:xfrm>
            <a:off x="6364605" y="4936996"/>
            <a:ext cx="1476160" cy="12961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en-US" sz="1400" dirty="0" err="1">
                <a:solidFill>
                  <a:schemeClr val="tx1"/>
                </a:solidFill>
                <a:sym typeface="Symbol" panose="05050102010706020507" pitchFamily="18" charset="2"/>
              </a:rPr>
              <a:t>Prophospholipase</a:t>
            </a:r>
            <a:r>
              <a:rPr lang="en-US" altLang="en-US" sz="1400" dirty="0">
                <a:solidFill>
                  <a:schemeClr val="tx1"/>
                </a:solidFill>
                <a:sym typeface="Symbol" panose="05050102010706020507" pitchFamily="18" charset="2"/>
              </a:rPr>
              <a:t> A2</a:t>
            </a:r>
          </a:p>
          <a:p>
            <a:pPr lvl="0" algn="ctr"/>
            <a:r>
              <a:rPr lang="en-US" altLang="en-US" sz="1400" dirty="0" err="1">
                <a:solidFill>
                  <a:schemeClr val="tx1"/>
                </a:solidFill>
                <a:sym typeface="Symbol" panose="05050102010706020507" pitchFamily="18" charset="2"/>
              </a:rPr>
              <a:t>Carboxylester</a:t>
            </a:r>
            <a:r>
              <a:rPr lang="en-US" altLang="en-US" sz="1400" dirty="0">
                <a:solidFill>
                  <a:schemeClr val="tx1"/>
                </a:solidFill>
                <a:sym typeface="Symbol" panose="05050102010706020507" pitchFamily="18" charset="2"/>
              </a:rPr>
              <a:t> hydrolase</a:t>
            </a:r>
          </a:p>
          <a:p>
            <a:pPr lvl="0" algn="ctr"/>
            <a:r>
              <a:rPr lang="en-US" altLang="en-US" sz="1400" dirty="0">
                <a:solidFill>
                  <a:schemeClr val="tx1"/>
                </a:solidFill>
                <a:sym typeface="Symbol" panose="05050102010706020507" pitchFamily="18" charset="2"/>
              </a:rPr>
              <a:t>(cholesterol esterase)</a:t>
            </a:r>
          </a:p>
        </p:txBody>
      </p:sp>
      <p:sp>
        <p:nvSpPr>
          <p:cNvPr id="65" name="Rectangle 64"/>
          <p:cNvSpPr/>
          <p:nvPr/>
        </p:nvSpPr>
        <p:spPr>
          <a:xfrm>
            <a:off x="4343372" y="4936996"/>
            <a:ext cx="1476160" cy="12961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en-US" sz="1400" dirty="0">
                <a:solidFill>
                  <a:schemeClr val="tx1"/>
                </a:solidFill>
                <a:sym typeface="Symbol" panose="05050102010706020507" pitchFamily="18" charset="2"/>
              </a:rPr>
              <a:t>-Amylase</a:t>
            </a:r>
          </a:p>
          <a:p>
            <a:pPr lvl="0" algn="ctr"/>
            <a:r>
              <a:rPr lang="en-US" altLang="en-US" sz="1400" dirty="0">
                <a:solidFill>
                  <a:schemeClr val="tx1"/>
                </a:solidFill>
                <a:sym typeface="Symbol" panose="05050102010706020507" pitchFamily="18" charset="2"/>
              </a:rPr>
              <a:t>Lipases</a:t>
            </a:r>
          </a:p>
          <a:p>
            <a:pPr lvl="0" algn="ctr"/>
            <a:r>
              <a:rPr lang="en-US" altLang="en-US" sz="1400" dirty="0">
                <a:solidFill>
                  <a:schemeClr val="tx1"/>
                </a:solidFill>
                <a:sym typeface="Symbol" panose="05050102010706020507" pitchFamily="18" charset="2"/>
              </a:rPr>
              <a:t>Lipase</a:t>
            </a:r>
          </a:p>
        </p:txBody>
      </p:sp>
      <p:cxnSp>
        <p:nvCxnSpPr>
          <p:cNvPr id="68" name="Straight Connector 67"/>
          <p:cNvCxnSpPr/>
          <p:nvPr/>
        </p:nvCxnSpPr>
        <p:spPr>
          <a:xfrm>
            <a:off x="9838828" y="4437113"/>
            <a:ext cx="0" cy="216023"/>
          </a:xfrm>
          <a:prstGeom prst="line">
            <a:avLst/>
          </a:prstGeom>
        </p:spPr>
        <p:style>
          <a:lnRef idx="1">
            <a:schemeClr val="accent2"/>
          </a:lnRef>
          <a:fillRef idx="0">
            <a:schemeClr val="accent2"/>
          </a:fillRef>
          <a:effectRef idx="0">
            <a:schemeClr val="accent2"/>
          </a:effectRef>
          <a:fontRef idx="minor">
            <a:schemeClr val="tx1"/>
          </a:fontRef>
        </p:style>
      </p:cxnSp>
      <p:cxnSp>
        <p:nvCxnSpPr>
          <p:cNvPr id="69" name="Straight Connector 68"/>
          <p:cNvCxnSpPr/>
          <p:nvPr/>
        </p:nvCxnSpPr>
        <p:spPr>
          <a:xfrm>
            <a:off x="9838828" y="4653136"/>
            <a:ext cx="122413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a:off x="8614692" y="4653136"/>
            <a:ext cx="122413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1" name="Straight Arrow Connector 70"/>
          <p:cNvCxnSpPr/>
          <p:nvPr/>
        </p:nvCxnSpPr>
        <p:spPr>
          <a:xfrm>
            <a:off x="11062964" y="465313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2" name="Straight Arrow Connector 71"/>
          <p:cNvCxnSpPr/>
          <p:nvPr/>
        </p:nvCxnSpPr>
        <p:spPr>
          <a:xfrm>
            <a:off x="8614692" y="465313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6" name="Straight Arrow Connector 75"/>
          <p:cNvCxnSpPr/>
          <p:nvPr/>
        </p:nvCxnSpPr>
        <p:spPr>
          <a:xfrm>
            <a:off x="9838828" y="4653136"/>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7" name="Rectangle 76"/>
          <p:cNvSpPr/>
          <p:nvPr/>
        </p:nvSpPr>
        <p:spPr>
          <a:xfrm>
            <a:off x="8067793" y="4936852"/>
            <a:ext cx="1098120" cy="12921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en-US" sz="1400" dirty="0" err="1">
                <a:solidFill>
                  <a:schemeClr val="tx1"/>
                </a:solidFill>
                <a:sym typeface="Symbol" panose="05050102010706020507" pitchFamily="18" charset="2"/>
              </a:rPr>
              <a:t>Endopeptidases</a:t>
            </a:r>
            <a:endParaRPr lang="en-US" altLang="en-US" sz="1400" dirty="0">
              <a:solidFill>
                <a:schemeClr val="tx1"/>
              </a:solidFill>
              <a:sym typeface="Symbol" panose="05050102010706020507" pitchFamily="18" charset="2"/>
            </a:endParaRPr>
          </a:p>
          <a:p>
            <a:pPr lvl="0" algn="ctr"/>
            <a:r>
              <a:rPr lang="en-US" altLang="en-US" sz="1400" dirty="0">
                <a:solidFill>
                  <a:schemeClr val="tx1"/>
                </a:solidFill>
                <a:sym typeface="Symbol" panose="05050102010706020507" pitchFamily="18" charset="2"/>
              </a:rPr>
              <a:t>Trypsin(</a:t>
            </a:r>
            <a:r>
              <a:rPr lang="en-US" altLang="en-US" sz="1400" dirty="0" err="1">
                <a:solidFill>
                  <a:schemeClr val="tx1"/>
                </a:solidFill>
                <a:sym typeface="Symbol" panose="05050102010706020507" pitchFamily="18" charset="2"/>
              </a:rPr>
              <a:t>ogen</a:t>
            </a:r>
            <a:r>
              <a:rPr lang="en-US" altLang="en-US" sz="1400" dirty="0">
                <a:solidFill>
                  <a:schemeClr val="tx1"/>
                </a:solidFill>
                <a:sym typeface="Symbol" panose="05050102010706020507" pitchFamily="18" charset="2"/>
              </a:rPr>
              <a:t>)</a:t>
            </a:r>
          </a:p>
        </p:txBody>
      </p:sp>
      <p:sp>
        <p:nvSpPr>
          <p:cNvPr id="81" name="Rectangle 80"/>
          <p:cNvSpPr/>
          <p:nvPr/>
        </p:nvSpPr>
        <p:spPr>
          <a:xfrm>
            <a:off x="9289768" y="4936995"/>
            <a:ext cx="1098120" cy="12921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en-US" sz="1400" dirty="0">
                <a:solidFill>
                  <a:schemeClr val="tx1"/>
                </a:solidFill>
                <a:sym typeface="Symbol" panose="05050102010706020507" pitchFamily="18" charset="2"/>
              </a:rPr>
              <a:t>Chymotrypsin(</a:t>
            </a:r>
            <a:r>
              <a:rPr lang="en-US" altLang="en-US" sz="1400" dirty="0" err="1">
                <a:solidFill>
                  <a:schemeClr val="tx1"/>
                </a:solidFill>
                <a:sym typeface="Symbol" panose="05050102010706020507" pitchFamily="18" charset="2"/>
              </a:rPr>
              <a:t>ogen</a:t>
            </a:r>
            <a:r>
              <a:rPr lang="en-US" altLang="en-US" sz="1400" dirty="0">
                <a:solidFill>
                  <a:schemeClr val="tx1"/>
                </a:solidFill>
                <a:sym typeface="Symbol" panose="05050102010706020507" pitchFamily="18" charset="2"/>
              </a:rPr>
              <a:t>)</a:t>
            </a:r>
          </a:p>
        </p:txBody>
      </p:sp>
      <p:sp>
        <p:nvSpPr>
          <p:cNvPr id="82" name="Rectangle 81"/>
          <p:cNvSpPr/>
          <p:nvPr/>
        </p:nvSpPr>
        <p:spPr>
          <a:xfrm>
            <a:off x="10508287" y="4936852"/>
            <a:ext cx="1098120" cy="12921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altLang="en-US" sz="1400" dirty="0">
                <a:solidFill>
                  <a:schemeClr val="tx1"/>
                </a:solidFill>
                <a:sym typeface="Symbol" panose="05050102010706020507" pitchFamily="18" charset="2"/>
              </a:rPr>
              <a:t>(Pro)</a:t>
            </a:r>
            <a:r>
              <a:rPr lang="en-US" altLang="en-US" sz="1400" dirty="0" err="1">
                <a:solidFill>
                  <a:schemeClr val="tx1"/>
                </a:solidFill>
                <a:sym typeface="Symbol" panose="05050102010706020507" pitchFamily="18" charset="2"/>
              </a:rPr>
              <a:t>elastase</a:t>
            </a:r>
            <a:endParaRPr lang="en-US" altLang="en-US" sz="1400" dirty="0">
              <a:solidFill>
                <a:schemeClr val="tx1"/>
              </a:solidFill>
              <a:sym typeface="Symbol" panose="05050102010706020507" pitchFamily="18" charset="2"/>
            </a:endParaRPr>
          </a:p>
          <a:p>
            <a:pPr lvl="0" algn="ctr"/>
            <a:r>
              <a:rPr lang="en-US" altLang="en-US" sz="1400" dirty="0" err="1">
                <a:solidFill>
                  <a:schemeClr val="tx1"/>
                </a:solidFill>
                <a:sym typeface="Symbol" panose="05050102010706020507" pitchFamily="18" charset="2"/>
              </a:rPr>
              <a:t>Exopeptidase</a:t>
            </a:r>
            <a:endParaRPr lang="en-US" altLang="en-US" sz="1400" dirty="0">
              <a:solidFill>
                <a:schemeClr val="tx1"/>
              </a:solidFill>
              <a:sym typeface="Symbol" panose="05050102010706020507" pitchFamily="18" charset="2"/>
            </a:endParaRPr>
          </a:p>
          <a:p>
            <a:pPr lvl="0" algn="ctr"/>
            <a:r>
              <a:rPr lang="en-US" altLang="en-US" sz="1400" dirty="0">
                <a:solidFill>
                  <a:schemeClr val="tx1"/>
                </a:solidFill>
                <a:sym typeface="Symbol" panose="05050102010706020507" pitchFamily="18" charset="2"/>
              </a:rPr>
              <a:t>(Pro)</a:t>
            </a:r>
            <a:r>
              <a:rPr lang="en-US" altLang="en-US" sz="1400" dirty="0" err="1">
                <a:solidFill>
                  <a:schemeClr val="tx1"/>
                </a:solidFill>
                <a:sym typeface="Symbol" panose="05050102010706020507" pitchFamily="18" charset="2"/>
              </a:rPr>
              <a:t>carboxypeptidase</a:t>
            </a:r>
            <a:endParaRPr lang="en-US" altLang="en-US" sz="1400" dirty="0">
              <a:solidFill>
                <a:schemeClr val="tx1"/>
              </a:solidFill>
              <a:sym typeface="Symbol" panose="05050102010706020507" pitchFamily="18" charset="2"/>
            </a:endParaRPr>
          </a:p>
        </p:txBody>
      </p:sp>
      <p:sp>
        <p:nvSpPr>
          <p:cNvPr id="43" name="Rectangle 42"/>
          <p:cNvSpPr/>
          <p:nvPr/>
        </p:nvSpPr>
        <p:spPr>
          <a:xfrm>
            <a:off x="9982844" y="20868"/>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45" name="Rectangle 44"/>
          <p:cNvSpPr/>
          <p:nvPr/>
        </p:nvSpPr>
        <p:spPr>
          <a:xfrm>
            <a:off x="9982843" y="501732"/>
            <a:ext cx="2205981"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abic Typesetting" panose="03020402040406030203" pitchFamily="66" charset="-78"/>
                <a:cs typeface="Arabic Typesetting" panose="03020402040406030203" pitchFamily="66" charset="-78"/>
              </a:rPr>
              <a:t>Important</a:t>
            </a:r>
          </a:p>
        </p:txBody>
      </p:sp>
    </p:spTree>
    <p:extLst>
      <p:ext uri="{BB962C8B-B14F-4D97-AF65-F5344CB8AC3E}">
        <p14:creationId xmlns:p14="http://schemas.microsoft.com/office/powerpoint/2010/main" val="2530411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6091</TotalTime>
  <Words>3583</Words>
  <Application>Microsoft Office PowerPoint</Application>
  <PresentationFormat>Custom</PresentationFormat>
  <Paragraphs>440</Paragraphs>
  <Slides>20</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Agency FB</vt:lpstr>
      <vt:lpstr>Arabic Typesetting</vt:lpstr>
      <vt:lpstr>Arial</vt:lpstr>
      <vt:lpstr>Arial Black</vt:lpstr>
      <vt:lpstr>ArialMT</vt:lpstr>
      <vt:lpstr>Bookman Old Style</vt:lpstr>
      <vt:lpstr>Calibri</vt:lpstr>
      <vt:lpstr>Courier New</vt:lpstr>
      <vt:lpstr>Gill Sans MT</vt:lpstr>
      <vt:lpstr>Symbol</vt:lpstr>
      <vt:lpstr>Times New Roman</vt:lpstr>
      <vt:lpstr>Wingdings</vt:lpstr>
      <vt:lpstr>Wingdings 3</vt:lpstr>
      <vt:lpstr>Origin</vt:lpstr>
      <vt:lpstr>PowerPoint Presentation</vt:lpstr>
      <vt:lpstr>PowerPoint Presentation</vt:lpstr>
      <vt:lpstr>Functional Anatomy &amp; Histology of the Pancreas</vt:lpstr>
      <vt:lpstr>Histology of the Pancreas</vt:lpstr>
      <vt:lpstr>Secretory function of pancreas</vt:lpstr>
      <vt:lpstr>Pancreatic Secretion</vt:lpstr>
      <vt:lpstr>Cont.</vt:lpstr>
      <vt:lpstr>Cont.</vt:lpstr>
      <vt:lpstr>Cont.</vt:lpstr>
      <vt:lpstr>Pancreatic secretions are rich in bicarbonate  ions </vt:lpstr>
      <vt:lpstr>Mechanism of HCO3- Secretion</vt:lpstr>
      <vt:lpstr>Pancreatic secretion is under neural and hormonal control</vt:lpstr>
      <vt:lpstr>Stimuli for pancreatic secretion</vt:lpstr>
      <vt:lpstr>Cont.</vt:lpstr>
      <vt:lpstr>Multiplicative or potentiation effects of  different pancreatic secretion stimuli</vt:lpstr>
      <vt:lpstr>Cont.</vt:lpstr>
      <vt:lpstr>Cont.</vt:lpstr>
      <vt:lpstr>Hormonal Control of Gastrointestinal  Motility (GI Peptides)</vt:lpstr>
      <vt:lpstr>Activation of enzymes precursors in the small intestine</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abdulaziz abdullah</cp:lastModifiedBy>
  <cp:revision>998</cp:revision>
  <dcterms:created xsi:type="dcterms:W3CDTF">2016-09-07T16:15:34Z</dcterms:created>
  <dcterms:modified xsi:type="dcterms:W3CDTF">2017-12-02T19:39:33Z</dcterms:modified>
</cp:coreProperties>
</file>