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9"/>
  </p:notesMasterIdLst>
  <p:sldIdLst>
    <p:sldId id="483" r:id="rId2"/>
    <p:sldId id="454" r:id="rId3"/>
    <p:sldId id="494" r:id="rId4"/>
    <p:sldId id="488" r:id="rId5"/>
    <p:sldId id="480" r:id="rId6"/>
    <p:sldId id="489" r:id="rId7"/>
    <p:sldId id="467" r:id="rId8"/>
    <p:sldId id="490" r:id="rId9"/>
    <p:sldId id="491" r:id="rId10"/>
    <p:sldId id="476" r:id="rId11"/>
    <p:sldId id="492" r:id="rId12"/>
    <p:sldId id="472" r:id="rId13"/>
    <p:sldId id="495" r:id="rId14"/>
    <p:sldId id="497" r:id="rId15"/>
    <p:sldId id="498" r:id="rId16"/>
    <p:sldId id="477" r:id="rId17"/>
    <p:sldId id="486" r:id="rId18"/>
  </p:sldIdLst>
  <p:sldSz cx="12188825" cy="6858000"/>
  <p:notesSz cx="6858000" cy="9144000"/>
  <p:defaultTextStyle>
    <a:defPPr>
      <a:defRPr lang="en-US"/>
    </a:defPPr>
    <a:lvl1pPr marL="0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7949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5898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3848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1797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39746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47695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55644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63594" algn="l" defTabSz="1015898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6FB"/>
    <a:srgbClr val="D2FAEA"/>
    <a:srgbClr val="F8F9CF"/>
    <a:srgbClr val="FFE7E7"/>
    <a:srgbClr val="FBD9FB"/>
    <a:srgbClr val="FCFCEA"/>
    <a:srgbClr val="CCFFFF"/>
    <a:srgbClr val="FFCCCC"/>
    <a:srgbClr val="DCF0F4"/>
    <a:srgbClr val="DCD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95231"/>
  </p:normalViewPr>
  <p:slideViewPr>
    <p:cSldViewPr>
      <p:cViewPr varScale="1">
        <p:scale>
          <a:sx n="69" d="100"/>
          <a:sy n="69" d="100"/>
        </p:scale>
        <p:origin x="596" y="44"/>
      </p:cViewPr>
      <p:guideLst>
        <p:guide orient="horz" pos="2160"/>
        <p:guide pos="288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35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A95C3-525D-4F91-BA2A-BE8EDE06AC10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05093-C804-447C-A940-865EF0339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6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7949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5898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3848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1797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39746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47695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55644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63594" algn="l" defTabSz="1015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5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5093-C804-447C-A940-865EF033966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1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177" y="3886200"/>
            <a:ext cx="9141618" cy="990600"/>
          </a:xfrm>
        </p:spPr>
        <p:txBody>
          <a:bodyPr anchor="t" anchorCtr="0"/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177" y="5124453"/>
            <a:ext cx="9141618" cy="533400"/>
          </a:xfrm>
        </p:spPr>
        <p:txBody>
          <a:bodyPr/>
          <a:lstStyle>
            <a:lvl1pPr marL="0" indent="0" algn="r">
              <a:buNone/>
              <a:defRPr sz="2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507949" indent="0" algn="ctr">
              <a:buNone/>
            </a:lvl2pPr>
            <a:lvl3pPr marL="1015898" indent="0" algn="ctr">
              <a:buNone/>
            </a:lvl3pPr>
            <a:lvl4pPr marL="1523848" indent="0" algn="ctr">
              <a:buNone/>
            </a:lvl4pPr>
            <a:lvl5pPr marL="2031797" indent="0" algn="ctr">
              <a:buNone/>
            </a:lvl5pPr>
            <a:lvl6pPr marL="2539746" indent="0" algn="ctr">
              <a:buNone/>
            </a:lvl6pPr>
            <a:lvl7pPr marL="3047695" indent="0" algn="ctr">
              <a:buNone/>
            </a:lvl7pPr>
            <a:lvl8pPr marL="3555644" indent="0" algn="ctr">
              <a:buNone/>
            </a:lvl8pPr>
            <a:lvl9pPr marL="406359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2195" y="6355080"/>
            <a:ext cx="3047207" cy="365760"/>
          </a:xfrm>
        </p:spPr>
        <p:txBody>
          <a:bodyPr/>
          <a:lstStyle>
            <a:lvl1pPr>
              <a:defRPr sz="1600"/>
            </a:lvl1pPr>
          </a:lstStyle>
          <a:p>
            <a:fld id="{25377462-29DF-4DF7-9A87-A3B2331BF22E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3860" y="6355080"/>
            <a:ext cx="4631754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132" y="6355080"/>
            <a:ext cx="1625177" cy="365760"/>
          </a:xfrm>
        </p:spPr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206186" y="3648075"/>
            <a:ext cx="975106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218883" y="5048250"/>
            <a:ext cx="975106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206204" y="3648075"/>
            <a:ext cx="304721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218882" y="5048250"/>
            <a:ext cx="304721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ADFE-DE17-4FB7-87B4-7EE3AFCF0ADE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81"/>
            <a:ext cx="2742486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81"/>
            <a:ext cx="802431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10EC-7F9A-4B9E-957B-CE4878AA0D23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2560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E694-A001-456E-8D89-C5FF30063482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460" y="1219200"/>
            <a:ext cx="10969943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971803"/>
            <a:ext cx="9141618" cy="1066800"/>
          </a:xfrm>
        </p:spPr>
        <p:txBody>
          <a:bodyPr anchor="t" anchorCtr="0"/>
          <a:lstStyle>
            <a:lvl1pPr algn="r">
              <a:buNone/>
              <a:defRPr sz="36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6753" y="4267200"/>
            <a:ext cx="9040045" cy="1143000"/>
          </a:xfrm>
        </p:spPr>
        <p:txBody>
          <a:bodyPr anchor="t" anchorCtr="0"/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2195" y="6355080"/>
            <a:ext cx="3047207" cy="365760"/>
          </a:xfrm>
        </p:spPr>
        <p:txBody>
          <a:bodyPr/>
          <a:lstStyle/>
          <a:p>
            <a:fld id="{2AC42BDF-45E4-45D1-AC1B-B0D7EAFB28DA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3860" y="6355080"/>
            <a:ext cx="4631754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095" y="6355080"/>
            <a:ext cx="2027408" cy="365760"/>
          </a:xfrm>
        </p:spPr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8883" y="2819400"/>
            <a:ext cx="975106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218882" y="2819400"/>
            <a:ext cx="304721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228600"/>
            <a:ext cx="10969943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9102-33A0-49ED-8A43-9F25AFF7CBAC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442" y="1219200"/>
            <a:ext cx="5387461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4658" y="1216155"/>
            <a:ext cx="5387461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228600"/>
            <a:ext cx="10969943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60" y="1285875"/>
            <a:ext cx="5385514" cy="685800"/>
          </a:xfrm>
          <a:noFill/>
          <a:ln>
            <a:noFill/>
          </a:ln>
        </p:spPr>
        <p:txBody>
          <a:bodyPr lIns="101590" anchor="b" anchorCtr="0">
            <a:noAutofit/>
          </a:bodyPr>
          <a:lstStyle>
            <a:lvl1pPr marL="0" indent="0">
              <a:buNone/>
              <a:defRPr sz="2700" b="1">
                <a:solidFill>
                  <a:schemeClr val="accent2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5990" y="1295400"/>
            <a:ext cx="5387630" cy="685800"/>
          </a:xfrm>
          <a:noFill/>
          <a:ln>
            <a:noFill/>
          </a:ln>
        </p:spPr>
        <p:txBody>
          <a:bodyPr lIns="101590" anchor="b" anchorCtr="0"/>
          <a:lstStyle>
            <a:lvl1pPr marL="0" indent="0">
              <a:buNone/>
              <a:defRPr sz="2700" b="1">
                <a:solidFill>
                  <a:schemeClr val="accent2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F38D-77B9-4A13-B402-596108990702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462" y="2133600"/>
            <a:ext cx="5383397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6004" y="2133600"/>
            <a:ext cx="5383397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228600"/>
            <a:ext cx="10969943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7C583-C7CA-46EB-9433-76E3128A28D2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4F8B-541A-4291-A5F8-6DA28722854A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25" y="304800"/>
            <a:ext cx="3351927" cy="838200"/>
          </a:xfrm>
        </p:spPr>
        <p:txBody>
          <a:bodyPr anchor="b" anchorCtr="0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0625" y="1219213"/>
            <a:ext cx="3351927" cy="4843463"/>
          </a:xfrm>
        </p:spPr>
        <p:txBody>
          <a:bodyPr/>
          <a:lstStyle>
            <a:lvl1pPr marL="0" indent="0">
              <a:lnSpc>
                <a:spcPts val="2444"/>
              </a:lnSpc>
              <a:spcAft>
                <a:spcPts val="1111"/>
              </a:spcAft>
              <a:buNone/>
              <a:defRPr sz="1800">
                <a:solidFill>
                  <a:schemeClr val="tx2"/>
                </a:solidFill>
              </a:defRPr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2AABB-FF5E-4A96-8D96-CD378F4FF3A0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17889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294" y="304803"/>
            <a:ext cx="7618016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0" y="500856"/>
            <a:ext cx="10969943" cy="674688"/>
          </a:xfrm>
          <a:ln>
            <a:solidFill>
              <a:schemeClr val="accent1"/>
            </a:solidFill>
          </a:ln>
        </p:spPr>
        <p:txBody>
          <a:bodyPr lIns="304770" anchor="ctr"/>
          <a:lstStyle>
            <a:lvl1pPr algn="r">
              <a:buNone/>
              <a:defRPr sz="22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60" y="1905000"/>
            <a:ext cx="10969943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67"/>
              </a:spcBef>
              <a:buNone/>
              <a:defRPr sz="36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60" y="1219200"/>
            <a:ext cx="10969943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A1784-87A0-4E6F-923B-E12637B1DF1F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460" y="500856"/>
            <a:ext cx="243777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460" y="152400"/>
            <a:ext cx="10969943" cy="990600"/>
          </a:xfrm>
          <a:prstGeom prst="rect">
            <a:avLst/>
          </a:prstGeom>
        </p:spPr>
        <p:txBody>
          <a:bodyPr vert="horz" lIns="101590" tIns="50795" rIns="101590" bIns="50795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460" y="1219200"/>
            <a:ext cx="10969943" cy="4910328"/>
          </a:xfrm>
          <a:prstGeom prst="rect">
            <a:avLst/>
          </a:prstGeom>
        </p:spPr>
        <p:txBody>
          <a:bodyPr vert="horz" lIns="101590" tIns="50795" rIns="101590" bIns="50795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2195" y="6356350"/>
            <a:ext cx="3051269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7AC1D868-7307-4A5E-BC59-8E455FBD5CAD}" type="datetime1">
              <a:rPr lang="en-US" smtClean="0"/>
              <a:t>12/6/2017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3876" y="6356350"/>
            <a:ext cx="4672382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669" y="6356350"/>
            <a:ext cx="2640913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4929A69E-7D8F-4515-9605-0315ABD4F3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460" y="6353175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460" y="1143000"/>
            <a:ext cx="10969943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01590" tIns="50795" rIns="101590" bIns="50795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454" y="6447449"/>
            <a:ext cx="190849" cy="16037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1590" tIns="50795" rIns="101590" bIns="50795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70" indent="-304770" algn="l" rtl="0" eaLnBrk="1" latinLnBrk="0" hangingPunct="1">
        <a:spcBef>
          <a:spcPts val="667"/>
        </a:spcBef>
        <a:buClr>
          <a:schemeClr val="accent1"/>
        </a:buClr>
        <a:buSzPct val="76000"/>
        <a:buFont typeface="Wingdings 3"/>
        <a:buChar char="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indent="-304770" algn="l" rtl="0" eaLnBrk="1" latinLnBrk="0" hangingPunct="1">
        <a:spcBef>
          <a:spcPts val="556"/>
        </a:spcBef>
        <a:buClr>
          <a:schemeClr val="accent2"/>
        </a:buClr>
        <a:buSzPct val="76000"/>
        <a:buFont typeface="Wingdings 3"/>
        <a:buChar char="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14309" indent="-253975" algn="l" rtl="0" eaLnBrk="1" latinLnBrk="0" hangingPunct="1">
        <a:spcBef>
          <a:spcPts val="556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078" indent="-253975" algn="l" rtl="0" eaLnBrk="1" latinLnBrk="0" hangingPunct="1">
        <a:spcBef>
          <a:spcPts val="444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48" indent="-253975" algn="l" rtl="0" eaLnBrk="1" latinLnBrk="0" hangingPunct="1">
        <a:spcBef>
          <a:spcPts val="333"/>
        </a:spcBef>
        <a:buClr>
          <a:schemeClr val="accent2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617" indent="-203180" algn="l" rtl="0" eaLnBrk="1" latinLnBrk="0" hangingPunct="1">
        <a:spcBef>
          <a:spcPts val="333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2031797" indent="-203180" algn="l" rtl="0" eaLnBrk="1" latinLnBrk="0" hangingPunct="1">
        <a:spcBef>
          <a:spcPts val="333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234976" indent="-203180" algn="l" rtl="0" eaLnBrk="1" latinLnBrk="0" hangingPunct="1">
        <a:spcBef>
          <a:spcPts val="333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438156" indent="-203180" algn="l" rtl="0" eaLnBrk="1" latinLnBrk="0" hangingPunct="1">
        <a:spcBef>
          <a:spcPts val="333"/>
        </a:spcBef>
        <a:buClr>
          <a:srgbClr val="9FB8CD"/>
        </a:buClr>
        <a:buSzPct val="75000"/>
        <a:buFont typeface="Wingdings 3"/>
        <a:buChar char=""/>
        <a:defRPr kumimoji="0" lang="en-US" sz="13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79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58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38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317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397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476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556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635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hyperlink" Target="mailto:physiology436@gmail.com" TargetMode="External"/><Relationship Id="rId7" Type="http://schemas.openxmlformats.org/officeDocument/2006/relationships/hyperlink" Target="https://drive.google.com/open?id=10DChL7-FX9meMaPu55vRBHSA5K39eDojw_yy2mMXzRE" TargetMode="External"/><Relationship Id="rId12" Type="http://schemas.openxmlformats.org/officeDocument/2006/relationships/hyperlink" Target="https://docs.google.com/forms/d/1u1JBrQF2OHrdd-GO9svz5ydywmjOUc5AXtFmphInV9c/prefil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hyperlink" Target="https://twitter.com/Physiology436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hyperlink" Target="https://drive.google.com/open?id=0B-7mWPKMvk76Z2traHhac3F1dF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gif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AppData\Local\Microsoft\Windows\INetCache\IE\K75KFYI6\IMG_7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9" y="365237"/>
            <a:ext cx="1655322" cy="16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98" y="497956"/>
            <a:ext cx="1940248" cy="12684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3" name="Rectangle 12"/>
          <p:cNvSpPr/>
          <p:nvPr/>
        </p:nvSpPr>
        <p:spPr>
          <a:xfrm>
            <a:off x="12082932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5" name="Rectangle 14"/>
          <p:cNvSpPr/>
          <p:nvPr/>
        </p:nvSpPr>
        <p:spPr>
          <a:xfrm>
            <a:off x="108829" y="6748278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6" name="Rectangle 15"/>
          <p:cNvSpPr/>
          <p:nvPr/>
        </p:nvSpPr>
        <p:spPr>
          <a:xfrm>
            <a:off x="108829" y="893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</a:t>
            </a:fld>
            <a:endParaRPr lang="en-US" dirty="0"/>
          </a:p>
        </p:txBody>
      </p:sp>
      <p:sp>
        <p:nvSpPr>
          <p:cNvPr id="14" name="Flowchart: Process 13"/>
          <p:cNvSpPr/>
          <p:nvPr/>
        </p:nvSpPr>
        <p:spPr>
          <a:xfrm>
            <a:off x="9275339" y="4987964"/>
            <a:ext cx="779513" cy="598961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Lecture No.5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مربع نص 1"/>
          <p:cNvSpPr txBox="1"/>
          <p:nvPr/>
        </p:nvSpPr>
        <p:spPr>
          <a:xfrm>
            <a:off x="9275339" y="5586925"/>
            <a:ext cx="229830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Agency FB" panose="020B0503020202020204" pitchFamily="34" charset="0"/>
              </a:rPr>
              <a:t>“Great Things Never Came From Comfort Zones”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7" name="مربع نص 1"/>
          <p:cNvSpPr txBox="1"/>
          <p:nvPr/>
        </p:nvSpPr>
        <p:spPr>
          <a:xfrm>
            <a:off x="614448" y="4661478"/>
            <a:ext cx="2088142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DDE9EC">
                    <a:lumMod val="50000"/>
                  </a:srgbClr>
                </a:solidFill>
              </a:rPr>
              <a:t>Te</a:t>
            </a:r>
            <a:r>
              <a:rPr lang="en-US" sz="1200" b="1" dirty="0" smtClean="0"/>
              <a:t>xt</a:t>
            </a: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FF66CC"/>
                </a:solidFill>
              </a:rPr>
              <a:t>Only in Females’ slide</a:t>
            </a: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Only in Males’ </a:t>
            </a:r>
            <a:r>
              <a:rPr lang="en-US" sz="1200" b="1" dirty="0" smtClean="0">
                <a:solidFill>
                  <a:schemeClr val="accent5">
                    <a:lumMod val="75000"/>
                  </a:schemeClr>
                </a:solidFill>
              </a:rPr>
              <a:t>slides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FF0000"/>
                </a:solidFill>
              </a:rPr>
              <a:t>Important</a:t>
            </a:r>
            <a:endParaRPr lang="en-US" sz="1200" b="1" dirty="0" smtClean="0">
              <a:solidFill>
                <a:srgbClr val="DDE9EC">
                  <a:lumMod val="50000"/>
                </a:srgbClr>
              </a:solidFill>
            </a:endParaRP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FADA7A">
                    <a:lumMod val="75000"/>
                  </a:srgbClr>
                </a:solidFill>
              </a:rPr>
              <a:t>Numbers</a:t>
            </a: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00B050"/>
                </a:solidFill>
              </a:rPr>
              <a:t>Doctor notes</a:t>
            </a:r>
          </a:p>
          <a:p>
            <a:pPr marL="171399" indent="-171399" defTabSz="914089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Notes and explanation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190" y="365237"/>
            <a:ext cx="6218459" cy="6187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5" y="1989179"/>
            <a:ext cx="1660276" cy="13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Cont.</a:t>
            </a:r>
            <a:endParaRPr lang="ar-SA" sz="3200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15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69E-7D8F-4515-9605-0315ABD4F3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1015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7" name="صورة 5" descr="fig6-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"/>
          <a:stretch/>
        </p:blipFill>
        <p:spPr bwMode="auto">
          <a:xfrm>
            <a:off x="6426987" y="1412775"/>
            <a:ext cx="5165992" cy="479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59" y="1549566"/>
            <a:ext cx="5817527" cy="47274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74332" y="3789040"/>
            <a:ext cx="1872208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Notice that there are different carrier protein in the luminal and basolateral surface.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SGLT1 is Na+ co-transporter.</a:t>
            </a: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3502124" y="3709701"/>
            <a:ext cx="1872208" cy="679504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 flipV="1">
            <a:off x="3862164" y="2780928"/>
            <a:ext cx="1512168" cy="160827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93812" y="1177006"/>
            <a:ext cx="5733174" cy="338554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names of transporters and substances should be memorized.</a:t>
            </a:r>
          </a:p>
        </p:txBody>
      </p:sp>
    </p:spTree>
    <p:extLst>
      <p:ext uri="{BB962C8B-B14F-4D97-AF65-F5344CB8AC3E}">
        <p14:creationId xmlns:p14="http://schemas.microsoft.com/office/powerpoint/2010/main" val="10817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15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69E-7D8F-4515-9605-0315ABD4F3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1015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189516"/>
              </p:ext>
            </p:extLst>
          </p:nvPr>
        </p:nvGraphicFramePr>
        <p:xfrm>
          <a:off x="0" y="-5324"/>
          <a:ext cx="12188824" cy="44500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582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3115035261"/>
                    </a:ext>
                  </a:extLst>
                </a:gridCol>
                <a:gridCol w="3142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69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Proteins</a:t>
                      </a:r>
                      <a:endParaRPr kumimoji="0"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CF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2000" b="0" kern="120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110078"/>
                  </a:ext>
                </a:extLst>
              </a:tr>
              <a:tr h="29469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Digestion of Proteins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0" lang="en-US" sz="14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Absorption of Proteins</a:t>
                      </a:r>
                      <a:endParaRPr kumimoji="0" lang="en-US" sz="14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9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 the stomach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(Only in</a:t>
                      </a:r>
                      <a:r>
                        <a:rPr kumimoji="0" lang="en-US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males’ slides)</a:t>
                      </a:r>
                      <a:endParaRPr kumimoji="0" lang="en-US" sz="14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By pancreatic secretions</a:t>
                      </a:r>
                    </a:p>
                  </a:txBody>
                  <a:tcPr>
                    <a:solidFill>
                      <a:srgbClr val="FFE7E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Proteins are absorbed in the form of dipeptides, tri-peptides, and a few free amino acids.</a:t>
                      </a:r>
                      <a:endParaRPr kumimoji="0" lang="en-US" sz="1200" kern="1200" dirty="0" smtClean="0">
                        <a:solidFill>
                          <a:srgbClr val="FF46FB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D- AA are transported by passive diffusion.</a:t>
                      </a:r>
                      <a:endParaRPr kumimoji="0"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L- AA are transported by secondary active transport.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D-AA + L-AA,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The isomers,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the mirror structures for each other)</a:t>
                      </a:r>
                      <a:endParaRPr kumimoji="0"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 and tripeptides cross the brush border by active transport protein carrier.</a:t>
                      </a:r>
                      <a:r>
                        <a:rPr kumimoji="0"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Then, they are hydrolyzed by brush border and cytoplasmic </a:t>
                      </a:r>
                      <a:r>
                        <a:rPr kumimoji="0" lang="en-US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oligopeptidases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AA leaves the cell at the basolateral membrane by facilitated transport.</a:t>
                      </a:r>
                    </a:p>
                  </a:txBody>
                  <a:tcPr>
                    <a:solidFill>
                      <a:srgbClr val="F8F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935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Pepsin is the important peptic enzyme of the stomach (active at a </a:t>
                      </a:r>
                      <a:r>
                        <a:rPr lang="en-US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pH=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2.0 - 3.0 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and is inactive at a pH above about 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5.0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).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endParaRPr lang="en-US" sz="5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pH of the stomach averages around 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2.0 - 3.0.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endParaRPr lang="en-US" sz="500" dirty="0" smtClean="0">
                        <a:solidFill>
                          <a:schemeClr val="tx1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One of the important features of pepsin digestion is its ability to digest the protein collagen.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endParaRPr lang="en-US" sz="5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Collagen is a major constituent of the intercellular connective tissue of meats; therefore, for the digestive enzymes of the digestive tract to penetrate meats and digest the other meat proteins, it is first necessary that the collagen fibers be digested. 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endParaRPr lang="en-US" sz="5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Pepsin only initiates the process of protein digestion, usually providing only 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10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to 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20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percent of the total protein digestion.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Digestion of Proteins start in the stomach.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Pepsinogen is the only enzyme need acidity to be activated.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pepsin act on the most aggressive type of protein found in meat &lt; collagen.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15% of protein digestion is by pepsin in stomach.</a:t>
                      </a:r>
                    </a:p>
                  </a:txBody>
                  <a:tcPr>
                    <a:solidFill>
                      <a:srgbClr val="D2FAEA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Most protein digestion occurs in the duodenum and jejunum </a:t>
                      </a:r>
                      <a:r>
                        <a:rPr lang="en-US" sz="1200" dirty="0" smtClean="0"/>
                        <a:t>by aminopeptidases, </a:t>
                      </a:r>
                      <a:r>
                        <a:rPr lang="en-US" sz="1200" dirty="0" err="1" smtClean="0"/>
                        <a:t>oligopeptidases</a:t>
                      </a:r>
                      <a:r>
                        <a:rPr lang="en-US" sz="1200" dirty="0" smtClean="0"/>
                        <a:t>, intracellular di and </a:t>
                      </a:r>
                      <a:r>
                        <a:rPr lang="en-US" sz="1200" dirty="0" err="1" smtClean="0"/>
                        <a:t>tripeptidases</a:t>
                      </a:r>
                      <a:r>
                        <a:rPr lang="en-US" sz="1200" dirty="0" smtClean="0"/>
                        <a:t>. 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endParaRPr lang="en-US" sz="500" dirty="0" smtClean="0">
                        <a:latin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Both trypsin and chymotrypsin split protein molecules into small polypeptides;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carboxypolypeptidase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then cleaves individual AA from the carboxyl ends of the polypeptides. 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endParaRPr lang="en-US" sz="5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Proelastase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is converted into elastase, which then digests elastin fibers that partially hold meats together.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endParaRPr lang="en-US" sz="5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Only a small percentage of the proteins are digested all the way to their</a:t>
                      </a:r>
                      <a:r>
                        <a:rPr lang="en-US" sz="1200" baseline="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constituent AA by the pancreatic juices. </a:t>
                      </a:r>
                      <a:endParaRPr lang="en-US" sz="1200" baseline="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Most remain as dipeptides and tripeptides to be digested by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Peptidases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in the Enterocytes 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mainly in the duodenum and jejunum. 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Gastric phase release 5-10% of pancreatic enzymes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(IMP).</a:t>
                      </a:r>
                      <a:endParaRPr lang="ar-SA" sz="1200" dirty="0" smtClean="0">
                        <a:solidFill>
                          <a:srgbClr val="FF0000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rgbClr val="D2F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endParaRPr lang="ar-SA" sz="12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rgbClr val="D2F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09946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4756"/>
            <a:ext cx="6356176" cy="241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60" y="4509120"/>
            <a:ext cx="5662364" cy="22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8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Activation </a:t>
            </a:r>
            <a:r>
              <a:rPr lang="en-US" sz="3200" dirty="0"/>
              <a:t>of Gastrointestinal Proteases</a:t>
            </a:r>
            <a:endParaRPr lang="ar-SA" sz="3200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15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69E-7D8F-4515-9605-0315ABD4F3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1015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4" name="Picture 5" descr="8_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32" y="1295400"/>
            <a:ext cx="7876597" cy="479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10836" y="44624"/>
            <a:ext cx="2205981" cy="404664"/>
          </a:xfrm>
          <a:prstGeom prst="rect">
            <a:avLst/>
          </a:prstGeom>
          <a:noFill/>
          <a:ln>
            <a:solidFill>
              <a:srgbClr val="0099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Only in Males’ Slides</a:t>
            </a:r>
            <a:endParaRPr lang="en-US" sz="2400" b="1" dirty="0">
              <a:solidFill>
                <a:schemeClr val="tx2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041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عنصر نائب لرقم الشريحة 2"/>
          <p:cNvSpPr txBox="1">
            <a:spLocks/>
          </p:cNvSpPr>
          <p:nvPr/>
        </p:nvSpPr>
        <p:spPr>
          <a:xfrm>
            <a:off x="816669" y="6356350"/>
            <a:ext cx="2640913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defPPr>
              <a:defRPr lang="en-US"/>
            </a:defPPr>
            <a:lvl1pPr marL="0" algn="l" defTabSz="1015898" rtl="0" eaLnBrk="1" latinLnBrk="0" hangingPunct="1"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7949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5898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3848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1797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9746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7695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5644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3594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929A69E-7D8F-4515-9605-0315ABD4F316}" type="slidenum">
              <a:rPr lang="en-US" smtClean="0">
                <a:solidFill>
                  <a:srgbClr val="464653"/>
                </a:solidFill>
                <a:latin typeface="Gill Sans MT"/>
              </a:rPr>
              <a:pPr>
                <a:defRPr/>
              </a:pPr>
              <a:t>13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13909"/>
              </p:ext>
            </p:extLst>
          </p:nvPr>
        </p:nvGraphicFramePr>
        <p:xfrm>
          <a:off x="1" y="0"/>
          <a:ext cx="12188824" cy="44043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66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3115035261"/>
                    </a:ext>
                  </a:extLst>
                </a:gridCol>
                <a:gridCol w="5734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21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Fats</a:t>
                      </a:r>
                      <a:endParaRPr kumimoji="0"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CF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2000" b="0" kern="120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110078"/>
                  </a:ext>
                </a:extLst>
              </a:tr>
              <a:tr h="2271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Digestion of Fats in the Intestine</a:t>
                      </a:r>
                      <a:endParaRPr kumimoji="0" lang="en-US" sz="1400" b="0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Emulsification of Fat by Bile Acids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Emulsification=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Breaking fat </a:t>
                      </a:r>
                      <a:r>
                        <a:rPr lang="en-US" sz="1200" dirty="0" err="1" smtClean="0">
                          <a:solidFill>
                            <a:srgbClr val="00B050"/>
                          </a:solidFill>
                        </a:rPr>
                        <a:t>gloubules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 into smaller parts by decreasing surface tension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2"/>
                        </a:buClr>
                        <a:buFontTx/>
                        <a:buNone/>
                      </a:pP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Absorption of Fats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Also same mechanism for cholesterol and fat soluble vitamins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782476"/>
                  </a:ext>
                </a:extLst>
              </a:tr>
              <a:tr h="227112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accent2"/>
                        </a:buClr>
                        <a:buFontTx/>
                        <a:buChar char="-"/>
                        <a:defRPr/>
                      </a:pPr>
                      <a:r>
                        <a:rPr lang="en-US" sz="14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Less than </a:t>
                      </a:r>
                      <a:r>
                        <a:rPr lang="en-US" sz="14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10 % </a:t>
                      </a:r>
                      <a:r>
                        <a:rPr lang="en-US" sz="14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of triglycerides is digested in the stomach by lingual lipase.</a:t>
                      </a:r>
                    </a:p>
                    <a:p>
                      <a:pPr marL="285750" indent="-285750">
                        <a:buClr>
                          <a:schemeClr val="accent2"/>
                        </a:buClr>
                        <a:buFontTx/>
                        <a:buChar char="-"/>
                        <a:defRPr/>
                      </a:pPr>
                      <a:endParaRPr lang="en-US" sz="14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85750" indent="-285750">
                        <a:buClr>
                          <a:schemeClr val="accent2"/>
                        </a:buClr>
                        <a:buFontTx/>
                        <a:buChar char="-"/>
                        <a:defRPr/>
                      </a:pPr>
                      <a:r>
                        <a:rPr lang="en-US" sz="14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All fat digestion occurs in the small intestine.</a:t>
                      </a:r>
                    </a:p>
                  </a:txBody>
                  <a:tcP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Clr>
                          <a:schemeClr val="accent1"/>
                        </a:buClr>
                        <a:buFontTx/>
                        <a:buChar char="-"/>
                        <a:defRPr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Break the fat globules into very small sizes under the influence of bile salts , so that the water-soluble digestive enzymes can act on the globule surfaces</a:t>
                      </a:r>
                    </a:p>
                    <a:p>
                      <a:pPr marL="285750" indent="-285750">
                        <a:buClr>
                          <a:schemeClr val="accent1"/>
                        </a:buClr>
                        <a:buFontTx/>
                        <a:buChar char="-"/>
                        <a:defRPr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polar parts (the points where ionization occurs in water) of the bile salts and lecithin molecules are highly soluble in water. So, they are amphipathic molecules. </a:t>
                      </a:r>
                    </a:p>
                    <a:p>
                      <a:pPr marL="285750" indent="-285750">
                        <a:buClr>
                          <a:schemeClr val="accent1"/>
                        </a:buClr>
                        <a:buFontTx/>
                        <a:buChar char="-"/>
                        <a:defRPr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major function of the bile salts and lecithin, especially the lecithin, in the bile is to make the fat globules readily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fragmentable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by agitation with the water in the small bowel (emulsification of the fat). </a:t>
                      </a:r>
                      <a:endParaRPr lang="en-US" sz="12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In the presence of an abundance of bile micelles, about 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a typeface="Gill Sans MT" charset="0"/>
                          <a:cs typeface="Gill Sans MT" charset="0"/>
                        </a:rPr>
                        <a:t>97% </a:t>
                      </a: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of the fat is absorbed; in the absence of the</a:t>
                      </a:r>
                      <a:r>
                        <a:rPr lang="en-US" sz="1200" baseline="0" dirty="0" smtClean="0"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bile micelles, only 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a typeface="Gill Sans MT" charset="0"/>
                          <a:cs typeface="Gill Sans MT" charset="0"/>
                        </a:rPr>
                        <a:t>40 to 50 % </a:t>
                      </a: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can be</a:t>
                      </a:r>
                      <a:r>
                        <a:rPr lang="en-US" sz="1200" baseline="0" dirty="0" smtClean="0"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absorbed.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 smtClean="0">
                          <a:solidFill>
                            <a:srgbClr val="FF46FB"/>
                          </a:solidFill>
                        </a:rPr>
                        <a:t>Fatty acids (FA) &amp; </a:t>
                      </a:r>
                      <a:r>
                        <a:rPr lang="en-US" sz="1200" dirty="0" err="1" smtClean="0">
                          <a:solidFill>
                            <a:srgbClr val="FF46FB"/>
                          </a:solidFill>
                        </a:rPr>
                        <a:t>monoglycerides</a:t>
                      </a:r>
                      <a:r>
                        <a:rPr lang="en-US" sz="1200" dirty="0" smtClean="0">
                          <a:solidFill>
                            <a:srgbClr val="FF46FB"/>
                          </a:solidFill>
                        </a:rPr>
                        <a:t> (MG) associated with the micelles in lumen of intestine.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kumimoji="0" lang="en-US" sz="1200" kern="1200" dirty="0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FA &amp; MG leave micelles and enter epithelial cell by diffusion.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kumimoji="0" lang="en-US" sz="1200" kern="1200" dirty="0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FA are used to synthesis triglycerides in </a:t>
                      </a:r>
                      <a:r>
                        <a:rPr kumimoji="0" lang="en-US" sz="1200" kern="1200" dirty="0" err="1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agranular</a:t>
                      </a:r>
                      <a:r>
                        <a:rPr kumimoji="0" lang="en-US" sz="1200" kern="1200" dirty="0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 endoplasmic reticulum.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kumimoji="0" lang="en-US" sz="1200" kern="1200" dirty="0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Fatty globules are combined with proteins to form chylomicrons within Golgi apparatus.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kumimoji="0" lang="en-US" sz="1200" kern="1200" dirty="0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Vesicles containing chylomicrons leave epithelial cells by exocytosis and enter a lacteal (lymph capillary).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kumimoji="0" lang="en-US" sz="1200" kern="1200" dirty="0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Lymph in the lacteal transport chylomicrons away from the intestine. </a:t>
                      </a:r>
                      <a:endParaRPr kumimoji="0" lang="en-US" sz="1200" kern="1200" dirty="0">
                        <a:solidFill>
                          <a:srgbClr val="FF66C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8F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96">
                <a:tc gridSpan="3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Tx/>
                        <a:buNone/>
                      </a:pPr>
                      <a:r>
                        <a:rPr lang="en-US" sz="14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Role of Bile Salts to Accelerate Fat Digestion Formation of Micelles</a:t>
                      </a:r>
                      <a:endParaRPr lang="en-US" sz="1300" b="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endParaRPr lang="en-US" sz="13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charset="2"/>
                        <a:buNone/>
                      </a:pPr>
                      <a:endParaRPr kumimoji="0" lang="en-US" sz="1300" b="0" u="none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761">
                <a:tc gridSpan="3">
                  <a:txBody>
                    <a:bodyPr/>
                    <a:lstStyle/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Bile salts have the ability to form micelles, (each bile salt molecule is composed of a sterol nucleus that is fat-soluble and a polar group that is water-soluble.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Micelles are small spherical, cylindrical globules 3 to 6 nm in diameter composed of 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20 to 40 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molecules of bile salt</a:t>
                      </a:r>
                      <a:r>
                        <a:rPr lang="en-US" sz="1200" baseline="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kumimoji="0" lang="en-US" sz="1200" kern="1200" dirty="0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Long chain FA, MG, cholesterol and fat soluble vitamins are incorporated into the interior of the micelle. 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 polar groups are (-) charged, they allow the entire micelle globule to dissolve in the water of the digestive fluids and to remain in stable solution.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micelles act as a transport medium to carry the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monoglycerides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and free fatty acids to the brush borders (luminal border</a:t>
                      </a:r>
                      <a:r>
                        <a:rPr lang="en-US" sz="1200" baseline="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) 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of the intestinal epithelial cells.</a:t>
                      </a:r>
                      <a:endParaRPr lang="en-US" sz="12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rgbClr val="FCFC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endParaRPr lang="ar-SA" sz="1300" dirty="0">
                        <a:solidFill>
                          <a:srgbClr val="FF0000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rgbClr val="FCFC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endParaRPr lang="en-US" sz="1300" dirty="0" smtClean="0">
                        <a:solidFill>
                          <a:schemeClr val="tx1"/>
                        </a:solidFill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03194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846940" y="4988090"/>
            <a:ext cx="1344800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Chylomicron &gt; coated with protein.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Micelles &gt; Coated with bile salts.</a:t>
            </a:r>
          </a:p>
        </p:txBody>
      </p:sp>
      <p:sp>
        <p:nvSpPr>
          <p:cNvPr id="10" name="عنصر نائب لرقم الشريحة 2"/>
          <p:cNvSpPr txBox="1">
            <a:spLocks/>
          </p:cNvSpPr>
          <p:nvPr/>
        </p:nvSpPr>
        <p:spPr>
          <a:xfrm>
            <a:off x="816669" y="6356350"/>
            <a:ext cx="2640913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defPPr>
              <a:defRPr lang="en-US"/>
            </a:defPPr>
            <a:lvl1pPr marL="0" algn="l" defTabSz="1015898" rtl="0" eaLnBrk="1" latinLnBrk="0" hangingPunct="1"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7949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5898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3848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1797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9746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7695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5644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3594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929A69E-7D8F-4515-9605-0315ABD4F316}" type="slidenum">
              <a:rPr lang="en-US" smtClean="0">
                <a:solidFill>
                  <a:srgbClr val="464653"/>
                </a:solidFill>
                <a:latin typeface="Gill Sans MT"/>
              </a:rPr>
              <a:pPr>
                <a:defRPr/>
              </a:pPr>
              <a:t>13</a:t>
            </a:fld>
            <a:endParaRPr lang="en-US" dirty="0">
              <a:solidFill>
                <a:srgbClr val="464653"/>
              </a:solidFill>
              <a:latin typeface="Gill Sans M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322" y="4437112"/>
            <a:ext cx="2624703" cy="2420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" y="4404360"/>
            <a:ext cx="2154796" cy="2401119"/>
          </a:xfrm>
          <a:prstGeom prst="rect">
            <a:avLst/>
          </a:prstGeom>
        </p:spPr>
      </p:pic>
      <p:pic>
        <p:nvPicPr>
          <p:cNvPr id="13" name="Picture 3" descr="showimageCALEMXH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 bwMode="auto">
          <a:xfrm>
            <a:off x="2171592" y="4437112"/>
            <a:ext cx="5234924" cy="236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454452" y="5842337"/>
            <a:ext cx="1731827" cy="1015663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 B is important to form the wall of chylomicrons.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FFA stands for free fatty acids.</a:t>
            </a:r>
          </a:p>
        </p:txBody>
      </p:sp>
    </p:spTree>
    <p:extLst>
      <p:ext uri="{BB962C8B-B14F-4D97-AF65-F5344CB8AC3E}">
        <p14:creationId xmlns:p14="http://schemas.microsoft.com/office/powerpoint/2010/main" val="42944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460" y="152400"/>
            <a:ext cx="11448481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Cont.</a:t>
            </a:r>
            <a:endParaRPr lang="ar-SA" sz="3200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15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69E-7D8F-4515-9605-0315ABD4F3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1015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8"/>
          <a:stretch/>
        </p:blipFill>
        <p:spPr>
          <a:xfrm>
            <a:off x="6238428" y="3107558"/>
            <a:ext cx="4634948" cy="322360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400313" y="1164841"/>
            <a:ext cx="20" cy="516632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164531" y="1178493"/>
            <a:ext cx="2205981" cy="404664"/>
          </a:xfrm>
          <a:prstGeom prst="rect">
            <a:avLst/>
          </a:prstGeom>
          <a:noFill/>
          <a:ln>
            <a:solidFill>
              <a:srgbClr val="0099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Only in Males’ Slides</a:t>
            </a:r>
            <a:endParaRPr lang="en-US" sz="2400" b="1" dirty="0">
              <a:solidFill>
                <a:schemeClr val="tx2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3"/>
          <a:stretch/>
        </p:blipFill>
        <p:spPr>
          <a:xfrm>
            <a:off x="609460" y="3813093"/>
            <a:ext cx="4731252" cy="24242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461" y="1593070"/>
            <a:ext cx="46208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B050"/>
                </a:solidFill>
              </a:rPr>
              <a:t>Lipase </a:t>
            </a:r>
            <a:r>
              <a:rPr lang="en-US" sz="1600" dirty="0">
                <a:solidFill>
                  <a:srgbClr val="00B050"/>
                </a:solidFill>
              </a:rPr>
              <a:t>can enter the micelle by “co-lipase”, co-lipase comes from intestinal </a:t>
            </a:r>
            <a:r>
              <a:rPr lang="en-US" sz="1600" dirty="0" smtClean="0">
                <a:solidFill>
                  <a:srgbClr val="00B050"/>
                </a:solidFill>
              </a:rPr>
              <a:t>wall.</a:t>
            </a:r>
            <a:endParaRPr lang="en-US" sz="1600" dirty="0">
              <a:latin typeface="Gill Sans MT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Gill Sans MT" charset="0"/>
                <a:ea typeface="Gill Sans MT" charset="0"/>
                <a:cs typeface="Gill Sans MT" charset="0"/>
              </a:rPr>
              <a:t>Digestion </a:t>
            </a: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of </a:t>
            </a:r>
            <a:r>
              <a:rPr lang="en-US" sz="1600" dirty="0" smtClean="0">
                <a:latin typeface="Gill Sans MT" charset="0"/>
                <a:ea typeface="Gill Sans MT" charset="0"/>
                <a:cs typeface="Gill Sans MT" charset="0"/>
              </a:rPr>
              <a:t> Triglycerides </a:t>
            </a:r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by Pancreatic Lipase </a:t>
            </a:r>
          </a:p>
          <a:p>
            <a:r>
              <a:rPr lang="en-US" sz="1600" dirty="0">
                <a:latin typeface="Gill Sans MT" charset="0"/>
                <a:ea typeface="Gill Sans MT" charset="0"/>
                <a:cs typeface="Gill Sans MT" charset="0"/>
              </a:rPr>
              <a:t>The most important enzyme for digestion of the triglycerides is pancreatic lipase. </a:t>
            </a:r>
            <a:endParaRPr lang="en-US" sz="1600" dirty="0" smtClean="0">
              <a:latin typeface="Gill Sans MT" charset="0"/>
              <a:ea typeface="Gill Sans MT" charset="0"/>
              <a:cs typeface="Gill Sans MT" charset="0"/>
            </a:endParaRPr>
          </a:p>
          <a:p>
            <a:endParaRPr lang="en-US" sz="1600" dirty="0">
              <a:solidFill>
                <a:schemeClr val="accent5">
                  <a:lumMod val="75000"/>
                </a:schemeClr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End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Products of Fat Digestion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: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04" y="1304275"/>
            <a:ext cx="5204602" cy="1642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10571907" y="1951168"/>
            <a:ext cx="1658534" cy="331693"/>
          </a:xfrm>
          <a:prstGeom prst="rect">
            <a:avLst/>
          </a:prstGeom>
          <a:noFill/>
          <a:ln>
            <a:solidFill>
              <a:srgbClr val="0099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tx2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Only in Males’ Slides</a:t>
            </a:r>
            <a:endParaRPr lang="en-US" sz="1800" b="1" dirty="0">
              <a:solidFill>
                <a:schemeClr val="tx2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38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0" y="22385"/>
            <a:ext cx="2892664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3200" smtClean="0"/>
              <a:t>Explanation</a:t>
            </a:r>
            <a:endParaRPr lang="ar-S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810" y="3140969"/>
            <a:ext cx="4472015" cy="37170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756" y="620688"/>
            <a:ext cx="11317599" cy="5170646"/>
          </a:xfrm>
          <a:prstGeom prst="rect">
            <a:avLst/>
          </a:prstGeom>
          <a:ln>
            <a:noFill/>
            <a:prstDash val="dashDot"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First Step in Fat Digestion Is Emulsification by Bile Acids and Lecithin. The first step in fat digestion is physically to break the fat globules into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small sizes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so that the water-soluble digestive enzymes can act on the globule surfaces. This process is called emulsification of the fat, and it begins by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agitation in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stomach to mix the fat with the products of stomach digestion.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Then, most of the emulsification occurs in the duodenum under the influence of bile, the secretion from the liver that does not contain any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digestive enzymes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. However, bile does contain a large quantity of bile salts, as well as the phospholipid lecithin. Both of these, but especially the lecithin,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are extremely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important for emulsification of the fat. The polar parts (the points where ionization occurs in water) of the bile salts and lecithin molecules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are highly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soluble in water, whereas most of the remaining portions of their molecules are highly soluble in fat. Therefore, the fat-soluble portions of these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liver secretions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dissolve in the surface layer of the fat globules, with the polar portions projecting. The polar projections, in turn, are soluble in the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surrounding watery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fluids, which greatly decreases the interfacial tension of the fat and makes it soluble as well.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When the interfacial tension of a globule of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nonmiscible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fluid is low, this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nonmiscible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fluid, on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agitation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can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be broken up into many tiny particles far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more easily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than it can when the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interfacial tension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is great. </a:t>
            </a: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Consequently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, a major function of the bile salts and lecithin, especially the lecithin, in the bile is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to make the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fat globules readily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fragmentable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by agitation with the water in the small bowel. This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action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is the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same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as that of many detergents that are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widely used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in household cleaners for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removing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grease.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Each time the diameters of the fat globules are significantly decreased as a result of agitation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small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intestine, the total surface area of the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fat increases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manyfold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. Because the average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diameter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of the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fat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particles in the intestine after emulsification has occurred is less than 1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micrometer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,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this represents an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increase of as much as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1000 fold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in total surface areas of the fats caused by the emulsification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process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.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lipase enzymes are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water-soluble compounds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and can attack the fat globules only on their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surfaces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. Consequently, this detergent function of bile salts and lecithin is very important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for digestion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of fats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when fats are digested to form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monoglycerides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and free fatty acids, both of these digestive end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products first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become dissolved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central lipid portions of bile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micelles. Because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molecular dimensions of these micelles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are only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3 to 6 nanometers in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diameter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, and because of their highly charged exterior,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they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are soluble in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chyme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. In this form,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monoglycerides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and free fatty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acids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are carried to the surfaces of the microvilli of the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intestinal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cell brush border and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then penetrate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into the recesses among the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moving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, agitating microvilli. Here, both the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monoglycerides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and fatty acids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diffuse immediately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out of the micelles and into the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interior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of the epithelial cells, which is possible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because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lipids are also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soluble in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epithelial cell membrane. This leaves the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bile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micelles still in the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chyme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, where they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function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again and again to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help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absor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still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more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monoglycerides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and fatty acids. Thus,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micelles perform a “ferrying” function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that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is highly important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for fat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absorption. In the presence of an abundance of bile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micelles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, about 97 per cent of the fat is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absorbed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; in the absence of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bile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micelles, only 40 to 50 per cent can be absorbed. After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entering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epithelial cell, the fatty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acids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and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monoglycerides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are taken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up by the cell’s smooth endoplasmic reticulum; here, they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are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mainly used to form new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triglycerides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that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are subsequently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released in the form of chylomicrons through the base of the </a:t>
            </a:r>
            <a:endParaRPr lang="en-US" sz="1100" dirty="0" smtClean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epithelial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cell, to flow upward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through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the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thoracic lymph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duct and empty into the circulating blood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.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sz="1800" dirty="0" smtClean="0">
                <a:solidFill>
                  <a:srgbClr val="C0000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سبحان الله!</a:t>
            </a:r>
            <a:endParaRPr lang="en-US" sz="1800" dirty="0" smtClean="0">
              <a:solidFill>
                <a:srgbClr val="C00000"/>
              </a:solidFill>
              <a:latin typeface="Gill Sans MT" panose="020B05020201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7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15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69E-7D8F-4515-9605-0315ABD4F3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1015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4212653"/>
                  </p:ext>
                </p:extLst>
              </p:nvPr>
            </p:nvGraphicFramePr>
            <p:xfrm>
              <a:off x="0" y="0"/>
              <a:ext cx="12188825" cy="6858000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213397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72208">
                      <a:extLst>
                        <a:ext uri="{9D8B030D-6E8A-4147-A177-3AD203B41FA5}">
                          <a16:colId xmlns:a16="http://schemas.microsoft.com/office/drawing/2014/main" val="2145043887"/>
                        </a:ext>
                      </a:extLst>
                    </a:gridCol>
                    <a:gridCol w="144016">
                      <a:extLst>
                        <a:ext uri="{9D8B030D-6E8A-4147-A177-3AD203B41FA5}">
                          <a16:colId xmlns:a16="http://schemas.microsoft.com/office/drawing/2014/main" val="2251228597"/>
                        </a:ext>
                      </a:extLst>
                    </a:gridCol>
                    <a:gridCol w="2376264">
                      <a:extLst>
                        <a:ext uri="{9D8B030D-6E8A-4147-A177-3AD203B41FA5}">
                          <a16:colId xmlns:a16="http://schemas.microsoft.com/office/drawing/2014/main" val="4118723620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60330692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3952430165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2419467787"/>
                        </a:ext>
                      </a:extLst>
                    </a:gridCol>
                    <a:gridCol w="134188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99317">
                    <a:tc gridSpan="8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sz="1300" b="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Basic Principles of Gastrointestinal Absorption</a:t>
                          </a:r>
                          <a:endParaRPr kumimoji="0" lang="en-US" sz="13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CF0F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algn="l" rtl="0" eaLnBrk="1" latinLnBrk="0" hangingPunct="1"/>
                          <a:endParaRPr kumimoji="0" lang="en-US" sz="2000" b="0" kern="1200" dirty="0">
                            <a:solidFill>
                              <a:schemeClr val="tx2"/>
                            </a:solidFill>
                            <a:latin typeface="+mj-lt"/>
                            <a:ea typeface="+mj-ea"/>
                            <a:cs typeface="+mj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6110078"/>
                      </a:ext>
                    </a:extLst>
                  </a:tr>
                  <a:tr h="65244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Absorption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of vitamins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Absorption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and secretion of electrolytes and water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Absorption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of Na+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3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Absorption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of Cl- 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Absorption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and secretion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of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K+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Ca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++Absorption by Enterocytes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Secretion of Bicarbonate Ions in the Ileum</a:t>
                          </a:r>
                          <a:endParaRPr kumimoji="0" lang="en-US" sz="1200" kern="1200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23414">
                    <a:tc>
                      <a:txBody>
                        <a:bodyPr/>
                        <a:lstStyle/>
                        <a:p>
                          <a:pPr marL="285750" indent="-285750">
                            <a:buClr>
                              <a:schemeClr val="accent2"/>
                            </a:buClr>
                            <a:buFontTx/>
                            <a:buChar char="-"/>
                          </a:pPr>
                          <a:r>
                            <a:rPr lang="en-US" sz="115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Fat-soluble vitamins (A, D, E, &amp; K) are incorporated into micelles and absorbed along with other lipids. </a:t>
                          </a:r>
                        </a:p>
                        <a:p>
                          <a:pPr marL="285750" indent="-285750">
                            <a:buClr>
                              <a:schemeClr val="accent2"/>
                            </a:buClr>
                            <a:buFontTx/>
                            <a:buChar char="-"/>
                          </a:pPr>
                          <a:r>
                            <a:rPr lang="en-US" sz="115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Most water-soluble vitamins (C, B1, B2, B6, and folic acid) are absorbed by Na-dependent co-transport mechanisms.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2"/>
                            </a:buClr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50" dirty="0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(</a:t>
                          </a:r>
                          <a:r>
                            <a:rPr lang="en-US" sz="1150" baseline="0" dirty="0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1+2, </a:t>
                          </a:r>
                          <a:r>
                            <a:rPr lang="en-US" sz="1150" dirty="0" smtClean="0">
                              <a:solidFill>
                                <a:srgbClr val="00B050"/>
                              </a:solidFill>
                            </a:rPr>
                            <a:t>Mostly in proximal parts of intestine).</a:t>
                          </a:r>
                          <a:endParaRPr lang="en-US" sz="1150" dirty="0" smtClean="0">
                            <a:solidFill>
                              <a:srgbClr val="00B050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marL="285750" indent="-285750">
                            <a:buClr>
                              <a:schemeClr val="accent2"/>
                            </a:buClr>
                            <a:buFontTx/>
                            <a:buChar char="-"/>
                          </a:pPr>
                          <a:r>
                            <a:rPr lang="en-US" sz="115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Vitamin B12 is absorbed in the ileum and requires Intrinsic factor.</a:t>
                          </a:r>
                        </a:p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2"/>
                            </a:buClr>
                            <a:buSzTx/>
                            <a:buFontTx/>
                            <a:buChar char="-"/>
                            <a:tabLst/>
                            <a:defRPr/>
                          </a:pPr>
                          <a:r>
                            <a:rPr lang="en-US" sz="115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Gastrectomy</a:t>
                          </a:r>
                          <a:r>
                            <a:rPr lang="en-US" sz="1150" baseline="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</a:t>
                          </a:r>
                          <a:r>
                            <a:rPr lang="en-US" sz="1150" dirty="0" smtClean="0">
                              <a:solidFill>
                                <a:srgbClr val="00B050"/>
                              </a:solidFill>
                            </a:rPr>
                            <a:t>or mucosal damage due to autoimmune disease</a:t>
                          </a:r>
                          <a:r>
                            <a:rPr lang="en-US" sz="1150" baseline="0" dirty="0" smtClean="0">
                              <a:solidFill>
                                <a:srgbClr val="00B050"/>
                              </a:solidFill>
                            </a:rPr>
                            <a:t> </a:t>
                          </a:r>
                          <a:r>
                            <a:rPr lang="en-US" sz="115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results in the loss of parietal cells and loss of intrinsic factor &gt; pernicious anemia.</a:t>
                          </a:r>
                        </a:p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2"/>
                            </a:buClr>
                            <a:buSzTx/>
                            <a:buFontTx/>
                            <a:buChar char="-"/>
                            <a:tabLst/>
                            <a:defRPr/>
                          </a:pPr>
                          <a:r>
                            <a:rPr lang="en-US" sz="1150" dirty="0" smtClean="0">
                              <a:solidFill>
                                <a:srgbClr val="00B050"/>
                              </a:solidFill>
                            </a:rPr>
                            <a:t>Supplement must be given with </a:t>
                          </a:r>
                          <a:r>
                            <a:rPr lang="en-US" sz="1150" dirty="0" err="1" smtClean="0">
                              <a:solidFill>
                                <a:srgbClr val="00B050"/>
                              </a:solidFill>
                            </a:rPr>
                            <a:t>ingection</a:t>
                          </a: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  <a:latin typeface="Gill Sans MT" charset="0"/>
                            </a:rPr>
                            <a:t>.</a:t>
                          </a:r>
                          <a:endParaRPr lang="en-US" sz="1100" dirty="0" smtClean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Clr>
                              <a:schemeClr val="accent2"/>
                            </a:buClr>
                            <a:buFontTx/>
                            <a:buChar char="-"/>
                          </a:pP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Electrolytes and H</a:t>
                          </a:r>
                          <a:r>
                            <a:rPr lang="en-US" sz="1100" baseline="-250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2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O may cross intestinal epithelial cells by either cellular or </a:t>
                          </a:r>
                          <a:r>
                            <a:rPr lang="en-US" sz="1100" dirty="0" err="1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paracellular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</a:t>
                          </a:r>
                          <a:r>
                            <a:rPr lang="en-US" sz="1100" dirty="0" smtClean="0"/>
                            <a:t>route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.</a:t>
                          </a:r>
                        </a:p>
                        <a:p>
                          <a:pPr marL="285750" indent="-285750">
                            <a:buClr>
                              <a:schemeClr val="accent2"/>
                            </a:buClr>
                            <a:buFontTx/>
                            <a:buChar char="-"/>
                          </a:pP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The permeability of the tight junctions varies with the type of epithelium:</a:t>
                          </a:r>
                        </a:p>
                        <a:p>
                          <a:pPr marL="342900" indent="-342900">
                            <a:buClr>
                              <a:schemeClr val="accent2"/>
                            </a:buClr>
                            <a:buFont typeface="+mj-lt"/>
                            <a:buAutoNum type="arabicPeriod"/>
                          </a:pP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A tight epithelium is in the colon. </a:t>
                          </a:r>
                        </a:p>
                        <a:p>
                          <a:pPr marL="342900" indent="-342900">
                            <a:buClr>
                              <a:schemeClr val="accent2"/>
                            </a:buClr>
                            <a:buFont typeface="+mj-lt"/>
                            <a:buAutoNum type="arabicPeriod"/>
                          </a:pP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Leaky epithelia are the small intestine and gallbladder. </a:t>
                          </a:r>
                        </a:p>
                        <a:p>
                          <a:pPr marL="171450" marR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2"/>
                            </a:buClr>
                            <a:buSzTx/>
                            <a:buFontTx/>
                            <a:buChar char="-"/>
                            <a:tabLst/>
                            <a:defRPr/>
                          </a:pP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</a:rPr>
                            <a:t>Water absorption occurs mainly in the small intestine due to concentration gradient.</a:t>
                          </a:r>
                        </a:p>
                        <a:p>
                          <a:pPr marL="171450" indent="-171450" algn="l">
                            <a:buFontTx/>
                            <a:buChar char="-"/>
                          </a:pP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</a:rPr>
                            <a:t>Transcellular transport &gt; through the cell.</a:t>
                          </a:r>
                        </a:p>
                        <a:p>
                          <a:pPr marL="171450" indent="-171450" algn="l">
                            <a:buFontTx/>
                            <a:buChar char="-"/>
                          </a:pP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</a:rPr>
                            <a:t> </a:t>
                          </a:r>
                          <a:r>
                            <a:rPr lang="en-US" sz="1100" dirty="0" err="1" smtClean="0">
                              <a:solidFill>
                                <a:srgbClr val="00B050"/>
                              </a:solidFill>
                            </a:rPr>
                            <a:t>paracellular</a:t>
                          </a: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</a:rPr>
                            <a:t> &gt; between 2 cells.</a:t>
                          </a:r>
                          <a:endParaRPr lang="ar-SA" sz="1100" dirty="0" smtClean="0">
                            <a:solidFill>
                              <a:schemeClr val="accent2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 Na+ moves into the intestinal cells by the following mechanisms:</a:t>
                          </a:r>
                        </a:p>
                        <a:p>
                          <a:pPr marL="342900" lvl="0" indent="-342900">
                            <a:buClr>
                              <a:schemeClr val="accent1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Passive diffusion.</a:t>
                          </a:r>
                        </a:p>
                        <a:p>
                          <a:pPr marL="342900" lvl="0" indent="-342900">
                            <a:buClr>
                              <a:schemeClr val="accent1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Na-glucose or Na-amino acid co-transport.</a:t>
                          </a:r>
                        </a:p>
                        <a:p>
                          <a:pPr marL="342900" lvl="0" indent="-342900">
                            <a:buClr>
                              <a:schemeClr val="accent1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Na-Cl exchange.</a:t>
                          </a:r>
                        </a:p>
                        <a:p>
                          <a:pPr marL="342900" lvl="0" indent="-342900">
                            <a:buClr>
                              <a:schemeClr val="accent1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Na-H exchange.</a:t>
                          </a:r>
                        </a:p>
                        <a:p>
                          <a:pPr algn="ctr" rtl="1"/>
                          <a:r>
                            <a:rPr kumimoji="0" lang="ar-SA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الصوديوم </a:t>
                          </a:r>
                          <a:r>
                            <a:rPr kumimoji="0" lang="ar-SA" sz="1100" b="0" i="0" u="none" strike="noStrike" kern="1200" dirty="0" err="1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بيروح</a:t>
                          </a:r>
                          <a:r>
                            <a:rPr kumimoji="0" lang="ar-SA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للدم والهيدروجين </a:t>
                          </a:r>
                          <a:r>
                            <a:rPr kumimoji="0" lang="ar-SA" sz="1100" b="0" i="0" u="none" strike="noStrike" kern="1200" dirty="0" err="1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لللومين</a:t>
                          </a:r>
                          <a:r>
                            <a:rPr kumimoji="0" lang="ar-SA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فيزيد </a:t>
                          </a:r>
                          <a:r>
                            <a:rPr kumimoji="0" lang="ar-SA" sz="1100" b="0" i="0" u="none" strike="noStrike" kern="1200" dirty="0" err="1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الاسيدتي</a:t>
                          </a:r>
                          <a:endParaRPr lang="en-US" sz="1100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</a:t>
                          </a:r>
                          <a:r>
                            <a:rPr lang="en-US" sz="1100" baseline="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The next step in the transport process is osmosis of water into the </a:t>
                          </a:r>
                          <a:r>
                            <a:rPr lang="en-US" sz="1100" dirty="0" err="1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paracellular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spaces because a large osmotic gradient has been created by the elevated concentration of ions in the </a:t>
                          </a:r>
                          <a:r>
                            <a:rPr lang="en-US" sz="1100" dirty="0" err="1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paracellular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space.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</a:t>
                          </a:r>
                          <a:r>
                            <a:rPr lang="en-US" sz="1100" baseline="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</a:t>
                          </a:r>
                          <a:r>
                            <a:rPr lang="en-US" sz="1100" dirty="0" smtClean="0">
                              <a:solidFill>
                                <a:srgbClr val="FF000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Aldosterone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Greatly Enhances Na+ Absorption: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panose="05000000000000000000" pitchFamily="2" charset="2"/>
                            <a:buNone/>
                            <a:defRPr/>
                          </a:pP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This effect of Aldosterone is especially important in the colon because it allows virtually no loss of </a:t>
                          </a:r>
                          <a:r>
                            <a:rPr lang="en-US" sz="1100" dirty="0" err="1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NaCl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and water.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Tx/>
                            <a:buNone/>
                            <a:defRPr/>
                          </a:pPr>
                          <a:r>
                            <a:rPr kumimoji="0" lang="en-US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Once Cl &amp; Na moves the water should move also to maintain </a:t>
                          </a:r>
                          <a:r>
                            <a:rPr kumimoji="0" lang="en-US" sz="1100" b="0" i="0" u="none" strike="noStrike" kern="1200" dirty="0" err="1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osmolarity</a:t>
                          </a:r>
                          <a:r>
                            <a:rPr kumimoji="0" lang="en-US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</a:t>
                          </a:r>
                        </a:p>
                        <a:p>
                          <a:pPr rtl="0"/>
                          <a:r>
                            <a:rPr kumimoji="0" lang="en-US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Aldosterone also cause K secretion.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endParaRPr kumimoji="0" lang="en-US" sz="1100" b="0" i="0" u="none" strike="noStrike" kern="1200" dirty="0" smtClean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Cl- absorption accompanies Na+ absorption by the following mechanisms:</a:t>
                          </a:r>
                        </a:p>
                        <a:p>
                          <a:pPr marL="342900" indent="-342900">
                            <a:buClr>
                              <a:schemeClr val="accent2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Passive diffusion.</a:t>
                          </a:r>
                        </a:p>
                        <a:p>
                          <a:pPr marL="342900" indent="-342900">
                            <a:buClr>
                              <a:schemeClr val="accent2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Na-Cl co-transport.</a:t>
                          </a:r>
                        </a:p>
                        <a:p>
                          <a:pPr marL="342900" indent="-342900">
                            <a:buClr>
                              <a:schemeClr val="accent2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Cl-HCO3</a:t>
                          </a:r>
                          <a:r>
                            <a:rPr lang="en-US" sz="1100" baseline="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</a:t>
                          </a: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exchange.</a:t>
                          </a:r>
                          <a:endParaRPr lang="ar-SA" sz="1100" dirty="0" smtClean="0">
                            <a:solidFill>
                              <a:schemeClr val="accent2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algn="ctr" rtl="1"/>
                          <a:r>
                            <a:rPr kumimoji="0" lang="ar-SA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(هذه مهمة في المحافظة على القاعدية في </a:t>
                          </a:r>
                          <a:r>
                            <a:rPr kumimoji="0" lang="ar-SA" sz="1100" b="0" i="0" u="none" strike="noStrike" kern="1200" dirty="0" err="1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الاليوم</a:t>
                          </a:r>
                          <a:r>
                            <a:rPr kumimoji="0" lang="ar-SA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)</a:t>
                          </a:r>
                          <a:endParaRPr kumimoji="0" lang="en-US" sz="1100" b="0" i="0" u="none" strike="noStrike" kern="1200" dirty="0" smtClean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 K+ is absorbed in the small intestine by passive diffusion. 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 K+ secretion in the colon is stimulated by aldosterone.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 Excessive loss of K+ in diarrheal fluids causes hypokalemia.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kumimoji="0" lang="en-US" sz="12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hypokalemia is very dangers.</a:t>
                          </a:r>
                          <a:r>
                            <a:rPr lang="en-US" sz="1100" dirty="0" smtClean="0"/>
                            <a:t/>
                          </a:r>
                          <a:br>
                            <a:rPr lang="en-US" sz="1100" dirty="0" smtClean="0"/>
                          </a:br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Without Ca we can't do </a:t>
                          </a:r>
                          <a:r>
                            <a:rPr kumimoji="0" lang="en-US" sz="12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muscle.</a:t>
                          </a:r>
                          <a:endParaRPr lang="en-US" sz="1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100" dirty="0" smtClean="0">
                            <a:solidFill>
                              <a:srgbClr val="00B050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25-hydroxy-vitamin </a:t>
                          </a: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D3 is inactive form, it is activated to 1,25 </a:t>
                          </a:r>
                          <a:r>
                            <a:rPr lang="en-US" sz="1100" dirty="0" err="1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dihydroxy</a:t>
                          </a: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-vitamin D3 by parathyroid hormone.</a:t>
                          </a:r>
                        </a:p>
                        <a:p>
                          <a:endParaRPr lang="en-US" sz="1100" dirty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The epithelial cells on the surfaces of the villi in the ileum and large intestine have a special capability of secreting bicarbonate ions (</a:t>
                          </a:r>
                          <a:r>
                            <a:rPr lang="ru-RU" sz="1200" dirty="0" smtClean="0"/>
                            <a:t>HCO3</a:t>
                          </a:r>
                          <a:r>
                            <a:rPr lang="ru-RU" sz="1200" baseline="30000" dirty="0" smtClean="0"/>
                            <a:t>-</a:t>
                          </a:r>
                          <a:r>
                            <a:rPr lang="en-US" sz="1200" dirty="0" smtClean="0"/>
                            <a:t>)</a:t>
                          </a:r>
                          <a:r>
                            <a:rPr lang="en-US" sz="12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in exchange for absorption of chloride ions (</a:t>
                          </a:r>
                          <a:r>
                            <a:rPr lang="ru-RU" sz="1200" dirty="0" smtClean="0"/>
                            <a:t>Cl</a:t>
                          </a:r>
                          <a:r>
                            <a:rPr lang="ru-RU" sz="1200" baseline="30000" dirty="0" smtClean="0"/>
                            <a:t>-</a:t>
                          </a:r>
                          <a:r>
                            <a:rPr lang="en-US" sz="1200" dirty="0" smtClean="0"/>
                            <a:t>)</a:t>
                          </a:r>
                          <a:r>
                            <a:rPr lang="ru-RU" sz="1200" dirty="0" smtClean="0"/>
                            <a:t> </a:t>
                          </a:r>
                          <a:r>
                            <a:rPr lang="en-US" sz="12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This is important because it provides alkaline bicarbonate ions that neutralize acid products formed by bacteria in the large intestine</a:t>
                          </a:r>
                          <a:r>
                            <a:rPr lang="en-US" sz="12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.</a:t>
                          </a:r>
                          <a:endParaRPr lang="ar-SA" sz="1200" dirty="0" smtClean="0"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15070">
                    <a:tc gridSpan="8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Hormonal control of absorption &amp; secretion </a:t>
                          </a:r>
                          <a:r>
                            <a:rPr kumimoji="0" lang="en-US" sz="1400" b="0" kern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(only in Females’ Slides)</a:t>
                          </a:r>
                        </a:p>
                      </a:txBody>
                      <a:tcPr>
                        <a:solidFill>
                          <a:srgbClr val="FFE7E7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panose="05000000000000000000" pitchFamily="2" charset="2"/>
                            <a:buNone/>
                            <a:defRPr/>
                          </a:pPr>
                          <a:endParaRPr lang="ar-SA" sz="1200" dirty="0" smtClean="0"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3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Char char="-"/>
                            <a:tabLst/>
                            <a:defRPr/>
                          </a:pPr>
                          <a:endParaRPr kumimoji="0" lang="en-US" sz="13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9421109"/>
                      </a:ext>
                    </a:extLst>
                  </a:tr>
                  <a:tr h="315070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Hormone</a:t>
                          </a:r>
                        </a:p>
                      </a:txBody>
                      <a:tcPr>
                        <a:solidFill>
                          <a:srgbClr val="F8F9C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2"/>
                            </a:buClr>
                            <a:buFont typeface="Wingdings" panose="05000000000000000000" pitchFamily="2" charset="2"/>
                            <a:buNone/>
                            <a:defRPr/>
                          </a:pPr>
                          <a:r>
                            <a:rPr kumimoji="0" lang="en-US" sz="1400" b="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Action</a:t>
                          </a:r>
                          <a:endParaRPr kumimoji="0" lang="ar-SA" sz="14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8F9C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Location</a:t>
                          </a:r>
                        </a:p>
                      </a:txBody>
                      <a:tcPr>
                        <a:solidFill>
                          <a:srgbClr val="F8F9C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3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Char char="-"/>
                            <a:tabLst/>
                            <a:defRPr/>
                          </a:pPr>
                          <a:endParaRPr kumimoji="0" lang="en-US" sz="13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2632907"/>
                      </a:ext>
                    </a:extLst>
                  </a:tr>
                  <a:tr h="299317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</a:rPr>
                            <a:t>Glucocorticoid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2"/>
                            </a:buClr>
                            <a:buFont typeface="Wingdings" panose="05000000000000000000" pitchFamily="2" charset="2"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ar-SA" sz="12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↑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absorption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of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H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baseline="-25000" dirty="0" smtClean="0">
                                    <a:effectLst/>
                                  </a:rPr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O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 &amp; 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ions</m:t>
                                </m:r>
                              </m:oMath>
                            </m:oMathPara>
                          </a14:m>
                          <a:endParaRPr kumimoji="0" lang="ar-SA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effectLst/>
                            </a:rPr>
                            <a:t>small &amp; large intestine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7487154"/>
                      </a:ext>
                    </a:extLst>
                  </a:tr>
                  <a:tr h="299317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</a:rPr>
                            <a:t>Somatostatin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anose="05000000000000000000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ar-SA" sz="12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↑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H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baseline="-25000" dirty="0" smtClean="0">
                                    <a:effectLst/>
                                  </a:rPr>
                                  <m:t>2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O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 &amp; 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ions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absorption</m:t>
                                </m:r>
                              </m:oMath>
                            </m:oMathPara>
                          </a14:m>
                          <a:endParaRPr kumimoji="0" lang="ar-SA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effectLst/>
                            </a:rPr>
                            <a:t>ileum &amp; colon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48616"/>
                      </a:ext>
                    </a:extLst>
                  </a:tr>
                  <a:tr h="299317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</a:rPr>
                            <a:t>Epinephrine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2"/>
                            </a:buClr>
                            <a:buSzTx/>
                            <a:buFont typeface="Wingdings" panose="05000000000000000000" pitchFamily="2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ar-SA" sz="12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↑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NaCl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absorption</m:t>
                                </m:r>
                              </m:oMath>
                            </m:oMathPara>
                          </a14:m>
                          <a:endParaRPr kumimoji="0" lang="ar-SA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effectLst/>
                            </a:rPr>
                            <a:t>ileum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5874986"/>
                      </a:ext>
                    </a:extLst>
                  </a:tr>
                  <a:tr h="354732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</a:rPr>
                            <a:t>Aldosterone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ar-SA" sz="12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↑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synthesis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of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Na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+ 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channels</m:t>
                                </m:r>
                                <m:r>
                                  <m:rPr>
                                    <m:nor/>
                                  </m:rPr>
                                  <a:rPr kumimoji="0" lang="en-US" sz="1200" kern="1200" dirty="0" smtClean="0">
                                    <a:effectLst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1200" dirty="0" smtClean="0">
                            <a:effectLst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effectLst/>
                            </a:rPr>
                            <a:t>colon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275361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4212653"/>
                  </p:ext>
                </p:extLst>
              </p:nvPr>
            </p:nvGraphicFramePr>
            <p:xfrm>
              <a:off x="0" y="0"/>
              <a:ext cx="12188825" cy="6858000"/>
            </p:xfrm>
            <a:graphic>
              <a:graphicData uri="http://schemas.openxmlformats.org/drawingml/2006/table">
                <a:tbl>
                  <a:tblPr firstRow="1" bandRow="1">
                    <a:tableStyleId>{5DA37D80-6434-44D0-A028-1B22A696006F}</a:tableStyleId>
                  </a:tblPr>
                  <a:tblGrid>
                    <a:gridCol w="213397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72208">
                      <a:extLst>
                        <a:ext uri="{9D8B030D-6E8A-4147-A177-3AD203B41FA5}">
                          <a16:colId xmlns:a16="http://schemas.microsoft.com/office/drawing/2014/main" val="2145043887"/>
                        </a:ext>
                      </a:extLst>
                    </a:gridCol>
                    <a:gridCol w="144016">
                      <a:extLst>
                        <a:ext uri="{9D8B030D-6E8A-4147-A177-3AD203B41FA5}">
                          <a16:colId xmlns:a16="http://schemas.microsoft.com/office/drawing/2014/main" val="2251228597"/>
                        </a:ext>
                      </a:extLst>
                    </a:gridCol>
                    <a:gridCol w="2376264">
                      <a:extLst>
                        <a:ext uri="{9D8B030D-6E8A-4147-A177-3AD203B41FA5}">
                          <a16:colId xmlns:a16="http://schemas.microsoft.com/office/drawing/2014/main" val="4118723620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60330692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3952430165"/>
                        </a:ext>
                      </a:extLst>
                    </a:gridCol>
                    <a:gridCol w="2088232">
                      <a:extLst>
                        <a:ext uri="{9D8B030D-6E8A-4147-A177-3AD203B41FA5}">
                          <a16:colId xmlns:a16="http://schemas.microsoft.com/office/drawing/2014/main" val="2419467787"/>
                        </a:ext>
                      </a:extLst>
                    </a:gridCol>
                    <a:gridCol w="134188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99317">
                    <a:tc gridSpan="8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sz="1300" b="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Basic Principles of Gastrointestinal Absorption</a:t>
                          </a:r>
                          <a:endParaRPr kumimoji="0" lang="en-US" sz="13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CF0F4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algn="l" rtl="0" eaLnBrk="1" latinLnBrk="0" hangingPunct="1"/>
                          <a:endParaRPr kumimoji="0" lang="en-US" sz="2000" b="0" kern="1200" dirty="0">
                            <a:solidFill>
                              <a:schemeClr val="tx2"/>
                            </a:solidFill>
                            <a:latin typeface="+mj-lt"/>
                            <a:ea typeface="+mj-ea"/>
                            <a:cs typeface="+mj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6110078"/>
                      </a:ext>
                    </a:extLst>
                  </a:tr>
                  <a:tr h="65244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Absorption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</a:rPr>
                            <a:t>of vitamins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Absorption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and secretion of electrolytes and water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Absorption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of Na+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3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Absorption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of Cl- 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Absorption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and secretion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of 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K+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kern="1200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Ca</a:t>
                          </a: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++Absorption by Enterocytes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Secretion of Bicarbonate Ions in the Ileum</a:t>
                          </a:r>
                          <a:endParaRPr kumimoji="0" lang="en-US" sz="1200" kern="1200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23414">
                    <a:tc>
                      <a:txBody>
                        <a:bodyPr/>
                        <a:lstStyle/>
                        <a:p>
                          <a:pPr marL="285750" indent="-285750">
                            <a:buClr>
                              <a:schemeClr val="accent2"/>
                            </a:buClr>
                            <a:buFontTx/>
                            <a:buChar char="-"/>
                          </a:pPr>
                          <a:r>
                            <a:rPr lang="en-US" sz="115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Fat-soluble vitamins (A, D, E, &amp; K) are incorporated into micelles and absorbed along with other lipids. </a:t>
                          </a:r>
                        </a:p>
                        <a:p>
                          <a:pPr marL="285750" indent="-285750">
                            <a:buClr>
                              <a:schemeClr val="accent2"/>
                            </a:buClr>
                            <a:buFontTx/>
                            <a:buChar char="-"/>
                          </a:pPr>
                          <a:r>
                            <a:rPr lang="en-US" sz="115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Most water-soluble vitamins (C, B1, B2, B6, and folic acid) are absorbed by Na-dependent co-transport mechanisms.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2"/>
                            </a:buClr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50" dirty="0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(</a:t>
                          </a:r>
                          <a:r>
                            <a:rPr lang="en-US" sz="1150" baseline="0" dirty="0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1+2, </a:t>
                          </a:r>
                          <a:r>
                            <a:rPr lang="en-US" sz="1150" dirty="0" smtClean="0">
                              <a:solidFill>
                                <a:srgbClr val="00B050"/>
                              </a:solidFill>
                            </a:rPr>
                            <a:t>Mostly in proximal parts of intestine).</a:t>
                          </a:r>
                          <a:endParaRPr lang="en-US" sz="1150" dirty="0" smtClean="0">
                            <a:solidFill>
                              <a:srgbClr val="00B050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marL="285750" indent="-285750">
                            <a:buClr>
                              <a:schemeClr val="accent2"/>
                            </a:buClr>
                            <a:buFontTx/>
                            <a:buChar char="-"/>
                          </a:pPr>
                          <a:r>
                            <a:rPr lang="en-US" sz="115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Vitamin B12 is absorbed in the ileum and requires Intrinsic factor.</a:t>
                          </a:r>
                        </a:p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2"/>
                            </a:buClr>
                            <a:buSzTx/>
                            <a:buFontTx/>
                            <a:buChar char="-"/>
                            <a:tabLst/>
                            <a:defRPr/>
                          </a:pPr>
                          <a:r>
                            <a:rPr lang="en-US" sz="115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Gastrectomy</a:t>
                          </a:r>
                          <a:r>
                            <a:rPr lang="en-US" sz="1150" baseline="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</a:t>
                          </a:r>
                          <a:r>
                            <a:rPr lang="en-US" sz="1150" dirty="0" smtClean="0">
                              <a:solidFill>
                                <a:srgbClr val="00B050"/>
                              </a:solidFill>
                            </a:rPr>
                            <a:t>or mucosal damage due to autoimmune disease</a:t>
                          </a:r>
                          <a:r>
                            <a:rPr lang="en-US" sz="1150" baseline="0" dirty="0" smtClean="0">
                              <a:solidFill>
                                <a:srgbClr val="00B050"/>
                              </a:solidFill>
                            </a:rPr>
                            <a:t> </a:t>
                          </a:r>
                          <a:r>
                            <a:rPr lang="en-US" sz="115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results in the loss of parietal cells and loss of intrinsic factor &gt; pernicious anemia.</a:t>
                          </a:r>
                        </a:p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2"/>
                            </a:buClr>
                            <a:buSzTx/>
                            <a:buFontTx/>
                            <a:buChar char="-"/>
                            <a:tabLst/>
                            <a:defRPr/>
                          </a:pPr>
                          <a:r>
                            <a:rPr lang="en-US" sz="1150" dirty="0" smtClean="0">
                              <a:solidFill>
                                <a:srgbClr val="00B050"/>
                              </a:solidFill>
                            </a:rPr>
                            <a:t>Supplement must be given with </a:t>
                          </a:r>
                          <a:r>
                            <a:rPr lang="en-US" sz="1150" dirty="0" err="1" smtClean="0">
                              <a:solidFill>
                                <a:srgbClr val="00B050"/>
                              </a:solidFill>
                            </a:rPr>
                            <a:t>ingection</a:t>
                          </a: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  <a:latin typeface="Gill Sans MT" charset="0"/>
                            </a:rPr>
                            <a:t>.</a:t>
                          </a:r>
                          <a:endParaRPr lang="en-US" sz="1100" dirty="0" smtClean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>
                            <a:buClr>
                              <a:schemeClr val="accent2"/>
                            </a:buClr>
                            <a:buFontTx/>
                            <a:buChar char="-"/>
                          </a:pP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Electrolytes and H</a:t>
                          </a:r>
                          <a:r>
                            <a:rPr lang="en-US" sz="1100" baseline="-250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2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O may cross intestinal epithelial cells by either cellular or </a:t>
                          </a:r>
                          <a:r>
                            <a:rPr lang="en-US" sz="1100" dirty="0" err="1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paracellular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</a:t>
                          </a:r>
                          <a:r>
                            <a:rPr lang="en-US" sz="1100" dirty="0" smtClean="0"/>
                            <a:t>route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.</a:t>
                          </a:r>
                        </a:p>
                        <a:p>
                          <a:pPr marL="285750" indent="-285750">
                            <a:buClr>
                              <a:schemeClr val="accent2"/>
                            </a:buClr>
                            <a:buFontTx/>
                            <a:buChar char="-"/>
                          </a:pP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The permeability of the tight junctions varies with the type of epithelium:</a:t>
                          </a:r>
                        </a:p>
                        <a:p>
                          <a:pPr marL="342900" indent="-342900">
                            <a:buClr>
                              <a:schemeClr val="accent2"/>
                            </a:buClr>
                            <a:buFont typeface="+mj-lt"/>
                            <a:buAutoNum type="arabicPeriod"/>
                          </a:pP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A tight epithelium is in the colon. </a:t>
                          </a:r>
                        </a:p>
                        <a:p>
                          <a:pPr marL="342900" indent="-342900">
                            <a:buClr>
                              <a:schemeClr val="accent2"/>
                            </a:buClr>
                            <a:buFont typeface="+mj-lt"/>
                            <a:buAutoNum type="arabicPeriod"/>
                          </a:pP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Leaky epithelia are the small intestine and gallbladder. </a:t>
                          </a:r>
                        </a:p>
                        <a:p>
                          <a:pPr marL="171450" marR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chemeClr val="accent2"/>
                            </a:buClr>
                            <a:buSzTx/>
                            <a:buFontTx/>
                            <a:buChar char="-"/>
                            <a:tabLst/>
                            <a:defRPr/>
                          </a:pP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</a:rPr>
                            <a:t>Water absorption occurs mainly in the small intestine due to concentration gradient.</a:t>
                          </a:r>
                        </a:p>
                        <a:p>
                          <a:pPr marL="171450" indent="-171450" algn="l">
                            <a:buFontTx/>
                            <a:buChar char="-"/>
                          </a:pP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</a:rPr>
                            <a:t>Transcellular transport &gt; through the cell.</a:t>
                          </a:r>
                        </a:p>
                        <a:p>
                          <a:pPr marL="171450" indent="-171450" algn="l">
                            <a:buFontTx/>
                            <a:buChar char="-"/>
                          </a:pP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</a:rPr>
                            <a:t> </a:t>
                          </a:r>
                          <a:r>
                            <a:rPr lang="en-US" sz="1100" dirty="0" err="1" smtClean="0">
                              <a:solidFill>
                                <a:srgbClr val="00B050"/>
                              </a:solidFill>
                            </a:rPr>
                            <a:t>paracellular</a:t>
                          </a: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</a:rPr>
                            <a:t> &gt; between 2 cells.</a:t>
                          </a:r>
                          <a:endParaRPr lang="ar-SA" sz="1100" dirty="0" smtClean="0">
                            <a:solidFill>
                              <a:schemeClr val="accent2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 Na+ moves into the intestinal cells by the following mechanisms:</a:t>
                          </a:r>
                        </a:p>
                        <a:p>
                          <a:pPr marL="342900" lvl="0" indent="-342900">
                            <a:buClr>
                              <a:schemeClr val="accent1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Passive diffusion.</a:t>
                          </a:r>
                        </a:p>
                        <a:p>
                          <a:pPr marL="342900" lvl="0" indent="-342900">
                            <a:buClr>
                              <a:schemeClr val="accent1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Na-glucose or Na-amino acid co-transport.</a:t>
                          </a:r>
                        </a:p>
                        <a:p>
                          <a:pPr marL="342900" lvl="0" indent="-342900">
                            <a:buClr>
                              <a:schemeClr val="accent1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Na-Cl exchange.</a:t>
                          </a:r>
                        </a:p>
                        <a:p>
                          <a:pPr marL="342900" lvl="0" indent="-342900">
                            <a:buClr>
                              <a:schemeClr val="accent1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Na-H exchange.</a:t>
                          </a:r>
                        </a:p>
                        <a:p>
                          <a:pPr algn="ctr" rtl="1"/>
                          <a:r>
                            <a:rPr kumimoji="0" lang="ar-SA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الصوديوم </a:t>
                          </a:r>
                          <a:r>
                            <a:rPr kumimoji="0" lang="ar-SA" sz="1100" b="0" i="0" u="none" strike="noStrike" kern="1200" dirty="0" err="1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بيروح</a:t>
                          </a:r>
                          <a:r>
                            <a:rPr kumimoji="0" lang="ar-SA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للدم والهيدروجين </a:t>
                          </a:r>
                          <a:r>
                            <a:rPr kumimoji="0" lang="ar-SA" sz="1100" b="0" i="0" u="none" strike="noStrike" kern="1200" dirty="0" err="1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لللومين</a:t>
                          </a:r>
                          <a:r>
                            <a:rPr kumimoji="0" lang="ar-SA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فيزيد </a:t>
                          </a:r>
                          <a:r>
                            <a:rPr kumimoji="0" lang="ar-SA" sz="1100" b="0" i="0" u="none" strike="noStrike" kern="1200" dirty="0" err="1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الاسيدتي</a:t>
                          </a:r>
                          <a:endParaRPr lang="en-US" sz="1100" dirty="0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</a:t>
                          </a:r>
                          <a:r>
                            <a:rPr lang="en-US" sz="1100" baseline="0" dirty="0" smtClean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The next step in the transport process is osmosis of water into the </a:t>
                          </a:r>
                          <a:r>
                            <a:rPr lang="en-US" sz="1100" dirty="0" err="1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paracellular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spaces because a large osmotic gradient has been created by the elevated concentration of ions in the </a:t>
                          </a:r>
                          <a:r>
                            <a:rPr lang="en-US" sz="1100" dirty="0" err="1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paracellular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space.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</a:t>
                          </a:r>
                          <a:r>
                            <a:rPr lang="en-US" sz="1100" baseline="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</a:t>
                          </a:r>
                          <a:r>
                            <a:rPr lang="en-US" sz="1100" dirty="0" smtClean="0">
                              <a:solidFill>
                                <a:srgbClr val="FF000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Aldosterone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Greatly Enhances Na+ Absorption: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panose="05000000000000000000" pitchFamily="2" charset="2"/>
                            <a:buNone/>
                            <a:defRPr/>
                          </a:pP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This effect of Aldosterone is especially important in the colon because it allows virtually no loss of </a:t>
                          </a:r>
                          <a:r>
                            <a:rPr lang="en-US" sz="1100" dirty="0" err="1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NaCl</a:t>
                          </a: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and water.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Tx/>
                            <a:buNone/>
                            <a:defRPr/>
                          </a:pPr>
                          <a:r>
                            <a:rPr kumimoji="0" lang="en-US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Once Cl &amp; Na moves the water should move also to maintain </a:t>
                          </a:r>
                          <a:r>
                            <a:rPr kumimoji="0" lang="en-US" sz="1100" b="0" i="0" u="none" strike="noStrike" kern="1200" dirty="0" err="1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osmolarity</a:t>
                          </a:r>
                          <a:r>
                            <a:rPr kumimoji="0" lang="en-US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</a:t>
                          </a:r>
                        </a:p>
                        <a:p>
                          <a:pPr rtl="0"/>
                          <a:r>
                            <a:rPr kumimoji="0" lang="en-US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Aldosterone also cause K secretion.</a:t>
                          </a: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endParaRPr kumimoji="0" lang="en-US" sz="1100" b="0" i="0" u="none" strike="noStrike" kern="1200" dirty="0" smtClean="0">
                            <a:solidFill>
                              <a:srgbClr val="00B05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defRPr/>
                          </a:pPr>
                          <a:r>
                            <a:rPr lang="en-US" sz="11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Cl- absorption accompanies Na+ absorption by the following mechanisms:</a:t>
                          </a:r>
                        </a:p>
                        <a:p>
                          <a:pPr marL="342900" indent="-342900">
                            <a:buClr>
                              <a:schemeClr val="accent2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Passive diffusion.</a:t>
                          </a:r>
                        </a:p>
                        <a:p>
                          <a:pPr marL="342900" indent="-342900">
                            <a:buClr>
                              <a:schemeClr val="accent2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Na-Cl co-transport.</a:t>
                          </a:r>
                        </a:p>
                        <a:p>
                          <a:pPr marL="342900" indent="-342900">
                            <a:buClr>
                              <a:schemeClr val="accent2"/>
                            </a:buClr>
                            <a:buFont typeface="+mj-lt"/>
                            <a:buAutoNum type="arabicPeriod"/>
                            <a:defRPr/>
                          </a:pP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Cl-HCO3</a:t>
                          </a:r>
                          <a:r>
                            <a:rPr lang="en-US" sz="1100" baseline="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</a:t>
                          </a:r>
                          <a:r>
                            <a:rPr lang="en-US" sz="1100" dirty="0" smtClean="0">
                              <a:solidFill>
                                <a:schemeClr val="accent2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exchange.</a:t>
                          </a:r>
                          <a:endParaRPr lang="ar-SA" sz="1100" dirty="0" smtClean="0">
                            <a:solidFill>
                              <a:schemeClr val="accent2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algn="ctr" rtl="1"/>
                          <a:r>
                            <a:rPr kumimoji="0" lang="ar-SA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(هذه مهمة في المحافظة على القاعدية في </a:t>
                          </a:r>
                          <a:r>
                            <a:rPr kumimoji="0" lang="ar-SA" sz="1100" b="0" i="0" u="none" strike="noStrike" kern="1200" dirty="0" err="1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الاليوم</a:t>
                          </a:r>
                          <a:r>
                            <a:rPr kumimoji="0" lang="ar-SA" sz="11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)</a:t>
                          </a:r>
                          <a:endParaRPr kumimoji="0" lang="en-US" sz="1100" b="0" i="0" u="none" strike="noStrike" kern="1200" dirty="0" smtClean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 K+ is absorbed in the small intestine by passive diffusion. 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 K+ secretion in the colon is stimulated by aldosterone.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 Excessive loss of K+ in diarrheal fluids causes hypokalemia.</a:t>
                          </a:r>
                        </a:p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charset="2"/>
                            <a:buNone/>
                            <a:defRPr/>
                          </a:pPr>
                          <a:r>
                            <a:rPr kumimoji="0" lang="en-US" sz="12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 hypokalemia is very dangers.</a:t>
                          </a:r>
                          <a:r>
                            <a:rPr lang="en-US" sz="1100" dirty="0" smtClean="0"/>
                            <a:t/>
                          </a:r>
                          <a:br>
                            <a:rPr lang="en-US" sz="1100" dirty="0" smtClean="0"/>
                          </a:br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1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Without Ca we can't do </a:t>
                          </a:r>
                          <a:r>
                            <a:rPr kumimoji="0" lang="en-US" sz="1200" b="0" i="0" u="none" strike="noStrike" kern="1200" dirty="0" smtClean="0">
                              <a:solidFill>
                                <a:srgbClr val="00B05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muscle.</a:t>
                          </a:r>
                          <a:endParaRPr lang="en-US" sz="1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endParaRPr lang="en-US" sz="1100" dirty="0" smtClean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100" dirty="0" smtClean="0">
                            <a:solidFill>
                              <a:srgbClr val="00B050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25-hydroxy-vitamin </a:t>
                          </a: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D3 is inactive form, it is activated to 1,25 </a:t>
                          </a:r>
                          <a:r>
                            <a:rPr lang="en-US" sz="1100" dirty="0" err="1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dihydroxy</a:t>
                          </a:r>
                          <a:r>
                            <a:rPr lang="en-US" sz="1100" dirty="0" smtClean="0">
                              <a:solidFill>
                                <a:srgbClr val="00B050"/>
                              </a:solidFill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-vitamin D3 by parathyroid hormone.</a:t>
                          </a:r>
                        </a:p>
                        <a:p>
                          <a:endParaRPr lang="en-US" sz="1100" dirty="0">
                            <a:solidFill>
                              <a:schemeClr val="tx1"/>
                            </a:solidFill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The epithelial cells on the surfaces of the villi in the ileum and large intestine have a special capability of secreting bicarbonate ions (</a:t>
                          </a:r>
                          <a:r>
                            <a:rPr lang="ru-RU" sz="1200" dirty="0" smtClean="0"/>
                            <a:t>HCO3</a:t>
                          </a:r>
                          <a:r>
                            <a:rPr lang="ru-RU" sz="1200" baseline="30000" dirty="0" smtClean="0"/>
                            <a:t>-</a:t>
                          </a:r>
                          <a:r>
                            <a:rPr lang="en-US" sz="1200" dirty="0" smtClean="0"/>
                            <a:t>)</a:t>
                          </a:r>
                          <a:r>
                            <a:rPr lang="en-US" sz="12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in exchange for absorption of chloride ions (</a:t>
                          </a:r>
                          <a:r>
                            <a:rPr lang="ru-RU" sz="1200" dirty="0" smtClean="0"/>
                            <a:t>Cl</a:t>
                          </a:r>
                          <a:r>
                            <a:rPr lang="ru-RU" sz="1200" baseline="30000" dirty="0" smtClean="0"/>
                            <a:t>-</a:t>
                          </a:r>
                          <a:r>
                            <a:rPr lang="en-US" sz="1200" dirty="0" smtClean="0"/>
                            <a:t>)</a:t>
                          </a:r>
                          <a:r>
                            <a:rPr lang="ru-RU" sz="1200" dirty="0" smtClean="0"/>
                            <a:t> </a:t>
                          </a:r>
                          <a:r>
                            <a:rPr lang="en-US" sz="12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 This is important because it provides alkaline bicarbonate ions that neutralize acid products formed by bacteria in the large intestine</a:t>
                          </a:r>
                          <a:r>
                            <a:rPr lang="en-US" sz="1200" dirty="0" smtClean="0">
                              <a:latin typeface="Gill Sans MT" charset="0"/>
                              <a:ea typeface="Gill Sans MT" charset="0"/>
                              <a:cs typeface="Gill Sans MT" charset="0"/>
                            </a:rPr>
                            <a:t>.</a:t>
                          </a:r>
                          <a:endParaRPr lang="ar-SA" sz="1200" dirty="0" smtClean="0"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15070">
                    <a:tc gridSpan="8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Hormonal control of absorption &amp; secretion </a:t>
                          </a:r>
                          <a:r>
                            <a:rPr kumimoji="0" lang="en-US" sz="1400" b="0" kern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(only in Females’ Slides)</a:t>
                          </a:r>
                        </a:p>
                      </a:txBody>
                      <a:tcPr>
                        <a:solidFill>
                          <a:srgbClr val="FFE7E7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indent="0">
                            <a:buClr>
                              <a:schemeClr val="accent2"/>
                            </a:buClr>
                            <a:buFont typeface="Wingdings" panose="05000000000000000000" pitchFamily="2" charset="2"/>
                            <a:buNone/>
                            <a:defRPr/>
                          </a:pPr>
                          <a:endParaRPr lang="ar-SA" sz="1200" dirty="0" smtClean="0">
                            <a:latin typeface="Gill Sans MT" charset="0"/>
                            <a:ea typeface="Gill Sans MT" charset="0"/>
                            <a:cs typeface="Gill Sans MT" charset="0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3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Char char="-"/>
                            <a:tabLst/>
                            <a:defRPr/>
                          </a:pPr>
                          <a:endParaRPr kumimoji="0" lang="en-US" sz="13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9421109"/>
                      </a:ext>
                    </a:extLst>
                  </a:tr>
                  <a:tr h="315070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Hormone</a:t>
                          </a:r>
                        </a:p>
                      </a:txBody>
                      <a:tcPr>
                        <a:solidFill>
                          <a:srgbClr val="F8F9C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Clr>
                              <a:schemeClr val="accent2"/>
                            </a:buClr>
                            <a:buFont typeface="Wingdings" panose="05000000000000000000" pitchFamily="2" charset="2"/>
                            <a:buNone/>
                            <a:defRPr/>
                          </a:pPr>
                          <a:r>
                            <a:rPr kumimoji="0" lang="en-US" sz="1400" b="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Action</a:t>
                          </a:r>
                          <a:endParaRPr kumimoji="0" lang="ar-SA" sz="14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F8F9C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2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400" b="0" kern="1200" dirty="0" smtClean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Location</a:t>
                          </a:r>
                        </a:p>
                      </a:txBody>
                      <a:tcPr>
                        <a:solidFill>
                          <a:srgbClr val="F8F9C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3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285750" marR="0" indent="-2857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Char char="-"/>
                            <a:tabLst/>
                            <a:defRPr/>
                          </a:pPr>
                          <a:endParaRPr kumimoji="0" lang="en-US" sz="130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2632907"/>
                      </a:ext>
                    </a:extLst>
                  </a:tr>
                  <a:tr h="299317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</a:rPr>
                            <a:t>Glucocorticoid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7962" t="-1881633" r="-128325" b="-32449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effectLst/>
                            </a:rPr>
                            <a:t>small &amp; large intestine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7487154"/>
                      </a:ext>
                    </a:extLst>
                  </a:tr>
                  <a:tr h="299317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</a:rPr>
                            <a:t>Somatostatin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7962" t="-1981633" r="-128325" b="-22449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effectLst/>
                            </a:rPr>
                            <a:t>ileum &amp; colon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48616"/>
                      </a:ext>
                    </a:extLst>
                  </a:tr>
                  <a:tr h="299317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</a:rPr>
                            <a:t>Epinephrine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7962" t="-2081633" r="-128325" b="-12449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effectLst/>
                            </a:rPr>
                            <a:t>ileum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5874986"/>
                      </a:ext>
                    </a:extLst>
                  </a:tr>
                  <a:tr h="354732"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</a:rPr>
                            <a:t>Aldosterone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7962" t="-1843103" r="-128325" b="-5172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200" kern="1200" dirty="0" smtClean="0">
                              <a:effectLst/>
                            </a:rPr>
                            <a:t>colon</a:t>
                          </a:r>
                          <a:endParaRPr kumimoji="0" lang="en-US" sz="1200" b="0" kern="120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D2FA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27536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708" y="1484784"/>
            <a:ext cx="2088232" cy="126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105"/>
            <a:ext cx="12188825" cy="99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Thank you! </a:t>
            </a:r>
          </a:p>
        </p:txBody>
      </p:sp>
      <p:sp>
        <p:nvSpPr>
          <p:cNvPr id="6" name="Rectangle 5"/>
          <p:cNvSpPr/>
          <p:nvPr/>
        </p:nvSpPr>
        <p:spPr>
          <a:xfrm>
            <a:off x="822161" y="2290673"/>
            <a:ext cx="4423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ct val="2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Physiology 436 Team: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46058" y="2306126"/>
            <a:ext cx="2916905" cy="155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Team Leaders: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Laila Mathkour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Mohammad </a:t>
            </a:r>
            <a:r>
              <a:rPr lang="en-US" sz="1800" dirty="0" err="1" smtClean="0">
                <a:solidFill>
                  <a:srgbClr val="DDE9EC">
                    <a:lumMod val="75000"/>
                  </a:srgbClr>
                </a:solidFill>
              </a:rPr>
              <a:t>Alayed</a:t>
            </a: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  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DDE9EC">
                  <a:lumMod val="75000"/>
                </a:srgb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>
                <a:solidFill>
                  <a:srgbClr val="464653"/>
                </a:solidFill>
              </a:rPr>
              <a:pPr/>
              <a:t>17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840" y="1583377"/>
            <a:ext cx="10297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ar-SA" sz="1800" dirty="0">
                <a:solidFill>
                  <a:srgbClr val="DDE9EC">
                    <a:lumMod val="75000"/>
                  </a:srgbClr>
                </a:solidFill>
                <a:latin typeface="ArialMT" charset="0"/>
              </a:rPr>
              <a:t>اعمل لترسم بسمة، اعمل لتمسح دمعة، اعمل و أنت تعلم أن الله لا يضيع أجر من أحسن عملا.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1775" y="2664307"/>
            <a:ext cx="1965375" cy="2346273"/>
          </a:xfrm>
          <a:prstGeom prst="rect">
            <a:avLst/>
          </a:prstGeom>
        </p:spPr>
        <p:txBody>
          <a:bodyPr wrap="square" lIns="101590" tIns="50795" rIns="101590" bIns="50795">
            <a:spAutoFit/>
          </a:bodyPr>
          <a:lstStyle/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Females Members:</a:t>
            </a: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Ghada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Alhadlaq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/>
            </a:r>
            <a:br>
              <a:rPr lang="en-US" sz="1800" dirty="0">
                <a:solidFill>
                  <a:srgbClr val="DDE9EC">
                    <a:lumMod val="75000"/>
                  </a:srgbClr>
                </a:solidFill>
              </a:rPr>
            </a:b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Leena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Alwakeel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Hanin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Bashaikh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Ghada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Almazrou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938613" y="2691670"/>
            <a:ext cx="2175090" cy="2392440"/>
          </a:xfrm>
          <a:prstGeom prst="rect">
            <a:avLst/>
          </a:prstGeom>
        </p:spPr>
        <p:txBody>
          <a:bodyPr wrap="square" lIns="101590" tIns="50795" rIns="101590" bIns="50795">
            <a:spAutoFit/>
          </a:bodyPr>
          <a:lstStyle/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rgbClr val="DDE9EC">
                    <a:lumMod val="75000"/>
                  </a:srgbClr>
                </a:solidFill>
              </a:rPr>
              <a:t>Males Members: </a:t>
            </a: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Qais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Almuhaideb</a:t>
            </a: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Abdullatif </a:t>
            </a:r>
            <a:r>
              <a:rPr lang="en-US" sz="1800" dirty="0" err="1">
                <a:solidFill>
                  <a:srgbClr val="DDE9EC">
                    <a:lumMod val="75000"/>
                  </a:srgbClr>
                </a:solidFill>
              </a:rPr>
              <a:t>Alabdullatif</a:t>
            </a:r>
            <a:r>
              <a:rPr lang="en-US" sz="1800" dirty="0">
                <a:solidFill>
                  <a:srgbClr val="DDE9EC">
                    <a:lumMod val="75000"/>
                  </a:srgbClr>
                </a:solidFill>
              </a:rPr>
              <a:t> </a:t>
            </a:r>
            <a:r>
              <a:rPr lang="en-US" dirty="0"/>
              <a:t>	</a:t>
            </a:r>
          </a:p>
          <a:p>
            <a:pPr fontAlgn="t">
              <a:lnSpc>
                <a:spcPct val="150000"/>
              </a:lnSpc>
              <a:spcBef>
                <a:spcPct val="20000"/>
              </a:spcBef>
            </a:pPr>
            <a:endParaRPr lang="en-US" sz="1800" dirty="0">
              <a:solidFill>
                <a:srgbClr val="DDE9EC">
                  <a:lumMod val="75000"/>
                </a:srgbClr>
              </a:solidFill>
            </a:endParaRPr>
          </a:p>
        </p:txBody>
      </p:sp>
      <p:sp>
        <p:nvSpPr>
          <p:cNvPr id="17" name="مربع نص 1"/>
          <p:cNvSpPr txBox="1"/>
          <p:nvPr/>
        </p:nvSpPr>
        <p:spPr>
          <a:xfrm>
            <a:off x="603638" y="5383451"/>
            <a:ext cx="5490774" cy="8925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References: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464653"/>
                </a:solidFill>
              </a:rPr>
              <a:t>2017-2018 Dr</a:t>
            </a:r>
            <a:r>
              <a:rPr lang="fr-FR" sz="1200" dirty="0">
                <a:solidFill>
                  <a:srgbClr val="464653"/>
                </a:solidFill>
              </a:rPr>
              <a:t>. </a:t>
            </a:r>
            <a:r>
              <a:rPr lang="fr-FR" sz="1200" dirty="0" err="1">
                <a:solidFill>
                  <a:srgbClr val="464653"/>
                </a:solidFill>
              </a:rPr>
              <a:t>Hayam</a:t>
            </a:r>
            <a:r>
              <a:rPr lang="fr-FR" sz="1200" dirty="0">
                <a:solidFill>
                  <a:srgbClr val="464653"/>
                </a:solidFill>
              </a:rPr>
              <a:t> </a:t>
            </a:r>
            <a:r>
              <a:rPr lang="fr-FR" sz="1200" dirty="0" err="1" smtClean="0">
                <a:solidFill>
                  <a:srgbClr val="464653"/>
                </a:solidFill>
              </a:rPr>
              <a:t>Gad’s</a:t>
            </a:r>
            <a:r>
              <a:rPr lang="fr-FR" sz="1200" dirty="0" smtClean="0">
                <a:solidFill>
                  <a:srgbClr val="464653"/>
                </a:solidFill>
              </a:rPr>
              <a:t> Lecture.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464653"/>
                </a:solidFill>
              </a:rPr>
              <a:t>2017-2018 </a:t>
            </a:r>
            <a:r>
              <a:rPr lang="fr-FR" sz="1200" dirty="0">
                <a:solidFill>
                  <a:srgbClr val="464653"/>
                </a:solidFill>
              </a:rPr>
              <a:t>Dr. Mohammed Al </a:t>
            </a:r>
            <a:r>
              <a:rPr lang="fr-FR" sz="1200" dirty="0" err="1" smtClean="0">
                <a:solidFill>
                  <a:srgbClr val="464653"/>
                </a:solidFill>
              </a:rPr>
              <a:t>Zoghaibi’s</a:t>
            </a:r>
            <a:r>
              <a:rPr lang="fr-FR" sz="1200" dirty="0" smtClean="0">
                <a:solidFill>
                  <a:srgbClr val="464653"/>
                </a:solidFill>
              </a:rPr>
              <a:t> Lecture.</a:t>
            </a:r>
            <a:endParaRPr lang="fr-FR" sz="1200" dirty="0">
              <a:solidFill>
                <a:srgbClr val="464653"/>
              </a:solidFill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464653"/>
                </a:solidFill>
              </a:rPr>
              <a:t>Guyton </a:t>
            </a:r>
            <a:r>
              <a:rPr lang="en-US" sz="1200" dirty="0">
                <a:solidFill>
                  <a:srgbClr val="464653"/>
                </a:solidFill>
              </a:rPr>
              <a:t>and Hall Textbook of Medical Physiology (Thirteenth Edition</a:t>
            </a:r>
            <a:r>
              <a:rPr lang="en-US" sz="1200" dirty="0" smtClean="0">
                <a:solidFill>
                  <a:srgbClr val="464653"/>
                </a:solidFill>
              </a:rPr>
              <a:t>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98266" y="6348371"/>
            <a:ext cx="720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اللهم اني استودعتك ما حفظت وما قرأت وما فهمت، فرده لي وقت حاجتي إليه يا</a:t>
            </a: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لا تضيع عنده الودائع.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46058" y="4276772"/>
            <a:ext cx="1944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Contact us:</a:t>
            </a:r>
          </a:p>
        </p:txBody>
      </p:sp>
      <p:pic>
        <p:nvPicPr>
          <p:cNvPr id="20" name="Picture 19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t="21850" r="25930" b="22937"/>
          <a:stretch/>
        </p:blipFill>
        <p:spPr>
          <a:xfrm>
            <a:off x="8254652" y="5409259"/>
            <a:ext cx="490813" cy="354476"/>
          </a:xfrm>
          <a:prstGeom prst="rect">
            <a:avLst/>
          </a:prstGeom>
        </p:spPr>
      </p:pic>
      <p:pic>
        <p:nvPicPr>
          <p:cNvPr id="21" name="Picture 20">
            <a:hlinkClick r:id="rId5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9" t="22721" r="26650" b="22723"/>
          <a:stretch/>
        </p:blipFill>
        <p:spPr>
          <a:xfrm>
            <a:off x="8254652" y="4735673"/>
            <a:ext cx="512901" cy="431941"/>
          </a:xfrm>
          <a:prstGeom prst="rect">
            <a:avLst/>
          </a:prstGeom>
        </p:spPr>
      </p:pic>
      <p:pic>
        <p:nvPicPr>
          <p:cNvPr id="22" name="Picture 21">
            <a:hlinkClick r:id="rId7"/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9051" r="18500" b="9051"/>
          <a:stretch/>
        </p:blipFill>
        <p:spPr>
          <a:xfrm>
            <a:off x="9356906" y="4660517"/>
            <a:ext cx="360040" cy="507097"/>
          </a:xfrm>
          <a:prstGeom prst="rect">
            <a:avLst/>
          </a:prstGeom>
        </p:spPr>
      </p:pic>
      <p:pic>
        <p:nvPicPr>
          <p:cNvPr id="23" name="Picture 22">
            <a:hlinkClick r:id="rId9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0" t="19760" r="23540" b="19761"/>
          <a:stretch/>
        </p:blipFill>
        <p:spPr>
          <a:xfrm>
            <a:off x="9284898" y="5331687"/>
            <a:ext cx="504056" cy="43204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6012" y="5763735"/>
            <a:ext cx="1158340" cy="646232"/>
          </a:xfrm>
          <a:prstGeom prst="rect">
            <a:avLst/>
          </a:prstGeom>
        </p:spPr>
      </p:pic>
      <p:pic>
        <p:nvPicPr>
          <p:cNvPr id="25" name="Picture 24">
            <a:hlinkClick r:id="rId12"/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91" y="5473472"/>
            <a:ext cx="992439" cy="81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2318054" y="512388"/>
            <a:ext cx="7443889" cy="84886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9FB8CD">
                    <a:lumMod val="75000"/>
                  </a:srgbClr>
                </a:solidFill>
                <a:latin typeface="Arial Black" panose="020B0A04020102020204" pitchFamily="34" charset="0"/>
              </a:rPr>
              <a:t>Physiology of The Small Intestine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895040" y="1553801"/>
            <a:ext cx="10289916" cy="4608512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Objectives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</a:rPr>
              <a:t>1- Motility in the small intestine.		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</a:rPr>
              <a:t>2- Control of intestinal motility.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</a:rPr>
              <a:t>3- Secretions of the small intestine.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</a:rPr>
              <a:t>4- Digestion of carbohydrates, proteins and fats.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tx2"/>
                </a:solidFill>
              </a:rPr>
              <a:t>5- Basic principles of gastrointestinal absorption.</a:t>
            </a:r>
          </a:p>
          <a:p>
            <a:pPr marL="85084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Absorption of carbohydrates.</a:t>
            </a:r>
          </a:p>
          <a:p>
            <a:pPr marL="85084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Absorption of proteins.</a:t>
            </a:r>
          </a:p>
          <a:p>
            <a:pPr marL="85084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Absorption of fats.</a:t>
            </a:r>
          </a:p>
          <a:p>
            <a:pPr marL="85084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Absorption and secretion of electrolytes and water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1" name="Rectangle 10"/>
          <p:cNvSpPr/>
          <p:nvPr/>
        </p:nvSpPr>
        <p:spPr>
          <a:xfrm>
            <a:off x="12082932" y="-14886"/>
            <a:ext cx="108830" cy="6856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2" name="Rectangle 11"/>
          <p:cNvSpPr/>
          <p:nvPr/>
        </p:nvSpPr>
        <p:spPr>
          <a:xfrm>
            <a:off x="108829" y="6748278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13" name="Rectangle 12"/>
          <p:cNvSpPr/>
          <p:nvPr/>
        </p:nvSpPr>
        <p:spPr>
          <a:xfrm>
            <a:off x="108829" y="893"/>
            <a:ext cx="11974103" cy="93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4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16669" y="6356350"/>
            <a:ext cx="2640913" cy="365760"/>
          </a:xfrm>
          <a:prstGeom prst="rect">
            <a:avLst/>
          </a:prstGeom>
        </p:spPr>
        <p:txBody>
          <a:bodyPr vert="horz" lIns="101590" tIns="50795" rIns="101590" bIns="50795"/>
          <a:lstStyle>
            <a:defPPr>
              <a:defRPr lang="en-US"/>
            </a:defPPr>
            <a:lvl1pPr marL="0" algn="l" defTabSz="1015898" rtl="0" eaLnBrk="1" latinLnBrk="0" hangingPunct="1"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7949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5898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3848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1797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9746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7695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5644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3594" algn="l" defTabSz="1015898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9A69E-7D8F-4515-9605-0315ABD4F316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419557"/>
              </p:ext>
            </p:extLst>
          </p:nvPr>
        </p:nvGraphicFramePr>
        <p:xfrm>
          <a:off x="-1" y="1"/>
          <a:ext cx="12188825" cy="676137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998069">
                  <a:extLst>
                    <a:ext uri="{9D8B030D-6E8A-4147-A177-3AD203B41FA5}">
                      <a16:colId xmlns:a16="http://schemas.microsoft.com/office/drawing/2014/main" val="86882665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455877838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3687207917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405716986"/>
                    </a:ext>
                  </a:extLst>
                </a:gridCol>
                <a:gridCol w="2349996">
                  <a:extLst>
                    <a:ext uri="{9D8B030D-6E8A-4147-A177-3AD203B41FA5}">
                      <a16:colId xmlns:a16="http://schemas.microsoft.com/office/drawing/2014/main" val="481045903"/>
                    </a:ext>
                  </a:extLst>
                </a:gridCol>
              </a:tblGrid>
              <a:tr h="53177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0" i="0" u="none" dirty="0" smtClean="0">
                          <a:latin typeface="Gill Sans MT" panose="020B0502020104020203" pitchFamily="34" charset="0"/>
                          <a:cs typeface="Times New Roman" panose="02020603050405020304" pitchFamily="18" charset="0"/>
                        </a:rPr>
                        <a:t>The movements of the small intestine can be divided into:</a:t>
                      </a:r>
                    </a:p>
                    <a:p>
                      <a:pPr algn="ctr" rtl="0"/>
                      <a:r>
                        <a:rPr lang="ar-SA" sz="1300" b="0" i="0" u="none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ar-SA" sz="1300" b="0" i="0" u="none" kern="120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 ادرسوها بالترتيب، انتهوا من كل نوع اذا كان مكتوب أن له تكملة وبعدين روحوا  للي بعده، نوع 2 مشروح في </a:t>
                      </a:r>
                      <a:r>
                        <a:rPr kumimoji="0" lang="ar-SA" sz="1300" b="0" i="0" u="none" kern="1200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السلايد</a:t>
                      </a:r>
                      <a:r>
                        <a:rPr kumimoji="0" lang="ar-SA" sz="1300" b="0" i="0" u="none" kern="120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القادم.. أول نوعين أخذناها بالمحاضرة الأولى والثلاثة الباقية جديدة)</a:t>
                      </a:r>
                      <a:r>
                        <a:rPr kumimoji="0" lang="ar-SA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solidFill>
                      <a:srgbClr val="D6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02847"/>
                  </a:ext>
                </a:extLst>
              </a:tr>
              <a:tr h="6649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en-US" sz="1200" b="0" i="0" u="none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sz="100" b="0" i="0" u="none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sz="100" b="0" i="0" u="none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sz="100" b="0" i="0" u="none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sz="100" b="0" i="0" u="none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indent="0" algn="ctr">
                        <a:buNone/>
                      </a:pPr>
                      <a:endParaRPr lang="en-US" sz="100" b="0" i="0" u="none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sz="1200" b="0" i="0" u="non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</a:rPr>
                        <a:t>1. Segmenting  (Mixing) contractions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2. Propulsive contractions (Peristalsis)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3. Migrating motor complex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Like peristalsis but stronger.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Inter-digestive period: period between two meals.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1200" b="0" i="0" u="non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en-US" sz="1200" b="0" i="0" u="non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Antiperistalsis</a:t>
                      </a:r>
                      <a:endParaRPr kumimoji="0" lang="en-US" sz="12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0" i="0" u="none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panose="020B0502020104020203" pitchFamily="34" charset="0"/>
                          <a:ea typeface="+mn-ea"/>
                          <a:cs typeface="+mn-cs"/>
                        </a:rPr>
                        <a:t>5. Peristaltic rush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428804"/>
                  </a:ext>
                </a:extLst>
              </a:tr>
              <a:tr h="378501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When a portion of small intestine becomes </a:t>
                      </a:r>
                      <a:r>
                        <a:rPr lang="en-US" sz="1100" b="0" u="sng" dirty="0" smtClean="0">
                          <a:solidFill>
                            <a:srgbClr val="FF000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distended</a:t>
                      </a:r>
                      <a:r>
                        <a:rPr lang="en-US" sz="1100" b="0" u="none" baseline="0" dirty="0" smtClean="0">
                          <a:solidFill>
                            <a:schemeClr val="tx1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100" b="0" u="none" baseline="0" dirty="0" smtClean="0">
                          <a:solidFill>
                            <a:srgbClr val="00B05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food bolus stimulates it</a:t>
                      </a:r>
                      <a:r>
                        <a:rPr lang="en-GB" sz="1100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  <a:r>
                        <a:rPr lang="en-GB" sz="11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11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which is usually the stimulus, the segmentation contraction of circular smooth muscle is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activated by ENS </a:t>
                      </a:r>
                      <a:r>
                        <a:rPr lang="en-US" sz="11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(enteric nervous system) to divide the intestine into spaced segments which last for fraction of min, and have the appearance of a chain of sausages. 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As one set of segmentation contractions relaxes, a new set often begins at points between the previous ones.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segmentation contractions become weak when the excitatory activity of </a:t>
                      </a:r>
                      <a:r>
                        <a:rPr lang="en-US" sz="11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ens</a:t>
                      </a:r>
                      <a:r>
                        <a:rPr lang="en-US" sz="11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is blocked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by the drug atropine.</a:t>
                      </a:r>
                    </a:p>
                    <a:p>
                      <a:pPr marL="285750" indent="-285750">
                        <a:buClr>
                          <a:schemeClr val="accent2"/>
                        </a:buClr>
                        <a:buFont typeface="Wingdings" charset="2"/>
                        <a:buChar char="Ø"/>
                      </a:pPr>
                      <a:r>
                        <a:rPr lang="en-US" sz="11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significance of segmentation contractions: </a:t>
                      </a:r>
                      <a:endParaRPr lang="en-US" sz="1100" b="1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285750" indent="-285750">
                        <a:buClr>
                          <a:schemeClr val="accent2"/>
                        </a:buClr>
                        <a:buFont typeface="Arial" charset="0"/>
                        <a:buChar char="•"/>
                      </a:pPr>
                      <a:r>
                        <a:rPr lang="en-US" sz="11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Blend different juices with the </a:t>
                      </a:r>
                      <a:r>
                        <a:rPr lang="en-US" sz="11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chyme</a:t>
                      </a:r>
                      <a:r>
                        <a:rPr lang="en-US" sz="11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.</a:t>
                      </a:r>
                    </a:p>
                    <a:p>
                      <a:pPr marL="285750" indent="-285750">
                        <a:buClr>
                          <a:schemeClr val="accent2"/>
                        </a:buClr>
                        <a:buFont typeface="Arial" charset="0"/>
                        <a:buChar char="•"/>
                      </a:pPr>
                      <a:r>
                        <a:rPr lang="en-US" sz="11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Bring products of digestion in contact with absorptive surfaces.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وبكذا خلصنا</a:t>
                      </a:r>
                      <a:r>
                        <a:rPr lang="ar-SA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أول نوع!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النوع هذا مشروح في </a:t>
                      </a:r>
                      <a:r>
                        <a:rPr kumimoji="0" lang="ar-SA" sz="1200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السلايد</a:t>
                      </a: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ar-SA" sz="1200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الجاي</a:t>
                      </a:r>
                      <a:endParaRPr kumimoji="0" lang="en-US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Associated with hunger,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but 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it</a:t>
                      </a:r>
                      <a:r>
                        <a:rPr lang="ar-SA" sz="1100" dirty="0" smtClean="0">
                          <a:solidFill>
                            <a:srgbClr val="00B050"/>
                          </a:solidFill>
                        </a:rPr>
                        <a:t>’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s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</a:rPr>
                        <a:t>not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responsible for the hunger feelings.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Begins from antrum</a:t>
                      </a:r>
                      <a:r>
                        <a:rPr lang="en-US" sz="11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kumimoji="0" lang="en-US" sz="11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</a:t>
                      </a:r>
                      <a:r>
                        <a:rPr kumimoji="0" lang="en-US" sz="1100" b="0" i="0" u="none" strike="noStrike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motilin</a:t>
                      </a:r>
                      <a:r>
                        <a:rPr kumimoji="0" lang="en-US" sz="11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 to the terminal ilium.</a:t>
                      </a:r>
                      <a:endParaRPr lang="en-US" sz="1100" dirty="0" smtClean="0">
                        <a:ea typeface="Gill Sans MT" charset="0"/>
                        <a:cs typeface="Gill Sans MT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It is bursts of depolarization accompanied by peristaltic contraction that begins in empty stomach during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a typeface="Gill Sans MT" charset="0"/>
                          <a:cs typeface="Gill Sans MT" charset="0"/>
                        </a:rPr>
                        <a:t>inter-digestive</a:t>
                      </a: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 period (after absorption occurs).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Travels a long whole length of small intestine to reach </a:t>
                      </a:r>
                      <a:r>
                        <a:rPr lang="en-US" sz="1100" dirty="0" err="1" smtClean="0">
                          <a:ea typeface="Gill Sans MT" charset="0"/>
                          <a:cs typeface="Gill Sans MT" charset="0"/>
                        </a:rPr>
                        <a:t>ileocaecal</a:t>
                      </a: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 valve after </a:t>
                      </a:r>
                      <a:r>
                        <a:rPr lang="en-US" sz="11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a typeface="Gill Sans MT" charset="0"/>
                          <a:cs typeface="Gill Sans MT" charset="0"/>
                        </a:rPr>
                        <a:t>1.5-2 h</a:t>
                      </a: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. where it disappears.</a:t>
                      </a:r>
                      <a:r>
                        <a:rPr lang="en-US" sz="1100" baseline="0" dirty="0" smtClean="0">
                          <a:ea typeface="Gill Sans MT" charset="0"/>
                          <a:cs typeface="Gill Sans MT" charset="0"/>
                        </a:rPr>
                        <a:t> a</a:t>
                      </a: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 new wave of MMC starts.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 The activity of MMC terminates as soon as food is ingested</a:t>
                      </a:r>
                      <a:r>
                        <a:rPr lang="en-US" sz="1100" baseline="0" dirty="0" smtClean="0"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rgbClr val="00B050"/>
                          </a:solidFill>
                          <a:ea typeface="Gill Sans MT" charset="0"/>
                          <a:cs typeface="Gill Sans MT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Only after disappearance of the first motor complex</a:t>
                      </a:r>
                      <a:r>
                        <a:rPr lang="en-GB" sz="1100" dirty="0" smtClean="0">
                          <a:solidFill>
                            <a:srgbClr val="00B050"/>
                          </a:solidFill>
                        </a:rPr>
                        <a:t>).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The function of MMC is to propel any remnants (</a:t>
                      </a:r>
                      <a:r>
                        <a:rPr lang="en-US" sz="1100" dirty="0" smtClean="0"/>
                        <a:t>undigested food residues, dead mucosal cells and bacteria)</a:t>
                      </a: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 in stomach &amp; small intestine into colon during the </a:t>
                      </a:r>
                      <a:r>
                        <a:rPr lang="en-US" sz="1100" dirty="0" smtClean="0">
                          <a:solidFill>
                            <a:srgbClr val="FF0000"/>
                          </a:solidFill>
                          <a:ea typeface="Gill Sans MT" charset="0"/>
                          <a:cs typeface="Gill Sans MT" charset="0"/>
                        </a:rPr>
                        <a:t>inter-digestive period</a:t>
                      </a: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rgbClr val="00B050"/>
                          </a:solidFill>
                          <a:ea typeface="Gill Sans MT" charset="0"/>
                          <a:cs typeface="Gill Sans MT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Clearing and cleaning</a:t>
                      </a:r>
                      <a:r>
                        <a:rPr lang="en-GB" sz="1100" dirty="0" smtClean="0">
                          <a:solidFill>
                            <a:srgbClr val="00B050"/>
                          </a:solidFill>
                        </a:rPr>
                        <a:t>).</a:t>
                      </a:r>
                      <a:endParaRPr lang="en-US" sz="1100" dirty="0" smtClean="0">
                        <a:solidFill>
                          <a:srgbClr val="00B050"/>
                        </a:solidFill>
                        <a:ea typeface="Gill Sans MT" charset="0"/>
                        <a:cs typeface="Gill Sans MT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FF46FB"/>
                          </a:solidFill>
                        </a:rPr>
                        <a:t>Regulated by autonomic nerves and by release of hormone </a:t>
                      </a:r>
                      <a:r>
                        <a:rPr lang="en-US" sz="1100" dirty="0" err="1" smtClean="0">
                          <a:solidFill>
                            <a:srgbClr val="FF0000"/>
                          </a:solidFill>
                        </a:rPr>
                        <a:t>motilin</a:t>
                      </a:r>
                      <a:r>
                        <a:rPr lang="en-US" sz="11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rgbClr val="00B050"/>
                          </a:solidFill>
                        </a:rPr>
                        <a:t>(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Released from intestinal mucosa</a:t>
                      </a:r>
                      <a:r>
                        <a:rPr lang="en-GB" sz="1100" dirty="0" smtClean="0">
                          <a:solidFill>
                            <a:srgbClr val="00B050"/>
                          </a:solidFill>
                        </a:rPr>
                        <a:t>).</a:t>
                      </a:r>
                    </a:p>
                    <a:p>
                      <a:pPr marL="171450" indent="-171450" rtl="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1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Inter-digestive period = being fasting.</a:t>
                      </a:r>
                    </a:p>
                    <a:p>
                      <a:pPr marL="171450" indent="-171450" rtl="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1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don't find MMC in colon !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وبكذا خلصنا</a:t>
                      </a:r>
                      <a:r>
                        <a:rPr lang="ar-SA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ثالث نوع!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The normal peristalsis occurs from mouth to anus, but here will occur in the opposite direction.</a:t>
                      </a:r>
                      <a:endParaRPr lang="en-US" sz="1200" dirty="0" smtClean="0">
                        <a:solidFill>
                          <a:srgbClr val="FF46FB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smtClean="0">
                          <a:solidFill>
                            <a:srgbClr val="FF46FB"/>
                          </a:solidFill>
                        </a:rPr>
                        <a:t>A </a:t>
                      </a:r>
                      <a:r>
                        <a:rPr lang="en-US" sz="1200" dirty="0" smtClean="0">
                          <a:solidFill>
                            <a:srgbClr val="FF46FB"/>
                          </a:solidFill>
                        </a:rPr>
                        <a:t>wave of contraction in the alimentary canal that passes in an oral (i.e. upward or backwards) direction and force the contents in the opposite direction to the normal. </a:t>
                      </a:r>
                      <a:endParaRPr lang="en-US" sz="1200" dirty="0" smtClean="0">
                        <a:solidFill>
                          <a:srgbClr val="FF46FB"/>
                        </a:solidFill>
                        <a:ea typeface="Gill Sans MT" charset="0"/>
                        <a:cs typeface="Gill Sans MT" charset="0"/>
                      </a:endParaRPr>
                    </a:p>
                    <a:p>
                      <a:pPr marL="285750" indent="-285750">
                        <a:buClr>
                          <a:schemeClr val="accent2"/>
                        </a:buClr>
                        <a:buFont typeface="Wingdings" charset="2"/>
                        <a:buChar char="Ø"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Occurs between:</a:t>
                      </a:r>
                    </a:p>
                    <a:p>
                      <a:pPr marL="228600" indent="-228600">
                        <a:buClr>
                          <a:schemeClr val="accent2"/>
                        </a:buClr>
                        <a:buFont typeface="Wingdings" charset="2"/>
                        <a:buAutoNum type="arabicPeriod"/>
                        <a:defRPr/>
                      </a:pP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Stomach and duodenum to allow more time for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  <a:ea typeface="Gill Sans MT" charset="0"/>
                          <a:cs typeface="Gill Sans MT" charset="0"/>
                        </a:rPr>
                        <a:t> giving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  <a:ea typeface="Gill Sans MT" charset="0"/>
                          <a:cs typeface="Gill Sans MT" charset="0"/>
                        </a:rPr>
                        <a:t>time to </a:t>
                      </a: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neutralization of </a:t>
                      </a:r>
                      <a:r>
                        <a:rPr lang="en-US" sz="1200" dirty="0" err="1" smtClean="0">
                          <a:ea typeface="Gill Sans MT" charset="0"/>
                          <a:cs typeface="Gill Sans MT" charset="0"/>
                        </a:rPr>
                        <a:t>chyme</a:t>
                      </a: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.</a:t>
                      </a:r>
                    </a:p>
                    <a:p>
                      <a:pPr marL="228600" indent="-228600">
                        <a:buClr>
                          <a:schemeClr val="accent2"/>
                        </a:buClr>
                        <a:buFont typeface="Wingdings" charset="2"/>
                        <a:buAutoNum type="arabicPeriod"/>
                        <a:defRPr/>
                      </a:pP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Ileum and cecum to allow time for absorption</a:t>
                      </a:r>
                      <a:r>
                        <a:rPr lang="en-US" sz="1200" baseline="0" dirty="0" smtClean="0"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ea typeface="Gill Sans MT" charset="0"/>
                          <a:cs typeface="Gill Sans MT" charset="0"/>
                        </a:rPr>
                        <a:t>to giving time to absorption. </a:t>
                      </a:r>
                      <a:endParaRPr lang="en-US" altLang="en-US" sz="1200" b="0" i="0" u="none" kern="1200" dirty="0" smtClean="0">
                        <a:solidFill>
                          <a:srgbClr val="00B050"/>
                        </a:solidFill>
                        <a:latin typeface="Gill Sans MT" panose="020B05020201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وبكذا خلصنا</a:t>
                      </a:r>
                      <a:r>
                        <a:rPr lang="ar-SA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رابع نوع!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Powerful rapid peristalsis due to intense irritation of intestinal mucosa (as in infectious diarrhea)</a:t>
                      </a:r>
                      <a:r>
                        <a:rPr lang="en-US" sz="1100" baseline="0" dirty="0" smtClean="0"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rgbClr val="00B050"/>
                          </a:solidFill>
                          <a:ea typeface="Gill Sans MT" charset="0"/>
                          <a:cs typeface="Gill Sans MT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rgbClr val="00B050"/>
                          </a:solidFill>
                        </a:rPr>
                        <a:t>Abnormal contraction (to remove all the remaining pathogenic bacteria and toxins)</a:t>
                      </a:r>
                      <a:r>
                        <a:rPr lang="en-GB" sz="1100" dirty="0" smtClean="0">
                          <a:solidFill>
                            <a:srgbClr val="00B050"/>
                          </a:solidFill>
                        </a:rPr>
                        <a:t>.</a:t>
                      </a:r>
                      <a:endParaRPr lang="en-US" sz="1100" dirty="0" smtClean="0"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Initiated mainly by extrinsic nervous reflexes to brain stem and back to gut</a:t>
                      </a:r>
                      <a:r>
                        <a:rPr lang="en-US" sz="1100" baseline="0" dirty="0" smtClean="0"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100" baseline="0" dirty="0" smtClean="0">
                          <a:solidFill>
                            <a:srgbClr val="00B050"/>
                          </a:solidFill>
                          <a:ea typeface="Gill Sans MT" charset="0"/>
                          <a:cs typeface="Gill Sans MT" charset="0"/>
                        </a:rPr>
                        <a:t>(long vagal reflex).</a:t>
                      </a:r>
                      <a:endParaRPr lang="en-US" sz="1100" dirty="0" smtClean="0">
                        <a:solidFill>
                          <a:srgbClr val="00B050"/>
                        </a:solidFill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Sweeps the contents of intestine into the colon without much absorption leading to diarrhea and thereby relieving the small intestine of </a:t>
                      </a:r>
                      <a:r>
                        <a:rPr lang="en-US" sz="1100" dirty="0" err="1" smtClean="0">
                          <a:ea typeface="Gill Sans MT" charset="0"/>
                          <a:cs typeface="Gill Sans MT" charset="0"/>
                        </a:rPr>
                        <a:t>irritative</a:t>
                      </a: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100" dirty="0" err="1" smtClean="0">
                          <a:ea typeface="Gill Sans MT" charset="0"/>
                          <a:cs typeface="Gill Sans MT" charset="0"/>
                        </a:rPr>
                        <a:t>chyme</a:t>
                      </a:r>
                      <a:r>
                        <a:rPr lang="en-US" sz="1100" dirty="0" smtClean="0">
                          <a:ea typeface="Gill Sans MT" charset="0"/>
                          <a:cs typeface="Gill Sans MT" charset="0"/>
                        </a:rPr>
                        <a:t> or excessive distension.</a:t>
                      </a:r>
                    </a:p>
                    <a:p>
                      <a:pPr marL="171450" indent="-171450" rtl="0">
                        <a:buFont typeface="Arial" panose="020B0604020202020204" pitchFamily="34" charset="0"/>
                        <a:buChar char="•"/>
                      </a:pPr>
                      <a:r>
                        <a:rPr kumimoji="0" lang="en-US" sz="11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happens when there is chemical irritation or mechanical irritation.</a:t>
                      </a:r>
                    </a:p>
                    <a:p>
                      <a:pPr marL="0" indent="0" rtl="0">
                        <a:buFont typeface="Arial" panose="020B0604020202020204" pitchFamily="34" charset="0"/>
                        <a:buNone/>
                      </a:pPr>
                      <a:r>
                        <a:rPr kumimoji="0" lang="en-US" sz="11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can't stop it</a:t>
                      </a:r>
                    </a:p>
                    <a:p>
                      <a:pPr rtl="0"/>
                      <a:r>
                        <a:rPr kumimoji="0" lang="ar-SA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مثل لما يكون الواحد في الطائرة ويحتاج يروح الحمام حتى لو هو وقت الإقلاع! </a:t>
                      </a:r>
                      <a:endParaRPr lang="ar-SA" sz="1200" dirty="0" smtClean="0">
                        <a:solidFill>
                          <a:srgbClr val="00B050"/>
                        </a:solidFill>
                        <a:ea typeface="Gill Sans MT" charset="0"/>
                        <a:cs typeface="Gill Sans MT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ar-SA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وبكذا خلصنا</a:t>
                      </a:r>
                      <a:r>
                        <a:rPr lang="ar-SA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خامس وآخر نوع!</a:t>
                      </a:r>
                      <a:endParaRPr lang="en-US" sz="14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319891"/>
                  </a:ext>
                </a:extLst>
              </a:tr>
              <a:tr h="17435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6186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97868" y="4714371"/>
            <a:ext cx="1712648" cy="2769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txBody>
          <a:bodyPr wrap="none">
            <a:spAutoFit/>
          </a:bodyPr>
          <a:lstStyle/>
          <a:p>
            <a:pPr algn="r" defTabSz="914400">
              <a:defRPr/>
            </a:pP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Chyme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مثل عجينة الكيك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0" y="5025851"/>
            <a:ext cx="1800200" cy="17168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5093797"/>
            <a:ext cx="2721206" cy="15809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45940" y="5245657"/>
            <a:ext cx="1064576" cy="1277273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 points of </a:t>
            </a:r>
            <a:r>
              <a:rPr lang="en-US" sz="11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type Doesn't care about </a:t>
            </a:r>
            <a:r>
              <a:rPr lang="en-US" sz="11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propulsion.</a:t>
            </a:r>
            <a:endParaRPr lang="en-US" sz="11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14892" y="-10972"/>
            <a:ext cx="2205981" cy="404664"/>
          </a:xfrm>
          <a:prstGeom prst="rect">
            <a:avLst/>
          </a:prstGeom>
          <a:noFill/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الأرقام لا تُحفظ </a:t>
            </a:r>
            <a:r>
              <a:rPr lang="ar-SA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91" y="5203629"/>
            <a:ext cx="1872208" cy="1434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b="41425"/>
          <a:stretch/>
        </p:blipFill>
        <p:spPr>
          <a:xfrm>
            <a:off x="10194143" y="5203629"/>
            <a:ext cx="1547405" cy="14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67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Propulsive Movements (Peristalsis)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42" y="1219200"/>
            <a:ext cx="5387461" cy="5090120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1300" dirty="0"/>
              <a:t>It is a contraction ring appears around gut, then moves </a:t>
            </a:r>
            <a:r>
              <a:rPr lang="en-US" sz="1300" dirty="0" smtClean="0"/>
              <a:t>forward</a:t>
            </a:r>
            <a:r>
              <a:rPr lang="en-US" sz="1300" dirty="0"/>
              <a:t> </a:t>
            </a:r>
            <a:r>
              <a:rPr lang="en-US" sz="1300" dirty="0" smtClean="0">
                <a:solidFill>
                  <a:srgbClr val="00B050"/>
                </a:solidFill>
              </a:rPr>
              <a:t>(</a:t>
            </a:r>
            <a:r>
              <a:rPr lang="en-US" sz="1300" dirty="0">
                <a:solidFill>
                  <a:srgbClr val="00B050"/>
                </a:solidFill>
              </a:rPr>
              <a:t>The aim is to push the bolus of </a:t>
            </a:r>
            <a:r>
              <a:rPr lang="en-US" sz="1300" dirty="0" smtClean="0">
                <a:solidFill>
                  <a:srgbClr val="00B050"/>
                </a:solidFill>
              </a:rPr>
              <a:t>food).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100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Usual stimulus is </a:t>
            </a:r>
            <a:r>
              <a:rPr lang="en-US" sz="1300" dirty="0" smtClean="0">
                <a:latin typeface="Gill Sans MT" charset="0"/>
                <a:ea typeface="Gill Sans MT" charset="0"/>
                <a:cs typeface="Gill Sans MT" charset="0"/>
              </a:rPr>
              <a:t>distention </a:t>
            </a:r>
            <a:r>
              <a:rPr lang="ar-SA" sz="1300" dirty="0" smtClean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ar-SA" sz="1300" dirty="0" smtClean="0">
                <a:solidFill>
                  <a:srgbClr val="00B050"/>
                </a:solidFill>
                <a:latin typeface="Calibri" panose="020F0502020204030204" pitchFamily="34" charset="0"/>
                <a:ea typeface="Gill Sans MT" charset="0"/>
                <a:cs typeface="Calibri" panose="020F0502020204030204" pitchFamily="34" charset="0"/>
              </a:rPr>
              <a:t>نفس حركة الأصابع</a:t>
            </a:r>
            <a:r>
              <a:rPr lang="en-US" sz="1300" dirty="0" smtClean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rPr>
              <a:t>(When you do constriction ring then propagate along the whole length).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100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Organizes propulsion of material over variable distances</a:t>
            </a:r>
            <a:r>
              <a:rPr lang="ar-SA" sz="13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within the intestinal lumen</a:t>
            </a:r>
            <a:r>
              <a:rPr lang="ar-SA" sz="1300" dirty="0" smtClean="0">
                <a:latin typeface="Gill Sans MT" charset="0"/>
                <a:ea typeface="Gill Sans MT" charset="0"/>
                <a:cs typeface="Gill Sans MT" charset="0"/>
              </a:rPr>
              <a:t>.</a:t>
            </a:r>
            <a:endParaRPr lang="en-US" sz="1300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100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It can occur in any part of the small intestine, at a</a:t>
            </a:r>
            <a:r>
              <a:rPr lang="ar-SA" sz="13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velocity of 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0.5 to 2.0 cm/sec</a:t>
            </a:r>
            <a:r>
              <a:rPr lang="en-US" sz="1300" dirty="0" smtClean="0">
                <a:solidFill>
                  <a:schemeClr val="accent4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100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They are faster in the proximal intestine and slower in the terminal</a:t>
            </a:r>
            <a:r>
              <a:rPr lang="ar-SA" sz="13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intestine. </a:t>
            </a:r>
            <a:endParaRPr lang="en-US" sz="1300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100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They normally are very weak after traveling only 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3 to 5 </a:t>
            </a: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centimeters,</a:t>
            </a:r>
            <a:r>
              <a:rPr lang="ar-SA" sz="13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and the net movement along the small intestine normally averages</a:t>
            </a:r>
            <a:r>
              <a:rPr lang="ar-SA" sz="13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only 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1 cm/min</a:t>
            </a: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. This means that </a:t>
            </a:r>
            <a:r>
              <a:rPr lang="en-US" sz="1300" dirty="0">
                <a:solidFill>
                  <a:schemeClr val="accent4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3 to 5 hours </a:t>
            </a: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are required for passage</a:t>
            </a:r>
            <a:r>
              <a:rPr lang="ar-SA" sz="13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of </a:t>
            </a:r>
            <a:r>
              <a:rPr lang="en-US" sz="1300" dirty="0" err="1">
                <a:latin typeface="Gill Sans MT" charset="0"/>
                <a:ea typeface="Gill Sans MT" charset="0"/>
                <a:cs typeface="Gill Sans MT" charset="0"/>
              </a:rPr>
              <a:t>chyme</a:t>
            </a:r>
            <a:r>
              <a:rPr lang="en-US" sz="1300" dirty="0">
                <a:latin typeface="Gill Sans MT" charset="0"/>
                <a:ea typeface="Gill Sans MT" charset="0"/>
                <a:cs typeface="Gill Sans MT" charset="0"/>
              </a:rPr>
              <a:t> from the pylorus to the ileocecal valve.</a:t>
            </a:r>
            <a:endParaRPr lang="ar-SA" sz="1300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13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SzPct val="120000"/>
            </a:pPr>
            <a:r>
              <a:rPr lang="en-US" sz="1400" dirty="0">
                <a:solidFill>
                  <a:srgbClr val="FF0000"/>
                </a:solidFill>
                <a:latin typeface="Gill Sans MT" charset="0"/>
                <a:ea typeface="Gill Sans MT" charset="0"/>
                <a:cs typeface="Gill Sans MT" charset="0"/>
              </a:rPr>
              <a:t>Myenteric plexus is important for these movements</a:t>
            </a:r>
            <a:r>
              <a:rPr lang="ar-SA" sz="1400" dirty="0" smtClean="0">
                <a:solidFill>
                  <a:srgbClr val="FF0000"/>
                </a:solidFill>
                <a:latin typeface="Gill Sans MT" charset="0"/>
                <a:ea typeface="Gill Sans MT" charset="0"/>
                <a:cs typeface="Gill Sans MT" charset="0"/>
              </a:rPr>
              <a:t>.</a:t>
            </a:r>
            <a:endParaRPr lang="en-US" sz="1400" dirty="0" smtClean="0">
              <a:solidFill>
                <a:srgbClr val="FF000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SzPct val="120000"/>
            </a:pPr>
            <a:endParaRPr lang="en-US" sz="100" dirty="0" smtClean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SzPct val="120000"/>
            </a:pPr>
            <a:r>
              <a:rPr lang="en-US" sz="1400" dirty="0" smtClean="0">
                <a:latin typeface="Gill Sans MT" charset="0"/>
                <a:ea typeface="Gill Sans MT" charset="0"/>
                <a:cs typeface="Gill Sans MT" charset="0"/>
              </a:rPr>
              <a:t>It 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can be blocked by the drug </a:t>
            </a:r>
            <a:r>
              <a:rPr lang="en-US" sz="1400" dirty="0" smtClean="0">
                <a:solidFill>
                  <a:srgbClr val="FF0000"/>
                </a:solidFill>
                <a:latin typeface="Gill Sans MT" charset="0"/>
                <a:ea typeface="Gill Sans MT" charset="0"/>
                <a:cs typeface="Gill Sans MT" charset="0"/>
              </a:rPr>
              <a:t>atropine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Gill Sans MT" charset="0"/>
                <a:ea typeface="Gill Sans MT" charset="0"/>
                <a:cs typeface="Gill Sans MT" charset="0"/>
              </a:rPr>
              <a:t>(</a:t>
            </a:r>
            <a:r>
              <a:rPr lang="en-US" sz="1400" dirty="0" smtClean="0">
                <a:solidFill>
                  <a:srgbClr val="00B050"/>
                </a:solidFill>
              </a:rPr>
              <a:t>Anti-cholinergic).</a:t>
            </a:r>
            <a:endParaRPr lang="ar-SA" sz="1400" dirty="0">
              <a:solidFill>
                <a:srgbClr val="00B050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SzPct val="120000"/>
            </a:pPr>
            <a:endParaRPr lang="ar-SA" sz="100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SzPct val="120000"/>
            </a:pP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Receiving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segment</a:t>
            </a:r>
            <a:r>
              <a:rPr lang="ar-SA" sz="1400" dirty="0" smtClean="0">
                <a:solidFill>
                  <a:schemeClr val="accent2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:</a:t>
            </a:r>
            <a:endParaRPr lang="en-US" sz="1400" dirty="0" smtClean="0">
              <a:solidFill>
                <a:schemeClr val="accent2">
                  <a:lumMod val="75000"/>
                </a:schemeClr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lvl="1">
              <a:lnSpc>
                <a:spcPct val="80000"/>
              </a:lnSpc>
              <a:buClr>
                <a:schemeClr val="bg2">
                  <a:lumMod val="75000"/>
                </a:schemeClr>
              </a:buClr>
              <a:buSzPct val="120000"/>
            </a:pPr>
            <a:r>
              <a:rPr lang="en-US" sz="1400" dirty="0" smtClean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Contraction </a:t>
            </a:r>
            <a:r>
              <a:rPr lang="en-US" sz="1400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Gill Sans MT" charset="0"/>
                <a:ea typeface="Gill Sans MT" charset="0"/>
                <a:cs typeface="Gill Sans MT" charset="0"/>
              </a:rPr>
              <a:t>longitudinal</a:t>
            </a:r>
            <a:r>
              <a:rPr lang="en-US" sz="1400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muscle).</a:t>
            </a:r>
          </a:p>
          <a:p>
            <a:pPr lvl="1">
              <a:lnSpc>
                <a:spcPct val="80000"/>
              </a:lnSpc>
              <a:buClr>
                <a:schemeClr val="bg2">
                  <a:lumMod val="75000"/>
                </a:schemeClr>
              </a:buClr>
              <a:buSzPct val="120000"/>
            </a:pPr>
            <a:r>
              <a:rPr lang="en-US" sz="1400" dirty="0" smtClean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Relaxation </a:t>
            </a:r>
            <a:r>
              <a:rPr lang="en-US" sz="1400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Gill Sans MT" charset="0"/>
                <a:ea typeface="Gill Sans MT" charset="0"/>
                <a:cs typeface="Gill Sans MT" charset="0"/>
              </a:rPr>
              <a:t>circular</a:t>
            </a:r>
            <a:r>
              <a:rPr lang="en-US" sz="1400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muscle).</a:t>
            </a:r>
            <a:endParaRPr lang="ar-SA" sz="1400" dirty="0">
              <a:solidFill>
                <a:schemeClr val="tx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</a:pPr>
            <a:endParaRPr lang="ar-SA" sz="100" dirty="0">
              <a:latin typeface="Gill Sans MT" charset="0"/>
              <a:ea typeface="Gill Sans MT" charset="0"/>
              <a:cs typeface="Gill Sans MT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75000"/>
                </a:schemeClr>
              </a:buClr>
              <a:buSzPct val="120000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Propulsive segment</a:t>
            </a:r>
            <a:r>
              <a:rPr lang="ar-SA" sz="1400" dirty="0" smtClean="0">
                <a:solidFill>
                  <a:schemeClr val="accent2">
                    <a:lumMod val="75000"/>
                  </a:schemeClr>
                </a:solidFill>
                <a:latin typeface="Gill Sans MT" charset="0"/>
                <a:ea typeface="Gill Sans MT" charset="0"/>
                <a:cs typeface="Gill Sans MT" charset="0"/>
              </a:rPr>
              <a:t>: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lvl="1">
              <a:lnSpc>
                <a:spcPct val="80000"/>
              </a:lnSpc>
              <a:buClr>
                <a:schemeClr val="bg2">
                  <a:lumMod val="75000"/>
                </a:schemeClr>
              </a:buClr>
              <a:buSzPct val="120000"/>
            </a:pPr>
            <a:r>
              <a:rPr lang="en-US" sz="1400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Contraction (</a:t>
            </a:r>
            <a:r>
              <a:rPr lang="en-US" sz="1400" dirty="0">
                <a:solidFill>
                  <a:srgbClr val="FF0000"/>
                </a:solidFill>
                <a:latin typeface="Gill Sans MT" charset="0"/>
                <a:ea typeface="Gill Sans MT" charset="0"/>
                <a:cs typeface="Gill Sans MT" charset="0"/>
              </a:rPr>
              <a:t>circular</a:t>
            </a:r>
            <a:r>
              <a:rPr lang="en-US" sz="1400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muscle).</a:t>
            </a:r>
            <a:endParaRPr lang="en-US" sz="1400" dirty="0">
              <a:solidFill>
                <a:schemeClr val="tx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lvl="1">
              <a:lnSpc>
                <a:spcPct val="80000"/>
              </a:lnSpc>
              <a:buClr>
                <a:schemeClr val="bg2">
                  <a:lumMod val="75000"/>
                </a:schemeClr>
              </a:buClr>
              <a:buSzPct val="120000"/>
            </a:pPr>
            <a:r>
              <a:rPr lang="en-US" sz="1400" dirty="0" smtClean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Relaxation </a:t>
            </a:r>
            <a:r>
              <a:rPr lang="en-US" sz="1400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Gill Sans MT" charset="0"/>
                <a:ea typeface="Gill Sans MT" charset="0"/>
                <a:cs typeface="Gill Sans MT" charset="0"/>
              </a:rPr>
              <a:t>longitudinal</a:t>
            </a:r>
            <a:r>
              <a:rPr lang="en-US" sz="1400" dirty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rPr>
              <a:t>muscle).</a:t>
            </a:r>
            <a:endParaRPr lang="en-US" sz="1400" dirty="0">
              <a:solidFill>
                <a:schemeClr val="tx1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085750" y="1143000"/>
            <a:ext cx="20" cy="516632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725" y="4941168"/>
            <a:ext cx="1981130" cy="1391667"/>
          </a:xfrm>
          <a:prstGeom prst="rect">
            <a:avLst/>
          </a:prstGeom>
        </p:spPr>
      </p:pic>
      <p:pic>
        <p:nvPicPr>
          <p:cNvPr id="8" name="Picture 2" descr="26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70" y="3933057"/>
            <a:ext cx="538744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554" y="1802159"/>
            <a:ext cx="1967602" cy="2232248"/>
          </a:xfrm>
          <a:prstGeom prst="rect">
            <a:avLst/>
          </a:prstGeom>
        </p:spPr>
      </p:pic>
      <p:pic>
        <p:nvPicPr>
          <p:cNvPr id="10" name="Picture 4" descr="http://www.vivo.colostate.edu/hbooks/pathphys/digestion/basics/seg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2" y="5466074"/>
            <a:ext cx="3285992" cy="86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26229" y="5189819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Animation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1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Peristalsis Vs Segmentation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185" t="6686" b="49196"/>
          <a:stretch/>
        </p:blipFill>
        <p:spPr>
          <a:xfrm>
            <a:off x="518200" y="2047166"/>
            <a:ext cx="5247768" cy="21019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79847" y="0"/>
            <a:ext cx="2205981" cy="404664"/>
          </a:xfrm>
          <a:prstGeom prst="rect">
            <a:avLst/>
          </a:prstGeom>
          <a:noFill/>
          <a:ln>
            <a:solidFill>
              <a:srgbClr val="E4CBE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Only in Females’ Slides</a:t>
            </a:r>
            <a:endParaRPr lang="en-US" sz="2400" b="1" dirty="0">
              <a:solidFill>
                <a:schemeClr val="tx2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950396" y="1143000"/>
            <a:ext cx="20" cy="4518248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485900" y="1295400"/>
            <a:ext cx="3312368" cy="4054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Peristalsis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76402" y="1295400"/>
            <a:ext cx="3312368" cy="4054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Segmentation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2779" t="58157"/>
          <a:stretch/>
        </p:blipFill>
        <p:spPr>
          <a:xfrm>
            <a:off x="6227883" y="2047166"/>
            <a:ext cx="5340975" cy="2101914"/>
          </a:xfrm>
          <a:prstGeom prst="rect">
            <a:avLst/>
          </a:prstGeom>
        </p:spPr>
      </p:pic>
      <p:pic>
        <p:nvPicPr>
          <p:cNvPr id="12" name="Picture 2" descr="http://www.vivo.colostate.edu/hbooks/pathphys/digestion/basics/peri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84" y="4706299"/>
            <a:ext cx="3282556" cy="86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29892" y="4306190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Animation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4" descr="http://www.vivo.colostate.edu/hbooks/pathphys/digestion/basics/seg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518" y="4706300"/>
            <a:ext cx="3285992" cy="86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936209" y="4306190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Animation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998" y="5697609"/>
            <a:ext cx="1095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B050"/>
                </a:solidFill>
              </a:rPr>
              <a:t>Mixing include many constrictions ring which divide the lobe of the intestine into segments, then those series of segments disappear then the series start from the peristalsis</a:t>
            </a:r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Villi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9A69E-7D8F-4515-9605-0315ABD4F316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461" y="1844823"/>
            <a:ext cx="4188807" cy="4495541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The villous movement consists of fast shortening and slow lengthening as well as side to side movements. </a:t>
            </a:r>
          </a:p>
          <a:p>
            <a:endParaRPr lang="en-US" sz="100" dirty="0"/>
          </a:p>
          <a:p>
            <a:r>
              <a:rPr lang="en-US" sz="1400" dirty="0"/>
              <a:t>Villous contractions are initiated by local nervous reflexes</a:t>
            </a:r>
            <a:r>
              <a:rPr lang="en-US" sz="1400" dirty="0">
                <a:solidFill>
                  <a:srgbClr val="00B050"/>
                </a:solidFill>
              </a:rPr>
              <a:t> (From </a:t>
            </a:r>
            <a:r>
              <a:rPr lang="en-US" sz="1400" dirty="0" err="1">
                <a:solidFill>
                  <a:srgbClr val="00B050"/>
                </a:solidFill>
              </a:rPr>
              <a:t>entric</a:t>
            </a:r>
            <a:r>
              <a:rPr lang="en-US" sz="1400" dirty="0">
                <a:solidFill>
                  <a:srgbClr val="00B050"/>
                </a:solidFill>
              </a:rPr>
              <a:t> nervous system) </a:t>
            </a:r>
            <a:r>
              <a:rPr lang="en-US" sz="1400" dirty="0"/>
              <a:t>in response to </a:t>
            </a:r>
            <a:r>
              <a:rPr lang="en-US" sz="1400" dirty="0" err="1"/>
              <a:t>chyme</a:t>
            </a:r>
            <a:r>
              <a:rPr lang="en-US" sz="1400" dirty="0"/>
              <a:t> in small intestine. </a:t>
            </a:r>
          </a:p>
          <a:p>
            <a:endParaRPr lang="en-US" sz="100" dirty="0"/>
          </a:p>
          <a:p>
            <a:r>
              <a:rPr lang="en-US" sz="1400" dirty="0"/>
              <a:t>They facilitate absorption and lymph flow from central lacteals into lymphatic </a:t>
            </a:r>
            <a:r>
              <a:rPr lang="en-US" sz="1400" dirty="0" smtClean="0"/>
              <a:t>system </a:t>
            </a:r>
            <a:r>
              <a:rPr lang="en-US" sz="1400" dirty="0" smtClean="0">
                <a:solidFill>
                  <a:srgbClr val="00B050"/>
                </a:solidFill>
              </a:rPr>
              <a:t>+ secretion </a:t>
            </a:r>
            <a:r>
              <a:rPr lang="en-US" sz="1400" dirty="0">
                <a:solidFill>
                  <a:srgbClr val="00B050"/>
                </a:solidFill>
              </a:rPr>
              <a:t>of enzymes.</a:t>
            </a:r>
          </a:p>
          <a:p>
            <a:endParaRPr lang="en-US" sz="100" dirty="0"/>
          </a:p>
          <a:p>
            <a:r>
              <a:rPr lang="en-US" sz="1400" dirty="0"/>
              <a:t>They are stimulated by </a:t>
            </a:r>
            <a:r>
              <a:rPr lang="en-US" sz="1400" dirty="0" err="1" smtClean="0">
                <a:solidFill>
                  <a:srgbClr val="FF0000"/>
                </a:solidFill>
              </a:rPr>
              <a:t>villikinin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>
                <a:solidFill>
                  <a:srgbClr val="00B050"/>
                </a:solidFill>
              </a:rPr>
              <a:t>Stimulates movement of intestinal villi therefore stimulates </a:t>
            </a:r>
            <a:r>
              <a:rPr lang="en-US" sz="1400" dirty="0" smtClean="0">
                <a:solidFill>
                  <a:srgbClr val="00B050"/>
                </a:solidFill>
              </a:rPr>
              <a:t>absorption</a:t>
            </a:r>
            <a:r>
              <a:rPr lang="en-GB" sz="1400" dirty="0" smtClean="0">
                <a:solidFill>
                  <a:srgbClr val="00B050"/>
                </a:solidFill>
              </a:rPr>
              <a:t>)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/>
              <a:t>hormone released by intestinal mucosa when it comes in contact with digestive products</a:t>
            </a:r>
            <a:r>
              <a:rPr lang="en-US" sz="1400" dirty="0" smtClean="0"/>
              <a:t>.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Movements Caused by the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Muscularis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Mucosae and Muscle Fibers of the Villi. The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muscularis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mucosae can cause short folds to appear in the intestinal mucosa. In addition,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individual fibers from this muscle extend into the intestinal villi and cause them to contract intermittently. The mucosal folds increase the surface area exposed to the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chyme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thereby increasing absorption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en-US" sz="14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870276" y="1174045"/>
            <a:ext cx="20" cy="516632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87542" y="1292951"/>
            <a:ext cx="3312368" cy="5494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Movement of the villi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4431" y="1292951"/>
            <a:ext cx="3312368" cy="5494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Absorptive Surface of the Small Intestinal Mucosa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Villi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942304" y="1916832"/>
            <a:ext cx="4824516" cy="4312136"/>
          </a:xfrm>
          <a:prstGeom prst="rect">
            <a:avLst/>
          </a:prstGeom>
        </p:spPr>
        <p:txBody>
          <a:bodyPr vert="horz" lIns="101590" tIns="50795" rIns="101590" bIns="50795">
            <a:normAutofit/>
          </a:bodyPr>
          <a:lstStyle>
            <a:lvl1pPr marL="304770" indent="-304770" algn="l" rtl="0" eaLnBrk="1" latinLnBrk="0" hangingPunct="1">
              <a:spcBef>
                <a:spcPts val="667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indent="-304770" algn="l" rtl="0" eaLnBrk="1" latinLnBrk="0" hangingPunct="1">
              <a:spcBef>
                <a:spcPts val="556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09" indent="-253975" algn="l" rtl="0" eaLnBrk="1" latinLnBrk="0" hangingPunct="1">
              <a:spcBef>
                <a:spcPts val="556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9078" indent="-253975" algn="l" rtl="0" eaLnBrk="1" latinLnBrk="0" hangingPunct="1">
              <a:spcBef>
                <a:spcPts val="444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848" indent="-253975" algn="l" rtl="0" eaLnBrk="1" latinLnBrk="0" hangingPunct="1">
              <a:spcBef>
                <a:spcPts val="333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617" indent="-203180" algn="l" rtl="0" eaLnBrk="1" latinLnBrk="0" hangingPunct="1">
              <a:spcBef>
                <a:spcPts val="333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31797" indent="-203180" algn="l" rtl="0" eaLnBrk="1" latinLnBrk="0" hangingPunct="1">
              <a:spcBef>
                <a:spcPts val="333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976" indent="-203180" algn="l" rtl="0" eaLnBrk="1" latinLnBrk="0" hangingPunct="1">
              <a:spcBef>
                <a:spcPts val="333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indent="-203180" algn="l" rtl="0" eaLnBrk="1" latinLnBrk="0" hangingPunct="1">
              <a:spcBef>
                <a:spcPts val="333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3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400" dirty="0"/>
              <a:t>The absorptive surface of the small intestinal mucosa, showing many folds called </a:t>
            </a:r>
            <a:r>
              <a:rPr lang="en-US" sz="1400" dirty="0" err="1">
                <a:solidFill>
                  <a:srgbClr val="FF0000"/>
                </a:solidFill>
              </a:rPr>
              <a:t>valvulae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conniventes</a:t>
            </a:r>
            <a:r>
              <a:rPr lang="en-US" sz="1400" dirty="0"/>
              <a:t> (villi</a:t>
            </a:r>
            <a:r>
              <a:rPr lang="en-US" sz="1400" dirty="0" smtClean="0"/>
              <a:t>).</a:t>
            </a:r>
            <a:endParaRPr lang="en-US" sz="1400" dirty="0"/>
          </a:p>
          <a:p>
            <a:pPr defTabSz="914400"/>
            <a:endParaRPr lang="en-US" sz="100" dirty="0"/>
          </a:p>
          <a:p>
            <a:pPr defTabSz="914400"/>
            <a:r>
              <a:rPr lang="en-US" sz="1400" dirty="0"/>
              <a:t>They increase the surface area of the absorptive mucosa about </a:t>
            </a:r>
            <a:r>
              <a:rPr lang="en-US" sz="1400" dirty="0" smtClean="0">
                <a:solidFill>
                  <a:srgbClr val="FFC000"/>
                </a:solidFill>
              </a:rPr>
              <a:t>3</a:t>
            </a:r>
            <a:r>
              <a:rPr lang="en-US" sz="1400" dirty="0" smtClean="0"/>
              <a:t> folds </a:t>
            </a:r>
            <a:r>
              <a:rPr lang="en-US" sz="1400" dirty="0"/>
              <a:t>.</a:t>
            </a:r>
          </a:p>
          <a:p>
            <a:pPr marL="0" indent="0" defTabSz="914400">
              <a:buNone/>
            </a:pPr>
            <a:endParaRPr lang="en-US" sz="100" dirty="0"/>
          </a:p>
          <a:p>
            <a:pPr defTabSz="914400"/>
            <a:r>
              <a:rPr lang="en-US" sz="1400" dirty="0"/>
              <a:t>They are well developed in the duodenum and jejunum.</a:t>
            </a:r>
          </a:p>
          <a:p>
            <a:pPr defTabSz="914400"/>
            <a:endParaRPr lang="en-US" sz="100" dirty="0"/>
          </a:p>
          <a:p>
            <a:pPr defTabSz="914400"/>
            <a:r>
              <a:rPr lang="en-US" sz="1400" dirty="0"/>
              <a:t>The presence of villi on the mucosal surface enhances the total absorptive area another </a:t>
            </a:r>
            <a:r>
              <a:rPr lang="en-US" sz="1400" dirty="0" smtClean="0">
                <a:solidFill>
                  <a:srgbClr val="FFC000"/>
                </a:solidFill>
              </a:rPr>
              <a:t>10</a:t>
            </a:r>
            <a:r>
              <a:rPr lang="en-US" sz="1400" dirty="0" smtClean="0"/>
              <a:t> fold</a:t>
            </a:r>
            <a:r>
              <a:rPr lang="en-US" sz="1400" dirty="0"/>
              <a:t>.</a:t>
            </a:r>
          </a:p>
          <a:p>
            <a:pPr defTabSz="914400"/>
            <a:endParaRPr lang="en-US" sz="100" dirty="0"/>
          </a:p>
          <a:p>
            <a:pPr defTabSz="914400"/>
            <a:r>
              <a:rPr lang="en-US" sz="1400" dirty="0"/>
              <a:t>The epithelial cell on each villus is characterized by a brush border, consisting of as many as 1000 microvilli protruding into the intestinal </a:t>
            </a:r>
            <a:r>
              <a:rPr lang="en-US" sz="1400" dirty="0" err="1"/>
              <a:t>chyme</a:t>
            </a:r>
            <a:r>
              <a:rPr lang="en-US" sz="1400" dirty="0"/>
              <a:t> (increases the surface area another </a:t>
            </a:r>
            <a:r>
              <a:rPr lang="en-US" sz="1400" dirty="0" smtClean="0">
                <a:solidFill>
                  <a:srgbClr val="FFC000"/>
                </a:solidFill>
              </a:rPr>
              <a:t>20</a:t>
            </a:r>
            <a:r>
              <a:rPr lang="en-US" sz="1400" dirty="0" smtClean="0"/>
              <a:t> fold).</a:t>
            </a:r>
          </a:p>
          <a:p>
            <a:pPr defTabSz="914400"/>
            <a:r>
              <a:rPr lang="en-US" sz="1400" dirty="0">
                <a:solidFill>
                  <a:srgbClr val="00B050"/>
                </a:solidFill>
              </a:rPr>
              <a:t>The brush border has the most significant role in increasing the surface area</a:t>
            </a:r>
            <a:r>
              <a:rPr lang="en-US" sz="1400" dirty="0" smtClean="0">
                <a:solidFill>
                  <a:srgbClr val="00B050"/>
                </a:solidFill>
              </a:rPr>
              <a:t>.</a:t>
            </a:r>
          </a:p>
          <a:p>
            <a:pPr defTabSz="914400"/>
            <a:r>
              <a:rPr lang="en-US" sz="1400" dirty="0">
                <a:solidFill>
                  <a:srgbClr val="FF66CC"/>
                </a:solidFill>
              </a:rPr>
              <a:t>All these increase the intestinal surface 600x (Provides the surface area equivalent to a tennis court</a:t>
            </a:r>
            <a:r>
              <a:rPr lang="en-US" sz="1400" dirty="0" smtClean="0">
                <a:solidFill>
                  <a:srgbClr val="FF66CC"/>
                </a:solidFill>
              </a:rPr>
              <a:t>).</a:t>
            </a:r>
            <a:endParaRPr lang="en-US" sz="1400" dirty="0">
              <a:solidFill>
                <a:srgbClr val="FF66CC"/>
              </a:solidFill>
            </a:endParaRPr>
          </a:p>
          <a:p>
            <a:pPr defTabSz="914400"/>
            <a:endParaRPr lang="en-US" sz="1400" dirty="0"/>
          </a:p>
          <a:p>
            <a:pPr defTabSz="914400"/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399" y="1292951"/>
            <a:ext cx="1956866" cy="181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81399" y="3094023"/>
            <a:ext cx="1956866" cy="83099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Longitudinal section of the small intestine, showing the </a:t>
            </a:r>
            <a:r>
              <a:rPr lang="en-US" sz="1200" dirty="0" err="1">
                <a:latin typeface="Gill Sans MT" charset="0"/>
                <a:ea typeface="Gill Sans MT" charset="0"/>
                <a:cs typeface="Gill Sans MT" charset="0"/>
              </a:rPr>
              <a:t>valvulae</a:t>
            </a:r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sz="1200" dirty="0" err="1">
                <a:latin typeface="Gill Sans MT" charset="0"/>
                <a:ea typeface="Gill Sans MT" charset="0"/>
                <a:cs typeface="Gill Sans MT" charset="0"/>
              </a:rPr>
              <a:t>conniventes</a:t>
            </a:r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 covered by </a:t>
            </a:r>
            <a:r>
              <a:rPr lang="en-US" sz="1200" dirty="0" smtClean="0">
                <a:latin typeface="Gill Sans MT" charset="0"/>
                <a:ea typeface="Gill Sans MT" charset="0"/>
                <a:cs typeface="Gill Sans MT" charset="0"/>
              </a:rPr>
              <a:t>villi.</a:t>
            </a:r>
            <a:endParaRPr lang="ar-SA" sz="1200" dirty="0">
              <a:latin typeface="Gill Sans MT" charset="0"/>
              <a:ea typeface="Gill Sans MT" charset="0"/>
              <a:cs typeface="Gill Sans MT" charset="0"/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971425"/>
              </p:ext>
            </p:extLst>
          </p:nvPr>
        </p:nvGraphicFramePr>
        <p:xfrm>
          <a:off x="9681399" y="4054319"/>
          <a:ext cx="2064055" cy="1389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Bitmap Image" r:id="rId4" imgW="15485714" imgH="9247619" progId="Paint.Picture">
                  <p:embed/>
                </p:oleObj>
              </mc:Choice>
              <mc:Fallback>
                <p:oleObj name="Bitmap Image" r:id="rId4" imgW="15485714" imgH="9247619" progId="Paint.Picture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1399" y="4054319"/>
                        <a:ext cx="2064055" cy="1389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677936" y="5572998"/>
            <a:ext cx="1963792" cy="46166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Brush border of a GIT epithelial cell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87203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Control </a:t>
            </a:r>
            <a:r>
              <a:rPr lang="en-US" sz="3200" dirty="0"/>
              <a:t>of intestinal motility</a:t>
            </a:r>
            <a:endParaRPr lang="ar-SA" sz="3200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15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69E-7D8F-4515-9605-0315ABD4F3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1015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079123"/>
              </p:ext>
            </p:extLst>
          </p:nvPr>
        </p:nvGraphicFramePr>
        <p:xfrm>
          <a:off x="609459" y="1969889"/>
          <a:ext cx="10969944" cy="428094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853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6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37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dirty="0" smtClean="0">
                          <a:solidFill>
                            <a:schemeClr val="tx1"/>
                          </a:solidFill>
                        </a:rPr>
                        <a:t>Control of intestinal motility</a:t>
                      </a:r>
                      <a:endParaRPr kumimoji="0" lang="en-US" sz="13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rgbClr val="DCF0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2000" b="0" kern="120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110078"/>
                  </a:ext>
                </a:extLst>
              </a:tr>
              <a:tr h="271372"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 Neural control </a:t>
                      </a:r>
                      <a:endParaRPr kumimoji="0" lang="en-US" sz="13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3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2. Hormonal control</a:t>
                      </a:r>
                      <a:endParaRPr kumimoji="0" lang="en-US" sz="13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Vagal </a:t>
                      </a:r>
                      <a:r>
                        <a:rPr lang="en-US" sz="1200" kern="1200" dirty="0" smtClean="0">
                          <a:solidFill>
                            <a:srgbClr val="00B050"/>
                          </a:solidFill>
                        </a:rPr>
                        <a:t>(parasympathetic)</a:t>
                      </a:r>
                      <a:r>
                        <a:rPr lang="en-US" sz="1200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excitation </a:t>
                      </a:r>
                      <a:r>
                        <a:rPr lang="en-US" sz="1200" kern="1200" dirty="0" smtClean="0"/>
                        <a:t>increases intestinal and villous movements.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00B050"/>
                          </a:solidFill>
                        </a:rPr>
                        <a:t>Stimulate</a:t>
                      </a:r>
                      <a:r>
                        <a:rPr lang="en-US" sz="1200" kern="1200" baseline="0" dirty="0" smtClean="0">
                          <a:solidFill>
                            <a:srgbClr val="00B050"/>
                          </a:solidFill>
                        </a:rPr>
                        <a:t> the contraction of the wall &amp; relaxation of the sphincter. </a:t>
                      </a:r>
                      <a:endParaRPr lang="ar-SA" sz="1200" kern="1200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Gastrin, CCK </a:t>
                      </a:r>
                      <a:r>
                        <a:rPr kumimoji="0" lang="en-US" sz="1200" kern="1200" dirty="0" smtClean="0"/>
                        <a:t>(</a:t>
                      </a:r>
                      <a:r>
                        <a:rPr kumimoji="0" lang="en-US" sz="1200" kern="1200" dirty="0" smtClean="0">
                          <a:effectLst/>
                        </a:rPr>
                        <a:t>cholecystokinin) </a:t>
                      </a:r>
                      <a:r>
                        <a:rPr kumimoji="0" lang="en-US" sz="1200" kern="1200" dirty="0" smtClean="0"/>
                        <a:t>, insulin and serotonin stimulate intestinal motility.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/>
                        <a:t>Gastrin and CCK relax </a:t>
                      </a:r>
                      <a:r>
                        <a:rPr kumimoji="0" lang="en-US" sz="1200" kern="1200" dirty="0" err="1" smtClean="0"/>
                        <a:t>ileocaecal</a:t>
                      </a:r>
                      <a:r>
                        <a:rPr kumimoji="0" lang="en-US" sz="1200" kern="1200" dirty="0" smtClean="0"/>
                        <a:t> sphincter.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يعني يبغون </a:t>
                      </a:r>
                      <a:r>
                        <a:rPr kumimoji="0" lang="ar-SA" sz="1200" kern="1200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الماتيريلز</a:t>
                      </a:r>
                      <a:r>
                        <a:rPr kumimoji="0" lang="ar-SA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تروح للقولون</a:t>
                      </a:r>
                      <a:endParaRPr kumimoji="0" lang="en-US" sz="1200" kern="1200" dirty="0" smtClean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8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kern="12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Sympathetic excitation </a:t>
                      </a:r>
                      <a:r>
                        <a:rPr lang="en-US" sz="1200" kern="1200" dirty="0" smtClean="0"/>
                        <a:t>decreases intestinal and villous movements.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Motilin</a:t>
                      </a:r>
                      <a:r>
                        <a:rPr kumimoji="0" lang="en-US" sz="1200" kern="1200" dirty="0" smtClean="0"/>
                        <a:t> secreted from duodenum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(mucosa)</a:t>
                      </a: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kumimoji="0" lang="en-US" sz="1200" kern="1200" dirty="0" smtClean="0"/>
                        <a:t>stimulates intestinal motility and regulates MMC</a:t>
                      </a:r>
                      <a:r>
                        <a:rPr kumimoji="0" lang="en-US" sz="1200" kern="1200" baseline="0" dirty="0" smtClean="0"/>
                        <a:t> (</a:t>
                      </a:r>
                      <a:r>
                        <a:rPr kumimoji="0" lang="en-US" sz="1200" kern="1200" dirty="0" smtClean="0">
                          <a:effectLst/>
                        </a:rPr>
                        <a:t>migrating motor complex).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حق ال </a:t>
                      </a: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MMC </a:t>
                      </a:r>
                      <a:r>
                        <a:rPr kumimoji="0" lang="ar-SA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لما يكون </a:t>
                      </a: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fasting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524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Gastroileal</a:t>
                      </a:r>
                      <a:r>
                        <a:rPr kumimoji="0" lang="en-US" sz="1200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reflex: </a:t>
                      </a: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initiated by the stomach (gastric distention) and finish in the ileum</a:t>
                      </a:r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  <a:endParaRPr kumimoji="0" lang="en-US" sz="1200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Initiated by gastric distension.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Impulses are conducted through myenteric plexus to initiate a fast peristaltic wave passing to the ileum.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The </a:t>
                      </a:r>
                      <a:r>
                        <a:rPr lang="en-US" sz="1200" kern="1200" dirty="0" err="1" smtClean="0"/>
                        <a:t>ileocaecal</a:t>
                      </a:r>
                      <a:r>
                        <a:rPr lang="en-US" sz="1200" kern="1200" dirty="0" smtClean="0"/>
                        <a:t> valve relaxes allowing </a:t>
                      </a:r>
                      <a:r>
                        <a:rPr lang="en-US" sz="1200" kern="1200" dirty="0" err="1" smtClean="0"/>
                        <a:t>chyme</a:t>
                      </a:r>
                      <a:r>
                        <a:rPr lang="en-US" sz="1200" kern="1200" dirty="0" smtClean="0"/>
                        <a:t> to pass into cecum</a:t>
                      </a:r>
                      <a:r>
                        <a:rPr lang="en-US" sz="1200" kern="1200" baseline="0" dirty="0" smtClean="0"/>
                        <a:t> </a:t>
                      </a:r>
                      <a:r>
                        <a:rPr lang="en-US" sz="1200" kern="1200" baseline="0" dirty="0" smtClean="0">
                          <a:solidFill>
                            <a:srgbClr val="00B050"/>
                          </a:solidFill>
                        </a:rPr>
                        <a:t>(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to prepare the ileum to receive new food</a:t>
                      </a:r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).</a:t>
                      </a:r>
                      <a:endParaRPr lang="en-US" sz="1200" kern="1200" dirty="0" smtClean="0">
                        <a:solidFill>
                          <a:srgbClr val="00B050"/>
                        </a:solidFill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This reflex is mediated by </a:t>
                      </a:r>
                      <a:r>
                        <a:rPr lang="en-US" sz="1200" u="none" kern="1200" dirty="0" err="1" smtClean="0">
                          <a:solidFill>
                            <a:srgbClr val="FF0000"/>
                          </a:solidFill>
                        </a:rPr>
                        <a:t>vagus</a:t>
                      </a:r>
                      <a:r>
                        <a:rPr lang="en-US" sz="1200" u="none" kern="1200" dirty="0" smtClean="0">
                          <a:solidFill>
                            <a:srgbClr val="FF0000"/>
                          </a:solidFill>
                        </a:rPr>
                        <a:t> nerve</a:t>
                      </a:r>
                      <a:r>
                        <a:rPr lang="en-US" sz="1200" u="none" kern="1200" dirty="0" smtClean="0"/>
                        <a:t>. </a:t>
                      </a:r>
                      <a:endParaRPr lang="ar-SA" sz="1200" u="none" kern="1200" dirty="0" smtClean="0"/>
                    </a:p>
                    <a:p>
                      <a:pPr algn="r" rtl="1"/>
                      <a:r>
                        <a:rPr kumimoji="0" lang="ar-SA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لما يصير</a:t>
                      </a:r>
                      <a:r>
                        <a:rPr kumimoji="0" lang="en-US" sz="1200" kern="1200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distintion</a:t>
                      </a: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of stomach </a:t>
                      </a:r>
                      <a:r>
                        <a:rPr kumimoji="0" lang="ar-SA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يصير معها</a:t>
                      </a:r>
                      <a:r>
                        <a:rPr kumimoji="0" lang="en-US" sz="1200" kern="1200" baseline="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increase motility of </a:t>
                      </a:r>
                      <a:r>
                        <a:rPr kumimoji="0" lang="en-US" sz="1200" kern="1200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illum</a:t>
                      </a: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r" rtl="1"/>
                      <a:r>
                        <a:rPr kumimoji="0" lang="ar-SA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قارنوا مع ال</a:t>
                      </a:r>
                      <a:r>
                        <a:rPr kumimoji="0" lang="en-US" sz="1200" kern="1200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gastroceliac</a:t>
                      </a: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reflex </a:t>
                      </a:r>
                      <a:r>
                        <a:rPr kumimoji="0" lang="ar-SA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لكن يختلف التحكم </a:t>
                      </a:r>
                      <a:r>
                        <a:rPr kumimoji="0" lang="ar-SA" sz="1200" kern="1200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بالرفليكس</a:t>
                      </a:r>
                      <a:r>
                        <a:rPr kumimoji="0" lang="ar-SA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..</a:t>
                      </a:r>
                      <a:endParaRPr kumimoji="0" lang="en-US" sz="1200" kern="1200" dirty="0" smtClean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r" rtl="1"/>
                      <a:r>
                        <a:rPr kumimoji="0" lang="ar-SA" sz="14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زبدة هذه</a:t>
                      </a:r>
                      <a:r>
                        <a:rPr kumimoji="0" lang="ar-SA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النقطة: إذا أكلت الأخضر واليابس وصارت المعدة فُل، ترسل تنبيه </a:t>
                      </a:r>
                      <a:r>
                        <a:rPr kumimoji="0" lang="ar-SA" sz="14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للأمعاءالدقيقة</a:t>
                      </a:r>
                      <a:r>
                        <a:rPr kumimoji="0" lang="ar-SA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أنه استعدي </a:t>
                      </a:r>
                      <a:r>
                        <a:rPr kumimoji="0" lang="ar-SA" sz="14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جايّك</a:t>
                      </a:r>
                      <a:r>
                        <a:rPr kumimoji="0" lang="ar-SA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ضيف، وبالعادة لما يجي الأم ضيف مفاجئ تتحول إلى سوبرمان و تفضي كل المجلس بثواني! الأمعاء الدقيقة نفس الشيء تفضي كل اللي فيها إلى الأمعاء الغليظة </a:t>
                      </a:r>
                      <a:r>
                        <a:rPr kumimoji="0" lang="ar-SA" sz="1400" kern="12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لإستقبال</a:t>
                      </a:r>
                      <a:r>
                        <a:rPr kumimoji="0" lang="ar-SA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الوجبة </a:t>
                      </a:r>
                      <a:r>
                        <a:rPr kumimoji="0" lang="ar-SA" sz="14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</a:t>
                      </a:r>
                      <a:endParaRPr kumimoji="0" lang="ar-SA" sz="14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Secretin and glucagon </a:t>
                      </a:r>
                      <a:r>
                        <a:rPr kumimoji="0" lang="en-US" sz="1200" kern="1200" dirty="0" smtClean="0"/>
                        <a:t>inhibit intestinal motility and contract </a:t>
                      </a:r>
                      <a:r>
                        <a:rPr kumimoji="0" lang="en-US" sz="1200" kern="1200" dirty="0" err="1" smtClean="0"/>
                        <a:t>ileocaecal</a:t>
                      </a:r>
                      <a:r>
                        <a:rPr kumimoji="0" lang="en-US" sz="1200" kern="1200" dirty="0" smtClean="0"/>
                        <a:t> sphincter</a:t>
                      </a:r>
                      <a:r>
                        <a:rPr kumimoji="0" lang="en-US" sz="1200" kern="1200" baseline="0" dirty="0" smtClean="0"/>
                        <a:t> </a:t>
                      </a:r>
                      <a:r>
                        <a:rPr kumimoji="0" lang="en-US" sz="1200" kern="1200" baseline="0" dirty="0" smtClean="0">
                          <a:solidFill>
                            <a:srgbClr val="00B050"/>
                          </a:solidFill>
                        </a:rPr>
                        <a:t>(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like sympathetic effect</a:t>
                      </a: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+mn-lt"/>
                        </a:rPr>
                        <a:t>).</a:t>
                      </a:r>
                    </a:p>
                    <a:p>
                      <a:pPr algn="ctr" rtl="1"/>
                      <a:r>
                        <a:rPr kumimoji="0" lang="ar-SA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هنا عكس الـ </a:t>
                      </a: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CCK &amp;</a:t>
                      </a:r>
                      <a:r>
                        <a:rPr kumimoji="0" lang="en-US" sz="1200" kern="1200" dirty="0" err="1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gastrine</a:t>
                      </a:r>
                      <a:endParaRPr kumimoji="0" lang="en-US" sz="1200" kern="1200" dirty="0" smtClean="0">
                        <a:solidFill>
                          <a:srgbClr val="00B05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92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200" kern="12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200" kern="1200" dirty="0" smtClean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err="1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Villikinin</a:t>
                      </a:r>
                      <a:r>
                        <a:rPr kumimoji="0" lang="en-US" sz="1200" kern="1200" dirty="0" smtClean="0"/>
                        <a:t> stimulates movement of the villi.</a:t>
                      </a:r>
                      <a:endParaRPr kumimoji="0" lang="ar-SA" sz="1200" kern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its a local hormone </a:t>
                      </a:r>
                      <a:r>
                        <a:rPr lang="en-US" sz="1200" dirty="0" smtClean="0"/>
                        <a:t/>
                      </a:r>
                      <a:br>
                        <a:rPr lang="en-US" sz="1200" dirty="0" smtClean="0"/>
                      </a:br>
                      <a:endParaRPr kumimoji="0"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022404" y="1228715"/>
            <a:ext cx="5556999" cy="615553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r" rtl="1"/>
            <a:r>
              <a:rPr lang="ar-SA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السيمباثاتيك</a:t>
            </a:r>
            <a:r>
              <a:rPr lang="ar-S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يركز على </a:t>
            </a:r>
            <a:r>
              <a:rPr lang="ar-S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الإنزايم</a:t>
            </a:r>
            <a:r>
              <a:rPr lang="ar-S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والبارسمثبتك</a:t>
            </a:r>
            <a:r>
              <a:rPr lang="ar-S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يؤثر اكثر على </a:t>
            </a:r>
            <a:r>
              <a:rPr lang="ar-S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السكرشنز</a:t>
            </a:r>
            <a:r>
              <a:rPr lang="ar-S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الاخرى ويحفز أيضاً الغدد (منها اللعابية إليّ تفرز </a:t>
            </a:r>
            <a:r>
              <a:rPr lang="ar-SA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الامايليز</a:t>
            </a:r>
            <a:r>
              <a:rPr lang="ar-S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 rtl="1"/>
            <a:endParaRPr lang="ar-SA" sz="1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en-US" sz="1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459" y="1214721"/>
            <a:ext cx="5124913" cy="646331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Gastrin and CCK are from the same family so often have the same 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Secretin and glucagon are from the same family (biochemical family).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stimulate = increase.</a:t>
            </a:r>
            <a:endParaRPr lang="en-US" sz="12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22604" y="5733256"/>
            <a:ext cx="3241850" cy="276999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Leptin and </a:t>
            </a:r>
            <a:r>
              <a:rPr lang="en-US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Grilin</a:t>
            </a:r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hormones to feel hunger </a:t>
            </a:r>
          </a:p>
        </p:txBody>
      </p:sp>
    </p:spTree>
    <p:extLst>
      <p:ext uri="{BB962C8B-B14F-4D97-AF65-F5344CB8AC3E}">
        <p14:creationId xmlns:p14="http://schemas.microsoft.com/office/powerpoint/2010/main" val="13063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15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69E-7D8F-4515-9605-0315ABD4F3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1015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420846"/>
              </p:ext>
            </p:extLst>
          </p:nvPr>
        </p:nvGraphicFramePr>
        <p:xfrm>
          <a:off x="0" y="9236"/>
          <a:ext cx="12188825" cy="68968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50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8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59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Secretions of the small intestine</a:t>
                      </a:r>
                      <a:endParaRPr kumimoji="0" lang="en-US" sz="1400" b="0" kern="1200" dirty="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rgbClr val="DCF0F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2000" b="0" kern="120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110078"/>
                  </a:ext>
                </a:extLst>
              </a:tr>
              <a:tr h="6729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1.Secretion of mucus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Mucin, bicarbonate.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No digestive enzymes only protection </a:t>
                      </a:r>
                      <a:endParaRPr lang="en-GB" sz="1200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00000"/>
                        </a:lnSpc>
                      </a:pP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2.Secretion of intestinal juices (</a:t>
                      </a:r>
                      <a:r>
                        <a:rPr kumimoji="0" lang="en-US" sz="1400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succus</a:t>
                      </a: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kumimoji="0" lang="en-US" sz="1400" kern="12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entericus</a:t>
                      </a: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)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By </a:t>
                      </a:r>
                      <a:r>
                        <a:rPr kumimoji="0" lang="en-US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brunner’s</a:t>
                      </a:r>
                      <a:r>
                        <a:rPr kumimoji="0"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glands in the duodenum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Brunner respond to secretin</a:t>
                      </a:r>
                      <a:r>
                        <a:rPr kumimoji="0" lang="en-US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By the crypts of Lieberkühn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Crypts of Lieberkühn are stricter of two types of cell,</a:t>
                      </a:r>
                      <a:r>
                        <a:rPr kumimoji="0" lang="en-US" sz="1200" b="0" i="0" u="none" strike="noStrike" kern="1200" baseline="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they are more in the duodenum and first part of the jejunum. </a:t>
                      </a:r>
                      <a:endParaRPr kumimoji="0" lang="en-US" sz="1200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95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Stimulated by secretin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(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Mucin, bicarbonate.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To </a:t>
                      </a:r>
                      <a:r>
                        <a:rPr lang="en-US" sz="1200" dirty="0" err="1" smtClean="0">
                          <a:solidFill>
                            <a:srgbClr val="00B050"/>
                          </a:solidFill>
                        </a:rPr>
                        <a:t>neutrlize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 the acidic </a:t>
                      </a:r>
                      <a:r>
                        <a:rPr lang="en-US" sz="1200" dirty="0" err="1" smtClean="0">
                          <a:solidFill>
                            <a:srgbClr val="00B050"/>
                          </a:solidFill>
                        </a:rPr>
                        <a:t>chyme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 by the </a:t>
                      </a:r>
                      <a:r>
                        <a:rPr lang="en-US" sz="1200" dirty="0" err="1" smtClean="0">
                          <a:solidFill>
                            <a:srgbClr val="00B050"/>
                          </a:solidFill>
                        </a:rPr>
                        <a:t>mucos</a:t>
                      </a:r>
                      <a:r>
                        <a:rPr lang="en-GB" sz="1200" dirty="0" smtClean="0">
                          <a:solidFill>
                            <a:srgbClr val="00B050"/>
                          </a:solidFill>
                        </a:rPr>
                        <a:t>)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, tactile and vagal stimulation.</a:t>
                      </a:r>
                    </a:p>
                  </a:txBody>
                  <a:tcPr>
                    <a:solidFill>
                      <a:srgbClr val="D2FA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Stimulated by: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 A. Distension, tactile and irritating stimuli.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 B. Hormones as gastrin, secretin, CCK , </a:t>
                      </a:r>
                      <a:r>
                        <a:rPr lang="en-US" sz="1200" dirty="0" err="1" smtClean="0">
                          <a:solidFill>
                            <a:schemeClr val="accent2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glucagons</a:t>
                      </a:r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 , </a:t>
                      </a:r>
                      <a:r>
                        <a:rPr lang="en-US" sz="1200" dirty="0" err="1" smtClean="0">
                          <a:solidFill>
                            <a:schemeClr val="accent2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enterocrinin</a:t>
                      </a:r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C. Sympathetic system inhibits the intestinal secretion.</a:t>
                      </a:r>
                    </a:p>
                  </a:txBody>
                  <a:tcPr>
                    <a:solidFill>
                      <a:srgbClr val="D2F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099463"/>
                  </a:ext>
                </a:extLst>
              </a:tr>
              <a:tr h="1986615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Tx/>
                        <a:buNone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Brunner’s glands are located in the wall of the first few centimeters of the duodenum. They secrete large amounts of alkaline mucus, which contains a large amount of bicarbonate ions, in response to: 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+mj-lt"/>
                        <a:buAutoNum type="arabicPeriod"/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Irritating stimuli on the duodenal mucosa.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+mj-lt"/>
                        <a:buAutoNum type="arabicPeriod"/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Vagal stimulation.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+mj-lt"/>
                        <a:buAutoNum type="arabicPeriod"/>
                      </a:pPr>
                      <a:r>
                        <a:rPr lang="en-US" sz="1200" dirty="0" smtClean="0">
                          <a:solidFill>
                            <a:schemeClr val="accent2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Secretin. 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Mucus protects the mucosa.</a:t>
                      </a:r>
                    </a:p>
                    <a:p>
                      <a:pPr algn="ctr" rtl="1"/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حموضة المعدة تحفز افراز </a:t>
                      </a:r>
                      <a:r>
                        <a:rPr kumimoji="0" lang="ar-SA" sz="1200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ھذا</a:t>
                      </a: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ar-SA" sz="1200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الھرمون</a:t>
                      </a: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ar-SA" sz="1200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وھذا</a:t>
                      </a: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ar-SA" sz="1200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الھرمون</a:t>
                      </a: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ar-SA" sz="1200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یحفز</a:t>
                      </a: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افراز </a:t>
                      </a:r>
                      <a:r>
                        <a:rPr kumimoji="0" lang="ar-SA" sz="1200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ھذي</a:t>
                      </a: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الغدة </a:t>
                      </a:r>
                      <a:r>
                        <a:rPr kumimoji="0" lang="ar-SA" sz="1200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للميوكس</a:t>
                      </a: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القاعدي اللي </a:t>
                      </a:r>
                      <a:r>
                        <a:rPr kumimoji="0" lang="ar-SA" sz="1200" kern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یحمي</a:t>
                      </a:r>
                      <a:r>
                        <a:rPr kumimoji="0" lang="ar-SA" sz="12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الغشاء من حموضة المعدة وبطّتنا بطّت بطّتكم </a:t>
                      </a:r>
                      <a:r>
                        <a:rPr kumimoji="0" lang="ar-SA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</a:t>
                      </a:r>
                      <a:endParaRPr kumimoji="0" lang="en-US" sz="12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charset="2"/>
                        <a:buNone/>
                      </a:pP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- Crypts of </a:t>
                      </a:r>
                      <a:r>
                        <a:rPr lang="en-US" sz="1200" dirty="0" err="1" smtClean="0">
                          <a:ea typeface="Gill Sans MT" charset="0"/>
                          <a:cs typeface="Gill Sans MT" charset="0"/>
                        </a:rPr>
                        <a:t>lieberkühn</a:t>
                      </a:r>
                      <a:r>
                        <a:rPr lang="en-US" sz="1200" dirty="0" smtClean="0">
                          <a:ea typeface="Gill Sans MT" charset="0"/>
                          <a:cs typeface="Gill Sans MT" charset="0"/>
                        </a:rPr>
                        <a:t> are small pits which lie between intestinal villi.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charset="2"/>
                        <a:buNone/>
                      </a:pPr>
                      <a:r>
                        <a:rPr lang="en-US" sz="1200" u="non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tr-TR" sz="1200" u="non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Volume: </a:t>
                      </a:r>
                      <a:r>
                        <a:rPr lang="tr-TR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1800 ml/day.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charset="2"/>
                        <a:buNone/>
                      </a:pPr>
                      <a:r>
                        <a:rPr lang="en-US" sz="1200" u="non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tr-TR" sz="1200" u="non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Ph: </a:t>
                      </a:r>
                      <a:r>
                        <a:rPr lang="tr-TR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7.5-8. </a:t>
                      </a:r>
                      <a:r>
                        <a:rPr lang="tr-TR" sz="1200" dirty="0" smtClean="0"/>
                        <a:t>It participates in the neutralization of acid chyme delivered from stomach.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u="non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tr-TR" sz="1200" u="non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Composition: </a:t>
                      </a:r>
                      <a:r>
                        <a:rPr lang="tr-TR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0.6 %</a:t>
                      </a:r>
                      <a:r>
                        <a:rPr lang="tr-TR" sz="1200" dirty="0" smtClean="0"/>
                        <a:t> </a:t>
                      </a:r>
                      <a:r>
                        <a:rPr lang="tr-TR" sz="1200" b="0" u="none" dirty="0" smtClean="0"/>
                        <a:t>organic</a:t>
                      </a:r>
                      <a:r>
                        <a:rPr lang="en-US" sz="1200" b="0" u="none" dirty="0" smtClean="0"/>
                        <a:t> </a:t>
                      </a:r>
                      <a:r>
                        <a:rPr lang="en-US" sz="1200" b="0" u="none" dirty="0" smtClean="0">
                          <a:solidFill>
                            <a:srgbClr val="00B050"/>
                          </a:solidFill>
                        </a:rPr>
                        <a:t>(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Enzymes and mucus)</a:t>
                      </a:r>
                      <a:r>
                        <a:rPr lang="tr-TR" sz="1200" dirty="0" smtClean="0"/>
                        <a:t>, </a:t>
                      </a:r>
                      <a:r>
                        <a:rPr lang="tr-TR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1 %</a:t>
                      </a:r>
                      <a:r>
                        <a:rPr lang="tr-TR" sz="1200" dirty="0" smtClean="0"/>
                        <a:t> </a:t>
                      </a:r>
                      <a:r>
                        <a:rPr lang="tr-TR" sz="1200" b="0" dirty="0" smtClean="0">
                          <a:solidFill>
                            <a:schemeClr val="tx1"/>
                          </a:solidFill>
                        </a:rPr>
                        <a:t>inorganic</a:t>
                      </a:r>
                      <a:r>
                        <a:rPr lang="tr-TR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(Electrolytes) </a:t>
                      </a:r>
                      <a:r>
                        <a:rPr lang="tr-TR" sz="1200" dirty="0" smtClean="0"/>
                        <a:t>substance.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r-TR" sz="1200" dirty="0" smtClean="0"/>
                        <a:t>Most of the enzymes Are found either in the brush border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(by direct contact)</a:t>
                      </a:r>
                      <a:r>
                        <a:rPr lang="tr-TR" sz="120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tr-TR" sz="1200" dirty="0" smtClean="0"/>
                        <a:t>or in the cytoplasm of the enterocytes.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r-TR" sz="1200" dirty="0" smtClean="0"/>
                        <a:t>The enzymes that are actually secreted into the lumen are </a:t>
                      </a:r>
                      <a:r>
                        <a:rPr lang="tr-TR" sz="1200" dirty="0" smtClean="0">
                          <a:solidFill>
                            <a:srgbClr val="FF0000"/>
                          </a:solidFill>
                        </a:rPr>
                        <a:t>enteropeptidase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(Aminopeptidase)</a:t>
                      </a:r>
                      <a:r>
                        <a:rPr lang="tr-TR" sz="120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tr-TR" sz="1200" dirty="0" smtClean="0"/>
                        <a:t>and </a:t>
                      </a:r>
                      <a:r>
                        <a:rPr lang="tr-TR" sz="1200" dirty="0" smtClean="0">
                          <a:solidFill>
                            <a:srgbClr val="FF0000"/>
                          </a:solidFill>
                        </a:rPr>
                        <a:t>amylase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The rest of the enzymes secreted from the brush </a:t>
                      </a:r>
                      <a:r>
                        <a:rPr lang="en-US" sz="1200" dirty="0" err="1" smtClean="0">
                          <a:solidFill>
                            <a:srgbClr val="00B050"/>
                          </a:solidFill>
                        </a:rPr>
                        <a:t>boareder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 or from the enteric cell while the digestion occur in the lumen.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7249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endParaRPr lang="en-US" sz="12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endParaRPr lang="en-US" sz="12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endParaRPr lang="en-US" sz="12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endParaRPr lang="en-US" sz="12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endParaRPr lang="en-US" sz="12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Inhibited by</a:t>
                      </a:r>
                      <a:r>
                        <a:rPr lang="en-US" sz="1200" baseline="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sympathetic stimulation.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r>
                        <a:rPr kumimoji="0" lang="en-US" sz="14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Sympathetic</a:t>
                      </a:r>
                      <a:r>
                        <a:rPr kumimoji="0" lang="en-US" sz="1400" b="0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inhibit the gland</a:t>
                      </a:r>
                      <a:endParaRPr lang="ar-SA" sz="1400" b="0" u="none" dirty="0">
                        <a:solidFill>
                          <a:srgbClr val="FF0000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rgbClr val="FCFC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The surfaces of both the crypts and the villi are covered by an epithelium composed of 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types of cells: 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Goblet cells, secrete mucus,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ea typeface="Gill Sans MT" charset="0"/>
                          <a:cs typeface="Gill Sans MT" charset="0"/>
                        </a:rPr>
                        <a:t>same as </a:t>
                      </a: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Brunner’s glands.</a:t>
                      </a:r>
                      <a:endParaRPr lang="en-US" sz="1200" dirty="0" smtClean="0">
                        <a:solidFill>
                          <a:srgbClr val="00B050"/>
                        </a:solidFill>
                        <a:ea typeface="Gill Sans MT" charset="0"/>
                        <a:cs typeface="Gill Sans MT" charset="0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Enterocytes, secrete large quantities of H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O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 and electrolytes and over the surfaces of adjacent villi, reabsorb H</a:t>
                      </a:r>
                      <a:r>
                        <a:rPr lang="en-US" sz="1200" baseline="-2500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O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 , electrolytes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a typeface="Gill Sans MT" charset="0"/>
                          <a:cs typeface="Gill Sans MT" charset="0"/>
                        </a:rPr>
                        <a:t>&amp; end products of digestion. </a:t>
                      </a: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 call it also "transporter cells" </a:t>
                      </a:r>
                      <a:r>
                        <a:rPr kumimoji="0" lang="ar-SA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لأنها هي تنقل </a:t>
                      </a:r>
                      <a:r>
                        <a:rPr kumimoji="0" lang="ar-SA" sz="1200" b="0" i="0" u="none" strike="noStrike" kern="1200" dirty="0" err="1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النيوترنز</a:t>
                      </a:r>
                      <a:r>
                        <a:rPr kumimoji="0" lang="ar-SA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ar-SA" sz="1200" b="0" i="0" u="none" strike="noStrike" kern="1200" dirty="0" err="1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للفسلز</a:t>
                      </a:r>
                      <a:endParaRPr lang="en-US" sz="1200" dirty="0" smtClean="0">
                        <a:solidFill>
                          <a:schemeClr val="tx1"/>
                        </a:solidFill>
                        <a:ea typeface="Gill Sans MT" charset="0"/>
                        <a:cs typeface="Gill Sans MT" charset="0"/>
                      </a:endParaRPr>
                    </a:p>
                    <a:p>
                      <a:r>
                        <a:rPr kumimoji="0" lang="en-US" sz="1200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The enterocytes covering the intestinal microvilli brush border of the mucosa contain digestive enzymes. These enzymes are the following:</a:t>
                      </a:r>
                      <a:r>
                        <a:rPr kumimoji="0" lang="en-US" sz="1200" kern="1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0" i="0" u="none" strike="noStrike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these are a brush border enzymes / can be synthesis by enterocytes)</a:t>
                      </a:r>
                      <a:endParaRPr kumimoji="0" lang="en-US" sz="1200" kern="1200" dirty="0" smtClean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Aminopeptidases,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oligopeptidases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, intracellular di and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tripeptidases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for splitting small peptides into amino acids.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200" b="0" u="non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Four</a:t>
                      </a:r>
                      <a:r>
                        <a:rPr lang="en-US" sz="1200" b="0" u="non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 enzymes: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sucrase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, maltase,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isomaltase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, and lactase to split disaccharides into monosaccharides.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Small amounts of intestinal lipase for splitting neutral fats into glycerol and fatty acids.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Nucleotidases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for splitting nucleotides into purine and pyrimidine bases, phosphoric acid and pentose sugar.</a:t>
                      </a:r>
                      <a:endParaRPr lang="en-US" sz="1200" dirty="0" smtClean="0">
                        <a:solidFill>
                          <a:schemeClr val="tx1"/>
                        </a:solidFill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rgbClr val="FCFC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03194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953292" y="2348880"/>
            <a:ext cx="2205981" cy="404664"/>
          </a:xfrm>
          <a:prstGeom prst="rect">
            <a:avLst/>
          </a:prstGeom>
          <a:noFill/>
          <a:ln>
            <a:solidFill>
              <a:srgbClr val="E4CBE7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Only in Females’ Slides</a:t>
            </a:r>
            <a:endParaRPr lang="en-US" b="1" dirty="0">
              <a:solidFill>
                <a:schemeClr val="tx2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53292" y="2852936"/>
            <a:ext cx="2205981" cy="461665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bile and pancreatic secretion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49796" y="5827617"/>
            <a:ext cx="3024336" cy="692497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r" rtl="1"/>
            <a:r>
              <a:rPr lang="ar-SA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السيمباثاتيك</a:t>
            </a:r>
            <a:r>
              <a:rPr lang="ar-S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يركز على </a:t>
            </a:r>
            <a:r>
              <a:rPr lang="ar-S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الإنزايم</a:t>
            </a:r>
            <a:r>
              <a:rPr lang="ar-S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والبارسمثبتك</a:t>
            </a:r>
            <a:r>
              <a:rPr lang="ar-S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يؤثر اكثر على </a:t>
            </a:r>
            <a:r>
              <a:rPr lang="ar-S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السكرشنز</a:t>
            </a:r>
            <a:r>
              <a:rPr lang="ar-SA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الاخرى ويحفز أيضاً الغدد (منها اللعابية إليّ تفرز </a:t>
            </a:r>
            <a:r>
              <a:rPr lang="ar-SA" sz="1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الامايليز</a:t>
            </a:r>
            <a:r>
              <a:rPr lang="ar-SA" sz="12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ar-SA" sz="1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0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SA" sz="1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en-US" sz="1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15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9A69E-7D8F-4515-9605-0315ABD4F31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1015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684061"/>
              </p:ext>
            </p:extLst>
          </p:nvPr>
        </p:nvGraphicFramePr>
        <p:xfrm>
          <a:off x="1" y="0"/>
          <a:ext cx="12188824" cy="40270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82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552">
                  <a:extLst>
                    <a:ext uri="{9D8B030D-6E8A-4147-A177-3AD203B41FA5}">
                      <a16:colId xmlns:a16="http://schemas.microsoft.com/office/drawing/2014/main" val="3115035261"/>
                    </a:ext>
                  </a:extLst>
                </a:gridCol>
                <a:gridCol w="4438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64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Carbohydrates</a:t>
                      </a:r>
                      <a:endParaRPr kumimoji="0"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CF0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2000" b="0" kern="120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110078"/>
                  </a:ext>
                </a:extLst>
              </a:tr>
              <a:tr h="17187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Digestion of Carbohydrates </a:t>
                      </a:r>
                      <a:endParaRPr kumimoji="0" lang="en-US" sz="14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Usually parasympathetic controls aqueous secretion not enzymatic secretion,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except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for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α-amylase (from pancreas and saliva) it is controlled by parasympathetic .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 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0" lang="en-US" sz="14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400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Absorption of Carbohydrates</a:t>
                      </a:r>
                      <a:endParaRPr kumimoji="0" lang="en-US" sz="14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1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 the mouth and stomach</a:t>
                      </a:r>
                    </a:p>
                  </a:txBody>
                  <a:tcPr>
                    <a:solidFill>
                      <a:srgbClr val="FF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 the small intestine</a:t>
                      </a:r>
                    </a:p>
                  </a:txBody>
                  <a:tcPr>
                    <a:solidFill>
                      <a:srgbClr val="FFE7E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All the carbohydrates in the food are absorbed in the form of monosaccharides; only a small fraction are absorbed as disaccharides.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Glucose and galactose absorption occurs in a co-transport mode with active transport of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na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+ (secondary active transport)</a:t>
                      </a:r>
                      <a:r>
                        <a:rPr lang="en-US" sz="1200" baseline="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(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means they need energy by being transported with another molecule).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That’s why the usually mix glucose with Na in patient’s saline</a:t>
                      </a:r>
                      <a:endParaRPr lang="en-US" sz="1200" dirty="0" smtClean="0">
                        <a:solidFill>
                          <a:srgbClr val="00B050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Fructose is independent on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na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+ but it transports in luminal membrane via facilitated diffusion.</a:t>
                      </a:r>
                      <a:endParaRPr lang="en-US" sz="1200" dirty="0" smtClean="0">
                        <a:latin typeface="Gill Sans MT" charset="0"/>
                      </a:endParaRP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Pentose is transported by passive diffusion</a:t>
                      </a:r>
                      <a:r>
                        <a:rPr lang="en-US" sz="1200" kern="1200" baseline="0" dirty="0" smtClean="0">
                          <a:solidFill>
                            <a:srgbClr val="FF66CC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Slowest,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no energy or carrier)</a:t>
                      </a:r>
                    </a:p>
                  </a:txBody>
                  <a:tcPr>
                    <a:solidFill>
                      <a:srgbClr val="F8F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52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ptyalin (an α-amylase) enzyme in saliva hydrolyzes starch into the disaccharide maltose and other small polymers of glucose.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starch digestion sometimes continues in the fundus and body of the stomach for as long as 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1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hour before the food becomes mixed with the stomach secretions.</a:t>
                      </a:r>
                      <a:endParaRPr kumimoji="0"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2FAEA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FF0000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Digestion by </a:t>
                      </a:r>
                      <a:r>
                        <a:rPr lang="en-US" sz="1200" b="0" dirty="0" smtClean="0">
                          <a:solidFill>
                            <a:srgbClr val="FF0000"/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Pancreatic Amylase.</a:t>
                      </a:r>
                    </a:p>
                    <a:p>
                      <a:pPr marL="171450" indent="-171450">
                        <a:buClr>
                          <a:srgbClr val="FF0000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Pancreatic secretion has α-amylase that is almost identical in its function with the α-amylase of saliva but is several times as powerful. Therefore, within </a:t>
                      </a: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15 to 30 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minutes after the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chyme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 empties from the stomach into the duodenum and mixes with pancreatic juice, virtually all the carbohydrates will have become digested.</a:t>
                      </a:r>
                    </a:p>
                    <a:p>
                      <a:pPr marL="171450" indent="-171450">
                        <a:buClr>
                          <a:srgbClr val="FF0000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carbohydrates are almost totally converted into maltose and/or other very small glucose polymers before passing beyond the duodenum or upper jejunum.</a:t>
                      </a:r>
                      <a:endParaRPr lang="ar-SA" sz="12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rgbClr val="D2FAE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endParaRPr lang="en-US" sz="1200" dirty="0"/>
                    </a:p>
                  </a:txBody>
                  <a:tcPr>
                    <a:solidFill>
                      <a:srgbClr val="D2F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099463"/>
                  </a:ext>
                </a:extLst>
              </a:tr>
              <a:tr h="170696">
                <a:tc gridSpan="3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Tx/>
                        <a:buNone/>
                      </a:pPr>
                      <a:r>
                        <a:rPr lang="en-US" sz="1400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Gill Sans MT" charset="0"/>
                          <a:ea typeface="Gill Sans MT" charset="0"/>
                          <a:cs typeface="Gill Sans MT" charset="0"/>
                        </a:rPr>
                        <a:t>Hydrolysis of Disaccharides by Intestinal Enzymes</a:t>
                      </a:r>
                      <a:endParaRPr lang="en-US" sz="1300" b="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endParaRPr lang="en-US" sz="1300" dirty="0" smtClean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charset="2"/>
                        <a:buNone/>
                      </a:pPr>
                      <a:endParaRPr kumimoji="0" lang="en-US" sz="1300" b="0" u="none" kern="120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761">
                <a:tc gridSpan="3">
                  <a:txBody>
                    <a:bodyPr/>
                    <a:lstStyle/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 enterocytes lining the villi of the small intestine contain four enzymes (lactase, 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sucrase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, maltase, and α-</a:t>
                      </a:r>
                      <a:r>
                        <a:rPr lang="en-US" sz="1200" dirty="0" err="1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dextrinase</a:t>
                      </a: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), which are capable of splitting the disaccharides lactose, sucrose, and maltose, plus other small glucose polymers, into their constituent monosaccharides.</a:t>
                      </a:r>
                    </a:p>
                    <a:p>
                      <a:pPr marL="171450" indent="-171450">
                        <a:buClr>
                          <a:schemeClr val="accent2"/>
                        </a:buClr>
                        <a:buFontTx/>
                        <a:buChar char="-"/>
                      </a:pPr>
                      <a:r>
                        <a:rPr lang="en-US" sz="1200" dirty="0" smtClean="0">
                          <a:latin typeface="Gill Sans MT" charset="0"/>
                          <a:ea typeface="Gill Sans MT" charset="0"/>
                          <a:cs typeface="Gill Sans MT" charset="0"/>
                        </a:rPr>
                        <a:t>These enzymes are located in the enterocytes covering the intestinal microvilli brush border, so that the disaccharides are digested as they come in contact with these enterocytes.</a:t>
                      </a:r>
                      <a:endParaRPr lang="en-US" sz="1200" dirty="0"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rgbClr val="FCFC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Wingdings" charset="2"/>
                        <a:buNone/>
                      </a:pPr>
                      <a:endParaRPr lang="ar-SA" sz="1300" dirty="0">
                        <a:solidFill>
                          <a:srgbClr val="FF0000"/>
                        </a:solidFill>
                        <a:latin typeface="Gill Sans MT" charset="0"/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rgbClr val="FCFC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endParaRPr lang="en-US" sz="1300" dirty="0" smtClean="0">
                        <a:solidFill>
                          <a:schemeClr val="tx1"/>
                        </a:solidFill>
                        <a:ea typeface="Gill Sans MT" charset="0"/>
                        <a:cs typeface="Gill Sans MT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03194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074"/>
            <a:ext cx="6454452" cy="2780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918" y="4077073"/>
            <a:ext cx="5590357" cy="27809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78388" y="6139328"/>
            <a:ext cx="1728192" cy="646331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Basal boarder, contains 3Na/2K pump leading to decreased Na in the cell</a:t>
            </a:r>
          </a:p>
        </p:txBody>
      </p:sp>
      <p:cxnSp>
        <p:nvCxnSpPr>
          <p:cNvPr id="8" name="Elbow Connector 7"/>
          <p:cNvCxnSpPr/>
          <p:nvPr/>
        </p:nvCxnSpPr>
        <p:spPr>
          <a:xfrm rot="10800000">
            <a:off x="4726260" y="6093296"/>
            <a:ext cx="1152128" cy="263054"/>
          </a:xfrm>
          <a:prstGeom prst="bent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636212" y="0"/>
            <a:ext cx="3600400" cy="276999"/>
          </a:xfrm>
          <a:prstGeom prst="rect">
            <a:avLst/>
          </a:prstGeom>
          <a:noFill/>
          <a:ln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 amylase can be released by parotid (only alpha)</a:t>
            </a:r>
          </a:p>
        </p:txBody>
      </p:sp>
    </p:spTree>
    <p:extLst>
      <p:ext uri="{BB962C8B-B14F-4D97-AF65-F5344CB8AC3E}">
        <p14:creationId xmlns:p14="http://schemas.microsoft.com/office/powerpoint/2010/main" val="372554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7115</TotalTime>
  <Words>4738</Words>
  <Application>Microsoft Office PowerPoint</Application>
  <PresentationFormat>Custom</PresentationFormat>
  <Paragraphs>517</Paragraphs>
  <Slides>17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Agency FB</vt:lpstr>
      <vt:lpstr>Arabic Typesetting</vt:lpstr>
      <vt:lpstr>Arial</vt:lpstr>
      <vt:lpstr>Arial Black</vt:lpstr>
      <vt:lpstr>ArialMT</vt:lpstr>
      <vt:lpstr>Bookman Old Style</vt:lpstr>
      <vt:lpstr>Calibri</vt:lpstr>
      <vt:lpstr>Cambria Math</vt:lpstr>
      <vt:lpstr>Gill Sans MT</vt:lpstr>
      <vt:lpstr>Times New Roman</vt:lpstr>
      <vt:lpstr>Wingdings</vt:lpstr>
      <vt:lpstr>Wingdings 3</vt:lpstr>
      <vt:lpstr>Origin</vt:lpstr>
      <vt:lpstr>Bitmap Image</vt:lpstr>
      <vt:lpstr>PowerPoint Presentation</vt:lpstr>
      <vt:lpstr>PowerPoint Presentation</vt:lpstr>
      <vt:lpstr>PowerPoint Presentation</vt:lpstr>
      <vt:lpstr>Propulsive Movements (Peristalsis)</vt:lpstr>
      <vt:lpstr>Peristalsis Vs Segmentation</vt:lpstr>
      <vt:lpstr>Villi</vt:lpstr>
      <vt:lpstr>Control of intestinal motility</vt:lpstr>
      <vt:lpstr>PowerPoint Presentation</vt:lpstr>
      <vt:lpstr>PowerPoint Presentation</vt:lpstr>
      <vt:lpstr>Cont.</vt:lpstr>
      <vt:lpstr>PowerPoint Presentation</vt:lpstr>
      <vt:lpstr>Activation of Gastrointestinal Proteases</vt:lpstr>
      <vt:lpstr>PowerPoint Presentation</vt:lpstr>
      <vt:lpstr>Cont.</vt:lpstr>
      <vt:lpstr>PowerPoint Presentation</vt:lpstr>
      <vt:lpstr>PowerPoint Presentation</vt:lpstr>
      <vt:lpstr>Thank you!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Levels of Organisation</dc:title>
  <dc:creator>Lelo HM</dc:creator>
  <cp:lastModifiedBy>Laila .</cp:lastModifiedBy>
  <cp:revision>972</cp:revision>
  <dcterms:created xsi:type="dcterms:W3CDTF">2016-09-07T16:15:34Z</dcterms:created>
  <dcterms:modified xsi:type="dcterms:W3CDTF">2017-12-06T17:03:59Z</dcterms:modified>
</cp:coreProperties>
</file>