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6"/>
  </p:notesMasterIdLst>
  <p:sldIdLst>
    <p:sldId id="486" r:id="rId2"/>
    <p:sldId id="454" r:id="rId3"/>
    <p:sldId id="487" r:id="rId4"/>
    <p:sldId id="466" r:id="rId5"/>
    <p:sldId id="488" r:id="rId6"/>
    <p:sldId id="489" r:id="rId7"/>
    <p:sldId id="491" r:id="rId8"/>
    <p:sldId id="475" r:id="rId9"/>
    <p:sldId id="476" r:id="rId10"/>
    <p:sldId id="492" r:id="rId11"/>
    <p:sldId id="481" r:id="rId12"/>
    <p:sldId id="493" r:id="rId13"/>
    <p:sldId id="485" r:id="rId14"/>
    <p:sldId id="494" r:id="rId15"/>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FFCC"/>
    <a:srgbClr val="D5FFEA"/>
    <a:srgbClr val="99FFCC"/>
    <a:srgbClr val="FEECEF"/>
    <a:srgbClr val="FFFF99"/>
    <a:srgbClr val="F8BACC"/>
    <a:srgbClr val="F9F5C3"/>
    <a:srgbClr val="EAC5FB"/>
    <a:srgbClr val="FFDC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87" autoAdjust="0"/>
    <p:restoredTop sz="93979" autoAdjust="0"/>
  </p:normalViewPr>
  <p:slideViewPr>
    <p:cSldViewPr>
      <p:cViewPr varScale="1">
        <p:scale>
          <a:sx n="65" d="100"/>
          <a:sy n="65" d="100"/>
        </p:scale>
        <p:origin x="924" y="44"/>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12/12/2017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05093-C804-447C-A940-865EF0339665}" type="slidenum">
              <a:rPr lang="en-US" smtClean="0"/>
              <a:t>1</a:t>
            </a:fld>
            <a:endParaRPr lang="en-US" dirty="0"/>
          </a:p>
        </p:txBody>
      </p:sp>
    </p:spTree>
    <p:extLst>
      <p:ext uri="{BB962C8B-B14F-4D97-AF65-F5344CB8AC3E}">
        <p14:creationId xmlns:p14="http://schemas.microsoft.com/office/powerpoint/2010/main" val="309723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700296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25377462-29DF-4DF7-9A87-A3B2331BF22E}" type="datetime1">
              <a:rPr lang="en-US" smtClean="0"/>
              <a:t>12/12/2017</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A8ADFE-DE17-4FB7-87B4-7EE3AFCF0ADE}" type="datetime1">
              <a:rPr lang="en-US" smtClean="0"/>
              <a:t>12/12/2017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4710EC-7F9A-4B9E-957B-CE4878AA0D23}" type="datetime1">
              <a:rPr lang="en-US" smtClean="0"/>
              <a:t>12/12/2017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41DE694-A001-456E-8D89-C5FF30063482}" type="datetime1">
              <a:rPr lang="en-US" smtClean="0"/>
              <a:t>12/12/2017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2AC42BDF-45E4-45D1-AC1B-B0D7EAFB28DA}" type="datetime1">
              <a:rPr lang="en-US" smtClean="0"/>
              <a:t>12/12/2017</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F069102-33A0-49ED-8A43-9F25AFF7CBAC}" type="datetime1">
              <a:rPr lang="en-US" smtClean="0"/>
              <a:t>12/12/2017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952F38D-77B9-4A13-B402-596108990702}" type="datetime1">
              <a:rPr lang="en-US" smtClean="0"/>
              <a:t>12/12/2017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517C583-C7CA-46EB-9433-76E3128A28D2}" type="datetime1">
              <a:rPr lang="en-US" smtClean="0"/>
              <a:t>12/12/2017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54F8B-541A-4291-A5F8-6DA28722854A}" type="datetime1">
              <a:rPr lang="en-US" smtClean="0"/>
              <a:t>12/12/2017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82AABB-FF5E-4A96-8D96-CD378F4FF3A0}" type="datetime1">
              <a:rPr lang="en-US" smtClean="0"/>
              <a:t>12/12/2017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0A1784-87A0-4E6F-923B-E12637B1DF1F}" type="datetime1">
              <a:rPr lang="en-US" smtClean="0"/>
              <a:t>12/12/2017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7AC1D868-7307-4A5E-BC59-8E455FBD5CAD}" type="datetime1">
              <a:rPr lang="en-US" smtClean="0"/>
              <a:t>12/12/2017</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s://docs.google.com/forms/d/1u1JBrQF2OHrdd-GO9svz5ydywmjOUc5AXtFmphInV9c/prefill" TargetMode="External"/><Relationship Id="rId3" Type="http://schemas.openxmlformats.org/officeDocument/2006/relationships/hyperlink" Target="mailto:physiology436@gmail.com" TargetMode="External"/><Relationship Id="rId7" Type="http://schemas.openxmlformats.org/officeDocument/2006/relationships/hyperlink" Target="https://drive.google.com/open?id=10DChL7-FX9meMaPu55vRBHSA5K39eDojw_yy2mMXzRE" TargetMode="External"/><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hyperlink" Target="https://www.onlineexambuilder.com/physiology-of-colon-motility/exam-195023" TargetMode="External"/><Relationship Id="rId5" Type="http://schemas.openxmlformats.org/officeDocument/2006/relationships/hyperlink" Target="https://twitter.com/Physiology436" TargetMode="External"/><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hyperlink" Target="https://drive.google.com/open?id=0B-7mWPKMvk76Z2traHhac3F1dFU" TargetMode="External"/><Relationship Id="rId1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69" y="365237"/>
            <a:ext cx="1655322" cy="1655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9633398" y="497956"/>
            <a:ext cx="1940248" cy="1268420"/>
          </a:xfrm>
          <a:prstGeom prst="rect">
            <a:avLst/>
          </a:prstGeom>
        </p:spPr>
      </p:pic>
      <p:sp>
        <p:nvSpPr>
          <p:cNvPr id="12" name="Rectangle 11"/>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5" name="Rectangle 14"/>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6" name="Rectangle 15"/>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4" name="Slide Number Placeholder 3"/>
          <p:cNvSpPr>
            <a:spLocks noGrp="1"/>
          </p:cNvSpPr>
          <p:nvPr>
            <p:ph type="sldNum" sz="quarter" idx="12"/>
          </p:nvPr>
        </p:nvSpPr>
        <p:spPr/>
        <p:txBody>
          <a:bodyPr/>
          <a:lstStyle/>
          <a:p>
            <a:fld id="{4929A69E-7D8F-4515-9605-0315ABD4F316}" type="slidenum">
              <a:rPr lang="en-US" smtClean="0"/>
              <a:t>1</a:t>
            </a:fld>
            <a:endParaRPr lang="en-US" dirty="0"/>
          </a:p>
        </p:txBody>
      </p:sp>
      <p:sp>
        <p:nvSpPr>
          <p:cNvPr id="14" name="Flowchart: Process 13"/>
          <p:cNvSpPr/>
          <p:nvPr/>
        </p:nvSpPr>
        <p:spPr>
          <a:xfrm>
            <a:off x="9275339" y="5076609"/>
            <a:ext cx="779513" cy="598961"/>
          </a:xfrm>
          <a:prstGeom prst="flowChartProcess">
            <a:avLst/>
          </a:prstGeom>
          <a:solidFill>
            <a:schemeClr val="accent2">
              <a:lumMod val="20000"/>
              <a:lumOff val="8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1200" b="1" dirty="0">
                <a:solidFill>
                  <a:schemeClr val="bg1">
                    <a:lumMod val="50000"/>
                  </a:schemeClr>
                </a:solidFill>
              </a:rPr>
              <a:t>Lecture No.6</a:t>
            </a:r>
          </a:p>
        </p:txBody>
      </p:sp>
      <p:sp>
        <p:nvSpPr>
          <p:cNvPr id="19" name="مربع نص 1"/>
          <p:cNvSpPr txBox="1"/>
          <p:nvPr/>
        </p:nvSpPr>
        <p:spPr>
          <a:xfrm>
            <a:off x="9275339" y="5675570"/>
            <a:ext cx="2298307" cy="369332"/>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algn="ctr"/>
            <a:r>
              <a:rPr lang="en-US" sz="1800" b="1" dirty="0">
                <a:solidFill>
                  <a:schemeClr val="bg2">
                    <a:lumMod val="75000"/>
                  </a:schemeClr>
                </a:solidFill>
                <a:latin typeface="Calibri" panose="020F0502020204030204" pitchFamily="34" charset="0"/>
                <a:cs typeface="Calibri" panose="020F0502020204030204" pitchFamily="34" charset="0"/>
              </a:rPr>
              <a:t>“</a:t>
            </a:r>
            <a:r>
              <a:rPr lang="ar-SA" sz="1800" b="1" dirty="0">
                <a:solidFill>
                  <a:schemeClr val="bg2">
                    <a:lumMod val="75000"/>
                  </a:schemeClr>
                </a:solidFill>
                <a:latin typeface="Calibri" panose="020F0502020204030204" pitchFamily="34" charset="0"/>
                <a:cs typeface="Calibri" panose="020F0502020204030204" pitchFamily="34" charset="0"/>
              </a:rPr>
              <a:t>إنّ معي ربي سيهدين</a:t>
            </a:r>
            <a:r>
              <a:rPr lang="en-US" sz="1800" b="1" dirty="0">
                <a:solidFill>
                  <a:schemeClr val="bg2">
                    <a:lumMod val="75000"/>
                  </a:schemeClr>
                </a:solidFill>
                <a:latin typeface="Calibri" panose="020F0502020204030204" pitchFamily="34" charset="0"/>
                <a:cs typeface="Calibri" panose="020F0502020204030204" pitchFamily="34" charset="0"/>
              </a:rPr>
              <a:t>”</a:t>
            </a:r>
          </a:p>
        </p:txBody>
      </p:sp>
      <p:sp>
        <p:nvSpPr>
          <p:cNvPr id="17" name="مربع نص 1"/>
          <p:cNvSpPr txBox="1"/>
          <p:nvPr/>
        </p:nvSpPr>
        <p:spPr>
          <a:xfrm>
            <a:off x="614448" y="4661478"/>
            <a:ext cx="2088142" cy="1384995"/>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marL="171399" indent="-171399" defTabSz="914089">
              <a:buFont typeface="Wingdings" panose="05000000000000000000" pitchFamily="2" charset="2"/>
              <a:buChar char="§"/>
            </a:pPr>
            <a:r>
              <a:rPr lang="en-US" sz="1200" b="1" dirty="0">
                <a:solidFill>
                  <a:srgbClr val="DDE9EC">
                    <a:lumMod val="50000"/>
                  </a:srgbClr>
                </a:solidFill>
              </a:rPr>
              <a:t>Te</a:t>
            </a:r>
            <a:r>
              <a:rPr lang="en-US" sz="1200" b="1" dirty="0"/>
              <a:t>xt</a:t>
            </a:r>
          </a:p>
          <a:p>
            <a:pPr marL="171399" indent="-171399" defTabSz="914089">
              <a:buFont typeface="Wingdings" panose="05000000000000000000" pitchFamily="2" charset="2"/>
              <a:buChar char="§"/>
            </a:pPr>
            <a:r>
              <a:rPr lang="en-US" sz="1200" b="1" dirty="0">
                <a:solidFill>
                  <a:srgbClr val="FF66CC"/>
                </a:solidFill>
              </a:rPr>
              <a:t>Only in Females’ slide</a:t>
            </a:r>
          </a:p>
          <a:p>
            <a:pPr marL="171399" indent="-171399" defTabSz="914089">
              <a:buFont typeface="Wingdings" panose="05000000000000000000" pitchFamily="2" charset="2"/>
              <a:buChar char="§"/>
            </a:pPr>
            <a:r>
              <a:rPr lang="en-US" sz="1200" b="1" dirty="0">
                <a:solidFill>
                  <a:schemeClr val="accent5">
                    <a:lumMod val="75000"/>
                  </a:schemeClr>
                </a:solidFill>
              </a:rPr>
              <a:t>Only in Males’ slides</a:t>
            </a:r>
            <a:endParaRPr lang="en-US" sz="1200" b="1" dirty="0">
              <a:solidFill>
                <a:srgbClr val="FF0000"/>
              </a:solidFill>
            </a:endParaRPr>
          </a:p>
          <a:p>
            <a:pPr marL="171399" indent="-171399" defTabSz="914089">
              <a:buFont typeface="Wingdings" panose="05000000000000000000" pitchFamily="2" charset="2"/>
              <a:buChar char="§"/>
            </a:pPr>
            <a:r>
              <a:rPr lang="en-US" sz="1200" b="1" dirty="0">
                <a:solidFill>
                  <a:srgbClr val="FF0000"/>
                </a:solidFill>
              </a:rPr>
              <a:t>Important</a:t>
            </a:r>
            <a:endParaRPr lang="en-US" sz="1200" b="1" dirty="0">
              <a:solidFill>
                <a:srgbClr val="DDE9EC">
                  <a:lumMod val="50000"/>
                </a:srgbClr>
              </a:solidFill>
            </a:endParaRPr>
          </a:p>
          <a:p>
            <a:pPr marL="171399" indent="-171399" defTabSz="914089">
              <a:buFont typeface="Wingdings" panose="05000000000000000000" pitchFamily="2" charset="2"/>
              <a:buChar char="§"/>
            </a:pPr>
            <a:r>
              <a:rPr lang="en-US" sz="1200" b="1" dirty="0">
                <a:solidFill>
                  <a:srgbClr val="FADA7A">
                    <a:lumMod val="75000"/>
                  </a:srgbClr>
                </a:solidFill>
              </a:rPr>
              <a:t>Numbers</a:t>
            </a:r>
          </a:p>
          <a:p>
            <a:pPr marL="171399" indent="-171399" defTabSz="914089">
              <a:buFont typeface="Wingdings" panose="05000000000000000000" pitchFamily="2" charset="2"/>
              <a:buChar char="§"/>
            </a:pPr>
            <a:r>
              <a:rPr lang="en-US" sz="1200" b="1" dirty="0">
                <a:solidFill>
                  <a:srgbClr val="00B050"/>
                </a:solidFill>
              </a:rPr>
              <a:t>Doctor notes</a:t>
            </a:r>
          </a:p>
          <a:p>
            <a:pPr marL="171399" indent="-171399" defTabSz="914089">
              <a:buFont typeface="Wingdings" panose="05000000000000000000" pitchFamily="2" charset="2"/>
              <a:buChar char="§"/>
            </a:pPr>
            <a:r>
              <a:rPr lang="en-US" sz="1200" b="1" dirty="0">
                <a:solidFill>
                  <a:schemeClr val="bg1">
                    <a:lumMod val="50000"/>
                  </a:schemeClr>
                </a:solidFill>
              </a:rPr>
              <a:t>Notes and explanation</a:t>
            </a:r>
          </a:p>
        </p:txBody>
      </p:sp>
      <p:pic>
        <p:nvPicPr>
          <p:cNvPr id="18" name="Picture 17"/>
          <p:cNvPicPr>
            <a:picLocks noChangeAspect="1"/>
          </p:cNvPicPr>
          <p:nvPr/>
        </p:nvPicPr>
        <p:blipFill>
          <a:blip r:embed="rId5"/>
          <a:stretch>
            <a:fillRect/>
          </a:stretch>
        </p:blipFill>
        <p:spPr>
          <a:xfrm>
            <a:off x="2873190" y="365237"/>
            <a:ext cx="6218459" cy="6187976"/>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115" y="1989179"/>
            <a:ext cx="1660276" cy="1367813"/>
          </a:xfrm>
          <a:prstGeom prst="rect">
            <a:avLst/>
          </a:prstGeom>
        </p:spPr>
      </p:pic>
    </p:spTree>
    <p:extLst>
      <p:ext uri="{BB962C8B-B14F-4D97-AF65-F5344CB8AC3E}">
        <p14:creationId xmlns:p14="http://schemas.microsoft.com/office/powerpoint/2010/main" val="4069537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9A69E-7D8F-4515-9605-0315ABD4F316}" type="slidenum">
              <a:rPr lang="en-US" smtClean="0"/>
              <a:t>10</a:t>
            </a:fld>
            <a:endParaRPr lang="en-US" dirty="0"/>
          </a:p>
        </p:txBody>
      </p:sp>
      <p:sp>
        <p:nvSpPr>
          <p:cNvPr id="3" name="Rectangle 2"/>
          <p:cNvSpPr/>
          <p:nvPr/>
        </p:nvSpPr>
        <p:spPr>
          <a:xfrm>
            <a:off x="-19007" y="0"/>
            <a:ext cx="1218882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343728269"/>
              </p:ext>
            </p:extLst>
          </p:nvPr>
        </p:nvGraphicFramePr>
        <p:xfrm>
          <a:off x="-19007" y="1"/>
          <a:ext cx="12207832" cy="6857998"/>
        </p:xfrm>
        <a:graphic>
          <a:graphicData uri="http://schemas.openxmlformats.org/drawingml/2006/table">
            <a:tbl>
              <a:tblPr firstRow="1" bandRow="1">
                <a:tableStyleId>{5DA37D80-6434-44D0-A028-1B22A696006F}</a:tableStyleId>
              </a:tblPr>
              <a:tblGrid>
                <a:gridCol w="3305107">
                  <a:extLst>
                    <a:ext uri="{9D8B030D-6E8A-4147-A177-3AD203B41FA5}">
                      <a16:colId xmlns:a16="http://schemas.microsoft.com/office/drawing/2014/main" val="868826657"/>
                    </a:ext>
                  </a:extLst>
                </a:gridCol>
                <a:gridCol w="7272808">
                  <a:extLst>
                    <a:ext uri="{9D8B030D-6E8A-4147-A177-3AD203B41FA5}">
                      <a16:colId xmlns:a16="http://schemas.microsoft.com/office/drawing/2014/main" val="1455877838"/>
                    </a:ext>
                  </a:extLst>
                </a:gridCol>
                <a:gridCol w="1629917">
                  <a:extLst>
                    <a:ext uri="{9D8B030D-6E8A-4147-A177-3AD203B41FA5}">
                      <a16:colId xmlns:a16="http://schemas.microsoft.com/office/drawing/2014/main" val="3687207917"/>
                    </a:ext>
                  </a:extLst>
                </a:gridCol>
              </a:tblGrid>
              <a:tr h="336451">
                <a:tc gridSpan="3">
                  <a:txBody>
                    <a:bodyPr/>
                    <a:lstStyle/>
                    <a:p>
                      <a:pPr algn="ctr"/>
                      <a:r>
                        <a:rPr lang="en-US" sz="1600" b="0" i="0" u="none" dirty="0">
                          <a:latin typeface="+mn-lt"/>
                          <a:cs typeface="Times New Roman" panose="02020603050405020304" pitchFamily="18" charset="0"/>
                        </a:rPr>
                        <a:t>Motility in the colon</a:t>
                      </a:r>
                    </a:p>
                  </a:txBody>
                  <a:tcPr>
                    <a:solidFill>
                      <a:srgbClr val="D6EAF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2202847"/>
                  </a:ext>
                </a:extLst>
              </a:tr>
              <a:tr h="336451">
                <a:tc>
                  <a:txBody>
                    <a:bodyPr/>
                    <a:lstStyle/>
                    <a:p>
                      <a:pPr marL="0" indent="0" algn="ctr">
                        <a:buNone/>
                      </a:pPr>
                      <a:r>
                        <a:rPr lang="en-US" sz="1600" b="0" i="0" u="none" dirty="0">
                          <a:solidFill>
                            <a:schemeClr val="accent2">
                              <a:lumMod val="75000"/>
                            </a:schemeClr>
                          </a:solidFill>
                          <a:latin typeface="+mn-lt"/>
                        </a:rPr>
                        <a:t>1. mixing movement </a:t>
                      </a:r>
                      <a:r>
                        <a:rPr lang="en-US" sz="1600" b="0" i="0" u="none" dirty="0" smtClean="0">
                          <a:solidFill>
                            <a:schemeClr val="accent2">
                              <a:lumMod val="75000"/>
                            </a:schemeClr>
                          </a:solidFill>
                          <a:latin typeface="+mn-lt"/>
                        </a:rPr>
                        <a:t>(Haustrations) </a:t>
                      </a:r>
                      <a:endParaRPr lang="en-US" sz="1600" b="0" i="0" u="none" dirty="0">
                        <a:solidFill>
                          <a:schemeClr val="accent2">
                            <a:lumMod val="75000"/>
                          </a:schemeClr>
                        </a:solidFill>
                        <a:latin typeface="+mn-lt"/>
                      </a:endParaRP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kern="1200" dirty="0">
                          <a:solidFill>
                            <a:schemeClr val="accent2">
                              <a:lumMod val="75000"/>
                            </a:schemeClr>
                          </a:solidFill>
                          <a:latin typeface="+mn-lt"/>
                          <a:ea typeface="+mn-ea"/>
                          <a:cs typeface="+mn-cs"/>
                        </a:rPr>
                        <a:t>2. propulsive (mass) movement </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kern="1200" dirty="0">
                          <a:solidFill>
                            <a:srgbClr val="FF99CC"/>
                          </a:solidFill>
                          <a:latin typeface="+mn-lt"/>
                          <a:ea typeface="+mn-ea"/>
                          <a:cs typeface="+mn-cs"/>
                        </a:rPr>
                        <a:t>3. </a:t>
                      </a:r>
                      <a:r>
                        <a:rPr kumimoji="0" lang="en-US" sz="1600" b="0" i="0" u="none" kern="1200" dirty="0" err="1">
                          <a:solidFill>
                            <a:srgbClr val="FF99CC"/>
                          </a:solidFill>
                          <a:latin typeface="+mn-lt"/>
                          <a:ea typeface="+mn-ea"/>
                          <a:cs typeface="+mn-cs"/>
                        </a:rPr>
                        <a:t>antiperistalisis</a:t>
                      </a:r>
                      <a:endParaRPr kumimoji="0" lang="en-US" sz="1600" b="0" i="0" u="none" kern="1200" dirty="0">
                        <a:solidFill>
                          <a:srgbClr val="FF99CC"/>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2238428804"/>
                  </a:ext>
                </a:extLst>
              </a:tr>
              <a:tr h="4860192">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motor events in </a:t>
                      </a:r>
                      <a:r>
                        <a:rPr lang="en-US" sz="1200" u="sng" dirty="0"/>
                        <a:t>the cecum and ascending colon</a:t>
                      </a:r>
                      <a:r>
                        <a:rPr lang="en-US" sz="1200" u="sng" baseline="0" dirty="0"/>
                        <a:t> </a:t>
                      </a:r>
                      <a:r>
                        <a:rPr lang="en-US" sz="1200" u="none" baseline="0" dirty="0"/>
                        <a:t>(</a:t>
                      </a:r>
                      <a:r>
                        <a:rPr lang="en-US" sz="1200" u="none" dirty="0">
                          <a:solidFill>
                            <a:srgbClr val="00B050"/>
                          </a:solidFill>
                        </a:rPr>
                        <a:t>And small</a:t>
                      </a:r>
                      <a:r>
                        <a:rPr lang="en-US" sz="1200" u="none" baseline="0" dirty="0">
                          <a:solidFill>
                            <a:srgbClr val="00B050"/>
                          </a:solidFill>
                        </a:rPr>
                        <a:t> part of transverse</a:t>
                      </a:r>
                      <a:r>
                        <a:rPr lang="en-US" sz="1200" u="none" baseline="0" dirty="0">
                          <a:solidFill>
                            <a:schemeClr val="tx1"/>
                          </a:solidFill>
                        </a:rPr>
                        <a:t>)</a:t>
                      </a:r>
                      <a:endParaRPr lang="en-US" sz="1200" u="none" dirty="0"/>
                    </a:p>
                    <a:p>
                      <a:pPr marL="285750" indent="-285750">
                        <a:buFont typeface="Arial" panose="020B0604020202020204" pitchFamily="34" charset="0"/>
                        <a:buChar char="•"/>
                      </a:pPr>
                      <a:r>
                        <a:rPr lang="en-US" sz="1200" dirty="0"/>
                        <a:t>At constrictions points, </a:t>
                      </a:r>
                      <a:r>
                        <a:rPr lang="en-US" sz="1200" dirty="0">
                          <a:solidFill>
                            <a:schemeClr val="accent4">
                              <a:lumMod val="75000"/>
                            </a:schemeClr>
                          </a:solidFill>
                        </a:rPr>
                        <a:t>2.5</a:t>
                      </a:r>
                      <a:r>
                        <a:rPr lang="en-US" sz="1200" dirty="0"/>
                        <a:t> cm of the circular muscle contracts, at the same time the longitudinal strips contract.</a:t>
                      </a:r>
                    </a:p>
                    <a:p>
                      <a:pPr marL="285750" indent="-285750">
                        <a:buFont typeface="Arial" panose="020B0604020202020204" pitchFamily="34" charset="0"/>
                        <a:buChar char="•"/>
                      </a:pPr>
                      <a:r>
                        <a:rPr lang="en-US" sz="1200" dirty="0"/>
                        <a:t>These combined contractions cause the unstimulated portion of large intestine to bulge outward into baglike sacs (</a:t>
                      </a:r>
                      <a:r>
                        <a:rPr lang="en-US" sz="1200" dirty="0" err="1"/>
                        <a:t>haustrations</a:t>
                      </a:r>
                      <a:r>
                        <a:rPr lang="en-US" sz="1200" dirty="0"/>
                        <a:t>).</a:t>
                      </a:r>
                    </a:p>
                    <a:p>
                      <a:pPr marL="285750" indent="-285750">
                        <a:buFont typeface="Arial" panose="020B0604020202020204" pitchFamily="34" charset="0"/>
                        <a:buChar char="•"/>
                      </a:pPr>
                      <a:r>
                        <a:rPr lang="en-US" sz="1200" dirty="0"/>
                        <a:t>They also at times move slowly </a:t>
                      </a:r>
                      <a:r>
                        <a:rPr lang="en-US" sz="1200" dirty="0" err="1"/>
                        <a:t>analward</a:t>
                      </a:r>
                      <a:r>
                        <a:rPr lang="en-US" sz="1200" dirty="0"/>
                        <a:t> during their period of contraction.</a:t>
                      </a:r>
                    </a:p>
                    <a:p>
                      <a:pPr marL="285750" indent="-285750">
                        <a:buFont typeface="Arial" panose="020B0604020202020204" pitchFamily="34" charset="0"/>
                        <a:buChar char="•"/>
                      </a:pPr>
                      <a:r>
                        <a:rPr lang="en-US" sz="1200" dirty="0"/>
                        <a:t>After another few minute new </a:t>
                      </a:r>
                      <a:r>
                        <a:rPr lang="en-US" sz="1200" dirty="0" err="1"/>
                        <a:t>haustral</a:t>
                      </a:r>
                      <a:r>
                        <a:rPr lang="en-US" sz="1200" dirty="0"/>
                        <a:t> contractions occur in other areas nearby.</a:t>
                      </a:r>
                    </a:p>
                    <a:p>
                      <a:pPr marL="285750" indent="-285750">
                        <a:buFont typeface="Arial" panose="020B0604020202020204" pitchFamily="34" charset="0"/>
                        <a:buChar char="•"/>
                      </a:pPr>
                      <a:r>
                        <a:rPr lang="en-US" sz="1200" dirty="0"/>
                        <a:t> In this way all fecal material is gradually exposed to the surface of the large intestine &amp; fluid is progressively absorbed.</a:t>
                      </a:r>
                    </a:p>
                    <a:p>
                      <a:pPr marL="285750" indent="-285750">
                        <a:buFont typeface="Arial" panose="020B0604020202020204" pitchFamily="34" charset="0"/>
                        <a:buChar char="•"/>
                      </a:pPr>
                      <a:r>
                        <a:rPr lang="en-US" sz="1200" dirty="0"/>
                        <a:t>Ring-like contractions (about </a:t>
                      </a:r>
                      <a:r>
                        <a:rPr lang="en-US" sz="1200" dirty="0">
                          <a:solidFill>
                            <a:schemeClr val="accent4">
                              <a:lumMod val="75000"/>
                            </a:schemeClr>
                          </a:solidFill>
                        </a:rPr>
                        <a:t>2.5</a:t>
                      </a:r>
                      <a:r>
                        <a:rPr lang="en-US" sz="1200" dirty="0"/>
                        <a:t> cm) of the circular muscle divide the colon into pockets called </a:t>
                      </a:r>
                      <a:r>
                        <a:rPr lang="en-US" sz="1200" dirty="0" err="1"/>
                        <a:t>haustra</a:t>
                      </a:r>
                      <a:r>
                        <a:rPr lang="en-US" sz="1200" dirty="0"/>
                        <a:t>.</a:t>
                      </a:r>
                    </a:p>
                    <a:p>
                      <a:pPr marL="285750" indent="-285750">
                        <a:buFont typeface="Arial" panose="020B0604020202020204" pitchFamily="34" charset="0"/>
                        <a:buChar char="•"/>
                      </a:pPr>
                      <a:r>
                        <a:rPr lang="en-US" sz="1200" dirty="0">
                          <a:solidFill>
                            <a:srgbClr val="00B050"/>
                          </a:solidFill>
                        </a:rPr>
                        <a:t>Here it is longer than small intestine, it participates in pushing materials to transverse colon against gravity. Not much water absorption because we need it as semifluid.</a:t>
                      </a:r>
                    </a:p>
                    <a:p>
                      <a:pPr marL="285750" indent="-285750">
                        <a:buFont typeface="Arial" panose="020B0604020202020204" pitchFamily="34" charset="0"/>
                        <a:buChar char="•"/>
                      </a:pPr>
                      <a:r>
                        <a:rPr lang="en-US" sz="1200" dirty="0">
                          <a:solidFill>
                            <a:srgbClr val="00B050"/>
                          </a:solidFill>
                        </a:rPr>
                        <a:t>In transverse the material becomes semisolid due to water absorption.</a:t>
                      </a:r>
                    </a:p>
                  </a:txBody>
                  <a:tcPr/>
                </a:tc>
                <a:tc>
                  <a:txBody>
                    <a:bodyPr/>
                    <a:lstStyle/>
                    <a:p>
                      <a:pPr marL="0" indent="0">
                        <a:lnSpc>
                          <a:spcPct val="110000"/>
                        </a:lnSpc>
                        <a:buFont typeface="Arial" panose="020B0604020202020204" pitchFamily="34" charset="0"/>
                        <a:buNone/>
                      </a:pPr>
                      <a:r>
                        <a:rPr lang="en-US" sz="1300" dirty="0"/>
                        <a:t>- The motor events in </a:t>
                      </a:r>
                      <a:r>
                        <a:rPr lang="en-US" sz="1300" u="sng" dirty="0"/>
                        <a:t>transverse &amp; descending colon.</a:t>
                      </a:r>
                    </a:p>
                    <a:p>
                      <a:pPr marL="0" indent="0">
                        <a:lnSpc>
                          <a:spcPct val="110000"/>
                        </a:lnSpc>
                        <a:buFont typeface="Arial" panose="020B0604020202020204" pitchFamily="34" charset="0"/>
                        <a:buNone/>
                      </a:pPr>
                      <a:r>
                        <a:rPr kumimoji="0" lang="en-US" sz="1300" kern="1200" dirty="0">
                          <a:solidFill>
                            <a:srgbClr val="FF66CC"/>
                          </a:solidFill>
                          <a:latin typeface="+mn-lt"/>
                          <a:ea typeface="+mn-ea"/>
                          <a:cs typeface="Times New Roman" panose="02020603050405020304" pitchFamily="18" charset="0"/>
                        </a:rPr>
                        <a:t>- These movements occur few times each day, most abundantly for 15 min during the first hour after eating breakfast.</a:t>
                      </a:r>
                    </a:p>
                    <a:p>
                      <a:pPr marL="0" indent="0">
                        <a:lnSpc>
                          <a:spcPct val="110000"/>
                        </a:lnSpc>
                        <a:buFont typeface="Arial" panose="020B0604020202020204" pitchFamily="34" charset="0"/>
                        <a:buNone/>
                      </a:pPr>
                      <a:r>
                        <a:rPr kumimoji="0" lang="en-US" sz="1300" kern="1200" dirty="0">
                          <a:solidFill>
                            <a:srgbClr val="FF66CC"/>
                          </a:solidFill>
                          <a:latin typeface="+mn-lt"/>
                          <a:ea typeface="+mn-ea"/>
                          <a:cs typeface="Times New Roman" panose="02020603050405020304" pitchFamily="18" charset="0"/>
                        </a:rPr>
                        <a:t>- A mass movement is a modified type of peristalsis.</a:t>
                      </a:r>
                    </a:p>
                    <a:p>
                      <a:pPr marL="0" indent="0">
                        <a:lnSpc>
                          <a:spcPct val="110000"/>
                        </a:lnSpc>
                        <a:buFont typeface="Arial" panose="020B0604020202020204" pitchFamily="34" charset="0"/>
                        <a:buNone/>
                      </a:pPr>
                      <a:r>
                        <a:rPr kumimoji="0" lang="en-US" sz="1300" kern="1200" dirty="0">
                          <a:solidFill>
                            <a:srgbClr val="FF66CC"/>
                          </a:solidFill>
                          <a:latin typeface="+mn-lt"/>
                          <a:ea typeface="+mn-ea"/>
                          <a:cs typeface="Times New Roman" panose="02020603050405020304" pitchFamily="18" charset="0"/>
                        </a:rPr>
                        <a:t>- A constrictive ring occurs at a distended or irritated points in the colon. </a:t>
                      </a:r>
                    </a:p>
                    <a:p>
                      <a:pPr marL="0" indent="0">
                        <a:lnSpc>
                          <a:spcPct val="110000"/>
                        </a:lnSpc>
                        <a:buFont typeface="Arial" panose="020B0604020202020204" pitchFamily="34" charset="0"/>
                        <a:buNone/>
                      </a:pPr>
                      <a:r>
                        <a:rPr kumimoji="0" lang="en-US" sz="1300" kern="1200" dirty="0">
                          <a:solidFill>
                            <a:srgbClr val="FF66CC"/>
                          </a:solidFill>
                          <a:latin typeface="+mn-lt"/>
                          <a:ea typeface="+mn-ea"/>
                          <a:cs typeface="Times New Roman" panose="02020603050405020304" pitchFamily="18" charset="0"/>
                        </a:rPr>
                        <a:t>- Then  rapidly the 20 or more cm of the colon distal to the constriction contract almost as a unit forcing the fecal material </a:t>
                      </a:r>
                      <a:r>
                        <a:rPr kumimoji="0" lang="en-US" sz="1300" kern="1200" dirty="0" err="1">
                          <a:solidFill>
                            <a:srgbClr val="FF66CC"/>
                          </a:solidFill>
                          <a:latin typeface="+mn-lt"/>
                          <a:ea typeface="+mn-ea"/>
                          <a:cs typeface="Times New Roman" panose="02020603050405020304" pitchFamily="18" charset="0"/>
                        </a:rPr>
                        <a:t>en</a:t>
                      </a:r>
                      <a:r>
                        <a:rPr kumimoji="0" lang="en-US" sz="1300" kern="1200" dirty="0">
                          <a:solidFill>
                            <a:srgbClr val="FF66CC"/>
                          </a:solidFill>
                          <a:latin typeface="+mn-lt"/>
                          <a:ea typeface="+mn-ea"/>
                          <a:cs typeface="Times New Roman" panose="02020603050405020304" pitchFamily="18" charset="0"/>
                        </a:rPr>
                        <a:t> mass down the colon.</a:t>
                      </a:r>
                    </a:p>
                    <a:p>
                      <a:pPr marL="0" indent="0">
                        <a:lnSpc>
                          <a:spcPct val="110000"/>
                        </a:lnSpc>
                        <a:buFont typeface="Arial" panose="020B0604020202020204" pitchFamily="34" charset="0"/>
                        <a:buNone/>
                      </a:pPr>
                      <a:r>
                        <a:rPr kumimoji="0" lang="en-US" sz="1300" kern="1200" dirty="0">
                          <a:solidFill>
                            <a:srgbClr val="FF66CC"/>
                          </a:solidFill>
                          <a:latin typeface="+mn-lt"/>
                          <a:ea typeface="+mn-ea"/>
                          <a:cs typeface="Times New Roman" panose="02020603050405020304" pitchFamily="18" charset="0"/>
                        </a:rPr>
                        <a:t>- It starts at the middle of transverse colon and is preceded by relaxation of the circular muscle and</a:t>
                      </a:r>
                    </a:p>
                    <a:p>
                      <a:pPr marL="0" indent="0">
                        <a:lnSpc>
                          <a:spcPct val="110000"/>
                        </a:lnSpc>
                        <a:buFont typeface="Arial" panose="020B0604020202020204" pitchFamily="34" charset="0"/>
                        <a:buNone/>
                      </a:pPr>
                      <a:r>
                        <a:rPr kumimoji="0" lang="en-US" sz="1300" kern="1200" dirty="0">
                          <a:solidFill>
                            <a:srgbClr val="FF66CC"/>
                          </a:solidFill>
                          <a:latin typeface="+mn-lt"/>
                          <a:ea typeface="+mn-ea"/>
                          <a:cs typeface="Times New Roman" panose="02020603050405020304" pitchFamily="18" charset="0"/>
                        </a:rPr>
                        <a:t>- the downstream disappearance of </a:t>
                      </a:r>
                      <a:r>
                        <a:rPr kumimoji="0" lang="en-US" sz="1300" kern="1200" dirty="0" err="1">
                          <a:solidFill>
                            <a:srgbClr val="FF66CC"/>
                          </a:solidFill>
                          <a:latin typeface="+mn-lt"/>
                          <a:ea typeface="+mn-ea"/>
                          <a:cs typeface="Times New Roman" panose="02020603050405020304" pitchFamily="18" charset="0"/>
                        </a:rPr>
                        <a:t>haustral</a:t>
                      </a:r>
                      <a:r>
                        <a:rPr kumimoji="0" lang="en-US" sz="1300" kern="1200" dirty="0">
                          <a:solidFill>
                            <a:srgbClr val="FF66CC"/>
                          </a:solidFill>
                          <a:latin typeface="+mn-lt"/>
                          <a:ea typeface="+mn-ea"/>
                          <a:cs typeface="Times New Roman" panose="02020603050405020304" pitchFamily="18" charset="0"/>
                        </a:rPr>
                        <a:t> contractions. </a:t>
                      </a:r>
                    </a:p>
                    <a:p>
                      <a:pPr marL="0" indent="0">
                        <a:lnSpc>
                          <a:spcPct val="110000"/>
                        </a:lnSpc>
                        <a:buFont typeface="Arial" panose="020B0604020202020204" pitchFamily="34" charset="0"/>
                        <a:buNone/>
                      </a:pPr>
                      <a:r>
                        <a:rPr kumimoji="0" lang="en-US" sz="1300" kern="1200" dirty="0">
                          <a:solidFill>
                            <a:srgbClr val="FF66CC"/>
                          </a:solidFill>
                          <a:latin typeface="+mn-lt"/>
                          <a:ea typeface="+mn-ea"/>
                          <a:cs typeface="Times New Roman" panose="02020603050405020304" pitchFamily="18" charset="0"/>
                        </a:rPr>
                        <a:t>- The initiation of contraction is complete in about 30 seconds.</a:t>
                      </a:r>
                    </a:p>
                    <a:p>
                      <a:pPr marL="0" indent="0">
                        <a:lnSpc>
                          <a:spcPct val="110000"/>
                        </a:lnSpc>
                        <a:buFont typeface="Arial" panose="020B0604020202020204" pitchFamily="34" charset="0"/>
                        <a:buNone/>
                      </a:pPr>
                      <a:r>
                        <a:rPr kumimoji="0" lang="en-US" sz="1300" kern="1200" dirty="0">
                          <a:solidFill>
                            <a:srgbClr val="FF66CC"/>
                          </a:solidFill>
                          <a:latin typeface="+mn-lt"/>
                          <a:ea typeface="+mn-ea"/>
                          <a:cs typeface="Times New Roman" panose="02020603050405020304" pitchFamily="18" charset="0"/>
                        </a:rPr>
                        <a:t>- During the next 2 to 3 min another mass movement occurs.</a:t>
                      </a:r>
                    </a:p>
                    <a:p>
                      <a:pPr marL="0" indent="0">
                        <a:lnSpc>
                          <a:spcPct val="110000"/>
                        </a:lnSpc>
                        <a:buFont typeface="Arial" panose="020B0604020202020204" pitchFamily="34" charset="0"/>
                        <a:buNone/>
                      </a:pPr>
                      <a:r>
                        <a:rPr kumimoji="0" lang="en-US" sz="1300" kern="1200" dirty="0">
                          <a:solidFill>
                            <a:srgbClr val="FF66CC"/>
                          </a:solidFill>
                          <a:latin typeface="+mn-lt"/>
                          <a:ea typeface="+mn-ea"/>
                          <a:cs typeface="Times New Roman" panose="02020603050405020304" pitchFamily="18" charset="0"/>
                        </a:rPr>
                        <a:t>- The whole series of mass movement will usually persist for only 10 min to half an hour. They will</a:t>
                      </a:r>
                    </a:p>
                    <a:p>
                      <a:pPr marL="0" indent="0">
                        <a:lnSpc>
                          <a:spcPct val="110000"/>
                        </a:lnSpc>
                        <a:buFont typeface="Arial" panose="020B0604020202020204" pitchFamily="34" charset="0"/>
                        <a:buNone/>
                      </a:pPr>
                      <a:r>
                        <a:rPr kumimoji="0" lang="en-US" sz="1300" kern="1200" dirty="0">
                          <a:solidFill>
                            <a:srgbClr val="FF66CC"/>
                          </a:solidFill>
                          <a:latin typeface="+mn-lt"/>
                          <a:ea typeface="+mn-ea"/>
                          <a:cs typeface="Times New Roman" panose="02020603050405020304" pitchFamily="18" charset="0"/>
                        </a:rPr>
                        <a:t>- then return after a half day or even a day later.</a:t>
                      </a:r>
                    </a:p>
                    <a:p>
                      <a:pPr marL="0" indent="0">
                        <a:lnSpc>
                          <a:spcPct val="110000"/>
                        </a:lnSpc>
                        <a:buFontTx/>
                        <a:buNone/>
                      </a:pPr>
                      <a:r>
                        <a:rPr kumimoji="0" lang="en-US" sz="1300" kern="1200" dirty="0">
                          <a:solidFill>
                            <a:srgbClr val="FF66CC"/>
                          </a:solidFill>
                          <a:latin typeface="+mn-lt"/>
                          <a:ea typeface="+mn-ea"/>
                          <a:cs typeface="Times New Roman" panose="02020603050405020304" pitchFamily="18" charset="0"/>
                        </a:rPr>
                        <a:t>- When they have forced a mass of feces into the rectum the desire for defecation is felt.</a:t>
                      </a:r>
                    </a:p>
                    <a:p>
                      <a:pPr marL="285750" indent="-285750">
                        <a:lnSpc>
                          <a:spcPct val="110000"/>
                        </a:lnSpc>
                        <a:buFontTx/>
                        <a:buChar char="-"/>
                      </a:pPr>
                      <a:endParaRPr lang="en-US" sz="1300" dirty="0"/>
                    </a:p>
                    <a:p>
                      <a:pPr marL="0" marR="0" indent="0" algn="l" defTabSz="914400" rtl="0" eaLnBrk="1" fontAlgn="auto" latinLnBrk="0" hangingPunct="1">
                        <a:lnSpc>
                          <a:spcPct val="110000"/>
                        </a:lnSpc>
                        <a:spcBef>
                          <a:spcPts val="0"/>
                        </a:spcBef>
                        <a:spcAft>
                          <a:spcPts val="0"/>
                        </a:spcAft>
                        <a:buClrTx/>
                        <a:buSzTx/>
                        <a:buFontTx/>
                        <a:buNone/>
                        <a:tabLst/>
                        <a:defRPr/>
                      </a:pPr>
                      <a:r>
                        <a:rPr kumimoji="0" lang="en-US" sz="1400" b="0" i="0" u="none" kern="1200" dirty="0">
                          <a:solidFill>
                            <a:schemeClr val="accent2">
                              <a:lumMod val="75000"/>
                            </a:schemeClr>
                          </a:solidFill>
                          <a:latin typeface="+mn-lt"/>
                          <a:ea typeface="+mn-ea"/>
                          <a:cs typeface="Times New Roman" panose="02020603050405020304" pitchFamily="18" charset="0"/>
                        </a:rPr>
                        <a:t>Initiation of mass movement:</a:t>
                      </a:r>
                    </a:p>
                    <a:p>
                      <a:pPr marL="342900" marR="0" indent="-342900" algn="l" defTabSz="914400" rtl="0" eaLnBrk="1" fontAlgn="auto" latinLnBrk="0" hangingPunct="1">
                        <a:lnSpc>
                          <a:spcPct val="110000"/>
                        </a:lnSpc>
                        <a:spcBef>
                          <a:spcPts val="0"/>
                        </a:spcBef>
                        <a:spcAft>
                          <a:spcPts val="0"/>
                        </a:spcAft>
                        <a:buClrTx/>
                        <a:buSzTx/>
                        <a:buFont typeface="Wingdings" panose="05000000000000000000" pitchFamily="2" charset="2"/>
                        <a:buChar char="ü"/>
                        <a:tabLst/>
                        <a:defRPr/>
                      </a:pPr>
                      <a:r>
                        <a:rPr lang="en-US" sz="1300" dirty="0" err="1"/>
                        <a:t>Gastrocolic</a:t>
                      </a:r>
                      <a:r>
                        <a:rPr lang="en-US" sz="1300" dirty="0"/>
                        <a:t> &amp; </a:t>
                      </a:r>
                      <a:r>
                        <a:rPr lang="en-US" sz="1300" dirty="0" err="1"/>
                        <a:t>duodenocolic</a:t>
                      </a:r>
                      <a:r>
                        <a:rPr lang="en-US" sz="1300" dirty="0"/>
                        <a:t> reflexes after meals. They result from distension of the stomach &amp; duodenum. triggered by the increased delivery of </a:t>
                      </a:r>
                      <a:r>
                        <a:rPr lang="en-US" sz="1300" dirty="0" err="1"/>
                        <a:t>ileal</a:t>
                      </a:r>
                      <a:r>
                        <a:rPr lang="en-US" sz="1300" dirty="0"/>
                        <a:t> </a:t>
                      </a:r>
                      <a:r>
                        <a:rPr lang="en-US" sz="1300" dirty="0" err="1"/>
                        <a:t>chyme</a:t>
                      </a:r>
                      <a:r>
                        <a:rPr lang="en-US" sz="1300" dirty="0"/>
                        <a:t> into ascending colon following a meal.</a:t>
                      </a:r>
                    </a:p>
                    <a:p>
                      <a:pPr marL="342900" indent="-342900">
                        <a:buFont typeface="Wingdings" panose="05000000000000000000" pitchFamily="2" charset="2"/>
                        <a:buChar char="ü"/>
                      </a:pPr>
                      <a:r>
                        <a:rPr lang="en-US" sz="1300" dirty="0"/>
                        <a:t>Irritation of the colon e.g. castor oil</a:t>
                      </a:r>
                      <a:r>
                        <a:rPr lang="ar-SA" sz="1300" dirty="0">
                          <a:solidFill>
                            <a:schemeClr val="bg1">
                              <a:lumMod val="50000"/>
                            </a:schemeClr>
                          </a:solidFill>
                          <a:latin typeface="Calibri" panose="020F0502020204030204" pitchFamily="34" charset="0"/>
                          <a:cs typeface="Calibri" panose="020F0502020204030204" pitchFamily="34" charset="0"/>
                        </a:rPr>
                        <a:t>(زيت الخروع</a:t>
                      </a:r>
                      <a:r>
                        <a:rPr lang="ar-SA" sz="1300" dirty="0">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 </a:t>
                      </a:r>
                      <a:endParaRPr lang="en-US" sz="1300" dirty="0">
                        <a:solidFill>
                          <a:schemeClr val="bg1">
                            <a:lumMod val="50000"/>
                          </a:schemeClr>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n-US" sz="1300" dirty="0"/>
                        <a:t>Intense stimulation of parasympathetic NS.</a:t>
                      </a:r>
                    </a:p>
                    <a:p>
                      <a:pPr marL="342900" indent="-342900">
                        <a:buFont typeface="Wingdings" panose="05000000000000000000" pitchFamily="2" charset="2"/>
                        <a:buChar char="ü"/>
                      </a:pPr>
                      <a:r>
                        <a:rPr lang="en-US" sz="1300" dirty="0"/>
                        <a:t>Over distension of a segment of the colon.</a:t>
                      </a:r>
                    </a:p>
                  </a:txBody>
                  <a:tcPr/>
                </a:tc>
                <a:tc>
                  <a:txBody>
                    <a:bodyPr/>
                    <a:lstStyle/>
                    <a:p>
                      <a:pPr marL="0" indent="0">
                        <a:buFont typeface="Arial" panose="020B0604020202020204" pitchFamily="34" charset="0"/>
                        <a:buNone/>
                      </a:pPr>
                      <a:r>
                        <a:rPr kumimoji="0" lang="en-US" sz="1300" kern="1200" dirty="0">
                          <a:solidFill>
                            <a:schemeClr val="tx1"/>
                          </a:solidFill>
                          <a:latin typeface="+mn-lt"/>
                          <a:ea typeface="+mn-ea"/>
                          <a:cs typeface="Times New Roman" panose="02020603050405020304" pitchFamily="18" charset="0"/>
                        </a:rPr>
                        <a:t>- It starts at the junction of ascending and transverse colon and traveling towards the cecum.</a:t>
                      </a:r>
                    </a:p>
                    <a:p>
                      <a:pPr marL="285750" indent="-285750">
                        <a:buFont typeface="Arial" panose="020B0604020202020204" pitchFamily="34" charset="0"/>
                        <a:buChar char="•"/>
                      </a:pPr>
                      <a:endParaRPr kumimoji="0" lang="en-US" sz="1300" kern="1200" dirty="0">
                        <a:solidFill>
                          <a:schemeClr val="tx1"/>
                        </a:solidFill>
                        <a:latin typeface="+mn-lt"/>
                        <a:ea typeface="+mn-ea"/>
                        <a:cs typeface="Times New Roman" panose="02020603050405020304" pitchFamily="18" charset="0"/>
                      </a:endParaRPr>
                    </a:p>
                    <a:p>
                      <a:pPr marL="0" indent="0">
                        <a:buFont typeface="Arial" panose="020B0604020202020204" pitchFamily="34" charset="0"/>
                        <a:buNone/>
                      </a:pPr>
                      <a:r>
                        <a:rPr kumimoji="0" lang="en-US" sz="1300" kern="1200" dirty="0">
                          <a:solidFill>
                            <a:schemeClr val="tx1"/>
                          </a:solidFill>
                          <a:latin typeface="+mn-lt"/>
                          <a:ea typeface="+mn-ea"/>
                          <a:cs typeface="Times New Roman" panose="02020603050405020304" pitchFamily="18" charset="0"/>
                        </a:rPr>
                        <a:t>- It mixes contents and help water absorption.</a:t>
                      </a:r>
                    </a:p>
                  </a:txBody>
                  <a:tcPr/>
                </a:tc>
                <a:extLst>
                  <a:ext uri="{0D108BD9-81ED-4DB2-BD59-A6C34878D82A}">
                    <a16:rowId xmlns:a16="http://schemas.microsoft.com/office/drawing/2014/main" val="2878319891"/>
                  </a:ext>
                </a:extLst>
              </a:tr>
              <a:tr h="336451">
                <a:tc gridSpan="3">
                  <a:txBody>
                    <a:bodyPr/>
                    <a:lstStyle/>
                    <a:p>
                      <a:pPr marL="0" indent="0" algn="ctr">
                        <a:buFont typeface="Arial" panose="020B0604020202020204" pitchFamily="34" charset="0"/>
                        <a:buNone/>
                      </a:pPr>
                      <a:r>
                        <a:rPr kumimoji="0" lang="en-US" sz="1600" b="0" i="0" u="none" kern="1200" dirty="0">
                          <a:solidFill>
                            <a:srgbClr val="FF99CC"/>
                          </a:solidFill>
                          <a:latin typeface="+mn-lt"/>
                          <a:ea typeface="+mn-ea"/>
                          <a:cs typeface="Times New Roman" panose="02020603050405020304" pitchFamily="18" charset="0"/>
                        </a:rPr>
                        <a:t>Control of colonic motility</a:t>
                      </a:r>
                    </a:p>
                  </a:txBody>
                  <a:tcPr>
                    <a:solidFill>
                      <a:srgbClr val="99FFCC">
                        <a:alpha val="20000"/>
                      </a:srgbClr>
                    </a:solidFill>
                  </a:tcPr>
                </a:tc>
                <a:tc hMerge="1">
                  <a:txBody>
                    <a:bodyPr/>
                    <a:lstStyle/>
                    <a:p>
                      <a:pPr marL="342900" indent="-342900">
                        <a:buFont typeface="Wingdings" panose="05000000000000000000" pitchFamily="2" charset="2"/>
                        <a:buChar char="ü"/>
                      </a:pPr>
                      <a:endParaRPr lang="en-US" sz="1300" dirty="0"/>
                    </a:p>
                  </a:txBody>
                  <a:tcPr/>
                </a:tc>
                <a:tc hMerge="1">
                  <a:txBody>
                    <a:bodyPr/>
                    <a:lstStyle/>
                    <a:p>
                      <a:pPr marL="0" indent="0">
                        <a:buFont typeface="Arial" panose="020B0604020202020204" pitchFamily="34" charset="0"/>
                        <a:buNone/>
                      </a:pPr>
                      <a:endParaRPr lang="en-US" sz="1300" dirty="0"/>
                    </a:p>
                  </a:txBody>
                  <a:tcPr/>
                </a:tc>
                <a:extLst>
                  <a:ext uri="{0D108BD9-81ED-4DB2-BD59-A6C34878D82A}">
                    <a16:rowId xmlns:a16="http://schemas.microsoft.com/office/drawing/2014/main" val="1796866641"/>
                  </a:ext>
                </a:extLst>
              </a:tr>
              <a:tr h="988453">
                <a:tc gridSpan="3">
                  <a:txBody>
                    <a:bodyPr/>
                    <a:lstStyle/>
                    <a:p>
                      <a:pPr marL="285750" indent="-285750">
                        <a:buFont typeface="Courier New" panose="02070309020205020404" pitchFamily="49" charset="0"/>
                        <a:buChar char="o"/>
                      </a:pPr>
                      <a:r>
                        <a:rPr lang="en-US" sz="1400" dirty="0"/>
                        <a:t>The intramural plexuses directly control the contractile behavior of the colon.</a:t>
                      </a:r>
                    </a:p>
                    <a:p>
                      <a:pPr marL="285750" indent="-285750">
                        <a:buFont typeface="Courier New" panose="02070309020205020404" pitchFamily="49" charset="0"/>
                        <a:buChar char="o"/>
                      </a:pPr>
                      <a:r>
                        <a:rPr lang="en-US" sz="1400" dirty="0">
                          <a:solidFill>
                            <a:srgbClr val="FF0000"/>
                          </a:solidFill>
                        </a:rPr>
                        <a:t>Stimulatory</a:t>
                      </a:r>
                      <a:r>
                        <a:rPr lang="en-US" sz="1400" dirty="0"/>
                        <a:t> enteric motor neurons use </a:t>
                      </a:r>
                      <a:r>
                        <a:rPr lang="en-US" sz="1400" dirty="0">
                          <a:solidFill>
                            <a:srgbClr val="FF0000"/>
                          </a:solidFill>
                        </a:rPr>
                        <a:t>acetylcholine &amp; substance P </a:t>
                      </a:r>
                      <a:r>
                        <a:rPr lang="en-US" sz="1400" dirty="0"/>
                        <a:t>as neurotransmitters.</a:t>
                      </a:r>
                    </a:p>
                    <a:p>
                      <a:pPr marL="285750" indent="-285750">
                        <a:buFont typeface="Courier New" panose="02070309020205020404" pitchFamily="49" charset="0"/>
                        <a:buChar char="o"/>
                      </a:pPr>
                      <a:r>
                        <a:rPr lang="en-US" sz="1400" dirty="0">
                          <a:solidFill>
                            <a:srgbClr val="FF0000"/>
                          </a:solidFill>
                        </a:rPr>
                        <a:t>Inhibitory</a:t>
                      </a:r>
                      <a:r>
                        <a:rPr lang="en-US" sz="1400" dirty="0"/>
                        <a:t> enteric motor neurons release</a:t>
                      </a:r>
                      <a:r>
                        <a:rPr lang="en-US" sz="1400" dirty="0">
                          <a:solidFill>
                            <a:srgbClr val="FF0000"/>
                          </a:solidFill>
                        </a:rPr>
                        <a:t> VIP &amp; NO </a:t>
                      </a:r>
                      <a:r>
                        <a:rPr lang="en-US" sz="1400" dirty="0"/>
                        <a:t>onto colonic smooth muscle cells.</a:t>
                      </a:r>
                    </a:p>
                    <a:p>
                      <a:pPr marL="285750" indent="-285750">
                        <a:buFont typeface="Courier New" panose="02070309020205020404" pitchFamily="49" charset="0"/>
                        <a:buChar char="o"/>
                      </a:pPr>
                      <a:r>
                        <a:rPr lang="en-US" sz="1400" dirty="0"/>
                        <a:t>The extrinsic autonomic nerves to the </a:t>
                      </a:r>
                      <a:r>
                        <a:rPr lang="en-US" sz="1400" dirty="0">
                          <a:solidFill>
                            <a:srgbClr val="FF0000"/>
                          </a:solidFill>
                        </a:rPr>
                        <a:t>colon</a:t>
                      </a:r>
                      <a:r>
                        <a:rPr lang="en-US" sz="1400" dirty="0"/>
                        <a:t> modulate the control of  The colonic motility by the enteric nervous system.</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66865091"/>
                  </a:ext>
                </a:extLst>
              </a:tr>
            </a:tbl>
          </a:graphicData>
        </a:graphic>
      </p:graphicFrame>
      <p:sp>
        <p:nvSpPr>
          <p:cNvPr id="4" name="Rectangle 3"/>
          <p:cNvSpPr/>
          <p:nvPr/>
        </p:nvSpPr>
        <p:spPr>
          <a:xfrm>
            <a:off x="7102758" y="4725144"/>
            <a:ext cx="3384376" cy="692497"/>
          </a:xfrm>
          <a:prstGeom prst="rect">
            <a:avLst/>
          </a:prstGeom>
          <a:noFill/>
          <a:ln>
            <a:solidFill>
              <a:srgbClr val="00B050"/>
            </a:solidFill>
            <a:prstDash val="dashDot"/>
          </a:ln>
        </p:spPr>
        <p:txBody>
          <a:bodyPr wrap="square" rtlCol="0">
            <a:spAutoFit/>
          </a:bodyPr>
          <a:lstStyle/>
          <a:p>
            <a:r>
              <a:rPr lang="en-US" sz="1300" dirty="0">
                <a:solidFill>
                  <a:srgbClr val="00B050"/>
                </a:solidFill>
                <a:latin typeface="Calibri" panose="020F0502020204030204" pitchFamily="34" charset="0"/>
                <a:cs typeface="Calibri" panose="020F0502020204030204" pitchFamily="34" charset="0"/>
              </a:rPr>
              <a:t>Is like peristalsis but much stronger, middle of transverse colon to sigmoid, which is same area of pelvic nerve innervation.</a:t>
            </a:r>
          </a:p>
        </p:txBody>
      </p:sp>
    </p:spTree>
    <p:extLst>
      <p:ext uri="{BB962C8B-B14F-4D97-AF65-F5344CB8AC3E}">
        <p14:creationId xmlns:p14="http://schemas.microsoft.com/office/powerpoint/2010/main" val="2898811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7F0C-94CF-47EF-BD5D-27054927EDBB}"/>
              </a:ext>
            </a:extLst>
          </p:cNvPr>
          <p:cNvSpPr>
            <a:spLocks noGrp="1"/>
          </p:cNvSpPr>
          <p:nvPr>
            <p:ph type="title"/>
          </p:nvPr>
        </p:nvSpPr>
        <p:spPr/>
        <p:txBody>
          <a:bodyPr>
            <a:normAutofit/>
          </a:bodyPr>
          <a:lstStyle/>
          <a:p>
            <a:r>
              <a:rPr lang="en-US" sz="3200" dirty="0"/>
              <a:t>The rectum &amp; anal canal</a:t>
            </a:r>
          </a:p>
        </p:txBody>
      </p:sp>
      <p:sp>
        <p:nvSpPr>
          <p:cNvPr id="3" name="Slide Number Placeholder 2">
            <a:extLst>
              <a:ext uri="{FF2B5EF4-FFF2-40B4-BE49-F238E27FC236}">
                <a16:creationId xmlns:a16="http://schemas.microsoft.com/office/drawing/2014/main" id="{74656DC2-6822-4C1A-A121-A37C9A827B9D}"/>
              </a:ext>
            </a:extLst>
          </p:cNvPr>
          <p:cNvSpPr>
            <a:spLocks noGrp="1"/>
          </p:cNvSpPr>
          <p:nvPr>
            <p:ph type="sldNum" sz="quarter" idx="12"/>
          </p:nvPr>
        </p:nvSpPr>
        <p:spPr/>
        <p:txBody>
          <a:bodyPr/>
          <a:lstStyle/>
          <a:p>
            <a:fld id="{4929A69E-7D8F-4515-9605-0315ABD4F316}" type="slidenum">
              <a:rPr lang="en-US" smtClean="0"/>
              <a:t>11</a:t>
            </a:fld>
            <a:endParaRPr lang="en-US" dirty="0"/>
          </a:p>
        </p:txBody>
      </p:sp>
      <p:sp>
        <p:nvSpPr>
          <p:cNvPr id="4" name="Content Placeholder 3">
            <a:extLst>
              <a:ext uri="{FF2B5EF4-FFF2-40B4-BE49-F238E27FC236}">
                <a16:creationId xmlns:a16="http://schemas.microsoft.com/office/drawing/2014/main" id="{E42DFCC2-7E61-40BA-A928-82301A2979E6}"/>
              </a:ext>
            </a:extLst>
          </p:cNvPr>
          <p:cNvSpPr>
            <a:spLocks noGrp="1"/>
          </p:cNvSpPr>
          <p:nvPr>
            <p:ph sz="quarter" idx="1"/>
          </p:nvPr>
        </p:nvSpPr>
        <p:spPr>
          <a:xfrm>
            <a:off x="609461" y="1219200"/>
            <a:ext cx="10969942" cy="4937760"/>
          </a:xfrm>
        </p:spPr>
        <p:txBody>
          <a:bodyPr>
            <a:normAutofit/>
          </a:bodyPr>
          <a:lstStyle/>
          <a:p>
            <a:pPr>
              <a:lnSpc>
                <a:spcPct val="150000"/>
              </a:lnSpc>
            </a:pPr>
            <a:r>
              <a:rPr lang="en-US" sz="1600" dirty="0">
                <a:solidFill>
                  <a:schemeClr val="accent2">
                    <a:lumMod val="75000"/>
                  </a:schemeClr>
                </a:solidFill>
              </a:rPr>
              <a:t>The rectum: </a:t>
            </a:r>
            <a:r>
              <a:rPr lang="en-US" sz="1600" dirty="0"/>
              <a:t>Last portion of digestive tract that terminates at </a:t>
            </a:r>
            <a:r>
              <a:rPr lang="en-US" sz="1600" dirty="0" err="1" smtClean="0"/>
              <a:t>theanal</a:t>
            </a:r>
            <a:r>
              <a:rPr lang="en-US" sz="1600" dirty="0" smtClean="0"/>
              <a:t> </a:t>
            </a:r>
            <a:r>
              <a:rPr lang="en-US" sz="1600" dirty="0"/>
              <a:t>canal.</a:t>
            </a:r>
          </a:p>
          <a:p>
            <a:pPr>
              <a:lnSpc>
                <a:spcPct val="150000"/>
              </a:lnSpc>
            </a:pPr>
            <a:r>
              <a:rPr lang="en-US" sz="1600" dirty="0"/>
              <a:t>It contains mechanoreceptors that detect </a:t>
            </a:r>
            <a:r>
              <a:rPr lang="en-US" sz="1600" dirty="0" smtClean="0"/>
              <a:t>distention </a:t>
            </a:r>
          </a:p>
          <a:p>
            <a:pPr marL="0" indent="0">
              <a:lnSpc>
                <a:spcPct val="150000"/>
              </a:lnSpc>
              <a:buNone/>
            </a:pPr>
            <a:r>
              <a:rPr lang="en-US" sz="1600" dirty="0"/>
              <a:t> </a:t>
            </a:r>
            <a:r>
              <a:rPr lang="en-US" sz="1600" dirty="0" smtClean="0"/>
              <a:t>    </a:t>
            </a:r>
            <a:r>
              <a:rPr lang="en-US" sz="1600" dirty="0" smtClean="0"/>
              <a:t>and </a:t>
            </a:r>
            <a:r>
              <a:rPr lang="en-US" sz="1600" dirty="0"/>
              <a:t>supply ENS.</a:t>
            </a:r>
          </a:p>
          <a:p>
            <a:pPr>
              <a:lnSpc>
                <a:spcPct val="150000"/>
              </a:lnSpc>
            </a:pPr>
            <a:endParaRPr lang="en-US" sz="1600" dirty="0"/>
          </a:p>
          <a:p>
            <a:pPr>
              <a:lnSpc>
                <a:spcPct val="150000"/>
              </a:lnSpc>
            </a:pPr>
            <a:r>
              <a:rPr lang="en-US" sz="1600" dirty="0">
                <a:solidFill>
                  <a:schemeClr val="accent2">
                    <a:lumMod val="75000"/>
                  </a:schemeClr>
                </a:solidFill>
              </a:rPr>
              <a:t>The anal canal: </a:t>
            </a:r>
            <a:r>
              <a:rPr lang="en-US" sz="1600" dirty="0"/>
              <a:t>in the region of the skin is </a:t>
            </a:r>
            <a:r>
              <a:rPr lang="en-US" sz="1600" dirty="0" smtClean="0"/>
              <a:t>innervated </a:t>
            </a:r>
            <a:r>
              <a:rPr lang="en-US" sz="1600" dirty="0"/>
              <a:t>by </a:t>
            </a:r>
            <a:endParaRPr lang="en-US" sz="1600" dirty="0" smtClean="0"/>
          </a:p>
          <a:p>
            <a:pPr marL="0" indent="0">
              <a:lnSpc>
                <a:spcPct val="150000"/>
              </a:lnSpc>
              <a:buNone/>
            </a:pPr>
            <a:r>
              <a:rPr lang="en-US" sz="1600" dirty="0"/>
              <a:t> </a:t>
            </a:r>
            <a:r>
              <a:rPr lang="en-US" sz="1600" dirty="0" smtClean="0"/>
              <a:t>    </a:t>
            </a:r>
            <a:r>
              <a:rPr lang="en-US" sz="1600" dirty="0" smtClean="0"/>
              <a:t>somatosensory </a:t>
            </a:r>
            <a:r>
              <a:rPr lang="en-US" sz="1600" dirty="0"/>
              <a:t>nerves that </a:t>
            </a:r>
            <a:r>
              <a:rPr lang="en-US" sz="1600" dirty="0" smtClean="0"/>
              <a:t>transmit </a:t>
            </a:r>
            <a:r>
              <a:rPr lang="en-US" sz="1600" dirty="0" smtClean="0">
                <a:solidFill>
                  <a:schemeClr val="bg2">
                    <a:lumMod val="75000"/>
                  </a:schemeClr>
                </a:solidFill>
              </a:rPr>
              <a:t>pain</a:t>
            </a:r>
            <a:r>
              <a:rPr lang="en-US" sz="1600" dirty="0" smtClean="0"/>
              <a:t>, </a:t>
            </a:r>
            <a:r>
              <a:rPr lang="en-US" sz="1600" dirty="0">
                <a:solidFill>
                  <a:schemeClr val="bg2">
                    <a:lumMod val="75000"/>
                  </a:schemeClr>
                </a:solidFill>
              </a:rPr>
              <a:t>temperature</a:t>
            </a:r>
            <a:r>
              <a:rPr lang="en-US" sz="1600" dirty="0"/>
              <a:t> </a:t>
            </a:r>
            <a:endParaRPr lang="en-US" sz="1600" dirty="0" smtClean="0"/>
          </a:p>
          <a:p>
            <a:pPr marL="0" indent="0">
              <a:lnSpc>
                <a:spcPct val="150000"/>
              </a:lnSpc>
              <a:buNone/>
            </a:pPr>
            <a:r>
              <a:rPr lang="en-US" sz="1600" dirty="0"/>
              <a:t> </a:t>
            </a:r>
            <a:r>
              <a:rPr lang="en-US" sz="1600" dirty="0" smtClean="0"/>
              <a:t>    </a:t>
            </a:r>
            <a:r>
              <a:rPr lang="en-US" sz="1600" dirty="0" smtClean="0"/>
              <a:t>and </a:t>
            </a:r>
            <a:r>
              <a:rPr lang="en-US" sz="1600" dirty="0">
                <a:solidFill>
                  <a:schemeClr val="bg2">
                    <a:lumMod val="75000"/>
                  </a:schemeClr>
                </a:solidFill>
              </a:rPr>
              <a:t>touch</a:t>
            </a:r>
            <a:r>
              <a:rPr lang="en-US" sz="1600" dirty="0"/>
              <a:t> signals to CNS .</a:t>
            </a:r>
          </a:p>
          <a:p>
            <a:pPr>
              <a:lnSpc>
                <a:spcPct val="150000"/>
              </a:lnSpc>
            </a:pPr>
            <a:r>
              <a:rPr lang="en-US" sz="1600" dirty="0"/>
              <a:t>Contraction of anal sphincters and </a:t>
            </a:r>
            <a:r>
              <a:rPr lang="en-US" sz="1600" dirty="0" err="1"/>
              <a:t>puborectalis</a:t>
            </a:r>
            <a:r>
              <a:rPr lang="en-US" sz="1600" dirty="0"/>
              <a:t> muscle </a:t>
            </a:r>
            <a:endParaRPr lang="en-US" sz="1600" dirty="0" smtClean="0"/>
          </a:p>
          <a:p>
            <a:pPr marL="0" indent="0">
              <a:lnSpc>
                <a:spcPct val="150000"/>
              </a:lnSpc>
              <a:buNone/>
            </a:pPr>
            <a:r>
              <a:rPr lang="en-US" sz="1600" dirty="0"/>
              <a:t> </a:t>
            </a:r>
            <a:r>
              <a:rPr lang="en-US" sz="1600" dirty="0" smtClean="0"/>
              <a:t>     </a:t>
            </a:r>
            <a:r>
              <a:rPr lang="en-US" sz="1600" dirty="0" smtClean="0"/>
              <a:t>blocks </a:t>
            </a:r>
            <a:r>
              <a:rPr lang="en-US" sz="1600" dirty="0"/>
              <a:t>the passage of feces and maintains continence </a:t>
            </a:r>
            <a:endParaRPr lang="en-US" sz="1600" dirty="0" smtClean="0"/>
          </a:p>
          <a:p>
            <a:pPr marL="0" indent="0">
              <a:lnSpc>
                <a:spcPct val="150000"/>
              </a:lnSpc>
              <a:buNone/>
            </a:pPr>
            <a:r>
              <a:rPr lang="en-US" sz="1600" dirty="0"/>
              <a:t> </a:t>
            </a:r>
            <a:r>
              <a:rPr lang="en-US" sz="1600" dirty="0" smtClean="0"/>
              <a:t>     </a:t>
            </a:r>
            <a:r>
              <a:rPr lang="en-US" sz="1600" dirty="0" smtClean="0"/>
              <a:t>with </a:t>
            </a:r>
            <a:r>
              <a:rPr lang="en-US" sz="1600" dirty="0"/>
              <a:t>small volumes in the rectum.</a:t>
            </a:r>
            <a:r>
              <a:rPr lang="en-US" sz="1600" dirty="0">
                <a:solidFill>
                  <a:srgbClr val="FF99CC"/>
                </a:solidFill>
              </a:rPr>
              <a:t> </a:t>
            </a:r>
            <a:endParaRPr lang="en-US" sz="1600" dirty="0"/>
          </a:p>
          <a:p>
            <a:pPr>
              <a:lnSpc>
                <a:spcPct val="150000"/>
              </a:lnSpc>
            </a:pPr>
            <a:endParaRPr lang="en-US" sz="1600" dirty="0"/>
          </a:p>
          <a:p>
            <a:pPr>
              <a:lnSpc>
                <a:spcPct val="150000"/>
              </a:lnSpc>
            </a:pPr>
            <a:endParaRPr lang="en-US" sz="1600"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5290" y="1705000"/>
            <a:ext cx="5974113" cy="452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06507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9A69E-7D8F-4515-9605-0315ABD4F316}" type="slidenum">
              <a:rPr lang="en-US" smtClean="0"/>
              <a:t>12</a:t>
            </a:fld>
            <a:endParaRPr lang="en-US" dirty="0"/>
          </a:p>
        </p:txBody>
      </p:sp>
      <p:sp>
        <p:nvSpPr>
          <p:cNvPr id="3" name="Rectangle 2"/>
          <p:cNvSpPr/>
          <p:nvPr/>
        </p:nvSpPr>
        <p:spPr>
          <a:xfrm>
            <a:off x="0" y="0"/>
            <a:ext cx="1218882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1"/>
          <p:cNvSpPr txBox="1">
            <a:spLocks/>
          </p:cNvSpPr>
          <p:nvPr/>
        </p:nvSpPr>
        <p:spPr>
          <a:xfrm>
            <a:off x="816669" y="6356350"/>
            <a:ext cx="2640913" cy="365760"/>
          </a:xfrm>
          <a:prstGeom prst="rect">
            <a:avLst/>
          </a:prstGeom>
        </p:spPr>
        <p:txBody>
          <a:bodyPr vert="horz" lIns="101590" tIns="50795" rIns="101590" bIns="50795"/>
          <a:lstStyle>
            <a:defPPr>
              <a:defRPr lang="en-US"/>
            </a:defPPr>
            <a:lvl1pPr marL="0" algn="l" defTabSz="1015898" rtl="0" eaLnBrk="1" latinLnBrk="0" hangingPunct="1">
              <a:defRPr kumimoji="0" sz="1600" kern="1200">
                <a:solidFill>
                  <a:schemeClr val="tx2"/>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a:lstStyle>
          <a:p>
            <a:fld id="{4929A69E-7D8F-4515-9605-0315ABD4F316}" type="slidenum">
              <a:rPr lang="en-US" smtClean="0"/>
              <a:pPr/>
              <a:t>12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09056821"/>
              </p:ext>
            </p:extLst>
          </p:nvPr>
        </p:nvGraphicFramePr>
        <p:xfrm>
          <a:off x="-4" y="4439"/>
          <a:ext cx="12188828" cy="6871363"/>
        </p:xfrm>
        <a:graphic>
          <a:graphicData uri="http://schemas.openxmlformats.org/drawingml/2006/table">
            <a:tbl>
              <a:tblPr firstRow="1" bandRow="1">
                <a:tableStyleId>{5DA37D80-6434-44D0-A028-1B22A696006F}</a:tableStyleId>
              </a:tblPr>
              <a:tblGrid>
                <a:gridCol w="4438232">
                  <a:extLst>
                    <a:ext uri="{9D8B030D-6E8A-4147-A177-3AD203B41FA5}">
                      <a16:colId xmlns:a16="http://schemas.microsoft.com/office/drawing/2014/main" val="868826657"/>
                    </a:ext>
                  </a:extLst>
                </a:gridCol>
                <a:gridCol w="1728192">
                  <a:extLst>
                    <a:ext uri="{9D8B030D-6E8A-4147-A177-3AD203B41FA5}">
                      <a16:colId xmlns:a16="http://schemas.microsoft.com/office/drawing/2014/main" val="1455877838"/>
                    </a:ext>
                  </a:extLst>
                </a:gridCol>
                <a:gridCol w="3024336">
                  <a:extLst>
                    <a:ext uri="{9D8B030D-6E8A-4147-A177-3AD203B41FA5}">
                      <a16:colId xmlns:a16="http://schemas.microsoft.com/office/drawing/2014/main" val="46506160"/>
                    </a:ext>
                  </a:extLst>
                </a:gridCol>
                <a:gridCol w="2998068">
                  <a:extLst>
                    <a:ext uri="{9D8B030D-6E8A-4147-A177-3AD203B41FA5}">
                      <a16:colId xmlns:a16="http://schemas.microsoft.com/office/drawing/2014/main" val="3687207917"/>
                    </a:ext>
                  </a:extLst>
                </a:gridCol>
              </a:tblGrid>
              <a:tr h="338509">
                <a:tc gridSpan="4">
                  <a:txBody>
                    <a:bodyPr/>
                    <a:lstStyle/>
                    <a:p>
                      <a:pPr algn="ctr"/>
                      <a:r>
                        <a:rPr lang="en-US" sz="1600" b="0" i="0" u="none" dirty="0">
                          <a:latin typeface="+mn-lt"/>
                          <a:cs typeface="Times New Roman" panose="02020603050405020304" pitchFamily="18" charset="0"/>
                        </a:rPr>
                        <a:t>Defecation</a:t>
                      </a:r>
                    </a:p>
                  </a:txBody>
                  <a:tcPr>
                    <a:solidFill>
                      <a:srgbClr val="D6EAF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2202847"/>
                  </a:ext>
                </a:extLst>
              </a:tr>
              <a:tr h="865287">
                <a:tc gridSpan="4">
                  <a:txBody>
                    <a:bodyPr/>
                    <a:lstStyle/>
                    <a:p>
                      <a:pPr marL="285750" indent="-285750" algn="l">
                        <a:buFont typeface="Arial" panose="020B0604020202020204" pitchFamily="34" charset="0"/>
                        <a:buChar char="•"/>
                      </a:pPr>
                      <a:r>
                        <a:rPr lang="en-US" sz="1600" b="0" i="0" u="none" dirty="0">
                          <a:solidFill>
                            <a:srgbClr val="FF99CC"/>
                          </a:solidFill>
                          <a:latin typeface="+mn-lt"/>
                        </a:rPr>
                        <a:t>It is a spinal ref which is influenced by higher center.</a:t>
                      </a:r>
                    </a:p>
                    <a:p>
                      <a:pPr marL="285750" indent="-285750" algn="l">
                        <a:buFont typeface="Arial" panose="020B0604020202020204" pitchFamily="34" charset="0"/>
                        <a:buChar char="•"/>
                      </a:pPr>
                      <a:r>
                        <a:rPr lang="en-US" sz="1600" b="0" i="0" u="none" dirty="0">
                          <a:solidFill>
                            <a:srgbClr val="FF99CC"/>
                          </a:solidFill>
                          <a:latin typeface="+mn-lt"/>
                        </a:rPr>
                        <a:t>Most of the time the rectum is empty and both internal and external anal sphincters are maintained in a state of tonic contraction.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FF99CC"/>
                          </a:solidFill>
                        </a:rPr>
                        <a:t>The rectum is distended and sends signals to cerebral cortex producing the desire to defecate</a:t>
                      </a:r>
                      <a:r>
                        <a:rPr lang="en-US" sz="1600" dirty="0" smtClean="0">
                          <a:solidFill>
                            <a:srgbClr val="FF99CC"/>
                          </a:solidFill>
                        </a:rPr>
                        <a:t>.</a:t>
                      </a:r>
                      <a:endParaRPr lang="en-US" sz="1600" dirty="0">
                        <a:solidFill>
                          <a:srgbClr val="FF99CC"/>
                        </a:solidFill>
                      </a:endParaRPr>
                    </a:p>
                  </a:txBody>
                  <a:tcPr>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kern="1200" dirty="0">
                        <a:solidFill>
                          <a:schemeClr val="accent2">
                            <a:lumMod val="75000"/>
                          </a:schemeClr>
                        </a:solidFill>
                        <a:latin typeface="+mn-lt"/>
                        <a:ea typeface="+mn-ea"/>
                        <a:cs typeface="+mn-cs"/>
                      </a:endParaRPr>
                    </a:p>
                  </a:txBody>
                  <a:tcPr>
                    <a:solidFill>
                      <a:schemeClr val="bg1">
                        <a:lumMod val="95000"/>
                      </a:schemeClr>
                    </a:solidFill>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kern="1200" dirty="0">
                        <a:solidFill>
                          <a:schemeClr val="accent2">
                            <a:lumMod val="75000"/>
                          </a:schemeClr>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2238428804"/>
                  </a:ext>
                </a:extLst>
              </a:tr>
              <a:tr h="338509">
                <a:tc gridSpan="4">
                  <a:txBody>
                    <a:bodyPr/>
                    <a:lstStyle/>
                    <a:p>
                      <a:r>
                        <a:rPr lang="en-US" sz="1600" dirty="0">
                          <a:solidFill>
                            <a:srgbClr val="FF99CC"/>
                          </a:solidFill>
                        </a:rPr>
                        <a:t>Gastric or intestinal filling initiate a mass</a:t>
                      </a:r>
                      <a:r>
                        <a:rPr lang="en-US" sz="1600" baseline="0" dirty="0">
                          <a:solidFill>
                            <a:srgbClr val="FF99CC"/>
                          </a:solidFill>
                        </a:rPr>
                        <a:t> </a:t>
                      </a:r>
                      <a:r>
                        <a:rPr lang="en-US" sz="1600" dirty="0">
                          <a:solidFill>
                            <a:srgbClr val="FF99CC"/>
                          </a:solidFill>
                        </a:rPr>
                        <a:t>movement in the colon that pushes</a:t>
                      </a:r>
                      <a:r>
                        <a:rPr lang="en-US" sz="1600" baseline="0" dirty="0">
                          <a:solidFill>
                            <a:srgbClr val="FF99CC"/>
                          </a:solidFill>
                        </a:rPr>
                        <a:t> </a:t>
                      </a:r>
                      <a:r>
                        <a:rPr lang="en-US" sz="1600" dirty="0">
                          <a:solidFill>
                            <a:srgbClr val="FF99CC"/>
                          </a:solidFill>
                        </a:rPr>
                        <a:t>feces into rectum (</a:t>
                      </a:r>
                      <a:r>
                        <a:rPr lang="en-US" sz="1600" dirty="0" err="1">
                          <a:solidFill>
                            <a:srgbClr val="FF99CC"/>
                          </a:solidFill>
                        </a:rPr>
                        <a:t>gastrocolic</a:t>
                      </a:r>
                      <a:r>
                        <a:rPr lang="en-US" sz="1600" dirty="0">
                          <a:solidFill>
                            <a:srgbClr val="FF99CC"/>
                          </a:solidFill>
                        </a:rPr>
                        <a:t> &amp;</a:t>
                      </a:r>
                      <a:r>
                        <a:rPr lang="en-US" sz="1600" baseline="0" dirty="0">
                          <a:solidFill>
                            <a:srgbClr val="FF99CC"/>
                          </a:solidFill>
                        </a:rPr>
                        <a:t> </a:t>
                      </a:r>
                      <a:r>
                        <a:rPr lang="en-US" sz="1600" dirty="0" err="1">
                          <a:solidFill>
                            <a:srgbClr val="FF99CC"/>
                          </a:solidFill>
                        </a:rPr>
                        <a:t>Dudenocolic</a:t>
                      </a:r>
                      <a:r>
                        <a:rPr lang="en-US" sz="1600" dirty="0">
                          <a:solidFill>
                            <a:srgbClr val="FF99CC"/>
                          </a:solidFill>
                        </a:rPr>
                        <a:t> reflexes).</a:t>
                      </a:r>
                    </a:p>
                  </a:txBody>
                  <a:tcP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93350386"/>
                  </a:ext>
                </a:extLst>
              </a:tr>
              <a:tr h="584697">
                <a:tc gridSpan="4">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accent5">
                              <a:lumMod val="75000"/>
                            </a:schemeClr>
                          </a:solidFill>
                        </a:rPr>
                        <a:t>Defecation reflex : 1-Distension of the rectum.  2- Stimulation of the stretch receptors in the rectum.</a:t>
                      </a:r>
                    </a:p>
                    <a:p>
                      <a:pPr marL="285750" indent="-285750">
                        <a:buFont typeface="Arial" panose="020B0604020202020204" pitchFamily="34" charset="0"/>
                        <a:buChar char="•"/>
                      </a:pPr>
                      <a:r>
                        <a:rPr lang="en-US" sz="1600" dirty="0">
                          <a:solidFill>
                            <a:schemeClr val="accent5">
                              <a:lumMod val="75000"/>
                            </a:schemeClr>
                          </a:solidFill>
                        </a:rPr>
                        <a:t>The reflexes will </a:t>
                      </a:r>
                      <a:r>
                        <a:rPr lang="en-US" sz="1600" dirty="0" smtClean="0">
                          <a:solidFill>
                            <a:schemeClr val="accent5">
                              <a:lumMod val="75000"/>
                            </a:schemeClr>
                          </a:solidFill>
                        </a:rPr>
                        <a:t>be:</a:t>
                      </a:r>
                      <a:endParaRPr lang="en-US" sz="1600" dirty="0">
                        <a:solidFill>
                          <a:schemeClr val="accent5">
                            <a:lumMod val="75000"/>
                          </a:schemeClr>
                        </a:solidFill>
                      </a:endParaRPr>
                    </a:p>
                  </a:txBody>
                  <a:tcPr>
                    <a:solidFill>
                      <a:srgbClr val="D5FFE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41211457"/>
                  </a:ext>
                </a:extLst>
              </a:tr>
              <a:tr h="338509">
                <a:tc>
                  <a:txBody>
                    <a:bodyPr/>
                    <a:lstStyle/>
                    <a:p>
                      <a:pPr marL="0" indent="0" algn="ctr">
                        <a:buFont typeface="Arial" panose="020B0604020202020204" pitchFamily="34" charset="0"/>
                        <a:buNone/>
                      </a:pPr>
                      <a:r>
                        <a:rPr lang="en-US" sz="1600" dirty="0">
                          <a:solidFill>
                            <a:schemeClr val="accent5">
                              <a:lumMod val="75000"/>
                            </a:schemeClr>
                          </a:solidFill>
                        </a:rPr>
                        <a:t>Short reflex</a:t>
                      </a:r>
                      <a:endParaRPr lang="en-US" sz="1600" dirty="0">
                        <a:solidFill>
                          <a:schemeClr val="accent5">
                            <a:lumMod val="75000"/>
                          </a:schemeClr>
                        </a:solidFill>
                        <a:latin typeface="+mn-lt"/>
                      </a:endParaRPr>
                    </a:p>
                  </a:txBody>
                  <a:tcPr>
                    <a:solidFill>
                      <a:srgbClr val="FFFFCC"/>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accent5">
                              <a:lumMod val="75000"/>
                            </a:schemeClr>
                          </a:solidFill>
                        </a:rPr>
                        <a:t>long reflex </a:t>
                      </a:r>
                      <a:r>
                        <a:rPr lang="en-US" sz="1600" dirty="0">
                          <a:solidFill>
                            <a:srgbClr val="00B050"/>
                          </a:solidFill>
                        </a:rPr>
                        <a:t>(Mass movement)</a:t>
                      </a:r>
                    </a:p>
                  </a:txBody>
                  <a:tcPr>
                    <a:solidFill>
                      <a:srgbClr val="FFFFCC"/>
                    </a:solidFill>
                  </a:tcPr>
                </a:tc>
                <a:tc hMerge="1">
                  <a:txBody>
                    <a:bodyPr/>
                    <a:lstStyle/>
                    <a:p>
                      <a:endParaRPr lang="en-US"/>
                    </a:p>
                  </a:txBody>
                  <a:tcPr/>
                </a:tc>
                <a:tc rowSpan="2">
                  <a:txBody>
                    <a:bodyPr/>
                    <a:lstStyle/>
                    <a:p>
                      <a:pPr marL="0" indent="0" algn="ctr">
                        <a:buFont typeface="Arial" panose="020B0604020202020204" pitchFamily="34" charset="0"/>
                        <a:buNone/>
                      </a:pPr>
                      <a:endParaRPr lang="en-US" sz="100" dirty="0">
                        <a:solidFill>
                          <a:schemeClr val="accent5">
                            <a:lumMod val="75000"/>
                          </a:schemeClr>
                        </a:solidFill>
                      </a:endParaRPr>
                    </a:p>
                    <a:p>
                      <a:pPr marL="0" indent="0" algn="ctr">
                        <a:buFont typeface="Arial" panose="020B0604020202020204" pitchFamily="34" charset="0"/>
                        <a:buNone/>
                      </a:pPr>
                      <a:endParaRPr lang="en-US" sz="100" dirty="0">
                        <a:solidFill>
                          <a:schemeClr val="accent5">
                            <a:lumMod val="75000"/>
                          </a:schemeClr>
                        </a:solidFill>
                      </a:endParaRPr>
                    </a:p>
                    <a:p>
                      <a:pPr marL="0" indent="0" algn="ctr">
                        <a:buFont typeface="Arial" panose="020B0604020202020204" pitchFamily="34" charset="0"/>
                        <a:buNone/>
                      </a:pPr>
                      <a:endParaRPr lang="en-US" sz="100" dirty="0">
                        <a:solidFill>
                          <a:schemeClr val="accent5">
                            <a:lumMod val="75000"/>
                          </a:schemeClr>
                        </a:solidFill>
                      </a:endParaRPr>
                    </a:p>
                    <a:p>
                      <a:pPr marL="0" indent="0" algn="ctr">
                        <a:buFont typeface="Arial" panose="020B0604020202020204" pitchFamily="34" charset="0"/>
                        <a:buNone/>
                      </a:pPr>
                      <a:endParaRPr lang="en-US" sz="100" dirty="0">
                        <a:solidFill>
                          <a:schemeClr val="accent5">
                            <a:lumMod val="75000"/>
                          </a:schemeClr>
                        </a:solidFill>
                      </a:endParaRPr>
                    </a:p>
                    <a:p>
                      <a:pPr marL="0" indent="0" algn="ctr">
                        <a:buFont typeface="Arial" panose="020B0604020202020204" pitchFamily="34" charset="0"/>
                        <a:buNone/>
                      </a:pPr>
                      <a:endParaRPr lang="en-US" sz="100" dirty="0">
                        <a:solidFill>
                          <a:schemeClr val="accent5">
                            <a:lumMod val="75000"/>
                          </a:schemeClr>
                        </a:solidFill>
                      </a:endParaRPr>
                    </a:p>
                    <a:p>
                      <a:pPr marL="0" indent="0" algn="ctr">
                        <a:buFont typeface="Arial" panose="020B0604020202020204" pitchFamily="34" charset="0"/>
                        <a:buNone/>
                      </a:pPr>
                      <a:endParaRPr lang="en-US" sz="100" dirty="0">
                        <a:solidFill>
                          <a:schemeClr val="accent5">
                            <a:lumMod val="75000"/>
                          </a:schemeClr>
                        </a:solidFill>
                      </a:endParaRPr>
                    </a:p>
                    <a:p>
                      <a:pPr marL="0" indent="0" algn="ctr">
                        <a:buFont typeface="Arial" panose="020B0604020202020204" pitchFamily="34" charset="0"/>
                        <a:buNone/>
                      </a:pPr>
                      <a:endParaRPr lang="en-US" sz="100" dirty="0">
                        <a:solidFill>
                          <a:schemeClr val="accent5">
                            <a:lumMod val="75000"/>
                          </a:schemeClr>
                        </a:solidFill>
                      </a:endParaRPr>
                    </a:p>
                    <a:p>
                      <a:pPr marL="0" indent="0" algn="ctr">
                        <a:buFont typeface="Arial" panose="020B0604020202020204" pitchFamily="34" charset="0"/>
                        <a:buNone/>
                      </a:pPr>
                      <a:endParaRPr lang="en-US" sz="100" dirty="0">
                        <a:solidFill>
                          <a:schemeClr val="accent5">
                            <a:lumMod val="75000"/>
                          </a:schemeClr>
                        </a:solidFill>
                      </a:endParaRPr>
                    </a:p>
                    <a:p>
                      <a:pPr marL="0" indent="0" algn="ctr">
                        <a:buFont typeface="Arial" panose="020B0604020202020204" pitchFamily="34" charset="0"/>
                        <a:buNone/>
                      </a:pPr>
                      <a:endParaRPr lang="en-US" sz="100" dirty="0">
                        <a:solidFill>
                          <a:schemeClr val="accent5">
                            <a:lumMod val="75000"/>
                          </a:schemeClr>
                        </a:solidFill>
                      </a:endParaRPr>
                    </a:p>
                    <a:p>
                      <a:pPr marL="0" indent="0" algn="ctr">
                        <a:buFont typeface="Arial" panose="020B0604020202020204" pitchFamily="34" charset="0"/>
                        <a:buNone/>
                      </a:pPr>
                      <a:endParaRPr lang="en-US" sz="100" dirty="0">
                        <a:solidFill>
                          <a:schemeClr val="accent5">
                            <a:lumMod val="75000"/>
                          </a:schemeClr>
                        </a:solidFill>
                      </a:endParaRPr>
                    </a:p>
                    <a:p>
                      <a:pPr marL="0" indent="0" algn="ctr">
                        <a:buFont typeface="Arial" panose="020B0604020202020204" pitchFamily="34" charset="0"/>
                        <a:buNone/>
                      </a:pPr>
                      <a:r>
                        <a:rPr lang="en-US" sz="1600" dirty="0">
                          <a:solidFill>
                            <a:schemeClr val="accent5">
                              <a:lumMod val="75000"/>
                            </a:schemeClr>
                          </a:solidFill>
                        </a:rPr>
                        <a:t>stimulation of somatic motor </a:t>
                      </a:r>
                      <a:r>
                        <a:rPr lang="en-US" sz="1600" dirty="0" err="1">
                          <a:solidFill>
                            <a:schemeClr val="accent5">
                              <a:lumMod val="75000"/>
                            </a:schemeClr>
                          </a:solidFill>
                        </a:rPr>
                        <a:t>neurons</a:t>
                      </a:r>
                      <a:r>
                        <a:rPr lang="en-US" sz="1600" dirty="0" err="1">
                          <a:solidFill>
                            <a:schemeClr val="accent5">
                              <a:lumMod val="75000"/>
                            </a:schemeClr>
                          </a:solidFill>
                          <a:latin typeface="+mn-lt"/>
                        </a:rPr>
                        <a:t>ed</a:t>
                      </a:r>
                      <a:r>
                        <a:rPr lang="en-US" sz="1600" dirty="0">
                          <a:solidFill>
                            <a:schemeClr val="accent5">
                              <a:lumMod val="75000"/>
                            </a:schemeClr>
                          </a:solidFill>
                          <a:latin typeface="+mn-lt"/>
                        </a:rPr>
                        <a:t> in the cecum.</a:t>
                      </a: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solidFill>
                            <a:srgbClr val="00B050"/>
                          </a:solidFill>
                          <a:latin typeface="+mn-lt"/>
                        </a:rPr>
                        <a:t>(</a:t>
                      </a:r>
                      <a:r>
                        <a:rPr lang="en-US" sz="1600" dirty="0">
                          <a:solidFill>
                            <a:srgbClr val="00B050"/>
                          </a:solidFill>
                        </a:rPr>
                        <a:t>Contraction of external anal sphincter and </a:t>
                      </a:r>
                      <a:r>
                        <a:rPr lang="en-US" sz="1600" dirty="0" err="1">
                          <a:solidFill>
                            <a:srgbClr val="00B050"/>
                          </a:solidFill>
                        </a:rPr>
                        <a:t>puborectails</a:t>
                      </a:r>
                      <a:r>
                        <a:rPr lang="en-US" sz="1600" dirty="0">
                          <a:solidFill>
                            <a:srgbClr val="00B050"/>
                          </a:solidFill>
                        </a:rPr>
                        <a:t>)</a:t>
                      </a:r>
                    </a:p>
                  </a:txBody>
                  <a:tcPr>
                    <a:solidFill>
                      <a:srgbClr val="FFFFCC"/>
                    </a:solidFill>
                  </a:tcPr>
                </a:tc>
                <a:extLst>
                  <a:ext uri="{0D108BD9-81ED-4DB2-BD59-A6C34878D82A}">
                    <a16:rowId xmlns:a16="http://schemas.microsoft.com/office/drawing/2014/main" val="2878319891"/>
                  </a:ext>
                </a:extLst>
              </a:tr>
              <a:tr h="1077074">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Stimulation of myenteric plexus 	in sigmoid colon and rectum.</a:t>
                      </a:r>
                    </a:p>
                  </a:txBody>
                  <a:tcPr>
                    <a:solidFill>
                      <a:schemeClr val="bg1">
                        <a:alpha val="2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stimulation of parasympathetic 	motor neurons in sacral spinal cord</a:t>
                      </a:r>
                      <a:r>
                        <a:rPr lang="en-US" sz="1600" baseline="0" dirty="0"/>
                        <a:t> </a:t>
                      </a:r>
                      <a:r>
                        <a:rPr lang="en-US" sz="1600" u="none" baseline="0" dirty="0"/>
                        <a:t>(</a:t>
                      </a:r>
                      <a:r>
                        <a:rPr lang="en-US" sz="1600" u="none" dirty="0">
                          <a:solidFill>
                            <a:srgbClr val="00B050"/>
                          </a:solidFill>
                        </a:rPr>
                        <a:t>Through</a:t>
                      </a:r>
                      <a:r>
                        <a:rPr lang="en-US" sz="1600" u="none" baseline="0" dirty="0">
                          <a:solidFill>
                            <a:srgbClr val="00B050"/>
                          </a:solidFill>
                        </a:rPr>
                        <a:t> pelvic nerve and </a:t>
                      </a:r>
                      <a:r>
                        <a:rPr lang="en-US" sz="1600" u="none" baseline="0" dirty="0" err="1">
                          <a:solidFill>
                            <a:srgbClr val="00B050"/>
                          </a:solidFill>
                        </a:rPr>
                        <a:t>vagus</a:t>
                      </a:r>
                      <a:r>
                        <a:rPr lang="en-US" sz="1600" u="none" baseline="0" dirty="0">
                          <a:solidFill>
                            <a:srgbClr val="00B050"/>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u="none" baseline="0" dirty="0">
                          <a:solidFill>
                            <a:srgbClr val="00B050"/>
                          </a:solidFill>
                        </a:rPr>
                        <a:t>(The stimulus is distention of colon, will make mass movement).</a:t>
                      </a:r>
                      <a:endParaRPr lang="en-US" sz="1600" u="none" dirty="0">
                        <a:solidFill>
                          <a:srgbClr val="00B050"/>
                        </a:solidFill>
                      </a:endParaRPr>
                    </a:p>
                  </a:txBody>
                  <a:tcPr>
                    <a:solidFill>
                      <a:schemeClr val="bg1">
                        <a:alpha val="20000"/>
                      </a:schemeClr>
                    </a:solidFill>
                  </a:tcPr>
                </a:tc>
                <a:tc hMerge="1">
                  <a:txBody>
                    <a:bodyPr/>
                    <a:lstStyle/>
                    <a:p>
                      <a:endParaRPr lang="en-US"/>
                    </a:p>
                  </a:txBody>
                  <a:tcPr/>
                </a:tc>
                <a:tc vMerge="1">
                  <a:txBody>
                    <a:bodyPr/>
                    <a:lstStyle/>
                    <a:p>
                      <a:pPr marL="0" indent="0" algn="ctr">
                        <a:buFont typeface="Arial" panose="020B0604020202020204" pitchFamily="34" charset="0"/>
                        <a:buNone/>
                      </a:pPr>
                      <a:endParaRPr lang="en-US" sz="1600" dirty="0">
                        <a:latin typeface="+mn-lt"/>
                      </a:endParaRPr>
                    </a:p>
                  </a:txBody>
                  <a:tcPr/>
                </a:tc>
                <a:extLst>
                  <a:ext uri="{0D108BD9-81ED-4DB2-BD59-A6C34878D82A}">
                    <a16:rowId xmlns:a16="http://schemas.microsoft.com/office/drawing/2014/main" val="2352484764"/>
                  </a:ext>
                </a:extLst>
              </a:tr>
              <a:tr h="338509">
                <a:tc gridSpan="4">
                  <a:txBody>
                    <a:bodyPr/>
                    <a:lstStyle/>
                    <a:p>
                      <a:pPr marL="0" indent="0" algn="ctr">
                        <a:buFont typeface="Arial" panose="020B0604020202020204" pitchFamily="34" charset="0"/>
                        <a:buNone/>
                      </a:pPr>
                      <a:r>
                        <a:rPr kumimoji="0" lang="en-US" sz="1600" b="0" i="0" u="none" kern="1200" dirty="0">
                          <a:solidFill>
                            <a:schemeClr val="accent5">
                              <a:lumMod val="75000"/>
                            </a:schemeClr>
                          </a:solidFill>
                          <a:latin typeface="+mn-lt"/>
                          <a:ea typeface="+mn-ea"/>
                          <a:cs typeface="Times New Roman" panose="02020603050405020304" pitchFamily="18" charset="0"/>
                        </a:rPr>
                        <a:t>Increased local peristalsis. Relaxation of internal anal sphincter and contraction of external anal sphincter. </a:t>
                      </a:r>
                    </a:p>
                  </a:txBody>
                  <a:tcPr>
                    <a:solidFill>
                      <a:srgbClr val="FFAFAF">
                        <a:alpha val="20000"/>
                      </a:srgbClr>
                    </a:solidFill>
                  </a:tcPr>
                </a:tc>
                <a:tc hMerge="1">
                  <a:txBody>
                    <a:bodyPr/>
                    <a:lstStyle/>
                    <a:p>
                      <a:pPr marL="0" indent="0">
                        <a:buNone/>
                      </a:pPr>
                      <a:endParaRPr lang="en-US" sz="1400" dirty="0">
                        <a:latin typeface="+mn-lt"/>
                      </a:endParaRPr>
                    </a:p>
                  </a:txBody>
                  <a:tcPr>
                    <a:solidFill>
                      <a:srgbClr val="FFAFAF">
                        <a:alpha val="20000"/>
                      </a:srgbClr>
                    </a:solidFill>
                  </a:tcPr>
                </a:tc>
                <a:tc hMerge="1">
                  <a:txBody>
                    <a:bodyPr/>
                    <a:lstStyle/>
                    <a:p>
                      <a:endParaRPr lang="en-US"/>
                    </a:p>
                  </a:txBody>
                  <a:tcPr/>
                </a:tc>
                <a:tc hMerge="1">
                  <a:txBody>
                    <a:bodyPr/>
                    <a:lstStyle/>
                    <a:p>
                      <a:pPr marL="171450" indent="-171450">
                        <a:buFont typeface="Arial" panose="020B0604020202020204" pitchFamily="34" charset="0"/>
                        <a:buChar char="•"/>
                      </a:pPr>
                      <a:endParaRPr lang="en-US" sz="1400" dirty="0">
                        <a:latin typeface="+mn-lt"/>
                      </a:endParaRPr>
                    </a:p>
                  </a:txBody>
                  <a:tcPr>
                    <a:solidFill>
                      <a:srgbClr val="FFAFAF">
                        <a:alpha val="20000"/>
                      </a:srgbClr>
                    </a:solidFill>
                  </a:tcPr>
                </a:tc>
                <a:extLst>
                  <a:ext uri="{0D108BD9-81ED-4DB2-BD59-A6C34878D82A}">
                    <a16:rowId xmlns:a16="http://schemas.microsoft.com/office/drawing/2014/main" val="2670792896"/>
                  </a:ext>
                </a:extLst>
              </a:tr>
              <a:tr h="338509">
                <a:tc gridSpan="2">
                  <a:txBody>
                    <a:bodyPr/>
                    <a:lstStyle/>
                    <a:p>
                      <a:pPr marL="0" indent="0" algn="ctr">
                        <a:buFont typeface="+mj-lt"/>
                        <a:buNone/>
                      </a:pPr>
                      <a:r>
                        <a:rPr kumimoji="0" lang="en-US" sz="1600" kern="1200" dirty="0">
                          <a:solidFill>
                            <a:srgbClr val="FF99CC"/>
                          </a:solidFill>
                          <a:latin typeface="+mn-lt"/>
                          <a:ea typeface="+mn-ea"/>
                          <a:cs typeface="+mn-cs"/>
                        </a:rPr>
                        <a:t>If the surrounding circumstances are suitable </a:t>
                      </a:r>
                    </a:p>
                  </a:txBody>
                  <a:tcPr>
                    <a:solidFill>
                      <a:schemeClr val="accent3">
                        <a:lumMod val="20000"/>
                        <a:lumOff val="80000"/>
                      </a:schemeClr>
                    </a:solidFill>
                  </a:tcPr>
                </a:tc>
                <a:tc hMerge="1">
                  <a:txBody>
                    <a:bodyPr/>
                    <a:lstStyle/>
                    <a:p>
                      <a:pPr marL="0" indent="0">
                        <a:buNone/>
                      </a:pPr>
                      <a:endParaRPr lang="en-US" sz="1400" dirty="0">
                        <a:latin typeface="+mn-lt"/>
                      </a:endParaRPr>
                    </a:p>
                  </a:txBody>
                  <a:tcPr/>
                </a:tc>
                <a:tc gridSpan="2">
                  <a:txBody>
                    <a:bodyPr/>
                    <a:lstStyle/>
                    <a:p>
                      <a:pPr algn="ctr"/>
                      <a:r>
                        <a:rPr kumimoji="0" lang="en-US" sz="1600" kern="1200" dirty="0">
                          <a:solidFill>
                            <a:srgbClr val="FF99CC"/>
                          </a:solidFill>
                          <a:latin typeface="+mn-lt"/>
                          <a:ea typeface="+mn-ea"/>
                          <a:cs typeface="+mn-cs"/>
                        </a:rPr>
                        <a:t>If situation is NOT suitable for defecation </a:t>
                      </a:r>
                    </a:p>
                  </a:txBody>
                  <a:tcPr>
                    <a:solidFill>
                      <a:schemeClr val="accent3">
                        <a:lumMod val="20000"/>
                        <a:lumOff val="80000"/>
                      </a:schemeClr>
                    </a:solidFill>
                  </a:tcPr>
                </a:tc>
                <a:tc hMerge="1">
                  <a:txBody>
                    <a:bodyPr/>
                    <a:lstStyle/>
                    <a:p>
                      <a:pPr marL="171450" indent="-171450">
                        <a:buFont typeface="Arial" panose="020B0604020202020204" pitchFamily="34" charset="0"/>
                        <a:buChar char="•"/>
                      </a:pPr>
                      <a:endParaRPr lang="en-US" sz="1400" dirty="0">
                        <a:latin typeface="+mn-lt"/>
                      </a:endParaRPr>
                    </a:p>
                  </a:txBody>
                  <a:tcPr/>
                </a:tc>
                <a:extLst>
                  <a:ext uri="{0D108BD9-81ED-4DB2-BD59-A6C34878D82A}">
                    <a16:rowId xmlns:a16="http://schemas.microsoft.com/office/drawing/2014/main" val="1016573864"/>
                  </a:ext>
                </a:extLst>
              </a:tr>
              <a:tr h="2633959">
                <a:tc gridSpan="2">
                  <a:txBody>
                    <a:bodyPr/>
                    <a:lstStyle/>
                    <a:p>
                      <a:pPr marL="285750" indent="-285750">
                        <a:lnSpc>
                          <a:spcPct val="150000"/>
                        </a:lnSpc>
                        <a:buFont typeface="Arial" panose="020B0604020202020204" pitchFamily="34" charset="0"/>
                        <a:buChar char="•"/>
                      </a:pPr>
                      <a:r>
                        <a:rPr lang="en-US" sz="1600" dirty="0"/>
                        <a:t>Defecation reflex will be allowed. Stretch of the rectal wall is signaled to SC by pelvic nerve.</a:t>
                      </a:r>
                    </a:p>
                    <a:p>
                      <a:pPr marL="285750" indent="-285750">
                        <a:lnSpc>
                          <a:spcPct val="150000"/>
                        </a:lnSpc>
                        <a:buFont typeface="Arial" panose="020B0604020202020204" pitchFamily="34" charset="0"/>
                        <a:buChar char="•"/>
                      </a:pPr>
                      <a:r>
                        <a:rPr lang="en-US" sz="1600" dirty="0"/>
                        <a:t>Efferent pelvic impulses cause reflex contraction of the rectum and relaxation of internal anal sphincter (IAS).</a:t>
                      </a:r>
                    </a:p>
                    <a:p>
                      <a:pPr marL="285750" indent="-285750">
                        <a:lnSpc>
                          <a:spcPct val="150000"/>
                        </a:lnSpc>
                        <a:buFont typeface="Arial" panose="020B0604020202020204" pitchFamily="34" charset="0"/>
                        <a:buChar char="•"/>
                      </a:pPr>
                      <a:r>
                        <a:rPr lang="en-US" sz="1600" dirty="0"/>
                        <a:t>This is followed by reduction in tonic impulses to external anal sphincter (EAS), so it relaxes and feces leave the rectum assisted by voluntary straining and contraction of pelvic floor muscle.</a:t>
                      </a:r>
                    </a:p>
                  </a:txBody>
                  <a:tcPr>
                    <a:solidFill>
                      <a:schemeClr val="bg1"/>
                    </a:solidFill>
                  </a:tcPr>
                </a:tc>
                <a:tc hMerge="1">
                  <a:txBody>
                    <a:bodyPr/>
                    <a:lstStyle/>
                    <a:p>
                      <a:endParaRPr lang="en-US"/>
                    </a:p>
                  </a:txBody>
                  <a:tcPr/>
                </a:tc>
                <a:tc gridSpan="2">
                  <a:txBody>
                    <a:bodyPr/>
                    <a:lstStyle/>
                    <a:p>
                      <a:pPr marL="285750" indent="-285750">
                        <a:lnSpc>
                          <a:spcPct val="150000"/>
                        </a:lnSpc>
                        <a:buFont typeface="Arial" panose="020B0604020202020204" pitchFamily="34" charset="0"/>
                        <a:buChar char="•"/>
                      </a:pPr>
                      <a:r>
                        <a:rPr lang="en-US" sz="1600" dirty="0"/>
                        <a:t>The reflex is inhibited by the cerebral cortex.</a:t>
                      </a:r>
                    </a:p>
                    <a:p>
                      <a:pPr marL="285750" marR="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t>Tonic contraction of EAS is voluntary maintained which leads to accommodation the rectum to distension and return of tonic contraction of the IAS</a:t>
                      </a:r>
                      <a:r>
                        <a:rPr lang="en-US" sz="1600" baseline="0" dirty="0"/>
                        <a:t> (</a:t>
                      </a:r>
                      <a:r>
                        <a:rPr lang="en-US" sz="1600" dirty="0">
                          <a:solidFill>
                            <a:srgbClr val="00B050"/>
                          </a:solidFill>
                        </a:rPr>
                        <a:t>And </a:t>
                      </a:r>
                      <a:r>
                        <a:rPr lang="en-US" sz="1600" dirty="0" err="1">
                          <a:solidFill>
                            <a:srgbClr val="00B050"/>
                          </a:solidFill>
                        </a:rPr>
                        <a:t>puborectalis</a:t>
                      </a:r>
                      <a:r>
                        <a:rPr lang="en-US" sz="1600" baseline="0" dirty="0">
                          <a:solidFill>
                            <a:srgbClr val="00B050"/>
                          </a:solidFill>
                        </a:rPr>
                        <a:t> muscle will delay defecation</a:t>
                      </a:r>
                      <a:r>
                        <a:rPr lang="en-US" sz="1600" baseline="0" dirty="0">
                          <a:solidFill>
                            <a:schemeClr val="tx1"/>
                          </a:solidFill>
                        </a:rPr>
                        <a:t>).</a:t>
                      </a:r>
                    </a:p>
                    <a:p>
                      <a:pPr marL="285750" marR="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solidFill>
                            <a:srgbClr val="00B050"/>
                          </a:solidFill>
                        </a:rPr>
                        <a:t>The repeated inhibition of the defecation is the common cause of constipation.</a:t>
                      </a:r>
                    </a:p>
                  </a:txBody>
                  <a:tcPr>
                    <a:solidFill>
                      <a:schemeClr val="bg1"/>
                    </a:solidFill>
                  </a:tcPr>
                </a:tc>
                <a:tc hMerge="1">
                  <a:txBody>
                    <a:bodyPr/>
                    <a:lstStyle/>
                    <a:p>
                      <a:endParaRPr lang="en-US"/>
                    </a:p>
                  </a:txBody>
                  <a:tcPr/>
                </a:tc>
                <a:extLst>
                  <a:ext uri="{0D108BD9-81ED-4DB2-BD59-A6C34878D82A}">
                    <a16:rowId xmlns:a16="http://schemas.microsoft.com/office/drawing/2014/main" val="606260190"/>
                  </a:ext>
                </a:extLst>
              </a:tr>
            </a:tbl>
          </a:graphicData>
        </a:graphic>
      </p:graphicFrame>
    </p:spTree>
    <p:extLst>
      <p:ext uri="{BB962C8B-B14F-4D97-AF65-F5344CB8AC3E}">
        <p14:creationId xmlns:p14="http://schemas.microsoft.com/office/powerpoint/2010/main" val="191284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BB59D-210E-4BCA-AB92-61602A8A900D}"/>
              </a:ext>
            </a:extLst>
          </p:cNvPr>
          <p:cNvSpPr>
            <a:spLocks noGrp="1"/>
          </p:cNvSpPr>
          <p:nvPr>
            <p:ph type="title"/>
          </p:nvPr>
        </p:nvSpPr>
        <p:spPr/>
        <p:txBody>
          <a:bodyPr>
            <a:normAutofit/>
          </a:bodyPr>
          <a:lstStyle/>
          <a:p>
            <a:r>
              <a:rPr lang="en-US" sz="3200" dirty="0"/>
              <a:t>Fecal incontinence</a:t>
            </a:r>
          </a:p>
        </p:txBody>
      </p:sp>
      <p:sp>
        <p:nvSpPr>
          <p:cNvPr id="3" name="Slide Number Placeholder 2">
            <a:extLst>
              <a:ext uri="{FF2B5EF4-FFF2-40B4-BE49-F238E27FC236}">
                <a16:creationId xmlns:a16="http://schemas.microsoft.com/office/drawing/2014/main" id="{05BE2182-B2F7-4A1B-AA07-03FBA55C0373}"/>
              </a:ext>
            </a:extLst>
          </p:cNvPr>
          <p:cNvSpPr>
            <a:spLocks noGrp="1"/>
          </p:cNvSpPr>
          <p:nvPr>
            <p:ph type="sldNum" sz="quarter" idx="12"/>
          </p:nvPr>
        </p:nvSpPr>
        <p:spPr/>
        <p:txBody>
          <a:bodyPr/>
          <a:lstStyle/>
          <a:p>
            <a:fld id="{4929A69E-7D8F-4515-9605-0315ABD4F316}" type="slidenum">
              <a:rPr lang="en-US" smtClean="0"/>
              <a:t>13</a:t>
            </a:fld>
            <a:endParaRPr lang="en-US" dirty="0"/>
          </a:p>
        </p:txBody>
      </p:sp>
      <p:sp>
        <p:nvSpPr>
          <p:cNvPr id="4" name="Content Placeholder 3">
            <a:extLst>
              <a:ext uri="{FF2B5EF4-FFF2-40B4-BE49-F238E27FC236}">
                <a16:creationId xmlns:a16="http://schemas.microsoft.com/office/drawing/2014/main" id="{967D89EF-BA73-4722-A6FA-36FA86E97856}"/>
              </a:ext>
            </a:extLst>
          </p:cNvPr>
          <p:cNvSpPr>
            <a:spLocks noGrp="1"/>
          </p:cNvSpPr>
          <p:nvPr>
            <p:ph sz="quarter" idx="1"/>
          </p:nvPr>
        </p:nvSpPr>
        <p:spPr/>
        <p:txBody>
          <a:bodyPr>
            <a:normAutofit/>
          </a:bodyPr>
          <a:lstStyle/>
          <a:p>
            <a:pPr>
              <a:lnSpc>
                <a:spcPct val="150000"/>
              </a:lnSpc>
            </a:pPr>
            <a:r>
              <a:rPr lang="en-US" sz="1800" dirty="0">
                <a:solidFill>
                  <a:srgbClr val="00B050"/>
                </a:solidFill>
              </a:rPr>
              <a:t>Fecal continence is the ability to voluntarily control fecal and urinary discharge.</a:t>
            </a:r>
            <a:endParaRPr lang="en-US" sz="1800" dirty="0"/>
          </a:p>
          <a:p>
            <a:pPr>
              <a:lnSpc>
                <a:spcPct val="150000"/>
              </a:lnSpc>
            </a:pPr>
            <a:r>
              <a:rPr lang="en-US" sz="1800" dirty="0"/>
              <a:t>The spinal reflex of defecation operates without interference from higher centers.</a:t>
            </a:r>
          </a:p>
          <a:p>
            <a:pPr>
              <a:lnSpc>
                <a:spcPct val="150000"/>
              </a:lnSpc>
            </a:pPr>
            <a:r>
              <a:rPr lang="en-US" sz="1800" dirty="0">
                <a:solidFill>
                  <a:schemeClr val="accent2">
                    <a:lumMod val="75000"/>
                  </a:schemeClr>
                </a:solidFill>
              </a:rPr>
              <a:t>Causes:</a:t>
            </a:r>
          </a:p>
          <a:p>
            <a:pPr lvl="1">
              <a:lnSpc>
                <a:spcPct val="150000"/>
              </a:lnSpc>
            </a:pPr>
            <a:r>
              <a:rPr lang="en-US" sz="1600" dirty="0">
                <a:solidFill>
                  <a:schemeClr val="tx1"/>
                </a:solidFill>
              </a:rPr>
              <a:t>In infants (physiological).</a:t>
            </a:r>
          </a:p>
          <a:p>
            <a:pPr lvl="1">
              <a:lnSpc>
                <a:spcPct val="150000"/>
              </a:lnSpc>
            </a:pPr>
            <a:r>
              <a:rPr lang="en-US" sz="1600" dirty="0">
                <a:solidFill>
                  <a:schemeClr val="tx1"/>
                </a:solidFill>
              </a:rPr>
              <a:t>Spinal cord lesion.</a:t>
            </a:r>
          </a:p>
          <a:p>
            <a:pPr lvl="1">
              <a:lnSpc>
                <a:spcPct val="150000"/>
              </a:lnSpc>
            </a:pPr>
            <a:r>
              <a:rPr lang="en-US" sz="1600" dirty="0">
                <a:solidFill>
                  <a:schemeClr val="tx1"/>
                </a:solidFill>
              </a:rPr>
              <a:t>Weakness of  IAS and EAS.</a:t>
            </a:r>
          </a:p>
          <a:p>
            <a:pPr lvl="1">
              <a:lnSpc>
                <a:spcPct val="150000"/>
              </a:lnSpc>
            </a:pPr>
            <a:r>
              <a:rPr lang="en-US" sz="1600" dirty="0">
                <a:solidFill>
                  <a:schemeClr val="tx1"/>
                </a:solidFill>
              </a:rPr>
              <a:t>Weakness of  </a:t>
            </a:r>
            <a:r>
              <a:rPr lang="en-US" sz="1600" dirty="0" err="1">
                <a:solidFill>
                  <a:schemeClr val="tx1"/>
                </a:solidFill>
              </a:rPr>
              <a:t>pulborectalis</a:t>
            </a:r>
            <a:r>
              <a:rPr lang="en-US" sz="1600" dirty="0">
                <a:solidFill>
                  <a:schemeClr val="tx1"/>
                </a:solidFill>
              </a:rPr>
              <a:t>.</a:t>
            </a:r>
          </a:p>
          <a:p>
            <a:pPr lvl="1">
              <a:lnSpc>
                <a:spcPct val="150000"/>
              </a:lnSpc>
            </a:pPr>
            <a:r>
              <a:rPr lang="en-US" sz="1600" dirty="0">
                <a:solidFill>
                  <a:schemeClr val="tx1"/>
                </a:solidFill>
              </a:rPr>
              <a:t>Altered rectal or anal sensation.</a:t>
            </a:r>
          </a:p>
          <a:p>
            <a:pPr lvl="1">
              <a:lnSpc>
                <a:spcPct val="150000"/>
              </a:lnSpc>
            </a:pPr>
            <a:r>
              <a:rPr lang="en-US" sz="1600" dirty="0">
                <a:solidFill>
                  <a:schemeClr val="tx1"/>
                </a:solidFill>
              </a:rPr>
              <a:t>Diarrheal conditions.</a:t>
            </a:r>
          </a:p>
          <a:p>
            <a:pPr lvl="1">
              <a:lnSpc>
                <a:spcPct val="150000"/>
              </a:lnSpc>
            </a:pPr>
            <a:r>
              <a:rPr lang="en-US" sz="1600" dirty="0">
                <a:solidFill>
                  <a:schemeClr val="tx1"/>
                </a:solidFill>
              </a:rPr>
              <a:t>Diminished rectal capacity.</a:t>
            </a:r>
          </a:p>
          <a:p>
            <a:pPr>
              <a:lnSpc>
                <a:spcPct val="150000"/>
              </a:lnSpc>
            </a:pPr>
            <a:endParaRPr lang="en-US" sz="1800" dirty="0"/>
          </a:p>
        </p:txBody>
      </p:sp>
      <p:sp>
        <p:nvSpPr>
          <p:cNvPr id="5" name="object 36">
            <a:extLst>
              <a:ext uri="{FF2B5EF4-FFF2-40B4-BE49-F238E27FC236}">
                <a16:creationId xmlns:a16="http://schemas.microsoft.com/office/drawing/2014/main" id="{78B35076-6C38-4BF2-80E6-496EDA564D96}"/>
              </a:ext>
            </a:extLst>
          </p:cNvPr>
          <p:cNvSpPr/>
          <p:nvPr/>
        </p:nvSpPr>
        <p:spPr>
          <a:xfrm>
            <a:off x="8072679" y="2204864"/>
            <a:ext cx="3506724" cy="4028296"/>
          </a:xfrm>
          <a:prstGeom prst="rect">
            <a:avLst/>
          </a:prstGeom>
          <a:blipFill>
            <a:blip r:embed="rId2" cstate="print"/>
            <a:stretch>
              <a:fillRect/>
            </a:stretch>
          </a:blipFill>
        </p:spPr>
        <p:txBody>
          <a:bodyPr wrap="square" lIns="0" tIns="0" rIns="0" bIns="0" rtlCol="0">
            <a:noAutofit/>
          </a:bodyPr>
          <a:lstStyle/>
          <a:p>
            <a:endParaRPr/>
          </a:p>
        </p:txBody>
      </p:sp>
      <p:sp>
        <p:nvSpPr>
          <p:cNvPr id="6" name="Rectangle 5"/>
          <p:cNvSpPr/>
          <p:nvPr/>
        </p:nvSpPr>
        <p:spPr>
          <a:xfrm>
            <a:off x="9982844" y="0"/>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Females’ Slides</a:t>
            </a:r>
          </a:p>
        </p:txBody>
      </p:sp>
    </p:spTree>
    <p:extLst>
      <p:ext uri="{BB962C8B-B14F-4D97-AF65-F5344CB8AC3E}">
        <p14:creationId xmlns:p14="http://schemas.microsoft.com/office/powerpoint/2010/main" val="181076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105"/>
            <a:ext cx="12188825" cy="990600"/>
          </a:xfrm>
        </p:spPr>
        <p:txBody>
          <a:bodyPr>
            <a:normAutofit/>
          </a:bodyPr>
          <a:lstStyle/>
          <a:p>
            <a:pPr algn="ctr"/>
            <a:r>
              <a:rPr lang="en-US" sz="4000" b="1" dirty="0">
                <a:solidFill>
                  <a:schemeClr val="bg2">
                    <a:lumMod val="50000"/>
                  </a:schemeClr>
                </a:solidFill>
              </a:rPr>
              <a:t>Thank you! </a:t>
            </a:r>
          </a:p>
        </p:txBody>
      </p:sp>
      <p:sp>
        <p:nvSpPr>
          <p:cNvPr id="6" name="Rectangle 5"/>
          <p:cNvSpPr/>
          <p:nvPr/>
        </p:nvSpPr>
        <p:spPr>
          <a:xfrm>
            <a:off x="822161" y="2290673"/>
            <a:ext cx="4423006" cy="461665"/>
          </a:xfrm>
          <a:prstGeom prst="rect">
            <a:avLst/>
          </a:prstGeom>
        </p:spPr>
        <p:txBody>
          <a:bodyPr wrap="none">
            <a:spAutoFit/>
          </a:bodyPr>
          <a:lstStyle/>
          <a:p>
            <a:pPr defTabSz="914400">
              <a:spcBef>
                <a:spcPct val="20000"/>
              </a:spcBef>
            </a:pPr>
            <a:r>
              <a:rPr lang="en-US" sz="2400" b="1" dirty="0">
                <a:solidFill>
                  <a:schemeClr val="accent1">
                    <a:lumMod val="75000"/>
                  </a:schemeClr>
                </a:solidFill>
                <a:latin typeface="+mj-lt"/>
                <a:ea typeface="+mj-ea"/>
                <a:cs typeface="+mj-cs"/>
              </a:rPr>
              <a:t>The Physiology 436 Team:</a:t>
            </a:r>
          </a:p>
        </p:txBody>
      </p:sp>
      <p:sp>
        <p:nvSpPr>
          <p:cNvPr id="8" name="Content Placeholder 2"/>
          <p:cNvSpPr txBox="1">
            <a:spLocks/>
          </p:cNvSpPr>
          <p:nvPr/>
        </p:nvSpPr>
        <p:spPr>
          <a:xfrm>
            <a:off x="8146058" y="2306126"/>
            <a:ext cx="2916905" cy="15544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accent1">
                    <a:lumMod val="75000"/>
                  </a:schemeClr>
                </a:solidFill>
                <a:latin typeface="+mj-lt"/>
                <a:ea typeface="+mj-ea"/>
                <a:cs typeface="+mj-cs"/>
              </a:rPr>
              <a:t>Team Leaders: </a:t>
            </a:r>
          </a:p>
          <a:p>
            <a:pPr marL="0" indent="0">
              <a:buFont typeface="Arial" panose="020B0604020202020204" pitchFamily="34" charset="0"/>
              <a:buNone/>
            </a:pPr>
            <a:r>
              <a:rPr lang="en-US" sz="1800" dirty="0">
                <a:solidFill>
                  <a:srgbClr val="DDE9EC">
                    <a:lumMod val="75000"/>
                  </a:srgbClr>
                </a:solidFill>
              </a:rPr>
              <a:t> Laila Mathkour</a:t>
            </a:r>
          </a:p>
          <a:p>
            <a:pPr marL="0" indent="0">
              <a:buFont typeface="Arial" panose="020B0604020202020204" pitchFamily="34" charset="0"/>
              <a:buNone/>
            </a:pPr>
            <a:r>
              <a:rPr lang="en-US" sz="1800" dirty="0">
                <a:solidFill>
                  <a:srgbClr val="DDE9EC">
                    <a:lumMod val="75000"/>
                  </a:srgbClr>
                </a:solidFill>
              </a:rPr>
              <a:t> Mohammad </a:t>
            </a:r>
            <a:r>
              <a:rPr lang="en-US" sz="1800" dirty="0" err="1">
                <a:solidFill>
                  <a:srgbClr val="DDE9EC">
                    <a:lumMod val="75000"/>
                  </a:srgbClr>
                </a:solidFill>
              </a:rPr>
              <a:t>Alayed</a:t>
            </a:r>
            <a:r>
              <a:rPr lang="en-US" sz="1800" dirty="0">
                <a:solidFill>
                  <a:srgbClr val="DDE9EC">
                    <a:lumMod val="75000"/>
                  </a:srgbClr>
                </a:solidFill>
              </a:rPr>
              <a:t>  </a:t>
            </a:r>
          </a:p>
          <a:p>
            <a:pPr marL="0" indent="0">
              <a:buFont typeface="Arial" panose="020B0604020202020204" pitchFamily="34" charset="0"/>
              <a:buNone/>
            </a:pPr>
            <a:endParaRPr lang="en-US" sz="2000" dirty="0">
              <a:solidFill>
                <a:srgbClr val="DDE9EC">
                  <a:lumMod val="75000"/>
                </a:srgbClr>
              </a:solidFill>
            </a:endParaRPr>
          </a:p>
          <a:p>
            <a:pPr marL="0" indent="0">
              <a:buFont typeface="Arial" panose="020B0604020202020204" pitchFamily="34" charset="0"/>
              <a:buNone/>
            </a:pPr>
            <a:endParaRPr lang="en-US" sz="3600" dirty="0">
              <a:solidFill>
                <a:srgbClr val="DDE9EC">
                  <a:lumMod val="75000"/>
                </a:srgbClr>
              </a:solidFill>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14</a:t>
            </a:fld>
            <a:endParaRPr lang="en-US" dirty="0">
              <a:solidFill>
                <a:srgbClr val="464653"/>
              </a:solidFill>
            </a:endParaRPr>
          </a:p>
        </p:txBody>
      </p:sp>
      <p:sp>
        <p:nvSpPr>
          <p:cNvPr id="12" name="Rectangle 11"/>
          <p:cNvSpPr/>
          <p:nvPr/>
        </p:nvSpPr>
        <p:spPr>
          <a:xfrm>
            <a:off x="945840" y="1583377"/>
            <a:ext cx="10297144" cy="369332"/>
          </a:xfrm>
          <a:prstGeom prst="rect">
            <a:avLst/>
          </a:prstGeom>
        </p:spPr>
        <p:txBody>
          <a:bodyPr wrap="square">
            <a:spAutoFit/>
          </a:bodyPr>
          <a:lstStyle/>
          <a:p>
            <a:pPr algn="ctr" defTabSz="914400"/>
            <a:r>
              <a:rPr lang="ar-SA" sz="1800"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sz="1800" dirty="0">
              <a:solidFill>
                <a:srgbClr val="DDE9EC">
                  <a:lumMod val="75000"/>
                </a:srgbClr>
              </a:solidFill>
            </a:endParaRPr>
          </a:p>
        </p:txBody>
      </p:sp>
      <p:sp>
        <p:nvSpPr>
          <p:cNvPr id="14" name="Rectangle 13"/>
          <p:cNvSpPr/>
          <p:nvPr/>
        </p:nvSpPr>
        <p:spPr>
          <a:xfrm>
            <a:off x="841774" y="2679772"/>
            <a:ext cx="1965375" cy="2401673"/>
          </a:xfrm>
          <a:prstGeom prst="rect">
            <a:avLst/>
          </a:prstGeom>
        </p:spPr>
        <p:txBody>
          <a:bodyPr wrap="square" lIns="101590" tIns="50795" rIns="101590" bIns="50795">
            <a:spAutoFit/>
          </a:bodyPr>
          <a:lstStyle/>
          <a:p>
            <a:pPr fontAlgn="t">
              <a:lnSpc>
                <a:spcPct val="150000"/>
              </a:lnSpc>
              <a:spcBef>
                <a:spcPct val="20000"/>
              </a:spcBef>
            </a:pPr>
            <a:r>
              <a:rPr lang="en-US" sz="1800" dirty="0">
                <a:solidFill>
                  <a:srgbClr val="DDE9EC">
                    <a:lumMod val="75000"/>
                  </a:srgbClr>
                </a:solidFill>
              </a:rPr>
              <a:t>Females Members:</a:t>
            </a:r>
          </a:p>
          <a:p>
            <a:pPr fontAlgn="t">
              <a:lnSpc>
                <a:spcPct val="150000"/>
              </a:lnSpc>
              <a:spcBef>
                <a:spcPct val="20000"/>
              </a:spcBef>
            </a:pPr>
            <a:r>
              <a:rPr lang="en-US" sz="1800" dirty="0">
                <a:solidFill>
                  <a:srgbClr val="DDE9EC">
                    <a:lumMod val="75000"/>
                  </a:srgbClr>
                </a:solidFill>
              </a:rPr>
              <a:t>Lama </a:t>
            </a:r>
            <a:r>
              <a:rPr lang="en-US" sz="1800" dirty="0" err="1">
                <a:solidFill>
                  <a:srgbClr val="DDE9EC">
                    <a:lumMod val="75000"/>
                  </a:srgbClr>
                </a:solidFill>
              </a:rPr>
              <a:t>Alfouzan</a:t>
            </a:r>
            <a:endParaRPr lang="en-US" sz="1800" dirty="0">
              <a:solidFill>
                <a:srgbClr val="DDE9EC">
                  <a:lumMod val="75000"/>
                </a:srgbClr>
              </a:solidFill>
            </a:endParaRPr>
          </a:p>
          <a:p>
            <a:pPr fontAlgn="t">
              <a:lnSpc>
                <a:spcPct val="150000"/>
              </a:lnSpc>
              <a:spcBef>
                <a:spcPct val="20000"/>
              </a:spcBef>
            </a:pPr>
            <a:r>
              <a:rPr lang="en-US" sz="1800" dirty="0">
                <a:solidFill>
                  <a:srgbClr val="DDE9EC">
                    <a:lumMod val="75000"/>
                  </a:srgbClr>
                </a:solidFill>
              </a:rPr>
              <a:t>Najd </a:t>
            </a:r>
            <a:r>
              <a:rPr lang="en-US" sz="1800" dirty="0" err="1">
                <a:solidFill>
                  <a:srgbClr val="DDE9EC">
                    <a:lumMod val="75000"/>
                  </a:srgbClr>
                </a:solidFill>
              </a:rPr>
              <a:t>Altheeb</a:t>
            </a:r>
            <a:endParaRPr lang="en-US" sz="1800" dirty="0">
              <a:solidFill>
                <a:srgbClr val="DDE9EC">
                  <a:lumMod val="75000"/>
                </a:srgbClr>
              </a:solidFill>
            </a:endParaRPr>
          </a:p>
          <a:p>
            <a:pPr fontAlgn="t">
              <a:lnSpc>
                <a:spcPct val="150000"/>
              </a:lnSpc>
              <a:spcBef>
                <a:spcPct val="20000"/>
              </a:spcBef>
            </a:pPr>
            <a:r>
              <a:rPr lang="en-US" sz="1800" dirty="0">
                <a:solidFill>
                  <a:srgbClr val="DDE9EC">
                    <a:lumMod val="75000"/>
                  </a:srgbClr>
                </a:solidFill>
              </a:rPr>
              <a:t>Rana </a:t>
            </a:r>
            <a:r>
              <a:rPr lang="en-US" sz="1800" dirty="0" err="1">
                <a:solidFill>
                  <a:srgbClr val="DDE9EC">
                    <a:lumMod val="75000"/>
                  </a:srgbClr>
                </a:solidFill>
              </a:rPr>
              <a:t>Barasian</a:t>
            </a:r>
            <a:r>
              <a:rPr lang="en-US" sz="1800" dirty="0">
                <a:solidFill>
                  <a:srgbClr val="DDE9EC">
                    <a:lumMod val="75000"/>
                  </a:srgbClr>
                </a:solidFill>
              </a:rPr>
              <a:t> </a:t>
            </a:r>
          </a:p>
          <a:p>
            <a:pPr fontAlgn="t">
              <a:lnSpc>
                <a:spcPct val="150000"/>
              </a:lnSpc>
              <a:spcBef>
                <a:spcPct val="20000"/>
              </a:spcBef>
            </a:pPr>
            <a:r>
              <a:rPr lang="en-US" sz="1800" dirty="0" err="1">
                <a:solidFill>
                  <a:srgbClr val="DDE9EC">
                    <a:lumMod val="75000"/>
                  </a:srgbClr>
                </a:solidFill>
              </a:rPr>
              <a:t>Shatha</a:t>
            </a:r>
            <a:r>
              <a:rPr lang="en-US" sz="1800" dirty="0">
                <a:solidFill>
                  <a:srgbClr val="DDE9EC">
                    <a:lumMod val="75000"/>
                  </a:srgbClr>
                </a:solidFill>
              </a:rPr>
              <a:t> </a:t>
            </a:r>
            <a:r>
              <a:rPr lang="en-US" sz="1800" dirty="0" err="1">
                <a:solidFill>
                  <a:srgbClr val="DDE9EC">
                    <a:lumMod val="75000"/>
                  </a:srgbClr>
                </a:solidFill>
              </a:rPr>
              <a:t>Alghaihb</a:t>
            </a:r>
            <a:r>
              <a:rPr lang="en-US" sz="1800" dirty="0">
                <a:solidFill>
                  <a:srgbClr val="DDE9EC">
                    <a:lumMod val="75000"/>
                  </a:srgbClr>
                </a:solidFill>
              </a:rPr>
              <a:t> </a:t>
            </a:r>
          </a:p>
        </p:txBody>
      </p:sp>
      <p:sp>
        <p:nvSpPr>
          <p:cNvPr id="15" name="Rectangle 14"/>
          <p:cNvSpPr/>
          <p:nvPr/>
        </p:nvSpPr>
        <p:spPr>
          <a:xfrm>
            <a:off x="2938613" y="2691670"/>
            <a:ext cx="2175090" cy="2915660"/>
          </a:xfrm>
          <a:prstGeom prst="rect">
            <a:avLst/>
          </a:prstGeom>
        </p:spPr>
        <p:txBody>
          <a:bodyPr wrap="square" lIns="101590" tIns="50795" rIns="101590" bIns="50795">
            <a:spAutoFit/>
          </a:bodyPr>
          <a:lstStyle/>
          <a:p>
            <a:pPr fontAlgn="t">
              <a:lnSpc>
                <a:spcPct val="150000"/>
              </a:lnSpc>
              <a:spcBef>
                <a:spcPct val="20000"/>
              </a:spcBef>
            </a:pPr>
            <a:r>
              <a:rPr lang="en-US" sz="1800" dirty="0">
                <a:solidFill>
                  <a:srgbClr val="DDE9EC">
                    <a:lumMod val="75000"/>
                  </a:srgbClr>
                </a:solidFill>
              </a:rPr>
              <a:t>Males Members: </a:t>
            </a:r>
          </a:p>
          <a:p>
            <a:pPr fontAlgn="t">
              <a:lnSpc>
                <a:spcPct val="150000"/>
              </a:lnSpc>
              <a:spcBef>
                <a:spcPct val="20000"/>
              </a:spcBef>
            </a:pPr>
            <a:r>
              <a:rPr lang="en-US" sz="1800" dirty="0">
                <a:solidFill>
                  <a:srgbClr val="DDE9EC">
                    <a:lumMod val="75000"/>
                  </a:srgbClr>
                </a:solidFill>
              </a:rPr>
              <a:t>Basel </a:t>
            </a:r>
            <a:r>
              <a:rPr lang="en-US" sz="1800" dirty="0" err="1">
                <a:solidFill>
                  <a:srgbClr val="DDE9EC">
                    <a:lumMod val="75000"/>
                  </a:srgbClr>
                </a:solidFill>
              </a:rPr>
              <a:t>almeflh</a:t>
            </a:r>
            <a:r>
              <a:rPr lang="en-US" sz="1800" dirty="0">
                <a:solidFill>
                  <a:srgbClr val="DDE9EC">
                    <a:lumMod val="75000"/>
                  </a:srgbClr>
                </a:solidFill>
              </a:rPr>
              <a:t> </a:t>
            </a:r>
          </a:p>
          <a:p>
            <a:pPr fontAlgn="t">
              <a:lnSpc>
                <a:spcPct val="150000"/>
              </a:lnSpc>
              <a:spcBef>
                <a:spcPct val="20000"/>
              </a:spcBef>
            </a:pPr>
            <a:r>
              <a:rPr lang="en-US" sz="1800" dirty="0">
                <a:solidFill>
                  <a:srgbClr val="DDE9EC">
                    <a:lumMod val="75000"/>
                  </a:srgbClr>
                </a:solidFill>
              </a:rPr>
              <a:t>Abdullatif </a:t>
            </a:r>
            <a:r>
              <a:rPr lang="en-US" sz="1800" dirty="0" err="1">
                <a:solidFill>
                  <a:srgbClr val="DDE9EC">
                    <a:lumMod val="75000"/>
                  </a:srgbClr>
                </a:solidFill>
              </a:rPr>
              <a:t>Alabdullatif</a:t>
            </a:r>
            <a:r>
              <a:rPr lang="en-US" sz="1800" dirty="0">
                <a:solidFill>
                  <a:srgbClr val="DDE9EC">
                    <a:lumMod val="75000"/>
                  </a:srgbClr>
                </a:solidFill>
              </a:rPr>
              <a:t> </a:t>
            </a:r>
            <a:r>
              <a:rPr lang="en-US" dirty="0"/>
              <a:t>	</a:t>
            </a:r>
          </a:p>
          <a:p>
            <a:pPr fontAlgn="t">
              <a:lnSpc>
                <a:spcPct val="150000"/>
              </a:lnSpc>
              <a:spcBef>
                <a:spcPct val="20000"/>
              </a:spcBef>
            </a:pPr>
            <a:r>
              <a:rPr lang="en-US" dirty="0"/>
              <a:t>	</a:t>
            </a:r>
          </a:p>
          <a:p>
            <a:pPr fontAlgn="t">
              <a:lnSpc>
                <a:spcPct val="150000"/>
              </a:lnSpc>
              <a:spcBef>
                <a:spcPct val="20000"/>
              </a:spcBef>
            </a:pPr>
            <a:endParaRPr lang="en-US" sz="1800" dirty="0">
              <a:solidFill>
                <a:srgbClr val="DDE9EC">
                  <a:lumMod val="75000"/>
                </a:srgbClr>
              </a:solidFill>
            </a:endParaRPr>
          </a:p>
        </p:txBody>
      </p:sp>
      <p:sp>
        <p:nvSpPr>
          <p:cNvPr id="17" name="مربع نص 1"/>
          <p:cNvSpPr txBox="1"/>
          <p:nvPr/>
        </p:nvSpPr>
        <p:spPr>
          <a:xfrm>
            <a:off x="603638" y="5383451"/>
            <a:ext cx="5490774" cy="892552"/>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defTabSz="914400"/>
            <a:r>
              <a:rPr lang="en-US" sz="1600" b="1" dirty="0">
                <a:solidFill>
                  <a:schemeClr val="accent1">
                    <a:lumMod val="75000"/>
                  </a:schemeClr>
                </a:solidFill>
                <a:latin typeface="+mj-lt"/>
                <a:ea typeface="+mj-ea"/>
                <a:cs typeface="+mj-cs"/>
              </a:rPr>
              <a:t>References: </a:t>
            </a:r>
          </a:p>
          <a:p>
            <a:pPr marL="285750" indent="-285750" defTabSz="914400">
              <a:buFont typeface="Arial" panose="020B0604020202020204" pitchFamily="34" charset="0"/>
              <a:buChar char="•"/>
            </a:pPr>
            <a:r>
              <a:rPr lang="fr-FR" sz="1200" dirty="0">
                <a:solidFill>
                  <a:srgbClr val="464653"/>
                </a:solidFill>
              </a:rPr>
              <a:t>2017-2018 Dr. </a:t>
            </a:r>
            <a:r>
              <a:rPr lang="fr-FR" sz="1200" dirty="0" err="1">
                <a:solidFill>
                  <a:srgbClr val="464653"/>
                </a:solidFill>
              </a:rPr>
              <a:t>Hayam</a:t>
            </a:r>
            <a:r>
              <a:rPr lang="fr-FR" sz="1200" dirty="0">
                <a:solidFill>
                  <a:srgbClr val="464653"/>
                </a:solidFill>
              </a:rPr>
              <a:t> </a:t>
            </a:r>
            <a:r>
              <a:rPr lang="fr-FR" sz="1200" dirty="0" err="1">
                <a:solidFill>
                  <a:srgbClr val="464653"/>
                </a:solidFill>
              </a:rPr>
              <a:t>Gad’s</a:t>
            </a:r>
            <a:r>
              <a:rPr lang="fr-FR" sz="1200" dirty="0">
                <a:solidFill>
                  <a:srgbClr val="464653"/>
                </a:solidFill>
              </a:rPr>
              <a:t> Lecture.</a:t>
            </a:r>
          </a:p>
          <a:p>
            <a:pPr marL="285750" indent="-285750" defTabSz="914400">
              <a:buFont typeface="Arial" panose="020B0604020202020204" pitchFamily="34" charset="0"/>
              <a:buChar char="•"/>
            </a:pPr>
            <a:r>
              <a:rPr lang="fr-FR" sz="1200" dirty="0">
                <a:solidFill>
                  <a:srgbClr val="464653"/>
                </a:solidFill>
              </a:rPr>
              <a:t>2017-2018 Dr. Mohammed Al </a:t>
            </a:r>
            <a:r>
              <a:rPr lang="fr-FR" sz="1200" dirty="0" err="1">
                <a:solidFill>
                  <a:srgbClr val="464653"/>
                </a:solidFill>
              </a:rPr>
              <a:t>Zoghaibi’s</a:t>
            </a:r>
            <a:r>
              <a:rPr lang="fr-FR" sz="1200" dirty="0">
                <a:solidFill>
                  <a:srgbClr val="464653"/>
                </a:solidFill>
              </a:rPr>
              <a:t> Lecture.</a:t>
            </a:r>
          </a:p>
          <a:p>
            <a:pPr marL="285750" indent="-285750" defTabSz="914400">
              <a:buFont typeface="Arial" panose="020B0604020202020204" pitchFamily="34" charset="0"/>
              <a:buChar char="•"/>
            </a:pPr>
            <a:r>
              <a:rPr lang="en-US" sz="1200" dirty="0">
                <a:solidFill>
                  <a:srgbClr val="464653"/>
                </a:solidFill>
              </a:rPr>
              <a:t>Guyton and Hall Textbook of Medical Physiology (Thirteenth Edition.)</a:t>
            </a:r>
          </a:p>
        </p:txBody>
      </p:sp>
      <p:sp>
        <p:nvSpPr>
          <p:cNvPr id="18" name="TextBox 17"/>
          <p:cNvSpPr txBox="1"/>
          <p:nvPr/>
        </p:nvSpPr>
        <p:spPr>
          <a:xfrm>
            <a:off x="1098266" y="6348371"/>
            <a:ext cx="7200800" cy="338554"/>
          </a:xfrm>
          <a:prstGeom prst="rect">
            <a:avLst/>
          </a:prstGeom>
          <a:noFill/>
        </p:spPr>
        <p:txBody>
          <a:bodyPr wrap="square" rtlCol="0">
            <a:spAutoFit/>
          </a:bodyPr>
          <a:lstStyle/>
          <a:p>
            <a:pPr algn="r" rtl="1"/>
            <a:r>
              <a:rPr lang="ar-SA" sz="1600" dirty="0">
                <a:solidFill>
                  <a:schemeClr val="tx2"/>
                </a:solidFill>
                <a:latin typeface="Calibri" panose="020F0502020204030204" pitchFamily="34" charset="0"/>
                <a:cs typeface="Calibri" panose="020F0502020204030204" pitchFamily="34" charset="0"/>
              </a:rPr>
              <a:t>اللهم اني استودعتك ما حفظت وما قرأت وما فهمت، فرده لي وقت حاجتي إليه يا</a:t>
            </a:r>
            <a:r>
              <a:rPr lang="en-US" sz="1600" dirty="0">
                <a:solidFill>
                  <a:schemeClr val="tx2"/>
                </a:solidFill>
                <a:latin typeface="Calibri" panose="020F0502020204030204" pitchFamily="34" charset="0"/>
                <a:cs typeface="Calibri" panose="020F0502020204030204" pitchFamily="34" charset="0"/>
              </a:rPr>
              <a:t> </a:t>
            </a:r>
            <a:r>
              <a:rPr lang="ar-SA" sz="1600" dirty="0">
                <a:solidFill>
                  <a:schemeClr val="tx2"/>
                </a:solidFill>
                <a:latin typeface="Calibri" panose="020F0502020204030204" pitchFamily="34" charset="0"/>
                <a:cs typeface="Calibri" panose="020F0502020204030204" pitchFamily="34" charset="0"/>
              </a:rPr>
              <a:t>من لا تضيع عنده الودائع.</a:t>
            </a:r>
            <a:endParaRPr lang="en-US" sz="1600" dirty="0">
              <a:solidFill>
                <a:schemeClr val="tx2"/>
              </a:solidFill>
              <a:latin typeface="Calibri" panose="020F0502020204030204" pitchFamily="34" charset="0"/>
              <a:cs typeface="Calibri" panose="020F0502020204030204" pitchFamily="34" charset="0"/>
            </a:endParaRPr>
          </a:p>
        </p:txBody>
      </p:sp>
      <p:sp>
        <p:nvSpPr>
          <p:cNvPr id="19" name="Rectangle 18"/>
          <p:cNvSpPr/>
          <p:nvPr/>
        </p:nvSpPr>
        <p:spPr>
          <a:xfrm>
            <a:off x="8146058" y="4276772"/>
            <a:ext cx="1944797" cy="400110"/>
          </a:xfrm>
          <a:prstGeom prst="rect">
            <a:avLst/>
          </a:prstGeom>
        </p:spPr>
        <p:txBody>
          <a:bodyPr wrap="square">
            <a:spAutoFit/>
          </a:bodyPr>
          <a:lstStyle/>
          <a:p>
            <a:pPr defTabSz="914400"/>
            <a:r>
              <a:rPr lang="en-US" b="1" dirty="0">
                <a:solidFill>
                  <a:schemeClr val="accent1">
                    <a:lumMod val="75000"/>
                  </a:schemeClr>
                </a:solidFill>
                <a:latin typeface="+mj-lt"/>
                <a:ea typeface="+mj-ea"/>
                <a:cs typeface="+mj-cs"/>
              </a:rPr>
              <a:t>Contact us:</a:t>
            </a:r>
          </a:p>
        </p:txBody>
      </p:sp>
      <p:pic>
        <p:nvPicPr>
          <p:cNvPr id="20" name="Picture 19">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25985" t="21850" r="25930" b="22937"/>
          <a:stretch/>
        </p:blipFill>
        <p:spPr>
          <a:xfrm>
            <a:off x="8254652" y="5409259"/>
            <a:ext cx="490813" cy="354476"/>
          </a:xfrm>
          <a:prstGeom prst="rect">
            <a:avLst/>
          </a:prstGeom>
        </p:spPr>
      </p:pic>
      <p:pic>
        <p:nvPicPr>
          <p:cNvPr id="21" name="Picture 20">
            <a:hlinkClick r:id="rId5"/>
          </p:cNvPr>
          <p:cNvPicPr>
            <a:picLocks noChangeAspect="1"/>
          </p:cNvPicPr>
          <p:nvPr/>
        </p:nvPicPr>
        <p:blipFill rotWithShape="1">
          <a:blip r:embed="rId6">
            <a:extLst>
              <a:ext uri="{28A0092B-C50C-407E-A947-70E740481C1C}">
                <a14:useLocalDpi xmlns:a14="http://schemas.microsoft.com/office/drawing/2010/main" val="0"/>
              </a:ext>
            </a:extLst>
          </a:blip>
          <a:srcRect l="26649" t="22721" r="26650" b="22723"/>
          <a:stretch/>
        </p:blipFill>
        <p:spPr>
          <a:xfrm>
            <a:off x="8254652" y="4735673"/>
            <a:ext cx="512901" cy="431941"/>
          </a:xfrm>
          <a:prstGeom prst="rect">
            <a:avLst/>
          </a:prstGeom>
        </p:spPr>
      </p:pic>
      <p:pic>
        <p:nvPicPr>
          <p:cNvPr id="22" name="Picture 21">
            <a:hlinkClick r:id="rId7"/>
          </p:cNvPr>
          <p:cNvPicPr>
            <a:picLocks noChangeAspect="1"/>
          </p:cNvPicPr>
          <p:nvPr/>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l="18500" t="9051" r="18500" b="9051"/>
          <a:stretch/>
        </p:blipFill>
        <p:spPr>
          <a:xfrm>
            <a:off x="9356906" y="4660517"/>
            <a:ext cx="360040" cy="507097"/>
          </a:xfrm>
          <a:prstGeom prst="rect">
            <a:avLst/>
          </a:prstGeom>
        </p:spPr>
      </p:pic>
      <p:pic>
        <p:nvPicPr>
          <p:cNvPr id="23" name="Picture 22">
            <a:hlinkClick r:id="rId9"/>
          </p:cNvPr>
          <p:cNvPicPr>
            <a:picLocks noChangeAspect="1"/>
          </p:cNvPicPr>
          <p:nvPr/>
        </p:nvPicPr>
        <p:blipFill rotWithShape="1">
          <a:blip r:embed="rId10" cstate="print">
            <a:extLst>
              <a:ext uri="{28A0092B-C50C-407E-A947-70E740481C1C}">
                <a14:useLocalDpi xmlns:a14="http://schemas.microsoft.com/office/drawing/2010/main" val="0"/>
              </a:ext>
            </a:extLst>
          </a:blip>
          <a:srcRect l="23540" t="19760" r="23540" b="19761"/>
          <a:stretch/>
        </p:blipFill>
        <p:spPr>
          <a:xfrm>
            <a:off x="9284898" y="5331687"/>
            <a:ext cx="504056" cy="432048"/>
          </a:xfrm>
          <a:prstGeom prst="rect">
            <a:avLst/>
          </a:prstGeom>
        </p:spPr>
      </p:pic>
      <p:pic>
        <p:nvPicPr>
          <p:cNvPr id="24" name="Picture 23">
            <a:hlinkClick r:id="rId11"/>
          </p:cNvPr>
          <p:cNvPicPr>
            <a:picLocks noChangeAspect="1"/>
          </p:cNvPicPr>
          <p:nvPr/>
        </p:nvPicPr>
        <p:blipFill>
          <a:blip r:embed="rId12"/>
          <a:stretch>
            <a:fillRect/>
          </a:stretch>
        </p:blipFill>
        <p:spPr>
          <a:xfrm>
            <a:off x="8436012" y="5763735"/>
            <a:ext cx="1158340" cy="646232"/>
          </a:xfrm>
          <a:prstGeom prst="rect">
            <a:avLst/>
          </a:prstGeom>
        </p:spPr>
      </p:pic>
      <p:pic>
        <p:nvPicPr>
          <p:cNvPr id="25" name="Picture 24">
            <a:hlinkClick r:id="rId13"/>
          </p:cNvPr>
          <p:cNvPicPr>
            <a:picLocks noChangeAspect="1"/>
          </p:cNvPicPr>
          <p:nvPr/>
        </p:nvPicPr>
        <p:blipFill>
          <a:blip r:embed="rId1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0400191" y="5473472"/>
            <a:ext cx="992439" cy="815775"/>
          </a:xfrm>
          <a:prstGeom prst="rect">
            <a:avLst/>
          </a:prstGeom>
        </p:spPr>
      </p:pic>
    </p:spTree>
    <p:extLst>
      <p:ext uri="{BB962C8B-B14F-4D97-AF65-F5344CB8AC3E}">
        <p14:creationId xmlns:p14="http://schemas.microsoft.com/office/powerpoint/2010/main" val="4045370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2318054" y="512388"/>
            <a:ext cx="7443889" cy="848865"/>
          </a:xfrm>
          <a:prstGeom prst="foldedCorner">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00" b="1" dirty="0">
              <a:solidFill>
                <a:srgbClr val="9FB8CD">
                  <a:lumMod val="75000"/>
                </a:srgbClr>
              </a:solidFill>
              <a:latin typeface="Arial Black" panose="020B0A04020102020204" pitchFamily="34" charset="0"/>
            </a:endParaRPr>
          </a:p>
          <a:p>
            <a:pPr algn="ctr"/>
            <a:endParaRPr lang="en-US" sz="100" b="1" dirty="0">
              <a:solidFill>
                <a:srgbClr val="9FB8CD">
                  <a:lumMod val="75000"/>
                </a:srgbClr>
              </a:solidFill>
              <a:latin typeface="Arial Black" panose="020B0A04020102020204" pitchFamily="34" charset="0"/>
            </a:endParaRPr>
          </a:p>
          <a:p>
            <a:pPr algn="ctr"/>
            <a:endParaRPr lang="en-US" sz="100" b="1" dirty="0">
              <a:solidFill>
                <a:srgbClr val="9FB8CD">
                  <a:lumMod val="75000"/>
                </a:srgbClr>
              </a:solidFill>
              <a:latin typeface="Arial Black" panose="020B0A04020102020204" pitchFamily="34" charset="0"/>
            </a:endParaRPr>
          </a:p>
          <a:p>
            <a:pPr algn="ctr"/>
            <a:endParaRPr lang="en-US" sz="100" b="1" dirty="0">
              <a:solidFill>
                <a:srgbClr val="9FB8CD">
                  <a:lumMod val="75000"/>
                </a:srgbClr>
              </a:solidFill>
              <a:latin typeface="Arial Black" panose="020B0A04020102020204" pitchFamily="34" charset="0"/>
            </a:endParaRPr>
          </a:p>
          <a:p>
            <a:pPr algn="ctr"/>
            <a:endParaRPr lang="en-US" sz="100" b="1" dirty="0">
              <a:solidFill>
                <a:srgbClr val="9FB8CD">
                  <a:lumMod val="75000"/>
                </a:srgbClr>
              </a:solidFill>
              <a:latin typeface="Arial Black" panose="020B0A04020102020204" pitchFamily="34" charset="0"/>
            </a:endParaRPr>
          </a:p>
          <a:p>
            <a:pPr algn="ctr"/>
            <a:endParaRPr lang="en-US" sz="100" b="1" dirty="0">
              <a:solidFill>
                <a:srgbClr val="9FB8CD">
                  <a:lumMod val="75000"/>
                </a:srgbClr>
              </a:solidFill>
              <a:latin typeface="Arial Black" panose="020B0A04020102020204" pitchFamily="34" charset="0"/>
            </a:endParaRPr>
          </a:p>
          <a:p>
            <a:pPr algn="ctr"/>
            <a:endParaRPr lang="en-US" sz="100" b="1" dirty="0">
              <a:solidFill>
                <a:srgbClr val="9FB8CD">
                  <a:lumMod val="75000"/>
                </a:srgbClr>
              </a:solidFill>
              <a:latin typeface="Arial Black" panose="020B0A04020102020204" pitchFamily="34" charset="0"/>
            </a:endParaRPr>
          </a:p>
          <a:p>
            <a:pPr algn="ctr"/>
            <a:endParaRPr lang="en-US" sz="100" b="1" dirty="0">
              <a:solidFill>
                <a:srgbClr val="9FB8CD">
                  <a:lumMod val="75000"/>
                </a:srgbClr>
              </a:solidFill>
              <a:latin typeface="Arial Black" panose="020B0A04020102020204" pitchFamily="34" charset="0"/>
            </a:endParaRPr>
          </a:p>
          <a:p>
            <a:pPr algn="ctr"/>
            <a:r>
              <a:rPr lang="en-US" sz="2800" b="1" dirty="0">
                <a:solidFill>
                  <a:srgbClr val="9FB8CD">
                    <a:lumMod val="75000"/>
                  </a:srgbClr>
                </a:solidFill>
                <a:latin typeface="Arial Black" panose="020B0A04020102020204" pitchFamily="34" charset="0"/>
              </a:rPr>
              <a:t>physiology of the colon</a:t>
            </a:r>
            <a:endParaRPr lang="en-US" sz="1400" dirty="0"/>
          </a:p>
        </p:txBody>
      </p:sp>
      <p:sp>
        <p:nvSpPr>
          <p:cNvPr id="4" name="Flowchart: Process 3"/>
          <p:cNvSpPr/>
          <p:nvPr/>
        </p:nvSpPr>
        <p:spPr>
          <a:xfrm>
            <a:off x="895040" y="1640341"/>
            <a:ext cx="10289916" cy="4466682"/>
          </a:xfrm>
          <a:prstGeom prst="flowChartProcess">
            <a:avLst/>
          </a:prstGeom>
          <a:solidFill>
            <a:schemeClr val="accent2">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lvl="0">
              <a:lnSpc>
                <a:spcPct val="150000"/>
              </a:lnSpc>
            </a:pPr>
            <a:r>
              <a:rPr lang="en-US" b="1" dirty="0">
                <a:solidFill>
                  <a:schemeClr val="accent1">
                    <a:lumMod val="75000"/>
                  </a:schemeClr>
                </a:solidFill>
              </a:rPr>
              <a:t>Objectives:</a:t>
            </a:r>
          </a:p>
          <a:p>
            <a:pPr marL="457200" lvl="0" indent="-457200">
              <a:lnSpc>
                <a:spcPct val="150000"/>
              </a:lnSpc>
              <a:buFont typeface="+mj-lt"/>
              <a:buAutoNum type="arabicPeriod"/>
            </a:pPr>
            <a:r>
              <a:rPr lang="en-US" dirty="0">
                <a:solidFill>
                  <a:prstClr val="black"/>
                </a:solidFill>
              </a:rPr>
              <a:t>Parts of the colon.</a:t>
            </a:r>
          </a:p>
          <a:p>
            <a:pPr marL="457200" lvl="0" indent="-457200">
              <a:lnSpc>
                <a:spcPct val="150000"/>
              </a:lnSpc>
              <a:buFont typeface="+mj-lt"/>
              <a:buAutoNum type="arabicPeriod"/>
            </a:pPr>
            <a:r>
              <a:rPr lang="en-US" dirty="0">
                <a:solidFill>
                  <a:prstClr val="black"/>
                </a:solidFill>
              </a:rPr>
              <a:t>Functions of the colon.</a:t>
            </a:r>
          </a:p>
          <a:p>
            <a:pPr marL="457200" lvl="0" indent="-457200">
              <a:lnSpc>
                <a:spcPct val="150000"/>
              </a:lnSpc>
              <a:buFont typeface="+mj-lt"/>
              <a:buAutoNum type="arabicPeriod"/>
            </a:pPr>
            <a:r>
              <a:rPr lang="en-US" dirty="0">
                <a:solidFill>
                  <a:prstClr val="black"/>
                </a:solidFill>
              </a:rPr>
              <a:t>The physiology of different colon regions.</a:t>
            </a:r>
          </a:p>
          <a:p>
            <a:pPr marL="457200" lvl="0" indent="-457200">
              <a:lnSpc>
                <a:spcPct val="150000"/>
              </a:lnSpc>
              <a:buFont typeface="+mj-lt"/>
              <a:buAutoNum type="arabicPeriod"/>
            </a:pPr>
            <a:r>
              <a:rPr lang="en-US" dirty="0">
                <a:solidFill>
                  <a:prstClr val="black"/>
                </a:solidFill>
              </a:rPr>
              <a:t>Secretion in the colon.</a:t>
            </a:r>
          </a:p>
          <a:p>
            <a:pPr marL="457200" lvl="0" indent="-457200">
              <a:lnSpc>
                <a:spcPct val="150000"/>
              </a:lnSpc>
              <a:buFont typeface="+mj-lt"/>
              <a:buAutoNum type="arabicPeriod"/>
            </a:pPr>
            <a:r>
              <a:rPr lang="en-US" dirty="0">
                <a:solidFill>
                  <a:prstClr val="black"/>
                </a:solidFill>
              </a:rPr>
              <a:t>Nutrient digestion in the colon.</a:t>
            </a:r>
          </a:p>
          <a:p>
            <a:pPr marL="457200" lvl="0" indent="-457200">
              <a:lnSpc>
                <a:spcPct val="150000"/>
              </a:lnSpc>
              <a:buFont typeface="+mj-lt"/>
              <a:buAutoNum type="arabicPeriod"/>
            </a:pPr>
            <a:r>
              <a:rPr lang="en-US" dirty="0">
                <a:solidFill>
                  <a:prstClr val="black"/>
                </a:solidFill>
              </a:rPr>
              <a:t>Absorption in the colon.</a:t>
            </a:r>
          </a:p>
          <a:p>
            <a:pPr marL="457200" lvl="0" indent="-457200">
              <a:lnSpc>
                <a:spcPct val="150000"/>
              </a:lnSpc>
              <a:buFont typeface="+mj-lt"/>
              <a:buAutoNum type="arabicPeriod"/>
            </a:pPr>
            <a:r>
              <a:rPr lang="en-US" dirty="0">
                <a:solidFill>
                  <a:prstClr val="black"/>
                </a:solidFill>
              </a:rPr>
              <a:t>Bacterial action in the colon.</a:t>
            </a:r>
          </a:p>
          <a:p>
            <a:pPr marL="457200" lvl="0" indent="-457200">
              <a:lnSpc>
                <a:spcPct val="150000"/>
              </a:lnSpc>
              <a:buFont typeface="+mj-lt"/>
              <a:buAutoNum type="arabicPeriod"/>
            </a:pPr>
            <a:r>
              <a:rPr lang="en-US" dirty="0">
                <a:solidFill>
                  <a:prstClr val="black"/>
                </a:solidFill>
              </a:rPr>
              <a:t>Motility in the colon.</a:t>
            </a:r>
          </a:p>
          <a:p>
            <a:pPr marL="457200" lvl="0" indent="-457200">
              <a:lnSpc>
                <a:spcPct val="150000"/>
              </a:lnSpc>
              <a:buFont typeface="+mj-lt"/>
              <a:buAutoNum type="arabicPeriod"/>
            </a:pPr>
            <a:r>
              <a:rPr lang="en-US" dirty="0">
                <a:solidFill>
                  <a:prstClr val="black"/>
                </a:solidFill>
              </a:rPr>
              <a:t>Defecation reflex.</a:t>
            </a:r>
          </a:p>
        </p:txBody>
      </p:sp>
      <p:sp>
        <p:nvSpPr>
          <p:cNvPr id="10" name="Rectangle 9"/>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1" name="Rectangle 10"/>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2" name="Rectangle 11"/>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2" name="Slide Number Placeholder 1"/>
          <p:cNvSpPr>
            <a:spLocks noGrp="1"/>
          </p:cNvSpPr>
          <p:nvPr>
            <p:ph type="sldNum" sz="quarter" idx="12"/>
          </p:nvPr>
        </p:nvSpPr>
        <p:spPr/>
        <p:txBody>
          <a:bodyPr/>
          <a:lstStyle/>
          <a:p>
            <a:fld id="{4929A69E-7D8F-4515-9605-0315ABD4F316}" type="slidenum">
              <a:rPr lang="en-US" smtClean="0"/>
              <a:t>2</a:t>
            </a:fld>
            <a:endParaRPr lang="en-US" dirty="0"/>
          </a:p>
        </p:txBody>
      </p:sp>
    </p:spTree>
    <p:extLst>
      <p:ext uri="{BB962C8B-B14F-4D97-AF65-F5344CB8AC3E}">
        <p14:creationId xmlns:p14="http://schemas.microsoft.com/office/powerpoint/2010/main" val="1805047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1" y="152400"/>
            <a:ext cx="5412944" cy="990600"/>
          </a:xfrm>
        </p:spPr>
        <p:txBody>
          <a:bodyPr>
            <a:noAutofit/>
          </a:bodyPr>
          <a:lstStyle/>
          <a:p>
            <a:r>
              <a:rPr lang="en-US" sz="3200" dirty="0"/>
              <a:t>The large intestine</a:t>
            </a:r>
          </a:p>
        </p:txBody>
      </p:sp>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sp>
        <p:nvSpPr>
          <p:cNvPr id="4" name="Content Placeholder 3"/>
          <p:cNvSpPr>
            <a:spLocks noGrp="1"/>
          </p:cNvSpPr>
          <p:nvPr>
            <p:ph sz="quarter" idx="1"/>
          </p:nvPr>
        </p:nvSpPr>
        <p:spPr>
          <a:xfrm>
            <a:off x="575672" y="1143000"/>
            <a:ext cx="5446734" cy="5213350"/>
          </a:xfrm>
          <a:ln>
            <a:noFill/>
            <a:prstDash val="dash"/>
          </a:ln>
        </p:spPr>
        <p:txBody>
          <a:bodyPr>
            <a:normAutofit/>
          </a:bodyPr>
          <a:lstStyle/>
          <a:p>
            <a:pPr>
              <a:lnSpc>
                <a:spcPct val="150000"/>
              </a:lnSpc>
            </a:pPr>
            <a:r>
              <a:rPr lang="en-US" sz="1800" dirty="0"/>
              <a:t>This is the final digestive structure.</a:t>
            </a:r>
          </a:p>
          <a:p>
            <a:pPr>
              <a:lnSpc>
                <a:spcPct val="150000"/>
              </a:lnSpc>
            </a:pPr>
            <a:r>
              <a:rPr lang="en-US" sz="1800" dirty="0"/>
              <a:t>It does not contain villi.</a:t>
            </a:r>
          </a:p>
          <a:p>
            <a:pPr>
              <a:lnSpc>
                <a:spcPct val="150000"/>
              </a:lnSpc>
            </a:pPr>
            <a:r>
              <a:rPr lang="en-US" sz="1800" dirty="0"/>
              <a:t>By the time the digested food (</a:t>
            </a:r>
            <a:r>
              <a:rPr lang="en-US" sz="1800" dirty="0" err="1"/>
              <a:t>chyme</a:t>
            </a:r>
            <a:r>
              <a:rPr lang="en-US" sz="1800" dirty="0"/>
              <a:t>) reaches the large intestine, most of the nutrients have been </a:t>
            </a:r>
            <a:r>
              <a:rPr lang="en-US" sz="1800" dirty="0" smtClean="0"/>
              <a:t>absorbed.</a:t>
            </a:r>
            <a:endParaRPr lang="en-US" sz="1800" dirty="0"/>
          </a:p>
          <a:p>
            <a:pPr>
              <a:lnSpc>
                <a:spcPct val="150000"/>
              </a:lnSpc>
            </a:pPr>
            <a:r>
              <a:rPr lang="en-US" sz="1800" dirty="0"/>
              <a:t>The primary role of the large intestine is to convert chime into feces for excretion.</a:t>
            </a:r>
          </a:p>
        </p:txBody>
      </p:sp>
      <p:cxnSp>
        <p:nvCxnSpPr>
          <p:cNvPr id="5" name="Straight Connector 4"/>
          <p:cNvCxnSpPr/>
          <p:nvPr/>
        </p:nvCxnSpPr>
        <p:spPr>
          <a:xfrm>
            <a:off x="6094431"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7" name="Title 1"/>
          <p:cNvSpPr txBox="1">
            <a:spLocks/>
          </p:cNvSpPr>
          <p:nvPr/>
        </p:nvSpPr>
        <p:spPr>
          <a:xfrm>
            <a:off x="6094431" y="152400"/>
            <a:ext cx="5484972" cy="990600"/>
          </a:xfrm>
          <a:prstGeom prst="rect">
            <a:avLst/>
          </a:prstGeom>
        </p:spPr>
        <p:txBody>
          <a:bodyPr vert="horz" lIns="101590" tIns="50795" rIns="101590" bIns="50795" anchor="b" anchorCtr="0">
            <a:normAutofit fontScale="97500"/>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3200" dirty="0"/>
              <a:t>Parts of the colon </a:t>
            </a:r>
          </a:p>
        </p:txBody>
      </p:sp>
      <p:sp>
        <p:nvSpPr>
          <p:cNvPr id="9" name="Content Placeholder 3"/>
          <p:cNvSpPr txBox="1">
            <a:spLocks/>
          </p:cNvSpPr>
          <p:nvPr/>
        </p:nvSpPr>
        <p:spPr>
          <a:xfrm>
            <a:off x="6090842" y="1143000"/>
            <a:ext cx="5446734" cy="4727550"/>
          </a:xfrm>
          <a:prstGeom prst="rect">
            <a:avLst/>
          </a:prstGeom>
          <a:ln>
            <a:noFill/>
            <a:prstDash val="dash"/>
          </a:ln>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a:lnSpc>
                <a:spcPct val="150000"/>
              </a:lnSpc>
            </a:pPr>
            <a:r>
              <a:rPr lang="en-US" sz="1800" dirty="0"/>
              <a:t>The colon has a length of about </a:t>
            </a:r>
            <a:r>
              <a:rPr lang="en-US" sz="1800" dirty="0">
                <a:solidFill>
                  <a:schemeClr val="accent4">
                    <a:lumMod val="75000"/>
                  </a:schemeClr>
                </a:solidFill>
              </a:rPr>
              <a:t>1.5 </a:t>
            </a:r>
            <a:r>
              <a:rPr lang="en-US" sz="1800" dirty="0"/>
              <a:t>meters (</a:t>
            </a:r>
            <a:r>
              <a:rPr lang="en-US" sz="1800" dirty="0">
                <a:solidFill>
                  <a:schemeClr val="accent4">
                    <a:lumMod val="75000"/>
                  </a:schemeClr>
                </a:solidFill>
              </a:rPr>
              <a:t>one-fifth</a:t>
            </a:r>
            <a:r>
              <a:rPr lang="en-US" sz="1800" dirty="0"/>
              <a:t> of the whole length of GIT).</a:t>
            </a:r>
          </a:p>
          <a:p>
            <a:pPr>
              <a:lnSpc>
                <a:spcPct val="150000"/>
              </a:lnSpc>
            </a:pPr>
            <a:r>
              <a:rPr lang="en-US" sz="1800" dirty="0"/>
              <a:t>It consists of the ascending &amp; descending, transverse and sigmoid colon, rectum and anal canal.</a:t>
            </a:r>
          </a:p>
          <a:p>
            <a:pPr>
              <a:lnSpc>
                <a:spcPct val="150000"/>
              </a:lnSpc>
            </a:pPr>
            <a:r>
              <a:rPr lang="en-US" sz="1800" dirty="0"/>
              <a:t>The transit of </a:t>
            </a:r>
          </a:p>
          <a:p>
            <a:pPr marL="0" indent="0">
              <a:lnSpc>
                <a:spcPct val="150000"/>
              </a:lnSpc>
              <a:buNone/>
            </a:pPr>
            <a:r>
              <a:rPr lang="en-US" sz="1800" dirty="0"/>
              <a:t>radiolabeled </a:t>
            </a:r>
            <a:r>
              <a:rPr lang="en-US" sz="1800" dirty="0" err="1"/>
              <a:t>chyme</a:t>
            </a:r>
            <a:r>
              <a:rPr lang="en-US" sz="1800" dirty="0"/>
              <a:t> </a:t>
            </a:r>
          </a:p>
          <a:p>
            <a:pPr marL="0" indent="0">
              <a:lnSpc>
                <a:spcPct val="150000"/>
              </a:lnSpc>
              <a:buNone/>
            </a:pPr>
            <a:r>
              <a:rPr lang="en-US" sz="1800" dirty="0"/>
              <a:t>through the large </a:t>
            </a:r>
          </a:p>
          <a:p>
            <a:pPr marL="0" indent="0">
              <a:lnSpc>
                <a:spcPct val="150000"/>
              </a:lnSpc>
              <a:buNone/>
            </a:pPr>
            <a:r>
              <a:rPr lang="en-US" sz="1800" dirty="0"/>
              <a:t>intestine occurs in </a:t>
            </a:r>
          </a:p>
          <a:p>
            <a:pPr marL="0" indent="0">
              <a:lnSpc>
                <a:spcPct val="150000"/>
              </a:lnSpc>
              <a:buNone/>
            </a:pPr>
            <a:r>
              <a:rPr lang="en-US" sz="1800" dirty="0">
                <a:solidFill>
                  <a:schemeClr val="accent4">
                    <a:lumMod val="75000"/>
                  </a:schemeClr>
                </a:solidFill>
              </a:rPr>
              <a:t>36-48</a:t>
            </a:r>
            <a:r>
              <a:rPr lang="en-US" sz="1800" dirty="0"/>
              <a:t> hrs.</a:t>
            </a:r>
          </a:p>
        </p:txBody>
      </p:sp>
      <p:sp>
        <p:nvSpPr>
          <p:cNvPr id="12" name="object 16">
            <a:extLst>
              <a:ext uri="{FF2B5EF4-FFF2-40B4-BE49-F238E27FC236}">
                <a16:creationId xmlns:a16="http://schemas.microsoft.com/office/drawing/2014/main" id="{AAECD6E4-BC7E-4A93-B637-1F0742F2B032}"/>
              </a:ext>
            </a:extLst>
          </p:cNvPr>
          <p:cNvSpPr/>
          <p:nvPr/>
        </p:nvSpPr>
        <p:spPr>
          <a:xfrm>
            <a:off x="8110636" y="2924944"/>
            <a:ext cx="3426940" cy="3359398"/>
          </a:xfrm>
          <a:prstGeom prst="rect">
            <a:avLst/>
          </a:prstGeom>
          <a:blipFill>
            <a:blip r:embed="rId2" cstate="print"/>
            <a:stretch>
              <a:fillRect b="-5030"/>
            </a:stretch>
          </a:blipFill>
        </p:spPr>
        <p:txBody>
          <a:bodyPr wrap="square" lIns="0" tIns="0" rIns="0" bIns="0" rtlCol="0">
            <a:noAutofit/>
          </a:bodyPr>
          <a:lstStyle/>
          <a:p>
            <a:endParaRPr/>
          </a:p>
        </p:txBody>
      </p:sp>
    </p:spTree>
    <p:extLst>
      <p:ext uri="{BB962C8B-B14F-4D97-AF65-F5344CB8AC3E}">
        <p14:creationId xmlns:p14="http://schemas.microsoft.com/office/powerpoint/2010/main" val="891601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23B85-EC2C-45B5-9F4C-84AD845305BB}"/>
              </a:ext>
            </a:extLst>
          </p:cNvPr>
          <p:cNvSpPr>
            <a:spLocks noGrp="1"/>
          </p:cNvSpPr>
          <p:nvPr>
            <p:ph type="title"/>
          </p:nvPr>
        </p:nvSpPr>
        <p:spPr/>
        <p:txBody>
          <a:bodyPr>
            <a:normAutofit/>
          </a:bodyPr>
          <a:lstStyle/>
          <a:p>
            <a:r>
              <a:rPr lang="en-US" sz="3200" dirty="0"/>
              <a:t>The mucous membrane of the colon</a:t>
            </a:r>
          </a:p>
        </p:txBody>
      </p:sp>
      <p:sp>
        <p:nvSpPr>
          <p:cNvPr id="3" name="Slide Number Placeholder 2">
            <a:extLst>
              <a:ext uri="{FF2B5EF4-FFF2-40B4-BE49-F238E27FC236}">
                <a16:creationId xmlns:a16="http://schemas.microsoft.com/office/drawing/2014/main" id="{7B8D3F9F-127C-4667-9099-19BBA05C944D}"/>
              </a:ext>
            </a:extLst>
          </p:cNvPr>
          <p:cNvSpPr>
            <a:spLocks noGrp="1"/>
          </p:cNvSpPr>
          <p:nvPr>
            <p:ph type="sldNum" sz="quarter" idx="12"/>
          </p:nvPr>
        </p:nvSpPr>
        <p:spPr/>
        <p:txBody>
          <a:bodyPr/>
          <a:lstStyle/>
          <a:p>
            <a:fld id="{4929A69E-7D8F-4515-9605-0315ABD4F316}" type="slidenum">
              <a:rPr lang="en-US" smtClean="0"/>
              <a:t>4</a:t>
            </a:fld>
            <a:endParaRPr lang="en-US" dirty="0"/>
          </a:p>
        </p:txBody>
      </p:sp>
      <p:sp>
        <p:nvSpPr>
          <p:cNvPr id="4" name="Content Placeholder 3">
            <a:extLst>
              <a:ext uri="{FF2B5EF4-FFF2-40B4-BE49-F238E27FC236}">
                <a16:creationId xmlns:a16="http://schemas.microsoft.com/office/drawing/2014/main" id="{C6995384-22EE-4AD9-8A25-3172B62C5020}"/>
              </a:ext>
            </a:extLst>
          </p:cNvPr>
          <p:cNvSpPr>
            <a:spLocks noGrp="1"/>
          </p:cNvSpPr>
          <p:nvPr>
            <p:ph sz="quarter" idx="1"/>
          </p:nvPr>
        </p:nvSpPr>
        <p:spPr>
          <a:xfrm>
            <a:off x="609460" y="1143000"/>
            <a:ext cx="6709088" cy="4937760"/>
          </a:xfrm>
        </p:spPr>
        <p:txBody>
          <a:bodyPr>
            <a:normAutofit/>
          </a:bodyPr>
          <a:lstStyle/>
          <a:p>
            <a:pPr>
              <a:lnSpc>
                <a:spcPct val="150000"/>
              </a:lnSpc>
            </a:pPr>
            <a:r>
              <a:rPr lang="en-US" sz="1500" dirty="0"/>
              <a:t> Lacks villi and has many crypts of </a:t>
            </a:r>
            <a:r>
              <a:rPr lang="en-US" sz="1500" dirty="0" err="1"/>
              <a:t>Lieberkühn</a:t>
            </a:r>
            <a:endParaRPr lang="en-US" sz="1500" dirty="0"/>
          </a:p>
          <a:p>
            <a:pPr>
              <a:lnSpc>
                <a:spcPct val="150000"/>
              </a:lnSpc>
            </a:pPr>
            <a:r>
              <a:rPr lang="en-US" sz="1500" dirty="0"/>
              <a:t>The epithelial cells contain almost no enzymes </a:t>
            </a:r>
            <a:r>
              <a:rPr lang="en-US" sz="1500" dirty="0">
                <a:solidFill>
                  <a:srgbClr val="00B050"/>
                </a:solidFill>
              </a:rPr>
              <a:t>(Because the colon is not a place for digestion).</a:t>
            </a:r>
          </a:p>
          <a:p>
            <a:pPr>
              <a:lnSpc>
                <a:spcPct val="150000"/>
              </a:lnSpc>
            </a:pPr>
            <a:r>
              <a:rPr lang="en-US" sz="1500" dirty="0"/>
              <a:t> They consist of simple short glands lined by mucous-secreting goblet cells </a:t>
            </a:r>
            <a:r>
              <a:rPr lang="en-US" sz="1500" dirty="0">
                <a:solidFill>
                  <a:srgbClr val="00B050"/>
                </a:solidFill>
              </a:rPr>
              <a:t>(Main colonic secretion is mucous, as the colon lacks digestive enzymes)</a:t>
            </a:r>
          </a:p>
          <a:p>
            <a:pPr>
              <a:lnSpc>
                <a:spcPct val="150000"/>
              </a:lnSpc>
            </a:pPr>
            <a:r>
              <a:rPr lang="en-US" sz="1500" dirty="0"/>
              <a:t>The outer longitudinal muscle layer is modified form </a:t>
            </a:r>
            <a:r>
              <a:rPr lang="en-US" sz="1500" dirty="0">
                <a:solidFill>
                  <a:schemeClr val="accent4">
                    <a:lumMod val="75000"/>
                  </a:schemeClr>
                </a:solidFill>
              </a:rPr>
              <a:t>three</a:t>
            </a:r>
            <a:r>
              <a:rPr lang="en-US" sz="1500" dirty="0"/>
              <a:t> longitudinal bands called </a:t>
            </a:r>
            <a:r>
              <a:rPr lang="en-US" sz="1500" u="sng" dirty="0"/>
              <a:t>tenia coli</a:t>
            </a:r>
            <a:r>
              <a:rPr lang="en-US" sz="1500" dirty="0">
                <a:solidFill>
                  <a:schemeClr val="bg1">
                    <a:lumMod val="50000"/>
                  </a:schemeClr>
                </a:solidFill>
              </a:rPr>
              <a:t> (Three thickened bands of muscles) </a:t>
            </a:r>
            <a:r>
              <a:rPr lang="en-US" sz="1500" dirty="0"/>
              <a:t>visible on the outer surface.</a:t>
            </a:r>
          </a:p>
          <a:p>
            <a:pPr>
              <a:lnSpc>
                <a:spcPct val="150000"/>
              </a:lnSpc>
            </a:pPr>
            <a:r>
              <a:rPr lang="en-US" sz="1500" dirty="0"/>
              <a:t>Since the muscle bands are shorter than the length of the colon, the colonic </a:t>
            </a:r>
            <a:r>
              <a:rPr lang="en-US" sz="1500" dirty="0" err="1"/>
              <a:t>wallis</a:t>
            </a:r>
            <a:r>
              <a:rPr lang="en-US" sz="1500" dirty="0"/>
              <a:t> </a:t>
            </a:r>
            <a:r>
              <a:rPr lang="en-US" sz="1500" dirty="0" err="1"/>
              <a:t>sacculated</a:t>
            </a:r>
            <a:r>
              <a:rPr lang="en-US" sz="1500" dirty="0"/>
              <a:t> and forms </a:t>
            </a:r>
            <a:r>
              <a:rPr lang="en-US" sz="1500" dirty="0" err="1"/>
              <a:t>haustra</a:t>
            </a:r>
            <a:r>
              <a:rPr lang="en-US" sz="1500" dirty="0"/>
              <a:t> </a:t>
            </a:r>
            <a:r>
              <a:rPr lang="en-US" sz="1500" dirty="0">
                <a:solidFill>
                  <a:schemeClr val="bg1">
                    <a:lumMod val="50000"/>
                  </a:schemeClr>
                </a:solidFill>
              </a:rPr>
              <a:t>(</a:t>
            </a:r>
            <a:r>
              <a:rPr lang="en-US" sz="1500" dirty="0" err="1">
                <a:solidFill>
                  <a:schemeClr val="bg1">
                    <a:lumMod val="50000"/>
                  </a:schemeClr>
                </a:solidFill>
              </a:rPr>
              <a:t>Sacculation</a:t>
            </a:r>
            <a:r>
              <a:rPr lang="en-US" sz="1500" dirty="0">
                <a:solidFill>
                  <a:schemeClr val="bg1">
                    <a:lumMod val="50000"/>
                  </a:schemeClr>
                </a:solidFill>
              </a:rPr>
              <a:t> of the colon between the </a:t>
            </a:r>
            <a:r>
              <a:rPr lang="en-US" sz="1500" dirty="0" err="1">
                <a:solidFill>
                  <a:schemeClr val="bg1">
                    <a:lumMod val="50000"/>
                  </a:schemeClr>
                </a:solidFill>
              </a:rPr>
              <a:t>taenia</a:t>
            </a:r>
            <a:r>
              <a:rPr lang="en-US" sz="1500" dirty="0">
                <a:solidFill>
                  <a:schemeClr val="bg1">
                    <a:lumMod val="50000"/>
                  </a:schemeClr>
                </a:solidFill>
              </a:rPr>
              <a:t>).</a:t>
            </a:r>
          </a:p>
          <a:p>
            <a:pPr>
              <a:lnSpc>
                <a:spcPct val="150000"/>
              </a:lnSpc>
            </a:pPr>
            <a:endParaRPr lang="en-US" sz="1500" dirty="0"/>
          </a:p>
          <a:p>
            <a:pPr>
              <a:lnSpc>
                <a:spcPct val="150000"/>
              </a:lnSpc>
            </a:pPr>
            <a:endParaRPr lang="en-US" sz="1500" dirty="0"/>
          </a:p>
          <a:p>
            <a:pPr>
              <a:lnSpc>
                <a:spcPct val="150000"/>
              </a:lnSpc>
            </a:pPr>
            <a:endParaRPr lang="en-US" sz="1500" dirty="0"/>
          </a:p>
          <a:p>
            <a:pPr>
              <a:lnSpc>
                <a:spcPct val="150000"/>
              </a:lnSpc>
            </a:pPr>
            <a:endParaRPr lang="en-US" sz="1500" dirty="0"/>
          </a:p>
        </p:txBody>
      </p:sp>
      <p:sp>
        <p:nvSpPr>
          <p:cNvPr id="5" name="object 92">
            <a:extLst>
              <a:ext uri="{FF2B5EF4-FFF2-40B4-BE49-F238E27FC236}">
                <a16:creationId xmlns:a16="http://schemas.microsoft.com/office/drawing/2014/main" id="{E6D2CFED-DE0A-4860-8289-D15914DBC750}"/>
              </a:ext>
            </a:extLst>
          </p:cNvPr>
          <p:cNvSpPr/>
          <p:nvPr/>
        </p:nvSpPr>
        <p:spPr>
          <a:xfrm>
            <a:off x="7318548" y="1219200"/>
            <a:ext cx="4260856" cy="4937760"/>
          </a:xfrm>
          <a:prstGeom prst="rect">
            <a:avLst/>
          </a:prstGeom>
          <a:blipFill>
            <a:blip r:embed="rId2" cstate="print"/>
            <a:stretch>
              <a:fillRect/>
            </a:stretch>
          </a:blipFill>
        </p:spPr>
        <p:txBody>
          <a:bodyPr wrap="square" lIns="0" tIns="0" rIns="0" bIns="0" rtlCol="0">
            <a:noAutofit/>
          </a:bodyPr>
          <a:lstStyle/>
          <a:p>
            <a:endParaRPr/>
          </a:p>
        </p:txBody>
      </p:sp>
      <p:sp>
        <p:nvSpPr>
          <p:cNvPr id="6" name="Rectangle 5"/>
          <p:cNvSpPr/>
          <p:nvPr/>
        </p:nvSpPr>
        <p:spPr>
          <a:xfrm>
            <a:off x="609460" y="4971355"/>
            <a:ext cx="6709088" cy="1384995"/>
          </a:xfrm>
          <a:prstGeom prst="rect">
            <a:avLst/>
          </a:prstGeom>
          <a:noFill/>
          <a:ln>
            <a:solidFill>
              <a:schemeClr val="bg1">
                <a:lumMod val="65000"/>
              </a:schemeClr>
            </a:solidFill>
            <a:prstDash val="dashDot"/>
          </a:ln>
        </p:spPr>
        <p:txBody>
          <a:bodyPr wrap="square" rtlCol="0">
            <a:spAutoFit/>
          </a:bodyPr>
          <a:lstStyle/>
          <a:p>
            <a:r>
              <a:rPr lang="en-US" sz="1400" dirty="0">
                <a:solidFill>
                  <a:schemeClr val="bg1">
                    <a:lumMod val="50000"/>
                  </a:schemeClr>
                </a:solidFill>
              </a:rPr>
              <a:t>Mucus in the large intestine protects the intestinal wall against excoriation,  but in addition, it provides an adherent medium for holding fecal matter together. Furthermore, it protects the intestinal wall from the great amount of bacterial activity that takes place inside the feces, and, finally, the mucus plus the alkalinity of the secretion (a PH of 8.0 caused by large amounts of sodium bicarbonate) provides a barrier to keep acids formed in the feces from attacking the intestinal wall. </a:t>
            </a:r>
          </a:p>
        </p:txBody>
      </p:sp>
    </p:spTree>
    <p:extLst>
      <p:ext uri="{BB962C8B-B14F-4D97-AF65-F5344CB8AC3E}">
        <p14:creationId xmlns:p14="http://schemas.microsoft.com/office/powerpoint/2010/main" val="3487189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9A69E-7D8F-4515-9605-0315ABD4F316}" type="slidenum">
              <a:rPr lang="en-US" smtClean="0"/>
              <a:t>5</a:t>
            </a:fld>
            <a:endParaRPr lang="en-US" dirty="0"/>
          </a:p>
        </p:txBody>
      </p:sp>
      <p:sp>
        <p:nvSpPr>
          <p:cNvPr id="3" name="Rectangle 2"/>
          <p:cNvSpPr/>
          <p:nvPr/>
        </p:nvSpPr>
        <p:spPr>
          <a:xfrm>
            <a:off x="0" y="0"/>
            <a:ext cx="1218882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1"/>
          <p:cNvSpPr txBox="1">
            <a:spLocks/>
          </p:cNvSpPr>
          <p:nvPr/>
        </p:nvSpPr>
        <p:spPr>
          <a:xfrm>
            <a:off x="816669" y="6356350"/>
            <a:ext cx="2640913" cy="365760"/>
          </a:xfrm>
          <a:prstGeom prst="rect">
            <a:avLst/>
          </a:prstGeom>
        </p:spPr>
        <p:txBody>
          <a:bodyPr vert="horz" lIns="101590" tIns="50795" rIns="101590" bIns="50795"/>
          <a:lstStyle>
            <a:defPPr>
              <a:defRPr lang="en-US"/>
            </a:defPPr>
            <a:lvl1pPr marL="0" algn="l" defTabSz="1015898" rtl="0" eaLnBrk="1" latinLnBrk="0" hangingPunct="1">
              <a:defRPr kumimoji="0" sz="1600" kern="1200">
                <a:solidFill>
                  <a:schemeClr val="tx2"/>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a:lstStyle>
          <a:p>
            <a:fld id="{4929A69E-7D8F-4515-9605-0315ABD4F316}" type="slidenum">
              <a:rPr lang="en-US" smtClean="0"/>
              <a:pPr/>
              <a:t>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10814320"/>
              </p:ext>
            </p:extLst>
          </p:nvPr>
        </p:nvGraphicFramePr>
        <p:xfrm>
          <a:off x="-2" y="4438"/>
          <a:ext cx="12188827" cy="6853561"/>
        </p:xfrm>
        <a:graphic>
          <a:graphicData uri="http://schemas.openxmlformats.org/drawingml/2006/table">
            <a:tbl>
              <a:tblPr firstRow="1" bandRow="1">
                <a:tableStyleId>{5DA37D80-6434-44D0-A028-1B22A696006F}</a:tableStyleId>
              </a:tblPr>
              <a:tblGrid>
                <a:gridCol w="3646142">
                  <a:extLst>
                    <a:ext uri="{9D8B030D-6E8A-4147-A177-3AD203B41FA5}">
                      <a16:colId xmlns:a16="http://schemas.microsoft.com/office/drawing/2014/main" val="868826657"/>
                    </a:ext>
                  </a:extLst>
                </a:gridCol>
                <a:gridCol w="2232248">
                  <a:extLst>
                    <a:ext uri="{9D8B030D-6E8A-4147-A177-3AD203B41FA5}">
                      <a16:colId xmlns:a16="http://schemas.microsoft.com/office/drawing/2014/main" val="1455877838"/>
                    </a:ext>
                  </a:extLst>
                </a:gridCol>
                <a:gridCol w="2232248">
                  <a:extLst>
                    <a:ext uri="{9D8B030D-6E8A-4147-A177-3AD203B41FA5}">
                      <a16:colId xmlns:a16="http://schemas.microsoft.com/office/drawing/2014/main" val="3687207917"/>
                    </a:ext>
                  </a:extLst>
                </a:gridCol>
                <a:gridCol w="4078189">
                  <a:extLst>
                    <a:ext uri="{9D8B030D-6E8A-4147-A177-3AD203B41FA5}">
                      <a16:colId xmlns:a16="http://schemas.microsoft.com/office/drawing/2014/main" val="405716986"/>
                    </a:ext>
                  </a:extLst>
                </a:gridCol>
              </a:tblGrid>
              <a:tr h="341443">
                <a:tc gridSpan="4">
                  <a:txBody>
                    <a:bodyPr/>
                    <a:lstStyle/>
                    <a:p>
                      <a:pPr algn="ctr"/>
                      <a:r>
                        <a:rPr lang="en-US" sz="1600" b="0" i="0" u="none" dirty="0">
                          <a:latin typeface="+mn-lt"/>
                          <a:cs typeface="Times New Roman" panose="02020603050405020304" pitchFamily="18" charset="0"/>
                        </a:rPr>
                        <a:t>The physiology of different colon regions </a:t>
                      </a:r>
                    </a:p>
                  </a:txBody>
                  <a:tcPr>
                    <a:solidFill>
                      <a:srgbClr val="D6EAF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2202847"/>
                  </a:ext>
                </a:extLst>
              </a:tr>
              <a:tr h="589766">
                <a:tc>
                  <a:txBody>
                    <a:bodyPr/>
                    <a:lstStyle/>
                    <a:p>
                      <a:pPr marL="0" indent="0" algn="ctr">
                        <a:buNone/>
                      </a:pPr>
                      <a:endParaRPr lang="en-US" sz="100" b="0" i="0" u="none" dirty="0">
                        <a:solidFill>
                          <a:schemeClr val="accent2">
                            <a:lumMod val="75000"/>
                          </a:schemeClr>
                        </a:solidFill>
                        <a:latin typeface="+mn-lt"/>
                      </a:endParaRPr>
                    </a:p>
                    <a:p>
                      <a:pPr marL="0" indent="0" algn="ctr">
                        <a:buNone/>
                      </a:pPr>
                      <a:endParaRPr lang="en-US" sz="100" b="0" i="0" u="none" dirty="0">
                        <a:solidFill>
                          <a:schemeClr val="accent2">
                            <a:lumMod val="75000"/>
                          </a:schemeClr>
                        </a:solidFill>
                        <a:latin typeface="+mn-lt"/>
                      </a:endParaRPr>
                    </a:p>
                    <a:p>
                      <a:pPr marL="0" indent="0" algn="ctr">
                        <a:buNone/>
                      </a:pPr>
                      <a:endParaRPr lang="en-US" sz="100" b="0" i="0" u="none" dirty="0">
                        <a:solidFill>
                          <a:schemeClr val="accent2">
                            <a:lumMod val="75000"/>
                          </a:schemeClr>
                        </a:solidFill>
                        <a:latin typeface="+mn-lt"/>
                      </a:endParaRPr>
                    </a:p>
                    <a:p>
                      <a:pPr marL="0" indent="0" algn="ctr">
                        <a:buNone/>
                      </a:pPr>
                      <a:endParaRPr lang="en-US" sz="100" b="0" i="0" u="none" dirty="0">
                        <a:solidFill>
                          <a:schemeClr val="accent2">
                            <a:lumMod val="75000"/>
                          </a:schemeClr>
                        </a:solidFill>
                        <a:latin typeface="+mn-lt"/>
                      </a:endParaRPr>
                    </a:p>
                    <a:p>
                      <a:pPr marL="0" indent="0" algn="ctr">
                        <a:buNone/>
                      </a:pPr>
                      <a:endParaRPr lang="en-US" sz="100" b="0" i="0" u="none" dirty="0">
                        <a:solidFill>
                          <a:schemeClr val="accent2">
                            <a:lumMod val="75000"/>
                          </a:schemeClr>
                        </a:solidFill>
                        <a:latin typeface="+mn-lt"/>
                      </a:endParaRPr>
                    </a:p>
                    <a:p>
                      <a:pPr marL="0" indent="0" algn="ctr">
                        <a:buNone/>
                      </a:pPr>
                      <a:endParaRPr lang="en-US" sz="100" b="0" i="0" u="none" dirty="0">
                        <a:solidFill>
                          <a:schemeClr val="accent2">
                            <a:lumMod val="75000"/>
                          </a:schemeClr>
                        </a:solidFill>
                        <a:latin typeface="+mn-lt"/>
                      </a:endParaRPr>
                    </a:p>
                    <a:p>
                      <a:pPr marL="0" indent="0" algn="ctr">
                        <a:buNone/>
                      </a:pPr>
                      <a:endParaRPr lang="en-US" sz="100" b="0" i="0" u="none" dirty="0">
                        <a:solidFill>
                          <a:schemeClr val="accent2">
                            <a:lumMod val="75000"/>
                          </a:schemeClr>
                        </a:solidFill>
                        <a:latin typeface="+mn-lt"/>
                      </a:endParaRPr>
                    </a:p>
                    <a:p>
                      <a:pPr marL="0" indent="0" algn="ctr">
                        <a:buNone/>
                      </a:pPr>
                      <a:endParaRPr lang="en-US" sz="100" b="0" i="0" u="none" dirty="0">
                        <a:solidFill>
                          <a:schemeClr val="accent2">
                            <a:lumMod val="75000"/>
                          </a:schemeClr>
                        </a:solidFill>
                        <a:latin typeface="+mn-lt"/>
                      </a:endParaRPr>
                    </a:p>
                    <a:p>
                      <a:pPr marL="0" indent="0" algn="ctr">
                        <a:buNone/>
                      </a:pPr>
                      <a:endParaRPr lang="en-US" sz="100" b="0" i="0" u="none" dirty="0">
                        <a:solidFill>
                          <a:schemeClr val="accent2">
                            <a:lumMod val="75000"/>
                          </a:schemeClr>
                        </a:solidFill>
                        <a:latin typeface="+mn-lt"/>
                      </a:endParaRPr>
                    </a:p>
                    <a:p>
                      <a:pPr marL="0" indent="0" algn="ctr">
                        <a:buNone/>
                      </a:pPr>
                      <a:r>
                        <a:rPr lang="en-US" sz="1600" b="0" i="0" u="none" dirty="0">
                          <a:solidFill>
                            <a:schemeClr val="accent2">
                              <a:lumMod val="75000"/>
                            </a:schemeClr>
                          </a:solidFill>
                          <a:latin typeface="+mn-lt"/>
                        </a:rPr>
                        <a:t>1. The ascending colon </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kern="1200" dirty="0">
                        <a:solidFill>
                          <a:schemeClr val="accent2">
                            <a:lumMod val="75000"/>
                          </a:schemeClr>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kern="1200" dirty="0">
                        <a:solidFill>
                          <a:schemeClr val="accent2">
                            <a:lumMod val="75000"/>
                          </a:schemeClr>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kern="1200" dirty="0">
                        <a:solidFill>
                          <a:schemeClr val="accent2">
                            <a:lumMod val="75000"/>
                          </a:schemeClr>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kern="1200" dirty="0">
                        <a:solidFill>
                          <a:schemeClr val="accent2">
                            <a:lumMod val="75000"/>
                          </a:schemeClr>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kern="1200" dirty="0">
                        <a:solidFill>
                          <a:schemeClr val="accent2">
                            <a:lumMod val="75000"/>
                          </a:schemeClr>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kern="1200" dirty="0">
                        <a:solidFill>
                          <a:schemeClr val="accent2">
                            <a:lumMod val="75000"/>
                          </a:schemeClr>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kern="1200" dirty="0">
                        <a:solidFill>
                          <a:schemeClr val="accent2">
                            <a:lumMod val="75000"/>
                          </a:schemeClr>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kern="1200" dirty="0">
                        <a:solidFill>
                          <a:schemeClr val="accent2">
                            <a:lumMod val="75000"/>
                          </a:schemeClr>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kern="1200" dirty="0">
                        <a:solidFill>
                          <a:schemeClr val="accent2">
                            <a:lumMod val="75000"/>
                          </a:schemeClr>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0" i="0" u="none" kern="1200" dirty="0">
                          <a:solidFill>
                            <a:schemeClr val="accent2">
                              <a:lumMod val="75000"/>
                            </a:schemeClr>
                          </a:solidFill>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kern="1200" dirty="0">
                        <a:solidFill>
                          <a:schemeClr val="accent2">
                            <a:lumMod val="75000"/>
                          </a:schemeClr>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kern="1200" dirty="0">
                          <a:solidFill>
                            <a:schemeClr val="accent2">
                              <a:lumMod val="75000"/>
                            </a:schemeClr>
                          </a:solidFill>
                          <a:latin typeface="+mn-lt"/>
                          <a:ea typeface="+mn-ea"/>
                          <a:cs typeface="+mn-cs"/>
                        </a:rPr>
                        <a:t>2. The transverse colon </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kern="1200" dirty="0">
                        <a:solidFill>
                          <a:schemeClr val="accent2">
                            <a:lumMod val="75000"/>
                          </a:schemeClr>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kern="1200" dirty="0">
                        <a:solidFill>
                          <a:schemeClr val="accent2">
                            <a:lumMod val="75000"/>
                          </a:schemeClr>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kern="1200" dirty="0">
                        <a:solidFill>
                          <a:schemeClr val="accent2">
                            <a:lumMod val="75000"/>
                          </a:schemeClr>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kern="1200" dirty="0">
                        <a:solidFill>
                          <a:schemeClr val="accent2">
                            <a:lumMod val="75000"/>
                          </a:schemeClr>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kern="1200" dirty="0">
                        <a:solidFill>
                          <a:schemeClr val="accent2">
                            <a:lumMod val="75000"/>
                          </a:schemeClr>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kern="1200" dirty="0">
                        <a:solidFill>
                          <a:schemeClr val="accent2">
                            <a:lumMod val="75000"/>
                          </a:schemeClr>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kern="1200" dirty="0">
                        <a:solidFill>
                          <a:schemeClr val="accent2">
                            <a:lumMod val="75000"/>
                          </a:schemeClr>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kern="1200" dirty="0">
                        <a:solidFill>
                          <a:schemeClr val="accent2">
                            <a:lumMod val="75000"/>
                          </a:schemeClr>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kern="1200" dirty="0">
                        <a:solidFill>
                          <a:schemeClr val="accent2">
                            <a:lumMod val="75000"/>
                          </a:schemeClr>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kern="1200" dirty="0">
                        <a:solidFill>
                          <a:schemeClr val="accent2">
                            <a:lumMod val="75000"/>
                          </a:schemeClr>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kern="1200" dirty="0">
                        <a:solidFill>
                          <a:schemeClr val="accent2">
                            <a:lumMod val="75000"/>
                          </a:schemeClr>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kern="1200" dirty="0">
                        <a:solidFill>
                          <a:schemeClr val="accent2">
                            <a:lumMod val="75000"/>
                          </a:schemeClr>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kern="1200" dirty="0">
                          <a:solidFill>
                            <a:schemeClr val="accent2">
                              <a:lumMod val="75000"/>
                            </a:schemeClr>
                          </a:solidFill>
                          <a:latin typeface="+mn-lt"/>
                          <a:ea typeface="+mn-ea"/>
                          <a:cs typeface="+mn-cs"/>
                        </a:rPr>
                        <a:t>3. The descending colon </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kern="1200" dirty="0">
                          <a:solidFill>
                            <a:schemeClr val="accent2">
                              <a:lumMod val="75000"/>
                            </a:schemeClr>
                          </a:solidFill>
                          <a:latin typeface="+mn-lt"/>
                          <a:ea typeface="+mn-ea"/>
                          <a:cs typeface="+mn-cs"/>
                        </a:rPr>
                        <a:t>4. The </a:t>
                      </a:r>
                      <a:r>
                        <a:rPr kumimoji="0" lang="en-US" sz="1600" b="0" i="0" u="none" kern="1200" dirty="0" err="1">
                          <a:solidFill>
                            <a:schemeClr val="accent2">
                              <a:lumMod val="75000"/>
                            </a:schemeClr>
                          </a:solidFill>
                          <a:latin typeface="+mn-lt"/>
                          <a:ea typeface="+mn-ea"/>
                          <a:cs typeface="+mn-cs"/>
                        </a:rPr>
                        <a:t>rectosigmoid</a:t>
                      </a:r>
                      <a:r>
                        <a:rPr kumimoji="0" lang="en-US" sz="1600" b="0" i="0" u="none" kern="1200" dirty="0">
                          <a:solidFill>
                            <a:schemeClr val="accent2">
                              <a:lumMod val="75000"/>
                            </a:schemeClr>
                          </a:solidFill>
                          <a:latin typeface="+mn-lt"/>
                          <a:ea typeface="+mn-ea"/>
                          <a:cs typeface="+mn-cs"/>
                        </a:rPr>
                        <a:t> region, anal canal, together with pelvic floor musculature </a:t>
                      </a:r>
                    </a:p>
                  </a:txBody>
                  <a:tcPr>
                    <a:solidFill>
                      <a:schemeClr val="bg1">
                        <a:lumMod val="95000"/>
                      </a:schemeClr>
                    </a:solidFill>
                  </a:tcPr>
                </a:tc>
                <a:extLst>
                  <a:ext uri="{0D108BD9-81ED-4DB2-BD59-A6C34878D82A}">
                    <a16:rowId xmlns:a16="http://schemas.microsoft.com/office/drawing/2014/main" val="2238428804"/>
                  </a:ext>
                </a:extLst>
              </a:tr>
              <a:tr h="4281886">
                <a:tc>
                  <a:txBody>
                    <a:bodyPr/>
                    <a:lstStyle/>
                    <a:p>
                      <a:pPr marL="171450" indent="-171450">
                        <a:buFont typeface="Arial" panose="020B0604020202020204" pitchFamily="34" charset="0"/>
                        <a:buChar char="•"/>
                      </a:pPr>
                      <a:r>
                        <a:rPr lang="en-US" sz="1400" dirty="0">
                          <a:solidFill>
                            <a:srgbClr val="00B050"/>
                          </a:solidFill>
                          <a:latin typeface="+mn-lt"/>
                        </a:rPr>
                        <a:t>Reabsorption of some water, mucous secretion and mixing.</a:t>
                      </a:r>
                    </a:p>
                    <a:p>
                      <a:pPr marL="0" indent="0">
                        <a:buFont typeface="Arial" panose="020B0604020202020204" pitchFamily="34" charset="0"/>
                        <a:buNone/>
                      </a:pPr>
                      <a:endParaRPr lang="en-US" sz="400" dirty="0">
                        <a:solidFill>
                          <a:srgbClr val="00B050"/>
                        </a:solidFill>
                        <a:latin typeface="+mn-lt"/>
                      </a:endParaRPr>
                    </a:p>
                    <a:p>
                      <a:pPr marL="171450" indent="-171450">
                        <a:buFont typeface="Arial" panose="020B0604020202020204" pitchFamily="34" charset="0"/>
                        <a:buChar char="•"/>
                      </a:pPr>
                      <a:endParaRPr lang="en-US" sz="100" dirty="0">
                        <a:solidFill>
                          <a:srgbClr val="00B050"/>
                        </a:solidFill>
                        <a:latin typeface="+mn-lt"/>
                      </a:endParaRPr>
                    </a:p>
                    <a:p>
                      <a:pPr marL="171450" indent="-171450">
                        <a:buFont typeface="Arial" panose="020B0604020202020204" pitchFamily="34" charset="0"/>
                        <a:buChar char="•"/>
                      </a:pPr>
                      <a:r>
                        <a:rPr lang="en-US" sz="1400" dirty="0">
                          <a:latin typeface="+mn-lt"/>
                        </a:rPr>
                        <a:t>Specialized for processing </a:t>
                      </a:r>
                      <a:r>
                        <a:rPr lang="en-US" sz="1400" dirty="0" err="1">
                          <a:latin typeface="+mn-lt"/>
                        </a:rPr>
                        <a:t>chyme</a:t>
                      </a:r>
                      <a:r>
                        <a:rPr lang="en-US" sz="1400" dirty="0">
                          <a:latin typeface="+mn-lt"/>
                        </a:rPr>
                        <a:t> delivered from terminal ileum</a:t>
                      </a:r>
                      <a:r>
                        <a:rPr lang="en-US" sz="1400" baseline="0" dirty="0">
                          <a:latin typeface="+mn-lt"/>
                        </a:rPr>
                        <a:t> (</a:t>
                      </a:r>
                      <a:r>
                        <a:rPr lang="en-US" sz="1400" b="0" i="0" u="none" dirty="0">
                          <a:solidFill>
                            <a:srgbClr val="00B050"/>
                          </a:solidFill>
                          <a:latin typeface="+mn-lt"/>
                          <a:cs typeface="Times New Roman" panose="02020603050405020304" pitchFamily="18" charset="0"/>
                        </a:rPr>
                        <a:t>but</a:t>
                      </a:r>
                      <a:r>
                        <a:rPr lang="en-US" sz="1400" b="0" i="0" u="none" baseline="0" dirty="0">
                          <a:solidFill>
                            <a:srgbClr val="00B050"/>
                          </a:solidFill>
                          <a:latin typeface="+mn-lt"/>
                          <a:cs typeface="Times New Roman" panose="02020603050405020304" pitchFamily="18" charset="0"/>
                        </a:rPr>
                        <a:t> still not the major site of the absorption).</a:t>
                      </a:r>
                    </a:p>
                    <a:p>
                      <a:pPr marL="171450" indent="-171450">
                        <a:buFont typeface="Arial" panose="020B0604020202020204" pitchFamily="34" charset="0"/>
                        <a:buChar char="•"/>
                      </a:pPr>
                      <a:endParaRPr lang="en-US" sz="400" dirty="0">
                        <a:latin typeface="+mn-lt"/>
                      </a:endParaRPr>
                    </a:p>
                    <a:p>
                      <a:pPr marL="171450" indent="-171450">
                        <a:buFont typeface="Arial" panose="020B0604020202020204" pitchFamily="34" charset="0"/>
                        <a:buChar char="•"/>
                      </a:pPr>
                      <a:endParaRPr lang="en-US" sz="100" dirty="0">
                        <a:latin typeface="+mn-lt"/>
                      </a:endParaRPr>
                    </a:p>
                    <a:p>
                      <a:pPr marL="171450" indent="-171450">
                        <a:buFont typeface="Arial" panose="020B0604020202020204" pitchFamily="34" charset="0"/>
                        <a:buChar char="•"/>
                      </a:pPr>
                      <a:r>
                        <a:rPr lang="en-US" sz="1400" dirty="0">
                          <a:solidFill>
                            <a:schemeClr val="accent5">
                              <a:lumMod val="75000"/>
                            </a:schemeClr>
                          </a:solidFill>
                          <a:latin typeface="+mn-lt"/>
                        </a:rPr>
                        <a:t>When </a:t>
                      </a:r>
                      <a:r>
                        <a:rPr lang="en-US" sz="1400" dirty="0" err="1">
                          <a:solidFill>
                            <a:schemeClr val="accent5">
                              <a:lumMod val="75000"/>
                            </a:schemeClr>
                          </a:solidFill>
                          <a:latin typeface="+mn-lt"/>
                        </a:rPr>
                        <a:t>rediolabeled</a:t>
                      </a:r>
                      <a:r>
                        <a:rPr lang="en-US" sz="1400" dirty="0">
                          <a:solidFill>
                            <a:schemeClr val="accent5">
                              <a:lumMod val="75000"/>
                            </a:schemeClr>
                          </a:solidFill>
                          <a:latin typeface="+mn-lt"/>
                        </a:rPr>
                        <a:t> </a:t>
                      </a:r>
                      <a:r>
                        <a:rPr lang="en-US" sz="1400" dirty="0" err="1">
                          <a:solidFill>
                            <a:schemeClr val="accent5">
                              <a:lumMod val="75000"/>
                            </a:schemeClr>
                          </a:solidFill>
                          <a:latin typeface="+mn-lt"/>
                        </a:rPr>
                        <a:t>chyme</a:t>
                      </a:r>
                      <a:r>
                        <a:rPr lang="en-US" sz="1400" dirty="0">
                          <a:solidFill>
                            <a:schemeClr val="accent5">
                              <a:lumMod val="75000"/>
                            </a:schemeClr>
                          </a:solidFill>
                          <a:latin typeface="+mn-lt"/>
                        </a:rPr>
                        <a:t> is instilled (put gradually) into cecum, half of the instilled volume empties from ascending colon in</a:t>
                      </a:r>
                      <a:r>
                        <a:rPr lang="en-US" sz="1400" dirty="0">
                          <a:latin typeface="+mn-lt"/>
                        </a:rPr>
                        <a:t> </a:t>
                      </a:r>
                      <a:r>
                        <a:rPr lang="en-US" sz="1400" dirty="0">
                          <a:solidFill>
                            <a:schemeClr val="accent4">
                              <a:lumMod val="75000"/>
                            </a:schemeClr>
                          </a:solidFill>
                          <a:latin typeface="+mn-lt"/>
                        </a:rPr>
                        <a:t>87 </a:t>
                      </a:r>
                      <a:r>
                        <a:rPr lang="en-US" sz="1400" dirty="0">
                          <a:solidFill>
                            <a:schemeClr val="accent5">
                              <a:lumMod val="75000"/>
                            </a:schemeClr>
                          </a:solidFill>
                          <a:latin typeface="+mn-lt"/>
                        </a:rPr>
                        <a:t>min.</a:t>
                      </a:r>
                    </a:p>
                    <a:p>
                      <a:pPr marL="171450" indent="-171450">
                        <a:buFont typeface="Arial" panose="020B0604020202020204" pitchFamily="34" charset="0"/>
                        <a:buChar char="•"/>
                      </a:pPr>
                      <a:endParaRPr lang="en-US" sz="400" dirty="0">
                        <a:solidFill>
                          <a:schemeClr val="accent5">
                            <a:lumMod val="75000"/>
                          </a:schemeClr>
                        </a:solidFill>
                        <a:latin typeface="+mn-lt"/>
                      </a:endParaRPr>
                    </a:p>
                    <a:p>
                      <a:pPr marL="171450" indent="-171450">
                        <a:buFont typeface="Arial" panose="020B0604020202020204" pitchFamily="34" charset="0"/>
                        <a:buChar char="•"/>
                      </a:pPr>
                      <a:r>
                        <a:rPr lang="en-US" sz="1400" dirty="0">
                          <a:solidFill>
                            <a:schemeClr val="accent5">
                              <a:lumMod val="75000"/>
                            </a:schemeClr>
                          </a:solidFill>
                          <a:latin typeface="+mn-lt"/>
                        </a:rPr>
                        <a:t>This period is short in comparison with the transverse colon.</a:t>
                      </a:r>
                    </a:p>
                    <a:p>
                      <a:pPr marL="171450" indent="-171450">
                        <a:buFont typeface="Arial" panose="020B0604020202020204" pitchFamily="34" charset="0"/>
                        <a:buChar char="•"/>
                      </a:pPr>
                      <a:endParaRPr lang="en-US" sz="400" dirty="0">
                        <a:solidFill>
                          <a:schemeClr val="accent5">
                            <a:lumMod val="75000"/>
                          </a:schemeClr>
                        </a:solidFill>
                        <a:latin typeface="+mn-lt"/>
                      </a:endParaRPr>
                    </a:p>
                    <a:p>
                      <a:pPr marL="171450" indent="-171450">
                        <a:buFont typeface="Arial" panose="020B0604020202020204" pitchFamily="34" charset="0"/>
                        <a:buChar char="•"/>
                      </a:pPr>
                      <a:r>
                        <a:rPr lang="en-US" sz="1400" dirty="0">
                          <a:solidFill>
                            <a:schemeClr val="accent5">
                              <a:lumMod val="75000"/>
                            </a:schemeClr>
                          </a:solidFill>
                          <a:latin typeface="+mn-lt"/>
                        </a:rPr>
                        <a:t>The ascending colon is </a:t>
                      </a:r>
                      <a:r>
                        <a:rPr lang="en-US" sz="1400" b="1" u="sng" dirty="0">
                          <a:solidFill>
                            <a:srgbClr val="FF0000"/>
                          </a:solidFill>
                          <a:latin typeface="+mn-lt"/>
                        </a:rPr>
                        <a:t>not</a:t>
                      </a:r>
                      <a:r>
                        <a:rPr lang="en-US" sz="1400" dirty="0">
                          <a:latin typeface="+mn-lt"/>
                        </a:rPr>
                        <a:t> </a:t>
                      </a:r>
                      <a:r>
                        <a:rPr lang="en-US" sz="1400" dirty="0">
                          <a:solidFill>
                            <a:schemeClr val="accent5">
                              <a:lumMod val="75000"/>
                            </a:schemeClr>
                          </a:solidFill>
                          <a:latin typeface="+mn-lt"/>
                        </a:rPr>
                        <a:t>the primary site of storage, mixing and removal of water.</a:t>
                      </a:r>
                    </a:p>
                    <a:p>
                      <a:pPr marL="171450" indent="-171450">
                        <a:buFont typeface="Arial" panose="020B0604020202020204" pitchFamily="34" charset="0"/>
                        <a:buChar char="•"/>
                      </a:pPr>
                      <a:endParaRPr lang="en-US" sz="400" dirty="0">
                        <a:solidFill>
                          <a:schemeClr val="accent5">
                            <a:lumMod val="75000"/>
                          </a:schemeClr>
                        </a:solidFill>
                        <a:latin typeface="+mn-l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kern="1200" baseline="0" dirty="0">
                          <a:solidFill>
                            <a:srgbClr val="00B050"/>
                          </a:solidFill>
                          <a:latin typeface="+mn-lt"/>
                          <a:ea typeface="+mn-ea"/>
                          <a:cs typeface="+mn-cs"/>
                        </a:rPr>
                        <a:t>The important characteristic for the ascending colon is to keep the abdominal content watery to make an easier movement against the gravity inside the ascending colon.</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mn-lt"/>
                        </a:rPr>
                        <a:t>Specialized for the storage and removal of water &amp; electrolytes from feces</a:t>
                      </a:r>
                      <a:r>
                        <a:rPr lang="en-US" sz="1400" baseline="0" dirty="0">
                          <a:latin typeface="+mn-lt"/>
                        </a:rPr>
                        <a:t> (</a:t>
                      </a:r>
                      <a:r>
                        <a:rPr lang="en-US" sz="1400" dirty="0">
                          <a:solidFill>
                            <a:srgbClr val="00B050"/>
                          </a:solidFill>
                          <a:latin typeface="+mn-lt"/>
                        </a:rPr>
                        <a:t>Also </a:t>
                      </a:r>
                      <a:r>
                        <a:rPr lang="en-US" sz="1400" dirty="0" err="1">
                          <a:solidFill>
                            <a:srgbClr val="00B050"/>
                          </a:solidFill>
                          <a:latin typeface="+mn-lt"/>
                        </a:rPr>
                        <a:t>NaCl</a:t>
                      </a:r>
                      <a:r>
                        <a:rPr lang="en-US" sz="1400" dirty="0">
                          <a:solidFill>
                            <a:srgbClr val="00B050"/>
                          </a:solidFill>
                          <a:latin typeface="+mn-lt"/>
                        </a:rPr>
                        <a:t> through active</a:t>
                      </a:r>
                      <a:r>
                        <a:rPr lang="en-US" sz="1400" baseline="0" dirty="0">
                          <a:solidFill>
                            <a:srgbClr val="00B050"/>
                          </a:solidFill>
                          <a:latin typeface="+mn-lt"/>
                        </a:rPr>
                        <a:t> transporters).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aseline="0" dirty="0">
                        <a:solidFill>
                          <a:srgbClr val="00B050"/>
                        </a:solidFill>
                        <a:latin typeface="+mn-lt"/>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solidFill>
                            <a:srgbClr val="00B050"/>
                          </a:solidFill>
                          <a:latin typeface="+mn-lt"/>
                        </a:rPr>
                        <a:t>Real water absorption.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aseline="0" dirty="0">
                        <a:solidFill>
                          <a:srgbClr val="00B050"/>
                        </a:solidFill>
                        <a:latin typeface="+mn-lt"/>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mn-lt"/>
                        </a:rPr>
                        <a:t>Labeled material is retained for </a:t>
                      </a:r>
                      <a:r>
                        <a:rPr lang="en-US" sz="1400" dirty="0">
                          <a:solidFill>
                            <a:schemeClr val="accent4">
                              <a:lumMod val="75000"/>
                            </a:schemeClr>
                          </a:solidFill>
                          <a:latin typeface="+mn-lt"/>
                        </a:rPr>
                        <a:t>24</a:t>
                      </a:r>
                      <a:r>
                        <a:rPr lang="en-US" sz="1400" dirty="0">
                          <a:latin typeface="+mn-lt"/>
                        </a:rPr>
                        <a:t> hours</a:t>
                      </a:r>
                      <a:r>
                        <a:rPr lang="en-US" sz="1400" baseline="0" dirty="0">
                          <a:latin typeface="+mn-lt"/>
                        </a:rPr>
                        <a:t> </a:t>
                      </a:r>
                      <a:r>
                        <a:rPr lang="en-US" sz="1400" baseline="0" dirty="0">
                          <a:solidFill>
                            <a:srgbClr val="00B050"/>
                          </a:solidFill>
                          <a:latin typeface="+mn-lt"/>
                        </a:rPr>
                        <a:t>(Consume most of the time).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aseline="0" dirty="0">
                        <a:solidFill>
                          <a:srgbClr val="00B050"/>
                        </a:solidFill>
                        <a:latin typeface="+mn-lt"/>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B050"/>
                          </a:solidFill>
                          <a:latin typeface="+mn-lt"/>
                        </a:rPr>
                        <a:t>First one</a:t>
                      </a:r>
                      <a:r>
                        <a:rPr lang="en-US" sz="1400" baseline="0" dirty="0">
                          <a:solidFill>
                            <a:srgbClr val="00B050"/>
                          </a:solidFill>
                          <a:latin typeface="+mn-lt"/>
                        </a:rPr>
                        <a:t> half has the most absorption, The rest + 3,4 are for storage)</a:t>
                      </a:r>
                      <a:endParaRPr lang="en-US" sz="1400" dirty="0">
                        <a:solidFill>
                          <a:srgbClr val="00B050"/>
                        </a:solidFill>
                        <a:latin typeface="+mn-lt"/>
                      </a:endParaRPr>
                    </a:p>
                  </a:txBody>
                  <a:tcPr/>
                </a:tc>
                <a:tc>
                  <a:txBody>
                    <a:bodyPr/>
                    <a:lstStyle/>
                    <a:p>
                      <a:pPr marL="171450" indent="-171450">
                        <a:buFont typeface="Arial" panose="020B0604020202020204" pitchFamily="34" charset="0"/>
                        <a:buChar char="•"/>
                      </a:pPr>
                      <a:r>
                        <a:rPr lang="en-US" sz="1400" dirty="0">
                          <a:latin typeface="+mn-lt"/>
                        </a:rPr>
                        <a:t>A conduit between the transverse and sigmoid colon.</a:t>
                      </a:r>
                    </a:p>
                    <a:p>
                      <a:pPr marL="171450" indent="-171450">
                        <a:buFont typeface="Arial" panose="020B0604020202020204" pitchFamily="34" charset="0"/>
                        <a:buChar char="•"/>
                      </a:pPr>
                      <a:endParaRPr lang="en-US" sz="1400" dirty="0">
                        <a:latin typeface="+mn-lt"/>
                      </a:endParaRPr>
                    </a:p>
                    <a:p>
                      <a:pPr marL="171450" indent="-171450">
                        <a:buFont typeface="Arial" panose="020B0604020202020204" pitchFamily="34" charset="0"/>
                        <a:buChar char="•"/>
                      </a:pPr>
                      <a:r>
                        <a:rPr lang="en-US" sz="1400" dirty="0">
                          <a:latin typeface="+mn-lt"/>
                        </a:rPr>
                        <a:t>This region has the neural program for power propulsion that is involved in defecation reflex.</a:t>
                      </a:r>
                    </a:p>
                    <a:p>
                      <a:pPr marL="171450" indent="-171450">
                        <a:buFont typeface="Arial" panose="020B0604020202020204" pitchFamily="34" charset="0"/>
                        <a:buChar char="•"/>
                      </a:pPr>
                      <a:endParaRPr lang="en-US" sz="1400" dirty="0">
                        <a:latin typeface="+mn-lt"/>
                      </a:endParaRPr>
                    </a:p>
                    <a:p>
                      <a:pPr marL="171450" indent="-171450">
                        <a:buFont typeface="Arial" panose="020B0604020202020204" pitchFamily="34" charset="0"/>
                        <a:buChar char="•"/>
                      </a:pPr>
                      <a:r>
                        <a:rPr lang="en-US" sz="1400" dirty="0">
                          <a:latin typeface="+mn-lt"/>
                        </a:rPr>
                        <a:t>Labeled feces begin to accumulate in the sigmoid colon about 24 hours after the label is instilled in the cecum. </a:t>
                      </a:r>
                    </a:p>
                  </a:txBody>
                  <a:tcPr/>
                </a:tc>
                <a:tc>
                  <a:txBody>
                    <a:bodyPr/>
                    <a:lstStyle/>
                    <a:p>
                      <a:pPr marL="0" indent="0">
                        <a:buNone/>
                      </a:pPr>
                      <a:r>
                        <a:rPr lang="en-US" sz="1400" dirty="0">
                          <a:solidFill>
                            <a:schemeClr val="accent2">
                              <a:lumMod val="75000"/>
                            </a:schemeClr>
                          </a:solidFill>
                          <a:latin typeface="+mn-lt"/>
                        </a:rPr>
                        <a:t>They maintains fecal continence:</a:t>
                      </a:r>
                    </a:p>
                    <a:p>
                      <a:pPr marL="171450" indent="-171450">
                        <a:buFontTx/>
                        <a:buChar char="-"/>
                      </a:pPr>
                      <a:r>
                        <a:rPr lang="en-US" sz="1400" dirty="0">
                          <a:latin typeface="+mn-lt"/>
                        </a:rPr>
                        <a:t>The sigmoid and rectum are reservoirs with a capacity of up to </a:t>
                      </a:r>
                      <a:r>
                        <a:rPr lang="en-US" sz="1400" dirty="0">
                          <a:solidFill>
                            <a:schemeClr val="accent4">
                              <a:lumMod val="75000"/>
                            </a:schemeClr>
                          </a:solidFill>
                          <a:latin typeface="+mn-lt"/>
                        </a:rPr>
                        <a:t>500</a:t>
                      </a:r>
                      <a:r>
                        <a:rPr lang="en-US" sz="1400" dirty="0">
                          <a:latin typeface="+mn-lt"/>
                        </a:rPr>
                        <a:t> </a:t>
                      </a:r>
                      <a:r>
                        <a:rPr lang="en-US" sz="1400" dirty="0" err="1">
                          <a:latin typeface="+mn-lt"/>
                        </a:rPr>
                        <a:t>mL.</a:t>
                      </a:r>
                      <a:endParaRPr lang="en-US" sz="1400" dirty="0">
                        <a:latin typeface="+mn-lt"/>
                      </a:endParaRPr>
                    </a:p>
                    <a:p>
                      <a:pPr marL="171450" indent="-171450">
                        <a:buFontTx/>
                        <a:buChar char="-"/>
                      </a:pPr>
                      <a:endParaRPr lang="en-US" sz="100" dirty="0">
                        <a:latin typeface="+mn-lt"/>
                      </a:endParaRPr>
                    </a:p>
                    <a:p>
                      <a:pPr marL="171450" indent="-171450">
                        <a:buFontTx/>
                        <a:buChar char="-"/>
                      </a:pPr>
                      <a:endParaRPr lang="en-US" sz="100" dirty="0">
                        <a:latin typeface="+mn-lt"/>
                      </a:endParaRPr>
                    </a:p>
                    <a:p>
                      <a:pPr marL="171450" indent="-171450">
                        <a:buFontTx/>
                        <a:buChar char="-"/>
                      </a:pPr>
                      <a:endParaRPr lang="en-US" sz="100" dirty="0">
                        <a:latin typeface="+mn-lt"/>
                      </a:endParaRPr>
                    </a:p>
                    <a:p>
                      <a:pPr marL="171450" indent="-171450">
                        <a:buFontTx/>
                        <a:buChar char="-"/>
                      </a:pPr>
                      <a:endParaRPr lang="en-US" sz="100" dirty="0">
                        <a:latin typeface="+mn-lt"/>
                      </a:endParaRPr>
                    </a:p>
                    <a:p>
                      <a:pPr marL="171450" indent="-171450">
                        <a:buFontTx/>
                        <a:buChar char="-"/>
                      </a:pPr>
                      <a:endParaRPr lang="en-US" sz="100" dirty="0">
                        <a:latin typeface="+mn-lt"/>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400" dirty="0">
                          <a:solidFill>
                            <a:srgbClr val="00B050"/>
                          </a:solidFill>
                          <a:latin typeface="+mn-lt"/>
                        </a:rPr>
                        <a:t>But a</a:t>
                      </a:r>
                      <a:r>
                        <a:rPr lang="en-US" sz="1400" baseline="0" dirty="0">
                          <a:solidFill>
                            <a:srgbClr val="00B050"/>
                          </a:solidFill>
                          <a:latin typeface="+mn-lt"/>
                        </a:rPr>
                        <a:t> defecation reflex can be initiated if only 25% of it is full.</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400" dirty="0">
                        <a:latin typeface="+mn-lt"/>
                      </a:endParaRPr>
                    </a:p>
                    <a:p>
                      <a:pPr marL="171450" indent="-171450">
                        <a:buFontTx/>
                        <a:buChar char="-"/>
                      </a:pPr>
                      <a:r>
                        <a:rPr lang="en-US" sz="1400" dirty="0">
                          <a:latin typeface="+mn-lt"/>
                        </a:rPr>
                        <a:t>The </a:t>
                      </a:r>
                      <a:r>
                        <a:rPr lang="en-US" sz="1400" dirty="0" err="1">
                          <a:latin typeface="+mn-lt"/>
                        </a:rPr>
                        <a:t>puborectalis</a:t>
                      </a:r>
                      <a:r>
                        <a:rPr lang="en-US" sz="1400" dirty="0">
                          <a:latin typeface="+mn-lt"/>
                        </a:rPr>
                        <a:t> muscle and</a:t>
                      </a:r>
                      <a:r>
                        <a:rPr lang="en-US" sz="1400" baseline="0" dirty="0">
                          <a:latin typeface="+mn-lt"/>
                        </a:rPr>
                        <a:t> </a:t>
                      </a:r>
                      <a:r>
                        <a:rPr lang="en-US" sz="1400" dirty="0">
                          <a:latin typeface="+mn-lt"/>
                        </a:rPr>
                        <a:t>external anal sphincter</a:t>
                      </a:r>
                      <a:r>
                        <a:rPr lang="en-US" sz="1400" baseline="0" dirty="0">
                          <a:latin typeface="+mn-lt"/>
                        </a:rPr>
                        <a:t> </a:t>
                      </a:r>
                      <a:r>
                        <a:rPr lang="en-US" sz="1400" dirty="0">
                          <a:latin typeface="+mn-lt"/>
                        </a:rPr>
                        <a:t>comprise a functional</a:t>
                      </a:r>
                      <a:r>
                        <a:rPr lang="en-US" sz="1400" baseline="0" dirty="0">
                          <a:latin typeface="+mn-lt"/>
                        </a:rPr>
                        <a:t> </a:t>
                      </a:r>
                      <a:r>
                        <a:rPr lang="en-US" sz="1400" dirty="0">
                          <a:latin typeface="+mn-lt"/>
                        </a:rPr>
                        <a:t>unit that maintain continence</a:t>
                      </a:r>
                      <a:r>
                        <a:rPr lang="en-US" sz="1400" baseline="0" dirty="0">
                          <a:latin typeface="+mn-lt"/>
                        </a:rPr>
                        <a:t> </a:t>
                      </a:r>
                      <a:r>
                        <a:rPr lang="en-US" sz="1400" baseline="0" dirty="0">
                          <a:solidFill>
                            <a:srgbClr val="00B050"/>
                          </a:solidFill>
                          <a:latin typeface="+mn-lt"/>
                        </a:rPr>
                        <a:t>(voluntary).</a:t>
                      </a:r>
                    </a:p>
                    <a:p>
                      <a:pPr marL="171450" indent="-171450">
                        <a:buFontTx/>
                        <a:buChar char="-"/>
                      </a:pPr>
                      <a:endParaRPr lang="en-US" sz="400" dirty="0">
                        <a:solidFill>
                          <a:srgbClr val="00B050"/>
                        </a:solidFill>
                        <a:latin typeface="+mn-lt"/>
                      </a:endParaRPr>
                    </a:p>
                    <a:p>
                      <a:pPr marL="171450" indent="-171450">
                        <a:buFontTx/>
                        <a:buChar char="-"/>
                      </a:pPr>
                      <a:r>
                        <a:rPr lang="en-US" sz="1400" dirty="0">
                          <a:latin typeface="+mn-lt"/>
                        </a:rPr>
                        <a:t>Fibers of </a:t>
                      </a:r>
                      <a:r>
                        <a:rPr lang="en-US" sz="1400" dirty="0" err="1">
                          <a:latin typeface="+mn-lt"/>
                        </a:rPr>
                        <a:t>puborectalis</a:t>
                      </a:r>
                      <a:r>
                        <a:rPr lang="en-US" sz="1400" dirty="0">
                          <a:latin typeface="+mn-lt"/>
                        </a:rPr>
                        <a:t> pass around the </a:t>
                      </a:r>
                      <a:r>
                        <a:rPr lang="en-US" sz="1400" dirty="0" err="1">
                          <a:latin typeface="+mn-lt"/>
                        </a:rPr>
                        <a:t>anorectum</a:t>
                      </a:r>
                      <a:r>
                        <a:rPr lang="en-US" sz="1400" dirty="0">
                          <a:latin typeface="+mn-lt"/>
                        </a:rPr>
                        <a:t> and join behind it to</a:t>
                      </a:r>
                      <a:r>
                        <a:rPr lang="en-US" sz="1400" baseline="0" dirty="0">
                          <a:latin typeface="+mn-lt"/>
                        </a:rPr>
                        <a:t> </a:t>
                      </a:r>
                      <a:r>
                        <a:rPr lang="en-US" sz="1400" dirty="0">
                          <a:latin typeface="+mn-lt"/>
                        </a:rPr>
                        <a:t>form a U-shaped sling (physiological </a:t>
                      </a:r>
                      <a:r>
                        <a:rPr lang="en-US" sz="1400" dirty="0">
                          <a:solidFill>
                            <a:srgbClr val="00B050"/>
                          </a:solidFill>
                        </a:rPr>
                        <a:t>involuntary</a:t>
                      </a:r>
                      <a:r>
                        <a:rPr lang="en-US" sz="1400" dirty="0"/>
                        <a:t> </a:t>
                      </a:r>
                      <a:r>
                        <a:rPr lang="en-US" sz="1400" dirty="0">
                          <a:latin typeface="+mn-lt"/>
                        </a:rPr>
                        <a:t>valve).</a:t>
                      </a:r>
                    </a:p>
                    <a:p>
                      <a:pPr marL="171450" indent="-171450">
                        <a:buFontTx/>
                        <a:buChar char="-"/>
                      </a:pPr>
                      <a:endParaRPr lang="en-US" sz="400" dirty="0">
                        <a:latin typeface="+mn-lt"/>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400" dirty="0">
                          <a:solidFill>
                            <a:srgbClr val="00B050"/>
                          </a:solidFill>
                          <a:latin typeface="+mn-lt"/>
                        </a:rPr>
                        <a:t>External anal sphincter is considered voluntary and internal</a:t>
                      </a:r>
                      <a:r>
                        <a:rPr lang="en-US" sz="1400" baseline="0" dirty="0">
                          <a:solidFill>
                            <a:srgbClr val="00B050"/>
                          </a:solidFill>
                          <a:latin typeface="+mn-lt"/>
                        </a:rPr>
                        <a:t> is involuntary and </a:t>
                      </a:r>
                      <a:r>
                        <a:rPr lang="en-US" sz="1400" baseline="0" dirty="0" err="1">
                          <a:solidFill>
                            <a:srgbClr val="00B050"/>
                          </a:solidFill>
                          <a:latin typeface="+mn-lt"/>
                        </a:rPr>
                        <a:t>tonically</a:t>
                      </a:r>
                      <a:r>
                        <a:rPr lang="en-US" sz="1400" baseline="0" dirty="0">
                          <a:solidFill>
                            <a:srgbClr val="00B050"/>
                          </a:solidFill>
                          <a:latin typeface="+mn-lt"/>
                        </a:rPr>
                        <a:t> contracted when we don</a:t>
                      </a:r>
                      <a:r>
                        <a:rPr lang="fr-FR" sz="1400" baseline="0" dirty="0">
                          <a:solidFill>
                            <a:srgbClr val="00B050"/>
                          </a:solidFill>
                          <a:latin typeface="+mn-lt"/>
                        </a:rPr>
                        <a:t>’</a:t>
                      </a:r>
                      <a:r>
                        <a:rPr lang="en-US" sz="1400" baseline="0" dirty="0">
                          <a:solidFill>
                            <a:srgbClr val="00B050"/>
                          </a:solidFill>
                          <a:latin typeface="+mn-lt"/>
                        </a:rPr>
                        <a:t>t need to go to the bathroom, and the muscle is relaxed</a:t>
                      </a:r>
                      <a:r>
                        <a:rPr lang="en-US" sz="1400" baseline="0" dirty="0">
                          <a:solidFill>
                            <a:schemeClr val="tx1"/>
                          </a:solidFill>
                          <a:latin typeface="+mn-lt"/>
                        </a:rPr>
                        <a:t>.</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400" baseline="0" dirty="0">
                        <a:solidFill>
                          <a:schemeClr val="tx1"/>
                        </a:solidFill>
                        <a:latin typeface="+mn-lt"/>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400" dirty="0">
                          <a:solidFill>
                            <a:srgbClr val="00B050"/>
                          </a:solidFill>
                          <a:latin typeface="+mn-lt"/>
                        </a:rPr>
                        <a:t>This movement sharpens the angle between the rectum and the anal canal, to trap the fecal material in the rectum.</a:t>
                      </a:r>
                    </a:p>
                  </a:txBody>
                  <a:tcPr/>
                </a:tc>
                <a:extLst>
                  <a:ext uri="{0D108BD9-81ED-4DB2-BD59-A6C34878D82A}">
                    <a16:rowId xmlns:a16="http://schemas.microsoft.com/office/drawing/2014/main" val="2878319891"/>
                  </a:ext>
                </a:extLst>
              </a:tr>
              <a:tr h="341443">
                <a:tc gridSpan="4">
                  <a:txBody>
                    <a:bodyPr/>
                    <a:lstStyle/>
                    <a:p>
                      <a:pPr marL="0" indent="0" algn="ctr">
                        <a:buFont typeface="Arial" panose="020B0604020202020204" pitchFamily="34" charset="0"/>
                        <a:buNone/>
                      </a:pPr>
                      <a:r>
                        <a:rPr kumimoji="0" lang="en-US" sz="1600" b="0" i="0" u="none" kern="1200" dirty="0">
                          <a:solidFill>
                            <a:schemeClr val="tx1"/>
                          </a:solidFill>
                          <a:latin typeface="+mn-lt"/>
                          <a:ea typeface="+mn-ea"/>
                          <a:cs typeface="Times New Roman" panose="02020603050405020304" pitchFamily="18" charset="0"/>
                        </a:rPr>
                        <a:t>Functions of the colon</a:t>
                      </a:r>
                    </a:p>
                  </a:txBody>
                  <a:tcPr>
                    <a:solidFill>
                      <a:srgbClr val="FFAFAF">
                        <a:alpha val="20000"/>
                      </a:srgbClr>
                    </a:solidFill>
                  </a:tcPr>
                </a:tc>
                <a:tc hMerge="1">
                  <a:txBody>
                    <a:bodyPr/>
                    <a:lstStyle/>
                    <a:p>
                      <a:pPr marL="0" indent="0">
                        <a:buNone/>
                      </a:pPr>
                      <a:endParaRPr lang="en-US" sz="1400" dirty="0">
                        <a:latin typeface="+mn-lt"/>
                      </a:endParaRPr>
                    </a:p>
                  </a:txBody>
                  <a:tcPr>
                    <a:solidFill>
                      <a:srgbClr val="FFAFAF">
                        <a:alpha val="20000"/>
                      </a:srgbClr>
                    </a:solidFill>
                  </a:tcPr>
                </a:tc>
                <a:tc hMerge="1">
                  <a:txBody>
                    <a:bodyPr/>
                    <a:lstStyle/>
                    <a:p>
                      <a:pPr marL="171450" indent="-171450">
                        <a:buFont typeface="Arial" panose="020B0604020202020204" pitchFamily="34" charset="0"/>
                        <a:buChar char="•"/>
                      </a:pPr>
                      <a:endParaRPr lang="en-US" sz="1400" dirty="0">
                        <a:latin typeface="+mn-lt"/>
                      </a:endParaRPr>
                    </a:p>
                  </a:txBody>
                  <a:tcPr>
                    <a:solidFill>
                      <a:srgbClr val="FFAFAF">
                        <a:alpha val="20000"/>
                      </a:srgbClr>
                    </a:solidFill>
                  </a:tcPr>
                </a:tc>
                <a:tc hMerge="1">
                  <a:txBody>
                    <a:bodyPr/>
                    <a:lstStyle/>
                    <a:p>
                      <a:pPr marL="171450" indent="-171450">
                        <a:buFontTx/>
                        <a:buChar char="-"/>
                      </a:pPr>
                      <a:endParaRPr lang="en-US" sz="1400" dirty="0">
                        <a:latin typeface="+mn-lt"/>
                      </a:endParaRPr>
                    </a:p>
                  </a:txBody>
                  <a:tcPr>
                    <a:solidFill>
                      <a:srgbClr val="FFAFAF">
                        <a:alpha val="20000"/>
                      </a:srgbClr>
                    </a:solidFill>
                  </a:tcPr>
                </a:tc>
                <a:extLst>
                  <a:ext uri="{0D108BD9-81ED-4DB2-BD59-A6C34878D82A}">
                    <a16:rowId xmlns:a16="http://schemas.microsoft.com/office/drawing/2014/main" val="2670792896"/>
                  </a:ext>
                </a:extLst>
              </a:tr>
              <a:tr h="1299023">
                <a:tc gridSpan="4">
                  <a:txBody>
                    <a:bodyPr/>
                    <a:lstStyle/>
                    <a:p>
                      <a:pPr marL="342900" indent="-342900">
                        <a:buFont typeface="+mj-lt"/>
                        <a:buAutoNum type="arabicPeriod"/>
                      </a:pPr>
                      <a:r>
                        <a:rPr lang="en-US" sz="1500" dirty="0"/>
                        <a:t>Absorb vitamins produced by bacteria.</a:t>
                      </a:r>
                      <a:endParaRPr lang="en-US" sz="500" dirty="0"/>
                    </a:p>
                    <a:p>
                      <a:pPr marL="342900" indent="-342900">
                        <a:buFont typeface="+mj-lt"/>
                        <a:buAutoNum type="arabicPeriod"/>
                      </a:pPr>
                      <a:r>
                        <a:rPr lang="en-US" sz="1500" dirty="0"/>
                        <a:t>Reabsorb water and compact material into feces</a:t>
                      </a:r>
                      <a:endParaRPr lang="en-US" sz="500" dirty="0"/>
                    </a:p>
                    <a:p>
                      <a:pPr marL="342900" indent="-342900">
                        <a:buFont typeface="+mj-lt"/>
                        <a:buAutoNum type="arabicPeriod"/>
                      </a:pPr>
                      <a:r>
                        <a:rPr lang="en-US" sz="1500" dirty="0"/>
                        <a:t>Store fecal matter prior to defecation.</a:t>
                      </a:r>
                      <a:endParaRPr lang="en-US" sz="500" dirty="0"/>
                    </a:p>
                    <a:p>
                      <a:pPr marL="342900" indent="-342900">
                        <a:buFont typeface="+mj-lt"/>
                        <a:buAutoNum type="arabicPeriod"/>
                      </a:pPr>
                      <a:r>
                        <a:rPr lang="en-US" sz="1500" dirty="0"/>
                        <a:t>The proximal half of the colon is concerned with absorption and the distal half with storage.</a:t>
                      </a:r>
                      <a:endParaRPr lang="en-US" sz="500" dirty="0"/>
                    </a:p>
                    <a:p>
                      <a:pPr marL="342900" indent="-342900">
                        <a:buFont typeface="+mj-lt"/>
                        <a:buAutoNum type="arabicPeriod"/>
                      </a:pPr>
                      <a:r>
                        <a:rPr lang="en-US" sz="1500" dirty="0"/>
                        <a:t>The transit of small labeled markers through the large intestine occurs in </a:t>
                      </a:r>
                      <a:r>
                        <a:rPr lang="en-US" sz="1500" dirty="0">
                          <a:solidFill>
                            <a:schemeClr val="accent4">
                              <a:lumMod val="75000"/>
                            </a:schemeClr>
                          </a:solidFill>
                        </a:rPr>
                        <a:t>36-48 </a:t>
                      </a:r>
                      <a:r>
                        <a:rPr lang="en-US" sz="1500" dirty="0"/>
                        <a:t>hrs.</a:t>
                      </a:r>
                    </a:p>
                  </a:txBody>
                  <a:tcPr>
                    <a:solidFill>
                      <a:schemeClr val="accent3">
                        <a:lumMod val="20000"/>
                        <a:lumOff val="80000"/>
                      </a:schemeClr>
                    </a:solidFill>
                  </a:tcPr>
                </a:tc>
                <a:tc hMerge="1">
                  <a:txBody>
                    <a:bodyPr/>
                    <a:lstStyle/>
                    <a:p>
                      <a:pPr marL="0" indent="0">
                        <a:buNone/>
                      </a:pPr>
                      <a:endParaRPr lang="en-US" sz="1400" dirty="0">
                        <a:latin typeface="+mn-lt"/>
                      </a:endParaRPr>
                    </a:p>
                  </a:txBody>
                  <a:tcPr/>
                </a:tc>
                <a:tc hMerge="1">
                  <a:txBody>
                    <a:bodyPr/>
                    <a:lstStyle/>
                    <a:p>
                      <a:pPr marL="171450" indent="-171450">
                        <a:buFont typeface="Arial" panose="020B0604020202020204" pitchFamily="34" charset="0"/>
                        <a:buChar char="•"/>
                      </a:pPr>
                      <a:endParaRPr lang="en-US" sz="1400" dirty="0">
                        <a:latin typeface="+mn-lt"/>
                      </a:endParaRPr>
                    </a:p>
                  </a:txBody>
                  <a:tcPr/>
                </a:tc>
                <a:tc hMerge="1">
                  <a:txBody>
                    <a:bodyPr/>
                    <a:lstStyle/>
                    <a:p>
                      <a:pPr marL="171450" indent="-171450">
                        <a:buFontTx/>
                        <a:buChar char="-"/>
                      </a:pPr>
                      <a:endParaRPr lang="en-US" sz="1400" dirty="0">
                        <a:latin typeface="+mn-lt"/>
                      </a:endParaRPr>
                    </a:p>
                  </a:txBody>
                  <a:tcPr/>
                </a:tc>
                <a:extLst>
                  <a:ext uri="{0D108BD9-81ED-4DB2-BD59-A6C34878D82A}">
                    <a16:rowId xmlns:a16="http://schemas.microsoft.com/office/drawing/2014/main" val="1016573864"/>
                  </a:ext>
                </a:extLst>
              </a:tr>
            </a:tbl>
          </a:graphicData>
        </a:graphic>
      </p:graphicFrame>
    </p:spTree>
    <p:extLst>
      <p:ext uri="{BB962C8B-B14F-4D97-AF65-F5344CB8AC3E}">
        <p14:creationId xmlns:p14="http://schemas.microsoft.com/office/powerpoint/2010/main" val="455684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9A69E-7D8F-4515-9605-0315ABD4F316}" type="slidenum">
              <a:rPr lang="en-US" smtClean="0"/>
              <a:t>6</a:t>
            </a:fld>
            <a:endParaRPr lang="en-US" dirty="0"/>
          </a:p>
        </p:txBody>
      </p:sp>
      <p:sp>
        <p:nvSpPr>
          <p:cNvPr id="3" name="Rectangle 2"/>
          <p:cNvSpPr/>
          <p:nvPr/>
        </p:nvSpPr>
        <p:spPr>
          <a:xfrm>
            <a:off x="0" y="0"/>
            <a:ext cx="1218882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1"/>
          <p:cNvSpPr txBox="1">
            <a:spLocks/>
          </p:cNvSpPr>
          <p:nvPr/>
        </p:nvSpPr>
        <p:spPr>
          <a:xfrm>
            <a:off x="816669" y="6356350"/>
            <a:ext cx="2640913" cy="365760"/>
          </a:xfrm>
          <a:prstGeom prst="rect">
            <a:avLst/>
          </a:prstGeom>
        </p:spPr>
        <p:txBody>
          <a:bodyPr vert="horz" lIns="101590" tIns="50795" rIns="101590" bIns="50795"/>
          <a:lstStyle>
            <a:defPPr>
              <a:defRPr lang="en-US"/>
            </a:defPPr>
            <a:lvl1pPr marL="0" algn="l" defTabSz="1015898" rtl="0" eaLnBrk="1" latinLnBrk="0" hangingPunct="1">
              <a:defRPr kumimoji="0" sz="1600" kern="1200">
                <a:solidFill>
                  <a:schemeClr val="tx2"/>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a:lstStyle>
          <a:p>
            <a:fld id="{4929A69E-7D8F-4515-9605-0315ABD4F316}" type="slidenum">
              <a:rPr lang="en-US" smtClean="0"/>
              <a:pPr/>
              <a:t>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76982697"/>
              </p:ext>
            </p:extLst>
          </p:nvPr>
        </p:nvGraphicFramePr>
        <p:xfrm>
          <a:off x="-2" y="4438"/>
          <a:ext cx="12188827" cy="6912482"/>
        </p:xfrm>
        <a:graphic>
          <a:graphicData uri="http://schemas.openxmlformats.org/drawingml/2006/table">
            <a:tbl>
              <a:tblPr firstRow="1" bandRow="1">
                <a:tableStyleId>{5DA37D80-6434-44D0-A028-1B22A696006F}</a:tableStyleId>
              </a:tblPr>
              <a:tblGrid>
                <a:gridCol w="12188827">
                  <a:extLst>
                    <a:ext uri="{9D8B030D-6E8A-4147-A177-3AD203B41FA5}">
                      <a16:colId xmlns:a16="http://schemas.microsoft.com/office/drawing/2014/main" val="868826657"/>
                    </a:ext>
                  </a:extLst>
                </a:gridCol>
              </a:tblGrid>
              <a:tr h="339058">
                <a:tc>
                  <a:txBody>
                    <a:bodyPr/>
                    <a:lstStyle/>
                    <a:p>
                      <a:pPr algn="ctr"/>
                      <a:r>
                        <a:rPr lang="en-US" sz="1600" b="0" i="0" u="none" dirty="0">
                          <a:latin typeface="+mn-lt"/>
                          <a:cs typeface="Times New Roman" panose="02020603050405020304" pitchFamily="18" charset="0"/>
                        </a:rPr>
                        <a:t>Secretion in the colon</a:t>
                      </a:r>
                    </a:p>
                  </a:txBody>
                  <a:tcPr>
                    <a:solidFill>
                      <a:srgbClr val="D6EAF6"/>
                    </a:solidFill>
                  </a:tcPr>
                </a:tc>
                <a:extLst>
                  <a:ext uri="{0D108BD9-81ED-4DB2-BD59-A6C34878D82A}">
                    <a16:rowId xmlns:a16="http://schemas.microsoft.com/office/drawing/2014/main" val="402202847"/>
                  </a:ext>
                </a:extLst>
              </a:tr>
              <a:tr h="811703">
                <a:tc>
                  <a:txBody>
                    <a:bodyPr/>
                    <a:lstStyle/>
                    <a:p>
                      <a:pPr marL="285750" indent="-285750" algn="l">
                        <a:lnSpc>
                          <a:spcPct val="150000"/>
                        </a:lnSpc>
                        <a:buFont typeface="Arial" panose="020B0604020202020204" pitchFamily="34" charset="0"/>
                        <a:buChar char="•"/>
                      </a:pPr>
                      <a:r>
                        <a:rPr lang="en-US" sz="1600" b="0" i="0" u="none" dirty="0">
                          <a:solidFill>
                            <a:srgbClr val="FF66CC"/>
                          </a:solidFill>
                          <a:latin typeface="+mn-lt"/>
                        </a:rPr>
                        <a:t>The </a:t>
                      </a:r>
                      <a:r>
                        <a:rPr lang="en-US" sz="1600" b="0" i="0" u="none" dirty="0" err="1">
                          <a:solidFill>
                            <a:srgbClr val="FF66CC"/>
                          </a:solidFill>
                          <a:latin typeface="+mn-lt"/>
                        </a:rPr>
                        <a:t>epitive</a:t>
                      </a:r>
                      <a:r>
                        <a:rPr lang="en-US" sz="1600" b="0" i="0" u="none" dirty="0">
                          <a:solidFill>
                            <a:srgbClr val="FF66CC"/>
                          </a:solidFill>
                          <a:latin typeface="+mn-lt"/>
                        </a:rPr>
                        <a:t> enzymes.</a:t>
                      </a:r>
                    </a:p>
                    <a:p>
                      <a:pPr marL="285750" indent="-285750" algn="l">
                        <a:lnSpc>
                          <a:spcPct val="150000"/>
                        </a:lnSpc>
                        <a:buFont typeface="Arial" panose="020B0604020202020204" pitchFamily="34" charset="0"/>
                        <a:buChar char="•"/>
                      </a:pPr>
                      <a:r>
                        <a:rPr lang="en-US" sz="1600" b="0" i="0" u="none" dirty="0">
                          <a:solidFill>
                            <a:srgbClr val="FF66CC"/>
                          </a:solidFill>
                          <a:latin typeface="+mn-lt"/>
                        </a:rPr>
                        <a:t>The secretion is mainly mucus.</a:t>
                      </a:r>
                    </a:p>
                  </a:txBody>
                  <a:tcPr>
                    <a:solidFill>
                      <a:schemeClr val="bg1"/>
                    </a:solidFill>
                  </a:tcPr>
                </a:tc>
                <a:extLst>
                  <a:ext uri="{0D108BD9-81ED-4DB2-BD59-A6C34878D82A}">
                    <a16:rowId xmlns:a16="http://schemas.microsoft.com/office/drawing/2014/main" val="2238428804"/>
                  </a:ext>
                </a:extLst>
              </a:tr>
              <a:tr h="339058">
                <a:tc>
                  <a:txBody>
                    <a:bodyPr/>
                    <a:lstStyle/>
                    <a:p>
                      <a:pPr marL="0" indent="0" algn="ctr">
                        <a:buFont typeface="Arial" panose="020B0604020202020204" pitchFamily="34" charset="0"/>
                        <a:buNone/>
                      </a:pPr>
                      <a:r>
                        <a:rPr kumimoji="0" lang="en-US" sz="1600" b="0" i="0" u="none" kern="1200" dirty="0">
                          <a:solidFill>
                            <a:srgbClr val="FF66CC"/>
                          </a:solidFill>
                          <a:latin typeface="+mn-lt"/>
                          <a:ea typeface="+mn-ea"/>
                          <a:cs typeface="Times New Roman" panose="02020603050405020304" pitchFamily="18" charset="0"/>
                        </a:rPr>
                        <a:t>Functions of the secretion</a:t>
                      </a:r>
                    </a:p>
                  </a:txBody>
                  <a:tcPr>
                    <a:solidFill>
                      <a:srgbClr val="FFAFAF">
                        <a:alpha val="20000"/>
                      </a:srgbClr>
                    </a:solidFill>
                  </a:tcPr>
                </a:tc>
                <a:extLst>
                  <a:ext uri="{0D108BD9-81ED-4DB2-BD59-A6C34878D82A}">
                    <a16:rowId xmlns:a16="http://schemas.microsoft.com/office/drawing/2014/main" val="2670792896"/>
                  </a:ext>
                </a:extLst>
              </a:tr>
              <a:tr h="1528587">
                <a:tc>
                  <a:txBody>
                    <a:bodyPr/>
                    <a:lstStyle/>
                    <a:p>
                      <a:pPr marL="342900" indent="-342900">
                        <a:lnSpc>
                          <a:spcPct val="150000"/>
                        </a:lnSpc>
                        <a:buFont typeface="+mj-lt"/>
                        <a:buAutoNum type="arabicPeriod"/>
                      </a:pPr>
                      <a:r>
                        <a:rPr lang="en-US" sz="1600" dirty="0"/>
                        <a:t>It neutralizes against any acids present</a:t>
                      </a:r>
                      <a:r>
                        <a:rPr lang="en-US" sz="1600" baseline="0" dirty="0"/>
                        <a:t> </a:t>
                      </a:r>
                      <a:r>
                        <a:rPr lang="en-US" sz="1600" baseline="0" dirty="0">
                          <a:solidFill>
                            <a:srgbClr val="00B050"/>
                          </a:solidFill>
                        </a:rPr>
                        <a:t>(Since non mucus secreting epithelial cells secrete HCO3, making mucus alkaline (pH of 8)).</a:t>
                      </a:r>
                      <a:endParaRPr lang="en-US" sz="1600" dirty="0">
                        <a:solidFill>
                          <a:srgbClr val="00B050"/>
                        </a:solidFill>
                      </a:endParaRPr>
                    </a:p>
                    <a:p>
                      <a:pPr marL="342900" indent="-342900">
                        <a:lnSpc>
                          <a:spcPct val="150000"/>
                        </a:lnSpc>
                        <a:buFont typeface="+mj-lt"/>
                        <a:buAutoNum type="arabicPeriod"/>
                      </a:pPr>
                      <a:r>
                        <a:rPr lang="en-US" sz="1600" dirty="0"/>
                        <a:t>It protects against irritation</a:t>
                      </a:r>
                      <a:r>
                        <a:rPr lang="en-US" sz="1600" baseline="0" dirty="0"/>
                        <a:t> </a:t>
                      </a:r>
                      <a:r>
                        <a:rPr lang="en-US" sz="1600" baseline="0" dirty="0">
                          <a:solidFill>
                            <a:schemeClr val="bg1">
                              <a:lumMod val="50000"/>
                            </a:schemeClr>
                          </a:solidFill>
                        </a:rPr>
                        <a:t>(alkaline mucus protects against acids produced by bacteria in the lumen).</a:t>
                      </a:r>
                      <a:endParaRPr lang="en-US" sz="1600" dirty="0">
                        <a:solidFill>
                          <a:schemeClr val="bg1">
                            <a:lumMod val="50000"/>
                          </a:schemeClr>
                        </a:solidFill>
                      </a:endParaRPr>
                    </a:p>
                    <a:p>
                      <a:pPr marL="342900" indent="-342900">
                        <a:lnSpc>
                          <a:spcPct val="150000"/>
                        </a:lnSpc>
                        <a:buFont typeface="+mj-lt"/>
                        <a:buAutoNum type="arabicPeriod"/>
                      </a:pPr>
                      <a:r>
                        <a:rPr lang="en-US" sz="1600" dirty="0"/>
                        <a:t>Helps to lubricate feces.</a:t>
                      </a:r>
                    </a:p>
                    <a:p>
                      <a:pPr marL="342900" indent="-342900">
                        <a:lnSpc>
                          <a:spcPct val="150000"/>
                        </a:lnSpc>
                        <a:buFont typeface="+mj-lt"/>
                        <a:buAutoNum type="arabicPeriod"/>
                      </a:pPr>
                      <a:r>
                        <a:rPr lang="en-US" sz="1600" dirty="0"/>
                        <a:t>It provides a binding medium for fecal </a:t>
                      </a:r>
                      <a:r>
                        <a:rPr lang="en-US" sz="1600" dirty="0" err="1"/>
                        <a:t>mattera</a:t>
                      </a:r>
                      <a:r>
                        <a:rPr lang="en-US" sz="1600" dirty="0"/>
                        <a:t>. </a:t>
                      </a:r>
                    </a:p>
                  </a:txBody>
                  <a:tcPr>
                    <a:solidFill>
                      <a:schemeClr val="bg1"/>
                    </a:solidFill>
                  </a:tcPr>
                </a:tc>
                <a:extLst>
                  <a:ext uri="{0D108BD9-81ED-4DB2-BD59-A6C34878D82A}">
                    <a16:rowId xmlns:a16="http://schemas.microsoft.com/office/drawing/2014/main" val="1016573864"/>
                  </a:ext>
                </a:extLst>
              </a:tr>
              <a:tr h="339058">
                <a:tc>
                  <a:txBody>
                    <a:bodyPr/>
                    <a:lstStyle/>
                    <a:p>
                      <a:pPr marL="0" indent="0" algn="ctr">
                        <a:buFont typeface="+mj-lt"/>
                        <a:buNone/>
                      </a:pPr>
                      <a:r>
                        <a:rPr kumimoji="0" lang="en-US" sz="1600" b="0" i="0" u="none" kern="1200" dirty="0">
                          <a:solidFill>
                            <a:schemeClr val="tx1"/>
                          </a:solidFill>
                          <a:latin typeface="+mn-lt"/>
                          <a:ea typeface="+mn-ea"/>
                          <a:cs typeface="Times New Roman" panose="02020603050405020304" pitchFamily="18" charset="0"/>
                        </a:rPr>
                        <a:t>Effects of parasympathetic stimulation on secretion</a:t>
                      </a:r>
                    </a:p>
                  </a:txBody>
                  <a:tcPr>
                    <a:solidFill>
                      <a:schemeClr val="accent3">
                        <a:lumMod val="20000"/>
                        <a:lumOff val="80000"/>
                      </a:schemeClr>
                    </a:solidFill>
                  </a:tcPr>
                </a:tc>
                <a:extLst>
                  <a:ext uri="{0D108BD9-81ED-4DB2-BD59-A6C34878D82A}">
                    <a16:rowId xmlns:a16="http://schemas.microsoft.com/office/drawing/2014/main" val="1372312723"/>
                  </a:ext>
                </a:extLst>
              </a:tr>
              <a:tr h="1898469">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600" dirty="0">
                          <a:solidFill>
                            <a:schemeClr val="accent2">
                              <a:lumMod val="75000"/>
                            </a:schemeClr>
                          </a:solidFill>
                        </a:rPr>
                        <a:t>Stimulation of the pelvic nerves from spinal cord cause :   </a:t>
                      </a:r>
                      <a:r>
                        <a:rPr lang="en-US" sz="1600" dirty="0">
                          <a:solidFill>
                            <a:srgbClr val="00B050"/>
                          </a:solidFill>
                        </a:rPr>
                        <a:t>second</a:t>
                      </a:r>
                      <a:r>
                        <a:rPr lang="en-US" sz="1600" baseline="0" dirty="0">
                          <a:solidFill>
                            <a:srgbClr val="00B050"/>
                          </a:solidFill>
                        </a:rPr>
                        <a:t> half of transverse colon and down is pelvic nerve, </a:t>
                      </a:r>
                      <a:r>
                        <a:rPr lang="en-US" sz="1600" baseline="0" dirty="0" err="1">
                          <a:solidFill>
                            <a:srgbClr val="00B050"/>
                          </a:solidFill>
                        </a:rPr>
                        <a:t>vagus</a:t>
                      </a:r>
                      <a:r>
                        <a:rPr lang="en-US" sz="1600" baseline="0" dirty="0">
                          <a:solidFill>
                            <a:srgbClr val="00B050"/>
                          </a:solidFill>
                        </a:rPr>
                        <a:t> nerve before that</a:t>
                      </a:r>
                      <a:endParaRPr lang="en-US" sz="1600" dirty="0">
                        <a:solidFill>
                          <a:schemeClr val="accent2">
                            <a:lumMod val="75000"/>
                          </a:schemeClr>
                        </a:solidFill>
                      </a:endParaRPr>
                    </a:p>
                    <a:p>
                      <a:pPr marL="0" indent="0">
                        <a:lnSpc>
                          <a:spcPct val="150000"/>
                        </a:lnSpc>
                        <a:buNone/>
                      </a:pPr>
                      <a:r>
                        <a:rPr lang="en-US" sz="1600" dirty="0"/>
                        <a:t>- Marked increase in mucus secretion.</a:t>
                      </a:r>
                    </a:p>
                    <a:p>
                      <a:pPr marL="0" indent="0">
                        <a:lnSpc>
                          <a:spcPct val="150000"/>
                        </a:lnSpc>
                        <a:buNone/>
                      </a:pPr>
                      <a:r>
                        <a:rPr lang="en-US" sz="1600" dirty="0"/>
                        <a:t>- Increase in peristaltic motility of the colon.</a:t>
                      </a:r>
                    </a:p>
                    <a:p>
                      <a:pPr marL="0" marR="0" indent="0" algn="l" defTabSz="914400" rtl="0" eaLnBrk="1" fontAlgn="auto" latinLnBrk="0" hangingPunct="1">
                        <a:lnSpc>
                          <a:spcPct val="150000"/>
                        </a:lnSpc>
                        <a:spcBef>
                          <a:spcPts val="0"/>
                        </a:spcBef>
                        <a:spcAft>
                          <a:spcPts val="0"/>
                        </a:spcAft>
                        <a:buClrTx/>
                        <a:buSzTx/>
                        <a:buFontTx/>
                        <a:buNone/>
                        <a:tabLst/>
                        <a:defRPr/>
                      </a:pPr>
                      <a:r>
                        <a:rPr lang="en-US" sz="1600" dirty="0"/>
                        <a:t>During extreme parasympathetic stimulation </a:t>
                      </a:r>
                      <a:r>
                        <a:rPr lang="en-US" sz="1600" dirty="0">
                          <a:solidFill>
                            <a:srgbClr val="00B050"/>
                          </a:solidFill>
                        </a:rPr>
                        <a:t>(Abnormal condition), </a:t>
                      </a:r>
                      <a:r>
                        <a:rPr lang="en-US" sz="1600" dirty="0"/>
                        <a:t>so much mucus can be secreted into the large intestine that the person has a bowel movement of ropy mucus as often as every </a:t>
                      </a:r>
                      <a:r>
                        <a:rPr lang="en-US" sz="1600" dirty="0">
                          <a:solidFill>
                            <a:schemeClr val="accent4">
                              <a:lumMod val="75000"/>
                            </a:schemeClr>
                          </a:solidFill>
                        </a:rPr>
                        <a:t>30</a:t>
                      </a:r>
                      <a:r>
                        <a:rPr lang="en-US" sz="1600" dirty="0"/>
                        <a:t> minutes; this mucus often contains little or no fecal material.</a:t>
                      </a:r>
                    </a:p>
                  </a:txBody>
                  <a:tcPr>
                    <a:solidFill>
                      <a:schemeClr val="bg1"/>
                    </a:solidFill>
                  </a:tcPr>
                </a:tc>
                <a:extLst>
                  <a:ext uri="{0D108BD9-81ED-4DB2-BD59-A6C34878D82A}">
                    <a16:rowId xmlns:a16="http://schemas.microsoft.com/office/drawing/2014/main" val="2570551288"/>
                  </a:ext>
                </a:extLst>
              </a:tr>
              <a:tr h="3632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0" i="0" u="none" kern="1200" dirty="0">
                          <a:solidFill>
                            <a:schemeClr val="tx1"/>
                          </a:solidFill>
                          <a:latin typeface="+mn-lt"/>
                          <a:ea typeface="+mn-ea"/>
                          <a:cs typeface="Times New Roman" panose="02020603050405020304" pitchFamily="18" charset="0"/>
                        </a:rPr>
                        <a:t>Effects of parasympathetic stimulation on secretion</a:t>
                      </a:r>
                    </a:p>
                  </a:txBody>
                  <a:tcPr>
                    <a:solidFill>
                      <a:srgbClr val="D1FFE8"/>
                    </a:solidFill>
                  </a:tcPr>
                </a:tc>
                <a:extLst>
                  <a:ext uri="{0D108BD9-81ED-4DB2-BD59-A6C34878D82A}">
                    <a16:rowId xmlns:a16="http://schemas.microsoft.com/office/drawing/2014/main" val="4246374981"/>
                  </a:ext>
                </a:extLst>
              </a:tr>
              <a:tr h="1234336">
                <a:tc>
                  <a:txBody>
                    <a:bodyPr/>
                    <a:lstStyle/>
                    <a:p>
                      <a:pPr marL="285750" indent="-285750">
                        <a:lnSpc>
                          <a:spcPct val="150000"/>
                        </a:lnSpc>
                        <a:buFont typeface="Arial" panose="020B0604020202020204" pitchFamily="34" charset="0"/>
                        <a:buChar char="•"/>
                      </a:pPr>
                      <a:r>
                        <a:rPr lang="en-US" sz="1600" dirty="0"/>
                        <a:t>Whenever a segment of large intestine becomes irritated as occurs in bacterial infection, the mucosa secretes large amount of water &amp; electrolytes in addition to the alkaline mucus.</a:t>
                      </a:r>
                    </a:p>
                    <a:p>
                      <a:pPr marL="285750" indent="-285750">
                        <a:lnSpc>
                          <a:spcPct val="150000"/>
                        </a:lnSpc>
                        <a:buFont typeface="Arial" panose="020B0604020202020204" pitchFamily="34" charset="0"/>
                        <a:buChar char="•"/>
                      </a:pPr>
                      <a:r>
                        <a:rPr lang="en-US" sz="1600" dirty="0"/>
                        <a:t>This dilute the irritating factors and causes rapid movement of the feces toward the anus.</a:t>
                      </a:r>
                    </a:p>
                  </a:txBody>
                  <a:tcPr>
                    <a:solidFill>
                      <a:schemeClr val="bg1"/>
                    </a:solidFill>
                  </a:tcPr>
                </a:tc>
                <a:extLst>
                  <a:ext uri="{0D108BD9-81ED-4DB2-BD59-A6C34878D82A}">
                    <a16:rowId xmlns:a16="http://schemas.microsoft.com/office/drawing/2014/main" val="648750118"/>
                  </a:ext>
                </a:extLst>
              </a:tr>
            </a:tbl>
          </a:graphicData>
        </a:graphic>
      </p:graphicFrame>
      <p:sp>
        <p:nvSpPr>
          <p:cNvPr id="6" name="Rectangle 5"/>
          <p:cNvSpPr/>
          <p:nvPr/>
        </p:nvSpPr>
        <p:spPr>
          <a:xfrm>
            <a:off x="4438228" y="3933056"/>
            <a:ext cx="6092825" cy="338554"/>
          </a:xfrm>
          <a:prstGeom prst="rect">
            <a:avLst/>
          </a:prstGeom>
          <a:noFill/>
          <a:ln>
            <a:solidFill>
              <a:srgbClr val="00B050"/>
            </a:solidFill>
            <a:prstDash val="dashDot"/>
          </a:ln>
        </p:spPr>
        <p:txBody>
          <a:bodyPr wrap="square" rtlCol="0">
            <a:spAutoFit/>
          </a:bodyPr>
          <a:lstStyle/>
          <a:p>
            <a:pPr algn="ctr"/>
            <a:r>
              <a:rPr lang="en-US" sz="1600" dirty="0">
                <a:solidFill>
                  <a:srgbClr val="00B050"/>
                </a:solidFill>
                <a:latin typeface="Calibri" panose="020F0502020204030204" pitchFamily="34" charset="0"/>
                <a:cs typeface="Calibri" panose="020F0502020204030204" pitchFamily="34" charset="0"/>
              </a:rPr>
              <a:t>Ropy mucus materials meaning that it has a gelatinous character </a:t>
            </a:r>
          </a:p>
        </p:txBody>
      </p:sp>
    </p:spTree>
    <p:extLst>
      <p:ext uri="{BB962C8B-B14F-4D97-AF65-F5344CB8AC3E}">
        <p14:creationId xmlns:p14="http://schemas.microsoft.com/office/powerpoint/2010/main" val="3118326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9A69E-7D8F-4515-9605-0315ABD4F316}" type="slidenum">
              <a:rPr lang="en-US" smtClean="0"/>
              <a:t>7</a:t>
            </a:fld>
            <a:endParaRPr lang="en-US" dirty="0"/>
          </a:p>
        </p:txBody>
      </p:sp>
      <p:sp>
        <p:nvSpPr>
          <p:cNvPr id="3" name="Rectangle 2"/>
          <p:cNvSpPr/>
          <p:nvPr/>
        </p:nvSpPr>
        <p:spPr>
          <a:xfrm>
            <a:off x="0" y="0"/>
            <a:ext cx="1218882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1"/>
          <p:cNvSpPr txBox="1">
            <a:spLocks/>
          </p:cNvSpPr>
          <p:nvPr/>
        </p:nvSpPr>
        <p:spPr>
          <a:xfrm>
            <a:off x="816669" y="6356350"/>
            <a:ext cx="2640913" cy="365760"/>
          </a:xfrm>
          <a:prstGeom prst="rect">
            <a:avLst/>
          </a:prstGeom>
        </p:spPr>
        <p:txBody>
          <a:bodyPr vert="horz" lIns="101590" tIns="50795" rIns="101590" bIns="50795"/>
          <a:lstStyle>
            <a:defPPr>
              <a:defRPr lang="en-US"/>
            </a:defPPr>
            <a:lvl1pPr marL="0" algn="l" defTabSz="1015898" rtl="0" eaLnBrk="1" latinLnBrk="0" hangingPunct="1">
              <a:defRPr kumimoji="0" sz="1600" kern="1200">
                <a:solidFill>
                  <a:schemeClr val="tx2"/>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a:lstStyle>
          <a:p>
            <a:fld id="{4929A69E-7D8F-4515-9605-0315ABD4F316}" type="slidenum">
              <a:rPr lang="en-US" smtClean="0"/>
              <a:pPr/>
              <a:t>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89385923"/>
              </p:ext>
            </p:extLst>
          </p:nvPr>
        </p:nvGraphicFramePr>
        <p:xfrm>
          <a:off x="-1" y="-1"/>
          <a:ext cx="12188825" cy="1584960"/>
        </p:xfrm>
        <a:graphic>
          <a:graphicData uri="http://schemas.openxmlformats.org/drawingml/2006/table">
            <a:tbl>
              <a:tblPr firstRow="1" bandRow="1">
                <a:tableStyleId>{5DA37D80-6434-44D0-A028-1B22A696006F}</a:tableStyleId>
              </a:tblPr>
              <a:tblGrid>
                <a:gridCol w="12188825">
                  <a:extLst>
                    <a:ext uri="{9D8B030D-6E8A-4147-A177-3AD203B41FA5}">
                      <a16:colId xmlns:a16="http://schemas.microsoft.com/office/drawing/2014/main" val="2928143630"/>
                    </a:ext>
                  </a:extLst>
                </a:gridCol>
              </a:tblGrid>
              <a:tr h="260649">
                <a:tc>
                  <a:txBody>
                    <a:bodyPr/>
                    <a:lstStyle/>
                    <a:p>
                      <a:pPr algn="ctr"/>
                      <a:r>
                        <a:rPr kumimoji="0" lang="en-US" sz="1400" b="0" i="0" u="none" kern="1200" dirty="0">
                          <a:solidFill>
                            <a:schemeClr val="tx1"/>
                          </a:solidFill>
                          <a:latin typeface="+mn-lt"/>
                          <a:ea typeface="+mn-ea"/>
                          <a:cs typeface="Times New Roman" panose="02020603050405020304" pitchFamily="18" charset="0"/>
                        </a:rPr>
                        <a:t>Nutrient digestion in the large intestine</a:t>
                      </a:r>
                    </a:p>
                  </a:txBody>
                  <a:tcPr>
                    <a:solidFill>
                      <a:srgbClr val="EAC5FB"/>
                    </a:solidFill>
                  </a:tcPr>
                </a:tc>
                <a:extLst>
                  <a:ext uri="{0D108BD9-81ED-4DB2-BD59-A6C34878D82A}">
                    <a16:rowId xmlns:a16="http://schemas.microsoft.com/office/drawing/2014/main" val="135493738"/>
                  </a:ext>
                </a:extLst>
              </a:tr>
              <a:tr h="1077119">
                <a:tc>
                  <a:txBody>
                    <a:bodyPr/>
                    <a:lstStyle/>
                    <a:p>
                      <a:pPr>
                        <a:lnSpc>
                          <a:spcPct val="150000"/>
                        </a:lnSpc>
                      </a:pPr>
                      <a:r>
                        <a:rPr kumimoji="0" lang="en-US" sz="1300" kern="1200" dirty="0">
                          <a:solidFill>
                            <a:schemeClr val="tx1"/>
                          </a:solidFill>
                          <a:latin typeface="+mn-lt"/>
                          <a:ea typeface="+mn-ea"/>
                          <a:cs typeface="+mn-cs"/>
                        </a:rPr>
                        <a:t>- The large population of bacteria digests small amounts of fiber; produce gases and organic acids.</a:t>
                      </a:r>
                    </a:p>
                    <a:p>
                      <a:pPr>
                        <a:lnSpc>
                          <a:spcPct val="150000"/>
                        </a:lnSpc>
                      </a:pPr>
                      <a:r>
                        <a:rPr kumimoji="0" lang="en-US" sz="1300" kern="1200" dirty="0">
                          <a:solidFill>
                            <a:schemeClr val="tx1"/>
                          </a:solidFill>
                          <a:latin typeface="+mn-lt"/>
                          <a:ea typeface="+mn-ea"/>
                          <a:cs typeface="+mn-cs"/>
                        </a:rPr>
                        <a:t>- Bacterial action produces nutrients - vitamin K, thiamin, biotin, vitamin B12, riboflavin, Organic wastes, </a:t>
                      </a:r>
                      <a:r>
                        <a:rPr kumimoji="0" lang="en-US" sz="1300" kern="1200" dirty="0" err="1">
                          <a:solidFill>
                            <a:schemeClr val="tx1"/>
                          </a:solidFill>
                          <a:latin typeface="+mn-lt"/>
                          <a:ea typeface="+mn-ea"/>
                          <a:cs typeface="+mn-cs"/>
                        </a:rPr>
                        <a:t>Urobilinogens</a:t>
                      </a:r>
                      <a:r>
                        <a:rPr kumimoji="0" lang="en-US" sz="1300" kern="1200" dirty="0">
                          <a:solidFill>
                            <a:schemeClr val="tx1"/>
                          </a:solidFill>
                          <a:latin typeface="+mn-lt"/>
                          <a:ea typeface="+mn-ea"/>
                          <a:cs typeface="+mn-cs"/>
                        </a:rPr>
                        <a:t> and </a:t>
                      </a:r>
                      <a:r>
                        <a:rPr kumimoji="0" lang="en-US" sz="1300" kern="1200" dirty="0" err="1">
                          <a:solidFill>
                            <a:schemeClr val="tx1"/>
                          </a:solidFill>
                          <a:latin typeface="+mn-lt"/>
                          <a:ea typeface="+mn-ea"/>
                          <a:cs typeface="+mn-cs"/>
                        </a:rPr>
                        <a:t>Sterobilinogens,Bile</a:t>
                      </a:r>
                      <a:r>
                        <a:rPr kumimoji="0" lang="en-US" sz="1300" kern="1200" dirty="0">
                          <a:solidFill>
                            <a:schemeClr val="tx1"/>
                          </a:solidFill>
                          <a:latin typeface="+mn-lt"/>
                          <a:ea typeface="+mn-ea"/>
                          <a:cs typeface="+mn-cs"/>
                        </a:rPr>
                        <a:t> salts</a:t>
                      </a:r>
                      <a:r>
                        <a:rPr kumimoji="0" lang="en-US" sz="1300" kern="1200" baseline="0" dirty="0">
                          <a:solidFill>
                            <a:schemeClr val="tx1"/>
                          </a:solidFill>
                          <a:latin typeface="+mn-lt"/>
                          <a:ea typeface="+mn-ea"/>
                          <a:cs typeface="+mn-cs"/>
                        </a:rPr>
                        <a:t> </a:t>
                      </a:r>
                      <a:r>
                        <a:rPr kumimoji="0" lang="en-US" sz="1300" kern="1200" dirty="0">
                          <a:solidFill>
                            <a:schemeClr val="tx1"/>
                          </a:solidFill>
                          <a:latin typeface="+mn-lt"/>
                          <a:ea typeface="+mn-ea"/>
                          <a:cs typeface="+mn-cs"/>
                        </a:rPr>
                        <a:t>and Toxins.</a:t>
                      </a:r>
                    </a:p>
                    <a:p>
                      <a:pPr marL="0" marR="0" indent="0" algn="l" defTabSz="914400" rtl="0" eaLnBrk="1" fontAlgn="auto" latinLnBrk="0" hangingPunct="1">
                        <a:lnSpc>
                          <a:spcPct val="150000"/>
                        </a:lnSpc>
                        <a:spcBef>
                          <a:spcPts val="0"/>
                        </a:spcBef>
                        <a:spcAft>
                          <a:spcPts val="0"/>
                        </a:spcAft>
                        <a:buClrTx/>
                        <a:buSzTx/>
                        <a:buFontTx/>
                        <a:buNone/>
                        <a:tabLst/>
                        <a:defRPr/>
                      </a:pPr>
                      <a:r>
                        <a:rPr kumimoji="0" lang="en-US" sz="1300" kern="1200" dirty="0">
                          <a:solidFill>
                            <a:schemeClr val="tx1"/>
                          </a:solidFill>
                          <a:latin typeface="+mn-lt"/>
                          <a:ea typeface="+mn-ea"/>
                          <a:cs typeface="+mn-cs"/>
                        </a:rPr>
                        <a:t>- The mucosa, like that of the small intestine, has a high capability for active absorption of Na, Cl and water</a:t>
                      </a:r>
                      <a:r>
                        <a:rPr kumimoji="0" lang="en-US" sz="1300" kern="1200" baseline="0" dirty="0">
                          <a:solidFill>
                            <a:schemeClr val="tx1"/>
                          </a:solidFill>
                          <a:latin typeface="+mn-lt"/>
                          <a:ea typeface="+mn-ea"/>
                          <a:cs typeface="+mn-cs"/>
                        </a:rPr>
                        <a:t> (</a:t>
                      </a:r>
                      <a:r>
                        <a:rPr kumimoji="0" lang="en-US" sz="1300" kern="1200" dirty="0">
                          <a:solidFill>
                            <a:srgbClr val="00B050"/>
                          </a:solidFill>
                          <a:latin typeface="+mn-lt"/>
                          <a:ea typeface="+mn-ea"/>
                          <a:cs typeface="+mn-cs"/>
                        </a:rPr>
                        <a:t>We have active transporters).</a:t>
                      </a:r>
                      <a:endParaRPr kumimoji="0" lang="en-US" sz="1300" kern="1200" dirty="0">
                        <a:solidFill>
                          <a:schemeClr val="tx1"/>
                        </a:solidFill>
                        <a:latin typeface="+mn-lt"/>
                        <a:ea typeface="+mn-ea"/>
                        <a:cs typeface="+mn-cs"/>
                      </a:endParaRPr>
                    </a:p>
                    <a:p>
                      <a:pPr>
                        <a:lnSpc>
                          <a:spcPct val="150000"/>
                        </a:lnSpc>
                      </a:pPr>
                      <a:r>
                        <a:rPr kumimoji="0" lang="en-US" sz="1300" u="none" kern="1200" dirty="0">
                          <a:solidFill>
                            <a:schemeClr val="tx1"/>
                          </a:solidFill>
                          <a:latin typeface="+mn-lt"/>
                          <a:ea typeface="+mn-ea"/>
                          <a:cs typeface="+mn-cs"/>
                        </a:rPr>
                        <a:t>- It secretes bicarbonate ions. </a:t>
                      </a:r>
                    </a:p>
                  </a:txBody>
                  <a:tcPr>
                    <a:solidFill>
                      <a:schemeClr val="bg1"/>
                    </a:solidFill>
                  </a:tcPr>
                </a:tc>
                <a:extLst>
                  <a:ext uri="{0D108BD9-81ED-4DB2-BD59-A6C34878D82A}">
                    <a16:rowId xmlns:a16="http://schemas.microsoft.com/office/drawing/2014/main" val="2958198422"/>
                  </a:ext>
                </a:extLst>
              </a:tr>
            </a:tbl>
          </a:graphicData>
        </a:graphic>
      </p:graphicFrame>
      <p:sp>
        <p:nvSpPr>
          <p:cNvPr id="6" name="object 55">
            <a:extLst>
              <a:ext uri="{FF2B5EF4-FFF2-40B4-BE49-F238E27FC236}">
                <a16:creationId xmlns:a16="http://schemas.microsoft.com/office/drawing/2014/main" id="{51F94157-A18A-4357-B7F6-4E761F718638}"/>
              </a:ext>
            </a:extLst>
          </p:cNvPr>
          <p:cNvSpPr/>
          <p:nvPr/>
        </p:nvSpPr>
        <p:spPr>
          <a:xfrm>
            <a:off x="8032596" y="1595948"/>
            <a:ext cx="4104455" cy="4425340"/>
          </a:xfrm>
          <a:prstGeom prst="rect">
            <a:avLst/>
          </a:prstGeom>
          <a:blipFill>
            <a:blip r:embed="rId2" cstate="print"/>
            <a:stretch>
              <a:fillRect/>
            </a:stretch>
          </a:blipFill>
        </p:spPr>
        <p:txBody>
          <a:bodyPr wrap="square" lIns="0" tIns="0" rIns="0" bIns="0" rtlCol="0">
            <a:noAutofit/>
          </a:bodyPr>
          <a:lstStyle/>
          <a:p>
            <a:endParaRPr/>
          </a:p>
        </p:txBody>
      </p:sp>
      <p:graphicFrame>
        <p:nvGraphicFramePr>
          <p:cNvPr id="7" name="Table 6"/>
          <p:cNvGraphicFramePr>
            <a:graphicFrameLocks noGrp="1"/>
          </p:cNvGraphicFramePr>
          <p:nvPr>
            <p:extLst>
              <p:ext uri="{D42A27DB-BD31-4B8C-83A1-F6EECF244321}">
                <p14:modId xmlns:p14="http://schemas.microsoft.com/office/powerpoint/2010/main" val="2888834037"/>
              </p:ext>
            </p:extLst>
          </p:nvPr>
        </p:nvGraphicFramePr>
        <p:xfrm>
          <a:off x="-1" y="1558876"/>
          <a:ext cx="7966620" cy="5311701"/>
        </p:xfrm>
        <a:graphic>
          <a:graphicData uri="http://schemas.openxmlformats.org/drawingml/2006/table">
            <a:tbl>
              <a:tblPr firstRow="1" bandRow="1">
                <a:tableStyleId>{5DA37D80-6434-44D0-A028-1B22A696006F}</a:tableStyleId>
              </a:tblPr>
              <a:tblGrid>
                <a:gridCol w="1254756">
                  <a:extLst>
                    <a:ext uri="{9D8B030D-6E8A-4147-A177-3AD203B41FA5}">
                      <a16:colId xmlns:a16="http://schemas.microsoft.com/office/drawing/2014/main" val="2928143630"/>
                    </a:ext>
                  </a:extLst>
                </a:gridCol>
                <a:gridCol w="6711864">
                  <a:extLst>
                    <a:ext uri="{9D8B030D-6E8A-4147-A177-3AD203B41FA5}">
                      <a16:colId xmlns:a16="http://schemas.microsoft.com/office/drawing/2014/main" val="646625927"/>
                    </a:ext>
                  </a:extLst>
                </a:gridCol>
              </a:tblGrid>
              <a:tr h="305310">
                <a:tc gridSpan="2">
                  <a:txBody>
                    <a:bodyPr/>
                    <a:lstStyle/>
                    <a:p>
                      <a:pPr algn="ctr"/>
                      <a:r>
                        <a:rPr lang="en-US" sz="1400" b="0" i="0" u="none" dirty="0">
                          <a:latin typeface="+mn-lt"/>
                          <a:cs typeface="Times New Roman" panose="02020603050405020304" pitchFamily="18" charset="0"/>
                        </a:rPr>
                        <a:t>Absorption in the large intestine </a:t>
                      </a:r>
                      <a:r>
                        <a:rPr lang="en-US" sz="1400" b="0" i="0" u="none" dirty="0" smtClean="0">
                          <a:latin typeface="+mn-lt"/>
                          <a:cs typeface="Times New Roman" panose="02020603050405020304" pitchFamily="18" charset="0"/>
                        </a:rPr>
                        <a:t>(Formation of Feces) </a:t>
                      </a:r>
                      <a:r>
                        <a:rPr lang="en-US" sz="1400" b="0" i="0" u="none" dirty="0" smtClean="0">
                          <a:solidFill>
                            <a:srgbClr val="00B050"/>
                          </a:solidFill>
                          <a:latin typeface="+mn-lt"/>
                          <a:cs typeface="Times New Roman" panose="02020603050405020304" pitchFamily="18" charset="0"/>
                        </a:rPr>
                        <a:t>(NO </a:t>
                      </a:r>
                      <a:r>
                        <a:rPr lang="en-US" sz="1400" b="0" i="0" u="none" dirty="0">
                          <a:solidFill>
                            <a:srgbClr val="00B050"/>
                          </a:solidFill>
                          <a:latin typeface="+mn-lt"/>
                          <a:cs typeface="Times New Roman" panose="02020603050405020304" pitchFamily="18" charset="0"/>
                        </a:rPr>
                        <a:t>villi)</a:t>
                      </a:r>
                    </a:p>
                  </a:txBody>
                  <a:tcPr>
                    <a:solidFill>
                      <a:srgbClr val="D6EAF6"/>
                    </a:solidFill>
                  </a:tcPr>
                </a:tc>
                <a:tc hMerge="1">
                  <a:txBody>
                    <a:bodyPr/>
                    <a:lstStyle/>
                    <a:p>
                      <a:endParaRPr lang="en-US"/>
                    </a:p>
                  </a:txBody>
                  <a:tcPr/>
                </a:tc>
                <a:extLst>
                  <a:ext uri="{0D108BD9-81ED-4DB2-BD59-A6C34878D82A}">
                    <a16:rowId xmlns:a16="http://schemas.microsoft.com/office/drawing/2014/main" val="402202847"/>
                  </a:ext>
                </a:extLst>
              </a:tr>
              <a:tr h="1083849">
                <a:tc gridSpan="2">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t>Most of absorption in the colon occurs in the proximal half of the colon </a:t>
                      </a:r>
                      <a:r>
                        <a:rPr lang="en-US" sz="1300" dirty="0">
                          <a:solidFill>
                            <a:srgbClr val="00B050"/>
                          </a:solidFill>
                        </a:rPr>
                        <a:t>(Ascending and half of the transverse colon)</a:t>
                      </a:r>
                      <a:r>
                        <a:rPr lang="en-US" sz="1300" baseline="0" dirty="0">
                          <a:solidFill>
                            <a:srgbClr val="00B050"/>
                          </a:solidFill>
                        </a:rPr>
                        <a:t> </a:t>
                      </a:r>
                      <a:r>
                        <a:rPr lang="en-US" sz="1300" dirty="0"/>
                        <a:t>(absorptive colon).  Whereas the distal colon </a:t>
                      </a:r>
                      <a:r>
                        <a:rPr lang="en-US" sz="1300" dirty="0">
                          <a:solidFill>
                            <a:srgbClr val="00B050"/>
                          </a:solidFill>
                        </a:rPr>
                        <a:t>(The other half of the transverse and descending colon) </a:t>
                      </a:r>
                      <a:r>
                        <a:rPr lang="en-US" sz="1300" dirty="0"/>
                        <a:t>function for storage (storage colon).</a:t>
                      </a:r>
                    </a:p>
                    <a:p>
                      <a:pPr marL="285750" indent="-285750">
                        <a:buFont typeface="Arial" panose="020B0604020202020204" pitchFamily="34" charset="0"/>
                        <a:buChar char="•"/>
                      </a:pPr>
                      <a:r>
                        <a:rPr lang="en-US" sz="1300" dirty="0"/>
                        <a:t>In the large intestine, </a:t>
                      </a:r>
                      <a:r>
                        <a:rPr lang="en-US" sz="1300" dirty="0">
                          <a:solidFill>
                            <a:schemeClr val="accent4">
                              <a:lumMod val="75000"/>
                            </a:schemeClr>
                          </a:solidFill>
                          <a:highlight>
                            <a:srgbClr val="FFFF00"/>
                          </a:highlight>
                        </a:rPr>
                        <a:t>one </a:t>
                      </a:r>
                      <a:r>
                        <a:rPr lang="en-US" sz="1300" dirty="0"/>
                        <a:t>liter of fluid material</a:t>
                      </a:r>
                      <a:r>
                        <a:rPr lang="en-US" sz="1300" baseline="0" dirty="0"/>
                        <a:t> </a:t>
                      </a:r>
                      <a:r>
                        <a:rPr lang="en-US" sz="1300" baseline="0" dirty="0">
                          <a:solidFill>
                            <a:srgbClr val="00B050"/>
                          </a:solidFill>
                        </a:rPr>
                        <a:t>(in the cecum, then as it moves towards the anus the material gradually solidifies) </a:t>
                      </a:r>
                      <a:r>
                        <a:rPr lang="en-US" sz="1300" dirty="0"/>
                        <a:t>is gradually reduced to </a:t>
                      </a:r>
                      <a:r>
                        <a:rPr lang="en-US" sz="1300" dirty="0">
                          <a:solidFill>
                            <a:srgbClr val="FFC000"/>
                          </a:solidFill>
                        </a:rPr>
                        <a:t>200</a:t>
                      </a:r>
                      <a:r>
                        <a:rPr lang="en-US" sz="1300" dirty="0"/>
                        <a:t> grams of brown fecal material.</a:t>
                      </a:r>
                    </a:p>
                  </a:txBody>
                  <a:tcPr>
                    <a:solidFill>
                      <a:schemeClr val="bg1">
                        <a:lumMod val="95000"/>
                      </a:schemeClr>
                    </a:solidFill>
                  </a:tcPr>
                </a:tc>
                <a:tc hMerge="1">
                  <a:txBody>
                    <a:bodyPr/>
                    <a:lstStyle/>
                    <a:p>
                      <a:endParaRPr lang="en-US"/>
                    </a:p>
                  </a:txBody>
                  <a:tcPr/>
                </a:tc>
                <a:extLst>
                  <a:ext uri="{0D108BD9-81ED-4DB2-BD59-A6C34878D82A}">
                    <a16:rowId xmlns:a16="http://schemas.microsoft.com/office/drawing/2014/main" val="2238428804"/>
                  </a:ext>
                </a:extLst>
              </a:tr>
              <a:tr h="1083849">
                <a:tc>
                  <a:txBody>
                    <a:bodyPr/>
                    <a:lstStyle/>
                    <a:p>
                      <a:pPr marL="0" indent="0" algn="ctr">
                        <a:buFont typeface="Arial" panose="020B0604020202020204" pitchFamily="34" charset="0"/>
                        <a:buNone/>
                      </a:pPr>
                      <a:r>
                        <a:rPr lang="en-US" sz="1400" dirty="0"/>
                        <a:t>Water absorption</a:t>
                      </a:r>
                      <a:endParaRPr kumimoji="0" lang="en-US" sz="1400" b="0" i="0" u="none" kern="1200" dirty="0">
                        <a:solidFill>
                          <a:srgbClr val="FF66CC"/>
                        </a:solidFill>
                        <a:latin typeface="+mn-lt"/>
                        <a:ea typeface="+mn-ea"/>
                        <a:cs typeface="Times New Roman" panose="02020603050405020304" pitchFamily="18" charset="0"/>
                      </a:endParaRPr>
                    </a:p>
                  </a:txBody>
                  <a:tcPr>
                    <a:solidFill>
                      <a:srgbClr val="F8BACC">
                        <a:alpha val="20000"/>
                      </a:srgbClr>
                    </a:solidFill>
                  </a:tcPr>
                </a:tc>
                <a:tc>
                  <a:txBody>
                    <a:bodyPr/>
                    <a:lstStyle/>
                    <a:p>
                      <a:pPr marL="285750" indent="-285750">
                        <a:buFont typeface="Arial" panose="020B0604020202020204" pitchFamily="34" charset="0"/>
                        <a:buChar char="•"/>
                      </a:pPr>
                      <a:r>
                        <a:rPr lang="en-US" sz="1300" dirty="0"/>
                        <a:t>About </a:t>
                      </a:r>
                      <a:r>
                        <a:rPr lang="en-US" sz="1300" dirty="0">
                          <a:solidFill>
                            <a:srgbClr val="FFC000"/>
                          </a:solidFill>
                        </a:rPr>
                        <a:t>0.5- 1.5</a:t>
                      </a:r>
                      <a:r>
                        <a:rPr lang="en-US" sz="1300" dirty="0"/>
                        <a:t>L/day is absorbed. The net water loss is </a:t>
                      </a:r>
                      <a:r>
                        <a:rPr lang="en-US" sz="1300" dirty="0">
                          <a:solidFill>
                            <a:srgbClr val="FFC000"/>
                          </a:solidFill>
                        </a:rPr>
                        <a:t>150-200</a:t>
                      </a:r>
                      <a:r>
                        <a:rPr lang="en-US" sz="1300" dirty="0"/>
                        <a:t> ml/day.</a:t>
                      </a:r>
                    </a:p>
                    <a:p>
                      <a:pPr marL="285750" indent="-285750">
                        <a:buFont typeface="Arial" panose="020B0604020202020204" pitchFamily="34" charset="0"/>
                        <a:buChar char="•"/>
                      </a:pPr>
                      <a:r>
                        <a:rPr lang="en-US" sz="1300" dirty="0"/>
                        <a:t>The large intestine can absorb a maximum of </a:t>
                      </a:r>
                      <a:r>
                        <a:rPr lang="en-US" sz="1300" dirty="0">
                          <a:solidFill>
                            <a:srgbClr val="FFC000"/>
                          </a:solidFill>
                        </a:rPr>
                        <a:t>5 to 8 liters </a:t>
                      </a:r>
                      <a:r>
                        <a:rPr lang="en-US" sz="1300" dirty="0"/>
                        <a:t>of </a:t>
                      </a:r>
                      <a:r>
                        <a:rPr lang="en-US" sz="1300" baseline="0" dirty="0"/>
                        <a:t> </a:t>
                      </a:r>
                      <a:r>
                        <a:rPr lang="en-US" sz="1300" dirty="0"/>
                        <a:t>fluid and electrolytes each day. </a:t>
                      </a:r>
                      <a:r>
                        <a:rPr lang="en-US" sz="1300" dirty="0">
                          <a:solidFill>
                            <a:srgbClr val="00B050"/>
                          </a:solidFill>
                        </a:rPr>
                        <a:t>the entire fluid content passing each day is 9L (2L from food, 2L from gastric juice, 3L pancreatic juice and bile, 1L saliva and 2L intestinal secretions. However, more than 90% of the 9L is absorbed by the small intestines.</a:t>
                      </a:r>
                    </a:p>
                  </a:txBody>
                  <a:tcPr>
                    <a:solidFill>
                      <a:schemeClr val="bg1">
                        <a:alpha val="20000"/>
                      </a:schemeClr>
                    </a:solidFill>
                  </a:tcPr>
                </a:tc>
                <a:extLst>
                  <a:ext uri="{0D108BD9-81ED-4DB2-BD59-A6C34878D82A}">
                    <a16:rowId xmlns:a16="http://schemas.microsoft.com/office/drawing/2014/main" val="2670792896"/>
                  </a:ext>
                </a:extLst>
              </a:tr>
              <a:tr h="305310">
                <a:tc gridSpan="2">
                  <a:txBody>
                    <a:bodyPr/>
                    <a:lstStyle/>
                    <a:p>
                      <a:pPr algn="ctr"/>
                      <a:r>
                        <a:rPr lang="en-US" sz="1400" dirty="0"/>
                        <a:t>In the presence of Na+-K+ ATPase at the basolateral membrane</a:t>
                      </a:r>
                    </a:p>
                  </a:txBody>
                  <a:tcPr>
                    <a:solidFill>
                      <a:srgbClr val="D1FFE8"/>
                    </a:solidFill>
                  </a:tcPr>
                </a:tc>
                <a:tc hMerge="1">
                  <a:txBody>
                    <a:bodyPr/>
                    <a:lstStyle/>
                    <a:p>
                      <a:endParaRPr lang="en-US"/>
                    </a:p>
                  </a:txBody>
                  <a:tcPr/>
                </a:tc>
                <a:extLst>
                  <a:ext uri="{0D108BD9-81ED-4DB2-BD59-A6C34878D82A}">
                    <a16:rowId xmlns:a16="http://schemas.microsoft.com/office/drawing/2014/main" val="1016573864"/>
                  </a:ext>
                </a:extLst>
              </a:tr>
              <a:tr h="305310">
                <a:tc>
                  <a:txBody>
                    <a:bodyPr/>
                    <a:lstStyle/>
                    <a:p>
                      <a:pPr marL="0" indent="0" algn="ctr">
                        <a:buFont typeface="+mj-lt"/>
                        <a:buNone/>
                      </a:pPr>
                      <a:r>
                        <a:rPr lang="en-US" sz="1400"/>
                        <a:t>Na+ </a:t>
                      </a:r>
                      <a:endParaRPr kumimoji="0" lang="en-US" sz="1400" b="0" i="0" u="none" kern="1200" dirty="0">
                        <a:solidFill>
                          <a:schemeClr val="tx1"/>
                        </a:solidFill>
                        <a:latin typeface="+mn-lt"/>
                        <a:ea typeface="+mn-ea"/>
                        <a:cs typeface="Times New Roman" panose="02020603050405020304" pitchFamily="18" charset="0"/>
                      </a:endParaRPr>
                    </a:p>
                  </a:txBody>
                  <a:tcPr>
                    <a:solidFill>
                      <a:srgbClr val="FFFFCC"/>
                    </a:solidFill>
                  </a:tcPr>
                </a:tc>
                <a:tc>
                  <a:txBody>
                    <a:bodyPr/>
                    <a:lstStyle/>
                    <a:p>
                      <a:pPr marL="0" indent="0" algn="l">
                        <a:buFont typeface="+mj-lt"/>
                        <a:buNone/>
                      </a:pPr>
                      <a:r>
                        <a:rPr lang="en-US" sz="1300" dirty="0"/>
                        <a:t>Actively absorbed.</a:t>
                      </a:r>
                      <a:endParaRPr kumimoji="0" lang="en-US" sz="1300" b="0" i="0" u="none" kern="1200" dirty="0">
                        <a:solidFill>
                          <a:schemeClr val="tx1"/>
                        </a:solidFill>
                        <a:latin typeface="+mn-lt"/>
                        <a:ea typeface="+mn-ea"/>
                        <a:cs typeface="Times New Roman" panose="02020603050405020304" pitchFamily="18" charset="0"/>
                      </a:endParaRPr>
                    </a:p>
                  </a:txBody>
                  <a:tcPr>
                    <a:solidFill>
                      <a:schemeClr val="bg1"/>
                    </a:solidFill>
                  </a:tcPr>
                </a:tc>
                <a:extLst>
                  <a:ext uri="{0D108BD9-81ED-4DB2-BD59-A6C34878D82A}">
                    <a16:rowId xmlns:a16="http://schemas.microsoft.com/office/drawing/2014/main" val="1372312723"/>
                  </a:ext>
                </a:extLst>
              </a:tr>
              <a:tr h="398902">
                <a:tc>
                  <a:txBody>
                    <a:bodyPr/>
                    <a:lstStyle/>
                    <a:p>
                      <a:pPr algn="ctr">
                        <a:lnSpc>
                          <a:spcPct val="150000"/>
                        </a:lnSpc>
                      </a:pPr>
                      <a:r>
                        <a:rPr lang="en-US" sz="1400"/>
                        <a:t>K+</a:t>
                      </a:r>
                      <a:endParaRPr lang="en-US" sz="1400" dirty="0"/>
                    </a:p>
                  </a:txBody>
                  <a:tcPr>
                    <a:solidFill>
                      <a:srgbClr val="FFFFCC"/>
                    </a:solidFill>
                  </a:tcPr>
                </a:tc>
                <a:tc>
                  <a:txBody>
                    <a:bodyPr/>
                    <a:lstStyle/>
                    <a:p>
                      <a:pPr marL="0" indent="0">
                        <a:buNone/>
                      </a:pPr>
                      <a:r>
                        <a:rPr lang="en-US" sz="1300" dirty="0"/>
                        <a:t>Secreted</a:t>
                      </a:r>
                      <a:r>
                        <a:rPr lang="en-US" sz="1300" baseline="0" dirty="0"/>
                        <a:t> </a:t>
                      </a:r>
                      <a:r>
                        <a:rPr lang="en-US" sz="1300" dirty="0"/>
                        <a:t>into the lumen of colon.</a:t>
                      </a:r>
                    </a:p>
                  </a:txBody>
                  <a:tcPr>
                    <a:solidFill>
                      <a:schemeClr val="bg1"/>
                    </a:solidFill>
                  </a:tcPr>
                </a:tc>
                <a:extLst>
                  <a:ext uri="{0D108BD9-81ED-4DB2-BD59-A6C34878D82A}">
                    <a16:rowId xmlns:a16="http://schemas.microsoft.com/office/drawing/2014/main" val="2570551288"/>
                  </a:ext>
                </a:extLst>
              </a:tr>
              <a:tr h="3053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i="0" u="none" kern="1200">
                          <a:solidFill>
                            <a:schemeClr val="tx1"/>
                          </a:solidFill>
                          <a:latin typeface="+mn-lt"/>
                          <a:ea typeface="+mn-ea"/>
                          <a:cs typeface="Times New Roman" panose="02020603050405020304" pitchFamily="18" charset="0"/>
                        </a:rPr>
                        <a:t>Cl</a:t>
                      </a:r>
                      <a:endParaRPr kumimoji="0" lang="en-US" sz="1400" b="0" i="0" u="none" kern="1200" dirty="0">
                        <a:solidFill>
                          <a:schemeClr val="tx1"/>
                        </a:solidFill>
                        <a:latin typeface="+mn-lt"/>
                        <a:ea typeface="+mn-ea"/>
                        <a:cs typeface="Times New Roman" panose="02020603050405020304" pitchFamily="18" charset="0"/>
                      </a:endParaRPr>
                    </a:p>
                  </a:txBody>
                  <a:tcPr>
                    <a:solidFill>
                      <a:srgbClr val="FEEC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a:t>Absorbed in exchange for HCO3 which is secreted.</a:t>
                      </a:r>
                      <a:endParaRPr kumimoji="0" lang="en-US" sz="1300" b="0" i="0" u="none" kern="1200" dirty="0">
                        <a:solidFill>
                          <a:schemeClr val="tx1"/>
                        </a:solidFill>
                        <a:latin typeface="+mn-lt"/>
                        <a:ea typeface="+mn-ea"/>
                        <a:cs typeface="Times New Roman" panose="02020603050405020304" pitchFamily="18" charset="0"/>
                      </a:endParaRPr>
                    </a:p>
                  </a:txBody>
                  <a:tcPr>
                    <a:solidFill>
                      <a:schemeClr val="bg1"/>
                    </a:solidFill>
                  </a:tcPr>
                </a:tc>
                <a:extLst>
                  <a:ext uri="{0D108BD9-81ED-4DB2-BD59-A6C34878D82A}">
                    <a16:rowId xmlns:a16="http://schemas.microsoft.com/office/drawing/2014/main" val="4246374981"/>
                  </a:ext>
                </a:extLst>
              </a:tr>
              <a:tr h="6869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kern="1200" dirty="0">
                        <a:solidFill>
                          <a:schemeClr val="tx1"/>
                        </a:solidFill>
                        <a:latin typeface="+mn-lt"/>
                        <a:ea typeface="+mn-ea"/>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i="0" u="none" kern="1200" dirty="0">
                          <a:solidFill>
                            <a:schemeClr val="tx1"/>
                          </a:solidFill>
                          <a:latin typeface="+mn-lt"/>
                          <a:ea typeface="+mn-ea"/>
                          <a:cs typeface="Times New Roman" panose="02020603050405020304" pitchFamily="18" charset="0"/>
                        </a:rPr>
                        <a:t>Vitamins </a:t>
                      </a:r>
                    </a:p>
                  </a:txBody>
                  <a:tcPr>
                    <a:solidFill>
                      <a:srgbClr val="FEECEF"/>
                    </a:solidFill>
                  </a:tcPr>
                </a:tc>
                <a:tc>
                  <a:txBody>
                    <a:bodyPr/>
                    <a:lstStyle/>
                    <a:p>
                      <a:pPr marL="285750" indent="-285750">
                        <a:buFont typeface="Arial" panose="020B0604020202020204" pitchFamily="34" charset="0"/>
                        <a:buChar char="•"/>
                      </a:pPr>
                      <a:r>
                        <a:rPr lang="en-US" sz="1300" dirty="0"/>
                        <a:t>As Vitamin</a:t>
                      </a:r>
                      <a:r>
                        <a:rPr lang="en-US" sz="1300" baseline="0" dirty="0"/>
                        <a:t> </a:t>
                      </a:r>
                      <a:r>
                        <a:rPr lang="en-US" sz="1300" dirty="0"/>
                        <a:t>K, biotin, B5, folic acid and some AA and short</a:t>
                      </a:r>
                      <a:r>
                        <a:rPr lang="en-US" sz="1300" baseline="0" dirty="0"/>
                        <a:t> </a:t>
                      </a:r>
                      <a:r>
                        <a:rPr lang="en-US" sz="1300" dirty="0"/>
                        <a:t>chain FA resulting from bacterial fermentation of CHO are absorbed.</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t>It doesn't absorb Vitamin B12</a:t>
                      </a:r>
                      <a:r>
                        <a:rPr lang="en-US" sz="1300" baseline="0" dirty="0"/>
                        <a:t> </a:t>
                      </a:r>
                      <a:r>
                        <a:rPr lang="en-US" sz="1000" baseline="0" dirty="0"/>
                        <a:t>(</a:t>
                      </a:r>
                      <a:r>
                        <a:rPr lang="en-US" sz="1000" dirty="0">
                          <a:solidFill>
                            <a:srgbClr val="00B050"/>
                          </a:solidFill>
                          <a:latin typeface="Calibri" panose="020F0502020204030204" pitchFamily="34" charset="0"/>
                          <a:cs typeface="Calibri" panose="020F0502020204030204" pitchFamily="34" charset="0"/>
                        </a:rPr>
                        <a:t>absorbed mainly in the terminal part of the ileum and requires intrinsic factor).</a:t>
                      </a:r>
                      <a:endParaRPr lang="en-US" sz="1000" dirty="0">
                        <a:solidFill>
                          <a:srgbClr val="00B050"/>
                        </a:solidFill>
                      </a:endParaRPr>
                    </a:p>
                  </a:txBody>
                  <a:tcPr>
                    <a:solidFill>
                      <a:schemeClr val="bg1"/>
                    </a:solidFill>
                  </a:tcPr>
                </a:tc>
                <a:extLst>
                  <a:ext uri="{0D108BD9-81ED-4DB2-BD59-A6C34878D82A}">
                    <a16:rowId xmlns:a16="http://schemas.microsoft.com/office/drawing/2014/main" val="2011334445"/>
                  </a:ext>
                </a:extLst>
              </a:tr>
              <a:tr h="3053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i="0" u="none" kern="1200">
                          <a:solidFill>
                            <a:schemeClr val="tx1"/>
                          </a:solidFill>
                          <a:latin typeface="+mn-lt"/>
                          <a:ea typeface="+mn-ea"/>
                          <a:cs typeface="Times New Roman" panose="02020603050405020304" pitchFamily="18" charset="0"/>
                        </a:rPr>
                        <a:t>Drugs</a:t>
                      </a:r>
                      <a:endParaRPr kumimoji="0" lang="en-US" sz="1400" b="0" i="0" u="none" kern="1200" dirty="0">
                        <a:solidFill>
                          <a:schemeClr val="tx1"/>
                        </a:solidFill>
                        <a:latin typeface="+mn-lt"/>
                        <a:ea typeface="+mn-ea"/>
                        <a:cs typeface="Times New Roman" panose="02020603050405020304" pitchFamily="18" charset="0"/>
                      </a:endParaRPr>
                    </a:p>
                  </a:txBody>
                  <a:tcPr>
                    <a:solidFill>
                      <a:srgbClr val="FEEC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a:t>Certain drugs as steroids and aspirin may be absorbed.</a:t>
                      </a:r>
                    </a:p>
                  </a:txBody>
                  <a:tcPr>
                    <a:solidFill>
                      <a:schemeClr val="bg1"/>
                    </a:solidFill>
                  </a:tcPr>
                </a:tc>
                <a:extLst>
                  <a:ext uri="{0D108BD9-81ED-4DB2-BD59-A6C34878D82A}">
                    <a16:rowId xmlns:a16="http://schemas.microsoft.com/office/drawing/2014/main" val="277051734"/>
                  </a:ext>
                </a:extLst>
              </a:tr>
              <a:tr h="5190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a:t>Bile salts and organic wastes </a:t>
                      </a:r>
                      <a:endParaRPr kumimoji="0" lang="en-US" sz="1400" b="0" i="0" u="none" kern="1200" dirty="0">
                        <a:solidFill>
                          <a:schemeClr val="tx1"/>
                        </a:solidFill>
                        <a:latin typeface="+mn-lt"/>
                        <a:ea typeface="+mn-ea"/>
                        <a:cs typeface="Times New Roman" panose="02020603050405020304" pitchFamily="18" charset="0"/>
                      </a:endParaRPr>
                    </a:p>
                  </a:txBody>
                  <a:tcPr>
                    <a:solidFill>
                      <a:srgbClr val="FEECEF"/>
                    </a:solidFill>
                  </a:tcPr>
                </a:tc>
                <a:tc>
                  <a:txBody>
                    <a:bodyPr/>
                    <a:lstStyle/>
                    <a:p>
                      <a:r>
                        <a:rPr lang="en-US" sz="1300" dirty="0"/>
                        <a:t>Bile salts and organic wastes as </a:t>
                      </a:r>
                      <a:r>
                        <a:rPr lang="en-US" sz="1300" dirty="0" err="1"/>
                        <a:t>urobilinogen</a:t>
                      </a:r>
                      <a:r>
                        <a:rPr lang="en-US" sz="1300" dirty="0"/>
                        <a:t> and </a:t>
                      </a:r>
                      <a:r>
                        <a:rPr lang="en-US" sz="1300" dirty="0" err="1"/>
                        <a:t>sterobilinogen</a:t>
                      </a:r>
                      <a:r>
                        <a:rPr lang="en-US" sz="1300" dirty="0"/>
                        <a:t> </a:t>
                      </a:r>
                      <a:r>
                        <a:rPr lang="en-US" sz="1300" baseline="0" dirty="0"/>
                        <a:t> </a:t>
                      </a:r>
                      <a:r>
                        <a:rPr lang="en-US" sz="1300" dirty="0"/>
                        <a:t>can be absorbed.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solidFill>
                      <a:schemeClr val="bg1"/>
                    </a:solidFill>
                  </a:tcPr>
                </a:tc>
                <a:extLst>
                  <a:ext uri="{0D108BD9-81ED-4DB2-BD59-A6C34878D82A}">
                    <a16:rowId xmlns:a16="http://schemas.microsoft.com/office/drawing/2014/main" val="3028213831"/>
                  </a:ext>
                </a:extLst>
              </a:tr>
            </a:tbl>
          </a:graphicData>
        </a:graphic>
      </p:graphicFrame>
      <p:sp>
        <p:nvSpPr>
          <p:cNvPr id="8" name="Rectangle 7"/>
          <p:cNvSpPr/>
          <p:nvPr/>
        </p:nvSpPr>
        <p:spPr>
          <a:xfrm>
            <a:off x="8032596" y="6136406"/>
            <a:ext cx="4104455" cy="692497"/>
          </a:xfrm>
          <a:prstGeom prst="rect">
            <a:avLst/>
          </a:prstGeom>
          <a:noFill/>
          <a:ln>
            <a:solidFill>
              <a:srgbClr val="00B050"/>
            </a:solidFill>
            <a:prstDash val="dashDot"/>
          </a:ln>
        </p:spPr>
        <p:txBody>
          <a:bodyPr wrap="square" rtlCol="0">
            <a:spAutoFit/>
          </a:bodyPr>
          <a:lstStyle/>
          <a:p>
            <a:pPr marL="285750" indent="-285750">
              <a:buFont typeface="Arial" panose="020B0604020202020204" pitchFamily="34" charset="0"/>
              <a:buChar char="•"/>
            </a:pPr>
            <a:r>
              <a:rPr lang="en-US" sz="1300" dirty="0">
                <a:solidFill>
                  <a:srgbClr val="00B050"/>
                </a:solidFill>
                <a:latin typeface="Calibri" panose="020F0502020204030204" pitchFamily="34" charset="0"/>
                <a:cs typeface="Calibri" panose="020F0502020204030204" pitchFamily="34" charset="0"/>
              </a:rPr>
              <a:t>For the water, Na and Cl the reason behind absorbing it is maintain osmolality.</a:t>
            </a:r>
          </a:p>
          <a:p>
            <a:pPr marL="285750" indent="-285750">
              <a:buFont typeface="Arial" panose="020B0604020202020204" pitchFamily="34" charset="0"/>
              <a:buChar char="•"/>
            </a:pPr>
            <a:r>
              <a:rPr lang="en-US" sz="1300" dirty="0">
                <a:solidFill>
                  <a:srgbClr val="00B050"/>
                </a:solidFill>
                <a:latin typeface="Calibri" panose="020F0502020204030204" pitchFamily="34" charset="0"/>
                <a:cs typeface="Calibri" panose="020F0502020204030204" pitchFamily="34" charset="0"/>
              </a:rPr>
              <a:t>As for the HCO3 secretion is to prevent acidity.</a:t>
            </a:r>
          </a:p>
        </p:txBody>
      </p:sp>
    </p:spTree>
    <p:extLst>
      <p:ext uri="{BB962C8B-B14F-4D97-AF65-F5344CB8AC3E}">
        <p14:creationId xmlns:p14="http://schemas.microsoft.com/office/powerpoint/2010/main" val="3511661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BCEB6-63C0-41C5-8DFD-2AB0EC026EC4}"/>
              </a:ext>
            </a:extLst>
          </p:cNvPr>
          <p:cNvSpPr>
            <a:spLocks noGrp="1"/>
          </p:cNvSpPr>
          <p:nvPr>
            <p:ph type="title"/>
          </p:nvPr>
        </p:nvSpPr>
        <p:spPr/>
        <p:txBody>
          <a:bodyPr>
            <a:normAutofit/>
          </a:bodyPr>
          <a:lstStyle/>
          <a:p>
            <a:r>
              <a:rPr lang="en-US" sz="3200" dirty="0"/>
              <a:t>Gut flora ( GI microbiota )</a:t>
            </a:r>
          </a:p>
        </p:txBody>
      </p:sp>
      <p:sp>
        <p:nvSpPr>
          <p:cNvPr id="3" name="Slide Number Placeholder 2">
            <a:extLst>
              <a:ext uri="{FF2B5EF4-FFF2-40B4-BE49-F238E27FC236}">
                <a16:creationId xmlns:a16="http://schemas.microsoft.com/office/drawing/2014/main" id="{5548F265-CE19-47D8-9CDB-22FCD9D2EBE4}"/>
              </a:ext>
            </a:extLst>
          </p:cNvPr>
          <p:cNvSpPr>
            <a:spLocks noGrp="1"/>
          </p:cNvSpPr>
          <p:nvPr>
            <p:ph type="sldNum" sz="quarter" idx="12"/>
          </p:nvPr>
        </p:nvSpPr>
        <p:spPr/>
        <p:txBody>
          <a:bodyPr/>
          <a:lstStyle/>
          <a:p>
            <a:fld id="{4929A69E-7D8F-4515-9605-0315ABD4F316}" type="slidenum">
              <a:rPr lang="en-US" smtClean="0"/>
              <a:t>8</a:t>
            </a:fld>
            <a:endParaRPr lang="en-US" dirty="0"/>
          </a:p>
        </p:txBody>
      </p:sp>
      <p:sp>
        <p:nvSpPr>
          <p:cNvPr id="4" name="Content Placeholder 3">
            <a:extLst>
              <a:ext uri="{FF2B5EF4-FFF2-40B4-BE49-F238E27FC236}">
                <a16:creationId xmlns:a16="http://schemas.microsoft.com/office/drawing/2014/main" id="{61AD02B0-EFD3-46A4-845D-BE114373FF02}"/>
              </a:ext>
            </a:extLst>
          </p:cNvPr>
          <p:cNvSpPr>
            <a:spLocks noGrp="1"/>
          </p:cNvSpPr>
          <p:nvPr>
            <p:ph sz="quarter" idx="1"/>
          </p:nvPr>
        </p:nvSpPr>
        <p:spPr>
          <a:xfrm>
            <a:off x="609460" y="1143000"/>
            <a:ext cx="10969943" cy="5310336"/>
          </a:xfrm>
        </p:spPr>
        <p:txBody>
          <a:bodyPr>
            <a:normAutofit fontScale="92500" lnSpcReduction="10000"/>
          </a:bodyPr>
          <a:lstStyle/>
          <a:p>
            <a:pPr>
              <a:lnSpc>
                <a:spcPct val="150000"/>
              </a:lnSpc>
            </a:pPr>
            <a:r>
              <a:rPr lang="en-US" sz="1600" dirty="0"/>
              <a:t>That live in the digestive tracts. It is established at one to two years after birth.</a:t>
            </a:r>
          </a:p>
          <a:p>
            <a:pPr>
              <a:lnSpc>
                <a:spcPct val="150000"/>
              </a:lnSpc>
            </a:pPr>
            <a:r>
              <a:rPr lang="en-US" sz="1600" dirty="0"/>
              <a:t>Bacterial flora is living in symbiosis with human and its effects are beneficial to the body as follows:</a:t>
            </a:r>
          </a:p>
          <a:p>
            <a:pPr marL="0" indent="0">
              <a:lnSpc>
                <a:spcPct val="150000"/>
              </a:lnSpc>
              <a:buNone/>
            </a:pPr>
            <a:r>
              <a:rPr lang="en-US" sz="1600" dirty="0">
                <a:solidFill>
                  <a:schemeClr val="accent2">
                    <a:lumMod val="75000"/>
                  </a:schemeClr>
                </a:solidFill>
              </a:rPr>
              <a:t>1-synthesis of vitamin K and some B group vitamins as folic acid, biotin, thiamine and B12.</a:t>
            </a:r>
          </a:p>
          <a:p>
            <a:pPr marL="0" indent="0">
              <a:lnSpc>
                <a:spcPct val="150000"/>
              </a:lnSpc>
              <a:buNone/>
            </a:pPr>
            <a:r>
              <a:rPr lang="en-US" sz="1600" dirty="0">
                <a:solidFill>
                  <a:srgbClr val="00B050"/>
                </a:solidFill>
              </a:rPr>
              <a:t>Thiamin is responsible for creating gases, vitamin K is important for coagulation in the liver (factor 2).</a:t>
            </a:r>
            <a:endParaRPr lang="en-US" sz="1600" dirty="0">
              <a:solidFill>
                <a:schemeClr val="accent2">
                  <a:lumMod val="75000"/>
                </a:schemeClr>
              </a:solidFill>
            </a:endParaRPr>
          </a:p>
          <a:p>
            <a:pPr marL="0" indent="0">
              <a:lnSpc>
                <a:spcPct val="150000"/>
              </a:lnSpc>
              <a:buNone/>
            </a:pPr>
            <a:r>
              <a:rPr lang="en-US" sz="1600" dirty="0"/>
              <a:t>The bacteria-formed vitamin k is especially important because the amount of this vitamin daily ingested foods is normally insufficient to maintain adequate blood coagulation.</a:t>
            </a:r>
          </a:p>
          <a:p>
            <a:pPr marL="0" indent="0">
              <a:lnSpc>
                <a:spcPct val="150000"/>
              </a:lnSpc>
              <a:buNone/>
            </a:pPr>
            <a:r>
              <a:rPr lang="en-US" sz="1600" dirty="0">
                <a:solidFill>
                  <a:srgbClr val="FF66CC"/>
                </a:solidFill>
                <a:cs typeface="Times New Roman" panose="02020603050405020304" pitchFamily="18" charset="0"/>
              </a:rPr>
              <a:t>2-deconjugation and decarboxylation of bile salts.</a:t>
            </a:r>
          </a:p>
          <a:p>
            <a:pPr marL="0" indent="0">
              <a:lnSpc>
                <a:spcPct val="150000"/>
              </a:lnSpc>
              <a:buNone/>
            </a:pPr>
            <a:r>
              <a:rPr lang="en-US" sz="1600" dirty="0">
                <a:solidFill>
                  <a:srgbClr val="FF66CC"/>
                </a:solidFill>
                <a:cs typeface="Times New Roman" panose="02020603050405020304" pitchFamily="18" charset="0"/>
              </a:rPr>
              <a:t>3- break down of bile pigments to produce </a:t>
            </a:r>
            <a:r>
              <a:rPr lang="en-US" sz="1600" dirty="0" err="1">
                <a:solidFill>
                  <a:srgbClr val="FF66CC"/>
                </a:solidFill>
                <a:cs typeface="Times New Roman" panose="02020603050405020304" pitchFamily="18" charset="0"/>
              </a:rPr>
              <a:t>stercobilinogen</a:t>
            </a:r>
            <a:r>
              <a:rPr lang="en-US" sz="1600" dirty="0">
                <a:solidFill>
                  <a:srgbClr val="FF66CC"/>
                </a:solidFill>
                <a:cs typeface="Times New Roman" panose="02020603050405020304" pitchFamily="18" charset="0"/>
              </a:rPr>
              <a:t>.</a:t>
            </a:r>
          </a:p>
          <a:p>
            <a:pPr marL="0" indent="0">
              <a:lnSpc>
                <a:spcPct val="150000"/>
              </a:lnSpc>
              <a:buNone/>
            </a:pPr>
            <a:r>
              <a:rPr lang="en-US" sz="1600" dirty="0">
                <a:solidFill>
                  <a:srgbClr val="FF66CC"/>
                </a:solidFill>
                <a:cs typeface="Times New Roman" panose="02020603050405020304" pitchFamily="18" charset="0"/>
              </a:rPr>
              <a:t>4- decarboxylation of some aa to produce amine and histamine. The amines are excreted in feces</a:t>
            </a:r>
          </a:p>
          <a:p>
            <a:pPr marL="0" indent="0">
              <a:lnSpc>
                <a:spcPct val="150000"/>
              </a:lnSpc>
              <a:buNone/>
            </a:pPr>
            <a:r>
              <a:rPr lang="en-US" sz="1600" dirty="0">
                <a:solidFill>
                  <a:srgbClr val="FF66CC"/>
                </a:solidFill>
                <a:cs typeface="Times New Roman" panose="02020603050405020304" pitchFamily="18" charset="0"/>
              </a:rPr>
              <a:t>And are responsible for its smell.</a:t>
            </a:r>
          </a:p>
          <a:p>
            <a:pPr marL="0" indent="0">
              <a:lnSpc>
                <a:spcPct val="150000"/>
              </a:lnSpc>
              <a:buNone/>
            </a:pPr>
            <a:r>
              <a:rPr lang="en-US" sz="1600" dirty="0">
                <a:solidFill>
                  <a:srgbClr val="FF66CC"/>
                </a:solidFill>
                <a:cs typeface="Times New Roman" panose="02020603050405020304" pitchFamily="18" charset="0"/>
              </a:rPr>
              <a:t>5- break down of urea by bacterial urease to ammonia. Most ammonia is absorbed and reconverted into urea by liver.</a:t>
            </a:r>
          </a:p>
          <a:p>
            <a:pPr marL="0" indent="0">
              <a:lnSpc>
                <a:spcPct val="150000"/>
              </a:lnSpc>
              <a:buNone/>
            </a:pPr>
            <a:r>
              <a:rPr lang="en-US" sz="1600" dirty="0">
                <a:solidFill>
                  <a:srgbClr val="FF66CC"/>
                </a:solidFill>
                <a:cs typeface="Times New Roman" panose="02020603050405020304" pitchFamily="18" charset="0"/>
              </a:rPr>
              <a:t>N.B: in hepatic failure, accumulation of ammonia can cause hepatic encephalopathy.</a:t>
            </a:r>
          </a:p>
          <a:p>
            <a:pPr marL="0" indent="0">
              <a:lnSpc>
                <a:spcPct val="150000"/>
              </a:lnSpc>
              <a:buNone/>
            </a:pPr>
            <a:r>
              <a:rPr lang="en-US" sz="1600" dirty="0">
                <a:solidFill>
                  <a:srgbClr val="FF66CC"/>
                </a:solidFill>
                <a:cs typeface="Times New Roman" panose="02020603050405020304" pitchFamily="18" charset="0"/>
              </a:rPr>
              <a:t>6- fermentation of </a:t>
            </a:r>
            <a:r>
              <a:rPr lang="en-US" sz="1600" dirty="0" err="1">
                <a:solidFill>
                  <a:srgbClr val="FF66CC"/>
                </a:solidFill>
                <a:cs typeface="Times New Roman" panose="02020603050405020304" pitchFamily="18" charset="0"/>
              </a:rPr>
              <a:t>endigested</a:t>
            </a:r>
            <a:r>
              <a:rPr lang="en-US" sz="1600" dirty="0">
                <a:solidFill>
                  <a:srgbClr val="FF66CC"/>
                </a:solidFill>
                <a:cs typeface="Times New Roman" panose="02020603050405020304" pitchFamily="18" charset="0"/>
              </a:rPr>
              <a:t> CHO </a:t>
            </a:r>
            <a:r>
              <a:rPr lang="en-US" sz="1600" dirty="0">
                <a:solidFill>
                  <a:srgbClr val="00B050"/>
                </a:solidFill>
                <a:cs typeface="Times New Roman" panose="02020603050405020304" pitchFamily="18" charset="0"/>
              </a:rPr>
              <a:t>(Cellulose produce gases).</a:t>
            </a:r>
          </a:p>
          <a:p>
            <a:pPr>
              <a:lnSpc>
                <a:spcPct val="150000"/>
              </a:lnSpc>
            </a:pPr>
            <a:endParaRPr lang="en-US" sz="1600" dirty="0"/>
          </a:p>
        </p:txBody>
      </p:sp>
    </p:spTree>
    <p:extLst>
      <p:ext uri="{BB962C8B-B14F-4D97-AF65-F5344CB8AC3E}">
        <p14:creationId xmlns:p14="http://schemas.microsoft.com/office/powerpoint/2010/main" val="1039991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0AC59-4DE0-4FFA-A8DA-EC7A3995ABD7}"/>
              </a:ext>
            </a:extLst>
          </p:cNvPr>
          <p:cNvSpPr>
            <a:spLocks noGrp="1"/>
          </p:cNvSpPr>
          <p:nvPr>
            <p:ph type="title"/>
          </p:nvPr>
        </p:nvSpPr>
        <p:spPr/>
        <p:txBody>
          <a:bodyPr>
            <a:normAutofit/>
          </a:bodyPr>
          <a:lstStyle/>
          <a:p>
            <a:r>
              <a:rPr lang="en-US" sz="3200" dirty="0"/>
              <a:t>The </a:t>
            </a:r>
            <a:r>
              <a:rPr lang="en-US" sz="3200" dirty="0" err="1"/>
              <a:t>ileocaecal</a:t>
            </a:r>
            <a:r>
              <a:rPr lang="en-US" sz="3200" dirty="0"/>
              <a:t> valve</a:t>
            </a:r>
          </a:p>
        </p:txBody>
      </p:sp>
      <p:sp>
        <p:nvSpPr>
          <p:cNvPr id="3" name="Slide Number Placeholder 2">
            <a:extLst>
              <a:ext uri="{FF2B5EF4-FFF2-40B4-BE49-F238E27FC236}">
                <a16:creationId xmlns:a16="http://schemas.microsoft.com/office/drawing/2014/main" id="{FF8F7B48-7C6D-4820-BF1E-75F65D4989DD}"/>
              </a:ext>
            </a:extLst>
          </p:cNvPr>
          <p:cNvSpPr>
            <a:spLocks noGrp="1"/>
          </p:cNvSpPr>
          <p:nvPr>
            <p:ph type="sldNum" sz="quarter" idx="12"/>
          </p:nvPr>
        </p:nvSpPr>
        <p:spPr/>
        <p:txBody>
          <a:bodyPr/>
          <a:lstStyle/>
          <a:p>
            <a:fld id="{4929A69E-7D8F-4515-9605-0315ABD4F316}" type="slidenum">
              <a:rPr lang="en-US" smtClean="0"/>
              <a:t>9</a:t>
            </a:fld>
            <a:endParaRPr lang="en-US" dirty="0"/>
          </a:p>
        </p:txBody>
      </p:sp>
      <p:sp>
        <p:nvSpPr>
          <p:cNvPr id="4" name="Content Placeholder 3">
            <a:extLst>
              <a:ext uri="{FF2B5EF4-FFF2-40B4-BE49-F238E27FC236}">
                <a16:creationId xmlns:a16="http://schemas.microsoft.com/office/drawing/2014/main" id="{B17133B2-26D8-4DDB-92B4-40A95539DD50}"/>
              </a:ext>
            </a:extLst>
          </p:cNvPr>
          <p:cNvSpPr>
            <a:spLocks noGrp="1"/>
          </p:cNvSpPr>
          <p:nvPr>
            <p:ph sz="quarter" idx="1"/>
          </p:nvPr>
        </p:nvSpPr>
        <p:spPr/>
        <p:txBody>
          <a:bodyPr>
            <a:normAutofit/>
          </a:bodyPr>
          <a:lstStyle/>
          <a:p>
            <a:pPr>
              <a:lnSpc>
                <a:spcPct val="150000"/>
              </a:lnSpc>
            </a:pPr>
            <a:r>
              <a:rPr lang="en-US" sz="1800" dirty="0"/>
              <a:t>K flow of contents from colon into small intestine.</a:t>
            </a:r>
          </a:p>
          <a:p>
            <a:pPr>
              <a:lnSpc>
                <a:spcPct val="150000"/>
              </a:lnSpc>
            </a:pPr>
            <a:r>
              <a:rPr lang="en-US" sz="1800" dirty="0"/>
              <a:t>It remains closed and open only when an intestinal</a:t>
            </a:r>
          </a:p>
          <a:p>
            <a:pPr marL="0" indent="0">
              <a:lnSpc>
                <a:spcPct val="150000"/>
              </a:lnSpc>
              <a:buNone/>
            </a:pPr>
            <a:r>
              <a:rPr lang="en-US" sz="1800" dirty="0"/>
              <a:t>     peristaltic wave reaches it.</a:t>
            </a:r>
          </a:p>
          <a:p>
            <a:pPr>
              <a:lnSpc>
                <a:spcPct val="150000"/>
              </a:lnSpc>
            </a:pPr>
            <a:r>
              <a:rPr lang="en-US" sz="1800" dirty="0"/>
              <a:t>Distension of the cecum, secretin,  Ach, alpha adrenergic </a:t>
            </a:r>
          </a:p>
          <a:p>
            <a:pPr marL="0" indent="0">
              <a:lnSpc>
                <a:spcPct val="150000"/>
              </a:lnSpc>
              <a:buNone/>
            </a:pPr>
            <a:r>
              <a:rPr lang="en-US" sz="1800" dirty="0"/>
              <a:t>     stimulation </a:t>
            </a:r>
            <a:r>
              <a:rPr lang="en-US" sz="1800" dirty="0">
                <a:solidFill>
                  <a:srgbClr val="FF0000"/>
                </a:solidFill>
              </a:rPr>
              <a:t>contract it.</a:t>
            </a:r>
          </a:p>
          <a:p>
            <a:pPr>
              <a:lnSpc>
                <a:spcPct val="150000"/>
              </a:lnSpc>
            </a:pPr>
            <a:r>
              <a:rPr lang="en-US" sz="1800" dirty="0"/>
              <a:t>Gastrin, </a:t>
            </a:r>
            <a:r>
              <a:rPr lang="en-US" sz="1800" dirty="0" err="1"/>
              <a:t>CCk</a:t>
            </a:r>
            <a:r>
              <a:rPr lang="en-US" sz="1800" dirty="0"/>
              <a:t>, B adrenergic stimulation </a:t>
            </a:r>
            <a:r>
              <a:rPr lang="en-US" sz="1800" dirty="0">
                <a:solidFill>
                  <a:srgbClr val="FF0000"/>
                </a:solidFill>
              </a:rPr>
              <a:t>relax it.</a:t>
            </a:r>
          </a:p>
          <a:p>
            <a:pPr>
              <a:lnSpc>
                <a:spcPct val="150000"/>
              </a:lnSpc>
            </a:pPr>
            <a:endParaRPr lang="en-US" sz="1800" dirty="0"/>
          </a:p>
        </p:txBody>
      </p:sp>
      <p:sp>
        <p:nvSpPr>
          <p:cNvPr id="7" name="object 47">
            <a:extLst>
              <a:ext uri="{FF2B5EF4-FFF2-40B4-BE49-F238E27FC236}">
                <a16:creationId xmlns:a16="http://schemas.microsoft.com/office/drawing/2014/main" id="{EC165FCC-674E-4B36-9B8E-F9716A9A330B}"/>
              </a:ext>
            </a:extLst>
          </p:cNvPr>
          <p:cNvSpPr/>
          <p:nvPr/>
        </p:nvSpPr>
        <p:spPr>
          <a:xfrm>
            <a:off x="6238428" y="1363827"/>
            <a:ext cx="5340975" cy="4797896"/>
          </a:xfrm>
          <a:prstGeom prst="rect">
            <a:avLst/>
          </a:prstGeom>
          <a:blipFill>
            <a:blip r:embed="rId2" cstate="print"/>
            <a:srcRect/>
            <a:stretch>
              <a:fillRect l="-4348" t="-4198" r="-4598" b="-5620"/>
            </a:stretch>
          </a:blipFill>
        </p:spPr>
        <p:txBody>
          <a:bodyPr wrap="square" lIns="0" tIns="0" rIns="0" bIns="0" rtlCol="0">
            <a:noAutofit/>
          </a:bodyPr>
          <a:lstStyle/>
          <a:p>
            <a:endParaRPr dirty="0"/>
          </a:p>
        </p:txBody>
      </p:sp>
      <p:sp>
        <p:nvSpPr>
          <p:cNvPr id="8" name="Rectangle 7"/>
          <p:cNvSpPr/>
          <p:nvPr/>
        </p:nvSpPr>
        <p:spPr>
          <a:xfrm>
            <a:off x="9982844" y="0"/>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Females’ Slides</a:t>
            </a:r>
          </a:p>
        </p:txBody>
      </p:sp>
    </p:spTree>
    <p:extLst>
      <p:ext uri="{BB962C8B-B14F-4D97-AF65-F5344CB8AC3E}">
        <p14:creationId xmlns:p14="http://schemas.microsoft.com/office/powerpoint/2010/main" val="12878836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2580</TotalTime>
  <Words>2824</Words>
  <Application>Microsoft Office PowerPoint</Application>
  <PresentationFormat>Custom</PresentationFormat>
  <Paragraphs>337</Paragraphs>
  <Slides>14</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Arabic Typesetting</vt:lpstr>
      <vt:lpstr>Arial</vt:lpstr>
      <vt:lpstr>Arial Black</vt:lpstr>
      <vt:lpstr>ArialMT</vt:lpstr>
      <vt:lpstr>Bookman Old Style</vt:lpstr>
      <vt:lpstr>Calibri</vt:lpstr>
      <vt:lpstr>Courier New</vt:lpstr>
      <vt:lpstr>Gill Sans MT</vt:lpstr>
      <vt:lpstr>Times New Roman</vt:lpstr>
      <vt:lpstr>Wingdings</vt:lpstr>
      <vt:lpstr>Wingdings 3</vt:lpstr>
      <vt:lpstr>Origin</vt:lpstr>
      <vt:lpstr>PowerPoint Presentation</vt:lpstr>
      <vt:lpstr>PowerPoint Presentation</vt:lpstr>
      <vt:lpstr>The large intestine</vt:lpstr>
      <vt:lpstr>The mucous membrane of the colon</vt:lpstr>
      <vt:lpstr>PowerPoint Presentation</vt:lpstr>
      <vt:lpstr>PowerPoint Presentation</vt:lpstr>
      <vt:lpstr>PowerPoint Presentation</vt:lpstr>
      <vt:lpstr>Gut flora ( GI microbiota )</vt:lpstr>
      <vt:lpstr>The ileocaecal valve</vt:lpstr>
      <vt:lpstr>PowerPoint Presentation</vt:lpstr>
      <vt:lpstr>The rectum &amp; anal canal</vt:lpstr>
      <vt:lpstr>PowerPoint Presentation</vt:lpstr>
      <vt:lpstr>Fecal incontinence</vt:lpstr>
      <vt:lpstr>Thank you!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Lelo HM</dc:creator>
  <cp:lastModifiedBy>Laila .</cp:lastModifiedBy>
  <cp:revision>854</cp:revision>
  <dcterms:created xsi:type="dcterms:W3CDTF">2016-09-07T16:15:34Z</dcterms:created>
  <dcterms:modified xsi:type="dcterms:W3CDTF">2017-12-12T13:04:49Z</dcterms:modified>
</cp:coreProperties>
</file>